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2"/>
  </p:handoutMasterIdLst>
  <p:sldIdLst>
    <p:sldId id="261" r:id="rId2"/>
    <p:sldId id="275" r:id="rId3"/>
    <p:sldId id="259" r:id="rId4"/>
    <p:sldId id="278" r:id="rId5"/>
    <p:sldId id="267" r:id="rId6"/>
    <p:sldId id="268" r:id="rId7"/>
    <p:sldId id="277" r:id="rId8"/>
    <p:sldId id="257" r:id="rId9"/>
    <p:sldId id="269" r:id="rId10"/>
    <p:sldId id="270" r:id="rId11"/>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35" autoAdjust="0"/>
    <p:restoredTop sz="94660"/>
  </p:normalViewPr>
  <p:slideViewPr>
    <p:cSldViewPr>
      <p:cViewPr varScale="1">
        <p:scale>
          <a:sx n="81" d="100"/>
          <a:sy n="81" d="100"/>
        </p:scale>
        <p:origin x="128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D:\IkunoH\Desktop\&#35336;&#30011;&#12398;&#20316;&#26989;\&#12464;&#12521;&#12501;.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ja-JP"/>
              <a:t>【</a:t>
            </a:r>
            <a:r>
              <a:rPr lang="ja-JP" altLang="en-US"/>
              <a:t>喫煙率（</a:t>
            </a:r>
            <a:r>
              <a:rPr lang="en-US" altLang="ja-JP"/>
              <a:t>20</a:t>
            </a:r>
            <a:r>
              <a:rPr lang="ja-JP" altLang="en-US"/>
              <a:t>歳以上）</a:t>
            </a:r>
            <a:r>
              <a:rPr lang="en-US" altLang="ja-JP"/>
              <a:t>】</a:t>
            </a:r>
            <a:endParaRPr lang="ja-JP" altLang="en-US"/>
          </a:p>
        </c:rich>
      </c:tx>
      <c:layout>
        <c:manualLayout>
          <c:xMode val="edge"/>
          <c:yMode val="edge"/>
          <c:x val="0.33106970621894338"/>
          <c:y val="9.8779905536854118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11819348705803263"/>
          <c:y val="0.18239882793434917"/>
          <c:w val="0.74711788685988723"/>
          <c:h val="0.67264690871974342"/>
        </c:manualLayout>
      </c:layout>
      <c:lineChart>
        <c:grouping val="standard"/>
        <c:varyColors val="0"/>
        <c:ser>
          <c:idx val="0"/>
          <c:order val="0"/>
          <c:tx>
            <c:strRef>
              <c:f>変更前!$A$2</c:f>
              <c:strCache>
                <c:ptCount val="1"/>
                <c:pt idx="0">
                  <c:v>大阪男性</c:v>
                </c:pt>
              </c:strCache>
            </c:strRef>
          </c:tx>
          <c:spPr>
            <a:ln w="28575" cap="rnd">
              <a:solidFill>
                <a:schemeClr val="accent1">
                  <a:alpha val="92000"/>
                </a:schemeClr>
              </a:solidFill>
              <a:round/>
            </a:ln>
            <a:effectLst/>
          </c:spPr>
          <c:marker>
            <c:symbol val="square"/>
            <c:size val="8"/>
            <c:spPr>
              <a:solidFill>
                <a:schemeClr val="accent1"/>
              </a:solidFill>
              <a:ln w="9525">
                <a:solidFill>
                  <a:schemeClr val="accent1"/>
                </a:solidFill>
                <a:round/>
              </a:ln>
              <a:effectLst/>
            </c:spPr>
          </c:marker>
          <c:dPt>
            <c:idx val="1"/>
            <c:marker>
              <c:symbol val="square"/>
              <c:size val="8"/>
              <c:spPr>
                <a:solidFill>
                  <a:schemeClr val="accent1"/>
                </a:solidFill>
                <a:ln w="9525">
                  <a:solidFill>
                    <a:schemeClr val="accent1"/>
                  </a:solidFill>
                  <a:round/>
                </a:ln>
                <a:effectLst/>
              </c:spPr>
            </c:marker>
            <c:bubble3D val="0"/>
            <c:spPr>
              <a:ln w="28575" cap="sq">
                <a:solidFill>
                  <a:schemeClr val="accent1">
                    <a:alpha val="92000"/>
                  </a:schemeClr>
                </a:solidFill>
                <a:round/>
              </a:ln>
              <a:effectLst/>
            </c:spPr>
            <c:extLst>
              <c:ext xmlns:c16="http://schemas.microsoft.com/office/drawing/2014/chart" uri="{C3380CC4-5D6E-409C-BE32-E72D297353CC}">
                <c16:uniqueId val="{00000001-D5E2-46E1-B597-A9E544EA8BB4}"/>
              </c:ext>
            </c:extLst>
          </c:dPt>
          <c:dLbls>
            <c:dLbl>
              <c:idx val="0"/>
              <c:layout>
                <c:manualLayout>
                  <c:x val="-7.9338937403356027E-2"/>
                  <c:y val="3.6390708112980313E-2"/>
                </c:manualLayout>
              </c:layout>
              <c:numFmt formatCode="0.0%" sourceLinked="0"/>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r"/>
              <c:showLegendKey val="0"/>
              <c:showVal val="1"/>
              <c:showCatName val="0"/>
              <c:showSerName val="0"/>
              <c:showPercent val="0"/>
              <c:showBubbleSize val="0"/>
              <c:extLst>
                <c:ext xmlns:c15="http://schemas.microsoft.com/office/drawing/2012/chart" uri="{CE6537A1-D6FC-4f65-9D91-7224C49458BB}">
                  <c15:layout>
                    <c:manualLayout>
                      <c:w val="8.0958811131591576E-2"/>
                      <c:h val="3.3641381214600405E-2"/>
                    </c:manualLayout>
                  </c15:layout>
                </c:ext>
                <c:ext xmlns:c16="http://schemas.microsoft.com/office/drawing/2014/chart" uri="{C3380CC4-5D6E-409C-BE32-E72D297353CC}">
                  <c16:uniqueId val="{00000002-D5E2-46E1-B597-A9E544EA8BB4}"/>
                </c:ext>
              </c:extLst>
            </c:dLbl>
            <c:dLbl>
              <c:idx val="1"/>
              <c:layout>
                <c:manualLayout>
                  <c:x val="-3.4152033303567558E-2"/>
                  <c:y val="-2.91681787994070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D5E2-46E1-B597-A9E544EA8BB4}"/>
                </c:ext>
              </c:extLst>
            </c:dLbl>
            <c:dLbl>
              <c:idx val="2"/>
              <c:layout>
                <c:manualLayout>
                  <c:x val="1.5546071324598017E-2"/>
                  <c:y val="3.926784079465146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D5E2-46E1-B597-A9E544EA8BB4}"/>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変更前!$B$1:$D$1</c:f>
              <c:strCache>
                <c:ptCount val="3"/>
                <c:pt idx="0">
                  <c:v>平成28年</c:v>
                </c:pt>
                <c:pt idx="1">
                  <c:v>令和元年</c:v>
                </c:pt>
                <c:pt idx="2">
                  <c:v>令和4年</c:v>
                </c:pt>
              </c:strCache>
            </c:strRef>
          </c:cat>
          <c:val>
            <c:numRef>
              <c:f>変更前!$B$2:$D$2</c:f>
              <c:numCache>
                <c:formatCode>0.0%</c:formatCode>
                <c:ptCount val="3"/>
                <c:pt idx="0">
                  <c:v>0.30399999999999999</c:v>
                </c:pt>
                <c:pt idx="1">
                  <c:v>0.29099999999999998</c:v>
                </c:pt>
                <c:pt idx="2">
                  <c:v>0.24299999999999999</c:v>
                </c:pt>
              </c:numCache>
            </c:numRef>
          </c:val>
          <c:smooth val="0"/>
          <c:extLst>
            <c:ext xmlns:c16="http://schemas.microsoft.com/office/drawing/2014/chart" uri="{C3380CC4-5D6E-409C-BE32-E72D297353CC}">
              <c16:uniqueId val="{00000004-D5E2-46E1-B597-A9E544EA8BB4}"/>
            </c:ext>
          </c:extLst>
        </c:ser>
        <c:ser>
          <c:idx val="1"/>
          <c:order val="1"/>
          <c:tx>
            <c:strRef>
              <c:f>変更前!$A$3</c:f>
              <c:strCache>
                <c:ptCount val="1"/>
                <c:pt idx="0">
                  <c:v>全国男性</c:v>
                </c:pt>
              </c:strCache>
            </c:strRef>
          </c:tx>
          <c:spPr>
            <a:ln w="28575" cap="rnd">
              <a:solidFill>
                <a:schemeClr val="accent2"/>
              </a:solidFill>
              <a:round/>
            </a:ln>
            <a:effectLst/>
          </c:spPr>
          <c:marker>
            <c:symbol val="diamond"/>
            <c:size val="8"/>
            <c:spPr>
              <a:solidFill>
                <a:schemeClr val="accent2"/>
              </a:solidFill>
              <a:ln w="9525">
                <a:solidFill>
                  <a:schemeClr val="accent2"/>
                </a:solidFill>
              </a:ln>
              <a:effectLst/>
            </c:spPr>
          </c:marker>
          <c:dPt>
            <c:idx val="0"/>
            <c:marker>
              <c:symbol val="diamond"/>
              <c:size val="8"/>
              <c:spPr>
                <a:solidFill>
                  <a:schemeClr val="accent2"/>
                </a:solidFill>
                <a:ln w="9525">
                  <a:solidFill>
                    <a:schemeClr val="accent2"/>
                  </a:solidFill>
                </a:ln>
                <a:effectLst/>
              </c:spPr>
            </c:marker>
            <c:bubble3D val="0"/>
            <c:extLst>
              <c:ext xmlns:c16="http://schemas.microsoft.com/office/drawing/2014/chart" uri="{C3380CC4-5D6E-409C-BE32-E72D297353CC}">
                <c16:uniqueId val="{00000005-D5E2-46E1-B597-A9E544EA8BB4}"/>
              </c:ext>
            </c:extLst>
          </c:dPt>
          <c:dPt>
            <c:idx val="1"/>
            <c:marker>
              <c:symbol val="diamond"/>
              <c:size val="8"/>
              <c:spPr>
                <a:solidFill>
                  <a:schemeClr val="accent2"/>
                </a:solidFill>
                <a:ln w="9525">
                  <a:solidFill>
                    <a:schemeClr val="accent2"/>
                  </a:solidFill>
                </a:ln>
                <a:effectLst/>
              </c:spPr>
            </c:marker>
            <c:bubble3D val="0"/>
            <c:spPr>
              <a:ln w="28575" cap="rnd">
                <a:solidFill>
                  <a:schemeClr val="accent2"/>
                </a:solidFill>
                <a:round/>
              </a:ln>
              <a:effectLst/>
            </c:spPr>
            <c:extLst>
              <c:ext xmlns:c16="http://schemas.microsoft.com/office/drawing/2014/chart" uri="{C3380CC4-5D6E-409C-BE32-E72D297353CC}">
                <c16:uniqueId val="{00000007-D5E2-46E1-B597-A9E544EA8BB4}"/>
              </c:ext>
            </c:extLst>
          </c:dPt>
          <c:dLbls>
            <c:dLbl>
              <c:idx val="0"/>
              <c:layout>
                <c:manualLayout>
                  <c:x val="-6.7950497695159165E-2"/>
                  <c:y val="-3.516267661018051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D5E2-46E1-B597-A9E544EA8BB4}"/>
                </c:ext>
              </c:extLst>
            </c:dLbl>
            <c:dLbl>
              <c:idx val="1"/>
              <c:layout>
                <c:manualLayout>
                  <c:x val="-4.6892803519148353E-2"/>
                  <c:y val="3.2362174367038768E-2"/>
                </c:manualLayout>
              </c:layout>
              <c:numFmt formatCode="0.0%" sourceLinked="0"/>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r"/>
              <c:showLegendKey val="0"/>
              <c:showVal val="1"/>
              <c:showCatName val="0"/>
              <c:showSerName val="0"/>
              <c:showPercent val="0"/>
              <c:showBubbleSize val="0"/>
              <c:extLst>
                <c:ext xmlns:c15="http://schemas.microsoft.com/office/drawing/2012/chart" uri="{CE6537A1-D6FC-4f65-9D91-7224C49458BB}">
                  <c15:layout>
                    <c:manualLayout>
                      <c:w val="5.9867570257497477E-2"/>
                      <c:h val="4.9356366186372638E-2"/>
                    </c:manualLayout>
                  </c15:layout>
                </c:ext>
                <c:ext xmlns:c16="http://schemas.microsoft.com/office/drawing/2014/chart" uri="{C3380CC4-5D6E-409C-BE32-E72D297353CC}">
                  <c16:uniqueId val="{00000007-D5E2-46E1-B597-A9E544EA8BB4}"/>
                </c:ext>
              </c:extLst>
            </c:dLbl>
            <c:dLbl>
              <c:idx val="2"/>
              <c:layout>
                <c:manualLayout>
                  <c:x val="1.8246746593058791E-2"/>
                  <c:y val="-6.1141721057779352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D5E2-46E1-B597-A9E544EA8BB4}"/>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変更前!$B$1:$D$1</c:f>
              <c:strCache>
                <c:ptCount val="3"/>
                <c:pt idx="0">
                  <c:v>平成28年</c:v>
                </c:pt>
                <c:pt idx="1">
                  <c:v>令和元年</c:v>
                </c:pt>
                <c:pt idx="2">
                  <c:v>令和4年</c:v>
                </c:pt>
              </c:strCache>
            </c:strRef>
          </c:cat>
          <c:val>
            <c:numRef>
              <c:f>変更前!$B$3:$D$3</c:f>
              <c:numCache>
                <c:formatCode>0.0%</c:formatCode>
                <c:ptCount val="3"/>
                <c:pt idx="0">
                  <c:v>0.311</c:v>
                </c:pt>
                <c:pt idx="1">
                  <c:v>0.28799999999999998</c:v>
                </c:pt>
                <c:pt idx="2">
                  <c:v>0.254</c:v>
                </c:pt>
              </c:numCache>
            </c:numRef>
          </c:val>
          <c:smooth val="0"/>
          <c:extLst>
            <c:ext xmlns:c16="http://schemas.microsoft.com/office/drawing/2014/chart" uri="{C3380CC4-5D6E-409C-BE32-E72D297353CC}">
              <c16:uniqueId val="{00000009-D5E2-46E1-B597-A9E544EA8BB4}"/>
            </c:ext>
          </c:extLst>
        </c:ser>
        <c:ser>
          <c:idx val="2"/>
          <c:order val="2"/>
          <c:tx>
            <c:strRef>
              <c:f>変更前!$A$4</c:f>
              <c:strCache>
                <c:ptCount val="1"/>
                <c:pt idx="0">
                  <c:v>大阪合計</c:v>
                </c:pt>
              </c:strCache>
            </c:strRef>
          </c:tx>
          <c:spPr>
            <a:ln w="28575" cap="rnd">
              <a:solidFill>
                <a:schemeClr val="accent3"/>
              </a:solidFill>
              <a:round/>
            </a:ln>
            <a:effectLst/>
          </c:spPr>
          <c:marker>
            <c:symbol val="triangle"/>
            <c:size val="8"/>
            <c:spPr>
              <a:solidFill>
                <a:schemeClr val="accent3"/>
              </a:solidFill>
              <a:ln w="9525">
                <a:solidFill>
                  <a:schemeClr val="accent3"/>
                </a:solidFill>
              </a:ln>
              <a:effectLst/>
            </c:spPr>
          </c:marker>
          <c:dLbls>
            <c:dLbl>
              <c:idx val="0"/>
              <c:layout>
                <c:manualLayout>
                  <c:x val="-6.8793316966308984E-2"/>
                  <c:y val="-3.182452389694151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D5E2-46E1-B597-A9E544EA8BB4}"/>
                </c:ext>
              </c:extLst>
            </c:dLbl>
            <c:dLbl>
              <c:idx val="1"/>
              <c:layout>
                <c:manualLayout>
                  <c:x val="-3.5323344499512403E-2"/>
                  <c:y val="-3.02655761751635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D5E2-46E1-B597-A9E544EA8BB4}"/>
                </c:ext>
              </c:extLst>
            </c:dLbl>
            <c:dLbl>
              <c:idx val="2"/>
              <c:layout>
                <c:manualLayout>
                  <c:x val="1.2654578451693514E-2"/>
                  <c:y val="4.933197172151208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D5E2-46E1-B597-A9E544EA8BB4}"/>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変更前!$B$1:$D$1</c:f>
              <c:strCache>
                <c:ptCount val="3"/>
                <c:pt idx="0">
                  <c:v>平成28年</c:v>
                </c:pt>
                <c:pt idx="1">
                  <c:v>令和元年</c:v>
                </c:pt>
                <c:pt idx="2">
                  <c:v>令和4年</c:v>
                </c:pt>
              </c:strCache>
            </c:strRef>
          </c:cat>
          <c:val>
            <c:numRef>
              <c:f>変更前!$B$4:$D$4</c:f>
              <c:numCache>
                <c:formatCode>0.0%</c:formatCode>
                <c:ptCount val="3"/>
                <c:pt idx="0">
                  <c:v>0.19900000000000001</c:v>
                </c:pt>
                <c:pt idx="1">
                  <c:v>0.191</c:v>
                </c:pt>
                <c:pt idx="2">
                  <c:v>0.158</c:v>
                </c:pt>
              </c:numCache>
            </c:numRef>
          </c:val>
          <c:smooth val="0"/>
          <c:extLst>
            <c:ext xmlns:c16="http://schemas.microsoft.com/office/drawing/2014/chart" uri="{C3380CC4-5D6E-409C-BE32-E72D297353CC}">
              <c16:uniqueId val="{0000000D-D5E2-46E1-B597-A9E544EA8BB4}"/>
            </c:ext>
          </c:extLst>
        </c:ser>
        <c:ser>
          <c:idx val="3"/>
          <c:order val="3"/>
          <c:tx>
            <c:strRef>
              <c:f>変更前!$A$5</c:f>
              <c:strCache>
                <c:ptCount val="1"/>
                <c:pt idx="0">
                  <c:v>全国合計</c:v>
                </c:pt>
              </c:strCache>
            </c:strRef>
          </c:tx>
          <c:spPr>
            <a:ln w="28575" cap="rnd">
              <a:solidFill>
                <a:schemeClr val="accent4"/>
              </a:solidFill>
              <a:round/>
            </a:ln>
            <a:effectLst/>
          </c:spPr>
          <c:marker>
            <c:symbol val="x"/>
            <c:size val="8"/>
            <c:spPr>
              <a:noFill/>
              <a:ln w="9525">
                <a:solidFill>
                  <a:schemeClr val="accent4"/>
                </a:solidFill>
              </a:ln>
              <a:effectLst/>
            </c:spPr>
          </c:marker>
          <c:dPt>
            <c:idx val="1"/>
            <c:marker>
              <c:symbol val="x"/>
              <c:size val="8"/>
              <c:spPr>
                <a:noFill/>
                <a:ln w="9525">
                  <a:solidFill>
                    <a:schemeClr val="accent4"/>
                  </a:solidFill>
                </a:ln>
                <a:effectLst/>
              </c:spPr>
            </c:marker>
            <c:bubble3D val="0"/>
            <c:extLst>
              <c:ext xmlns:c16="http://schemas.microsoft.com/office/drawing/2014/chart" uri="{C3380CC4-5D6E-409C-BE32-E72D297353CC}">
                <c16:uniqueId val="{0000000E-D5E2-46E1-B597-A9E544EA8BB4}"/>
              </c:ext>
            </c:extLst>
          </c:dPt>
          <c:dLbls>
            <c:dLbl>
              <c:idx val="0"/>
              <c:layout>
                <c:manualLayout>
                  <c:x val="-7.0751646985106803E-2"/>
                  <c:y val="2.5319068110229829E-2"/>
                </c:manualLayout>
              </c:layout>
              <c:dLblPos val="r"/>
              <c:showLegendKey val="0"/>
              <c:showVal val="1"/>
              <c:showCatName val="0"/>
              <c:showSerName val="0"/>
              <c:showPercent val="0"/>
              <c:showBubbleSize val="0"/>
              <c:extLst>
                <c:ext xmlns:c15="http://schemas.microsoft.com/office/drawing/2012/chart" uri="{CE6537A1-D6FC-4f65-9D91-7224C49458BB}">
                  <c15:layout>
                    <c:manualLayout>
                      <c:w val="5.9867570257497477E-2"/>
                      <c:h val="3.1396383361490081E-2"/>
                    </c:manualLayout>
                  </c15:layout>
                </c:ext>
                <c:ext xmlns:c16="http://schemas.microsoft.com/office/drawing/2014/chart" uri="{C3380CC4-5D6E-409C-BE32-E72D297353CC}">
                  <c16:uniqueId val="{0000000F-D5E2-46E1-B597-A9E544EA8BB4}"/>
                </c:ext>
              </c:extLst>
            </c:dLbl>
            <c:dLbl>
              <c:idx val="1"/>
              <c:layout>
                <c:manualLayout>
                  <c:x val="-3.499834010273601E-2"/>
                  <c:y val="3.025002028452776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D5E2-46E1-B597-A9E544EA8BB4}"/>
                </c:ext>
              </c:extLst>
            </c:dLbl>
            <c:dLbl>
              <c:idx val="2"/>
              <c:layout>
                <c:manualLayout>
                  <c:x val="1.2829453070909581E-2"/>
                  <c:y val="-3.5386115766585392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D5E2-46E1-B597-A9E544EA8BB4}"/>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変更前!$B$1:$D$1</c:f>
              <c:strCache>
                <c:ptCount val="3"/>
                <c:pt idx="0">
                  <c:v>平成28年</c:v>
                </c:pt>
                <c:pt idx="1">
                  <c:v>令和元年</c:v>
                </c:pt>
                <c:pt idx="2">
                  <c:v>令和4年</c:v>
                </c:pt>
              </c:strCache>
            </c:strRef>
          </c:cat>
          <c:val>
            <c:numRef>
              <c:f>変更前!$B$5:$D$5</c:f>
              <c:numCache>
                <c:formatCode>0.0%</c:formatCode>
                <c:ptCount val="3"/>
                <c:pt idx="0">
                  <c:v>0.19800000000000001</c:v>
                </c:pt>
                <c:pt idx="1">
                  <c:v>0.183</c:v>
                </c:pt>
                <c:pt idx="2">
                  <c:v>0.161</c:v>
                </c:pt>
              </c:numCache>
            </c:numRef>
          </c:val>
          <c:smooth val="0"/>
          <c:extLst>
            <c:ext xmlns:c16="http://schemas.microsoft.com/office/drawing/2014/chart" uri="{C3380CC4-5D6E-409C-BE32-E72D297353CC}">
              <c16:uniqueId val="{00000011-D5E2-46E1-B597-A9E544EA8BB4}"/>
            </c:ext>
          </c:extLst>
        </c:ser>
        <c:ser>
          <c:idx val="4"/>
          <c:order val="4"/>
          <c:tx>
            <c:strRef>
              <c:f>変更前!$A$6</c:f>
              <c:strCache>
                <c:ptCount val="1"/>
                <c:pt idx="0">
                  <c:v>大阪女性</c:v>
                </c:pt>
              </c:strCache>
            </c:strRef>
          </c:tx>
          <c:spPr>
            <a:ln w="28575" cap="rnd">
              <a:solidFill>
                <a:schemeClr val="accent5"/>
              </a:solidFill>
              <a:round/>
            </a:ln>
            <a:effectLst/>
          </c:spPr>
          <c:marker>
            <c:symbol val="star"/>
            <c:size val="8"/>
            <c:spPr>
              <a:noFill/>
              <a:ln w="9525">
                <a:solidFill>
                  <a:schemeClr val="accent5"/>
                </a:solidFill>
              </a:ln>
              <a:effectLst/>
            </c:spPr>
          </c:marker>
          <c:dLbls>
            <c:dLbl>
              <c:idx val="0"/>
              <c:layout>
                <c:manualLayout>
                  <c:x val="-7.5184889436959057E-2"/>
                  <c:y val="-2.072201713419779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2-D5E2-46E1-B597-A9E544EA8BB4}"/>
                </c:ext>
              </c:extLst>
            </c:dLbl>
            <c:dLbl>
              <c:idx val="1"/>
              <c:layout>
                <c:manualLayout>
                  <c:x val="-5.852370946101583E-2"/>
                  <c:y val="-3.009410783520168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D5E2-46E1-B597-A9E544EA8BB4}"/>
                </c:ext>
              </c:extLst>
            </c:dLbl>
            <c:dLbl>
              <c:idx val="2"/>
              <c:layout>
                <c:manualLayout>
                  <c:x val="3.0796200985907563E-2"/>
                  <c:y val="8.9550666331272236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4-D5E2-46E1-B597-A9E544EA8BB4}"/>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変更前!$B$1:$D$1</c:f>
              <c:strCache>
                <c:ptCount val="3"/>
                <c:pt idx="0">
                  <c:v>平成28年</c:v>
                </c:pt>
                <c:pt idx="1">
                  <c:v>令和元年</c:v>
                </c:pt>
                <c:pt idx="2">
                  <c:v>令和4年</c:v>
                </c:pt>
              </c:strCache>
            </c:strRef>
          </c:cat>
          <c:val>
            <c:numRef>
              <c:f>変更前!$B$6:$D$6</c:f>
              <c:numCache>
                <c:formatCode>0.0%</c:formatCode>
                <c:ptCount val="3"/>
                <c:pt idx="0">
                  <c:v>0.107</c:v>
                </c:pt>
                <c:pt idx="1">
                  <c:v>0.104</c:v>
                </c:pt>
                <c:pt idx="2">
                  <c:v>8.5999999999999993E-2</c:v>
                </c:pt>
              </c:numCache>
            </c:numRef>
          </c:val>
          <c:smooth val="0"/>
          <c:extLst>
            <c:ext xmlns:c16="http://schemas.microsoft.com/office/drawing/2014/chart" uri="{C3380CC4-5D6E-409C-BE32-E72D297353CC}">
              <c16:uniqueId val="{00000015-D5E2-46E1-B597-A9E544EA8BB4}"/>
            </c:ext>
          </c:extLst>
        </c:ser>
        <c:ser>
          <c:idx val="5"/>
          <c:order val="5"/>
          <c:tx>
            <c:strRef>
              <c:f>変更前!$A$7</c:f>
              <c:strCache>
                <c:ptCount val="1"/>
                <c:pt idx="0">
                  <c:v>全国女性</c:v>
                </c:pt>
              </c:strCache>
            </c:strRef>
          </c:tx>
          <c:spPr>
            <a:ln w="28575" cap="rnd">
              <a:solidFill>
                <a:schemeClr val="accent6"/>
              </a:solidFill>
              <a:round/>
            </a:ln>
            <a:effectLst/>
          </c:spPr>
          <c:marker>
            <c:symbol val="circle"/>
            <c:size val="8"/>
            <c:spPr>
              <a:solidFill>
                <a:schemeClr val="accent6"/>
              </a:solidFill>
              <a:ln w="9525">
                <a:solidFill>
                  <a:schemeClr val="accent6"/>
                </a:solidFill>
              </a:ln>
              <a:effectLst/>
            </c:spPr>
          </c:marker>
          <c:dLbls>
            <c:dLbl>
              <c:idx val="0"/>
              <c:layout>
                <c:manualLayout>
                  <c:x val="-8.4872253612714332E-2"/>
                  <c:y val="1.6325335020475493E-2"/>
                </c:manualLayout>
              </c:layout>
              <c:numFmt formatCode="0.0%" sourceLinked="0"/>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r"/>
              <c:showLegendKey val="0"/>
              <c:showVal val="1"/>
              <c:showCatName val="0"/>
              <c:showSerName val="0"/>
              <c:showPercent val="0"/>
              <c:showBubbleSize val="0"/>
              <c:extLst>
                <c:ext xmlns:c15="http://schemas.microsoft.com/office/drawing/2012/chart" uri="{CE6537A1-D6FC-4f65-9D91-7224C49458BB}">
                  <c15:layout>
                    <c:manualLayout>
                      <c:w val="6.7792975467213509E-2"/>
                      <c:h val="7.339540422787319E-2"/>
                    </c:manualLayout>
                  </c15:layout>
                </c:ext>
                <c:ext xmlns:c16="http://schemas.microsoft.com/office/drawing/2014/chart" uri="{C3380CC4-5D6E-409C-BE32-E72D297353CC}">
                  <c16:uniqueId val="{00000016-D5E2-46E1-B597-A9E544EA8BB4}"/>
                </c:ext>
              </c:extLst>
            </c:dLbl>
            <c:dLbl>
              <c:idx val="1"/>
              <c:layout>
                <c:manualLayout>
                  <c:x val="-3.1662909915464672E-2"/>
                  <c:y val="3.6798027888288315E-2"/>
                </c:manualLayout>
              </c:layout>
              <c:numFmt formatCode="0.0%" sourceLinked="0"/>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r"/>
              <c:showLegendKey val="0"/>
              <c:showVal val="1"/>
              <c:showCatName val="0"/>
              <c:showSerName val="0"/>
              <c:showPercent val="0"/>
              <c:showBubbleSize val="0"/>
              <c:extLst>
                <c:ext xmlns:c15="http://schemas.microsoft.com/office/drawing/2012/chart" uri="{CE6537A1-D6FC-4f65-9D91-7224C49458BB}">
                  <c15:layout>
                    <c:manualLayout>
                      <c:w val="7.9454083280510124E-2"/>
                      <c:h val="5.0437874212258454E-2"/>
                    </c:manualLayout>
                  </c15:layout>
                </c:ext>
                <c:ext xmlns:c16="http://schemas.microsoft.com/office/drawing/2014/chart" uri="{C3380CC4-5D6E-409C-BE32-E72D297353CC}">
                  <c16:uniqueId val="{00000017-D5E2-46E1-B597-A9E544EA8BB4}"/>
                </c:ext>
              </c:extLst>
            </c:dLbl>
            <c:dLbl>
              <c:idx val="2"/>
              <c:layout>
                <c:manualLayout>
                  <c:x val="3.2076954132529721E-2"/>
                  <c:y val="5.71235284436808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8-D5E2-46E1-B597-A9E544EA8BB4}"/>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変更前!$B$1:$D$1</c:f>
              <c:strCache>
                <c:ptCount val="3"/>
                <c:pt idx="0">
                  <c:v>平成28年</c:v>
                </c:pt>
                <c:pt idx="1">
                  <c:v>令和元年</c:v>
                </c:pt>
                <c:pt idx="2">
                  <c:v>令和4年</c:v>
                </c:pt>
              </c:strCache>
            </c:strRef>
          </c:cat>
          <c:val>
            <c:numRef>
              <c:f>変更前!$B$7:$D$7</c:f>
              <c:numCache>
                <c:formatCode>0.0%</c:formatCode>
                <c:ptCount val="3"/>
                <c:pt idx="0">
                  <c:v>9.5000000000000001E-2</c:v>
                </c:pt>
                <c:pt idx="1">
                  <c:v>8.7999999999999995E-2</c:v>
                </c:pt>
                <c:pt idx="2">
                  <c:v>7.6999999999999999E-2</c:v>
                </c:pt>
              </c:numCache>
            </c:numRef>
          </c:val>
          <c:smooth val="0"/>
          <c:extLst>
            <c:ext xmlns:c16="http://schemas.microsoft.com/office/drawing/2014/chart" uri="{C3380CC4-5D6E-409C-BE32-E72D297353CC}">
              <c16:uniqueId val="{00000019-D5E2-46E1-B597-A9E544EA8BB4}"/>
            </c:ext>
          </c:extLst>
        </c:ser>
        <c:dLbls>
          <c:dLblPos val="t"/>
          <c:showLegendKey val="0"/>
          <c:showVal val="1"/>
          <c:showCatName val="0"/>
          <c:showSerName val="0"/>
          <c:showPercent val="0"/>
          <c:showBubbleSize val="0"/>
        </c:dLbls>
        <c:marker val="1"/>
        <c:smooth val="0"/>
        <c:axId val="487044336"/>
        <c:axId val="685218848"/>
      </c:lineChart>
      <c:catAx>
        <c:axId val="487044336"/>
        <c:scaling>
          <c:orientation val="minMax"/>
        </c:scaling>
        <c:delete val="0"/>
        <c:axPos val="b"/>
        <c:numFmt formatCode="General" sourceLinked="1"/>
        <c:majorTickMark val="out"/>
        <c:minorTickMark val="none"/>
        <c:tickLblPos val="nextTo"/>
        <c:spPr>
          <a:noFill/>
          <a:ln w="0"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685218848"/>
        <c:crosses val="autoZero"/>
        <c:auto val="1"/>
        <c:lblAlgn val="ctr"/>
        <c:lblOffset val="100"/>
        <c:tickMarkSkip val="1"/>
        <c:noMultiLvlLbl val="0"/>
      </c:catAx>
      <c:valAx>
        <c:axId val="685218848"/>
        <c:scaling>
          <c:orientation val="minMax"/>
          <c:max val="0.4"/>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ja-JP"/>
          </a:p>
        </c:txPr>
        <c:crossAx val="487044336"/>
        <c:crosses val="autoZero"/>
        <c:crossBetween val="between"/>
        <c:majorUnit val="0.1"/>
      </c:valAx>
      <c:spPr>
        <a:solidFill>
          <a:schemeClr val="bg1"/>
        </a:solidFill>
        <a:ln w="6350">
          <a:solidFill>
            <a:schemeClr val="tx1"/>
          </a:solidFill>
        </a:ln>
        <a:effectLst/>
      </c:spPr>
    </c:plotArea>
    <c:legend>
      <c:legendPos val="r"/>
      <c:layout>
        <c:manualLayout>
          <c:xMode val="edge"/>
          <c:yMode val="edge"/>
          <c:x val="0.85205326514152302"/>
          <c:y val="0.34984409039067271"/>
          <c:w val="0.14560526367809692"/>
          <c:h val="0.46489323663935023"/>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0.71031</cdr:x>
      <cdr:y>0.35989</cdr:y>
    </cdr:from>
    <cdr:to>
      <cdr:x>0.77084</cdr:x>
      <cdr:y>0.41526</cdr:y>
    </cdr:to>
    <cdr:sp macro="" textlink="">
      <cdr:nvSpPr>
        <cdr:cNvPr id="2" name="テキスト ボックス 1"/>
        <cdr:cNvSpPr txBox="1"/>
      </cdr:nvSpPr>
      <cdr:spPr>
        <a:xfrm xmlns:a="http://schemas.openxmlformats.org/drawingml/2006/main">
          <a:off x="4082084" y="969066"/>
          <a:ext cx="347869" cy="14908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ja-JP" altLang="en-US" sz="1100"/>
        </a:p>
      </cdr:txBody>
    </cdr:sp>
  </cdr:relSizeAnchor>
  <cdr:relSizeAnchor xmlns:cdr="http://schemas.openxmlformats.org/drawingml/2006/chartDrawing">
    <cdr:from>
      <cdr:x>0.7424</cdr:x>
      <cdr:y>0.58858</cdr:y>
    </cdr:from>
    <cdr:to>
      <cdr:x>0.82307</cdr:x>
      <cdr:y>0.65462</cdr:y>
    </cdr:to>
    <cdr:sp macro="" textlink="">
      <cdr:nvSpPr>
        <cdr:cNvPr id="3" name="テキスト ボックス 4"/>
        <cdr:cNvSpPr txBox="1"/>
      </cdr:nvSpPr>
      <cdr:spPr>
        <a:xfrm xmlns:a="http://schemas.openxmlformats.org/drawingml/2006/main" rot="10800000" flipV="1">
          <a:off x="4470337" y="3329627"/>
          <a:ext cx="485751" cy="373590"/>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no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kumimoji="1" lang="ja-JP" altLang="en-US" sz="800"/>
            <a:t>大阪合計</a:t>
          </a:r>
        </a:p>
      </cdr:txBody>
    </cdr:sp>
  </cdr:relSizeAnchor>
  <cdr:relSizeAnchor xmlns:cdr="http://schemas.openxmlformats.org/drawingml/2006/chartDrawing">
    <cdr:from>
      <cdr:x>0.74058</cdr:x>
      <cdr:y>0.53024</cdr:y>
    </cdr:from>
    <cdr:to>
      <cdr:x>0.82125</cdr:x>
      <cdr:y>0.60443</cdr:y>
    </cdr:to>
    <cdr:sp macro="" textlink="">
      <cdr:nvSpPr>
        <cdr:cNvPr id="4" name="テキスト ボックス 4"/>
        <cdr:cNvSpPr txBox="1"/>
      </cdr:nvSpPr>
      <cdr:spPr>
        <a:xfrm xmlns:a="http://schemas.openxmlformats.org/drawingml/2006/main" rot="10800000" flipV="1">
          <a:off x="4459397" y="2999586"/>
          <a:ext cx="485751" cy="419695"/>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no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kumimoji="1" lang="ja-JP" altLang="en-US" sz="800"/>
            <a:t>全国合計</a:t>
          </a:r>
        </a:p>
      </cdr:txBody>
    </cdr:sp>
  </cdr:relSizeAnchor>
  <cdr:relSizeAnchor xmlns:cdr="http://schemas.openxmlformats.org/drawingml/2006/chartDrawing">
    <cdr:from>
      <cdr:x>0.76616</cdr:x>
      <cdr:y>0.67496</cdr:y>
    </cdr:from>
    <cdr:to>
      <cdr:x>0.8467</cdr:x>
      <cdr:y>0.77459</cdr:y>
    </cdr:to>
    <cdr:sp macro="" textlink="">
      <cdr:nvSpPr>
        <cdr:cNvPr id="5" name="テキスト ボックス 4"/>
        <cdr:cNvSpPr txBox="1"/>
      </cdr:nvSpPr>
      <cdr:spPr>
        <a:xfrm xmlns:a="http://schemas.openxmlformats.org/drawingml/2006/main" rot="10800000" flipV="1">
          <a:off x="4613414" y="3818282"/>
          <a:ext cx="484953" cy="563590"/>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no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kumimoji="1" lang="ja-JP" altLang="en-US" sz="800"/>
            <a:t>大阪女</a:t>
          </a:r>
        </a:p>
      </cdr:txBody>
    </cdr:sp>
  </cdr:relSizeAnchor>
  <cdr:relSizeAnchor xmlns:cdr="http://schemas.openxmlformats.org/drawingml/2006/chartDrawing">
    <cdr:from>
      <cdr:x>0.76684</cdr:x>
      <cdr:y>0.735</cdr:y>
    </cdr:from>
    <cdr:to>
      <cdr:x>0.84751</cdr:x>
      <cdr:y>0.79205</cdr:y>
    </cdr:to>
    <cdr:sp macro="" textlink="">
      <cdr:nvSpPr>
        <cdr:cNvPr id="6" name="テキスト ボックス 1"/>
        <cdr:cNvSpPr txBox="1"/>
      </cdr:nvSpPr>
      <cdr:spPr>
        <a:xfrm xmlns:a="http://schemas.openxmlformats.org/drawingml/2006/main" rot="10800000" flipV="1">
          <a:off x="4617522" y="4157886"/>
          <a:ext cx="485751" cy="322733"/>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no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kumimoji="1" lang="ja-JP" altLang="en-US" sz="800"/>
            <a:t>全国女</a:t>
          </a:r>
        </a:p>
      </cdr:txBody>
    </cdr:sp>
  </cdr:relSizeAnchor>
  <cdr:relSizeAnchor xmlns:cdr="http://schemas.openxmlformats.org/drawingml/2006/chartDrawing">
    <cdr:from>
      <cdr:x>0.76066</cdr:x>
      <cdr:y>0.4407</cdr:y>
    </cdr:from>
    <cdr:to>
      <cdr:x>0.84064</cdr:x>
      <cdr:y>0.51398</cdr:y>
    </cdr:to>
    <cdr:sp macro="" textlink="">
      <cdr:nvSpPr>
        <cdr:cNvPr id="13" name="テキスト ボックス 4"/>
        <cdr:cNvSpPr txBox="1"/>
      </cdr:nvSpPr>
      <cdr:spPr>
        <a:xfrm xmlns:a="http://schemas.openxmlformats.org/drawingml/2006/main" rot="10800000" flipV="1">
          <a:off x="4580281" y="2493055"/>
          <a:ext cx="481597" cy="414546"/>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no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kumimoji="1" lang="ja-JP" altLang="en-US" sz="800"/>
            <a:t>大阪男</a:t>
          </a:r>
        </a:p>
      </cdr:txBody>
    </cdr:sp>
  </cdr:relSizeAnchor>
  <cdr:relSizeAnchor xmlns:cdr="http://schemas.openxmlformats.org/drawingml/2006/chartDrawing">
    <cdr:from>
      <cdr:x>0.76384</cdr:x>
      <cdr:y>0.3675</cdr:y>
    </cdr:from>
    <cdr:to>
      <cdr:x>0.84451</cdr:x>
      <cdr:y>0.53218</cdr:y>
    </cdr:to>
    <cdr:sp macro="" textlink="">
      <cdr:nvSpPr>
        <cdr:cNvPr id="14" name="テキスト ボックス 4"/>
        <cdr:cNvSpPr txBox="1"/>
      </cdr:nvSpPr>
      <cdr:spPr>
        <a:xfrm xmlns:a="http://schemas.openxmlformats.org/drawingml/2006/main" rot="10800000" flipV="1">
          <a:off x="4599429" y="2078934"/>
          <a:ext cx="485751" cy="931619"/>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no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kumimoji="1" lang="ja-JP" altLang="en-US" sz="800"/>
            <a:t>全国男</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949575" cy="498475"/>
          </a:xfrm>
          <a:prstGeom prst="rect">
            <a:avLst/>
          </a:prstGeom>
        </p:spPr>
        <p:txBody>
          <a:bodyPr vert="horz" lIns="91422" tIns="45712" rIns="91422" bIns="4571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9" y="2"/>
            <a:ext cx="2949575" cy="498475"/>
          </a:xfrm>
          <a:prstGeom prst="rect">
            <a:avLst/>
          </a:prstGeom>
        </p:spPr>
        <p:txBody>
          <a:bodyPr vert="horz" lIns="91422" tIns="45712" rIns="91422" bIns="45712" rtlCol="0"/>
          <a:lstStyle>
            <a:lvl1pPr algn="r">
              <a:defRPr sz="1200"/>
            </a:lvl1pPr>
          </a:lstStyle>
          <a:p>
            <a:fld id="{CC8EDD42-35CA-4E61-92CD-A96389A9D0E6}" type="datetimeFigureOut">
              <a:rPr kumimoji="1" lang="ja-JP" altLang="en-US" smtClean="0"/>
              <a:t>2023/9/4</a:t>
            </a:fld>
            <a:endParaRPr kumimoji="1" lang="ja-JP" altLang="en-US"/>
          </a:p>
        </p:txBody>
      </p:sp>
      <p:sp>
        <p:nvSpPr>
          <p:cNvPr id="4" name="フッター プレースホルダー 3"/>
          <p:cNvSpPr>
            <a:spLocks noGrp="1"/>
          </p:cNvSpPr>
          <p:nvPr>
            <p:ph type="ftr" sz="quarter" idx="2"/>
          </p:nvPr>
        </p:nvSpPr>
        <p:spPr>
          <a:xfrm>
            <a:off x="0" y="9440865"/>
            <a:ext cx="2949575" cy="498475"/>
          </a:xfrm>
          <a:prstGeom prst="rect">
            <a:avLst/>
          </a:prstGeom>
        </p:spPr>
        <p:txBody>
          <a:bodyPr vert="horz" lIns="91422" tIns="45712" rIns="91422" bIns="4571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5"/>
            <a:ext cx="2949575" cy="498475"/>
          </a:xfrm>
          <a:prstGeom prst="rect">
            <a:avLst/>
          </a:prstGeom>
        </p:spPr>
        <p:txBody>
          <a:bodyPr vert="horz" lIns="91422" tIns="45712" rIns="91422" bIns="45712" rtlCol="0" anchor="b"/>
          <a:lstStyle>
            <a:lvl1pPr algn="r">
              <a:defRPr sz="1200"/>
            </a:lvl1pPr>
          </a:lstStyle>
          <a:p>
            <a:fld id="{A73982AE-3323-4FE0-8787-A81B12760477}" type="slidenum">
              <a:rPr kumimoji="1" lang="ja-JP" altLang="en-US" smtClean="0"/>
              <a:t>‹#›</a:t>
            </a:fld>
            <a:endParaRPr kumimoji="1" lang="ja-JP" altLang="en-US"/>
          </a:p>
        </p:txBody>
      </p:sp>
    </p:spTree>
    <p:extLst>
      <p:ext uri="{BB962C8B-B14F-4D97-AF65-F5344CB8AC3E}">
        <p14:creationId xmlns:p14="http://schemas.microsoft.com/office/powerpoint/2010/main" val="277624456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2023/9/4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4027979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2023/9/4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1181401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2023/9/4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737726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2023/9/4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956013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2023/9/4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2055867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63E7596-C829-4ACC-9635-1231A6F8AA34}" type="datetimeFigureOut">
              <a:rPr kumimoji="1" lang="ja-JP" altLang="en-US" smtClean="0"/>
              <a:t>2023/9/4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788002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63E7596-C829-4ACC-9635-1231A6F8AA34}" type="datetimeFigureOut">
              <a:rPr kumimoji="1" lang="ja-JP" altLang="en-US" smtClean="0"/>
              <a:t>2023/9/4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2747901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63E7596-C829-4ACC-9635-1231A6F8AA34}" type="datetimeFigureOut">
              <a:rPr kumimoji="1" lang="ja-JP" altLang="en-US" smtClean="0"/>
              <a:t>2023/9/4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3911644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63E7596-C829-4ACC-9635-1231A6F8AA34}" type="datetimeFigureOut">
              <a:rPr kumimoji="1" lang="ja-JP" altLang="en-US" smtClean="0"/>
              <a:t>2023/9/4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1350370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63E7596-C829-4ACC-9635-1231A6F8AA34}" type="datetimeFigureOut">
              <a:rPr kumimoji="1" lang="ja-JP" altLang="en-US" smtClean="0"/>
              <a:t>2023/9/4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4146058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63E7596-C829-4ACC-9635-1231A6F8AA34}" type="datetimeFigureOut">
              <a:rPr kumimoji="1" lang="ja-JP" altLang="en-US" smtClean="0"/>
              <a:t>2023/9/4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835952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3E7596-C829-4ACC-9635-1231A6F8AA34}" type="datetimeFigureOut">
              <a:rPr kumimoji="1" lang="ja-JP" altLang="en-US" smtClean="0"/>
              <a:t>2023/9/4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27149220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ja-JP" altLang="en-US" dirty="0" smtClean="0"/>
              <a:t>第</a:t>
            </a:r>
            <a:r>
              <a:rPr lang="ja-JP" altLang="en-US" dirty="0">
                <a:solidFill>
                  <a:srgbClr val="FF0000"/>
                </a:solidFill>
              </a:rPr>
              <a:t>４</a:t>
            </a:r>
            <a:r>
              <a:rPr kumimoji="1" lang="ja-JP" altLang="en-US" dirty="0" smtClean="0"/>
              <a:t>期大阪府がん対策推進計画</a:t>
            </a:r>
            <a:r>
              <a:rPr kumimoji="1" lang="en-US" altLang="ja-JP" dirty="0" smtClean="0"/>
              <a:t/>
            </a:r>
            <a:br>
              <a:rPr kumimoji="1" lang="en-US" altLang="ja-JP" dirty="0" smtClean="0"/>
            </a:br>
            <a:r>
              <a:rPr lang="ja-JP" altLang="en-US" dirty="0" smtClean="0"/>
              <a:t>たばこ対策</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分野別検討</a:t>
            </a:r>
            <a:endParaRPr kumimoji="1" lang="ja-JP" altLang="en-US" dirty="0"/>
          </a:p>
        </p:txBody>
      </p:sp>
      <p:sp>
        <p:nvSpPr>
          <p:cNvPr id="4" name="テキスト ボックス 3"/>
          <p:cNvSpPr txBox="1"/>
          <p:nvPr/>
        </p:nvSpPr>
        <p:spPr>
          <a:xfrm>
            <a:off x="7884368" y="187935"/>
            <a:ext cx="1129427" cy="369332"/>
          </a:xfrm>
          <a:prstGeom prst="rect">
            <a:avLst/>
          </a:prstGeom>
          <a:noFill/>
          <a:ln>
            <a:solidFill>
              <a:schemeClr val="tx1"/>
            </a:solidFill>
          </a:ln>
        </p:spPr>
        <p:txBody>
          <a:bodyPr wrap="square" rtlCol="0">
            <a:spAutoFit/>
          </a:bodyPr>
          <a:lstStyle/>
          <a:p>
            <a:pPr algn="ctr"/>
            <a:r>
              <a:rPr kumimoji="1" lang="ja-JP" altLang="en-US" smtClean="0"/>
              <a:t>資料</a:t>
            </a:r>
            <a:r>
              <a:rPr lang="ja-JP" altLang="en-US" dirty="0"/>
              <a:t>２</a:t>
            </a:r>
            <a:endParaRPr kumimoji="1" lang="ja-JP" altLang="en-US" dirty="0"/>
          </a:p>
        </p:txBody>
      </p:sp>
    </p:spTree>
    <p:extLst>
      <p:ext uri="{BB962C8B-B14F-4D97-AF65-F5344CB8AC3E}">
        <p14:creationId xmlns:p14="http://schemas.microsoft.com/office/powerpoint/2010/main" val="19765719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9512" y="432048"/>
            <a:ext cx="8880176" cy="6165304"/>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ja-JP" altLang="en-US" b="1" dirty="0">
                <a:latin typeface="HG丸ｺﾞｼｯｸM-PRO" panose="020F0600000000000000" pitchFamily="50" charset="-128"/>
                <a:ea typeface="HG丸ｺﾞｼｯｸM-PRO" panose="020F0600000000000000" pitchFamily="50" charset="-128"/>
              </a:rPr>
              <a:t>①たばこ対策（続き</a:t>
            </a:r>
            <a:r>
              <a:rPr lang="ja-JP" altLang="en-US" b="1" dirty="0" smtClean="0">
                <a:latin typeface="HG丸ｺﾞｼｯｸM-PRO" panose="020F0600000000000000" pitchFamily="50" charset="-128"/>
                <a:ea typeface="HG丸ｺﾞｼｯｸM-PRO" panose="020F0600000000000000" pitchFamily="50" charset="-128"/>
              </a:rPr>
              <a:t>）</a:t>
            </a:r>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r>
              <a:rPr lang="ja-JP" altLang="en-US" b="1" dirty="0" smtClean="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a:t>
            </a:r>
            <a:r>
              <a:rPr lang="ja-JP" altLang="en-US" dirty="0">
                <a:solidFill>
                  <a:schemeClr val="tx1"/>
                </a:solidFill>
                <a:latin typeface="HG丸ｺﾞｼｯｸM-PRO" panose="020F0600000000000000" pitchFamily="50" charset="-128"/>
                <a:ea typeface="HG丸ｺﾞｼｯｸM-PRO" panose="020F0600000000000000" pitchFamily="50" charset="-128"/>
              </a:rPr>
              <a:t>特に、令和７年度に全面施行となる大阪府受動喫煙防止条例において、</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健康</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増進法より厳しい規制と</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なっている病院</a:t>
            </a:r>
            <a:r>
              <a:rPr lang="ja-JP" altLang="en-US" dirty="0">
                <a:solidFill>
                  <a:schemeClr val="tx1"/>
                </a:solidFill>
                <a:latin typeface="HG丸ｺﾞｼｯｸM-PRO" panose="020F0600000000000000" pitchFamily="50" charset="-128"/>
                <a:ea typeface="HG丸ｺﾞｼｯｸM-PRO" panose="020F0600000000000000" pitchFamily="50" charset="-128"/>
              </a:rPr>
              <a:t>、学校等の第一種施設については</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敷</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　　地内全面</a:t>
            </a:r>
            <a:r>
              <a:rPr lang="ja-JP" altLang="en-US" dirty="0">
                <a:solidFill>
                  <a:schemeClr val="tx1"/>
                </a:solidFill>
                <a:latin typeface="HG丸ｺﾞｼｯｸM-PRO" panose="020F0600000000000000" pitchFamily="50" charset="-128"/>
                <a:ea typeface="HG丸ｺﾞｼｯｸM-PRO" panose="020F0600000000000000" pitchFamily="50" charset="-128"/>
              </a:rPr>
              <a:t>禁煙を、飲食店については原則屋内禁煙を促進する</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b="1" dirty="0">
              <a:solidFill>
                <a:schemeClr val="tx1"/>
              </a:solidFill>
              <a:latin typeface="HG丸ｺﾞｼｯｸM-PRO" panose="020F0600000000000000" pitchFamily="50" charset="-128"/>
              <a:ea typeface="HG丸ｺﾞｼｯｸM-PRO" panose="020F0600000000000000" pitchFamily="50" charset="-128"/>
            </a:endParaRPr>
          </a:p>
          <a:p>
            <a:r>
              <a:rPr lang="ja-JP" altLang="en-US" b="1"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  ○子どもや妊婦を受動喫煙から守るため、乳幼児健診等で啓発を行うとともに、　　　　</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　　受動喫煙対策に取り組む施設管理者に技術的助言の支援を行う。</a:t>
            </a:r>
            <a:endParaRPr lang="en-US" altLang="ja-JP" b="1"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smtClean="0">
                <a:solidFill>
                  <a:schemeClr val="tx1"/>
                </a:solidFill>
                <a:latin typeface="HG丸ｺﾞｼｯｸM-PRO" panose="020F0600000000000000" pitchFamily="50" charset="-128"/>
                <a:ea typeface="HG丸ｺﾞｼｯｸM-PRO" panose="020F0600000000000000" pitchFamily="50" charset="-128"/>
              </a:rPr>
              <a:t>　</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dirty="0">
                <a:solidFill>
                  <a:schemeClr val="tx1"/>
                </a:solidFill>
                <a:latin typeface="HG丸ｺﾞｼｯｸM-PRO" panose="020F0600000000000000" pitchFamily="50" charset="-128"/>
                <a:ea typeface="HG丸ｺﾞｼｯｸM-PRO" panose="020F0600000000000000" pitchFamily="50" charset="-128"/>
              </a:rPr>
              <a:t>屋外や路上の喫煙対策として、市町村や民間事業者と連携し、屋外分煙所の</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整備を促進する。</a:t>
            </a:r>
            <a:endParaRPr lang="en-US" altLang="ja-JP" b="1" dirty="0" smtClean="0">
              <a:solidFill>
                <a:schemeClr val="tx1"/>
              </a:solidFill>
              <a:latin typeface="HG丸ｺﾞｼｯｸM-PRO" panose="020F0600000000000000" pitchFamily="50" charset="-128"/>
              <a:ea typeface="HG丸ｺﾞｼｯｸM-PRO" panose="020F0600000000000000" pitchFamily="50" charset="-128"/>
            </a:endParaRPr>
          </a:p>
          <a:p>
            <a:pPr>
              <a:tabLst>
                <a:tab pos="623888" algn="l"/>
              </a:tabLst>
            </a:pPr>
            <a:endParaRPr lang="en-US" altLang="ja-JP" b="1" dirty="0">
              <a:latin typeface="HG丸ｺﾞｼｯｸM-PRO" panose="020F0600000000000000" pitchFamily="50" charset="-128"/>
              <a:ea typeface="HG丸ｺﾞｼｯｸM-PRO" panose="020F0600000000000000" pitchFamily="50" charset="-128"/>
            </a:endParaRPr>
          </a:p>
          <a:p>
            <a:pPr>
              <a:tabLst>
                <a:tab pos="623888" algn="l"/>
              </a:tabLst>
            </a:pPr>
            <a:r>
              <a:rPr lang="ja-JP" altLang="en-US" b="1" dirty="0" smtClean="0">
                <a:latin typeface="HG丸ｺﾞｼｯｸM-PRO" panose="020F0600000000000000" pitchFamily="50" charset="-128"/>
                <a:ea typeface="HG丸ｺﾞｼｯｸM-PRO" panose="020F0600000000000000" pitchFamily="50" charset="-128"/>
              </a:rPr>
              <a:t>② </a:t>
            </a:r>
            <a:r>
              <a:rPr lang="ja-JP" altLang="en-US" b="1" dirty="0">
                <a:latin typeface="HG丸ｺﾞｼｯｸM-PRO" panose="020F0600000000000000" pitchFamily="50" charset="-128"/>
                <a:ea typeface="HG丸ｺﾞｼｯｸM-PRO" panose="020F0600000000000000" pitchFamily="50" charset="-128"/>
              </a:rPr>
              <a:t>喫煙以外の生活習慣の</a:t>
            </a:r>
            <a:r>
              <a:rPr lang="ja-JP" altLang="en-US" b="1" dirty="0" smtClean="0">
                <a:latin typeface="HG丸ｺﾞｼｯｸM-PRO" panose="020F0600000000000000" pitchFamily="50" charset="-128"/>
                <a:ea typeface="HG丸ｺﾞｼｯｸM-PRO" panose="020F0600000000000000" pitchFamily="50" charset="-128"/>
              </a:rPr>
              <a:t>改善</a:t>
            </a:r>
            <a:endParaRPr lang="en-US" altLang="ja-JP" b="1" dirty="0" smtClean="0">
              <a:latin typeface="HG丸ｺﾞｼｯｸM-PRO" panose="020F0600000000000000" pitchFamily="50" charset="-128"/>
              <a:ea typeface="HG丸ｺﾞｼｯｸM-PRO" panose="020F0600000000000000" pitchFamily="50" charset="-128"/>
            </a:endParaRPr>
          </a:p>
          <a:p>
            <a:pPr>
              <a:tabLst>
                <a:tab pos="623888" algn="l"/>
              </a:tabLst>
            </a:pPr>
            <a:endParaRPr lang="en-US" altLang="ja-JP" b="1" dirty="0" smtClean="0">
              <a:latin typeface="HG丸ｺﾞｼｯｸM-PRO" panose="020F0600000000000000" pitchFamily="50" charset="-128"/>
              <a:ea typeface="HG丸ｺﾞｼｯｸM-PRO" panose="020F0600000000000000" pitchFamily="50" charset="-128"/>
            </a:endParaRPr>
          </a:p>
          <a:p>
            <a:pPr>
              <a:tabLst>
                <a:tab pos="623888" algn="l"/>
              </a:tabLst>
            </a:pPr>
            <a:r>
              <a:rPr lang="ja-JP" altLang="en-US" b="1" dirty="0">
                <a:latin typeface="HG丸ｺﾞｼｯｸM-PRO" panose="020F0600000000000000" pitchFamily="50" charset="-128"/>
                <a:ea typeface="HG丸ｺﾞｼｯｸM-PRO" panose="020F0600000000000000" pitchFamily="50" charset="-128"/>
              </a:rPr>
              <a:t>　</a:t>
            </a:r>
            <a:r>
              <a:rPr lang="ja-JP" altLang="en-US" b="1" dirty="0" smtClean="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○市</a:t>
            </a:r>
            <a:r>
              <a:rPr lang="ja-JP" altLang="en-US" dirty="0">
                <a:latin typeface="HG丸ｺﾞｼｯｸM-PRO" panose="020F0600000000000000" pitchFamily="50" charset="-128"/>
                <a:ea typeface="HG丸ｺﾞｼｯｸM-PRO" panose="020F0600000000000000" pitchFamily="50" charset="-128"/>
              </a:rPr>
              <a:t>町村、学校、医療保険者、関係団体、民間企業等と連携し、朝食や野菜摂</a:t>
            </a:r>
            <a:endParaRPr lang="en-US" altLang="ja-JP" dirty="0">
              <a:latin typeface="HG丸ｺﾞｼｯｸM-PRO" panose="020F0600000000000000" pitchFamily="50" charset="-128"/>
              <a:ea typeface="HG丸ｺﾞｼｯｸM-PRO" panose="020F0600000000000000" pitchFamily="50" charset="-128"/>
            </a:endParaRPr>
          </a:p>
          <a:p>
            <a:pPr>
              <a:tabLst>
                <a:tab pos="812800" algn="l"/>
              </a:tabLst>
            </a:pPr>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取、栄養バランスの良い食生活、適正体重、身体活動量、適量飲酒など、が</a:t>
            </a:r>
            <a:endParaRPr lang="en-US" altLang="ja-JP" dirty="0">
              <a:latin typeface="HG丸ｺﾞｼｯｸM-PRO" panose="020F0600000000000000" pitchFamily="50" charset="-128"/>
              <a:ea typeface="HG丸ｺﾞｼｯｸM-PRO" panose="020F0600000000000000" pitchFamily="50" charset="-128"/>
            </a:endParaRPr>
          </a:p>
          <a:p>
            <a:pPr>
              <a:tabLst>
                <a:tab pos="812800" algn="l"/>
              </a:tabLst>
            </a:pPr>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en-US" dirty="0" err="1">
                <a:latin typeface="HG丸ｺﾞｼｯｸM-PRO" panose="020F0600000000000000" pitchFamily="50" charset="-128"/>
                <a:ea typeface="HG丸ｺﾞｼｯｸM-PRO" panose="020F0600000000000000" pitchFamily="50" charset="-128"/>
              </a:rPr>
              <a:t>んの</a:t>
            </a:r>
            <a:r>
              <a:rPr lang="ja-JP" altLang="en-US" dirty="0">
                <a:latin typeface="HG丸ｺﾞｼｯｸM-PRO" panose="020F0600000000000000" pitchFamily="50" charset="-128"/>
                <a:ea typeface="HG丸ｺﾞｼｯｸM-PRO" panose="020F0600000000000000" pitchFamily="50" charset="-128"/>
              </a:rPr>
              <a:t>予防につながる生活習慣について普及啓発を行う</a:t>
            </a:r>
            <a:r>
              <a:rPr lang="ja-JP" altLang="en-US" dirty="0" smtClean="0">
                <a:latin typeface="HG丸ｺﾞｼｯｸM-PRO" panose="020F0600000000000000" pitchFamily="50" charset="-128"/>
                <a:ea typeface="HG丸ｺﾞｼｯｸM-PRO" panose="020F0600000000000000" pitchFamily="50" charset="-128"/>
              </a:rPr>
              <a:t>。</a:t>
            </a:r>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b="1" u="sng" dirty="0">
              <a:latin typeface="HG丸ｺﾞｼｯｸM-PRO" panose="020F0600000000000000" pitchFamily="50" charset="-128"/>
              <a:ea typeface="HG丸ｺﾞｼｯｸM-PRO" panose="020F0600000000000000" pitchFamily="50" charset="-128"/>
            </a:endParaRPr>
          </a:p>
          <a:p>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10</a:t>
            </a:fld>
            <a:endParaRPr kumimoji="1" lang="ja-JP" altLang="en-US" dirty="0"/>
          </a:p>
        </p:txBody>
      </p:sp>
    </p:spTree>
    <p:extLst>
      <p:ext uri="{BB962C8B-B14F-4D97-AF65-F5344CB8AC3E}">
        <p14:creationId xmlns:p14="http://schemas.microsoft.com/office/powerpoint/2010/main" val="7278973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1628800"/>
            <a:ext cx="9144000" cy="14401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dirty="0" smtClean="0">
                <a:latin typeface="+mj-ea"/>
              </a:rPr>
              <a:t>第３章　大阪府におけるがんの現状と課題</a:t>
            </a:r>
            <a:endParaRPr lang="en-US" altLang="ja-JP" sz="3600" b="1" dirty="0" smtClean="0">
              <a:latin typeface="+mj-ea"/>
            </a:endParaRPr>
          </a:p>
        </p:txBody>
      </p:sp>
      <p:sp>
        <p:nvSpPr>
          <p:cNvPr id="5" name="タイトル 1"/>
          <p:cNvSpPr txBox="1">
            <a:spLocks/>
          </p:cNvSpPr>
          <p:nvPr/>
        </p:nvSpPr>
        <p:spPr>
          <a:xfrm>
            <a:off x="189470" y="3140968"/>
            <a:ext cx="8775018" cy="1524365"/>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b="1" dirty="0" smtClean="0">
                <a:solidFill>
                  <a:prstClr val="black"/>
                </a:solidFill>
                <a:latin typeface="+mj-ea"/>
                <a:cs typeface="+mn-cs"/>
              </a:rPr>
              <a:t>　　</a:t>
            </a:r>
            <a:r>
              <a:rPr lang="ja-JP" altLang="en-US" sz="3600" b="1" dirty="0" smtClean="0">
                <a:solidFill>
                  <a:prstClr val="black"/>
                </a:solidFill>
                <a:latin typeface="+mj-ea"/>
                <a:cs typeface="+mn-cs"/>
              </a:rPr>
              <a:t>２</a:t>
            </a:r>
            <a:r>
              <a:rPr lang="ja-JP" altLang="en-US" sz="3600" b="1" dirty="0">
                <a:solidFill>
                  <a:prstClr val="black"/>
                </a:solidFill>
                <a:latin typeface="+mj-ea"/>
                <a:cs typeface="+mn-cs"/>
              </a:rPr>
              <a:t>　大阪府のがん対策の現状と課題</a:t>
            </a:r>
            <a:endParaRPr lang="en-US" altLang="ja-JP" sz="3600" b="1" dirty="0">
              <a:solidFill>
                <a:prstClr val="black"/>
              </a:solidFill>
              <a:latin typeface="+mj-ea"/>
              <a:cs typeface="+mn-cs"/>
            </a:endParaRPr>
          </a:p>
          <a:p>
            <a:pPr lvl="0" algn="l">
              <a:spcBef>
                <a:spcPts val="0"/>
              </a:spcBef>
            </a:pPr>
            <a:r>
              <a:rPr lang="ja-JP" altLang="en-US" sz="3600" b="1" dirty="0">
                <a:solidFill>
                  <a:prstClr val="black"/>
                </a:solidFill>
                <a:latin typeface="+mj-ea"/>
                <a:cs typeface="+mn-cs"/>
              </a:rPr>
              <a:t>　　</a:t>
            </a:r>
            <a:r>
              <a:rPr lang="ja-JP" altLang="en-US" sz="3600" b="1" dirty="0" smtClean="0">
                <a:solidFill>
                  <a:prstClr val="black"/>
                </a:solidFill>
                <a:latin typeface="+mj-ea"/>
                <a:cs typeface="+mn-cs"/>
              </a:rPr>
              <a:t>　 </a:t>
            </a:r>
            <a:r>
              <a:rPr lang="en-US" altLang="ja-JP" sz="3600" b="1" dirty="0" smtClean="0">
                <a:solidFill>
                  <a:prstClr val="black"/>
                </a:solidFill>
                <a:latin typeface="+mj-ea"/>
                <a:cs typeface="+mn-cs"/>
              </a:rPr>
              <a:t>(</a:t>
            </a:r>
            <a:r>
              <a:rPr lang="ja-JP" altLang="en-US" sz="3600" b="1" dirty="0">
                <a:solidFill>
                  <a:prstClr val="black"/>
                </a:solidFill>
                <a:latin typeface="+mj-ea"/>
                <a:cs typeface="+mn-cs"/>
              </a:rPr>
              <a:t>１</a:t>
            </a:r>
            <a:r>
              <a:rPr lang="en-US" altLang="ja-JP" sz="3600" b="1" dirty="0" smtClean="0">
                <a:solidFill>
                  <a:prstClr val="black"/>
                </a:solidFill>
                <a:latin typeface="+mj-ea"/>
                <a:cs typeface="+mn-cs"/>
              </a:rPr>
              <a:t>)</a:t>
            </a:r>
            <a:r>
              <a:rPr lang="ja-JP" altLang="en-US" sz="3600" b="1" dirty="0">
                <a:solidFill>
                  <a:prstClr val="black"/>
                </a:solidFill>
                <a:latin typeface="+mj-ea"/>
                <a:cs typeface="+mn-cs"/>
              </a:rPr>
              <a:t>がん予防・早期発見</a:t>
            </a:r>
          </a:p>
          <a:p>
            <a:endParaRPr lang="ja-JP" altLang="en-US" sz="3200" b="1" dirty="0">
              <a:latin typeface="+mj-ea"/>
            </a:endParaRPr>
          </a:p>
        </p:txBody>
      </p:sp>
    </p:spTree>
    <p:extLst>
      <p:ext uri="{BB962C8B-B14F-4D97-AF65-F5344CB8AC3E}">
        <p14:creationId xmlns:p14="http://schemas.microsoft.com/office/powerpoint/2010/main" val="2039317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3</a:t>
            </a:fld>
            <a:endParaRPr kumimoji="1" lang="ja-JP" altLang="en-US" dirty="0"/>
          </a:p>
        </p:txBody>
      </p:sp>
      <p:sp>
        <p:nvSpPr>
          <p:cNvPr id="7" name="正方形/長方形 6"/>
          <p:cNvSpPr/>
          <p:nvPr/>
        </p:nvSpPr>
        <p:spPr>
          <a:xfrm>
            <a:off x="151028" y="36760"/>
            <a:ext cx="8880176" cy="6632600"/>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kumimoji="1"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endParaRPr kumimoji="1"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r>
              <a:rPr lang="ja-JP" altLang="en-US" b="1" dirty="0" smtClean="0">
                <a:latin typeface="HG丸ｺﾞｼｯｸM-PRO" panose="020F0600000000000000" pitchFamily="50" charset="-128"/>
                <a:ea typeface="HG丸ｺﾞｼｯｸM-PRO" panose="020F0600000000000000" pitchFamily="50" charset="-128"/>
              </a:rPr>
              <a:t>①</a:t>
            </a:r>
            <a:r>
              <a:rPr lang="ja-JP" altLang="en-US" b="1" u="sng" dirty="0">
                <a:latin typeface="HG丸ｺﾞｼｯｸM-PRO" panose="020F0600000000000000" pitchFamily="50" charset="-128"/>
                <a:ea typeface="HG丸ｺﾞｼｯｸM-PRO" panose="020F0600000000000000" pitchFamily="50" charset="-128"/>
              </a:rPr>
              <a:t>がんの一次予防（避けられるがんを防ぐ）</a:t>
            </a: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b="1" dirty="0" smtClean="0">
                <a:latin typeface="HG丸ｺﾞｼｯｸM-PRO" panose="020F0600000000000000" pitchFamily="50" charset="-128"/>
                <a:ea typeface="HG丸ｺﾞｼｯｸM-PRO" panose="020F0600000000000000" pitchFamily="50" charset="-128"/>
              </a:rPr>
              <a:t>ア　たばこ対策</a:t>
            </a:r>
            <a:endParaRPr lang="en-US" altLang="ja-JP" b="1" dirty="0" smtClean="0"/>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習慣的喫煙者の割合（喫煙率）</a:t>
            </a:r>
            <a:r>
              <a:rPr lang="ja-JP" altLang="en-US" dirty="0" smtClean="0">
                <a:latin typeface="HG丸ｺﾞｼｯｸM-PRO" panose="020F0600000000000000" pitchFamily="50" charset="-128"/>
                <a:ea typeface="HG丸ｺﾞｼｯｸM-PRO" panose="020F0600000000000000" pitchFamily="50" charset="-128"/>
              </a:rPr>
              <a:t>は減少傾向にあり、国</a:t>
            </a:r>
            <a:r>
              <a:rPr lang="ja-JP" altLang="en-US" dirty="0">
                <a:latin typeface="HG丸ｺﾞｼｯｸM-PRO" panose="020F0600000000000000" pitchFamily="50" charset="-128"/>
                <a:ea typeface="HG丸ｺﾞｼｯｸM-PRO" panose="020F0600000000000000" pitchFamily="50" charset="-128"/>
              </a:rPr>
              <a:t>とほぼ</a:t>
            </a:r>
            <a:r>
              <a:rPr lang="ja-JP" altLang="en-US" dirty="0" smtClean="0">
                <a:latin typeface="HG丸ｺﾞｼｯｸM-PRO" panose="020F0600000000000000" pitchFamily="50" charset="-128"/>
                <a:ea typeface="HG丸ｺﾞｼｯｸM-PRO" panose="020F0600000000000000" pitchFamily="50" charset="-128"/>
              </a:rPr>
              <a:t>同じ</a:t>
            </a:r>
            <a:r>
              <a:rPr lang="en-US" altLang="ja-JP" dirty="0">
                <a:solidFill>
                  <a:srgbClr val="FF0000"/>
                </a:solidFill>
                <a:latin typeface="HG丸ｺﾞｼｯｸM-PRO" panose="020F0600000000000000" pitchFamily="50" charset="-128"/>
                <a:ea typeface="HG丸ｺﾞｼｯｸM-PRO" panose="020F0600000000000000" pitchFamily="50" charset="-128"/>
              </a:rPr>
              <a:t>15.8</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a:t>
            </a:r>
            <a:r>
              <a:rPr lang="ja-JP" altLang="en-US" dirty="0" smtClean="0">
                <a:latin typeface="HG丸ｺﾞｼｯｸM-PRO" panose="020F0600000000000000" pitchFamily="50" charset="-128"/>
                <a:ea typeface="HG丸ｺﾞｼｯｸM-PRO" panose="020F0600000000000000" pitchFamily="50" charset="-128"/>
              </a:rPr>
              <a:t>と</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なっている。喫煙率</a:t>
            </a:r>
            <a:r>
              <a:rPr lang="ja-JP" altLang="en-US" dirty="0">
                <a:latin typeface="HG丸ｺﾞｼｯｸM-PRO" panose="020F0600000000000000" pitchFamily="50" charset="-128"/>
                <a:ea typeface="HG丸ｺﾞｼｯｸM-PRO" panose="020F0600000000000000" pitchFamily="50" charset="-128"/>
              </a:rPr>
              <a:t>は、</a:t>
            </a:r>
            <a:r>
              <a:rPr lang="ja-JP" altLang="en-US" dirty="0" smtClean="0">
                <a:latin typeface="HG丸ｺﾞｼｯｸM-PRO" panose="020F0600000000000000" pitchFamily="50" charset="-128"/>
                <a:ea typeface="HG丸ｺﾞｼｯｸM-PRO" panose="020F0600000000000000" pitchFamily="50" charset="-128"/>
              </a:rPr>
              <a:t>男性</a:t>
            </a:r>
            <a:r>
              <a:rPr lang="en-US" altLang="ja-JP" dirty="0" smtClean="0">
                <a:solidFill>
                  <a:srgbClr val="FF0000"/>
                </a:solidFill>
                <a:latin typeface="HG丸ｺﾞｼｯｸM-PRO" panose="020F0600000000000000" pitchFamily="50" charset="-128"/>
                <a:ea typeface="HG丸ｺﾞｼｯｸM-PRO" panose="020F0600000000000000" pitchFamily="50" charset="-128"/>
              </a:rPr>
              <a:t>24.3</a:t>
            </a:r>
            <a:r>
              <a:rPr lang="ja-JP" altLang="en-US" dirty="0" smtClean="0">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a:t>
            </a:r>
            <a:r>
              <a:rPr lang="ja-JP" altLang="en-US" dirty="0" smtClean="0">
                <a:latin typeface="HG丸ｺﾞｼｯｸM-PRO" panose="020F0600000000000000" pitchFamily="50" charset="-128"/>
                <a:ea typeface="HG丸ｺﾞｼｯｸM-PRO" panose="020F0600000000000000" pitchFamily="50" charset="-128"/>
              </a:rPr>
              <a:t>全国</a:t>
            </a:r>
            <a:r>
              <a:rPr lang="en-US" altLang="ja-JP" dirty="0" smtClean="0">
                <a:solidFill>
                  <a:srgbClr val="FF0000"/>
                </a:solidFill>
                <a:latin typeface="HG丸ｺﾞｼｯｸM-PRO" panose="020F0600000000000000" pitchFamily="50" charset="-128"/>
                <a:ea typeface="HG丸ｺﾞｼｯｸM-PRO" panose="020F0600000000000000" pitchFamily="50" charset="-128"/>
              </a:rPr>
              <a:t>40</a:t>
            </a:r>
            <a:r>
              <a:rPr lang="ja-JP" altLang="en-US" dirty="0" smtClean="0">
                <a:latin typeface="HG丸ｺﾞｼｯｸM-PRO" panose="020F0600000000000000" pitchFamily="50" charset="-128"/>
                <a:ea typeface="HG丸ｺﾞｼｯｸM-PRO" panose="020F0600000000000000" pitchFamily="50" charset="-128"/>
              </a:rPr>
              <a:t>位</a:t>
            </a:r>
            <a:r>
              <a:rPr lang="ja-JP" altLang="en-US" dirty="0">
                <a:latin typeface="HG丸ｺﾞｼｯｸM-PRO" panose="020F0600000000000000" pitchFamily="50" charset="-128"/>
                <a:ea typeface="HG丸ｺﾞｼｯｸM-PRO" panose="020F0600000000000000" pitchFamily="50" charset="-128"/>
              </a:rPr>
              <a:t>）</a:t>
            </a:r>
            <a:r>
              <a:rPr lang="ja-JP" altLang="en-US" dirty="0" smtClean="0">
                <a:latin typeface="HG丸ｺﾞｼｯｸM-PRO" panose="020F0600000000000000" pitchFamily="50" charset="-128"/>
                <a:ea typeface="HG丸ｺﾞｼｯｸM-PRO" panose="020F0600000000000000" pitchFamily="50" charset="-128"/>
              </a:rPr>
              <a:t>で</a:t>
            </a:r>
            <a:r>
              <a:rPr lang="en-US" altLang="ja-JP" dirty="0">
                <a:solidFill>
                  <a:srgbClr val="FF0000"/>
                </a:solidFill>
                <a:latin typeface="HG丸ｺﾞｼｯｸM-PRO" panose="020F0600000000000000" pitchFamily="50" charset="-128"/>
                <a:ea typeface="HG丸ｺﾞｼｯｸM-PRO" panose="020F0600000000000000" pitchFamily="50" charset="-128"/>
              </a:rPr>
              <a:t>5</a:t>
            </a:r>
            <a:r>
              <a:rPr lang="en-US" altLang="ja-JP" dirty="0" smtClean="0">
                <a:solidFill>
                  <a:srgbClr val="FF0000"/>
                </a:solidFill>
                <a:latin typeface="HG丸ｺﾞｼｯｸM-PRO" panose="020F0600000000000000" pitchFamily="50" charset="-128"/>
                <a:ea typeface="HG丸ｺﾞｼｯｸM-PRO" panose="020F0600000000000000" pitchFamily="50" charset="-128"/>
              </a:rPr>
              <a:t>0</a:t>
            </a:r>
            <a:r>
              <a:rPr lang="ja-JP" altLang="en-US" dirty="0" smtClean="0">
                <a:latin typeface="HG丸ｺﾞｼｯｸM-PRO" panose="020F0600000000000000" pitchFamily="50" charset="-128"/>
                <a:ea typeface="HG丸ｺﾞｼｯｸM-PRO" panose="020F0600000000000000" pitchFamily="50" charset="-128"/>
              </a:rPr>
              <a:t>歳代（</a:t>
            </a:r>
            <a:r>
              <a:rPr lang="en-US" altLang="ja-JP" dirty="0" smtClean="0">
                <a:solidFill>
                  <a:srgbClr val="FF0000"/>
                </a:solidFill>
                <a:latin typeface="HG丸ｺﾞｼｯｸM-PRO" panose="020F0600000000000000" pitchFamily="50" charset="-128"/>
                <a:ea typeface="HG丸ｺﾞｼｯｸM-PRO" panose="020F0600000000000000" pitchFamily="50" charset="-128"/>
              </a:rPr>
              <a:t>31.3</a:t>
            </a:r>
            <a:r>
              <a:rPr lang="ja-JP" altLang="en-US" dirty="0" smtClean="0">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a:t>
            </a:r>
            <a:r>
              <a:rPr lang="ja-JP" altLang="en-US" dirty="0" smtClean="0">
                <a:latin typeface="HG丸ｺﾞｼｯｸM-PRO" panose="020F0600000000000000" pitchFamily="50" charset="-128"/>
                <a:ea typeface="HG丸ｺﾞｼｯｸM-PRO" panose="020F0600000000000000" pitchFamily="50" charset="-128"/>
              </a:rPr>
              <a:t>が</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高く、</a:t>
            </a:r>
            <a:r>
              <a:rPr lang="ja-JP" altLang="en-US" dirty="0">
                <a:latin typeface="HG丸ｺﾞｼｯｸM-PRO" panose="020F0600000000000000" pitchFamily="50" charset="-128"/>
                <a:ea typeface="HG丸ｺﾞｼｯｸM-PRO" panose="020F0600000000000000" pitchFamily="50" charset="-128"/>
              </a:rPr>
              <a:t>また、</a:t>
            </a:r>
            <a:r>
              <a:rPr lang="ja-JP" altLang="en-US" dirty="0" smtClean="0">
                <a:latin typeface="HG丸ｺﾞｼｯｸM-PRO" panose="020F0600000000000000" pitchFamily="50" charset="-128"/>
                <a:ea typeface="HG丸ｺﾞｼｯｸM-PRO" panose="020F0600000000000000" pitchFamily="50" charset="-128"/>
              </a:rPr>
              <a:t>女性</a:t>
            </a:r>
            <a:r>
              <a:rPr lang="en-US" altLang="ja-JP" dirty="0" smtClean="0">
                <a:solidFill>
                  <a:srgbClr val="FF0000"/>
                </a:solidFill>
                <a:latin typeface="HG丸ｺﾞｼｯｸM-PRO" panose="020F0600000000000000" pitchFamily="50" charset="-128"/>
                <a:ea typeface="HG丸ｺﾞｼｯｸM-PRO" panose="020F0600000000000000" pitchFamily="50" charset="-128"/>
              </a:rPr>
              <a:t>8.6</a:t>
            </a:r>
            <a:r>
              <a:rPr lang="ja-JP" altLang="en-US" dirty="0" smtClean="0">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a:t>
            </a:r>
            <a:r>
              <a:rPr lang="ja-JP" altLang="en-US" dirty="0" smtClean="0">
                <a:latin typeface="HG丸ｺﾞｼｯｸM-PRO" panose="020F0600000000000000" pitchFamily="50" charset="-128"/>
                <a:ea typeface="HG丸ｺﾞｼｯｸM-PRO" panose="020F0600000000000000" pitchFamily="50" charset="-128"/>
              </a:rPr>
              <a:t>全国</a:t>
            </a:r>
            <a:r>
              <a:rPr lang="en-US" altLang="ja-JP" dirty="0" smtClean="0">
                <a:solidFill>
                  <a:srgbClr val="FF0000"/>
                </a:solidFill>
                <a:latin typeface="HG丸ｺﾞｼｯｸM-PRO" panose="020F0600000000000000" pitchFamily="50" charset="-128"/>
                <a:ea typeface="HG丸ｺﾞｼｯｸM-PRO" panose="020F0600000000000000" pitchFamily="50" charset="-128"/>
              </a:rPr>
              <a:t>7</a:t>
            </a:r>
            <a:r>
              <a:rPr lang="ja-JP" altLang="en-US" dirty="0" smtClean="0">
                <a:latin typeface="HG丸ｺﾞｼｯｸM-PRO" panose="020F0600000000000000" pitchFamily="50" charset="-128"/>
                <a:ea typeface="HG丸ｺﾞｼｯｸM-PRO" panose="020F0600000000000000" pitchFamily="50" charset="-128"/>
              </a:rPr>
              <a:t>位</a:t>
            </a:r>
            <a:r>
              <a:rPr lang="ja-JP" altLang="en-US" dirty="0">
                <a:latin typeface="HG丸ｺﾞｼｯｸM-PRO" panose="020F0600000000000000" pitchFamily="50" charset="-128"/>
                <a:ea typeface="HG丸ｺﾞｼｯｸM-PRO" panose="020F0600000000000000" pitchFamily="50" charset="-128"/>
              </a:rPr>
              <a:t>）</a:t>
            </a:r>
            <a:r>
              <a:rPr lang="ja-JP" altLang="en-US" dirty="0" smtClean="0">
                <a:latin typeface="HG丸ｺﾞｼｯｸM-PRO" panose="020F0600000000000000" pitchFamily="50" charset="-128"/>
                <a:ea typeface="HG丸ｺﾞｼｯｸM-PRO" panose="020F0600000000000000" pitchFamily="50" charset="-128"/>
              </a:rPr>
              <a:t>で</a:t>
            </a:r>
            <a:r>
              <a:rPr lang="en-US" altLang="ja-JP" dirty="0" smtClean="0">
                <a:solidFill>
                  <a:srgbClr val="FF0000"/>
                </a:solidFill>
                <a:latin typeface="HG丸ｺﾞｼｯｸM-PRO" panose="020F0600000000000000" pitchFamily="50" charset="-128"/>
                <a:ea typeface="HG丸ｺﾞｼｯｸM-PRO" panose="020F0600000000000000" pitchFamily="50" charset="-128"/>
              </a:rPr>
              <a:t>50</a:t>
            </a:r>
            <a:r>
              <a:rPr lang="ja-JP" altLang="en-US" dirty="0" smtClean="0">
                <a:latin typeface="HG丸ｺﾞｼｯｸM-PRO" panose="020F0600000000000000" pitchFamily="50" charset="-128"/>
                <a:ea typeface="HG丸ｺﾞｼｯｸM-PRO" panose="020F0600000000000000" pitchFamily="50" charset="-128"/>
              </a:rPr>
              <a:t>歳代（</a:t>
            </a:r>
            <a:r>
              <a:rPr lang="en-US" altLang="ja-JP" dirty="0" smtClean="0">
                <a:solidFill>
                  <a:srgbClr val="FF0000"/>
                </a:solidFill>
                <a:latin typeface="HG丸ｺﾞｼｯｸM-PRO" panose="020F0600000000000000" pitchFamily="50" charset="-128"/>
                <a:ea typeface="HG丸ｺﾞｼｯｸM-PRO" panose="020F0600000000000000" pitchFamily="50" charset="-128"/>
              </a:rPr>
              <a:t>14.3</a:t>
            </a:r>
            <a:r>
              <a:rPr lang="ja-JP" altLang="en-US" dirty="0" smtClean="0">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）が</a:t>
            </a:r>
            <a:r>
              <a:rPr lang="ja-JP" altLang="en-US" dirty="0" smtClean="0">
                <a:latin typeface="HG丸ｺﾞｼｯｸM-PRO" panose="020F0600000000000000" pitchFamily="50" charset="-128"/>
                <a:ea typeface="HG丸ｺﾞｼｯｸM-PRO" panose="020F0600000000000000" pitchFamily="50" charset="-128"/>
              </a:rPr>
              <a:t>高く、女性の</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喫煙率は全国と比べても高くなっている。</a:t>
            </a:r>
            <a:endParaRPr lang="en-US" altLang="ja-JP" dirty="0" smtClean="0">
              <a:latin typeface="HG丸ｺﾞｼｯｸM-PRO" panose="020F0600000000000000" pitchFamily="50" charset="-128"/>
              <a:ea typeface="HG丸ｺﾞｼｯｸM-PRO" panose="020F0600000000000000" pitchFamily="50" charset="-128"/>
            </a:endParaRPr>
          </a:p>
          <a:p>
            <a:pPr fontAlgn="auto"/>
            <a:endParaRPr lang="en-US" altLang="ja-JP" dirty="0" smtClean="0">
              <a:solidFill>
                <a:srgbClr val="FF0000"/>
              </a:solidFill>
              <a:latin typeface="HG丸ｺﾞｼｯｸM-PRO" panose="020F0600000000000000" pitchFamily="50" charset="-128"/>
              <a:ea typeface="HG丸ｺﾞｼｯｸM-PRO" panose="020F0600000000000000" pitchFamily="50" charset="-128"/>
            </a:endParaRPr>
          </a:p>
          <a:p>
            <a:pPr fontAlgn="auto"/>
            <a:r>
              <a:rPr lang="ja-JP" altLang="en-US" dirty="0">
                <a:solidFill>
                  <a:srgbClr val="FF0000"/>
                </a:solidFill>
                <a:latin typeface="HG丸ｺﾞｼｯｸM-PRO" panose="020F0600000000000000" pitchFamily="50" charset="-128"/>
                <a:ea typeface="HG丸ｺﾞｼｯｸM-PRO" panose="020F0600000000000000" pitchFamily="50" charset="-128"/>
              </a:rPr>
              <a:t>　</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○喫煙は、心筋梗塞、脳卒中などの循環器疾患、慢性閉塞性肺疾（</a:t>
            </a:r>
            <a:r>
              <a:rPr lang="en-US" altLang="ja-JP" dirty="0" smtClean="0">
                <a:solidFill>
                  <a:schemeClr val="tx1"/>
                </a:solidFill>
                <a:latin typeface="HG丸ｺﾞｼｯｸM-PRO" panose="020F0600000000000000" pitchFamily="50" charset="-128"/>
                <a:ea typeface="HG丸ｺﾞｼｯｸM-PRO" panose="020F0600000000000000" pitchFamily="50" charset="-128"/>
              </a:rPr>
              <a:t>COPD</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　　ぜんそくといった呼吸器疾患だけでなく、肺がん、食道がん、鼻腔・副鼻</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dirty="0">
                <a:solidFill>
                  <a:schemeClr val="tx1"/>
                </a:solidFill>
                <a:latin typeface="HG丸ｺﾞｼｯｸM-PRO" panose="020F0600000000000000" pitchFamily="50" charset="-128"/>
                <a:ea typeface="HG丸ｺﾞｼｯｸM-PRO" panose="020F0600000000000000" pitchFamily="50" charset="-128"/>
              </a:rPr>
              <a:t>腔</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がん</a:t>
            </a:r>
            <a:r>
              <a:rPr lang="ja-JP" altLang="en-US" dirty="0">
                <a:solidFill>
                  <a:schemeClr val="tx1"/>
                </a:solidFill>
                <a:latin typeface="HG丸ｺﾞｼｯｸM-PRO" panose="020F0600000000000000" pitchFamily="50" charset="-128"/>
                <a:ea typeface="HG丸ｺﾞｼｯｸM-PRO" panose="020F0600000000000000" pitchFamily="50" charset="-128"/>
              </a:rPr>
              <a:t>、口腔・咽頭がん、肝臓がん、胃がん、膵臓がん、膀胱がん、子宮</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頸がんなど多くの部位のがんのリスク因子になることが指摘されている。</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dirty="0">
                <a:solidFill>
                  <a:schemeClr val="tx1"/>
                </a:solidFill>
                <a:latin typeface="HG丸ｺﾞｼｯｸM-PRO" panose="020F0600000000000000" pitchFamily="50" charset="-128"/>
                <a:ea typeface="HG丸ｺﾞｼｯｸM-PRO" panose="020F0600000000000000" pitchFamily="50" charset="-128"/>
              </a:rPr>
              <a:t>また</a:t>
            </a:r>
            <a:r>
              <a:rPr lang="ja-JP" altLang="en-US" dirty="0">
                <a:solidFill>
                  <a:schemeClr val="bg2">
                    <a:lumMod val="10000"/>
                  </a:schemeClr>
                </a:solidFill>
                <a:latin typeface="HG丸ｺﾞｼｯｸM-PRO" panose="020F0600000000000000" pitchFamily="50" charset="-128"/>
                <a:ea typeface="HG丸ｺﾞｼｯｸM-PRO" panose="020F0600000000000000" pitchFamily="50" charset="-128"/>
              </a:rPr>
              <a:t>、発育期で</a:t>
            </a:r>
            <a:r>
              <a:rPr lang="ja-JP" altLang="en-US" dirty="0" smtClean="0">
                <a:solidFill>
                  <a:schemeClr val="bg2">
                    <a:lumMod val="10000"/>
                  </a:schemeClr>
                </a:solidFill>
                <a:latin typeface="HG丸ｺﾞｼｯｸM-PRO" panose="020F0600000000000000" pitchFamily="50" charset="-128"/>
                <a:ea typeface="HG丸ｺﾞｼｯｸM-PRO" panose="020F0600000000000000" pitchFamily="50" charset="-128"/>
              </a:rPr>
              <a:t>ある</a:t>
            </a:r>
            <a:r>
              <a:rPr lang="en-US" altLang="ja-JP" dirty="0" smtClean="0">
                <a:solidFill>
                  <a:schemeClr val="bg2">
                    <a:lumMod val="10000"/>
                  </a:schemeClr>
                </a:solidFill>
                <a:latin typeface="HG丸ｺﾞｼｯｸM-PRO" panose="020F0600000000000000" pitchFamily="50" charset="-128"/>
                <a:ea typeface="HG丸ｺﾞｼｯｸM-PRO" panose="020F0600000000000000" pitchFamily="50" charset="-128"/>
              </a:rPr>
              <a:t>20</a:t>
            </a:r>
            <a:r>
              <a:rPr lang="ja-JP" altLang="en-US" dirty="0" smtClean="0">
                <a:solidFill>
                  <a:schemeClr val="bg2">
                    <a:lumMod val="10000"/>
                  </a:schemeClr>
                </a:solidFill>
                <a:latin typeface="HG丸ｺﾞｼｯｸM-PRO" panose="020F0600000000000000" pitchFamily="50" charset="-128"/>
                <a:ea typeface="HG丸ｺﾞｼｯｸM-PRO" panose="020F0600000000000000" pitchFamily="50" charset="-128"/>
              </a:rPr>
              <a:t>歳未満の者</a:t>
            </a:r>
            <a:r>
              <a:rPr lang="ja-JP" altLang="en-US" dirty="0">
                <a:solidFill>
                  <a:schemeClr val="bg2">
                    <a:lumMod val="10000"/>
                  </a:schemeClr>
                </a:solidFill>
                <a:latin typeface="HG丸ｺﾞｼｯｸM-PRO" panose="020F0600000000000000" pitchFamily="50" charset="-128"/>
                <a:ea typeface="HG丸ｺﾞｼｯｸM-PRO" panose="020F0600000000000000" pitchFamily="50" charset="-128"/>
              </a:rPr>
              <a:t>の喫煙は発がん性物質による悪影響を</a:t>
            </a:r>
            <a:r>
              <a:rPr lang="ja-JP" altLang="en-US" dirty="0" smtClean="0">
                <a:solidFill>
                  <a:schemeClr val="bg2">
                    <a:lumMod val="10000"/>
                  </a:schemeClr>
                </a:solidFill>
                <a:latin typeface="HG丸ｺﾞｼｯｸM-PRO" panose="020F0600000000000000" pitchFamily="50" charset="-128"/>
                <a:ea typeface="HG丸ｺﾞｼｯｸM-PRO" panose="020F0600000000000000" pitchFamily="50" charset="-128"/>
              </a:rPr>
              <a:t>受</a:t>
            </a:r>
            <a:endParaRPr lang="en-US" altLang="ja-JP" dirty="0" smtClean="0">
              <a:solidFill>
                <a:schemeClr val="bg2">
                  <a:lumMod val="10000"/>
                </a:schemeClr>
              </a:solidFill>
              <a:latin typeface="HG丸ｺﾞｼｯｸM-PRO" panose="020F0600000000000000" pitchFamily="50" charset="-128"/>
              <a:ea typeface="HG丸ｺﾞｼｯｸM-PRO" panose="020F0600000000000000" pitchFamily="50" charset="-128"/>
            </a:endParaRPr>
          </a:p>
          <a:p>
            <a:pPr fontAlgn="auto"/>
            <a:r>
              <a:rPr lang="ja-JP" altLang="en-US" dirty="0">
                <a:solidFill>
                  <a:schemeClr val="bg2">
                    <a:lumMod val="10000"/>
                  </a:schemeClr>
                </a:solidFill>
                <a:latin typeface="HG丸ｺﾞｼｯｸM-PRO" panose="020F0600000000000000" pitchFamily="50" charset="-128"/>
                <a:ea typeface="HG丸ｺﾞｼｯｸM-PRO" panose="020F0600000000000000" pitchFamily="50" charset="-128"/>
              </a:rPr>
              <a:t>　</a:t>
            </a:r>
            <a:r>
              <a:rPr lang="ja-JP" altLang="en-US" dirty="0" smtClean="0">
                <a:solidFill>
                  <a:schemeClr val="bg2">
                    <a:lumMod val="10000"/>
                  </a:schemeClr>
                </a:solidFill>
                <a:latin typeface="HG丸ｺﾞｼｯｸM-PRO" panose="020F0600000000000000" pitchFamily="50" charset="-128"/>
                <a:ea typeface="HG丸ｺﾞｼｯｸM-PRO" panose="020F0600000000000000" pitchFamily="50" charset="-128"/>
              </a:rPr>
              <a:t>　　けやすく、さらに喫煙</a:t>
            </a:r>
            <a:r>
              <a:rPr lang="ja-JP" altLang="en-US" dirty="0">
                <a:solidFill>
                  <a:schemeClr val="bg2">
                    <a:lumMod val="10000"/>
                  </a:schemeClr>
                </a:solidFill>
                <a:latin typeface="HG丸ｺﾞｼｯｸM-PRO" panose="020F0600000000000000" pitchFamily="50" charset="-128"/>
                <a:ea typeface="HG丸ｺﾞｼｯｸM-PRO" panose="020F0600000000000000" pitchFamily="50" charset="-128"/>
              </a:rPr>
              <a:t>開始年齢が早いほど、依存も強くなることが報告</a:t>
            </a:r>
            <a:r>
              <a:rPr lang="ja-JP" altLang="en-US" dirty="0" smtClean="0">
                <a:solidFill>
                  <a:schemeClr val="bg2">
                    <a:lumMod val="10000"/>
                  </a:schemeClr>
                </a:solidFill>
                <a:latin typeface="HG丸ｺﾞｼｯｸM-PRO" panose="020F0600000000000000" pitchFamily="50" charset="-128"/>
                <a:ea typeface="HG丸ｺﾞｼｯｸM-PRO" panose="020F0600000000000000" pitchFamily="50" charset="-128"/>
              </a:rPr>
              <a:t>さ</a:t>
            </a:r>
            <a:endParaRPr lang="en-US" altLang="ja-JP" dirty="0" smtClean="0">
              <a:solidFill>
                <a:schemeClr val="bg2">
                  <a:lumMod val="10000"/>
                </a:schemeClr>
              </a:solidFill>
              <a:latin typeface="HG丸ｺﾞｼｯｸM-PRO" panose="020F0600000000000000" pitchFamily="50" charset="-128"/>
              <a:ea typeface="HG丸ｺﾞｼｯｸM-PRO" panose="020F0600000000000000" pitchFamily="50" charset="-128"/>
            </a:endParaRPr>
          </a:p>
          <a:p>
            <a:pPr fontAlgn="auto"/>
            <a:r>
              <a:rPr lang="ja-JP" altLang="en-US" dirty="0">
                <a:solidFill>
                  <a:schemeClr val="bg2">
                    <a:lumMod val="10000"/>
                  </a:schemeClr>
                </a:solidFill>
                <a:latin typeface="HG丸ｺﾞｼｯｸM-PRO" panose="020F0600000000000000" pitchFamily="50" charset="-128"/>
                <a:ea typeface="HG丸ｺﾞｼｯｸM-PRO" panose="020F0600000000000000" pitchFamily="50" charset="-128"/>
              </a:rPr>
              <a:t>　</a:t>
            </a:r>
            <a:r>
              <a:rPr lang="ja-JP" altLang="en-US" dirty="0" smtClean="0">
                <a:solidFill>
                  <a:schemeClr val="bg2">
                    <a:lumMod val="10000"/>
                  </a:schemeClr>
                </a:solidFill>
                <a:latin typeface="HG丸ｺﾞｼｯｸM-PRO" panose="020F0600000000000000" pitchFamily="50" charset="-128"/>
                <a:ea typeface="HG丸ｺﾞｼｯｸM-PRO" panose="020F0600000000000000" pitchFamily="50" charset="-128"/>
              </a:rPr>
              <a:t>　　れて</a:t>
            </a:r>
            <a:r>
              <a:rPr lang="ja-JP" altLang="en-US" dirty="0">
                <a:solidFill>
                  <a:schemeClr val="bg2">
                    <a:lumMod val="10000"/>
                  </a:schemeClr>
                </a:solidFill>
                <a:latin typeface="HG丸ｺﾞｼｯｸM-PRO" panose="020F0600000000000000" pitchFamily="50" charset="-128"/>
                <a:ea typeface="HG丸ｺﾞｼｯｸM-PRO" panose="020F0600000000000000" pitchFamily="50" charset="-128"/>
              </a:rPr>
              <a:t>いる。</a:t>
            </a:r>
          </a:p>
          <a:p>
            <a:pPr fontAlgn="auto"/>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pPr fontAlgn="auto"/>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rgbClr val="FFC000"/>
                </a:solidFill>
                <a:latin typeface="HG丸ｺﾞｼｯｸM-PRO" panose="020F0600000000000000" pitchFamily="50" charset="-128"/>
                <a:ea typeface="HG丸ｺﾞｼｯｸM-PRO" panose="020F0600000000000000" pitchFamily="50" charset="-128"/>
              </a:rPr>
              <a:t>　　</a:t>
            </a:r>
            <a:endParaRPr lang="en-US" altLang="ja-JP" dirty="0" smtClean="0">
              <a:solidFill>
                <a:srgbClr val="FFC000"/>
              </a:solidFill>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　　</a:t>
            </a:r>
            <a:endParaRPr lang="en-US" altLang="ja-JP" dirty="0" smtClean="0">
              <a:solidFill>
                <a:srgbClr val="FF0000"/>
              </a:solidFill>
              <a:latin typeface="HG丸ｺﾞｼｯｸM-PRO" panose="020F0600000000000000" pitchFamily="50" charset="-128"/>
              <a:ea typeface="HG丸ｺﾞｼｯｸM-PRO" panose="020F0600000000000000" pitchFamily="50" charset="-128"/>
            </a:endParaRPr>
          </a:p>
        </p:txBody>
      </p:sp>
      <p:sp>
        <p:nvSpPr>
          <p:cNvPr id="8" name="正方形/長方形 7"/>
          <p:cNvSpPr/>
          <p:nvPr/>
        </p:nvSpPr>
        <p:spPr>
          <a:xfrm>
            <a:off x="378648" y="116632"/>
            <a:ext cx="8424936" cy="260126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23850" indent="-323850">
              <a:tabLst>
                <a:tab pos="727075" algn="l"/>
                <a:tab pos="533400" algn="l"/>
              </a:tabLst>
            </a:pPr>
            <a:r>
              <a:rPr lang="ja-JP" altLang="en-US" b="1" dirty="0">
                <a:solidFill>
                  <a:srgbClr val="000000"/>
                </a:solidFill>
                <a:latin typeface="HG丸ｺﾞｼｯｸM-PRO" panose="020F0600000000000000" pitchFamily="50" charset="-128"/>
                <a:ea typeface="HG丸ｺﾞｼｯｸM-PRO" panose="020F0600000000000000" pitchFamily="50" charset="-128"/>
                <a:cs typeface="HG丸ｺﾞｼｯｸM-PRO"/>
              </a:rPr>
              <a:t>▽喫煙、飲酒、食事、運動などの生活習慣を改善することにより、避けられるがんを防ぐことが大切です</a:t>
            </a:r>
            <a:r>
              <a:rPr lang="ja-JP" altLang="en-US"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en-US" altLang="ja-JP"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marL="323850" indent="-323850">
              <a:spcAft>
                <a:spcPts val="0"/>
              </a:spcAft>
              <a:tabLst>
                <a:tab pos="727075" algn="l"/>
                <a:tab pos="533400" algn="l"/>
              </a:tabLst>
            </a:pPr>
            <a:r>
              <a:rPr lang="ja-JP" altLang="en-US"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▽望まない</a:t>
            </a:r>
            <a:r>
              <a:rPr lang="ja-JP" altLang="en-US" b="1" dirty="0" smtClean="0">
                <a:solidFill>
                  <a:schemeClr val="bg2">
                    <a:lumMod val="10000"/>
                  </a:schemeClr>
                </a:solidFill>
                <a:latin typeface="HG丸ｺﾞｼｯｸM-PRO" panose="020F0600000000000000" pitchFamily="50" charset="-128"/>
                <a:ea typeface="HG丸ｺﾞｼｯｸM-PRO" panose="020F0600000000000000" pitchFamily="50" charset="-128"/>
                <a:cs typeface="HG丸ｺﾞｼｯｸM-PRO"/>
              </a:rPr>
              <a:t>受動喫煙を生じさせることのない環境づくりを進めるため、法を上回る規制内容の大阪府受動喫煙防止条例を制定し、一部運用をしているところです。条例の認知度は向上していますが、令和７年度の全面施行に向けてさらなる周知啓発と原則屋内禁煙の環境整備が必要です。</a:t>
            </a:r>
            <a:endParaRPr lang="en-US" altLang="ja-JP" b="1" dirty="0" smtClean="0">
              <a:solidFill>
                <a:schemeClr val="bg2">
                  <a:lumMod val="10000"/>
                </a:schemeClr>
              </a:solidFill>
              <a:latin typeface="HG丸ｺﾞｼｯｸM-PRO" panose="020F0600000000000000" pitchFamily="50" charset="-128"/>
              <a:ea typeface="HG丸ｺﾞｼｯｸM-PRO" panose="020F0600000000000000" pitchFamily="50" charset="-128"/>
              <a:cs typeface="HG丸ｺﾞｼｯｸM-PRO"/>
            </a:endParaRPr>
          </a:p>
          <a:p>
            <a:pPr marL="323850" indent="-323850">
              <a:spcAft>
                <a:spcPts val="0"/>
              </a:spcAft>
              <a:tabLst>
                <a:tab pos="727075" algn="l"/>
                <a:tab pos="533400" algn="l"/>
              </a:tabLst>
            </a:pPr>
            <a:r>
              <a:rPr lang="ja-JP" altLang="en-US" b="1" dirty="0" smtClean="0">
                <a:solidFill>
                  <a:schemeClr val="bg2">
                    <a:lumMod val="10000"/>
                  </a:schemeClr>
                </a:solidFill>
                <a:latin typeface="HG丸ｺﾞｼｯｸM-PRO" panose="020F0600000000000000" pitchFamily="50" charset="-128"/>
                <a:ea typeface="HG丸ｺﾞｼｯｸM-PRO" panose="020F0600000000000000" pitchFamily="50" charset="-128"/>
                <a:cs typeface="HG丸ｺﾞｼｯｸM-PRO"/>
              </a:rPr>
              <a:t>▽子ども</a:t>
            </a:r>
            <a:r>
              <a:rPr lang="ja-JP" altLang="en-US" b="1" dirty="0">
                <a:solidFill>
                  <a:schemeClr val="bg2">
                    <a:lumMod val="10000"/>
                  </a:schemeClr>
                </a:solidFill>
                <a:latin typeface="HG丸ｺﾞｼｯｸM-PRO" panose="020F0600000000000000" pitchFamily="50" charset="-128"/>
                <a:ea typeface="HG丸ｺﾞｼｯｸM-PRO" panose="020F0600000000000000" pitchFamily="50" charset="-128"/>
                <a:cs typeface="HG丸ｺﾞｼｯｸM-PRO"/>
              </a:rPr>
              <a:t>の受動喫煙防止条例の主旨に基づき、自らの意思で受動喫煙を避けることができない子どもを受動喫煙から守るため、一層の周知啓発が必要です</a:t>
            </a:r>
            <a:r>
              <a:rPr lang="ja-JP" altLang="en-US" b="1" dirty="0" smtClean="0">
                <a:solidFill>
                  <a:schemeClr val="bg2">
                    <a:lumMod val="10000"/>
                  </a:schemeClr>
                </a:solidFill>
                <a:latin typeface="HG丸ｺﾞｼｯｸM-PRO" panose="020F0600000000000000" pitchFamily="50" charset="-128"/>
                <a:ea typeface="HG丸ｺﾞｼｯｸM-PRO" panose="020F0600000000000000" pitchFamily="50" charset="-128"/>
                <a:cs typeface="HG丸ｺﾞｼｯｸM-PRO"/>
              </a:rPr>
              <a:t>。</a:t>
            </a:r>
            <a:endParaRPr lang="en-US" altLang="ja-JP" b="1" dirty="0" smtClean="0">
              <a:solidFill>
                <a:schemeClr val="bg2">
                  <a:lumMod val="10000"/>
                </a:schemeClr>
              </a:solidFill>
              <a:latin typeface="HG丸ｺﾞｼｯｸM-PRO" panose="020F0600000000000000" pitchFamily="50" charset="-128"/>
              <a:ea typeface="HG丸ｺﾞｼｯｸM-PRO" panose="020F0600000000000000" pitchFamily="50" charset="-128"/>
              <a:cs typeface="HG丸ｺﾞｼｯｸM-PRO"/>
            </a:endParaRPr>
          </a:p>
        </p:txBody>
      </p:sp>
    </p:spTree>
    <p:extLst>
      <p:ext uri="{BB962C8B-B14F-4D97-AF65-F5344CB8AC3E}">
        <p14:creationId xmlns:p14="http://schemas.microsoft.com/office/powerpoint/2010/main" val="22763092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4</a:t>
            </a:fld>
            <a:endParaRPr kumimoji="1" lang="ja-JP" altLang="en-US" dirty="0"/>
          </a:p>
        </p:txBody>
      </p:sp>
      <p:sp>
        <p:nvSpPr>
          <p:cNvPr id="7" name="正方形/長方形 6"/>
          <p:cNvSpPr/>
          <p:nvPr/>
        </p:nvSpPr>
        <p:spPr>
          <a:xfrm>
            <a:off x="156320" y="476672"/>
            <a:ext cx="8880176" cy="5993670"/>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pPr fontAlgn="auto"/>
            <a:r>
              <a:rPr lang="ja-JP" altLang="en-US" dirty="0" smtClean="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受動喫煙であっても肺がんのリスクは約</a:t>
            </a:r>
            <a:r>
              <a:rPr lang="en-US" altLang="ja-JP" dirty="0">
                <a:latin typeface="HG丸ｺﾞｼｯｸM-PRO" panose="020F0600000000000000" pitchFamily="50" charset="-128"/>
                <a:ea typeface="HG丸ｺﾞｼｯｸM-PRO" panose="020F0600000000000000" pitchFamily="50" charset="-128"/>
              </a:rPr>
              <a:t>1.3</a:t>
            </a:r>
            <a:r>
              <a:rPr lang="ja-JP" altLang="en-US" dirty="0">
                <a:latin typeface="HG丸ｺﾞｼｯｸM-PRO" panose="020F0600000000000000" pitchFamily="50" charset="-128"/>
                <a:ea typeface="HG丸ｺﾞｼｯｸM-PRO" panose="020F0600000000000000" pitchFamily="50" charset="-128"/>
              </a:rPr>
              <a:t>倍になること等が指摘されて</a:t>
            </a:r>
            <a:r>
              <a:rPr lang="ja-JP" altLang="en-US" dirty="0" err="1">
                <a:latin typeface="HG丸ｺﾞｼｯｸM-PRO" panose="020F0600000000000000" pitchFamily="50" charset="-128"/>
                <a:ea typeface="HG丸ｺﾞｼｯｸM-PRO" panose="020F0600000000000000" pitchFamily="50" charset="-128"/>
              </a:rPr>
              <a:t>お</a:t>
            </a:r>
            <a:endParaRPr lang="en-US" altLang="ja-JP" dirty="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り、受動喫煙の健康への影響が明らかになっている。</a:t>
            </a:r>
            <a:endParaRPr lang="en-US" altLang="ja-JP" dirty="0">
              <a:latin typeface="HG丸ｺﾞｼｯｸM-PRO" panose="020F0600000000000000" pitchFamily="50" charset="-128"/>
              <a:ea typeface="HG丸ｺﾞｼｯｸM-PRO" panose="020F0600000000000000" pitchFamily="50" charset="-128"/>
            </a:endParaRPr>
          </a:p>
          <a:p>
            <a:pPr fontAlgn="auto"/>
            <a:r>
              <a:rPr lang="ja-JP" altLang="en-US" dirty="0" smtClean="0">
                <a:solidFill>
                  <a:srgbClr val="FF0000"/>
                </a:solidFill>
                <a:latin typeface="HG丸ｺﾞｼｯｸM-PRO" panose="020F0600000000000000" pitchFamily="50" charset="-128"/>
                <a:ea typeface="HG丸ｺﾞｼｯｸM-PRO" panose="020F0600000000000000" pitchFamily="50" charset="-128"/>
              </a:rPr>
              <a:t>　　</a:t>
            </a:r>
            <a:endParaRPr lang="en-US" altLang="ja-JP" dirty="0" smtClean="0">
              <a:solidFill>
                <a:srgbClr val="FF0000"/>
              </a:solidFill>
              <a:latin typeface="HG丸ｺﾞｼｯｸM-PRO" panose="020F0600000000000000" pitchFamily="50" charset="-128"/>
              <a:ea typeface="HG丸ｺﾞｼｯｸM-PRO" panose="020F0600000000000000" pitchFamily="50" charset="-128"/>
            </a:endParaRPr>
          </a:p>
          <a:p>
            <a:pPr fontAlgn="auto"/>
            <a:r>
              <a:rPr lang="ja-JP" altLang="en-US"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○喫煙行動</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と受動喫煙が健康に与える影響を正しく理解し、禁煙等、適切な</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行</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動</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を</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促進</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するとともに、受動喫煙の防止に向けた取組みが求められる。</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pPr fontAlgn="auto"/>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dirty="0">
                <a:solidFill>
                  <a:schemeClr val="tx1"/>
                </a:solidFill>
                <a:latin typeface="HG丸ｺﾞｼｯｸM-PRO" panose="020F0600000000000000" pitchFamily="50" charset="-128"/>
                <a:ea typeface="HG丸ｺﾞｼｯｸM-PRO" panose="020F0600000000000000" pitchFamily="50" charset="-128"/>
              </a:rPr>
              <a:t>近年急速に普及している加熱式</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たばこ</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等の新型たばこ</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に</a:t>
            </a:r>
            <a:r>
              <a:rPr lang="ja-JP" altLang="ja-JP" dirty="0">
                <a:solidFill>
                  <a:schemeClr val="tx1"/>
                </a:solidFill>
                <a:latin typeface="HG丸ｺﾞｼｯｸM-PRO" panose="020F0600000000000000" pitchFamily="50" charset="-128"/>
                <a:ea typeface="HG丸ｺﾞｼｯｸM-PRO" panose="020F0600000000000000" pitchFamily="50" charset="-128"/>
              </a:rPr>
              <a:t>ついては、長期</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使用</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に伴う</a:t>
            </a:r>
            <a:r>
              <a:rPr lang="ja-JP" altLang="ja-JP" dirty="0">
                <a:solidFill>
                  <a:schemeClr val="tx1"/>
                </a:solidFill>
                <a:latin typeface="HG丸ｺﾞｼｯｸM-PRO" panose="020F0600000000000000" pitchFamily="50" charset="-128"/>
                <a:ea typeface="HG丸ｺﾞｼｯｸM-PRO" panose="020F0600000000000000" pitchFamily="50" charset="-128"/>
              </a:rPr>
              <a:t>健康へ</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の影響</a:t>
            </a:r>
            <a:r>
              <a:rPr lang="ja-JP" altLang="ja-JP" dirty="0">
                <a:solidFill>
                  <a:schemeClr val="tx1"/>
                </a:solidFill>
                <a:latin typeface="HG丸ｺﾞｼｯｸM-PRO" panose="020F0600000000000000" pitchFamily="50" charset="-128"/>
                <a:ea typeface="HG丸ｺﾞｼｯｸM-PRO" panose="020F0600000000000000" pitchFamily="50" charset="-128"/>
              </a:rPr>
              <a:t>が明らかに</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なっ</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ていないものの</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加熱式たばこには発が</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dirty="0" err="1" smtClean="0">
                <a:solidFill>
                  <a:schemeClr val="tx1"/>
                </a:solidFill>
                <a:latin typeface="HG丸ｺﾞｼｯｸM-PRO" panose="020F0600000000000000" pitchFamily="50" charset="-128"/>
                <a:ea typeface="HG丸ｺﾞｼｯｸM-PRO" panose="020F0600000000000000" pitchFamily="50" charset="-128"/>
              </a:rPr>
              <a:t>ん</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性物質</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や依存性</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のある</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ニコチン</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が</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含まれるほか、電子たばこについても、</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　　製品によっては発がん性物質等を発生するものがあり、</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喫煙者</a:t>
            </a:r>
            <a:r>
              <a:rPr lang="ja-JP" altLang="ja-JP" dirty="0">
                <a:solidFill>
                  <a:schemeClr val="tx1"/>
                </a:solidFill>
                <a:latin typeface="HG丸ｺﾞｼｯｸM-PRO" panose="020F0600000000000000" pitchFamily="50" charset="-128"/>
                <a:ea typeface="HG丸ｺﾞｼｯｸM-PRO" panose="020F0600000000000000" pitchFamily="50" charset="-128"/>
              </a:rPr>
              <a:t>と受動</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喫煙者</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の</a:t>
            </a:r>
            <a:r>
              <a:rPr lang="ja-JP" altLang="ja-JP" dirty="0">
                <a:solidFill>
                  <a:schemeClr val="tx1"/>
                </a:solidFill>
                <a:latin typeface="HG丸ｺﾞｼｯｸM-PRO" panose="020F0600000000000000" pitchFamily="50" charset="-128"/>
                <a:ea typeface="HG丸ｺﾞｼｯｸM-PRO" panose="020F0600000000000000" pitchFamily="50" charset="-128"/>
              </a:rPr>
              <a:t>健康に悪影響を</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及ぼす可能性</a:t>
            </a:r>
            <a:r>
              <a:rPr lang="ja-JP" altLang="en-US" dirty="0">
                <a:solidFill>
                  <a:schemeClr val="tx1"/>
                </a:solidFill>
                <a:latin typeface="HG丸ｺﾞｼｯｸM-PRO" panose="020F0600000000000000" pitchFamily="50" charset="-128"/>
                <a:ea typeface="HG丸ｺﾞｼｯｸM-PRO" panose="020F0600000000000000" pitchFamily="50" charset="-128"/>
              </a:rPr>
              <a:t>が</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ある</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と</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報告さ</a:t>
            </a:r>
            <a:r>
              <a:rPr lang="ja-JP" altLang="ja-JP" dirty="0" smtClean="0">
                <a:solidFill>
                  <a:schemeClr val="tx1"/>
                </a:solidFill>
                <a:latin typeface="HG丸ｺﾞｼｯｸM-PRO" panose="020F0600000000000000" pitchFamily="50" charset="-128"/>
                <a:ea typeface="HG丸ｺﾞｼｯｸM-PRO" panose="020F0600000000000000" pitchFamily="50" charset="-128"/>
              </a:rPr>
              <a:t>れて</a:t>
            </a:r>
            <a:r>
              <a:rPr lang="ja-JP" altLang="ja-JP" dirty="0">
                <a:solidFill>
                  <a:schemeClr val="tx1"/>
                </a:solidFill>
                <a:latin typeface="HG丸ｺﾞｼｯｸM-PRO" panose="020F0600000000000000" pitchFamily="50" charset="-128"/>
                <a:ea typeface="HG丸ｺﾞｼｯｸM-PRO" panose="020F0600000000000000" pitchFamily="50" charset="-128"/>
              </a:rPr>
              <a:t>い</a:t>
            </a:r>
            <a:r>
              <a:rPr lang="ja-JP" altLang="en-US" dirty="0">
                <a:solidFill>
                  <a:schemeClr val="tx1"/>
                </a:solidFill>
                <a:latin typeface="HG丸ｺﾞｼｯｸM-PRO" panose="020F0600000000000000" pitchFamily="50" charset="-128"/>
                <a:ea typeface="HG丸ｺﾞｼｯｸM-PRO" panose="020F0600000000000000" pitchFamily="50" charset="-128"/>
              </a:rPr>
              <a:t>る</a:t>
            </a:r>
            <a:r>
              <a:rPr lang="ja-JP" altLang="ja-JP" dirty="0">
                <a:solidFill>
                  <a:schemeClr val="tx1"/>
                </a:solidFill>
                <a:latin typeface="HG丸ｺﾞｼｯｸM-PRO" panose="020F0600000000000000" pitchFamily="50" charset="-128"/>
                <a:ea typeface="HG丸ｺﾞｼｯｸM-PRO" panose="020F0600000000000000" pitchFamily="50" charset="-128"/>
              </a:rPr>
              <a:t>。</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dirty="0" smtClean="0">
                <a:solidFill>
                  <a:srgbClr val="FF0000"/>
                </a:solidFill>
                <a:latin typeface="HG丸ｺﾞｼｯｸM-PRO" panose="020F0600000000000000" pitchFamily="50" charset="-128"/>
                <a:ea typeface="HG丸ｺﾞｼｯｸM-PRO" panose="020F0600000000000000" pitchFamily="50" charset="-128"/>
              </a:rPr>
              <a:t>　</a:t>
            </a:r>
            <a:endParaRPr lang="en-US" altLang="ja-JP" dirty="0" smtClean="0">
              <a:solidFill>
                <a:srgbClr val="FF0000"/>
              </a:solidFill>
              <a:latin typeface="HG丸ｺﾞｼｯｸM-PRO" panose="020F0600000000000000" pitchFamily="50" charset="-128"/>
              <a:ea typeface="HG丸ｺﾞｼｯｸM-PRO" panose="020F0600000000000000" pitchFamily="50" charset="-128"/>
            </a:endParaRPr>
          </a:p>
          <a:p>
            <a:pPr fontAlgn="auto"/>
            <a:r>
              <a:rPr lang="ja-JP" altLang="en-US" dirty="0">
                <a:solidFill>
                  <a:schemeClr val="bg2">
                    <a:lumMod val="10000"/>
                  </a:schemeClr>
                </a:solidFill>
                <a:latin typeface="HG丸ｺﾞｼｯｸM-PRO" panose="020F0600000000000000" pitchFamily="50" charset="-128"/>
                <a:ea typeface="HG丸ｺﾞｼｯｸM-PRO" panose="020F0600000000000000" pitchFamily="50" charset="-128"/>
              </a:rPr>
              <a:t>　</a:t>
            </a:r>
            <a:r>
              <a:rPr lang="ja-JP" altLang="en-US" dirty="0" smtClean="0">
                <a:solidFill>
                  <a:schemeClr val="bg2">
                    <a:lumMod val="10000"/>
                  </a:schemeClr>
                </a:solidFill>
                <a:latin typeface="HG丸ｺﾞｼｯｸM-PRO" panose="020F0600000000000000" pitchFamily="50" charset="-128"/>
                <a:ea typeface="HG丸ｺﾞｼｯｸM-PRO" panose="020F0600000000000000" pitchFamily="50" charset="-128"/>
              </a:rPr>
              <a:t>　〇</a:t>
            </a:r>
            <a:r>
              <a:rPr lang="ja-JP" altLang="en-US" dirty="0">
                <a:solidFill>
                  <a:schemeClr val="bg2">
                    <a:lumMod val="10000"/>
                  </a:schemeClr>
                </a:solidFill>
                <a:latin typeface="HG丸ｺﾞｼｯｸM-PRO" panose="020F0600000000000000" pitchFamily="50" charset="-128"/>
                <a:ea typeface="HG丸ｺﾞｼｯｸM-PRO" panose="020F0600000000000000" pitchFamily="50" charset="-128"/>
              </a:rPr>
              <a:t>令和７年４月の条例全面施行で規制対象となる飲食店においては、原則屋内</a:t>
            </a:r>
            <a:endParaRPr lang="en-US" altLang="ja-JP" dirty="0">
              <a:solidFill>
                <a:schemeClr val="bg2">
                  <a:lumMod val="10000"/>
                </a:schemeClr>
              </a:solidFill>
              <a:latin typeface="HG丸ｺﾞｼｯｸM-PRO" panose="020F0600000000000000" pitchFamily="50" charset="-128"/>
              <a:ea typeface="HG丸ｺﾞｼｯｸM-PRO" panose="020F0600000000000000" pitchFamily="50" charset="-128"/>
            </a:endParaRPr>
          </a:p>
          <a:p>
            <a:pPr fontAlgn="auto"/>
            <a:r>
              <a:rPr lang="ja-JP" altLang="en-US" dirty="0">
                <a:solidFill>
                  <a:schemeClr val="bg2">
                    <a:lumMod val="10000"/>
                  </a:schemeClr>
                </a:solidFill>
                <a:latin typeface="HG丸ｺﾞｼｯｸM-PRO" panose="020F0600000000000000" pitchFamily="50" charset="-128"/>
                <a:ea typeface="HG丸ｺﾞｼｯｸM-PRO" panose="020F0600000000000000" pitchFamily="50" charset="-128"/>
              </a:rPr>
              <a:t>　　　禁煙化の対応が</a:t>
            </a:r>
            <a:r>
              <a:rPr lang="ja-JP" altLang="en-US" dirty="0" smtClean="0">
                <a:solidFill>
                  <a:schemeClr val="bg2">
                    <a:lumMod val="10000"/>
                  </a:schemeClr>
                </a:solidFill>
                <a:latin typeface="HG丸ｺﾞｼｯｸM-PRO" panose="020F0600000000000000" pitchFamily="50" charset="-128"/>
                <a:ea typeface="HG丸ｺﾞｼｯｸM-PRO" panose="020F0600000000000000" pitchFamily="50" charset="-128"/>
              </a:rPr>
              <a:t>必要</a:t>
            </a:r>
            <a:r>
              <a:rPr lang="ja-JP" altLang="en-US" dirty="0">
                <a:solidFill>
                  <a:schemeClr val="bg2">
                    <a:lumMod val="10000"/>
                  </a:schemeClr>
                </a:solidFill>
                <a:latin typeface="HG丸ｺﾞｼｯｸM-PRO" panose="020F0600000000000000" pitchFamily="50" charset="-128"/>
                <a:ea typeface="HG丸ｺﾞｼｯｸM-PRO" panose="020F0600000000000000" pitchFamily="50" charset="-128"/>
              </a:rPr>
              <a:t>とされる</a:t>
            </a:r>
            <a:r>
              <a:rPr lang="ja-JP" altLang="en-US" dirty="0" smtClean="0">
                <a:solidFill>
                  <a:schemeClr val="bg2">
                    <a:lumMod val="10000"/>
                  </a:schemeClr>
                </a:solidFill>
                <a:latin typeface="HG丸ｺﾞｼｯｸM-PRO" panose="020F0600000000000000" pitchFamily="50" charset="-128"/>
                <a:ea typeface="HG丸ｺﾞｼｯｸM-PRO" panose="020F0600000000000000" pitchFamily="50" charset="-128"/>
              </a:rPr>
              <a:t>。</a:t>
            </a:r>
            <a:endParaRPr lang="en-US" altLang="ja-JP" dirty="0">
              <a:solidFill>
                <a:schemeClr val="bg2">
                  <a:lumMod val="10000"/>
                </a:schemeClr>
              </a:solidFill>
              <a:latin typeface="HG丸ｺﾞｼｯｸM-PRO" panose="020F0600000000000000" pitchFamily="50" charset="-128"/>
              <a:ea typeface="HG丸ｺﾞｼｯｸM-PRO" panose="020F0600000000000000" pitchFamily="50" charset="-128"/>
            </a:endParaRPr>
          </a:p>
          <a:p>
            <a:pPr fontAlgn="auto"/>
            <a:r>
              <a:rPr lang="ja-JP" altLang="en-US" dirty="0">
                <a:solidFill>
                  <a:schemeClr val="bg2">
                    <a:lumMod val="10000"/>
                  </a:schemeClr>
                </a:solidFill>
                <a:latin typeface="HG丸ｺﾞｼｯｸM-PRO" panose="020F0600000000000000" pitchFamily="50" charset="-128"/>
                <a:ea typeface="HG丸ｺﾞｼｯｸM-PRO" panose="020F0600000000000000" pitchFamily="50" charset="-128"/>
              </a:rPr>
              <a:t>　　</a:t>
            </a:r>
            <a:endParaRPr lang="en-US" altLang="ja-JP" dirty="0">
              <a:solidFill>
                <a:schemeClr val="bg2">
                  <a:lumMod val="10000"/>
                </a:schemeClr>
              </a:solidFill>
              <a:latin typeface="HG丸ｺﾞｼｯｸM-PRO" panose="020F0600000000000000" pitchFamily="50" charset="-128"/>
              <a:ea typeface="HG丸ｺﾞｼｯｸM-PRO" panose="020F0600000000000000" pitchFamily="50" charset="-128"/>
            </a:endParaRPr>
          </a:p>
          <a:p>
            <a:pPr fontAlgn="auto"/>
            <a:r>
              <a:rPr lang="ja-JP" altLang="en-US" dirty="0">
                <a:solidFill>
                  <a:schemeClr val="bg2">
                    <a:lumMod val="10000"/>
                  </a:schemeClr>
                </a:solidFill>
                <a:latin typeface="HG丸ｺﾞｼｯｸM-PRO" panose="020F0600000000000000" pitchFamily="50" charset="-128"/>
                <a:ea typeface="HG丸ｺﾞｼｯｸM-PRO" panose="020F0600000000000000" pitchFamily="50" charset="-128"/>
              </a:rPr>
              <a:t>　　〇法及び府条例に基づき、原則屋内禁煙の</a:t>
            </a:r>
            <a:r>
              <a:rPr lang="ja-JP" altLang="en-US" dirty="0" smtClean="0">
                <a:solidFill>
                  <a:schemeClr val="bg2">
                    <a:lumMod val="10000"/>
                  </a:schemeClr>
                </a:solidFill>
                <a:latin typeface="HG丸ｺﾞｼｯｸM-PRO" panose="020F0600000000000000" pitchFamily="50" charset="-128"/>
                <a:ea typeface="HG丸ｺﾞｼｯｸM-PRO" panose="020F0600000000000000" pitchFamily="50" charset="-128"/>
              </a:rPr>
              <a:t>取組みが</a:t>
            </a:r>
            <a:r>
              <a:rPr lang="ja-JP" altLang="en-US" dirty="0">
                <a:solidFill>
                  <a:schemeClr val="bg2">
                    <a:lumMod val="10000"/>
                  </a:schemeClr>
                </a:solidFill>
                <a:latin typeface="HG丸ｺﾞｼｯｸM-PRO" panose="020F0600000000000000" pitchFamily="50" charset="-128"/>
                <a:ea typeface="HG丸ｺﾞｼｯｸM-PRO" panose="020F0600000000000000" pitchFamily="50" charset="-128"/>
              </a:rPr>
              <a:t>進むことで、屋外や路上で</a:t>
            </a:r>
            <a:endParaRPr lang="en-US" altLang="ja-JP" dirty="0">
              <a:solidFill>
                <a:schemeClr val="bg2">
                  <a:lumMod val="10000"/>
                </a:schemeClr>
              </a:solidFill>
              <a:latin typeface="HG丸ｺﾞｼｯｸM-PRO" panose="020F0600000000000000" pitchFamily="50" charset="-128"/>
              <a:ea typeface="HG丸ｺﾞｼｯｸM-PRO" panose="020F0600000000000000" pitchFamily="50" charset="-128"/>
            </a:endParaRPr>
          </a:p>
          <a:p>
            <a:pPr fontAlgn="auto"/>
            <a:r>
              <a:rPr lang="ja-JP" altLang="en-US" dirty="0">
                <a:solidFill>
                  <a:schemeClr val="bg2">
                    <a:lumMod val="10000"/>
                  </a:schemeClr>
                </a:solidFill>
                <a:latin typeface="HG丸ｺﾞｼｯｸM-PRO" panose="020F0600000000000000" pitchFamily="50" charset="-128"/>
                <a:ea typeface="HG丸ｺﾞｼｯｸM-PRO" panose="020F0600000000000000" pitchFamily="50" charset="-128"/>
              </a:rPr>
              <a:t>　　　の</a:t>
            </a:r>
            <a:r>
              <a:rPr lang="ja-JP" altLang="en-US" dirty="0" smtClean="0">
                <a:solidFill>
                  <a:schemeClr val="bg2">
                    <a:lumMod val="10000"/>
                  </a:schemeClr>
                </a:solidFill>
                <a:latin typeface="HG丸ｺﾞｼｯｸM-PRO" panose="020F0600000000000000" pitchFamily="50" charset="-128"/>
                <a:ea typeface="HG丸ｺﾞｼｯｸM-PRO" panose="020F0600000000000000" pitchFamily="50" charset="-128"/>
              </a:rPr>
              <a:t>喫煙</a:t>
            </a:r>
            <a:r>
              <a:rPr lang="ja-JP" altLang="en-US" dirty="0" smtClean="0">
                <a:solidFill>
                  <a:schemeClr val="bg2">
                    <a:lumMod val="10000"/>
                  </a:schemeClr>
                </a:solidFill>
                <a:latin typeface="HG丸ｺﾞｼｯｸM-PRO" panose="020F0600000000000000" pitchFamily="50" charset="-128"/>
                <a:ea typeface="HG丸ｺﾞｼｯｸM-PRO" panose="020F0600000000000000" pitchFamily="50" charset="-128"/>
              </a:rPr>
              <a:t>対策</a:t>
            </a:r>
            <a:r>
              <a:rPr lang="ja-JP" altLang="en-US" dirty="0" smtClean="0">
                <a:solidFill>
                  <a:schemeClr val="bg2">
                    <a:lumMod val="10000"/>
                  </a:schemeClr>
                </a:solidFill>
                <a:latin typeface="HG丸ｺﾞｼｯｸM-PRO" panose="020F0600000000000000" pitchFamily="50" charset="-128"/>
                <a:ea typeface="HG丸ｺﾞｼｯｸM-PRO" panose="020F0600000000000000" pitchFamily="50" charset="-128"/>
              </a:rPr>
              <a:t>もより重要となる</a:t>
            </a:r>
            <a:r>
              <a:rPr lang="ja-JP" altLang="en-US" dirty="0" smtClean="0">
                <a:solidFill>
                  <a:schemeClr val="bg2">
                    <a:lumMod val="10000"/>
                  </a:schemeClr>
                </a:solidFill>
                <a:latin typeface="HG丸ｺﾞｼｯｸM-PRO" panose="020F0600000000000000" pitchFamily="50" charset="-128"/>
                <a:ea typeface="HG丸ｺﾞｼｯｸM-PRO" panose="020F0600000000000000" pitchFamily="50" charset="-128"/>
              </a:rPr>
              <a:t>。</a:t>
            </a:r>
            <a:endParaRPr lang="en-US" altLang="ja-JP" dirty="0">
              <a:solidFill>
                <a:schemeClr val="bg2">
                  <a:lumMod val="10000"/>
                </a:schemeClr>
              </a:solidFill>
              <a:latin typeface="HG丸ｺﾞｼｯｸM-PRO" panose="020F0600000000000000" pitchFamily="50" charset="-128"/>
              <a:ea typeface="HG丸ｺﾞｼｯｸM-PRO" panose="020F0600000000000000" pitchFamily="50" charset="-128"/>
            </a:endParaRPr>
          </a:p>
          <a:p>
            <a:pPr fontAlgn="auto"/>
            <a:endParaRPr lang="ja-JP" altLang="en-US" dirty="0">
              <a:solidFill>
                <a:srgbClr val="FF0000"/>
              </a:solidFill>
              <a:latin typeface="HG丸ｺﾞｼｯｸM-PRO" panose="020F0600000000000000" pitchFamily="50" charset="-128"/>
              <a:ea typeface="HG丸ｺﾞｼｯｸM-PRO" panose="020F0600000000000000" pitchFamily="50" charset="-128"/>
            </a:endParaRPr>
          </a:p>
          <a:p>
            <a:r>
              <a:rPr lang="ja-JP" altLang="en-US" dirty="0" smtClean="0">
                <a:solidFill>
                  <a:srgbClr val="FF0000"/>
                </a:solidFill>
                <a:latin typeface="HG丸ｺﾞｼｯｸM-PRO" panose="020F0600000000000000" pitchFamily="50" charset="-128"/>
                <a:ea typeface="HG丸ｺﾞｼｯｸM-PRO" panose="020F0600000000000000" pitchFamily="50" charset="-128"/>
              </a:rPr>
              <a:t>　　</a:t>
            </a:r>
            <a:endParaRPr lang="en-US" altLang="ja-JP" dirty="0" smtClean="0">
              <a:solidFill>
                <a:srgbClr val="FF000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283938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63824" y="322440"/>
            <a:ext cx="8880176" cy="6248431"/>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b="1" dirty="0" smtClean="0">
              <a:latin typeface="HG丸ｺﾞｼｯｸM-PRO" panose="020F0600000000000000" pitchFamily="50" charset="-128"/>
              <a:ea typeface="HG丸ｺﾞｼｯｸM-PRO" panose="020F0600000000000000" pitchFamily="50" charset="-128"/>
            </a:endParaRPr>
          </a:p>
          <a:p>
            <a:r>
              <a:rPr lang="ja-JP" altLang="en-US" b="1" dirty="0" smtClean="0">
                <a:latin typeface="HG丸ｺﾞｼｯｸM-PRO" panose="020F0600000000000000" pitchFamily="50" charset="-128"/>
                <a:ea typeface="HG丸ｺﾞｼｯｸM-PRO" panose="020F0600000000000000" pitchFamily="50" charset="-128"/>
              </a:rPr>
              <a:t>①</a:t>
            </a:r>
            <a:r>
              <a:rPr lang="ja-JP" altLang="en-US" b="1" u="sng" dirty="0">
                <a:latin typeface="HG丸ｺﾞｼｯｸM-PRO" panose="020F0600000000000000" pitchFamily="50" charset="-128"/>
                <a:ea typeface="HG丸ｺﾞｼｯｸM-PRO" panose="020F0600000000000000" pitchFamily="50" charset="-128"/>
              </a:rPr>
              <a:t>がん</a:t>
            </a:r>
            <a:r>
              <a:rPr lang="ja-JP" altLang="en-US" b="1" u="sng" dirty="0" smtClean="0">
                <a:latin typeface="HG丸ｺﾞｼｯｸM-PRO" panose="020F0600000000000000" pitchFamily="50" charset="-128"/>
                <a:ea typeface="HG丸ｺﾞｼｯｸM-PRO" panose="020F0600000000000000" pitchFamily="50" charset="-128"/>
              </a:rPr>
              <a:t>の一次予防（避けられるがんを防ぐ）</a:t>
            </a:r>
            <a:endParaRPr lang="en-US" altLang="ja-JP" b="1" u="sng"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b="1" dirty="0" smtClean="0">
                <a:latin typeface="HG丸ｺﾞｼｯｸM-PRO" panose="020F0600000000000000" pitchFamily="50" charset="-128"/>
                <a:ea typeface="HG丸ｺﾞｼｯｸM-PRO" panose="020F0600000000000000" pitchFamily="50" charset="-128"/>
              </a:rPr>
              <a:t>ア　たばこ対策（続き）</a:t>
            </a:r>
            <a:endParaRPr lang="en-US" altLang="ja-JP" b="1" dirty="0" smtClean="0">
              <a:latin typeface="HG丸ｺﾞｼｯｸM-PRO" panose="020F0600000000000000" pitchFamily="50" charset="-128"/>
              <a:ea typeface="HG丸ｺﾞｼｯｸM-PRO" panose="020F0600000000000000" pitchFamily="50" charset="-128"/>
            </a:endParaRPr>
          </a:p>
          <a:p>
            <a:pPr fontAlgn="auto"/>
            <a:r>
              <a:rPr lang="ja-JP" altLang="en-US" b="1" dirty="0">
                <a:latin typeface="HG丸ｺﾞｼｯｸM-PRO" panose="020F0600000000000000" pitchFamily="50" charset="-128"/>
                <a:ea typeface="HG丸ｺﾞｼｯｸM-PRO" panose="020F0600000000000000" pitchFamily="50" charset="-128"/>
              </a:rPr>
              <a:t>　</a:t>
            </a:r>
            <a:r>
              <a:rPr lang="ja-JP" altLang="en-US" b="1" dirty="0" smtClean="0"/>
              <a:t>　</a:t>
            </a:r>
            <a:r>
              <a:rPr lang="ja-JP" altLang="en-US" dirty="0" smtClean="0">
                <a:latin typeface="HG丸ｺﾞｼｯｸM-PRO" panose="020F0600000000000000" pitchFamily="50" charset="-128"/>
                <a:ea typeface="HG丸ｺﾞｼｯｸM-PRO" panose="020F0600000000000000" pitchFamily="50" charset="-128"/>
              </a:rPr>
              <a:t>○喫煙率の推移</a:t>
            </a:r>
            <a:endParaRPr lang="en-US" altLang="ja-JP" dirty="0" smtClean="0"/>
          </a:p>
          <a:p>
            <a:pPr fontAlgn="auto"/>
            <a:r>
              <a:rPr lang="ja-JP" altLang="en-US" dirty="0" smtClean="0"/>
              <a:t> 　　</a:t>
            </a:r>
            <a:endParaRPr lang="en-US" altLang="ja-JP" dirty="0" smtClean="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5</a:t>
            </a:fld>
            <a:endParaRPr kumimoji="1" lang="ja-JP" altLang="en-US" dirty="0"/>
          </a:p>
        </p:txBody>
      </p:sp>
      <p:sp>
        <p:nvSpPr>
          <p:cNvPr id="2" name="テキスト ボックス 1"/>
          <p:cNvSpPr txBox="1"/>
          <p:nvPr/>
        </p:nvSpPr>
        <p:spPr>
          <a:xfrm>
            <a:off x="6019072" y="6250692"/>
            <a:ext cx="2520280" cy="584775"/>
          </a:xfrm>
          <a:prstGeom prst="rect">
            <a:avLst/>
          </a:prstGeom>
          <a:noFill/>
        </p:spPr>
        <p:txBody>
          <a:bodyPr wrap="square" rtlCol="0">
            <a:spAutoFit/>
          </a:bodyPr>
          <a:lstStyle/>
          <a:p>
            <a:r>
              <a:rPr lang="ja-JP" altLang="ja-JP" sz="1400" dirty="0"/>
              <a:t>出典：国民生活基礎調査</a:t>
            </a:r>
          </a:p>
          <a:p>
            <a:endParaRPr kumimoji="1" lang="ja-JP" altLang="en-US" dirty="0"/>
          </a:p>
        </p:txBody>
      </p:sp>
      <p:graphicFrame>
        <p:nvGraphicFramePr>
          <p:cNvPr id="6" name="グラフ 5"/>
          <p:cNvGraphicFramePr>
            <a:graphicFrameLocks/>
          </p:cNvGraphicFramePr>
          <p:nvPr>
            <p:extLst>
              <p:ext uri="{D42A27DB-BD31-4B8C-83A1-F6EECF244321}">
                <p14:modId xmlns:p14="http://schemas.microsoft.com/office/powerpoint/2010/main" val="3283317739"/>
              </p:ext>
            </p:extLst>
          </p:nvPr>
        </p:nvGraphicFramePr>
        <p:xfrm>
          <a:off x="1561271" y="600489"/>
          <a:ext cx="6021457" cy="565702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331501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038294"/>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r>
              <a:rPr lang="ja-JP" altLang="en-US" b="1" dirty="0" smtClean="0">
                <a:latin typeface="HG丸ｺﾞｼｯｸM-PRO" panose="020F0600000000000000" pitchFamily="50" charset="-128"/>
                <a:ea typeface="HG丸ｺﾞｼｯｸM-PRO" panose="020F0600000000000000" pitchFamily="50" charset="-128"/>
              </a:rPr>
              <a:t>①</a:t>
            </a:r>
            <a:r>
              <a:rPr lang="ja-JP" altLang="en-US" b="1" u="sng" dirty="0">
                <a:latin typeface="HG丸ｺﾞｼｯｸM-PRO" panose="020F0600000000000000" pitchFamily="50" charset="-128"/>
                <a:ea typeface="HG丸ｺﾞｼｯｸM-PRO" panose="020F0600000000000000" pitchFamily="50" charset="-128"/>
              </a:rPr>
              <a:t>がんの一次予防（避けられるがんを防ぐ）</a:t>
            </a:r>
            <a:endParaRPr lang="en-US" altLang="ja-JP" b="1" u="sng" dirty="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b="1" dirty="0" smtClean="0">
                <a:latin typeface="HG丸ｺﾞｼｯｸM-PRO" panose="020F0600000000000000" pitchFamily="50" charset="-128"/>
                <a:ea typeface="HG丸ｺﾞｼｯｸM-PRO" panose="020F0600000000000000" pitchFamily="50" charset="-128"/>
              </a:rPr>
              <a:t>イ</a:t>
            </a:r>
            <a:r>
              <a:rPr lang="ja-JP" altLang="en-US" b="1" dirty="0">
                <a:latin typeface="HG丸ｺﾞｼｯｸM-PRO" panose="020F0600000000000000" pitchFamily="50" charset="-128"/>
                <a:ea typeface="HG丸ｺﾞｼｯｸM-PRO" panose="020F0600000000000000" pitchFamily="50" charset="-128"/>
              </a:rPr>
              <a:t>　喫煙以外の生活</a:t>
            </a:r>
            <a:r>
              <a:rPr lang="ja-JP" altLang="en-US" b="1" dirty="0" smtClean="0">
                <a:latin typeface="HG丸ｺﾞｼｯｸM-PRO" panose="020F0600000000000000" pitchFamily="50" charset="-128"/>
                <a:ea typeface="HG丸ｺﾞｼｯｸM-PRO" panose="020F0600000000000000" pitchFamily="50" charset="-128"/>
              </a:rPr>
              <a:t>習慣</a:t>
            </a:r>
            <a:endParaRPr lang="en-US" altLang="ja-JP" b="1" dirty="0" smtClean="0">
              <a:latin typeface="HG丸ｺﾞｼｯｸM-PRO" panose="020F0600000000000000" pitchFamily="50" charset="-128"/>
              <a:ea typeface="HG丸ｺﾞｼｯｸM-PRO" panose="020F0600000000000000" pitchFamily="50" charset="-128"/>
            </a:endParaRPr>
          </a:p>
          <a:p>
            <a:pPr fontAlgn="auto"/>
            <a:r>
              <a:rPr lang="ja-JP" altLang="en-US" dirty="0" smtClean="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○飲酒</a:t>
            </a:r>
            <a:r>
              <a:rPr lang="ja-JP" altLang="en-US" dirty="0" smtClean="0">
                <a:latin typeface="HG丸ｺﾞｼｯｸM-PRO" panose="020F0600000000000000" pitchFamily="50" charset="-128"/>
                <a:ea typeface="HG丸ｺﾞｼｯｸM-PRO" panose="020F0600000000000000" pitchFamily="50" charset="-128"/>
              </a:rPr>
              <a:t>、食事、運動など</a:t>
            </a:r>
            <a:r>
              <a:rPr lang="ja-JP" altLang="en-US" dirty="0">
                <a:latin typeface="HG丸ｺﾞｼｯｸM-PRO" panose="020F0600000000000000" pitchFamily="50" charset="-128"/>
                <a:ea typeface="HG丸ｺﾞｼｯｸM-PRO" panose="020F0600000000000000" pitchFamily="50" charset="-128"/>
              </a:rPr>
              <a:t>の生活習慣</a:t>
            </a:r>
            <a:r>
              <a:rPr lang="ja-JP" altLang="en-US" dirty="0" smtClean="0">
                <a:latin typeface="HG丸ｺﾞｼｯｸM-PRO" panose="020F0600000000000000" pitchFamily="50" charset="-128"/>
                <a:ea typeface="HG丸ｺﾞｼｯｸM-PRO" panose="020F0600000000000000" pitchFamily="50" charset="-128"/>
              </a:rPr>
              <a:t>を改善</a:t>
            </a:r>
            <a:r>
              <a:rPr lang="ja-JP" altLang="en-US" dirty="0" smtClean="0">
                <a:latin typeface="HG丸ｺﾞｼｯｸM-PRO" panose="020F0600000000000000" pitchFamily="50" charset="-128"/>
                <a:ea typeface="HG丸ｺﾞｼｯｸM-PRO" panose="020F0600000000000000" pitchFamily="50" charset="-128"/>
              </a:rPr>
              <a:t>すること</a:t>
            </a:r>
            <a:r>
              <a:rPr lang="ja-JP" altLang="en-US" dirty="0" smtClean="0">
                <a:latin typeface="HG丸ｺﾞｼｯｸM-PRO" panose="020F0600000000000000" pitchFamily="50" charset="-128"/>
                <a:ea typeface="HG丸ｺﾞｼｯｸM-PRO" panose="020F0600000000000000" pitchFamily="50" charset="-128"/>
              </a:rPr>
              <a:t>で予防できる</a:t>
            </a:r>
            <a:r>
              <a:rPr lang="ja-JP" altLang="en-US" dirty="0" smtClean="0">
                <a:latin typeface="HG丸ｺﾞｼｯｸM-PRO" panose="020F0600000000000000" pitchFamily="50" charset="-128"/>
                <a:ea typeface="HG丸ｺﾞｼｯｸM-PRO" panose="020F0600000000000000" pitchFamily="50" charset="-128"/>
              </a:rPr>
              <a:t>がんがある</a:t>
            </a:r>
            <a:r>
              <a:rPr lang="ja-JP" altLang="en-US" dirty="0" err="1" smtClean="0">
                <a:latin typeface="HG丸ｺﾞｼｯｸM-PRO" panose="020F0600000000000000" pitchFamily="50" charset="-128"/>
                <a:ea typeface="HG丸ｺﾞｼｯｸM-PRO" panose="020F0600000000000000" pitchFamily="50" charset="-128"/>
              </a:rPr>
              <a:t>こ</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smtClean="0">
                <a:latin typeface="HG丸ｺﾞｼｯｸM-PRO" panose="020F0600000000000000" pitchFamily="50" charset="-128"/>
                <a:ea typeface="HG丸ｺﾞｼｯｸM-PRO" panose="020F0600000000000000" pitchFamily="50" charset="-128"/>
              </a:rPr>
              <a:t>　　　とがわかって</a:t>
            </a:r>
            <a:r>
              <a:rPr lang="ja-JP" altLang="en-US" dirty="0">
                <a:latin typeface="HG丸ｺﾞｼｯｸM-PRO" panose="020F0600000000000000" pitchFamily="50" charset="-128"/>
                <a:ea typeface="HG丸ｺﾞｼｯｸM-PRO" panose="020F0600000000000000" pitchFamily="50" charset="-128"/>
              </a:rPr>
              <a:t>いる</a:t>
            </a:r>
            <a:r>
              <a:rPr lang="ja-JP" altLang="en-US" dirty="0" smtClean="0">
                <a:latin typeface="HG丸ｺﾞｼｯｸM-PRO" panose="020F0600000000000000" pitchFamily="50" charset="-128"/>
                <a:ea typeface="HG丸ｺﾞｼｯｸM-PRO" panose="020F0600000000000000" pitchFamily="50" charset="-128"/>
              </a:rPr>
              <a:t>。</a:t>
            </a:r>
            <a:r>
              <a:rPr lang="ja-JP" altLang="ja-JP" dirty="0" smtClean="0">
                <a:latin typeface="HG丸ｺﾞｼｯｸM-PRO" panose="020F0600000000000000" pitchFamily="50" charset="-128"/>
                <a:ea typeface="HG丸ｺﾞｼｯｸM-PRO" panose="020F0600000000000000" pitchFamily="50" charset="-128"/>
              </a:rPr>
              <a:t>しかし、</a:t>
            </a:r>
            <a:r>
              <a:rPr lang="ja-JP" altLang="en-US" dirty="0">
                <a:latin typeface="HG丸ｺﾞｼｯｸM-PRO" panose="020F0600000000000000" pitchFamily="50" charset="-128"/>
                <a:ea typeface="HG丸ｺﾞｼｯｸM-PRO" panose="020F0600000000000000" pitchFamily="50" charset="-128"/>
              </a:rPr>
              <a:t>野菜や</a:t>
            </a:r>
            <a:r>
              <a:rPr lang="ja-JP" altLang="en-US" dirty="0" smtClean="0">
                <a:latin typeface="HG丸ｺﾞｼｯｸM-PRO" panose="020F0600000000000000" pitchFamily="50" charset="-128"/>
                <a:ea typeface="HG丸ｺﾞｼｯｸM-PRO" panose="020F0600000000000000" pitchFamily="50" charset="-128"/>
              </a:rPr>
              <a:t>食塩摂取量、</a:t>
            </a:r>
            <a:r>
              <a:rPr lang="ja-JP" altLang="ja-JP" dirty="0" smtClean="0">
                <a:latin typeface="HG丸ｺﾞｼｯｸM-PRO" panose="020F0600000000000000" pitchFamily="50" charset="-128"/>
                <a:ea typeface="HG丸ｺﾞｼｯｸM-PRO" panose="020F0600000000000000" pitchFamily="50" charset="-128"/>
              </a:rPr>
              <a:t>生活習慣病のリスクを</a:t>
            </a:r>
            <a:r>
              <a:rPr lang="ja-JP" altLang="ja-JP" dirty="0" smtClean="0">
                <a:latin typeface="HG丸ｺﾞｼｯｸM-PRO" panose="020F0600000000000000" pitchFamily="50" charset="-128"/>
                <a:ea typeface="HG丸ｺﾞｼｯｸM-PRO" panose="020F0600000000000000" pitchFamily="50" charset="-128"/>
              </a:rPr>
              <a:t>高め</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en-US" dirty="0" err="1" smtClean="0">
                <a:latin typeface="HG丸ｺﾞｼｯｸM-PRO" panose="020F0600000000000000" pitchFamily="50" charset="-128"/>
                <a:ea typeface="HG丸ｺﾞｼｯｸM-PRO" panose="020F0600000000000000" pitchFamily="50" charset="-128"/>
              </a:rPr>
              <a:t>る</a:t>
            </a:r>
            <a:r>
              <a:rPr lang="ja-JP" altLang="en-US" dirty="0" smtClean="0">
                <a:latin typeface="HG丸ｺﾞｼｯｸM-PRO" panose="020F0600000000000000" pitchFamily="50" charset="-128"/>
                <a:ea typeface="HG丸ｺﾞｼｯｸM-PRO" panose="020F0600000000000000" pitchFamily="50" charset="-128"/>
              </a:rPr>
              <a:t>量　</a:t>
            </a:r>
            <a:r>
              <a:rPr lang="ja-JP" altLang="ja-JP" dirty="0" smtClean="0">
                <a:latin typeface="HG丸ｺﾞｼｯｸM-PRO" panose="020F0600000000000000" pitchFamily="50" charset="-128"/>
                <a:ea typeface="HG丸ｺﾞｼｯｸM-PRO" panose="020F0600000000000000" pitchFamily="50" charset="-128"/>
              </a:rPr>
              <a:t>を</a:t>
            </a:r>
            <a:r>
              <a:rPr lang="ja-JP" altLang="ja-JP" dirty="0" smtClean="0">
                <a:latin typeface="HG丸ｺﾞｼｯｸM-PRO" panose="020F0600000000000000" pitchFamily="50" charset="-128"/>
                <a:ea typeface="HG丸ｺﾞｼｯｸM-PRO" panose="020F0600000000000000" pitchFamily="50" charset="-128"/>
              </a:rPr>
              <a:t>飲酒している者の割合は</a:t>
            </a:r>
            <a:r>
              <a:rPr lang="ja-JP" altLang="en-US" dirty="0" smtClean="0">
                <a:latin typeface="HG丸ｺﾞｼｯｸM-PRO" panose="020F0600000000000000" pitchFamily="50" charset="-128"/>
                <a:ea typeface="HG丸ｺﾞｼｯｸM-PRO" panose="020F0600000000000000" pitchFamily="50" charset="-128"/>
              </a:rPr>
              <a:t>大きな改善が見られず、引き続き、</a:t>
            </a:r>
            <a:r>
              <a:rPr lang="ja-JP" altLang="en-US" dirty="0" smtClean="0">
                <a:latin typeface="HG丸ｺﾞｼｯｸM-PRO" panose="020F0600000000000000" pitchFamily="50" charset="-128"/>
                <a:ea typeface="HG丸ｺﾞｼｯｸM-PRO" panose="020F0600000000000000" pitchFamily="50" charset="-128"/>
              </a:rPr>
              <a:t>生活習</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慣</a:t>
            </a:r>
            <a:r>
              <a:rPr lang="ja-JP" altLang="en-US" dirty="0" smtClean="0">
                <a:latin typeface="HG丸ｺﾞｼｯｸM-PRO" panose="020F0600000000000000" pitchFamily="50" charset="-128"/>
                <a:ea typeface="HG丸ｺﾞｼｯｸM-PRO" panose="020F0600000000000000" pitchFamily="50" charset="-128"/>
              </a:rPr>
              <a:t>の</a:t>
            </a:r>
            <a:r>
              <a:rPr lang="ja-JP" altLang="en-US" dirty="0" smtClean="0">
                <a:latin typeface="HG丸ｺﾞｼｯｸM-PRO" panose="020F0600000000000000" pitchFamily="50" charset="-128"/>
                <a:ea typeface="HG丸ｺﾞｼｯｸM-PRO" panose="020F0600000000000000" pitchFamily="50" charset="-128"/>
              </a:rPr>
              <a:t>改善</a:t>
            </a:r>
            <a:r>
              <a:rPr lang="ja-JP" altLang="en-US" dirty="0" smtClean="0">
                <a:latin typeface="HG丸ｺﾞｼｯｸM-PRO" panose="020F0600000000000000" pitchFamily="50" charset="-128"/>
                <a:ea typeface="HG丸ｺﾞｼｯｸM-PRO" panose="020F0600000000000000" pitchFamily="50" charset="-128"/>
              </a:rPr>
              <a:t>につながる取組みが必要とされる。</a:t>
            </a:r>
            <a:endParaRPr lang="en-US" altLang="ja-JP" b="1" dirty="0" smtClean="0">
              <a:latin typeface="HG丸ｺﾞｼｯｸM-PRO" panose="020F0600000000000000" pitchFamily="50" charset="-128"/>
              <a:ea typeface="HG丸ｺﾞｼｯｸM-PRO" panose="020F0600000000000000" pitchFamily="50" charset="-128"/>
            </a:endParaRPr>
          </a:p>
          <a:p>
            <a:r>
              <a:rPr lang="ja-JP" altLang="en-US" b="1" dirty="0">
                <a:latin typeface="HG丸ｺﾞｼｯｸM-PRO" panose="020F0600000000000000" pitchFamily="50" charset="-128"/>
                <a:ea typeface="HG丸ｺﾞｼｯｸM-PRO" panose="020F0600000000000000" pitchFamily="50" charset="-128"/>
              </a:rPr>
              <a:t>　</a:t>
            </a:r>
            <a:endParaRPr lang="ja-JP" altLang="en-US" dirty="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6</a:t>
            </a:fld>
            <a:endParaRPr kumimoji="1" lang="ja-JP" altLang="en-US" dirty="0"/>
          </a:p>
        </p:txBody>
      </p:sp>
    </p:spTree>
    <p:extLst>
      <p:ext uri="{BB962C8B-B14F-4D97-AF65-F5344CB8AC3E}">
        <p14:creationId xmlns:p14="http://schemas.microsoft.com/office/powerpoint/2010/main" val="15339728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1628800"/>
            <a:ext cx="9144000" cy="14401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dirty="0" smtClean="0">
                <a:latin typeface="+mj-ea"/>
              </a:rPr>
              <a:t>第５章　個別の取組みと目標</a:t>
            </a:r>
            <a:endParaRPr lang="en-US" altLang="ja-JP" sz="3600" b="1" dirty="0" smtClean="0">
              <a:latin typeface="+mj-ea"/>
            </a:endParaRPr>
          </a:p>
        </p:txBody>
      </p:sp>
      <p:sp>
        <p:nvSpPr>
          <p:cNvPr id="5" name="タイトル 1"/>
          <p:cNvSpPr txBox="1">
            <a:spLocks/>
          </p:cNvSpPr>
          <p:nvPr/>
        </p:nvSpPr>
        <p:spPr>
          <a:xfrm>
            <a:off x="189470" y="3140968"/>
            <a:ext cx="8775018" cy="1524365"/>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b="1" dirty="0" smtClean="0">
                <a:solidFill>
                  <a:prstClr val="black"/>
                </a:solidFill>
                <a:latin typeface="+mj-ea"/>
                <a:cs typeface="+mn-cs"/>
              </a:rPr>
              <a:t>　　　　　　</a:t>
            </a:r>
            <a:r>
              <a:rPr lang="ja-JP" altLang="en-US" sz="3600" b="1" dirty="0" smtClean="0">
                <a:solidFill>
                  <a:prstClr val="black"/>
                </a:solidFill>
                <a:latin typeface="+mj-ea"/>
                <a:cs typeface="+mn-cs"/>
              </a:rPr>
              <a:t>１</a:t>
            </a:r>
            <a:r>
              <a:rPr lang="ja-JP" altLang="en-US" sz="3600" b="1" dirty="0">
                <a:solidFill>
                  <a:prstClr val="black"/>
                </a:solidFill>
                <a:latin typeface="+mj-ea"/>
                <a:cs typeface="+mn-cs"/>
              </a:rPr>
              <a:t>　</a:t>
            </a:r>
            <a:r>
              <a:rPr lang="ja-JP" altLang="en-US" sz="3600" b="1" dirty="0" smtClean="0">
                <a:solidFill>
                  <a:prstClr val="black"/>
                </a:solidFill>
                <a:latin typeface="+mj-ea"/>
                <a:cs typeface="+mn-cs"/>
              </a:rPr>
              <a:t>がんの予防・早期発見</a:t>
            </a:r>
            <a:endParaRPr lang="en-US" altLang="ja-JP" sz="3600" b="1" dirty="0" smtClean="0">
              <a:solidFill>
                <a:prstClr val="black"/>
              </a:solidFill>
              <a:latin typeface="+mj-ea"/>
              <a:cs typeface="+mn-cs"/>
            </a:endParaRPr>
          </a:p>
          <a:p>
            <a:pPr algn="l"/>
            <a:r>
              <a:rPr lang="ja-JP" altLang="en-US" sz="3600" b="1" dirty="0">
                <a:solidFill>
                  <a:prstClr val="black"/>
                </a:solidFill>
                <a:latin typeface="+mj-ea"/>
                <a:cs typeface="+mn-cs"/>
              </a:rPr>
              <a:t>　　</a:t>
            </a:r>
            <a:r>
              <a:rPr lang="ja-JP" altLang="en-US" sz="3600" b="1" dirty="0" smtClean="0">
                <a:solidFill>
                  <a:prstClr val="black"/>
                </a:solidFill>
                <a:latin typeface="+mj-ea"/>
                <a:cs typeface="+mn-cs"/>
              </a:rPr>
              <a:t>　 　　</a:t>
            </a:r>
            <a:r>
              <a:rPr lang="ja-JP" altLang="ja-JP" sz="2400" b="1" dirty="0" smtClean="0">
                <a:latin typeface="+mj-ea"/>
              </a:rPr>
              <a:t>（</a:t>
            </a:r>
            <a:r>
              <a:rPr lang="ja-JP" altLang="en-US" sz="2400" b="1" dirty="0" smtClean="0">
                <a:latin typeface="+mj-ea"/>
              </a:rPr>
              <a:t>がんを知り、がんを予防する</a:t>
            </a:r>
            <a:r>
              <a:rPr lang="ja-JP" altLang="ja-JP" sz="2400" b="1" dirty="0" smtClean="0">
                <a:latin typeface="+mj-ea"/>
              </a:rPr>
              <a:t>）</a:t>
            </a:r>
            <a:endParaRPr lang="ja-JP" altLang="ja-JP" sz="2400" b="1" dirty="0">
              <a:latin typeface="+mj-ea"/>
            </a:endParaRPr>
          </a:p>
          <a:p>
            <a:pPr algn="l"/>
            <a:r>
              <a:rPr lang="ja-JP" altLang="en-US" sz="3200" b="1" dirty="0" smtClean="0">
                <a:latin typeface="+mj-ea"/>
              </a:rPr>
              <a:t>　　　　　　</a:t>
            </a:r>
            <a:r>
              <a:rPr lang="ja-JP" altLang="en-US" sz="3600" b="1" dirty="0" smtClean="0">
                <a:latin typeface="+mj-ea"/>
              </a:rPr>
              <a:t>　（１）がんの１次予防</a:t>
            </a:r>
            <a:endParaRPr lang="ja-JP" altLang="en-US" sz="3600" b="1" dirty="0">
              <a:latin typeface="+mj-ea"/>
            </a:endParaRPr>
          </a:p>
        </p:txBody>
      </p:sp>
    </p:spTree>
    <p:extLst>
      <p:ext uri="{BB962C8B-B14F-4D97-AF65-F5344CB8AC3E}">
        <p14:creationId xmlns:p14="http://schemas.microsoft.com/office/powerpoint/2010/main" val="35105170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9512" y="432048"/>
            <a:ext cx="8880176" cy="6038294"/>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b="1" dirty="0" smtClean="0">
              <a:latin typeface="HG丸ｺﾞｼｯｸM-PRO" panose="020F0600000000000000" pitchFamily="50" charset="-128"/>
              <a:ea typeface="HG丸ｺﾞｼｯｸM-PRO" panose="020F0600000000000000" pitchFamily="50" charset="-128"/>
            </a:endParaRPr>
          </a:p>
          <a:p>
            <a:r>
              <a:rPr lang="ja-JP" altLang="en-US" b="1" dirty="0" smtClean="0">
                <a:latin typeface="HG丸ｺﾞｼｯｸM-PRO" panose="020F0600000000000000" pitchFamily="50" charset="-128"/>
                <a:ea typeface="HG丸ｺﾞｼｯｸM-PRO" panose="020F0600000000000000" pitchFamily="50" charset="-128"/>
              </a:rPr>
              <a:t>　</a:t>
            </a:r>
            <a:endParaRPr lang="en-US" altLang="ja-JP" b="1" dirty="0">
              <a:latin typeface="HG丸ｺﾞｼｯｸM-PRO" panose="020F0600000000000000" pitchFamily="50" charset="-128"/>
              <a:ea typeface="HG丸ｺﾞｼｯｸM-PRO" panose="020F0600000000000000" pitchFamily="50" charset="-128"/>
            </a:endParaRPr>
          </a:p>
          <a:p>
            <a:endParaRPr kumimoji="1"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r>
              <a:rPr lang="ja-JP" altLang="en-US" b="1" dirty="0">
                <a:latin typeface="HG丸ｺﾞｼｯｸM-PRO" panose="020F0600000000000000" pitchFamily="50" charset="-128"/>
                <a:ea typeface="HG丸ｺﾞｼｯｸM-PRO" panose="020F0600000000000000" pitchFamily="50" charset="-128"/>
              </a:rPr>
              <a:t>　</a:t>
            </a:r>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u="sng" dirty="0" smtClean="0">
              <a:latin typeface="HG丸ｺﾞｼｯｸM-PRO" panose="020F0600000000000000" pitchFamily="50" charset="-128"/>
              <a:ea typeface="HG丸ｺﾞｼｯｸM-PRO" panose="020F0600000000000000" pitchFamily="50" charset="-128"/>
            </a:endParaRPr>
          </a:p>
          <a:p>
            <a:endParaRPr lang="en-US" altLang="ja-JP" b="1" u="sng" dirty="0" smtClean="0">
              <a:latin typeface="HG丸ｺﾞｼｯｸM-PRO" panose="020F0600000000000000" pitchFamily="50" charset="-128"/>
              <a:ea typeface="HG丸ｺﾞｼｯｸM-PRO" panose="020F0600000000000000" pitchFamily="50" charset="-128"/>
            </a:endParaRPr>
          </a:p>
          <a:p>
            <a:endParaRPr lang="en-US" altLang="ja-JP" b="1" u="sng" dirty="0" smtClean="0">
              <a:latin typeface="HG丸ｺﾞｼｯｸM-PRO" panose="020F0600000000000000" pitchFamily="50" charset="-128"/>
              <a:ea typeface="HG丸ｺﾞｼｯｸM-PRO" panose="020F0600000000000000" pitchFamily="50" charset="-128"/>
            </a:endParaRPr>
          </a:p>
          <a:p>
            <a:endParaRPr lang="en-US" altLang="ja-JP" b="1" u="sng" dirty="0">
              <a:latin typeface="HG丸ｺﾞｼｯｸM-PRO" panose="020F0600000000000000" pitchFamily="50" charset="-128"/>
              <a:ea typeface="HG丸ｺﾞｼｯｸM-PRO" panose="020F0600000000000000" pitchFamily="50" charset="-128"/>
            </a:endParaRPr>
          </a:p>
          <a:p>
            <a:endParaRPr lang="en-US" altLang="ja-JP" b="1" u="sng" dirty="0">
              <a:latin typeface="HG丸ｺﾞｼｯｸM-PRO" panose="020F0600000000000000" pitchFamily="50" charset="-128"/>
              <a:ea typeface="HG丸ｺﾞｼｯｸM-PRO" panose="020F0600000000000000" pitchFamily="50" charset="-128"/>
            </a:endParaRPr>
          </a:p>
          <a:p>
            <a:r>
              <a:rPr lang="ja-JP" altLang="en-US" sz="1000" b="1" dirty="0">
                <a:latin typeface="HG丸ｺﾞｼｯｸM-PRO" panose="020F0600000000000000" pitchFamily="50" charset="-128"/>
                <a:ea typeface="HG丸ｺﾞｼｯｸM-PRO" panose="020F0600000000000000" pitchFamily="50" charset="-128"/>
              </a:rPr>
              <a:t>　</a:t>
            </a:r>
            <a:r>
              <a:rPr lang="en-US" altLang="ja-JP" sz="1000" dirty="0" smtClean="0">
                <a:latin typeface="HG丸ｺﾞｼｯｸM-PRO" panose="020F0600000000000000" pitchFamily="50" charset="-128"/>
                <a:ea typeface="HG丸ｺﾞｼｯｸM-PRO" panose="020F0600000000000000" pitchFamily="50" charset="-128"/>
              </a:rPr>
              <a:t>※</a:t>
            </a:r>
            <a:r>
              <a:rPr lang="ja-JP" altLang="en-US" sz="1000" dirty="0" smtClean="0">
                <a:latin typeface="HG丸ｺﾞｼｯｸM-PRO" panose="020F0600000000000000" pitchFamily="50" charset="-128"/>
                <a:ea typeface="HG丸ｺﾞｼｯｸM-PRO" panose="020F0600000000000000" pitchFamily="50" charset="-128"/>
              </a:rPr>
              <a:t>直近の傾向を把握するための、ベースライン値と異なる指標（大阪府健康づくり実態調査）による参考の値です。</a:t>
            </a:r>
            <a:endParaRPr lang="en-US" altLang="ja-JP" sz="1000" dirty="0" smtClean="0">
              <a:latin typeface="HG丸ｺﾞｼｯｸM-PRO" panose="020F0600000000000000" pitchFamily="50" charset="-128"/>
              <a:ea typeface="HG丸ｺﾞｼｯｸM-PRO" panose="020F0600000000000000" pitchFamily="50" charset="-128"/>
            </a:endParaRPr>
          </a:p>
          <a:p>
            <a:r>
              <a:rPr lang="ja-JP" altLang="en-US" b="1" dirty="0" smtClean="0">
                <a:latin typeface="HG丸ｺﾞｼｯｸM-PRO" panose="020F0600000000000000" pitchFamily="50" charset="-128"/>
                <a:ea typeface="HG丸ｺﾞｼｯｸM-PRO" panose="020F0600000000000000" pitchFamily="50" charset="-128"/>
              </a:rPr>
              <a:t>①たばこ対策</a:t>
            </a:r>
            <a:endParaRPr lang="en-US" altLang="ja-JP" b="1" dirty="0" smtClean="0">
              <a:latin typeface="HG丸ｺﾞｼｯｸM-PRO" panose="020F0600000000000000" pitchFamily="50" charset="-128"/>
              <a:ea typeface="HG丸ｺﾞｼｯｸM-PRO" panose="020F0600000000000000" pitchFamily="50" charset="-128"/>
            </a:endParaRPr>
          </a:p>
          <a:p>
            <a:r>
              <a:rPr lang="ja-JP" altLang="en-US" b="1" dirty="0">
                <a:latin typeface="HG丸ｺﾞｼｯｸM-PRO" panose="020F0600000000000000" pitchFamily="50" charset="-128"/>
                <a:ea typeface="HG丸ｺﾞｼｯｸM-PRO" panose="020F0600000000000000" pitchFamily="50" charset="-128"/>
              </a:rPr>
              <a:t>　</a:t>
            </a:r>
            <a:r>
              <a:rPr lang="ja-JP" altLang="en-US" b="1" dirty="0" smtClean="0">
                <a:solidFill>
                  <a:schemeClr val="tx1"/>
                </a:solidFill>
                <a:latin typeface="HG丸ｺﾞｼｯｸM-PRO" panose="020F0600000000000000" pitchFamily="50" charset="-128"/>
                <a:ea typeface="HG丸ｺﾞｼｯｸM-PRO" panose="020F0600000000000000" pitchFamily="50" charset="-128"/>
              </a:rPr>
              <a:t>ア</a:t>
            </a:r>
            <a:r>
              <a:rPr lang="ja-JP" altLang="en-US" b="1" dirty="0">
                <a:solidFill>
                  <a:schemeClr val="tx1"/>
                </a:solidFill>
                <a:latin typeface="HG丸ｺﾞｼｯｸM-PRO" panose="020F0600000000000000" pitchFamily="50" charset="-128"/>
                <a:ea typeface="HG丸ｺﾞｼｯｸM-PRO" panose="020F0600000000000000" pitchFamily="50" charset="-128"/>
              </a:rPr>
              <a:t>　</a:t>
            </a:r>
            <a:r>
              <a:rPr lang="ja-JP" altLang="en-US" b="1" dirty="0" smtClean="0">
                <a:solidFill>
                  <a:schemeClr val="tx1"/>
                </a:solidFill>
                <a:latin typeface="HG丸ｺﾞｼｯｸM-PRO" panose="020F0600000000000000" pitchFamily="50" charset="-128"/>
                <a:ea typeface="HG丸ｺﾞｼｯｸM-PRO" panose="020F0600000000000000" pitchFamily="50" charset="-128"/>
              </a:rPr>
              <a:t>喫煙率の減少</a:t>
            </a:r>
            <a:endParaRPr lang="en-US" altLang="ja-JP"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b="1" dirty="0">
                <a:solidFill>
                  <a:schemeClr val="tx1"/>
                </a:solidFill>
                <a:latin typeface="HG丸ｺﾞｼｯｸM-PRO" panose="020F0600000000000000" pitchFamily="50" charset="-128"/>
                <a:ea typeface="HG丸ｺﾞｼｯｸM-PRO" panose="020F0600000000000000" pitchFamily="50" charset="-128"/>
              </a:rPr>
              <a:t>　</a:t>
            </a:r>
            <a:r>
              <a:rPr lang="ja-JP" altLang="en-US" b="1"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dirty="0" smtClean="0">
                <a:solidFill>
                  <a:schemeClr val="tx1"/>
                </a:solidFill>
                <a:latin typeface="HG丸ｺﾞｼｯｸM-PRO" panose="020F0600000000000000" pitchFamily="50" charset="-128"/>
                <a:ea typeface="HG丸ｺﾞｼｯｸM-PRO" panose="020F0600000000000000" pitchFamily="50" charset="-128"/>
              </a:rPr>
              <a:t>20</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歳未満の者の喫煙をなくすため、小・中・高等学校等において、喫煙行　　</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　　動・受動喫煙</a:t>
            </a:r>
            <a:r>
              <a:rPr lang="ja-JP" altLang="en-US" dirty="0">
                <a:solidFill>
                  <a:schemeClr val="tx1"/>
                </a:solidFill>
                <a:latin typeface="HG丸ｺﾞｼｯｸM-PRO" panose="020F0600000000000000" pitchFamily="50" charset="-128"/>
                <a:ea typeface="HG丸ｺﾞｼｯｸM-PRO" panose="020F0600000000000000" pitchFamily="50" charset="-128"/>
              </a:rPr>
              <a:t>が健康に与える影響等（</a:t>
            </a:r>
            <a:r>
              <a:rPr lang="en-US" altLang="ja-JP" dirty="0">
                <a:solidFill>
                  <a:schemeClr val="tx1"/>
                </a:solidFill>
                <a:latin typeface="HG丸ｺﾞｼｯｸM-PRO" panose="020F0600000000000000" pitchFamily="50" charset="-128"/>
                <a:ea typeface="HG丸ｺﾞｼｯｸM-PRO" panose="020F0600000000000000" pitchFamily="50" charset="-128"/>
              </a:rPr>
              <a:t>COPD</a:t>
            </a:r>
            <a:r>
              <a:rPr lang="ja-JP" altLang="en-US" dirty="0" err="1">
                <a:solidFill>
                  <a:schemeClr val="tx1"/>
                </a:solidFill>
                <a:latin typeface="HG丸ｺﾞｼｯｸM-PRO" panose="020F0600000000000000" pitchFamily="50" charset="-128"/>
                <a:ea typeface="HG丸ｺﾞｼｯｸM-PRO" panose="020F0600000000000000" pitchFamily="50" charset="-128"/>
              </a:rPr>
              <a:t>、</a:t>
            </a:r>
            <a:r>
              <a:rPr lang="ja-JP" altLang="en-US" dirty="0">
                <a:solidFill>
                  <a:schemeClr val="tx1"/>
                </a:solidFill>
                <a:latin typeface="HG丸ｺﾞｼｯｸM-PRO" panose="020F0600000000000000" pitchFamily="50" charset="-128"/>
                <a:ea typeface="HG丸ｺﾞｼｯｸM-PRO" panose="020F0600000000000000" pitchFamily="50" charset="-128"/>
              </a:rPr>
              <a:t>がん等）の正しい知識を学ぶ</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　　喫煙防止</a:t>
            </a:r>
            <a:r>
              <a:rPr lang="ja-JP" altLang="en-US" dirty="0">
                <a:solidFill>
                  <a:schemeClr val="tx1"/>
                </a:solidFill>
                <a:latin typeface="HG丸ｺﾞｼｯｸM-PRO" panose="020F0600000000000000" pitchFamily="50" charset="-128"/>
                <a:ea typeface="HG丸ｺﾞｼｯｸM-PRO" panose="020F0600000000000000" pitchFamily="50" charset="-128"/>
              </a:rPr>
              <a:t>教育等の健康教育の充実を</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図る。</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endParaRPr lang="ja-JP" altLang="en-US"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dirty="0" smtClean="0">
                <a:solidFill>
                  <a:schemeClr val="tx1"/>
                </a:solidFill>
                <a:latin typeface="HG丸ｺﾞｼｯｸM-PRO" panose="020F0600000000000000" pitchFamily="50" charset="-128"/>
                <a:ea typeface="HG丸ｺﾞｼｯｸM-PRO" panose="020F0600000000000000" pitchFamily="50" charset="-128"/>
              </a:rPr>
              <a:t>　　○大学との協働により、喫煙等が起因となる生活習慣病に関するセミナー等の</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　　開催を通じて、たばこに対する正しい知識を習得し、理解を深める取組みを</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　　促進する。</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dirty="0" smtClean="0">
                <a:solidFill>
                  <a:schemeClr val="tx1"/>
                </a:solidFill>
                <a:latin typeface="HG丸ｺﾞｼｯｸM-PRO" panose="020F0600000000000000" pitchFamily="50" charset="-128"/>
                <a:ea typeface="HG丸ｺﾞｼｯｸM-PRO" panose="020F0600000000000000" pitchFamily="50" charset="-128"/>
              </a:rPr>
              <a:t>　　　　　　　</a:t>
            </a:r>
          </a:p>
          <a:p>
            <a:r>
              <a:rPr lang="ja-JP" altLang="en-US" dirty="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　　</a:t>
            </a:r>
            <a:endParaRPr lang="ja-JP" altLang="en-US" dirty="0">
              <a:solidFill>
                <a:schemeClr val="tx1"/>
              </a:solidFill>
              <a:latin typeface="HG丸ｺﾞｼｯｸM-PRO" panose="020F0600000000000000" pitchFamily="50" charset="-128"/>
              <a:ea typeface="HG丸ｺﾞｼｯｸM-PRO" panose="020F0600000000000000" pitchFamily="50" charset="-128"/>
            </a:endParaRPr>
          </a:p>
          <a:p>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8</a:t>
            </a:fld>
            <a:endParaRPr kumimoji="1" lang="ja-JP" altLang="en-US" dirty="0"/>
          </a:p>
        </p:txBody>
      </p:sp>
      <p:sp>
        <p:nvSpPr>
          <p:cNvPr id="6" name="正方形/長方形 5"/>
          <p:cNvSpPr/>
          <p:nvPr/>
        </p:nvSpPr>
        <p:spPr>
          <a:xfrm>
            <a:off x="286236" y="565123"/>
            <a:ext cx="8666726" cy="7110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23850" indent="-323850">
              <a:tabLst>
                <a:tab pos="727075" algn="l"/>
                <a:tab pos="533400" algn="l"/>
              </a:tabLst>
            </a:pPr>
            <a:r>
              <a:rPr lang="ja-JP" altLang="en-US" b="1" dirty="0">
                <a:solidFill>
                  <a:srgbClr val="000000"/>
                </a:solidFill>
                <a:latin typeface="HG丸ｺﾞｼｯｸM-PRO" panose="020F0600000000000000" pitchFamily="50" charset="-128"/>
                <a:ea typeface="HG丸ｺﾞｼｯｸM-PRO" panose="020F0600000000000000" pitchFamily="50" charset="-128"/>
                <a:cs typeface="HG丸ｺﾞｼｯｸM-PRO"/>
              </a:rPr>
              <a:t>▽ 喫煙、飲酒、野菜摂取、塩分摂取など生活習慣の改善に取り組みます</a:t>
            </a:r>
            <a:r>
              <a:rPr lang="ja-JP" altLang="en-US"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en-US" altLang="ja-JP"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marL="323850" indent="-323850">
              <a:spcAft>
                <a:spcPts val="0"/>
              </a:spcAft>
              <a:tabLst>
                <a:tab pos="727075" algn="l"/>
                <a:tab pos="533400" algn="l"/>
              </a:tabLst>
            </a:pPr>
            <a:r>
              <a:rPr lang="ja-JP" altLang="en-US"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 望まない受動喫煙を生じさせることのない環境づくりに取り組みます。</a:t>
            </a:r>
            <a:endParaRPr lang="en-US" altLang="ja-JP"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graphicFrame>
        <p:nvGraphicFramePr>
          <p:cNvPr id="4" name="表 3"/>
          <p:cNvGraphicFramePr>
            <a:graphicFrameLocks noGrp="1"/>
          </p:cNvGraphicFramePr>
          <p:nvPr>
            <p:extLst>
              <p:ext uri="{D42A27DB-BD31-4B8C-83A1-F6EECF244321}">
                <p14:modId xmlns:p14="http://schemas.microsoft.com/office/powerpoint/2010/main" val="1434202850"/>
              </p:ext>
            </p:extLst>
          </p:nvPr>
        </p:nvGraphicFramePr>
        <p:xfrm>
          <a:off x="335123" y="1409277"/>
          <a:ext cx="8568953" cy="1675508"/>
        </p:xfrm>
        <a:graphic>
          <a:graphicData uri="http://schemas.openxmlformats.org/drawingml/2006/table">
            <a:tbl>
              <a:tblPr firstRow="1" firstCol="1" bandRow="1"/>
              <a:tblGrid>
                <a:gridCol w="371588">
                  <a:extLst>
                    <a:ext uri="{9D8B030D-6E8A-4147-A177-3AD203B41FA5}">
                      <a16:colId xmlns:a16="http://schemas.microsoft.com/office/drawing/2014/main" val="20000"/>
                    </a:ext>
                  </a:extLst>
                </a:gridCol>
                <a:gridCol w="3721273">
                  <a:extLst>
                    <a:ext uri="{9D8B030D-6E8A-4147-A177-3AD203B41FA5}">
                      <a16:colId xmlns:a16="http://schemas.microsoft.com/office/drawing/2014/main" val="20001"/>
                    </a:ext>
                  </a:extLst>
                </a:gridCol>
                <a:gridCol w="2459868">
                  <a:extLst>
                    <a:ext uri="{9D8B030D-6E8A-4147-A177-3AD203B41FA5}">
                      <a16:colId xmlns:a16="http://schemas.microsoft.com/office/drawing/2014/main" val="20002"/>
                    </a:ext>
                  </a:extLst>
                </a:gridCol>
                <a:gridCol w="2016224">
                  <a:extLst>
                    <a:ext uri="{9D8B030D-6E8A-4147-A177-3AD203B41FA5}">
                      <a16:colId xmlns:a16="http://schemas.microsoft.com/office/drawing/2014/main" val="20003"/>
                    </a:ext>
                  </a:extLst>
                </a:gridCol>
              </a:tblGrid>
              <a:tr h="248080">
                <a:tc>
                  <a:txBody>
                    <a:bodyPr/>
                    <a:lstStyle/>
                    <a:p>
                      <a:pPr algn="ctr" fontAlgn="auto">
                        <a:spcAft>
                          <a:spcPts val="0"/>
                        </a:spcAft>
                      </a:pPr>
                      <a:r>
                        <a:rPr lang="en-US" sz="1000" b="1" dirty="0">
                          <a:solidFill>
                            <a:srgbClr val="FFFFFF"/>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000" b="1" dirty="0">
                          <a:solidFill>
                            <a:srgbClr val="FFFFFF"/>
                          </a:solidFill>
                          <a:effectLst/>
                          <a:latin typeface="HG丸ｺﾞｼｯｸM-PRO" panose="020F0600000000000000" pitchFamily="50" charset="-128"/>
                          <a:ea typeface="HG丸ｺﾞｼｯｸM-PRO" panose="020F0600000000000000" pitchFamily="50" charset="-128"/>
                          <a:cs typeface="ＭＳ Ｐゴシック"/>
                        </a:rPr>
                        <a:t>項目</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000" b="1" dirty="0">
                          <a:solidFill>
                            <a:srgbClr val="FFFFFF"/>
                          </a:solidFill>
                          <a:effectLst/>
                          <a:latin typeface="HG丸ｺﾞｼｯｸM-PRO" panose="020F0600000000000000" pitchFamily="50" charset="-128"/>
                          <a:ea typeface="HG丸ｺﾞｼｯｸM-PRO" panose="020F0600000000000000" pitchFamily="50" charset="-128"/>
                          <a:cs typeface="ＭＳ Ｐゴシック"/>
                        </a:rPr>
                        <a:t>現在の</a:t>
                      </a:r>
                      <a:r>
                        <a:rPr lang="ja-JP" sz="1000" b="1" dirty="0" smtClean="0">
                          <a:solidFill>
                            <a:srgbClr val="FFFFFF"/>
                          </a:solidFill>
                          <a:effectLst/>
                          <a:latin typeface="HG丸ｺﾞｼｯｸM-PRO" panose="020F0600000000000000" pitchFamily="50" charset="-128"/>
                          <a:ea typeface="HG丸ｺﾞｼｯｸM-PRO" panose="020F0600000000000000" pitchFamily="50" charset="-128"/>
                          <a:cs typeface="ＭＳ Ｐゴシック"/>
                        </a:rPr>
                        <a:t>状況</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en-US" sz="1000" b="1" dirty="0" smtClean="0">
                          <a:solidFill>
                            <a:srgbClr val="FFFFFF"/>
                          </a:solidFill>
                          <a:effectLst/>
                          <a:latin typeface="HG丸ｺﾞｼｯｸM-PRO" panose="020F0600000000000000" pitchFamily="50" charset="-128"/>
                          <a:ea typeface="HG丸ｺﾞｼｯｸM-PRO" panose="020F0600000000000000" pitchFamily="50" charset="-128"/>
                          <a:cs typeface="ＭＳ Ｐゴシック"/>
                        </a:rPr>
                        <a:t>202</a:t>
                      </a:r>
                      <a:r>
                        <a:rPr lang="ja-JP" altLang="en-US" sz="1000" b="1" dirty="0" smtClean="0">
                          <a:solidFill>
                            <a:srgbClr val="FFFFFF"/>
                          </a:solidFill>
                          <a:effectLst/>
                          <a:latin typeface="HG丸ｺﾞｼｯｸM-PRO" panose="020F0600000000000000" pitchFamily="50" charset="-128"/>
                          <a:ea typeface="HG丸ｺﾞｼｯｸM-PRO" panose="020F0600000000000000" pitchFamily="50" charset="-128"/>
                          <a:cs typeface="ＭＳ Ｐゴシック"/>
                        </a:rPr>
                        <a:t>９</a:t>
                      </a:r>
                      <a:r>
                        <a:rPr lang="ja-JP" sz="1000" b="1" dirty="0" smtClean="0">
                          <a:solidFill>
                            <a:srgbClr val="FFFFFF"/>
                          </a:solidFill>
                          <a:effectLst/>
                          <a:latin typeface="HG丸ｺﾞｼｯｸM-PRO" panose="020F0600000000000000" pitchFamily="50" charset="-128"/>
                          <a:ea typeface="HG丸ｺﾞｼｯｸM-PRO" panose="020F0600000000000000" pitchFamily="50" charset="-128"/>
                          <a:cs typeface="ＭＳ Ｐゴシック"/>
                        </a:rPr>
                        <a:t>年度</a:t>
                      </a:r>
                      <a:r>
                        <a:rPr lang="ja-JP" sz="1000" b="1" dirty="0">
                          <a:solidFill>
                            <a:srgbClr val="FFFFFF"/>
                          </a:solidFill>
                          <a:effectLst/>
                          <a:latin typeface="HG丸ｺﾞｼｯｸM-PRO" panose="020F0600000000000000" pitchFamily="50" charset="-128"/>
                          <a:ea typeface="HG丸ｺﾞｼｯｸM-PRO" panose="020F0600000000000000" pitchFamily="50" charset="-128"/>
                          <a:cs typeface="ＭＳ Ｐゴシック"/>
                        </a:rPr>
                        <a:t>の目標</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extLst>
                  <a:ext uri="{0D108BD9-81ED-4DB2-BD59-A6C34878D82A}">
                    <a16:rowId xmlns:a16="http://schemas.microsoft.com/office/drawing/2014/main" val="10000"/>
                  </a:ext>
                </a:extLst>
              </a:tr>
              <a:tr h="349259">
                <a:tc>
                  <a:txBody>
                    <a:bodyPr/>
                    <a:lstStyle/>
                    <a:p>
                      <a:pPr algn="ctr" fontAlgn="auto">
                        <a:lnSpc>
                          <a:spcPts val="1300"/>
                        </a:lnSpc>
                        <a:spcAft>
                          <a:spcPts val="0"/>
                        </a:spcAft>
                      </a:pPr>
                      <a:r>
                        <a:rPr lang="ja-JP" sz="1000" b="1">
                          <a:solidFill>
                            <a:srgbClr val="000000"/>
                          </a:solidFill>
                          <a:effectLst/>
                          <a:latin typeface="HG丸ｺﾞｼｯｸM-PRO"/>
                          <a:cs typeface="ＭＳ Ｐゴシック"/>
                        </a:rPr>
                        <a:t>１</a:t>
                      </a:r>
                      <a:endParaRPr lang="ja-JP" sz="1200">
                        <a:solidFill>
                          <a:srgbClr val="000000"/>
                        </a:solidFill>
                        <a:effectLst/>
                        <a:latin typeface="HG丸ｺﾞｼｯｸM-PRO"/>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l" fontAlgn="auto">
                        <a:lnSpc>
                          <a:spcPts val="1300"/>
                        </a:lnSpc>
                        <a:spcAft>
                          <a:spcPts val="0"/>
                        </a:spcAft>
                      </a:pPr>
                      <a:r>
                        <a:rPr lang="en-US" altLang="ja-JP" sz="10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20</a:t>
                      </a:r>
                      <a:r>
                        <a:rPr lang="ja-JP" altLang="en-US" sz="10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歳以上の者</a:t>
                      </a:r>
                      <a:r>
                        <a:rPr lang="ja-JP" sz="10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の</a:t>
                      </a:r>
                      <a:r>
                        <a:rPr lang="ja-JP"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喫煙率（男性</a:t>
                      </a:r>
                      <a:r>
                        <a:rPr lang="en-US"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a:t>
                      </a:r>
                      <a:r>
                        <a:rPr lang="ja-JP"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女性）の</a:t>
                      </a:r>
                      <a:r>
                        <a:rPr lang="ja-JP" sz="10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減少</a:t>
                      </a:r>
                      <a:endParaRPr lang="en-US" altLang="ja-JP" sz="10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endParaRPr>
                    </a:p>
                    <a:p>
                      <a:pPr algn="l" fontAlgn="auto">
                        <a:lnSpc>
                          <a:spcPts val="1300"/>
                        </a:lnSpc>
                        <a:spcAft>
                          <a:spcPts val="0"/>
                        </a:spcAft>
                      </a:pPr>
                      <a:r>
                        <a:rPr lang="ja-JP" altLang="en-US" sz="10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　　　　　　　　　</a:t>
                      </a:r>
                      <a:r>
                        <a:rPr lang="en-US" altLang="ja-JP" sz="10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a:t>
                      </a:r>
                      <a:r>
                        <a:rPr lang="ja-JP" altLang="en-US" sz="10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国民生活基礎調査</a:t>
                      </a:r>
                      <a:r>
                        <a:rPr lang="en-US" altLang="ja-JP" sz="10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en-US" sz="1000" dirty="0" smtClean="0">
                          <a:solidFill>
                            <a:srgbClr val="000000"/>
                          </a:solidFill>
                          <a:effectLst/>
                          <a:latin typeface="HG丸ｺﾞｼｯｸM-PRO" panose="020F0600000000000000" pitchFamily="50" charset="-128"/>
                          <a:ea typeface="HG丸ｺﾞｼｯｸM-PRO" panose="020F0600000000000000" pitchFamily="50" charset="-128"/>
                          <a:cs typeface="ＭＳ Ｐゴシック"/>
                        </a:rPr>
                        <a:t> </a:t>
                      </a:r>
                      <a:r>
                        <a:rPr lang="en-US" altLang="ja-JP" sz="12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 24.3%/8.6</a:t>
                      </a:r>
                      <a:r>
                        <a:rPr lang="ja-JP" altLang="en-US" sz="12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a:t>
                      </a:r>
                      <a:r>
                        <a:rPr lang="en-US" altLang="ja-JP" sz="12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R4</a:t>
                      </a:r>
                      <a:r>
                        <a:rPr lang="ja-JP" altLang="en-US" sz="12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年）</a:t>
                      </a:r>
                      <a:endParaRPr lang="ja-JP" altLang="ja-JP" sz="18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en-US" sz="1000" dirty="0">
                          <a:solidFill>
                            <a:srgbClr val="000000"/>
                          </a:solidFill>
                          <a:effectLst/>
                          <a:latin typeface="HG丸ｺﾞｼｯｸM-PRO" panose="020F0600000000000000" pitchFamily="50" charset="-128"/>
                          <a:ea typeface="HG丸ｺﾞｼｯｸM-PRO" panose="020F0600000000000000" pitchFamily="50" charset="-128"/>
                          <a:cs typeface="ＭＳ Ｐゴシック"/>
                        </a:rPr>
                        <a:t> </a:t>
                      </a:r>
                      <a:r>
                        <a:rPr lang="en-US" altLang="ja-JP" sz="12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 </a:t>
                      </a:r>
                      <a:r>
                        <a:rPr lang="ja-JP" altLang="en-US" sz="12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男性</a:t>
                      </a:r>
                      <a:r>
                        <a:rPr lang="en-US" altLang="ja-JP" sz="12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15</a:t>
                      </a:r>
                      <a:r>
                        <a:rPr lang="ja-JP" altLang="en-US" sz="12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a:t>
                      </a:r>
                      <a:r>
                        <a:rPr lang="en-US" altLang="ja-JP" sz="12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a:t>
                      </a:r>
                      <a:r>
                        <a:rPr lang="ja-JP" altLang="en-US" sz="12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女性</a:t>
                      </a:r>
                      <a:r>
                        <a:rPr lang="en-US" altLang="ja-JP" sz="12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5</a:t>
                      </a:r>
                      <a:r>
                        <a:rPr lang="ja-JP" altLang="en-US" sz="12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a:t>
                      </a:r>
                      <a:endParaRPr lang="ja-JP" altLang="ja-JP" sz="18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1"/>
                  </a:ext>
                </a:extLst>
              </a:tr>
              <a:tr h="699918">
                <a:tc>
                  <a:txBody>
                    <a:bodyPr/>
                    <a:lstStyle/>
                    <a:p>
                      <a:pPr algn="ctr" fontAlgn="auto">
                        <a:lnSpc>
                          <a:spcPts val="1300"/>
                        </a:lnSpc>
                        <a:spcAft>
                          <a:spcPts val="0"/>
                        </a:spcAft>
                      </a:pPr>
                      <a:r>
                        <a:rPr lang="ja-JP" sz="1000" b="1">
                          <a:solidFill>
                            <a:srgbClr val="000000"/>
                          </a:solidFill>
                          <a:effectLst/>
                          <a:latin typeface="HG丸ｺﾞｼｯｸM-PRO"/>
                          <a:cs typeface="ＭＳ Ｐゴシック"/>
                        </a:rPr>
                        <a:t>２</a:t>
                      </a:r>
                      <a:endParaRPr lang="ja-JP" sz="1200">
                        <a:solidFill>
                          <a:srgbClr val="000000"/>
                        </a:solidFill>
                        <a:effectLst/>
                        <a:latin typeface="HG丸ｺﾞｼｯｸM-PRO"/>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l" fontAlgn="auto">
                        <a:lnSpc>
                          <a:spcPts val="1300"/>
                        </a:lnSpc>
                        <a:spcAft>
                          <a:spcPts val="0"/>
                        </a:spcAft>
                      </a:pPr>
                      <a:r>
                        <a:rPr lang="ja-JP" altLang="ja-JP" sz="10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敷地内全面禁煙の割合</a:t>
                      </a:r>
                      <a:r>
                        <a:rPr lang="ja-JP" altLang="en-US" sz="10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（病院</a:t>
                      </a:r>
                      <a:r>
                        <a:rPr lang="en-US" altLang="ja-JP" sz="10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a:t>
                      </a:r>
                      <a:r>
                        <a:rPr lang="ja-JP" altLang="en-US" sz="10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私立小中高等学校</a:t>
                      </a:r>
                      <a:r>
                        <a:rPr lang="en-US" altLang="ja-JP" sz="10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a:t>
                      </a:r>
                      <a:r>
                        <a:rPr lang="ja-JP" altLang="en-US" sz="10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官公庁</a:t>
                      </a:r>
                      <a:r>
                        <a:rPr lang="en-US" altLang="ja-JP" sz="10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a:t>
                      </a:r>
                      <a:r>
                        <a:rPr lang="ja-JP" altLang="en-US" sz="10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大学）</a:t>
                      </a:r>
                      <a:endParaRPr lang="en-US" altLang="ja-JP" sz="10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endParaRPr>
                    </a:p>
                    <a:p>
                      <a:pPr algn="ctr" fontAlgn="auto">
                        <a:lnSpc>
                          <a:spcPts val="1300"/>
                        </a:lnSpc>
                        <a:spcAft>
                          <a:spcPts val="0"/>
                        </a:spcAft>
                      </a:pPr>
                      <a:r>
                        <a:rPr lang="en-US" altLang="ja-JP" sz="10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a:t>
                      </a:r>
                      <a:r>
                        <a:rPr lang="ja-JP" altLang="en-US" sz="10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大阪府調べ</a:t>
                      </a:r>
                      <a:r>
                        <a:rPr lang="en-US" altLang="ja-JP" sz="10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rPr>
                        <a:t>】</a:t>
                      </a:r>
                      <a:endParaRPr lang="ja-JP" altLang="ja-JP" sz="1200" dirty="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en-US" sz="1000" dirty="0">
                          <a:solidFill>
                            <a:srgbClr val="000000"/>
                          </a:solidFill>
                          <a:effectLst/>
                          <a:latin typeface="HG丸ｺﾞｼｯｸM-PRO" panose="020F0600000000000000" pitchFamily="50" charset="-128"/>
                          <a:ea typeface="HG丸ｺﾞｼｯｸM-PRO" panose="020F0600000000000000" pitchFamily="50" charset="-128"/>
                          <a:cs typeface="ＭＳ Ｐゴシック"/>
                        </a:rPr>
                        <a:t> </a:t>
                      </a:r>
                      <a:r>
                        <a:rPr lang="en-US" altLang="ja-JP" sz="11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 97.4%/90.9%/82.1</a:t>
                      </a:r>
                      <a:r>
                        <a:rPr lang="ja-JP" altLang="en-US" sz="11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a:t>
                      </a:r>
                      <a:r>
                        <a:rPr lang="en-US" altLang="ja-JP" sz="11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/68.2</a:t>
                      </a:r>
                      <a:r>
                        <a:rPr lang="ja-JP" altLang="en-US" sz="11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a:t>
                      </a:r>
                      <a:endParaRPr lang="ja-JP" altLang="ja-JP" sz="11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a:t>
                      </a:r>
                      <a:r>
                        <a:rPr lang="en-US" altLang="ja-JP" sz="11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R5</a:t>
                      </a:r>
                      <a:r>
                        <a:rPr lang="ja-JP" altLang="en-US" sz="11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年）</a:t>
                      </a:r>
                      <a:endParaRPr lang="en-US" altLang="ja-JP" sz="11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auto">
                        <a:lnSpc>
                          <a:spcPts val="1300"/>
                        </a:lnSpc>
                        <a:spcAft>
                          <a:spcPts val="0"/>
                        </a:spcAft>
                      </a:pPr>
                      <a:r>
                        <a:rPr lang="en-US" sz="1000" dirty="0">
                          <a:solidFill>
                            <a:srgbClr val="000000"/>
                          </a:solidFill>
                          <a:effectLst/>
                          <a:latin typeface="HG丸ｺﾞｼｯｸM-PRO" panose="020F0600000000000000" pitchFamily="50" charset="-128"/>
                          <a:ea typeface="HG丸ｺﾞｼｯｸM-PRO" panose="020F0600000000000000" pitchFamily="50" charset="-128"/>
                          <a:cs typeface="ＭＳ Ｐゴシック"/>
                        </a:rPr>
                        <a:t> </a:t>
                      </a:r>
                      <a:r>
                        <a:rPr lang="en-US" altLang="ja-JP" sz="12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100</a:t>
                      </a:r>
                      <a:r>
                        <a:rPr lang="ja-JP" altLang="en-US" sz="12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2"/>
                  </a:ext>
                </a:extLst>
              </a:tr>
              <a:tr h="378251">
                <a:tc>
                  <a:txBody>
                    <a:bodyPr/>
                    <a:lstStyle/>
                    <a:p>
                      <a:pPr algn="ctr" fontAlgn="auto">
                        <a:lnSpc>
                          <a:spcPts val="1300"/>
                        </a:lnSpc>
                        <a:spcAft>
                          <a:spcPts val="0"/>
                        </a:spcAft>
                      </a:pPr>
                      <a:r>
                        <a:rPr lang="ja-JP" sz="1000" b="1">
                          <a:solidFill>
                            <a:srgbClr val="000000"/>
                          </a:solidFill>
                          <a:effectLst/>
                          <a:latin typeface="HG丸ｺﾞｼｯｸM-PRO"/>
                          <a:cs typeface="ＭＳ Ｐゴシック"/>
                        </a:rPr>
                        <a:t>３</a:t>
                      </a:r>
                      <a:endParaRPr lang="ja-JP" sz="1200">
                        <a:solidFill>
                          <a:srgbClr val="000000"/>
                        </a:solidFill>
                        <a:effectLst/>
                        <a:latin typeface="HG丸ｺﾞｼｯｸM-PRO"/>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rgbClr val="FFFF66"/>
                    </a:solidFill>
                  </a:tcPr>
                </a:tc>
                <a:tc>
                  <a:txBody>
                    <a:bodyPr/>
                    <a:lstStyle/>
                    <a:p>
                      <a:pPr algn="l" fontAlgn="auto">
                        <a:lnSpc>
                          <a:spcPts val="1300"/>
                        </a:lnSpc>
                        <a:spcAft>
                          <a:spcPts val="0"/>
                        </a:spcAft>
                      </a:pPr>
                      <a:r>
                        <a:rPr lang="ja-JP" altLang="en-US" sz="1000" dirty="0" smtClean="0">
                          <a:solidFill>
                            <a:srgbClr val="000000"/>
                          </a:solidFill>
                          <a:effectLst/>
                          <a:latin typeface="HG丸ｺﾞｼｯｸM-PRO" panose="020F0600000000000000" pitchFamily="50" charset="-128"/>
                          <a:ea typeface="HG丸ｺﾞｼｯｸM-PRO" panose="020F0600000000000000" pitchFamily="50" charset="-128"/>
                          <a:cs typeface="ＭＳ Ｐゴシック"/>
                        </a:rPr>
                        <a:t>望まない</a:t>
                      </a:r>
                      <a:r>
                        <a:rPr lang="ja-JP" sz="1000" dirty="0" smtClean="0">
                          <a:solidFill>
                            <a:srgbClr val="000000"/>
                          </a:solidFill>
                          <a:effectLst/>
                          <a:latin typeface="HG丸ｺﾞｼｯｸM-PRO" panose="020F0600000000000000" pitchFamily="50" charset="-128"/>
                          <a:ea typeface="HG丸ｺﾞｼｯｸM-PRO" panose="020F0600000000000000" pitchFamily="50" charset="-128"/>
                          <a:cs typeface="ＭＳ Ｐゴシック"/>
                        </a:rPr>
                        <a:t>受動</a:t>
                      </a:r>
                      <a:r>
                        <a:rPr lang="ja-JP" sz="1000" dirty="0">
                          <a:solidFill>
                            <a:srgbClr val="000000"/>
                          </a:solidFill>
                          <a:effectLst/>
                          <a:latin typeface="HG丸ｺﾞｼｯｸM-PRO" panose="020F0600000000000000" pitchFamily="50" charset="-128"/>
                          <a:ea typeface="HG丸ｺﾞｼｯｸM-PRO" panose="020F0600000000000000" pitchFamily="50" charset="-128"/>
                          <a:cs typeface="ＭＳ Ｐゴシック"/>
                        </a:rPr>
                        <a:t>喫煙の機会を有する者の割合（</a:t>
                      </a:r>
                      <a:r>
                        <a:rPr lang="ja-JP" sz="1000" dirty="0" smtClean="0">
                          <a:solidFill>
                            <a:srgbClr val="000000"/>
                          </a:solidFill>
                          <a:effectLst/>
                          <a:latin typeface="HG丸ｺﾞｼｯｸM-PRO" panose="020F0600000000000000" pitchFamily="50" charset="-128"/>
                          <a:ea typeface="HG丸ｺﾞｼｯｸM-PRO" panose="020F0600000000000000" pitchFamily="50" charset="-128"/>
                          <a:cs typeface="ＭＳ Ｐゴシック"/>
                        </a:rPr>
                        <a:t>職場</a:t>
                      </a:r>
                      <a:r>
                        <a:rPr lang="en-US" altLang="ja-JP" sz="1000" dirty="0" smtClean="0">
                          <a:solidFill>
                            <a:srgbClr val="000000"/>
                          </a:solidFill>
                          <a:effectLst/>
                          <a:latin typeface="HG丸ｺﾞｼｯｸM-PRO" panose="020F0600000000000000" pitchFamily="50" charset="-128"/>
                          <a:ea typeface="HG丸ｺﾞｼｯｸM-PRO" panose="020F0600000000000000" pitchFamily="50" charset="-128"/>
                          <a:cs typeface="ＭＳ Ｐゴシック"/>
                        </a:rPr>
                        <a:t>/</a:t>
                      </a:r>
                      <a:r>
                        <a:rPr lang="ja-JP" sz="1000" dirty="0" smtClean="0">
                          <a:solidFill>
                            <a:srgbClr val="000000"/>
                          </a:solidFill>
                          <a:effectLst/>
                          <a:latin typeface="HG丸ｺﾞｼｯｸM-PRO" panose="020F0600000000000000" pitchFamily="50" charset="-128"/>
                          <a:ea typeface="HG丸ｺﾞｼｯｸM-PRO" panose="020F0600000000000000" pitchFamily="50" charset="-128"/>
                          <a:cs typeface="ＭＳ Ｐゴシック"/>
                        </a:rPr>
                        <a:t>飲食店）</a:t>
                      </a:r>
                      <a:endParaRPr lang="en-US" altLang="ja-JP" sz="1000" dirty="0" smtClean="0">
                        <a:solidFill>
                          <a:srgbClr val="000000"/>
                        </a:solidFill>
                        <a:effectLst/>
                        <a:latin typeface="HG丸ｺﾞｼｯｸM-PRO" panose="020F0600000000000000" pitchFamily="50" charset="-128"/>
                        <a:ea typeface="HG丸ｺﾞｼｯｸM-PRO" panose="020F0600000000000000" pitchFamily="50" charset="-128"/>
                        <a:cs typeface="ＭＳ Ｐゴシック"/>
                      </a:endParaRPr>
                    </a:p>
                    <a:p>
                      <a:pPr algn="ctr" fontAlgn="auto">
                        <a:lnSpc>
                          <a:spcPts val="1300"/>
                        </a:lnSpc>
                        <a:spcAft>
                          <a:spcPts val="0"/>
                        </a:spcAft>
                      </a:pPr>
                      <a:r>
                        <a:rPr lang="en-US" altLang="ja-JP" sz="1000"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rPr>
                        <a:t>【</a:t>
                      </a:r>
                      <a:r>
                        <a:rPr lang="ja-JP" altLang="en-US" sz="1000"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rPr>
                        <a:t>国民健康</a:t>
                      </a:r>
                      <a:r>
                        <a:rPr lang="en-US" altLang="ja-JP" sz="1000"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rPr>
                        <a:t>/</a:t>
                      </a:r>
                      <a:r>
                        <a:rPr lang="ja-JP" altLang="en-US" sz="1000"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rPr>
                        <a:t>栄養調査</a:t>
                      </a:r>
                      <a:r>
                        <a:rPr lang="en-US" altLang="ja-JP" sz="1000"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rPr>
                        <a:t>】</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en-US" sz="1000" dirty="0">
                          <a:solidFill>
                            <a:srgbClr val="000000"/>
                          </a:solidFill>
                          <a:effectLst/>
                          <a:latin typeface="HG丸ｺﾞｼｯｸM-PRO" panose="020F0600000000000000" pitchFamily="50" charset="-128"/>
                          <a:ea typeface="HG丸ｺﾞｼｯｸM-PRO" panose="020F0600000000000000" pitchFamily="50" charset="-128"/>
                          <a:cs typeface="ＭＳ Ｐゴシック"/>
                        </a:rPr>
                        <a:t> </a:t>
                      </a:r>
                      <a:r>
                        <a:rPr lang="en-US" altLang="ja-JP" sz="12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26.4%/42.6%</a:t>
                      </a:r>
                      <a:r>
                        <a:rPr lang="ja-JP" altLang="en-US" sz="12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a:t>
                      </a:r>
                      <a:r>
                        <a:rPr lang="en-US" altLang="ja-JP" sz="12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H30</a:t>
                      </a:r>
                      <a:r>
                        <a:rPr lang="ja-JP" altLang="en-US" sz="12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年）</a:t>
                      </a:r>
                      <a:endParaRPr lang="en-US" altLang="ja-JP" sz="12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endParaRPr>
                    </a:p>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2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a:t>
                      </a:r>
                      <a:r>
                        <a:rPr lang="en-US" altLang="ja-JP" sz="12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12.1</a:t>
                      </a:r>
                      <a:r>
                        <a:rPr lang="ja-JP" altLang="en-US" sz="12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a:t>
                      </a:r>
                      <a:r>
                        <a:rPr lang="en-US" altLang="ja-JP" sz="12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 /20.0%</a:t>
                      </a:r>
                      <a:r>
                        <a:rPr lang="ja-JP" altLang="en-US" sz="12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a:t>
                      </a:r>
                      <a:r>
                        <a:rPr lang="en-US" altLang="ja-JP" sz="12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R4</a:t>
                      </a:r>
                      <a:r>
                        <a:rPr lang="ja-JP" altLang="en-US" sz="12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年）」</a:t>
                      </a:r>
                      <a:r>
                        <a:rPr lang="en-US" altLang="ja-JP" sz="1200" baseline="300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en-US" sz="1000" dirty="0">
                          <a:solidFill>
                            <a:srgbClr val="000000"/>
                          </a:solidFill>
                          <a:effectLst/>
                          <a:latin typeface="HG丸ｺﾞｼｯｸM-PRO" panose="020F0600000000000000" pitchFamily="50" charset="-128"/>
                          <a:ea typeface="HG丸ｺﾞｼｯｸM-PRO" panose="020F0600000000000000" pitchFamily="50" charset="-128"/>
                          <a:cs typeface="ＭＳ Ｐゴシック"/>
                        </a:rPr>
                        <a:t> </a:t>
                      </a:r>
                      <a:r>
                        <a:rPr lang="en-US" altLang="ja-JP" sz="12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 0</a:t>
                      </a:r>
                      <a:r>
                        <a:rPr lang="ja-JP" altLang="en-US" sz="12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a:t>
                      </a:r>
                      <a:r>
                        <a:rPr lang="en-US" altLang="ja-JP" sz="12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/0</a:t>
                      </a:r>
                      <a:r>
                        <a:rPr lang="ja-JP" altLang="en-US" sz="1200" dirty="0" smtClean="0">
                          <a:solidFill>
                            <a:srgbClr val="FF0000"/>
                          </a:solidFill>
                          <a:effectLst/>
                          <a:latin typeface="HG丸ｺﾞｼｯｸM-PRO" panose="020F0600000000000000" pitchFamily="50" charset="-128"/>
                          <a:ea typeface="HG丸ｺﾞｼｯｸM-PRO" panose="020F0600000000000000" pitchFamily="50" charset="-128"/>
                          <a:cs typeface="ＭＳ Ｐゴシック"/>
                        </a:rPr>
                        <a:t>％</a:t>
                      </a:r>
                      <a:endParaRPr lang="ja-JP" altLang="ja-JP" sz="1800" dirty="0" smtClean="0">
                        <a:solidFill>
                          <a:srgbClr val="FF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2916131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9512" y="432047"/>
            <a:ext cx="8880176" cy="6093297"/>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r>
              <a:rPr lang="ja-JP" altLang="en-US" b="1" dirty="0" smtClean="0">
                <a:latin typeface="HG丸ｺﾞｼｯｸM-PRO" panose="020F0600000000000000" pitchFamily="50" charset="-128"/>
                <a:ea typeface="HG丸ｺﾞｼｯｸM-PRO" panose="020F0600000000000000" pitchFamily="50" charset="-128"/>
              </a:rPr>
              <a:t>①たばこ対策（続き）</a:t>
            </a:r>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女性の喫煙率が全国より高いことから、医療保険者、関係団体等と連携して、　　　</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特定健診や市町村における母子手帳交付時等を活用し、喫煙状況の把握と適</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切な禁煙指導を促進</a:t>
            </a:r>
            <a:r>
              <a:rPr lang="ja-JP" altLang="en-US" dirty="0" smtClean="0">
                <a:latin typeface="HG丸ｺﾞｼｯｸM-PRO" panose="020F0600000000000000" pitchFamily="50" charset="-128"/>
                <a:ea typeface="HG丸ｺﾞｼｯｸM-PRO" panose="020F0600000000000000" pitchFamily="50" charset="-128"/>
              </a:rPr>
              <a:t>する。</a:t>
            </a:r>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r>
              <a:rPr lang="ja-JP" altLang="en-US" b="1" dirty="0">
                <a:latin typeface="HG丸ｺﾞｼｯｸM-PRO" panose="020F0600000000000000" pitchFamily="50" charset="-128"/>
                <a:ea typeface="HG丸ｺﾞｼｯｸM-PRO" panose="020F0600000000000000" pitchFamily="50" charset="-128"/>
              </a:rPr>
              <a:t>　</a:t>
            </a:r>
            <a:r>
              <a:rPr lang="ja-JP" altLang="en-US" b="1" dirty="0" smtClean="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○職域等において医療保険者等と連携して保健事業を活用するなど、各種機会を</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通じて正しい知識の</a:t>
            </a:r>
            <a:r>
              <a:rPr lang="ja-JP" altLang="en-US" dirty="0" smtClean="0">
                <a:latin typeface="HG丸ｺﾞｼｯｸM-PRO" panose="020F0600000000000000" pitchFamily="50" charset="-128"/>
                <a:ea typeface="HG丸ｺﾞｼｯｸM-PRO" panose="020F0600000000000000" pitchFamily="50" charset="-128"/>
              </a:rPr>
              <a:t>啓発・相談支援を</a:t>
            </a:r>
            <a:r>
              <a:rPr lang="ja-JP" altLang="en-US" dirty="0">
                <a:latin typeface="HG丸ｺﾞｼｯｸM-PRO" panose="020F0600000000000000" pitchFamily="50" charset="-128"/>
                <a:ea typeface="HG丸ｺﾞｼｯｸM-PRO" panose="020F0600000000000000" pitchFamily="50" charset="-128"/>
              </a:rPr>
              <a:t>行うとともに</a:t>
            </a:r>
            <a:r>
              <a:rPr lang="ja-JP" altLang="en-US" dirty="0" smtClean="0">
                <a:latin typeface="HG丸ｺﾞｼｯｸM-PRO" panose="020F0600000000000000" pitchFamily="50" charset="-128"/>
                <a:ea typeface="HG丸ｺﾞｼｯｸM-PRO" panose="020F0600000000000000" pitchFamily="50" charset="-128"/>
              </a:rPr>
              <a:t>、喫煙者</a:t>
            </a:r>
            <a:r>
              <a:rPr lang="ja-JP" altLang="en-US" dirty="0">
                <a:latin typeface="HG丸ｺﾞｼｯｸM-PRO" panose="020F0600000000000000" pitchFamily="50" charset="-128"/>
                <a:ea typeface="HG丸ｺﾞｼｯｸM-PRO" panose="020F0600000000000000" pitchFamily="50" charset="-128"/>
              </a:rPr>
              <a:t>の禁煙サポート</a:t>
            </a:r>
            <a:r>
              <a:rPr lang="ja-JP" altLang="en-US" dirty="0" smtClean="0">
                <a:latin typeface="HG丸ｺﾞｼｯｸM-PRO" panose="020F0600000000000000" pitchFamily="50" charset="-128"/>
                <a:ea typeface="HG丸ｺﾞｼｯｸM-PRO" panose="020F0600000000000000" pitchFamily="50" charset="-128"/>
              </a:rPr>
              <a:t>の</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取組みを促進</a:t>
            </a:r>
            <a:r>
              <a:rPr lang="ja-JP" altLang="en-US" dirty="0">
                <a:latin typeface="HG丸ｺﾞｼｯｸM-PRO" panose="020F0600000000000000" pitchFamily="50" charset="-128"/>
                <a:ea typeface="HG丸ｺﾞｼｯｸM-PRO" panose="020F0600000000000000" pitchFamily="50" charset="-128"/>
              </a:rPr>
              <a:t>する</a:t>
            </a:r>
            <a:r>
              <a:rPr lang="ja-JP" altLang="en-US" dirty="0" smtClean="0">
                <a:latin typeface="HG丸ｺﾞｼｯｸM-PRO" panose="020F0600000000000000" pitchFamily="50" charset="-128"/>
                <a:ea typeface="HG丸ｺﾞｼｯｸM-PRO" panose="020F0600000000000000" pitchFamily="50" charset="-128"/>
              </a:rPr>
              <a:t>。</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医師会、歯科医師会、</a:t>
            </a:r>
            <a:r>
              <a:rPr lang="ja-JP" altLang="en-US" dirty="0" smtClean="0">
                <a:latin typeface="HG丸ｺﾞｼｯｸM-PRO" panose="020F0600000000000000" pitchFamily="50" charset="-128"/>
                <a:ea typeface="HG丸ｺﾞｼｯｸM-PRO" panose="020F0600000000000000" pitchFamily="50" charset="-128"/>
              </a:rPr>
              <a:t>薬剤師会、看護協会等と</a:t>
            </a:r>
            <a:r>
              <a:rPr lang="ja-JP" altLang="en-US" dirty="0">
                <a:latin typeface="HG丸ｺﾞｼｯｸM-PRO" panose="020F0600000000000000" pitchFamily="50" charset="-128"/>
                <a:ea typeface="HG丸ｺﾞｼｯｸM-PRO" panose="020F0600000000000000" pitchFamily="50" charset="-128"/>
              </a:rPr>
              <a:t>連携し、禁煙治療に取り組む</a:t>
            </a:r>
            <a:r>
              <a:rPr lang="ja-JP" altLang="en-US" dirty="0" smtClean="0">
                <a:latin typeface="HG丸ｺﾞｼｯｸM-PRO" panose="020F0600000000000000" pitchFamily="50" charset="-128"/>
                <a:ea typeface="HG丸ｺﾞｼｯｸM-PRO" panose="020F0600000000000000" pitchFamily="50" charset="-128"/>
              </a:rPr>
              <a:t>医</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療</a:t>
            </a:r>
            <a:r>
              <a:rPr lang="ja-JP" altLang="en-US" dirty="0">
                <a:latin typeface="HG丸ｺﾞｼｯｸM-PRO" panose="020F0600000000000000" pitchFamily="50" charset="-128"/>
                <a:ea typeface="HG丸ｺﾞｼｯｸM-PRO" panose="020F0600000000000000" pitchFamily="50" charset="-128"/>
              </a:rPr>
              <a:t>機関</a:t>
            </a:r>
            <a:r>
              <a:rPr lang="ja-JP" altLang="en-US" dirty="0" smtClean="0">
                <a:latin typeface="HG丸ｺﾞｼｯｸM-PRO" panose="020F0600000000000000" pitchFamily="50" charset="-128"/>
                <a:ea typeface="HG丸ｺﾞｼｯｸM-PRO" panose="020F0600000000000000" pitchFamily="50" charset="-128"/>
              </a:rPr>
              <a:t>や禁煙</a:t>
            </a:r>
            <a:r>
              <a:rPr lang="ja-JP" altLang="en-US" dirty="0">
                <a:latin typeface="HG丸ｺﾞｼｯｸM-PRO" panose="020F0600000000000000" pitchFamily="50" charset="-128"/>
                <a:ea typeface="HG丸ｺﾞｼｯｸM-PRO" panose="020F0600000000000000" pitchFamily="50" charset="-128"/>
              </a:rPr>
              <a:t>支援を実施する薬局（健康サポート薬局）等の情報を分かりや</a:t>
            </a:r>
            <a:r>
              <a:rPr lang="ja-JP" altLang="en-US" dirty="0" err="1" smtClean="0">
                <a:latin typeface="HG丸ｺﾞｼｯｸM-PRO" panose="020F0600000000000000" pitchFamily="50" charset="-128"/>
                <a:ea typeface="HG丸ｺﾞｼｯｸM-PRO" panose="020F0600000000000000" pitchFamily="50" charset="-128"/>
              </a:rPr>
              <a:t>す</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en-US" dirty="0" err="1" smtClean="0">
                <a:latin typeface="HG丸ｺﾞｼｯｸM-PRO" panose="020F0600000000000000" pitchFamily="50" charset="-128"/>
                <a:ea typeface="HG丸ｺﾞｼｯｸM-PRO" panose="020F0600000000000000" pitchFamily="50" charset="-128"/>
              </a:rPr>
              <a:t>く提</a:t>
            </a:r>
            <a:r>
              <a:rPr lang="ja-JP" altLang="en-US" dirty="0" smtClean="0">
                <a:latin typeface="HG丸ｺﾞｼｯｸM-PRO" panose="020F0600000000000000" pitchFamily="50" charset="-128"/>
                <a:ea typeface="HG丸ｺﾞｼｯｸM-PRO" panose="020F0600000000000000" pitchFamily="50" charset="-128"/>
              </a:rPr>
              <a:t>供する。</a:t>
            </a:r>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dirty="0" smtClean="0">
              <a:latin typeface="HG丸ｺﾞｼｯｸM-PRO" panose="020F0600000000000000" pitchFamily="50" charset="-128"/>
              <a:ea typeface="HG丸ｺﾞｼｯｸM-PRO" panose="020F0600000000000000" pitchFamily="50" charset="-128"/>
            </a:endParaRPr>
          </a:p>
          <a:p>
            <a:r>
              <a:rPr lang="ja-JP" altLang="en-US" b="1" dirty="0">
                <a:solidFill>
                  <a:schemeClr val="tx1"/>
                </a:solidFill>
                <a:latin typeface="HG丸ｺﾞｼｯｸM-PRO" panose="020F0600000000000000" pitchFamily="50" charset="-128"/>
                <a:ea typeface="HG丸ｺﾞｼｯｸM-PRO" panose="020F0600000000000000" pitchFamily="50" charset="-128"/>
              </a:rPr>
              <a:t>イ　望まない受動喫煙の</a:t>
            </a:r>
            <a:r>
              <a:rPr lang="ja-JP" altLang="en-US" b="1" dirty="0" smtClean="0">
                <a:solidFill>
                  <a:schemeClr val="tx1"/>
                </a:solidFill>
                <a:latin typeface="HG丸ｺﾞｼｯｸM-PRO" panose="020F0600000000000000" pitchFamily="50" charset="-128"/>
                <a:ea typeface="HG丸ｺﾞｼｯｸM-PRO" panose="020F0600000000000000" pitchFamily="50" charset="-128"/>
              </a:rPr>
              <a:t>防止</a:t>
            </a:r>
            <a:endParaRPr lang="en-US" altLang="ja-JP" b="1"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○多数の者が利用する施設や子どもがいる空間において、健康増進法、大阪府受</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動喫煙防止条例及び大阪府子どもの受動喫煙防止条例の趣旨を踏まえ、望</a:t>
            </a:r>
            <a:r>
              <a:rPr lang="ja-JP" altLang="en-US" dirty="0" err="1" smtClean="0">
                <a:latin typeface="HG丸ｺﾞｼｯｸM-PRO" panose="020F0600000000000000" pitchFamily="50" charset="-128"/>
                <a:ea typeface="HG丸ｺﾞｼｯｸM-PRO" panose="020F0600000000000000" pitchFamily="50" charset="-128"/>
              </a:rPr>
              <a:t>まな</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en-US" dirty="0" err="1" smtClean="0">
                <a:latin typeface="HG丸ｺﾞｼｯｸM-PRO" panose="020F0600000000000000" pitchFamily="50" charset="-128"/>
                <a:ea typeface="HG丸ｺﾞｼｯｸM-PRO" panose="020F0600000000000000" pitchFamily="50" charset="-128"/>
              </a:rPr>
              <a:t>い</a:t>
            </a:r>
            <a:r>
              <a:rPr lang="ja-JP" altLang="en-US" dirty="0" smtClean="0">
                <a:latin typeface="HG丸ｺﾞｼｯｸM-PRO" panose="020F0600000000000000" pitchFamily="50" charset="-128"/>
                <a:ea typeface="HG丸ｺﾞｼｯｸM-PRO" panose="020F0600000000000000" pitchFamily="50" charset="-128"/>
              </a:rPr>
              <a:t>受動喫煙のない環境整備を図る。　</a:t>
            </a:r>
            <a:endParaRPr lang="en-US" altLang="ja-JP" dirty="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a:solidFill>
                  <a:srgbClr val="FF0000"/>
                </a:solidFill>
                <a:latin typeface="HG丸ｺﾞｼｯｸM-PRO" panose="020F0600000000000000" pitchFamily="50" charset="-128"/>
                <a:ea typeface="HG丸ｺﾞｼｯｸM-PRO" panose="020F0600000000000000" pitchFamily="50" charset="-128"/>
              </a:rPr>
              <a:t>　</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　</a:t>
            </a:r>
            <a:endParaRPr lang="en-US" altLang="ja-JP" dirty="0">
              <a:solidFill>
                <a:srgbClr val="FF0000"/>
              </a:solidFill>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9</a:t>
            </a:fld>
            <a:endParaRPr kumimoji="1" lang="ja-JP" altLang="en-US" dirty="0"/>
          </a:p>
        </p:txBody>
      </p:sp>
    </p:spTree>
    <p:extLst>
      <p:ext uri="{BB962C8B-B14F-4D97-AF65-F5344CB8AC3E}">
        <p14:creationId xmlns:p14="http://schemas.microsoft.com/office/powerpoint/2010/main" val="28278221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2080</TotalTime>
  <Words>1730</Words>
  <Application>Microsoft Office PowerPoint</Application>
  <PresentationFormat>画面に合わせる (4:3)</PresentationFormat>
  <Paragraphs>190</Paragraphs>
  <Slides>10</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10</vt:i4>
      </vt:variant>
    </vt:vector>
  </HeadingPairs>
  <TitlesOfParts>
    <vt:vector size="18" baseType="lpstr">
      <vt:lpstr>HGS創英角ﾎﾟｯﾌﾟ体</vt:lpstr>
      <vt:lpstr>HG丸ｺﾞｼｯｸM-PRO</vt:lpstr>
      <vt:lpstr>ＭＳ Ｐゴシック</vt:lpstr>
      <vt:lpstr>游ゴシック</vt:lpstr>
      <vt:lpstr>Arial</vt:lpstr>
      <vt:lpstr>Calibri</vt:lpstr>
      <vt:lpstr>Times New Roman</vt:lpstr>
      <vt:lpstr>Office ​​テーマ</vt:lpstr>
      <vt:lpstr>第４期大阪府がん対策推進計画 たばこ対策</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生野　博士</cp:lastModifiedBy>
  <cp:revision>176</cp:revision>
  <cp:lastPrinted>2023-09-04T05:40:22Z</cp:lastPrinted>
  <dcterms:created xsi:type="dcterms:W3CDTF">2017-07-25T08:49:57Z</dcterms:created>
  <dcterms:modified xsi:type="dcterms:W3CDTF">2023-09-04T05:42:04Z</dcterms:modified>
</cp:coreProperties>
</file>