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4" r:id="rId2"/>
    <p:sldId id="265" r:id="rId3"/>
    <p:sldId id="257" r:id="rId4"/>
    <p:sldId id="261" r:id="rId5"/>
    <p:sldId id="262" r:id="rId6"/>
    <p:sldId id="263" r:id="rId7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2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5D26E-BFA2-4EA1-BCF3-AA8E16A84AC2}" type="datetimeFigureOut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73185-5FF7-4313-8AF0-B678DE29B9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1189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EF0E6-903C-464D-8F96-9DCB131D79A9}" type="datetimeFigureOut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AD9AF-8009-4116-9035-B749598833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2938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588B9-ED78-48C5-BE03-FC7B9B866646}" type="datetime1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ー１ー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93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E674B-4139-4F48-B6CE-B200F8B27668}" type="datetime1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ー１ー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93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2459-6FC3-4DF0-AE8A-E5B59D098B1A}" type="datetime1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ー１ー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986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E68D8-FA82-416E-B862-8E7F18F6A459}" type="datetime1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ー１ー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11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0539-E3F6-4968-A0A3-01F1DE2FAB34}" type="datetime1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ー１ー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304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E479-AB67-4502-A1B1-3946FD05A01E}" type="datetime1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ー１ー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075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5079-56BE-4456-86F8-999A917F5CCD}" type="datetime1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ー１ー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16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880C-23C9-448C-BF5F-622180876301}" type="datetime1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ー１ー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43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1AC41-C867-4300-BF0A-F68EDF3D4404}" type="datetime1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ー１ー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75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4598-05C9-426F-9893-E590027E0C68}" type="datetime1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ー１ー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22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B2290-F73A-4544-9198-F8162F6C5233}" type="datetime1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ー１ー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698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5049C-484D-44C0-8ED0-0C25BCC08B7A}" type="datetime1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ー１ー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1EB85-B94E-4EE7-8A85-507839C868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91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2007" y="2077706"/>
            <a:ext cx="8420100" cy="2387600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がん検診受診率の目標値・モニタリング指標の設定について</a:t>
            </a:r>
            <a:r>
              <a:rPr kumimoji="1" lang="en-US" altLang="ja-JP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/>
            </a:r>
            <a:br>
              <a:rPr kumimoji="1" lang="en-US" altLang="ja-JP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kumimoji="1" lang="en-US" altLang="ja-JP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/>
            </a:r>
            <a:br>
              <a:rPr kumimoji="1" lang="en-US" altLang="ja-JP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kumimoji="1" lang="en-US" altLang="ja-JP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/>
            </a:r>
            <a:br>
              <a:rPr kumimoji="1" lang="en-US" altLang="ja-JP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精密検査受診率の目標値の設定について</a:t>
            </a:r>
            <a:r>
              <a:rPr kumimoji="1" lang="en-US" altLang="ja-JP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/>
            </a:r>
            <a:br>
              <a:rPr kumimoji="1" lang="en-US" altLang="ja-JP" sz="2400" dirty="0" smtClean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/>
            </a:r>
            <a:br>
              <a:rPr lang="en-US" altLang="ja-JP" sz="2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endParaRPr kumimoji="1" lang="ja-JP" altLang="en-US" sz="2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95108" y="195899"/>
            <a:ext cx="137643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参考資料</a:t>
            </a:r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endParaRPr kumimoji="1"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7281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0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14351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　</a:t>
            </a:r>
            <a:r>
              <a:rPr lang="ja-JP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第４期計画（</a:t>
            </a:r>
            <a:r>
              <a:rPr lang="en-US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</a:t>
            </a:r>
            <a:r>
              <a:rPr lang="ja-JP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６～</a:t>
            </a:r>
            <a:r>
              <a:rPr lang="en-US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）における</a:t>
            </a:r>
            <a:r>
              <a:rPr lang="ja-JP" altLang="ja-JP" sz="20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がん</a:t>
            </a:r>
            <a:r>
              <a:rPr lang="ja-JP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検診受診率の</a:t>
            </a:r>
            <a:r>
              <a:rPr lang="ja-JP" altLang="ja-JP" sz="20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目標値の</a:t>
            </a:r>
            <a:r>
              <a:rPr lang="ja-JP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設定について</a:t>
            </a:r>
            <a:endParaRPr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6130" y="630006"/>
            <a:ext cx="9392218" cy="497754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50000"/>
              </a:lnSpc>
              <a:buNone/>
            </a:pPr>
            <a:endParaRPr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がん検診受診率（国民生活基礎調査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9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9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9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9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ja-JP" altLang="ja-JP" sz="19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138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138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38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　</a:t>
            </a:r>
            <a:r>
              <a:rPr lang="ja-JP" altLang="en-US" sz="14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国</a:t>
            </a:r>
            <a:r>
              <a:rPr lang="ja-JP" altLang="en-US" sz="1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計画の第４期目標値が</a:t>
            </a:r>
            <a:r>
              <a:rPr lang="en-US" altLang="ja-JP" sz="1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60</a:t>
            </a:r>
            <a:r>
              <a:rPr lang="ja-JP" altLang="en-US" sz="14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％であることを考慮し、以下の目標値を</a:t>
            </a:r>
            <a:r>
              <a:rPr lang="ja-JP" altLang="en-US" sz="14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設定</a:t>
            </a:r>
            <a:endParaRPr lang="en-US" altLang="ja-JP" sz="14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4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3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138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138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胃・大腸・肺・乳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40‐69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歳、子宮２０－</a:t>
            </a:r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69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138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ja-JP" altLang="en-US" sz="975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198570"/>
              </p:ext>
            </p:extLst>
          </p:nvPr>
        </p:nvGraphicFramePr>
        <p:xfrm>
          <a:off x="1624081" y="1050941"/>
          <a:ext cx="6851178" cy="2589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576">
                  <a:extLst>
                    <a:ext uri="{9D8B030D-6E8A-4147-A177-3AD203B41FA5}">
                      <a16:colId xmlns:a16="http://schemas.microsoft.com/office/drawing/2014/main" val="904604100"/>
                    </a:ext>
                  </a:extLst>
                </a:gridCol>
                <a:gridCol w="1045925">
                  <a:extLst>
                    <a:ext uri="{9D8B030D-6E8A-4147-A177-3AD203B41FA5}">
                      <a16:colId xmlns:a16="http://schemas.microsoft.com/office/drawing/2014/main" val="1419593992"/>
                    </a:ext>
                  </a:extLst>
                </a:gridCol>
                <a:gridCol w="1065793">
                  <a:extLst>
                    <a:ext uri="{9D8B030D-6E8A-4147-A177-3AD203B41FA5}">
                      <a16:colId xmlns:a16="http://schemas.microsoft.com/office/drawing/2014/main" val="3199599969"/>
                    </a:ext>
                  </a:extLst>
                </a:gridCol>
                <a:gridCol w="1032043">
                  <a:extLst>
                    <a:ext uri="{9D8B030D-6E8A-4147-A177-3AD203B41FA5}">
                      <a16:colId xmlns:a16="http://schemas.microsoft.com/office/drawing/2014/main" val="198496068"/>
                    </a:ext>
                  </a:extLst>
                </a:gridCol>
                <a:gridCol w="1000288">
                  <a:extLst>
                    <a:ext uri="{9D8B030D-6E8A-4147-A177-3AD203B41FA5}">
                      <a16:colId xmlns:a16="http://schemas.microsoft.com/office/drawing/2014/main" val="4161260424"/>
                    </a:ext>
                  </a:extLst>
                </a:gridCol>
                <a:gridCol w="1095553">
                  <a:extLst>
                    <a:ext uri="{9D8B030D-6E8A-4147-A177-3AD203B41FA5}">
                      <a16:colId xmlns:a16="http://schemas.microsoft.com/office/drawing/2014/main" val="4266882505"/>
                    </a:ext>
                  </a:extLst>
                </a:gridCol>
              </a:tblGrid>
              <a:tr h="316331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胃がん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大腸がん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肺がん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乳がん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子宮頸がん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655136"/>
                  </a:ext>
                </a:extLst>
              </a:tr>
              <a:tr h="48099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第３期計画策定時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平成</a:t>
                      </a: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</a:t>
                      </a: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33.7%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34.4%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36.4%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39.0%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38.5%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853636"/>
                  </a:ext>
                </a:extLst>
              </a:tr>
              <a:tr h="4809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現在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令和元年度</a:t>
                      </a: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35.8%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37.8%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42.0%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41.9%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39.8%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433804"/>
                  </a:ext>
                </a:extLst>
              </a:tr>
              <a:tr h="31633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Ｈ</a:t>
                      </a:r>
                      <a:r>
                        <a:rPr kumimoji="1" lang="en-US" altLang="ja-JP" sz="14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28</a:t>
                      </a:r>
                      <a:r>
                        <a:rPr kumimoji="1" lang="ja-JP" altLang="en-US" sz="1400" b="1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－Ｒ１ 伸び率</a:t>
                      </a:r>
                      <a:endParaRPr kumimoji="1" lang="ja-JP" altLang="en-US" sz="1400" b="1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2.1</a:t>
                      </a:r>
                      <a:r>
                        <a:rPr lang="ja-JP" sz="1400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3.4</a:t>
                      </a:r>
                      <a:r>
                        <a:rPr lang="ja-JP" sz="1400" kern="10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4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5.6</a:t>
                      </a:r>
                      <a:r>
                        <a:rPr lang="ja-JP" sz="1400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2.9</a:t>
                      </a:r>
                      <a:r>
                        <a:rPr lang="ja-JP" sz="1400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1.3</a:t>
                      </a:r>
                      <a:r>
                        <a:rPr lang="ja-JP" sz="1400" kern="100" dirty="0">
                          <a:effectLst/>
                          <a:latin typeface="游明朝" panose="02020400000000000000" pitchFamily="18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543622"/>
                  </a:ext>
                </a:extLst>
              </a:tr>
              <a:tr h="612677"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ja-JP" altLang="en-US" sz="13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上記伸び率が継続すると仮定</a:t>
                      </a:r>
                      <a:endParaRPr kumimoji="1" lang="en-US" altLang="ja-JP" sz="13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3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endParaRPr kumimoji="1" lang="en-US" altLang="ja-JP" sz="11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032345"/>
                  </a:ext>
                </a:extLst>
              </a:tr>
              <a:tr h="3163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【令和１０年度】</a:t>
                      </a:r>
                      <a:endParaRPr kumimoji="1" lang="en-US" altLang="ja-JP" sz="1400" b="1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40.0%</a:t>
                      </a:r>
                      <a:endParaRPr lang="ja-JP" sz="140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44.6%</a:t>
                      </a:r>
                      <a:endParaRPr lang="ja-JP" sz="140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53.2%</a:t>
                      </a:r>
                      <a:endParaRPr lang="ja-JP" sz="1400" b="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47.7</a:t>
                      </a:r>
                      <a:r>
                        <a:rPr lang="en-US" sz="1400" b="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42.4</a:t>
                      </a:r>
                      <a:r>
                        <a:rPr lang="en-US" sz="1400" b="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061595"/>
                  </a:ext>
                </a:extLst>
              </a:tr>
            </a:tbl>
          </a:graphicData>
        </a:graphic>
      </p:graphicFrame>
      <p:sp>
        <p:nvSpPr>
          <p:cNvPr id="8" name="下矢印 7"/>
          <p:cNvSpPr/>
          <p:nvPr/>
        </p:nvSpPr>
        <p:spPr>
          <a:xfrm>
            <a:off x="4962239" y="3057099"/>
            <a:ext cx="343754" cy="1995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592372"/>
              </p:ext>
            </p:extLst>
          </p:nvPr>
        </p:nvGraphicFramePr>
        <p:xfrm>
          <a:off x="1610430" y="4299089"/>
          <a:ext cx="6851177" cy="802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086">
                  <a:extLst>
                    <a:ext uri="{9D8B030D-6E8A-4147-A177-3AD203B41FA5}">
                      <a16:colId xmlns:a16="http://schemas.microsoft.com/office/drawing/2014/main" val="2252492639"/>
                    </a:ext>
                  </a:extLst>
                </a:gridCol>
                <a:gridCol w="1023582">
                  <a:extLst>
                    <a:ext uri="{9D8B030D-6E8A-4147-A177-3AD203B41FA5}">
                      <a16:colId xmlns:a16="http://schemas.microsoft.com/office/drawing/2014/main" val="145448042"/>
                    </a:ext>
                  </a:extLst>
                </a:gridCol>
                <a:gridCol w="1105469">
                  <a:extLst>
                    <a:ext uri="{9D8B030D-6E8A-4147-A177-3AD203B41FA5}">
                      <a16:colId xmlns:a16="http://schemas.microsoft.com/office/drawing/2014/main" val="279982698"/>
                    </a:ext>
                  </a:extLst>
                </a:gridCol>
                <a:gridCol w="982639">
                  <a:extLst>
                    <a:ext uri="{9D8B030D-6E8A-4147-A177-3AD203B41FA5}">
                      <a16:colId xmlns:a16="http://schemas.microsoft.com/office/drawing/2014/main" val="3891020752"/>
                    </a:ext>
                  </a:extLst>
                </a:gridCol>
                <a:gridCol w="1051602">
                  <a:extLst>
                    <a:ext uri="{9D8B030D-6E8A-4147-A177-3AD203B41FA5}">
                      <a16:colId xmlns:a16="http://schemas.microsoft.com/office/drawing/2014/main" val="2330500804"/>
                    </a:ext>
                  </a:extLst>
                </a:gridCol>
                <a:gridCol w="1063799">
                  <a:extLst>
                    <a:ext uri="{9D8B030D-6E8A-4147-A177-3AD203B41FA5}">
                      <a16:colId xmlns:a16="http://schemas.microsoft.com/office/drawing/2014/main" val="3014773520"/>
                    </a:ext>
                  </a:extLst>
                </a:gridCol>
              </a:tblGrid>
              <a:tr h="301308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胃がん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大腸がん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肺がん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乳がん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子宮頸がん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071163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u="sng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400" b="1" u="sng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400" b="1" u="sng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期における</a:t>
                      </a:r>
                      <a:endParaRPr kumimoji="1" lang="en-US" altLang="ja-JP" sz="1400" b="1" u="sng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u="sng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大阪府の目標値</a:t>
                      </a:r>
                      <a:endParaRPr kumimoji="1" lang="ja-JP" altLang="en-US" sz="1400" b="1" u="sng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en-US" sz="1400" b="1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５０</a:t>
                      </a:r>
                      <a:r>
                        <a:rPr lang="ja-JP" sz="1400" b="1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4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b="1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５０</a:t>
                      </a:r>
                      <a:r>
                        <a:rPr lang="ja-JP" sz="1400" b="1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4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1400" b="1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５</a:t>
                      </a:r>
                      <a:r>
                        <a:rPr lang="ja-JP" altLang="en-US" sz="1400" b="1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０</a:t>
                      </a:r>
                      <a:r>
                        <a:rPr lang="ja-JP" sz="1400" b="1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％</a:t>
                      </a:r>
                      <a:endParaRPr lang="ja-JP" sz="1400" b="1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sz="14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ja-JP" sz="14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％</a:t>
                      </a: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ja-JP" sz="14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％</a:t>
                      </a: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527894"/>
                  </a:ext>
                </a:extLst>
              </a:tr>
            </a:tbl>
          </a:graphicData>
        </a:graphic>
      </p:graphicFrame>
      <p:sp>
        <p:nvSpPr>
          <p:cNvPr id="11" name="下矢印 10"/>
          <p:cNvSpPr/>
          <p:nvPr/>
        </p:nvSpPr>
        <p:spPr>
          <a:xfrm>
            <a:off x="4962239" y="4054648"/>
            <a:ext cx="343754" cy="1995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/>
          </a:p>
        </p:txBody>
      </p:sp>
      <p:cxnSp>
        <p:nvCxnSpPr>
          <p:cNvPr id="9" name="直線コネクタ 8"/>
          <p:cNvCxnSpPr/>
          <p:nvPr/>
        </p:nvCxnSpPr>
        <p:spPr>
          <a:xfrm>
            <a:off x="1624081" y="2715905"/>
            <a:ext cx="0" cy="62779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8461607" y="2688609"/>
            <a:ext cx="0" cy="62779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55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792"/>
            <a:ext cx="9905999" cy="514351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20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　</a:t>
            </a:r>
            <a:r>
              <a:rPr lang="ja-JP" altLang="ja-JP" sz="20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第４期</a:t>
            </a:r>
            <a:r>
              <a:rPr lang="ja-JP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計画（</a:t>
            </a:r>
            <a:r>
              <a:rPr lang="en-US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</a:t>
            </a:r>
            <a:r>
              <a:rPr lang="ja-JP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６～</a:t>
            </a:r>
            <a:r>
              <a:rPr lang="en-US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lang="ja-JP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）におけるがん</a:t>
            </a:r>
            <a:r>
              <a:rPr lang="ja-JP" altLang="ja-JP" sz="20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検診</a:t>
            </a:r>
            <a:r>
              <a:rPr lang="ja-JP" altLang="en-US" sz="20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の精密検査</a:t>
            </a:r>
            <a:r>
              <a:rPr lang="ja-JP" altLang="ja-JP" sz="20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受診率</a:t>
            </a:r>
            <a:r>
              <a:rPr lang="ja-JP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の目標値の設定について</a:t>
            </a:r>
            <a:r>
              <a:rPr lang="ja-JP" altLang="en-US" sz="18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lang="ja-JP" altLang="en-US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ja-JP" altLang="en-US" sz="18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6128" y="535860"/>
            <a:ext cx="9392218" cy="6096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endParaRPr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＜参考＞国及び大阪府のがん検診の精密検査受診率の目標値（第３期計画）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9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9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9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9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 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＜参考＞大阪府がん検診精密検査受診率（国立がん研究センターがん情報サービスデータ）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3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3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138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138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■国及び大阪府のがん検診精密検査受診率の目標値（第４期計画）　</a:t>
            </a:r>
            <a:r>
              <a:rPr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endParaRPr lang="en-US" altLang="ja-JP" sz="1138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ja-JP" altLang="en-US" sz="975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238763"/>
              </p:ext>
            </p:extLst>
          </p:nvPr>
        </p:nvGraphicFramePr>
        <p:xfrm>
          <a:off x="1624083" y="1163449"/>
          <a:ext cx="6851174" cy="1331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572">
                  <a:extLst>
                    <a:ext uri="{9D8B030D-6E8A-4147-A177-3AD203B41FA5}">
                      <a16:colId xmlns:a16="http://schemas.microsoft.com/office/drawing/2014/main" val="904604100"/>
                    </a:ext>
                  </a:extLst>
                </a:gridCol>
                <a:gridCol w="1045925">
                  <a:extLst>
                    <a:ext uri="{9D8B030D-6E8A-4147-A177-3AD203B41FA5}">
                      <a16:colId xmlns:a16="http://schemas.microsoft.com/office/drawing/2014/main" val="1419593992"/>
                    </a:ext>
                  </a:extLst>
                </a:gridCol>
                <a:gridCol w="1065793">
                  <a:extLst>
                    <a:ext uri="{9D8B030D-6E8A-4147-A177-3AD203B41FA5}">
                      <a16:colId xmlns:a16="http://schemas.microsoft.com/office/drawing/2014/main" val="3199599969"/>
                    </a:ext>
                  </a:extLst>
                </a:gridCol>
                <a:gridCol w="1032043">
                  <a:extLst>
                    <a:ext uri="{9D8B030D-6E8A-4147-A177-3AD203B41FA5}">
                      <a16:colId xmlns:a16="http://schemas.microsoft.com/office/drawing/2014/main" val="198496068"/>
                    </a:ext>
                  </a:extLst>
                </a:gridCol>
                <a:gridCol w="1000288">
                  <a:extLst>
                    <a:ext uri="{9D8B030D-6E8A-4147-A177-3AD203B41FA5}">
                      <a16:colId xmlns:a16="http://schemas.microsoft.com/office/drawing/2014/main" val="4161260424"/>
                    </a:ext>
                  </a:extLst>
                </a:gridCol>
                <a:gridCol w="1095553">
                  <a:extLst>
                    <a:ext uri="{9D8B030D-6E8A-4147-A177-3AD203B41FA5}">
                      <a16:colId xmlns:a16="http://schemas.microsoft.com/office/drawing/2014/main" val="4266882505"/>
                    </a:ext>
                  </a:extLst>
                </a:gridCol>
              </a:tblGrid>
              <a:tr h="329496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胃がん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大腸がん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肺がん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乳がん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子宮頸がん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655136"/>
                  </a:ext>
                </a:extLst>
              </a:tr>
              <a:tr h="47623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第３期における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国の目標値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90%</a:t>
                      </a:r>
                      <a:endParaRPr lang="ja-JP" alt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853636"/>
                  </a:ext>
                </a:extLst>
              </a:tr>
              <a:tr h="46717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第３期における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大阪府の目標値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433804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433876"/>
              </p:ext>
            </p:extLst>
          </p:nvPr>
        </p:nvGraphicFramePr>
        <p:xfrm>
          <a:off x="1624083" y="4789528"/>
          <a:ext cx="6851174" cy="1331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572">
                  <a:extLst>
                    <a:ext uri="{9D8B030D-6E8A-4147-A177-3AD203B41FA5}">
                      <a16:colId xmlns:a16="http://schemas.microsoft.com/office/drawing/2014/main" val="904604100"/>
                    </a:ext>
                  </a:extLst>
                </a:gridCol>
                <a:gridCol w="1045925">
                  <a:extLst>
                    <a:ext uri="{9D8B030D-6E8A-4147-A177-3AD203B41FA5}">
                      <a16:colId xmlns:a16="http://schemas.microsoft.com/office/drawing/2014/main" val="1419593992"/>
                    </a:ext>
                  </a:extLst>
                </a:gridCol>
                <a:gridCol w="1065793">
                  <a:extLst>
                    <a:ext uri="{9D8B030D-6E8A-4147-A177-3AD203B41FA5}">
                      <a16:colId xmlns:a16="http://schemas.microsoft.com/office/drawing/2014/main" val="3199599969"/>
                    </a:ext>
                  </a:extLst>
                </a:gridCol>
                <a:gridCol w="1032043">
                  <a:extLst>
                    <a:ext uri="{9D8B030D-6E8A-4147-A177-3AD203B41FA5}">
                      <a16:colId xmlns:a16="http://schemas.microsoft.com/office/drawing/2014/main" val="198496068"/>
                    </a:ext>
                  </a:extLst>
                </a:gridCol>
                <a:gridCol w="1000288">
                  <a:extLst>
                    <a:ext uri="{9D8B030D-6E8A-4147-A177-3AD203B41FA5}">
                      <a16:colId xmlns:a16="http://schemas.microsoft.com/office/drawing/2014/main" val="4161260424"/>
                    </a:ext>
                  </a:extLst>
                </a:gridCol>
                <a:gridCol w="1095553">
                  <a:extLst>
                    <a:ext uri="{9D8B030D-6E8A-4147-A177-3AD203B41FA5}">
                      <a16:colId xmlns:a16="http://schemas.microsoft.com/office/drawing/2014/main" val="4266882505"/>
                    </a:ext>
                  </a:extLst>
                </a:gridCol>
              </a:tblGrid>
              <a:tr h="329496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胃がん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大腸がん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肺がん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乳がん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子宮頸がん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655136"/>
                  </a:ext>
                </a:extLst>
              </a:tr>
              <a:tr h="47623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第４期における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国の目標値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90%</a:t>
                      </a:r>
                      <a:endParaRPr lang="ja-JP" alt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853636"/>
                  </a:ext>
                </a:extLst>
              </a:tr>
              <a:tr h="467177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第４期における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大阪府の目標値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433804"/>
                  </a:ext>
                </a:extLst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741981"/>
              </p:ext>
            </p:extLst>
          </p:nvPr>
        </p:nvGraphicFramePr>
        <p:xfrm>
          <a:off x="1624085" y="2968898"/>
          <a:ext cx="6851172" cy="140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141">
                  <a:extLst>
                    <a:ext uri="{9D8B030D-6E8A-4147-A177-3AD203B41FA5}">
                      <a16:colId xmlns:a16="http://schemas.microsoft.com/office/drawing/2014/main" val="1246397353"/>
                    </a:ext>
                  </a:extLst>
                </a:gridCol>
                <a:gridCol w="1146412">
                  <a:extLst>
                    <a:ext uri="{9D8B030D-6E8A-4147-A177-3AD203B41FA5}">
                      <a16:colId xmlns:a16="http://schemas.microsoft.com/office/drawing/2014/main" val="2087552543"/>
                    </a:ext>
                  </a:extLst>
                </a:gridCol>
                <a:gridCol w="1037230">
                  <a:extLst>
                    <a:ext uri="{9D8B030D-6E8A-4147-A177-3AD203B41FA5}">
                      <a16:colId xmlns:a16="http://schemas.microsoft.com/office/drawing/2014/main" val="3763742379"/>
                    </a:ext>
                  </a:extLst>
                </a:gridCol>
                <a:gridCol w="1009934">
                  <a:extLst>
                    <a:ext uri="{9D8B030D-6E8A-4147-A177-3AD203B41FA5}">
                      <a16:colId xmlns:a16="http://schemas.microsoft.com/office/drawing/2014/main" val="4086299243"/>
                    </a:ext>
                  </a:extLst>
                </a:gridCol>
                <a:gridCol w="928048">
                  <a:extLst>
                    <a:ext uri="{9D8B030D-6E8A-4147-A177-3AD203B41FA5}">
                      <a16:colId xmlns:a16="http://schemas.microsoft.com/office/drawing/2014/main" val="1182667818"/>
                    </a:ext>
                  </a:extLst>
                </a:gridCol>
                <a:gridCol w="1146407">
                  <a:extLst>
                    <a:ext uri="{9D8B030D-6E8A-4147-A177-3AD203B41FA5}">
                      <a16:colId xmlns:a16="http://schemas.microsoft.com/office/drawing/2014/main" val="1566808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胃がん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大腸がん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肺がん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乳がん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子宮頸がん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236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第３期計画策定時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平成</a:t>
                      </a: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26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</a:t>
                      </a: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85.7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70.2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87.6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93.4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82.4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005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現　在</a:t>
                      </a:r>
                      <a:endParaRPr kumimoji="1" lang="en-US" altLang="ja-JP" sz="1400" dirty="0" smtClean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令和元年度</a:t>
                      </a:r>
                      <a:r>
                        <a:rPr kumimoji="1" lang="en-US" altLang="ja-JP" sz="1400" dirty="0" smtClean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82.9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74.0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87.3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94.4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85.0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%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5721" marR="5572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901609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29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391692" y="4655902"/>
            <a:ext cx="7547592" cy="53226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※乳と子宮の受診率分子は、２か年の受診者数合計に２年連続受診者（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R1: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乳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8,724</a:t>
            </a:r>
            <a:r>
              <a:rPr lang="ja-JP" altLang="ja-JP" sz="13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子宮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22,287</a:t>
            </a:r>
            <a:r>
              <a:rPr lang="ja-JP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endParaRPr lang="en-US" altLang="ja-JP" sz="13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R2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：乳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7,864</a:t>
            </a:r>
            <a:r>
              <a:rPr lang="ja-JP" altLang="ja-JP" sz="13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子宮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21,114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R3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：乳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6,729</a:t>
            </a:r>
            <a:r>
              <a:rPr lang="ja-JP" altLang="ja-JP" sz="13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子宮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19,539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）を差し引いた人数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391692" y="1992697"/>
            <a:ext cx="7547592" cy="47767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－１　大阪府がん検診受診者数（健康増進報告）　　　　　　　　　　　　　　　　　　　　　（）内は受診率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14351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lang="ja-JP" altLang="en-US" sz="20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　</a:t>
            </a:r>
            <a:r>
              <a:rPr lang="ja-JP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がん検診受診率の</a:t>
            </a:r>
            <a:r>
              <a:rPr lang="ja-JP" altLang="en-US" sz="20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モニタリング指標の設定について</a:t>
            </a:r>
            <a:endParaRPr lang="ja-JP" altLang="en-US" sz="2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6130" y="730433"/>
            <a:ext cx="9392218" cy="58204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9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9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9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endParaRPr lang="ja-JP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3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3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138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138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</a:t>
            </a:r>
            <a:endParaRPr lang="en-US" altLang="ja-JP" sz="1138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689102"/>
              </p:ext>
            </p:extLst>
          </p:nvPr>
        </p:nvGraphicFramePr>
        <p:xfrm>
          <a:off x="1391692" y="2448773"/>
          <a:ext cx="754759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643">
                  <a:extLst>
                    <a:ext uri="{9D8B030D-6E8A-4147-A177-3AD203B41FA5}">
                      <a16:colId xmlns:a16="http://schemas.microsoft.com/office/drawing/2014/main" val="1015795039"/>
                    </a:ext>
                  </a:extLst>
                </a:gridCol>
                <a:gridCol w="1908041">
                  <a:extLst>
                    <a:ext uri="{9D8B030D-6E8A-4147-A177-3AD203B41FA5}">
                      <a16:colId xmlns:a16="http://schemas.microsoft.com/office/drawing/2014/main" val="3318627877"/>
                    </a:ext>
                  </a:extLst>
                </a:gridCol>
                <a:gridCol w="1951630">
                  <a:extLst>
                    <a:ext uri="{9D8B030D-6E8A-4147-A177-3AD203B41FA5}">
                      <a16:colId xmlns:a16="http://schemas.microsoft.com/office/drawing/2014/main" val="1820195830"/>
                    </a:ext>
                  </a:extLst>
                </a:gridCol>
                <a:gridCol w="1965278">
                  <a:extLst>
                    <a:ext uri="{9D8B030D-6E8A-4147-A177-3AD203B41FA5}">
                      <a16:colId xmlns:a16="http://schemas.microsoft.com/office/drawing/2014/main" val="2323553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Ｒ１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175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胃（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82,211</a:t>
                      </a: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2.3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61,728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1.8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70,283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2.0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80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大腸（４０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197,109</a:t>
                      </a: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5.6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165,739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4.7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180,094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5.2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527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肺（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176,719</a:t>
                      </a: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5.0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145,811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4.1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164,506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4.8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720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乳（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132,701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14.4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109,313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13.1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126,707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13.0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260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子宮（２０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232,441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15.8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214,930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15.3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234,409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15.5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988646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1391692" y="657782"/>
            <a:ext cx="7547592" cy="11437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第３期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計画：設定していない。</a:t>
            </a:r>
          </a:p>
          <a:p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⇒現状、受診率の推移は、国民生活基礎調査の結果を基に把握。</a:t>
            </a:r>
          </a:p>
          <a:p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 </a:t>
            </a:r>
            <a:r>
              <a:rPr lang="ja-JP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しかし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、同調査は３年に１回の調査であるため、現状を把握しにくい。</a:t>
            </a:r>
          </a:p>
          <a:p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⇒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このため、より正確な事実を把握するために、以下（毎年実施されている地域保健</a:t>
            </a:r>
            <a:r>
              <a:rPr lang="ja-JP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・健康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増進</a:t>
            </a:r>
            <a:r>
              <a:rPr lang="ja-JP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事業</a:t>
            </a:r>
            <a:endParaRPr lang="en-US" altLang="ja-JP" sz="13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 </a:t>
            </a:r>
            <a:r>
              <a:rPr lang="ja-JP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報告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による市町村の受診者数等）をモニタリング指標に設定する。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391692" y="5445458"/>
            <a:ext cx="7260608" cy="25705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①の受診率分母は地域保健・健康増進報告における対象年齢の全住民</a:t>
            </a:r>
            <a:endParaRPr kumimoji="1" lang="ja-JP" altLang="en-US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8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297079" y="3593832"/>
            <a:ext cx="8024885" cy="3733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②職域</a:t>
            </a:r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（協会けんぽ加入者）におけるがん検診受診者数（大阪府におけるがん検診）　　（）内は受診率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4781" y="300384"/>
            <a:ext cx="9392218" cy="4401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endParaRPr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 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</a:t>
            </a: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5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altLang="ja-JP" sz="19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4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3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3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138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1138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</a:t>
            </a:r>
            <a:endParaRPr lang="en-US" altLang="ja-JP" sz="1138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55080"/>
              </p:ext>
            </p:extLst>
          </p:nvPr>
        </p:nvGraphicFramePr>
        <p:xfrm>
          <a:off x="1393157" y="3954071"/>
          <a:ext cx="7260609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350">
                  <a:extLst>
                    <a:ext uri="{9D8B030D-6E8A-4147-A177-3AD203B41FA5}">
                      <a16:colId xmlns:a16="http://schemas.microsoft.com/office/drawing/2014/main" val="1015795039"/>
                    </a:ext>
                  </a:extLst>
                </a:gridCol>
                <a:gridCol w="1937983">
                  <a:extLst>
                    <a:ext uri="{9D8B030D-6E8A-4147-A177-3AD203B41FA5}">
                      <a16:colId xmlns:a16="http://schemas.microsoft.com/office/drawing/2014/main" val="3318627877"/>
                    </a:ext>
                  </a:extLst>
                </a:gridCol>
                <a:gridCol w="1944581">
                  <a:extLst>
                    <a:ext uri="{9D8B030D-6E8A-4147-A177-3AD203B41FA5}">
                      <a16:colId xmlns:a16="http://schemas.microsoft.com/office/drawing/2014/main" val="1820195830"/>
                    </a:ext>
                  </a:extLst>
                </a:gridCol>
                <a:gridCol w="1768695">
                  <a:extLst>
                    <a:ext uri="{9D8B030D-6E8A-4147-A177-3AD203B41FA5}">
                      <a16:colId xmlns:a16="http://schemas.microsoft.com/office/drawing/2014/main" val="2323553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Ｒ１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175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胃（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359,48</a:t>
                      </a: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４　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10.2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323,636 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（９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.2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80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大腸（４０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440,870</a:t>
                      </a: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12.5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412,725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11.7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5275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肺（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474,463</a:t>
                      </a: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13.4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439,244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12.5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720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乳（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40‐69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35,732</a:t>
                      </a: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3.7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33,006 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3.9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260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子宮（２０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48,393</a:t>
                      </a:r>
                      <a:r>
                        <a:rPr kumimoji="1" lang="ja-JP" altLang="en-US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3.1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44,817 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3.3</a:t>
                      </a:r>
                      <a:r>
                        <a:rPr kumimoji="1" lang="ja-JP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988646"/>
                  </a:ext>
                </a:extLst>
              </a:tr>
            </a:tbl>
          </a:graphicData>
        </a:graphic>
      </p:graphicFrame>
      <p:sp>
        <p:nvSpPr>
          <p:cNvPr id="7" name="角丸四角形 6"/>
          <p:cNvSpPr/>
          <p:nvPr/>
        </p:nvSpPr>
        <p:spPr>
          <a:xfrm>
            <a:off x="6929807" y="4414093"/>
            <a:ext cx="1610436" cy="16246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b="1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未集計</a:t>
            </a:r>
            <a:endParaRPr lang="en-US" altLang="ja-JP" sz="1400" b="1" kern="100" dirty="0" smtClean="0"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altLang="en-US" sz="1400" b="1" kern="10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400" b="1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８</a:t>
            </a:r>
            <a:r>
              <a:rPr lang="ja-JP" sz="1400" b="1" kern="10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sz="1400" b="1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集計</a:t>
            </a:r>
            <a:endParaRPr lang="en-US" altLang="ja-JP" sz="1400" b="1" kern="100" dirty="0" smtClean="0">
              <a:solidFill>
                <a:srgbClr val="000000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ts val="1400"/>
              </a:lnSpc>
              <a:spcAft>
                <a:spcPts val="0"/>
              </a:spcAft>
            </a:pPr>
            <a:r>
              <a:rPr lang="ja-JP" sz="1400" b="1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予定</a:t>
            </a:r>
            <a:r>
              <a:rPr lang="ja-JP" altLang="en-US" sz="1400" b="1" kern="100" dirty="0" smtClean="0">
                <a:solidFill>
                  <a:srgbClr val="000000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ja-JP" sz="14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297079" y="6233807"/>
            <a:ext cx="7232228" cy="23327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乳と子宮の受診率分子は、２か年の受診者数合計</a:t>
            </a:r>
            <a:endParaRPr kumimoji="1" lang="ja-JP" altLang="en-US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297079" y="6555712"/>
            <a:ext cx="7260608" cy="14036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①②の受診率分母は地域保健・健康増進報告における対象年齢の全住民</a:t>
            </a:r>
            <a:endParaRPr kumimoji="1" lang="ja-JP" altLang="en-US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297079" y="437607"/>
            <a:ext cx="7710443" cy="5484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①－２　</a:t>
            </a:r>
            <a:r>
              <a:rPr lang="ja-JP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重点勧奨対象年齢における大阪府がん検診受診者数（健康増進報告）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（）内は受診率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568887"/>
              </p:ext>
            </p:extLst>
          </p:nvPr>
        </p:nvGraphicFramePr>
        <p:xfrm>
          <a:off x="1407347" y="895307"/>
          <a:ext cx="723222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8407">
                  <a:extLst>
                    <a:ext uri="{9D8B030D-6E8A-4147-A177-3AD203B41FA5}">
                      <a16:colId xmlns:a16="http://schemas.microsoft.com/office/drawing/2014/main" val="4051298577"/>
                    </a:ext>
                  </a:extLst>
                </a:gridCol>
                <a:gridCol w="1992573">
                  <a:extLst>
                    <a:ext uri="{9D8B030D-6E8A-4147-A177-3AD203B41FA5}">
                      <a16:colId xmlns:a16="http://schemas.microsoft.com/office/drawing/2014/main" val="3790960306"/>
                    </a:ext>
                  </a:extLst>
                </a:gridCol>
                <a:gridCol w="1924335">
                  <a:extLst>
                    <a:ext uri="{9D8B030D-6E8A-4147-A177-3AD203B41FA5}">
                      <a16:colId xmlns:a16="http://schemas.microsoft.com/office/drawing/2014/main" val="883503762"/>
                    </a:ext>
                  </a:extLst>
                </a:gridCol>
                <a:gridCol w="1746913">
                  <a:extLst>
                    <a:ext uri="{9D8B030D-6E8A-4147-A177-3AD203B41FA5}">
                      <a16:colId xmlns:a16="http://schemas.microsoft.com/office/drawing/2014/main" val="24984826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Ｒ１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088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胃（６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37,609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3.7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27,891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2.8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30,922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3.3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83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大腸（６０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95,855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9.5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80,107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8.1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82,909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8.7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653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肺（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60‐69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86,768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8.6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70,876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7.2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76,402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8.0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889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乳（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50‐69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78,063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13.6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63,461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12.4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77,659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12.3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65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子宮（２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5‐44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104,255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18.9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98,764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18.4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101,270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18.5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577736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1297079" y="3138274"/>
            <a:ext cx="7189657" cy="44839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乳と子宮の受診率分子は、２か年の受診者数合計に２年連続受診者（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R1: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乳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4,601</a:t>
            </a:r>
            <a:r>
              <a:rPr lang="ja-JP" altLang="ja-JP" sz="13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子宮</a:t>
            </a: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sz="13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8,706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R2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：乳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4,018</a:t>
            </a:r>
            <a:r>
              <a:rPr lang="ja-JP" altLang="ja-JP" sz="13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子宮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8,381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R3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：乳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3,877</a:t>
            </a:r>
            <a:r>
              <a:rPr lang="ja-JP" altLang="ja-JP" sz="13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子宮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7,346</a:t>
            </a:r>
            <a:r>
              <a:rPr lang="ja-JP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）を差し引いた人数</a:t>
            </a:r>
            <a:endParaRPr kumimoji="1" lang="ja-JP" altLang="en-US" sz="13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14351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</a:t>
            </a:r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　</a:t>
            </a:r>
            <a:r>
              <a:rPr lang="ja-JP" altLang="ja-JP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がん検診受診率の</a:t>
            </a:r>
            <a:r>
              <a:rPr lang="ja-JP" altLang="en-US" sz="20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モニタリング指標の設定について</a:t>
            </a:r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EB85-B94E-4EE7-8A85-507839C868B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61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1167</TotalTime>
  <Words>1250</Words>
  <Application>Microsoft Office PowerPoint</Application>
  <PresentationFormat>A4 210 x 297 mm</PresentationFormat>
  <Paragraphs>248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6" baseType="lpstr">
      <vt:lpstr>BIZ UDPゴシック</vt:lpstr>
      <vt:lpstr>BIZ UDゴシック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がん検診受診率の目標値・モニタリング指標の設定について   精密検査受診率の目標値の設定について  </vt:lpstr>
      <vt:lpstr>PowerPoint プレゼンテーション</vt:lpstr>
      <vt:lpstr>１　第４期計画（R６～11）におけるがん検診受診率の目標値の設定について</vt:lpstr>
      <vt:lpstr>　　　　　　２　第４期計画（R６～11）におけるがん検診の精密検査受診率の目標値の設定について　　　　　</vt:lpstr>
      <vt:lpstr>　　　　　３　がん検診受診率のモニタリング指標の設定について</vt:lpstr>
      <vt:lpstr>　　　　　３　がん検診受診率のモニタリング指標の設定について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がん検診受診率の目標値・モニタリング指標の設定について</dc:title>
  <dc:creator>西田　由美</dc:creator>
  <cp:lastModifiedBy>原戸　冴</cp:lastModifiedBy>
  <cp:revision>75</cp:revision>
  <cp:lastPrinted>2023-07-13T02:46:35Z</cp:lastPrinted>
  <dcterms:created xsi:type="dcterms:W3CDTF">2023-06-21T01:04:45Z</dcterms:created>
  <dcterms:modified xsi:type="dcterms:W3CDTF">2023-09-04T02:12:43Z</dcterms:modified>
</cp:coreProperties>
</file>