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Lst>
  <p:sldSz cx="9720263"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082" userDrawn="1">
          <p15:clr>
            <a:srgbClr val="A4A3A4"/>
          </p15:clr>
        </p15:guide>
        <p15:guide id="3" pos="306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精度管理センター" initials="精度管理センター" lastIdx="5" clrIdx="0">
    <p:extLst>
      <p:ext uri="{19B8F6BF-5375-455C-9EA6-DF929625EA0E}">
        <p15:presenceInfo xmlns:p15="http://schemas.microsoft.com/office/powerpoint/2012/main" userId="精度管理センター" providerId="None"/>
      </p:ext>
    </p:extLst>
  </p:cmAuthor>
  <p:cmAuthor id="2" name="橋本　弘子" initials="橋本　弘子" lastIdx="3" clrIdx="1">
    <p:extLst>
      <p:ext uri="{19B8F6BF-5375-455C-9EA6-DF929625EA0E}">
        <p15:presenceInfo xmlns:p15="http://schemas.microsoft.com/office/powerpoint/2012/main" userId="S-1-5-21-161959346-1900351369-444732941-55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152" y="78"/>
      </p:cViewPr>
      <p:guideLst>
        <p:guide orient="horz" pos="2160"/>
        <p:guide pos="4082"/>
        <p:guide pos="30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9020" y="1122363"/>
            <a:ext cx="8262224"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15033" y="3602038"/>
            <a:ext cx="7290197"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81621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103439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064" y="365125"/>
            <a:ext cx="2095932"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8269" y="365125"/>
            <a:ext cx="6166292"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06865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182830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3206" y="1709740"/>
            <a:ext cx="8383727"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3206" y="4589465"/>
            <a:ext cx="8383727"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236848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8268" y="1825625"/>
            <a:ext cx="4131112"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20883" y="1825625"/>
            <a:ext cx="4131112"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39016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9534" y="365127"/>
            <a:ext cx="8383727"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9535" y="1681163"/>
            <a:ext cx="411212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69535" y="2505075"/>
            <a:ext cx="4112126"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920884" y="1681163"/>
            <a:ext cx="413237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20884" y="2505075"/>
            <a:ext cx="413237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63088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126348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90600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132378" y="987427"/>
            <a:ext cx="49208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141385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132378" y="987427"/>
            <a:ext cx="492088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D876473-1BF8-4A81-85EE-292DCF12EEC7}" type="datetimeFigureOut">
              <a:rPr kumimoji="1" lang="ja-JP" altLang="en-US" smtClean="0"/>
              <a:t>2023/1/24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67789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268" y="365127"/>
            <a:ext cx="8383727"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8268" y="1825625"/>
            <a:ext cx="8383727"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8268" y="6356352"/>
            <a:ext cx="2187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2023/1/24</a:t>
            </a:fld>
            <a:endParaRPr kumimoji="1" lang="ja-JP" altLang="en-US"/>
          </a:p>
        </p:txBody>
      </p:sp>
      <p:sp>
        <p:nvSpPr>
          <p:cNvPr id="5" name="Footer Placeholder 4"/>
          <p:cNvSpPr>
            <a:spLocks noGrp="1"/>
          </p:cNvSpPr>
          <p:nvPr>
            <p:ph type="ftr" sz="quarter" idx="3"/>
          </p:nvPr>
        </p:nvSpPr>
        <p:spPr>
          <a:xfrm>
            <a:off x="3219837" y="6356352"/>
            <a:ext cx="328058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64936" y="6356352"/>
            <a:ext cx="2187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18861556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8522" y="1823860"/>
            <a:ext cx="8995011" cy="3816429"/>
          </a:xfrm>
          <a:prstGeom prst="rect">
            <a:avLst/>
          </a:prstGeom>
          <a:noFill/>
          <a:ln>
            <a:solidFill>
              <a:schemeClr val="accent6">
                <a:lumMod val="60000"/>
                <a:lumOff val="40000"/>
              </a:schemeClr>
            </a:solidFill>
          </a:ln>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　</a:t>
            </a:r>
            <a:endParaRPr lang="en-US" altLang="ja-JP" sz="1100" b="1" u="sng"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① 企業経営者及び企業や健康保険組合の健康管理担当者のため</a:t>
            </a:r>
            <a:r>
              <a:rPr lang="ja-JP" altLang="en-US" sz="1100" b="1" dirty="0" smtClean="0">
                <a:latin typeface="メイリオ" panose="020B0604030504040204" pitchFamily="50" charset="-128"/>
                <a:ea typeface="メイリオ" panose="020B0604030504040204" pitchFamily="50" charset="-128"/>
              </a:rPr>
              <a:t>のチラシ・ハンドブック</a:t>
            </a:r>
            <a:r>
              <a:rPr lang="ja-JP" altLang="en-US" sz="1100" b="1" dirty="0">
                <a:latin typeface="メイリオ" panose="020B0604030504040204" pitchFamily="50" charset="-128"/>
                <a:ea typeface="メイリオ" panose="020B0604030504040204" pitchFamily="50" charset="-128"/>
              </a:rPr>
              <a:t>の作成、配布</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 企業経営者のため</a:t>
            </a:r>
            <a:r>
              <a:rPr lang="ja-JP" altLang="en-US" sz="1100" b="1" dirty="0" smtClean="0">
                <a:latin typeface="メイリオ" panose="020B0604030504040204" pitchFamily="50" charset="-128"/>
                <a:ea typeface="メイリオ" panose="020B0604030504040204" pitchFamily="50" charset="-128"/>
              </a:rPr>
              <a:t>のチラシ</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職場で指針に基づいたがん</a:t>
            </a:r>
            <a:r>
              <a:rPr lang="ja-JP" altLang="en-US" sz="1100" dirty="0">
                <a:latin typeface="メイリオ" panose="020B0604030504040204" pitchFamily="50" charset="-128"/>
                <a:ea typeface="メイリオ" panose="020B0604030504040204" pitchFamily="50" charset="-128"/>
              </a:rPr>
              <a:t>検診の推進に取り組む</a:t>
            </a:r>
            <a:r>
              <a:rPr lang="ja-JP" altLang="en-US" sz="1100" dirty="0" smtClean="0">
                <a:latin typeface="メイリオ" panose="020B0604030504040204" pitchFamily="50" charset="-128"/>
                <a:ea typeface="メイリオ" panose="020B0604030504040204" pitchFamily="50" charset="-128"/>
              </a:rPr>
              <a:t>必要性や、例えば</a:t>
            </a:r>
            <a:r>
              <a:rPr lang="ja-JP" altLang="en-US" sz="1100" dirty="0">
                <a:latin typeface="メイリオ" panose="020B0604030504040204" pitchFamily="50" charset="-128"/>
                <a:ea typeface="メイリオ" panose="020B0604030504040204" pitchFamily="50" charset="-128"/>
              </a:rPr>
              <a:t>、職場でがん検診の実施体制が整備できない事業主に対しては、</a:t>
            </a:r>
            <a:r>
              <a:rPr lang="ja-JP" altLang="en-US" sz="1100" dirty="0" smtClean="0">
                <a:latin typeface="メイリオ" panose="020B0604030504040204" pitchFamily="50" charset="-128"/>
                <a:ea typeface="メイリオ" panose="020B0604030504040204" pitchFamily="50" charset="-128"/>
              </a:rPr>
              <a:t>従業</a:t>
            </a:r>
            <a:endParaRPr lang="en-US" altLang="ja-JP" sz="1100" dirty="0" smtClean="0">
              <a:latin typeface="メイリオ" panose="020B0604030504040204" pitchFamily="50" charset="-128"/>
              <a:ea typeface="メイリオ" panose="020B0604030504040204" pitchFamily="50" charset="-128"/>
            </a:endParaRPr>
          </a:p>
          <a:p>
            <a:pPr marL="174625" indent="-174625"/>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員</a:t>
            </a:r>
            <a:r>
              <a:rPr lang="ja-JP" altLang="en-US" sz="1100" dirty="0">
                <a:latin typeface="メイリオ" panose="020B0604030504040204" pitchFamily="50" charset="-128"/>
                <a:ea typeface="メイリオ" panose="020B0604030504040204" pitchFamily="50" charset="-128"/>
              </a:rPr>
              <a:t>に市町村がん検診の受診をおススメするなど、がん検診の受診推進のために実際にどのように取り組めばよいのか等がん検診の</a:t>
            </a:r>
            <a:r>
              <a:rPr lang="ja-JP" altLang="en-US" sz="1100" dirty="0" smtClean="0">
                <a:latin typeface="メイリオ" panose="020B0604030504040204" pitchFamily="50" charset="-128"/>
                <a:ea typeface="メイリオ" panose="020B0604030504040204" pitchFamily="50" charset="-128"/>
              </a:rPr>
              <a:t>推進方</a:t>
            </a:r>
            <a:endParaRPr lang="en-US" altLang="ja-JP" sz="1100" dirty="0" smtClean="0">
              <a:latin typeface="メイリオ" panose="020B0604030504040204" pitchFamily="50" charset="-128"/>
              <a:ea typeface="メイリオ" panose="020B0604030504040204" pitchFamily="50" charset="-128"/>
            </a:endParaRPr>
          </a:p>
          <a:p>
            <a:pPr marL="174625" indent="-174625"/>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法</a:t>
            </a:r>
            <a:r>
              <a:rPr lang="ja-JP" altLang="en-US" sz="1100" dirty="0">
                <a:latin typeface="メイリオ" panose="020B0604030504040204" pitchFamily="50" charset="-128"/>
                <a:ea typeface="メイリオ" panose="020B0604030504040204" pitchFamily="50" charset="-128"/>
              </a:rPr>
              <a:t>を説明したもの</a:t>
            </a:r>
            <a:r>
              <a:rPr lang="ja-JP" altLang="en-US" sz="1100" dirty="0"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pPr marL="174625" indent="-174625"/>
            <a:r>
              <a:rPr lang="ja-JP" altLang="en-US" sz="1100" b="1" dirty="0" smtClean="0">
                <a:latin typeface="メイリオ" panose="020B0604030504040204" pitchFamily="50" charset="-128"/>
                <a:ea typeface="メイリオ" panose="020B0604030504040204" pitchFamily="50" charset="-128"/>
              </a:rPr>
              <a:t>　　（配布先）</a:t>
            </a:r>
            <a:endParaRPr lang="en-US" altLang="ja-JP" sz="1100" b="1" dirty="0" smtClean="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rPr>
              <a:t>　　協会けんぽ加盟事業者のうち約２万企業（令和５年２月送付予定）</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rPr>
              <a:t>企業や健康保険組合の健康管理担当者のための</a:t>
            </a:r>
            <a:r>
              <a:rPr lang="ja-JP" altLang="en-US" sz="1100" b="1" dirty="0" smtClean="0">
                <a:latin typeface="メイリオ" panose="020B0604030504040204" pitchFamily="50" charset="-128"/>
                <a:ea typeface="メイリオ" panose="020B0604030504040204" pitchFamily="50" charset="-128"/>
              </a:rPr>
              <a:t>ハンドブック</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健康</a:t>
            </a:r>
            <a:r>
              <a:rPr lang="ja-JP" altLang="en-US" sz="1100" dirty="0">
                <a:latin typeface="メイリオ" panose="020B0604030504040204" pitchFamily="50" charset="-128"/>
                <a:ea typeface="メイリオ" panose="020B0604030504040204" pitchFamily="50" charset="-128"/>
              </a:rPr>
              <a:t>管理担当者が、職場でがん検診をすすめるために重要なポイントを</a:t>
            </a:r>
            <a:r>
              <a:rPr lang="ja-JP" altLang="en-US" sz="1100" dirty="0" smtClean="0">
                <a:latin typeface="メイリオ" panose="020B0604030504040204" pitchFamily="50" charset="-128"/>
                <a:ea typeface="メイリオ" panose="020B0604030504040204" pitchFamily="50" charset="-128"/>
              </a:rPr>
              <a:t>、「職域におけるがん検診に関するマニュアル」を基にわかり</a:t>
            </a:r>
            <a:endParaRPr lang="en-US" altLang="ja-JP" sz="1100" dirty="0" smtClean="0">
              <a:latin typeface="メイリオ" panose="020B0604030504040204" pitchFamily="50" charset="-128"/>
              <a:ea typeface="メイリオ" panose="020B0604030504040204" pitchFamily="50" charset="-128"/>
            </a:endParaRPr>
          </a:p>
          <a:p>
            <a:pPr marL="174625" indent="-174625"/>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やすく要点を絞り解説。</a:t>
            </a:r>
            <a:r>
              <a:rPr lang="ja-JP" altLang="en-US" sz="1100" dirty="0">
                <a:latin typeface="メイリオ" panose="020B0604030504040204" pitchFamily="50" charset="-128"/>
                <a:ea typeface="メイリオ" panose="020B0604030504040204" pitchFamily="50" charset="-128"/>
              </a:rPr>
              <a:t>また、従業員ががんに</a:t>
            </a:r>
            <a:r>
              <a:rPr lang="ja-JP" altLang="en-US" sz="1100" dirty="0" smtClean="0">
                <a:latin typeface="メイリオ" panose="020B0604030504040204" pitchFamily="50" charset="-128"/>
                <a:ea typeface="メイリオ" panose="020B0604030504040204" pitchFamily="50" charset="-128"/>
              </a:rPr>
              <a:t>罹患した</a:t>
            </a:r>
            <a:r>
              <a:rPr lang="ja-JP" altLang="en-US" sz="1100" dirty="0">
                <a:latin typeface="メイリオ" panose="020B0604030504040204" pitchFamily="50" charset="-128"/>
                <a:ea typeface="メイリオ" panose="020B0604030504040204" pitchFamily="50" charset="-128"/>
              </a:rPr>
              <a:t>場合、仕事とがんの両立についてどのような支援があるのか、公的な相談窓口</a:t>
            </a:r>
            <a:r>
              <a:rPr lang="ja-JP" altLang="en-US" sz="1100" dirty="0" smtClean="0">
                <a:latin typeface="メイリオ" panose="020B0604030504040204" pitchFamily="50" charset="-128"/>
                <a:ea typeface="メイリオ" panose="020B0604030504040204" pitchFamily="50" charset="-128"/>
              </a:rPr>
              <a:t>を　</a:t>
            </a:r>
            <a:endParaRPr lang="en-US" altLang="ja-JP" sz="1100" dirty="0" smtClean="0">
              <a:latin typeface="メイリオ" panose="020B0604030504040204" pitchFamily="50" charset="-128"/>
              <a:ea typeface="メイリオ" panose="020B0604030504040204" pitchFamily="50" charset="-128"/>
            </a:endParaRPr>
          </a:p>
          <a:p>
            <a:pPr marL="174625" indent="-174625"/>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紹介</a:t>
            </a:r>
            <a:endParaRPr lang="en-US" altLang="ja-JP" sz="1100" dirty="0" smtClean="0">
              <a:latin typeface="メイリオ" panose="020B0604030504040204" pitchFamily="50" charset="-128"/>
              <a:ea typeface="メイリオ" panose="020B0604030504040204" pitchFamily="50" charset="-128"/>
            </a:endParaRPr>
          </a:p>
          <a:p>
            <a:pPr marL="174625" indent="-174625"/>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rPr>
              <a:t>（配布先）</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健康保健組合連合会大阪連合会会員の健康保健</a:t>
            </a:r>
            <a:r>
              <a:rPr lang="ja-JP" altLang="en-US" sz="1100" b="1" dirty="0" smtClean="0">
                <a:latin typeface="メイリオ" panose="020B0604030504040204" pitchFamily="50" charset="-128"/>
                <a:ea typeface="メイリオ" panose="020B0604030504040204" pitchFamily="50" charset="-128"/>
              </a:rPr>
              <a:t>組合を始めとする</a:t>
            </a:r>
            <a:r>
              <a:rPr lang="en-US" altLang="ja-JP" sz="1100" b="1" dirty="0" smtClean="0">
                <a:latin typeface="メイリオ" panose="020B0604030504040204" pitchFamily="50" charset="-128"/>
                <a:ea typeface="メイリオ" panose="020B0604030504040204" pitchFamily="50" charset="-128"/>
              </a:rPr>
              <a:t>223</a:t>
            </a:r>
            <a:r>
              <a:rPr lang="ja-JP" altLang="en-US" sz="1100" b="1" dirty="0" smtClean="0">
                <a:latin typeface="メイリオ" panose="020B0604030504040204" pitchFamily="50" charset="-128"/>
                <a:ea typeface="メイリオ" panose="020B0604030504040204" pitchFamily="50" charset="-128"/>
              </a:rPr>
              <a:t>機関（</a:t>
            </a:r>
            <a:r>
              <a:rPr lang="en-US" altLang="ja-JP" sz="1100" b="1" dirty="0" smtClean="0">
                <a:latin typeface="メイリオ" panose="020B0604030504040204" pitchFamily="50" charset="-128"/>
                <a:ea typeface="メイリオ" panose="020B0604030504040204" pitchFamily="50" charset="-128"/>
              </a:rPr>
              <a:t>12</a:t>
            </a:r>
            <a:r>
              <a:rPr lang="ja-JP" altLang="en-US" sz="1100" b="1" dirty="0" smtClean="0">
                <a:latin typeface="メイリオ" panose="020B0604030504040204" pitchFamily="50" charset="-128"/>
                <a:ea typeface="メイリオ" panose="020B0604030504040204" pitchFamily="50" charset="-128"/>
              </a:rPr>
              <a:t>月送付）</a:t>
            </a:r>
            <a:endParaRPr lang="en-US" altLang="ja-JP" sz="1100" b="1" dirty="0" smtClean="0">
              <a:latin typeface="メイリオ" panose="020B0604030504040204" pitchFamily="50" charset="-128"/>
              <a:ea typeface="メイリオ" panose="020B0604030504040204" pitchFamily="50" charset="-128"/>
            </a:endParaRPr>
          </a:p>
          <a:p>
            <a:pPr marL="174625" indent="-174625"/>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smtClean="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② ハンドブックの周知</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dirty="0">
                <a:latin typeface="メイリオ" panose="020B0604030504040204" pitchFamily="50" charset="-128"/>
                <a:ea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rPr>
              <a:t>職域でのがん検診を推進する</a:t>
            </a:r>
            <a:r>
              <a:rPr lang="ja-JP" altLang="en-US" sz="1100" b="1" dirty="0" smtClean="0">
                <a:latin typeface="メイリオ" panose="020B0604030504040204" pitchFamily="50" charset="-128"/>
                <a:ea typeface="メイリオ" panose="020B0604030504040204" pitchFamily="50" charset="-128"/>
              </a:rPr>
              <a:t>担当者向けホームページの開設</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企業経営者又は企業や健康保険組合の健康管理</a:t>
            </a:r>
            <a:r>
              <a:rPr lang="ja-JP" altLang="en-US" sz="1100" dirty="0" smtClean="0">
                <a:latin typeface="メイリオ" panose="020B0604030504040204" pitchFamily="50" charset="-128"/>
                <a:ea typeface="メイリオ" panose="020B0604030504040204" pitchFamily="50" charset="-128"/>
              </a:rPr>
              <a:t>担当者向けに</a:t>
            </a:r>
            <a:r>
              <a:rPr lang="en-US" altLang="ja-JP" sz="1100" dirty="0" smtClean="0">
                <a:latin typeface="メイリオ" panose="020B0604030504040204" pitchFamily="50" charset="-128"/>
                <a:ea typeface="メイリオ" panose="020B0604030504040204" pitchFamily="50" charset="-128"/>
              </a:rPr>
              <a:t>HP</a:t>
            </a:r>
            <a:r>
              <a:rPr lang="ja-JP" altLang="en-US" sz="1100" dirty="0" smtClean="0">
                <a:latin typeface="メイリオ" panose="020B0604030504040204" pitchFamily="50" charset="-128"/>
                <a:ea typeface="メイリオ" panose="020B0604030504040204" pitchFamily="50" charset="-128"/>
              </a:rPr>
              <a:t>を開設し、チラシやハンドブックを掲載するほか、研修等で使用でき</a:t>
            </a:r>
            <a:endParaRPr lang="en-US" altLang="ja-JP" sz="1100" dirty="0" smtClean="0">
              <a:latin typeface="メイリオ" panose="020B0604030504040204" pitchFamily="50" charset="-128"/>
              <a:ea typeface="メイリオ" panose="020B0604030504040204" pitchFamily="50" charset="-128"/>
            </a:endParaRPr>
          </a:p>
          <a:p>
            <a:pPr marL="174625" indent="-174625"/>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a:t>
            </a:r>
            <a:r>
              <a:rPr lang="ja-JP" altLang="en-US" sz="1100" dirty="0" err="1" smtClean="0">
                <a:latin typeface="メイリオ" panose="020B0604030504040204" pitchFamily="50" charset="-128"/>
                <a:ea typeface="メイリオ" panose="020B0604030504040204" pitchFamily="50" charset="-128"/>
              </a:rPr>
              <a:t>る</a:t>
            </a:r>
            <a:r>
              <a:rPr lang="ja-JP" altLang="en-US" sz="1100" dirty="0" smtClean="0">
                <a:latin typeface="メイリオ" panose="020B0604030504040204" pitchFamily="50" charset="-128"/>
                <a:ea typeface="メイリオ" panose="020B0604030504040204" pitchFamily="50" charset="-128"/>
              </a:rPr>
              <a:t>ハンドブックを基にした動画を作成し掲載</a:t>
            </a:r>
            <a:endParaRPr lang="en-US" altLang="ja-JP" sz="1100" dirty="0">
              <a:latin typeface="メイリオ" panose="020B0604030504040204" pitchFamily="50" charset="-128"/>
              <a:ea typeface="メイリオ" panose="020B0604030504040204" pitchFamily="50" charset="-128"/>
            </a:endParaRPr>
          </a:p>
          <a:p>
            <a:pPr marL="174625" indent="-174625"/>
            <a:endParaRPr lang="en-US" altLang="ja-JP" sz="1100" b="1" dirty="0" smtClean="0">
              <a:latin typeface="メイリオ" panose="020B0604030504040204" pitchFamily="50" charset="-128"/>
              <a:ea typeface="メイリオ" panose="020B0604030504040204" pitchFamily="50" charset="-128"/>
            </a:endParaRPr>
          </a:p>
        </p:txBody>
      </p:sp>
      <p:sp>
        <p:nvSpPr>
          <p:cNvPr id="5" name="Rectangle 28"/>
          <p:cNvSpPr>
            <a:spLocks noChangeArrowheads="1"/>
          </p:cNvSpPr>
          <p:nvPr/>
        </p:nvSpPr>
        <p:spPr bwMode="auto">
          <a:xfrm>
            <a:off x="340865" y="1591464"/>
            <a:ext cx="2123794" cy="302529"/>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algn="ctr" fontAlgn="base">
              <a:spcBef>
                <a:spcPct val="0"/>
              </a:spcBef>
              <a:spcAft>
                <a:spcPct val="0"/>
              </a:spcAft>
              <a:defRPr/>
            </a:pPr>
            <a:r>
              <a:rPr lang="en-US" altLang="ja-JP"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内容</a:t>
            </a:r>
            <a:r>
              <a:rPr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340867" y="735457"/>
            <a:ext cx="8995011" cy="600164"/>
          </a:xfrm>
          <a:prstGeom prst="rect">
            <a:avLst/>
          </a:prstGeom>
          <a:noFill/>
          <a:ln>
            <a:solidFill>
              <a:schemeClr val="accent6">
                <a:lumMod val="60000"/>
                <a:lumOff val="40000"/>
              </a:schemeClr>
            </a:solidFill>
          </a:ln>
        </p:spPr>
        <p:txBody>
          <a:bodyPr wrap="square" rtlCol="0">
            <a:spAutoFit/>
          </a:bodyPr>
          <a:lstStyle/>
          <a:p>
            <a:r>
              <a:rPr lang="en-US" altLang="ja-JP" sz="1100" dirty="0" smtClean="0">
                <a:latin typeface="メイリオ" panose="020B0604030504040204" pitchFamily="50" charset="-128"/>
                <a:ea typeface="メイリオ" panose="020B0604030504040204" pitchFamily="50" charset="-128"/>
              </a:rPr>
              <a:t>R2</a:t>
            </a:r>
            <a:r>
              <a:rPr lang="ja-JP" altLang="en-US" sz="1100" dirty="0" err="1" smtClean="0">
                <a:latin typeface="メイリオ" panose="020B0604030504040204" pitchFamily="50" charset="-128"/>
                <a:ea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rPr>
              <a:t>R3</a:t>
            </a:r>
            <a:r>
              <a:rPr lang="ja-JP" altLang="en-US" sz="1100" dirty="0" smtClean="0">
                <a:latin typeface="メイリオ" panose="020B0604030504040204" pitchFamily="50" charset="-128"/>
                <a:ea typeface="メイリオ" panose="020B0604030504040204" pitchFamily="50" charset="-128"/>
              </a:rPr>
              <a:t>に実施した調査の結果を踏まえ</a:t>
            </a:r>
            <a:r>
              <a:rPr lang="en-US" altLang="ja-JP" sz="1100" dirty="0" smtClean="0">
                <a:latin typeface="メイリオ" panose="020B0604030504040204" pitchFamily="50" charset="-128"/>
                <a:ea typeface="メイリオ" panose="020B0604030504040204" pitchFamily="50" charset="-128"/>
              </a:rPr>
              <a:t>R</a:t>
            </a:r>
            <a:r>
              <a:rPr lang="ja-JP" altLang="en-US" sz="1100" dirty="0" smtClean="0">
                <a:latin typeface="メイリオ" panose="020B0604030504040204" pitchFamily="50" charset="-128"/>
                <a:ea typeface="メイリオ" panose="020B0604030504040204" pitchFamily="50" charset="-128"/>
              </a:rPr>
              <a:t>４年度は国</a:t>
            </a:r>
            <a:r>
              <a:rPr lang="ja-JP" altLang="en-US" sz="1100" dirty="0">
                <a:latin typeface="メイリオ" panose="020B0604030504040204" pitchFamily="50" charset="-128"/>
                <a:ea typeface="メイリオ" panose="020B0604030504040204" pitchFamily="50" charset="-128"/>
              </a:rPr>
              <a:t>マニュアルに基づく適切ながん検診の職域での実施を推進するため、企業経営者及び企業や健康保険組合の健康管理担当者のため、がん検診をわかりやすく解説したハンドブックを作成、周知を図ることで、精度管理されたがん検診を実施する保険者等の増加と、受診率の向上を目指す</a:t>
            </a:r>
            <a:r>
              <a:rPr lang="ja-JP" altLang="en-US" sz="1100" dirty="0" smtClean="0">
                <a:latin typeface="メイリオ" panose="020B0604030504040204" pitchFamily="50" charset="-128"/>
                <a:ea typeface="メイリオ" panose="020B0604030504040204" pitchFamily="50" charset="-128"/>
              </a:rPr>
              <a:t>。</a:t>
            </a:r>
            <a:endParaRPr lang="ja-JP" altLang="en-US" sz="1100" dirty="0">
              <a:latin typeface="メイリオ" panose="020B0604030504040204" pitchFamily="50" charset="-128"/>
              <a:ea typeface="メイリオ" panose="020B0604030504040204" pitchFamily="50" charset="-128"/>
            </a:endParaRPr>
          </a:p>
        </p:txBody>
      </p:sp>
      <p:sp>
        <p:nvSpPr>
          <p:cNvPr id="8" name="Rectangle 28"/>
          <p:cNvSpPr>
            <a:spLocks noChangeArrowheads="1"/>
          </p:cNvSpPr>
          <p:nvPr/>
        </p:nvSpPr>
        <p:spPr bwMode="auto">
          <a:xfrm>
            <a:off x="340865" y="432949"/>
            <a:ext cx="2123794" cy="302508"/>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algn="ctr" fontAlgn="base">
              <a:spcBef>
                <a:spcPct val="0"/>
              </a:spcBef>
              <a:spcAft>
                <a:spcPct val="0"/>
              </a:spcAft>
              <a:defRPr/>
            </a:pPr>
            <a:r>
              <a:rPr lang="en-US" altLang="ja-JP"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事業概要</a:t>
            </a:r>
            <a:r>
              <a:rPr lang="en-US" altLang="ja-JP"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28"/>
          <p:cNvSpPr>
            <a:spLocks noChangeArrowheads="1"/>
          </p:cNvSpPr>
          <p:nvPr/>
        </p:nvSpPr>
        <p:spPr bwMode="auto">
          <a:xfrm>
            <a:off x="288131" y="4589"/>
            <a:ext cx="9144000" cy="334666"/>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p:spPr>
        <p:txBody>
          <a:bodyPr wrap="none" lIns="91435" tIns="45717" rIns="91435" bIns="45717" anchor="ctr"/>
          <a:lstStyle/>
          <a:p>
            <a:pPr algn="ctr" fontAlgn="base">
              <a:spcBef>
                <a:spcPct val="0"/>
              </a:spcBef>
              <a:spcAft>
                <a:spcPct val="0"/>
              </a:spcAft>
              <a:defRPr/>
            </a:pPr>
            <a:r>
              <a:rPr lang="ja-JP" altLang="en-US" b="1" kern="0" dirty="0">
                <a:latin typeface="Meiryo UI" panose="020B0604030504040204" pitchFamily="50" charset="-128"/>
                <a:ea typeface="Meiryo UI" panose="020B0604030504040204" pitchFamily="50" charset="-128"/>
                <a:cs typeface="Meiryo UI" panose="020B0604030504040204" pitchFamily="50" charset="-128"/>
              </a:rPr>
              <a:t>令和４年度がん検診受診率向上事業</a:t>
            </a:r>
          </a:p>
        </p:txBody>
      </p:sp>
      <p:sp>
        <p:nvSpPr>
          <p:cNvPr id="2" name="テキスト ボックス 1"/>
          <p:cNvSpPr txBox="1"/>
          <p:nvPr/>
        </p:nvSpPr>
        <p:spPr>
          <a:xfrm rot="5400000">
            <a:off x="8903294" y="5924037"/>
            <a:ext cx="1313645" cy="307777"/>
          </a:xfrm>
          <a:prstGeom prst="rect">
            <a:avLst/>
          </a:prstGeom>
          <a:noFill/>
          <a:ln w="22225" cmpd="sng">
            <a:solidFill>
              <a:schemeClr val="tx1"/>
            </a:solidFill>
          </a:ln>
        </p:spPr>
        <p:txBody>
          <a:bodyPr wrap="square" rtlCol="0">
            <a:spAutoFit/>
          </a:bodyPr>
          <a:lstStyle/>
          <a:p>
            <a:pPr algn="ctr"/>
            <a:r>
              <a:rPr lang="ja-JP" altLang="en-US" sz="1400" dirty="0" smtClean="0">
                <a:latin typeface="メイリオ" panose="020B0604030504040204" pitchFamily="50" charset="-128"/>
                <a:ea typeface="メイリオ" panose="020B0604030504040204" pitchFamily="50" charset="-128"/>
              </a:rPr>
              <a:t>資料 </a:t>
            </a:r>
            <a:r>
              <a:rPr lang="en-US" altLang="ja-JP" sz="1400" dirty="0" smtClean="0">
                <a:latin typeface="メイリオ" panose="020B0604030504040204" pitchFamily="50" charset="-128"/>
                <a:ea typeface="メイリオ" panose="020B0604030504040204" pitchFamily="50" charset="-128"/>
              </a:rPr>
              <a:t>3-1</a:t>
            </a:r>
            <a:endParaRPr lang="ja-JP" altLang="en-US" sz="1400" dirty="0">
              <a:latin typeface="メイリオ" panose="020B0604030504040204" pitchFamily="50" charset="-128"/>
              <a:ea typeface="メイリオ" panose="020B0604030504040204" pitchFamily="50" charset="-128"/>
            </a:endParaRPr>
          </a:p>
        </p:txBody>
      </p:sp>
      <p:sp>
        <p:nvSpPr>
          <p:cNvPr id="9" name="Rectangle 28"/>
          <p:cNvSpPr>
            <a:spLocks noChangeArrowheads="1"/>
          </p:cNvSpPr>
          <p:nvPr/>
        </p:nvSpPr>
        <p:spPr bwMode="auto">
          <a:xfrm>
            <a:off x="288131" y="5802553"/>
            <a:ext cx="2123794" cy="302508"/>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algn="ctr" fontAlgn="base">
              <a:spcBef>
                <a:spcPct val="0"/>
              </a:spcBef>
              <a:spcAft>
                <a:spcPct val="0"/>
              </a:spcAft>
              <a:defRPr/>
            </a:pPr>
            <a:r>
              <a:rPr lang="en-US" altLang="ja-JP"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今後の展開</a:t>
            </a:r>
            <a:r>
              <a:rPr lang="en-US" altLang="ja-JP"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288131" y="6089267"/>
            <a:ext cx="8995011" cy="461665"/>
          </a:xfrm>
          <a:prstGeom prst="rect">
            <a:avLst/>
          </a:prstGeom>
          <a:noFill/>
          <a:ln>
            <a:solidFill>
              <a:schemeClr val="accent6">
                <a:lumMod val="60000"/>
                <a:lumOff val="40000"/>
              </a:schemeClr>
            </a:solidFill>
          </a:ln>
        </p:spPr>
        <p:txBody>
          <a:bodyPr wrap="square" rtlCol="0" anchor="ctr">
            <a:spAutoFit/>
          </a:bodyPr>
          <a:lstStyle/>
          <a:p>
            <a:r>
              <a:rPr lang="ja-JP" altLang="en-US" sz="1200" b="1" dirty="0" smtClean="0">
                <a:latin typeface="メイリオ" panose="020B0604030504040204" pitchFamily="50" charset="-128"/>
                <a:ea typeface="メイリオ" panose="020B0604030504040204" pitchFamily="50" charset="-128"/>
              </a:rPr>
              <a:t>次年度も様々な機会を捉えホームページの周知、動画の活用を実施することにより、引き続き精度管理された職域のがん検診の推進を目指す。</a:t>
            </a:r>
            <a:endParaRPr lang="ja-JP" altLang="en-US" sz="12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5712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4715</TotalTime>
  <Words>468</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がんについての正しい理解の普及で、いつまでも元気に暮らせる大阪へ！</dc:title>
  <dc:creator>おかだひさこ</dc:creator>
  <cp:lastModifiedBy>片山　芙美子</cp:lastModifiedBy>
  <cp:revision>295</cp:revision>
  <cp:lastPrinted>2022-01-19T04:12:39Z</cp:lastPrinted>
  <dcterms:created xsi:type="dcterms:W3CDTF">2016-11-23T21:18:12Z</dcterms:created>
  <dcterms:modified xsi:type="dcterms:W3CDTF">2023-01-24T02:16:23Z</dcterms:modified>
</cp:coreProperties>
</file>