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6" r:id="rId1"/>
  </p:sldMasterIdLst>
  <p:notesMasterIdLst>
    <p:notesMasterId r:id="rId10"/>
  </p:notesMasterIdLst>
  <p:handoutMasterIdLst>
    <p:handoutMasterId r:id="rId11"/>
  </p:handoutMasterIdLst>
  <p:sldIdLst>
    <p:sldId id="276" r:id="rId2"/>
    <p:sldId id="469" r:id="rId3"/>
    <p:sldId id="470" r:id="rId4"/>
    <p:sldId id="464" r:id="rId5"/>
    <p:sldId id="463" r:id="rId6"/>
    <p:sldId id="471" r:id="rId7"/>
    <p:sldId id="468" r:id="rId8"/>
    <p:sldId id="467"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99"/>
    <a:srgbClr val="FF99CC"/>
    <a:srgbClr val="FF66FF"/>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89741" autoAdjust="0"/>
  </p:normalViewPr>
  <p:slideViewPr>
    <p:cSldViewPr>
      <p:cViewPr varScale="1">
        <p:scale>
          <a:sx n="100" d="100"/>
          <a:sy n="100" d="100"/>
        </p:scale>
        <p:origin x="74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42"/>
    </p:cViewPr>
  </p:sorterViewPr>
  <p:notesViewPr>
    <p:cSldViewPr>
      <p:cViewPr>
        <p:scale>
          <a:sx n="125" d="100"/>
          <a:sy n="125" d="100"/>
        </p:scale>
        <p:origin x="1877" y="-172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2"/>
            <a:ext cx="2949575" cy="498475"/>
          </a:xfrm>
          <a:prstGeom prst="rect">
            <a:avLst/>
          </a:prstGeom>
        </p:spPr>
        <p:txBody>
          <a:bodyPr vert="horz" lIns="91433" tIns="45717" rIns="91433" bIns="45717" rtlCol="0"/>
          <a:lstStyle>
            <a:lvl1pPr algn="r">
              <a:defRPr sz="1200"/>
            </a:lvl1pPr>
          </a:lstStyle>
          <a:p>
            <a:fld id="{E1EF6658-470F-4C75-A3EF-1562FBBA4930}" type="datetimeFigureOut">
              <a:rPr kumimoji="1" lang="ja-JP" altLang="en-US" smtClean="0"/>
              <a:t>2024/7/24</a:t>
            </a:fld>
            <a:endParaRPr kumimoji="1" lang="ja-JP" altLang="en-US"/>
          </a:p>
        </p:txBody>
      </p:sp>
      <p:sp>
        <p:nvSpPr>
          <p:cNvPr id="4" name="フッター プレースホルダー 3"/>
          <p:cNvSpPr>
            <a:spLocks noGrp="1"/>
          </p:cNvSpPr>
          <p:nvPr>
            <p:ph type="ftr" sz="quarter" idx="2"/>
          </p:nvPr>
        </p:nvSpPr>
        <p:spPr>
          <a:xfrm>
            <a:off x="2" y="9440864"/>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4"/>
            <a:ext cx="2949575" cy="498475"/>
          </a:xfrm>
          <a:prstGeom prst="rect">
            <a:avLst/>
          </a:prstGeom>
        </p:spPr>
        <p:txBody>
          <a:bodyPr vert="horz" lIns="91433" tIns="45717" rIns="91433" bIns="45717" rtlCol="0" anchor="b"/>
          <a:lstStyle>
            <a:lvl1pPr algn="r">
              <a:defRPr sz="1200"/>
            </a:lvl1pPr>
          </a:lstStyle>
          <a:p>
            <a:fld id="{7CA77261-1BFE-4983-AAEC-EB1B281FEEED}" type="slidenum">
              <a:rPr kumimoji="1" lang="ja-JP" altLang="en-US" smtClean="0"/>
              <a:t>‹#›</a:t>
            </a:fld>
            <a:endParaRPr kumimoji="1" lang="ja-JP" altLang="en-US"/>
          </a:p>
        </p:txBody>
      </p:sp>
    </p:spTree>
    <p:extLst>
      <p:ext uri="{BB962C8B-B14F-4D97-AF65-F5344CB8AC3E}">
        <p14:creationId xmlns:p14="http://schemas.microsoft.com/office/powerpoint/2010/main" val="1160041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6967"/>
          </a:xfrm>
          <a:prstGeom prst="rect">
            <a:avLst/>
          </a:prstGeom>
        </p:spPr>
        <p:txBody>
          <a:bodyPr vert="horz" lIns="91433" tIns="45717" rIns="91433" bIns="45717" rtlCol="0"/>
          <a:lstStyle>
            <a:lvl1pPr algn="r">
              <a:defRPr sz="1200"/>
            </a:lvl1pPr>
          </a:lstStyle>
          <a:p>
            <a:fld id="{5471F0E6-33C1-46FA-BECF-8E917CDDD450}" type="datetimeFigureOut">
              <a:rPr kumimoji="1" lang="ja-JP" altLang="en-US" smtClean="0"/>
              <a:t>2024/7/24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33" tIns="45717" rIns="91433" bIns="45717"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8">
              <a:defRPr/>
            </a:pPr>
            <a:endParaRPr lang="en-US" altLang="ja-JP" dirty="0">
              <a:latin typeface="Meiryo UI" panose="020B0604030504040204" pitchFamily="50" charset="-128"/>
              <a:ea typeface="Meiryo UI" panose="020B0604030504040204" pitchFamily="50" charset="-128"/>
              <a:cs typeface="Times New Roman"/>
            </a:endParaRPr>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ガイドライン</a:t>
            </a:r>
            <a:r>
              <a:rPr kumimoji="1" lang="en-US" altLang="ja-JP" dirty="0"/>
              <a:t>…</a:t>
            </a:r>
            <a:r>
              <a:rPr kumimoji="1" lang="ja-JP" altLang="en-US" dirty="0"/>
              <a:t>あり方検討会</a:t>
            </a:r>
            <a:r>
              <a:rPr kumimoji="1" lang="en-US" altLang="ja-JP" dirty="0"/>
              <a:t>39</a:t>
            </a:r>
            <a:r>
              <a:rPr kumimoji="1" lang="ja-JP" altLang="en-US" dirty="0"/>
              <a:t>回　ｐ</a:t>
            </a:r>
            <a:r>
              <a:rPr kumimoji="1" lang="en-US" altLang="ja-JP" dirty="0"/>
              <a:t>3</a:t>
            </a:r>
          </a:p>
          <a:p>
            <a:r>
              <a:rPr kumimoji="1" lang="ja-JP" altLang="en-US" dirty="0"/>
              <a:t>指針</a:t>
            </a:r>
            <a:r>
              <a:rPr kumimoji="1" lang="en-US" altLang="ja-JP" dirty="0"/>
              <a:t>…</a:t>
            </a:r>
            <a:r>
              <a:rPr kumimoji="1" lang="ja-JP" altLang="en-US" dirty="0"/>
              <a:t>ｐ</a:t>
            </a:r>
            <a:r>
              <a:rPr kumimoji="1" lang="en-US" altLang="ja-JP" dirty="0"/>
              <a:t>10</a:t>
            </a:r>
          </a:p>
          <a:p>
            <a:r>
              <a:rPr kumimoji="1" lang="ja-JP" altLang="en-US" dirty="0"/>
              <a:t>マニュアル</a:t>
            </a:r>
            <a:r>
              <a:rPr kumimoji="1" lang="en-US" altLang="ja-JP" dirty="0"/>
              <a:t>…</a:t>
            </a:r>
            <a:r>
              <a:rPr kumimoji="1" lang="ja-JP" altLang="en-US" dirty="0"/>
              <a:t>ｐ</a:t>
            </a:r>
            <a:r>
              <a:rPr kumimoji="1" lang="en-US" altLang="ja-JP" dirty="0"/>
              <a:t>3</a:t>
            </a:r>
            <a:endParaRPr kumimoji="1" lang="ja-JP" altLang="en-US" dirty="0"/>
          </a:p>
        </p:txBody>
      </p:sp>
      <p:sp>
        <p:nvSpPr>
          <p:cNvPr id="4" name="スライド番号プレースホルダー 3"/>
          <p:cNvSpPr>
            <a:spLocks noGrp="1"/>
          </p:cNvSpPr>
          <p:nvPr>
            <p:ph type="sldNum" sz="quarter" idx="5"/>
          </p:nvPr>
        </p:nvSpPr>
        <p:spPr/>
        <p:txBody>
          <a:bodyPr/>
          <a:lstStyle/>
          <a:p>
            <a:fld id="{70831E0B-8E23-4417-A23D-93EFD13E21CF}" type="slidenum">
              <a:rPr kumimoji="1" lang="ja-JP" altLang="en-US" smtClean="0"/>
              <a:t>2</a:t>
            </a:fld>
            <a:endParaRPr kumimoji="1" lang="ja-JP" altLang="en-US"/>
          </a:p>
        </p:txBody>
      </p:sp>
    </p:spTree>
    <p:extLst>
      <p:ext uri="{BB962C8B-B14F-4D97-AF65-F5344CB8AC3E}">
        <p14:creationId xmlns:p14="http://schemas.microsoft.com/office/powerpoint/2010/main" val="258405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厚労省の図を引用</a:t>
            </a:r>
            <a:endParaRPr kumimoji="1" lang="en-US" altLang="ja-JP" dirty="0"/>
          </a:p>
        </p:txBody>
      </p:sp>
      <p:sp>
        <p:nvSpPr>
          <p:cNvPr id="4" name="スライド番号プレースホルダー 3"/>
          <p:cNvSpPr>
            <a:spLocks noGrp="1"/>
          </p:cNvSpPr>
          <p:nvPr>
            <p:ph type="sldNum" sz="quarter" idx="5"/>
          </p:nvPr>
        </p:nvSpPr>
        <p:spPr/>
        <p:txBody>
          <a:bodyPr/>
          <a:lstStyle/>
          <a:p>
            <a:fld id="{70831E0B-8E23-4417-A23D-93EFD13E21CF}" type="slidenum">
              <a:rPr kumimoji="1" lang="ja-JP" altLang="en-US" smtClean="0"/>
              <a:t>3</a:t>
            </a:fld>
            <a:endParaRPr kumimoji="1" lang="ja-JP" altLang="en-US"/>
          </a:p>
        </p:txBody>
      </p:sp>
    </p:spTree>
    <p:extLst>
      <p:ext uri="{BB962C8B-B14F-4D97-AF65-F5344CB8AC3E}">
        <p14:creationId xmlns:p14="http://schemas.microsoft.com/office/powerpoint/2010/main" val="1747879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指針ｐ</a:t>
            </a:r>
            <a:r>
              <a:rPr kumimoji="1" lang="en-US" altLang="ja-JP" dirty="0"/>
              <a:t>11</a:t>
            </a:r>
            <a:endParaRPr kumimoji="1" lang="ja-JP" altLang="en-US" dirty="0"/>
          </a:p>
        </p:txBody>
      </p:sp>
      <p:sp>
        <p:nvSpPr>
          <p:cNvPr id="4" name="スライド番号プレースホルダー 3"/>
          <p:cNvSpPr>
            <a:spLocks noGrp="1"/>
          </p:cNvSpPr>
          <p:nvPr>
            <p:ph type="sldNum" sz="quarter" idx="5"/>
          </p:nvPr>
        </p:nvSpPr>
        <p:spPr/>
        <p:txBody>
          <a:bodyPr/>
          <a:lstStyle/>
          <a:p>
            <a:fld id="{70831E0B-8E23-4417-A23D-93EFD13E21CF}" type="slidenum">
              <a:rPr kumimoji="1" lang="ja-JP" altLang="en-US" smtClean="0"/>
              <a:t>4</a:t>
            </a:fld>
            <a:endParaRPr kumimoji="1" lang="ja-JP" altLang="en-US"/>
          </a:p>
        </p:txBody>
      </p:sp>
    </p:spTree>
    <p:extLst>
      <p:ext uri="{BB962C8B-B14F-4D97-AF65-F5344CB8AC3E}">
        <p14:creationId xmlns:p14="http://schemas.microsoft.com/office/powerpoint/2010/main" val="520126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マニュアルｐ</a:t>
            </a:r>
            <a:r>
              <a:rPr kumimoji="1" lang="en-US" altLang="ja-JP" dirty="0"/>
              <a:t>3</a:t>
            </a:r>
          </a:p>
          <a:p>
            <a:r>
              <a:rPr kumimoji="1" lang="ja-JP" altLang="en-US" dirty="0"/>
              <a:t>マニュアルｐ</a:t>
            </a:r>
            <a:r>
              <a:rPr kumimoji="1" lang="en-US" altLang="ja-JP" dirty="0"/>
              <a:t>5</a:t>
            </a:r>
          </a:p>
        </p:txBody>
      </p:sp>
      <p:sp>
        <p:nvSpPr>
          <p:cNvPr id="4" name="スライド番号プレースホルダー 3"/>
          <p:cNvSpPr>
            <a:spLocks noGrp="1"/>
          </p:cNvSpPr>
          <p:nvPr>
            <p:ph type="sldNum" sz="quarter" idx="5"/>
          </p:nvPr>
        </p:nvSpPr>
        <p:spPr/>
        <p:txBody>
          <a:bodyPr/>
          <a:lstStyle/>
          <a:p>
            <a:fld id="{70831E0B-8E23-4417-A23D-93EFD13E21CF}" type="slidenum">
              <a:rPr kumimoji="1" lang="ja-JP" altLang="en-US" smtClean="0"/>
              <a:t>5</a:t>
            </a:fld>
            <a:endParaRPr kumimoji="1" lang="ja-JP" altLang="en-US"/>
          </a:p>
        </p:txBody>
      </p:sp>
    </p:spTree>
    <p:extLst>
      <p:ext uri="{BB962C8B-B14F-4D97-AF65-F5344CB8AC3E}">
        <p14:creationId xmlns:p14="http://schemas.microsoft.com/office/powerpoint/2010/main" val="2074770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0831E0B-8E23-4417-A23D-93EFD13E21CF}" type="slidenum">
              <a:rPr kumimoji="1" lang="ja-JP" altLang="en-US" smtClean="0"/>
              <a:t>7</a:t>
            </a:fld>
            <a:endParaRPr kumimoji="1" lang="ja-JP" altLang="en-US"/>
          </a:p>
        </p:txBody>
      </p:sp>
    </p:spTree>
    <p:extLst>
      <p:ext uri="{BB962C8B-B14F-4D97-AF65-F5344CB8AC3E}">
        <p14:creationId xmlns:p14="http://schemas.microsoft.com/office/powerpoint/2010/main" val="3545096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0831E0B-8E23-4417-A23D-93EFD13E21CF}" type="slidenum">
              <a:rPr kumimoji="1" lang="ja-JP" altLang="en-US" smtClean="0"/>
              <a:t>8</a:t>
            </a:fld>
            <a:endParaRPr kumimoji="1" lang="ja-JP" altLang="en-US"/>
          </a:p>
        </p:txBody>
      </p:sp>
    </p:spTree>
    <p:extLst>
      <p:ext uri="{BB962C8B-B14F-4D97-AF65-F5344CB8AC3E}">
        <p14:creationId xmlns:p14="http://schemas.microsoft.com/office/powerpoint/2010/main" val="3730273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2F2B287-1093-41C7-8282-C23CEE9650B8}" type="datetime1">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4175275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A4C479-F3AE-4875-8618-26D01105B150}" type="datetime1">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688184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A5FF19-726C-4BFF-B2DE-338CA6B1AB13}" type="datetime1">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19316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0F8CA4-5D6B-4E9E-BB6D-F4AB89E819B5}" type="datetime1">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374073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F1E3BCC-B217-4797-A28B-A3017178E6A0}" type="datetime1">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294414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FD1ED9E-C83A-4A44-A9A9-9484EFD58D87}" type="datetime1">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277442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D2ACF9-3067-4D2E-9725-20330D5AF8F0}" type="datetime1">
              <a:rPr kumimoji="1" lang="ja-JP" altLang="en-US" smtClean="0"/>
              <a:t>2024/7/24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081871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C5766B6-BAB1-4F8B-8CD0-D4D36CD52FEB}" type="datetime1">
              <a:rPr kumimoji="1" lang="ja-JP" altLang="en-US" smtClean="0"/>
              <a:t>2024/7/24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696030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D8A8E-A30A-42D3-9876-2CE6980FDC17}" type="datetime1">
              <a:rPr kumimoji="1" lang="ja-JP" altLang="en-US" smtClean="0"/>
              <a:t>2024/7/24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267912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5B3E437-F351-47FA-BD0D-84360AD90DF2}" type="datetime1">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37926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07F33B-13EE-4050-B621-D5FD37545073}" type="datetime1">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90159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4875B-0171-46E2-89F1-45D6E015E7EE}" type="datetime1">
              <a:rPr kumimoji="1" lang="ja-JP" altLang="en-US" smtClean="0"/>
              <a:t>2024/7/24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2750805"/>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150238" y="1731013"/>
            <a:ext cx="6840760" cy="1299568"/>
          </a:xfrm>
          <a:prstGeom prst="rect">
            <a:avLst/>
          </a:prstGeom>
          <a:noFill/>
          <a:ln>
            <a:noFill/>
          </a:ln>
        </p:spPr>
        <p:txBody>
          <a:bodyPr wrap="square" lIns="144000" tIns="144000" rtlCol="0">
            <a:spAutoFit/>
          </a:bodyPr>
          <a:lstStyle/>
          <a:p>
            <a:pPr algn="ctr"/>
            <a:r>
              <a:rPr lang="ja-JP" altLang="en-US" sz="3600" b="1" dirty="0">
                <a:latin typeface="+mn-ea"/>
              </a:rPr>
              <a:t>　</a:t>
            </a:r>
            <a:r>
              <a:rPr lang="en-US" altLang="ja-JP" sz="3600" b="1" dirty="0">
                <a:latin typeface="Meiryo UI" panose="020B0604030504040204" pitchFamily="50" charset="-128"/>
                <a:ea typeface="Meiryo UI" panose="020B0604030504040204" pitchFamily="50" charset="-128"/>
              </a:rPr>
              <a:t>HPV</a:t>
            </a:r>
            <a:r>
              <a:rPr lang="ja-JP" altLang="en-US" sz="3600" b="1" dirty="0">
                <a:latin typeface="Meiryo UI" panose="020B0604030504040204" pitchFamily="50" charset="-128"/>
                <a:ea typeface="Meiryo UI" panose="020B0604030504040204" pitchFamily="50" charset="-128"/>
              </a:rPr>
              <a:t>検査単独法による</a:t>
            </a:r>
            <a:endParaRPr lang="en-US" altLang="ja-JP" sz="3600" b="1" dirty="0">
              <a:latin typeface="Meiryo UI" panose="020B0604030504040204" pitchFamily="50" charset="-128"/>
              <a:ea typeface="Meiryo UI" panose="020B0604030504040204" pitchFamily="50" charset="-128"/>
            </a:endParaRPr>
          </a:p>
          <a:p>
            <a:pPr algn="ctr"/>
            <a:r>
              <a:rPr lang="ja-JP" altLang="en-US" sz="3600" b="1" dirty="0">
                <a:latin typeface="Meiryo UI" panose="020B0604030504040204" pitchFamily="50" charset="-128"/>
                <a:ea typeface="Meiryo UI" panose="020B0604030504040204" pitchFamily="50" charset="-128"/>
              </a:rPr>
              <a:t>子宮頸がん検診の導入について</a:t>
            </a:r>
          </a:p>
        </p:txBody>
      </p:sp>
      <p:sp>
        <p:nvSpPr>
          <p:cNvPr id="12" name="テキスト ボックス 11">
            <a:extLst>
              <a:ext uri="{FF2B5EF4-FFF2-40B4-BE49-F238E27FC236}">
                <a16:creationId xmlns:a16="http://schemas.microsoft.com/office/drawing/2014/main" id="{7F12BA7E-DF6B-4DE6-AD80-B4FB68AFEDB4}"/>
              </a:ext>
            </a:extLst>
          </p:cNvPr>
          <p:cNvSpPr txBox="1"/>
          <p:nvPr/>
        </p:nvSpPr>
        <p:spPr>
          <a:xfrm>
            <a:off x="1835696" y="4653136"/>
            <a:ext cx="5654010" cy="1515012"/>
          </a:xfrm>
          <a:prstGeom prst="rect">
            <a:avLst/>
          </a:prstGeom>
          <a:noFill/>
          <a:ln>
            <a:noFill/>
          </a:ln>
        </p:spPr>
        <p:txBody>
          <a:bodyPr wrap="square" lIns="144000" tIns="144000" rtlCol="0">
            <a:spAutoFit/>
          </a:bodyPr>
          <a:lstStyle/>
          <a:p>
            <a:pPr algn="ctr"/>
            <a:r>
              <a:rPr lang="ja-JP" altLang="en-US" sz="2500" b="1" dirty="0">
                <a:latin typeface="Meiryo UI" panose="020B0604030504040204" pitchFamily="50" charset="-128"/>
                <a:ea typeface="Meiryo UI" panose="020B0604030504040204" pitchFamily="50" charset="-128"/>
              </a:rPr>
              <a:t>令和６年度大阪府がん対策推進委員会子宮がんワーキング</a:t>
            </a:r>
            <a:endParaRPr lang="en-US" altLang="ja-JP" sz="2500" b="1" dirty="0">
              <a:latin typeface="Meiryo UI" panose="020B0604030504040204" pitchFamily="50" charset="-128"/>
              <a:ea typeface="Meiryo UI" panose="020B0604030504040204" pitchFamily="50" charset="-128"/>
            </a:endParaRPr>
          </a:p>
          <a:p>
            <a:pPr algn="ctr"/>
            <a:endParaRPr lang="en-US" altLang="ja-JP" sz="1600" b="1" dirty="0">
              <a:latin typeface="Meiryo UI" panose="020B0604030504040204" pitchFamily="50" charset="-128"/>
              <a:ea typeface="Meiryo UI" panose="020B0604030504040204" pitchFamily="50" charset="-128"/>
            </a:endParaRPr>
          </a:p>
          <a:p>
            <a:pPr algn="ctr"/>
            <a:r>
              <a:rPr lang="ja-JP" altLang="en-US" sz="2000" b="1" dirty="0">
                <a:latin typeface="Meiryo UI" panose="020B0604030504040204" pitchFamily="50" charset="-128"/>
                <a:ea typeface="Meiryo UI" panose="020B0604030504040204" pitchFamily="50" charset="-128"/>
              </a:rPr>
              <a:t>令和６年５月</a:t>
            </a:r>
            <a:r>
              <a:rPr lang="en-US" altLang="ja-JP" sz="2000" b="1" dirty="0">
                <a:latin typeface="Meiryo UI" panose="020B0604030504040204" pitchFamily="50" charset="-128"/>
                <a:ea typeface="Meiryo UI" panose="020B0604030504040204" pitchFamily="50" charset="-128"/>
              </a:rPr>
              <a:t>30</a:t>
            </a:r>
            <a:r>
              <a:rPr lang="ja-JP" altLang="en-US" sz="2000" b="1" dirty="0">
                <a:latin typeface="Meiryo UI" panose="020B0604030504040204" pitchFamily="50" charset="-128"/>
                <a:ea typeface="Meiryo UI" panose="020B0604030504040204" pitchFamily="50" charset="-128"/>
              </a:rPr>
              <a:t>日</a:t>
            </a:r>
            <a:endParaRPr lang="en-US" altLang="ja-JP" sz="2000" b="1"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A6B1FE59-261D-43DE-8834-22CE25F4E13D}"/>
              </a:ext>
            </a:extLst>
          </p:cNvPr>
          <p:cNvSpPr txBox="1">
            <a:spLocks/>
          </p:cNvSpPr>
          <p:nvPr/>
        </p:nvSpPr>
        <p:spPr>
          <a:xfrm>
            <a:off x="6588224" y="6237312"/>
            <a:ext cx="2057400" cy="337038"/>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844083">
              <a:defRPr/>
            </a:pPr>
            <a:r>
              <a:rPr lang="ja-JP" altLang="en-US" b="1" dirty="0">
                <a:solidFill>
                  <a:prstClr val="black">
                    <a:tint val="75000"/>
                  </a:prstClr>
                </a:solidFill>
                <a:latin typeface="ＭＳ Ｐゴシック" panose="020B0600070205080204" pitchFamily="50" charset="-128"/>
                <a:ea typeface="ＭＳ Ｐゴシック" panose="020B0600070205080204" pitchFamily="50" charset="-128"/>
              </a:rPr>
              <a:t>１</a:t>
            </a:r>
          </a:p>
        </p:txBody>
      </p:sp>
      <p:sp>
        <p:nvSpPr>
          <p:cNvPr id="6" name="正方形/長方形 5">
            <a:extLst>
              <a:ext uri="{FF2B5EF4-FFF2-40B4-BE49-F238E27FC236}">
                <a16:creationId xmlns:a16="http://schemas.microsoft.com/office/drawing/2014/main" id="{4270E84F-B725-46E4-B116-F4A863E526E7}"/>
              </a:ext>
            </a:extLst>
          </p:cNvPr>
          <p:cNvSpPr/>
          <p:nvPr/>
        </p:nvSpPr>
        <p:spPr>
          <a:xfrm>
            <a:off x="7489706" y="82761"/>
            <a:ext cx="1335990" cy="315252"/>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ＭＳ Ｐゴシック" panose="020B0600070205080204" pitchFamily="50" charset="-128"/>
                <a:ea typeface="ＭＳ Ｐゴシック" panose="020B0600070205080204" pitchFamily="50" charset="-128"/>
              </a:rPr>
              <a:t>参考資料１</a:t>
            </a:r>
          </a:p>
        </p:txBody>
      </p:sp>
    </p:spTree>
    <p:extLst>
      <p:ext uri="{BB962C8B-B14F-4D97-AF65-F5344CB8AC3E}">
        <p14:creationId xmlns:p14="http://schemas.microsoft.com/office/powerpoint/2010/main" val="2388610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6E4F04-CDDC-4DE9-9286-3A55860024DC}"/>
              </a:ext>
            </a:extLst>
          </p:cNvPr>
          <p:cNvSpPr>
            <a:spLocks noGrp="1"/>
          </p:cNvSpPr>
          <p:nvPr>
            <p:ph type="sldNum" sz="quarter" idx="12"/>
          </p:nvPr>
        </p:nvSpPr>
        <p:spPr/>
        <p:txBody>
          <a:bodyPr/>
          <a:lstStyle/>
          <a:p>
            <a:fld id="{3EDE3AD1-F2D3-4350-9CA3-EF0FD7A3BA10}" type="slidenum">
              <a:rPr kumimoji="1" lang="ja-JP" altLang="en-US" smtClean="0"/>
              <a:t>2</a:t>
            </a:fld>
            <a:endParaRPr kumimoji="1" lang="ja-JP" altLang="en-US"/>
          </a:p>
        </p:txBody>
      </p:sp>
      <p:sp>
        <p:nvSpPr>
          <p:cNvPr id="4" name="テキスト ボックス 1">
            <a:extLst>
              <a:ext uri="{FF2B5EF4-FFF2-40B4-BE49-F238E27FC236}">
                <a16:creationId xmlns:a16="http://schemas.microsoft.com/office/drawing/2014/main" id="{4A3E5370-BF82-453D-83BF-030B870D89AD}"/>
              </a:ext>
            </a:extLst>
          </p:cNvPr>
          <p:cNvSpPr txBox="1"/>
          <p:nvPr/>
        </p:nvSpPr>
        <p:spPr>
          <a:xfrm>
            <a:off x="-14064" y="0"/>
            <a:ext cx="9158064" cy="459934"/>
          </a:xfrm>
          <a:prstGeom prst="rect">
            <a:avLst/>
          </a:prstGeom>
          <a:solidFill>
            <a:schemeClr val="tx2"/>
          </a:solidFill>
          <a:ln w="9525" cmpd="sng">
            <a:noFill/>
          </a:ln>
          <a:effectLst/>
        </p:spPr>
        <p:txBody>
          <a:bodyPr wrap="square" tIns="0" bIns="0" rtlCol="0" anchor="ctr" anchorCtr="0">
            <a:noAutofit/>
          </a:bodyPr>
          <a:lstStyle/>
          <a:p>
            <a:r>
              <a:rPr lang="ja-JP" altLang="en-US" sz="2000" b="0" i="0" u="none" strike="noStrike" baseline="0" dirty="0">
                <a:solidFill>
                  <a:srgbClr val="000000"/>
                </a:solidFill>
                <a:latin typeface="メイリオ" panose="020B0604030504040204" pitchFamily="50" charset="-128"/>
                <a:ea typeface="メイリオ" panose="020B0604030504040204" pitchFamily="50" charset="-128"/>
              </a:rPr>
              <a:t> </a:t>
            </a:r>
            <a:r>
              <a:rPr lang="en-US" altLang="ja-JP" sz="2000" b="1" i="0" u="none" strike="noStrike" baseline="0" dirty="0">
                <a:solidFill>
                  <a:schemeClr val="bg1"/>
                </a:solidFill>
                <a:latin typeface="メイリオ" panose="020B0604030504040204" pitchFamily="50" charset="-128"/>
                <a:ea typeface="メイリオ" panose="020B0604030504040204" pitchFamily="50" charset="-128"/>
              </a:rPr>
              <a:t>HPV</a:t>
            </a:r>
            <a:r>
              <a:rPr lang="ja-JP" altLang="en-US" sz="2000" b="1" i="0" u="none" strike="noStrike" baseline="0" dirty="0">
                <a:solidFill>
                  <a:schemeClr val="bg1"/>
                </a:solidFill>
                <a:latin typeface="メイリオ" panose="020B0604030504040204" pitchFamily="50" charset="-128"/>
                <a:ea typeface="メイリオ" panose="020B0604030504040204" pitchFamily="50" charset="-128"/>
              </a:rPr>
              <a:t>検査単独法のがん検診指針導入の経緯</a:t>
            </a:r>
            <a:endParaRPr lang="en-US" altLang="ja-JP" sz="2000" b="1" i="0" u="none" strike="noStrike" baseline="0" dirty="0">
              <a:solidFill>
                <a:schemeClr val="bg1"/>
              </a:solidFill>
              <a:latin typeface="メイリオ" panose="020B0604030504040204" pitchFamily="50" charset="-128"/>
              <a:ea typeface="メイリオ" panose="020B0604030504040204" pitchFamily="50" charset="-128"/>
            </a:endParaRPr>
          </a:p>
        </p:txBody>
      </p:sp>
      <p:grpSp>
        <p:nvGrpSpPr>
          <p:cNvPr id="8" name="グループ化 7">
            <a:extLst>
              <a:ext uri="{FF2B5EF4-FFF2-40B4-BE49-F238E27FC236}">
                <a16:creationId xmlns:a16="http://schemas.microsoft.com/office/drawing/2014/main" id="{D224621A-F82C-4CF0-AC1B-95F49E618609}"/>
              </a:ext>
            </a:extLst>
          </p:cNvPr>
          <p:cNvGrpSpPr/>
          <p:nvPr/>
        </p:nvGrpSpPr>
        <p:grpSpPr>
          <a:xfrm>
            <a:off x="310063" y="602986"/>
            <a:ext cx="8481883" cy="1468818"/>
            <a:chOff x="323527" y="662739"/>
            <a:chExt cx="8481883" cy="1468818"/>
          </a:xfrm>
        </p:grpSpPr>
        <p:sp>
          <p:nvSpPr>
            <p:cNvPr id="3" name="テキスト ボックス 2">
              <a:extLst>
                <a:ext uri="{FF2B5EF4-FFF2-40B4-BE49-F238E27FC236}">
                  <a16:creationId xmlns:a16="http://schemas.microsoft.com/office/drawing/2014/main" id="{F8C68BF8-F97D-40DE-96C1-17EE36CD3667}"/>
                </a:ext>
              </a:extLst>
            </p:cNvPr>
            <p:cNvSpPr txBox="1"/>
            <p:nvPr/>
          </p:nvSpPr>
          <p:spPr>
            <a:xfrm>
              <a:off x="323527" y="663463"/>
              <a:ext cx="8481883" cy="1468094"/>
            </a:xfrm>
            <a:prstGeom prst="rect">
              <a:avLst/>
            </a:prstGeom>
            <a:noFill/>
            <a:ln w="12700">
              <a:solidFill>
                <a:schemeClr val="tx1"/>
              </a:solidFill>
            </a:ln>
          </p:spPr>
          <p:txBody>
            <a:bodyPr wrap="square" rtlCol="0">
              <a:spAutoFit/>
            </a:bodyPr>
            <a:lstStyle/>
            <a:p>
              <a:pPr>
                <a:lnSpc>
                  <a:spcPts val="2200"/>
                </a:lnSpc>
              </a:pPr>
              <a:r>
                <a:rPr lang="ja-JP" altLang="en-US" sz="1400" dirty="0">
                  <a:latin typeface="Meiryo UI" panose="020B0604030504040204" pitchFamily="50" charset="-128"/>
                  <a:ea typeface="Meiryo UI" panose="020B0604030504040204" pitchFamily="50" charset="-128"/>
                </a:rPr>
                <a:t>ガイドライン</a:t>
              </a:r>
              <a:endParaRPr lang="en-US" altLang="ja-JP" sz="1400" dirty="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「有効性評価に基づく子宮頸がん検診ガイドライン</a:t>
              </a:r>
              <a:r>
                <a:rPr lang="en-US" altLang="ja-JP" sz="1400" dirty="0">
                  <a:latin typeface="Meiryo UI" panose="020B0604030504040204" pitchFamily="50" charset="-128"/>
                  <a:ea typeface="Meiryo UI" panose="020B0604030504040204" pitchFamily="50" charset="-128"/>
                </a:rPr>
                <a:t>2019</a:t>
              </a:r>
              <a:r>
                <a:rPr lang="ja-JP" altLang="en-US" sz="1400" dirty="0">
                  <a:latin typeface="Meiryo UI" panose="020B0604030504040204" pitchFamily="50" charset="-128"/>
                  <a:ea typeface="Meiryo UI" panose="020B0604030504040204" pitchFamily="50" charset="-128"/>
                </a:rPr>
                <a:t>年度版」において、</a:t>
              </a:r>
              <a:r>
                <a:rPr lang="en-US" altLang="ja-JP" sz="1400" dirty="0">
                  <a:latin typeface="Meiryo UI" panose="020B0604030504040204" pitchFamily="50" charset="-128"/>
                  <a:ea typeface="Meiryo UI" panose="020B0604030504040204" pitchFamily="50" charset="-128"/>
                </a:rPr>
                <a:t>HPV </a:t>
              </a:r>
              <a:r>
                <a:rPr lang="ja-JP" altLang="en-US" sz="1400" dirty="0">
                  <a:latin typeface="Meiryo UI" panose="020B0604030504040204" pitchFamily="50" charset="-128"/>
                  <a:ea typeface="Meiryo UI" panose="020B0604030504040204" pitchFamily="50" charset="-128"/>
                </a:rPr>
                <a:t>検査単独法について、推奨グレード </a:t>
              </a:r>
              <a:r>
                <a:rPr lang="en-US" altLang="ja-JP" sz="1400" dirty="0">
                  <a:latin typeface="Meiryo UI" panose="020B0604030504040204" pitchFamily="50" charset="-128"/>
                  <a:ea typeface="Meiryo UI" panose="020B0604030504040204" pitchFamily="50" charset="-128"/>
                </a:rPr>
                <a:t>A</a:t>
              </a:r>
              <a:r>
                <a:rPr lang="ja-JP" altLang="en-US" sz="1400" dirty="0">
                  <a:latin typeface="Meiryo UI" panose="020B0604030504040204" pitchFamily="50" charset="-128"/>
                  <a:ea typeface="Meiryo UI" panose="020B0604030504040204" pitchFamily="50" charset="-128"/>
                </a:rPr>
                <a:t>（推奨）と示されていることに加え、現行の細胞診単独法と比べて検診間隔を延長することが可能。</a:t>
              </a:r>
              <a:endParaRPr lang="en-US" altLang="ja-JP" sz="1400" dirty="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一方で、その効果を自治体の検診制度の中で発揮するためには、</a:t>
              </a:r>
              <a:r>
                <a:rPr lang="en-US" altLang="ja-JP" sz="1400" dirty="0">
                  <a:latin typeface="Meiryo UI" panose="020B0604030504040204" pitchFamily="50" charset="-128"/>
                  <a:ea typeface="Meiryo UI" panose="020B0604030504040204" pitchFamily="50" charset="-128"/>
                </a:rPr>
                <a:t>HPV</a:t>
              </a:r>
              <a:r>
                <a:rPr lang="ja-JP" altLang="en-US" sz="1400" dirty="0">
                  <a:latin typeface="Meiryo UI" panose="020B0604030504040204" pitchFamily="50" charset="-128"/>
                  <a:ea typeface="Meiryo UI" panose="020B0604030504040204" pitchFamily="50" charset="-128"/>
                </a:rPr>
                <a:t>陽性者に対する長期の追跡を含む精度管理体制の構築が前提であり、遵守できない場合は効果が細胞診単独法を下回る可能性がある。</a:t>
              </a:r>
              <a:endParaRPr kumimoji="1" lang="ja-JP" altLang="en-US" sz="140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1E5E32AE-9FC9-453D-BE6F-A199FD009C5C}"/>
                </a:ext>
              </a:extLst>
            </p:cNvPr>
            <p:cNvSpPr/>
            <p:nvPr/>
          </p:nvSpPr>
          <p:spPr>
            <a:xfrm>
              <a:off x="323527" y="662739"/>
              <a:ext cx="1008112" cy="3172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 name="グループ化 5">
            <a:extLst>
              <a:ext uri="{FF2B5EF4-FFF2-40B4-BE49-F238E27FC236}">
                <a16:creationId xmlns:a16="http://schemas.microsoft.com/office/drawing/2014/main" id="{6BFD8D44-B3F2-4767-8943-7A8C82255F74}"/>
              </a:ext>
            </a:extLst>
          </p:cNvPr>
          <p:cNvGrpSpPr/>
          <p:nvPr/>
        </p:nvGrpSpPr>
        <p:grpSpPr>
          <a:xfrm>
            <a:off x="310063" y="2228078"/>
            <a:ext cx="8485083" cy="1468094"/>
            <a:chOff x="312515" y="2476539"/>
            <a:chExt cx="8274843" cy="1468094"/>
          </a:xfrm>
        </p:grpSpPr>
        <p:sp>
          <p:nvSpPr>
            <p:cNvPr id="7" name="テキスト ボックス 6">
              <a:extLst>
                <a:ext uri="{FF2B5EF4-FFF2-40B4-BE49-F238E27FC236}">
                  <a16:creationId xmlns:a16="http://schemas.microsoft.com/office/drawing/2014/main" id="{9CE47B91-9331-41F5-BA4B-1C60EE9CFA19}"/>
                </a:ext>
              </a:extLst>
            </p:cNvPr>
            <p:cNvSpPr txBox="1"/>
            <p:nvPr/>
          </p:nvSpPr>
          <p:spPr>
            <a:xfrm>
              <a:off x="315636" y="2476539"/>
              <a:ext cx="8271722" cy="1468094"/>
            </a:xfrm>
            <a:prstGeom prst="rect">
              <a:avLst/>
            </a:prstGeom>
            <a:noFill/>
            <a:ln w="12700">
              <a:solidFill>
                <a:schemeClr val="tx1"/>
              </a:solidFill>
            </a:ln>
          </p:spPr>
          <p:txBody>
            <a:bodyPr wrap="square" rtlCol="0">
              <a:spAutoFit/>
            </a:bodyPr>
            <a:lstStyle/>
            <a:p>
              <a:pPr algn="l">
                <a:lnSpc>
                  <a:spcPts val="2200"/>
                </a:lnSpc>
              </a:pPr>
              <a:r>
                <a:rPr lang="ja-JP" altLang="en-US" sz="1400" dirty="0">
                  <a:solidFill>
                    <a:srgbClr val="000000"/>
                  </a:solidFill>
                  <a:latin typeface="メイリオ" panose="020B0604030504040204" pitchFamily="50" charset="-128"/>
                  <a:ea typeface="メイリオ"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rPr>
                <a:t>指針</a:t>
              </a:r>
              <a:endParaRPr lang="en-US" altLang="ja-JP" sz="1400" dirty="0">
                <a:solidFill>
                  <a:srgbClr val="000000"/>
                </a:solidFill>
                <a:latin typeface="Meiryo UI" panose="020B0604030504040204" pitchFamily="50" charset="-128"/>
                <a:ea typeface="Meiryo UI" panose="020B0604030504040204" pitchFamily="50" charset="-128"/>
              </a:endParaRPr>
            </a:p>
            <a:p>
              <a:pPr algn="l">
                <a:lnSpc>
                  <a:spcPts val="2200"/>
                </a:lnSpc>
              </a:pPr>
              <a:r>
                <a:rPr lang="ja-JP" altLang="en-US" sz="1400" b="0" i="0" u="none" strike="noStrike" baseline="0" dirty="0">
                  <a:solidFill>
                    <a:srgbClr val="000000"/>
                  </a:solidFill>
                  <a:latin typeface="Meiryo UI" panose="020B0604030504040204" pitchFamily="50" charset="-128"/>
                  <a:ea typeface="Meiryo UI" panose="020B0604030504040204" pitchFamily="50" charset="-128"/>
                </a:rPr>
                <a:t>　「がん予防重点健康教育及びがん検診実施のための指針」が</a:t>
              </a:r>
              <a:r>
                <a:rPr lang="ja-JP" altLang="en-US" sz="1400" dirty="0">
                  <a:latin typeface="Meiryo UI" panose="020B0604030504040204" pitchFamily="50" charset="-128"/>
                  <a:ea typeface="Meiryo UI" panose="020B0604030504040204" pitchFamily="50" charset="-128"/>
                </a:rPr>
                <a:t>改正され</a:t>
              </a:r>
              <a:r>
                <a:rPr lang="ja-JP" altLang="en-US" sz="1400" b="0" i="0" u="none" strike="noStrike" baseline="0" dirty="0">
                  <a:solidFill>
                    <a:srgbClr val="000000"/>
                  </a:solidFill>
                  <a:latin typeface="Meiryo UI" panose="020B0604030504040204" pitchFamily="50" charset="-128"/>
                  <a:ea typeface="Meiryo UI" panose="020B0604030504040204" pitchFamily="50" charset="-128"/>
                </a:rPr>
                <a:t>、市町村が行う子宮頸がん検診に</a:t>
              </a:r>
              <a:r>
                <a:rPr lang="en-US" altLang="ja-JP" sz="1400" b="0" i="0" u="none" strike="noStrike" baseline="0" dirty="0">
                  <a:solidFill>
                    <a:srgbClr val="000000"/>
                  </a:solidFill>
                  <a:latin typeface="Meiryo UI" panose="020B0604030504040204" pitchFamily="50" charset="-128"/>
                  <a:ea typeface="Meiryo UI" panose="020B0604030504040204" pitchFamily="50" charset="-128"/>
                </a:rPr>
                <a:t>HPV</a:t>
              </a:r>
              <a:r>
                <a:rPr lang="ja-JP" altLang="en-US" sz="1400" b="0" i="0" u="none" strike="noStrike" baseline="0" dirty="0">
                  <a:solidFill>
                    <a:srgbClr val="000000"/>
                  </a:solidFill>
                  <a:latin typeface="Meiryo UI" panose="020B0604030504040204" pitchFamily="50" charset="-128"/>
                  <a:ea typeface="Meiryo UI" panose="020B0604030504040204" pitchFamily="50" charset="-128"/>
                </a:rPr>
                <a:t>検査単独法が追加。（</a:t>
              </a:r>
              <a:r>
                <a:rPr lang="ja-JP" altLang="en-US" sz="1400" dirty="0">
                  <a:latin typeface="Meiryo UI" panose="020B0604030504040204" pitchFamily="50" charset="-128"/>
                  <a:ea typeface="Meiryo UI" panose="020B0604030504040204" pitchFamily="50" charset="-128"/>
                </a:rPr>
                <a:t>令和６年４月１日から適用）</a:t>
              </a:r>
              <a:endParaRPr lang="en-US" altLang="ja-JP" sz="1400" dirty="0">
                <a:solidFill>
                  <a:srgbClr val="000000"/>
                </a:solidFill>
                <a:latin typeface="Meiryo UI" panose="020B0604030504040204" pitchFamily="50" charset="-128"/>
                <a:ea typeface="Meiryo UI" panose="020B0604030504040204" pitchFamily="50" charset="-128"/>
              </a:endParaRPr>
            </a:p>
            <a:p>
              <a:pPr algn="l">
                <a:lnSpc>
                  <a:spcPts val="2200"/>
                </a:lnSpc>
              </a:pPr>
              <a:r>
                <a:rPr lang="ja-JP" altLang="en-US" sz="14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400" b="0" i="0" u="none" strike="noStrike" baseline="0" dirty="0">
                  <a:solidFill>
                    <a:srgbClr val="000000"/>
                  </a:solidFill>
                  <a:latin typeface="Meiryo UI" panose="020B0604030504040204" pitchFamily="50" charset="-128"/>
                  <a:ea typeface="Meiryo UI" panose="020B0604030504040204" pitchFamily="50" charset="-128"/>
                </a:rPr>
                <a:t>HPV</a:t>
              </a:r>
              <a:r>
                <a:rPr lang="ja-JP" altLang="en-US" sz="1400" b="0" i="0" u="none" strike="noStrike" baseline="0" dirty="0">
                  <a:solidFill>
                    <a:srgbClr val="000000"/>
                  </a:solidFill>
                  <a:latin typeface="Meiryo UI" panose="020B0604030504040204" pitchFamily="50" charset="-128"/>
                  <a:ea typeface="Meiryo UI" panose="020B0604030504040204" pitchFamily="50" charset="-128"/>
                </a:rPr>
                <a:t>検査単独法の実施にあたっては、「対策型検診における</a:t>
              </a:r>
              <a:r>
                <a:rPr lang="en-US" altLang="ja-JP" sz="1400" b="0" i="0" u="none" strike="noStrike" baseline="0" dirty="0">
                  <a:solidFill>
                    <a:srgbClr val="000000"/>
                  </a:solidFill>
                  <a:latin typeface="Meiryo UI" panose="020B0604030504040204" pitchFamily="50" charset="-128"/>
                  <a:ea typeface="Meiryo UI" panose="020B0604030504040204" pitchFamily="50" charset="-128"/>
                </a:rPr>
                <a:t>HPV</a:t>
              </a:r>
              <a:r>
                <a:rPr lang="ja-JP" altLang="en-US" sz="1400" b="0" i="0" u="none" strike="noStrike" baseline="0" dirty="0">
                  <a:solidFill>
                    <a:srgbClr val="000000"/>
                  </a:solidFill>
                  <a:latin typeface="Meiryo UI" panose="020B0604030504040204" pitchFamily="50" charset="-128"/>
                  <a:ea typeface="Meiryo UI" panose="020B0604030504040204" pitchFamily="50" charset="-128"/>
                </a:rPr>
                <a:t>検査単独法による子宮頸がん検診マニュアル」を参考にすること。</a:t>
              </a:r>
              <a:endParaRPr lang="en-US" altLang="ja-JP" sz="1400" b="0" i="0" u="none" strike="noStrike" baseline="0" dirty="0">
                <a:solidFill>
                  <a:srgbClr val="000000"/>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3990CE2-6C5A-45CC-B2B0-C65214EE8FA5}"/>
                </a:ext>
              </a:extLst>
            </p:cNvPr>
            <p:cNvSpPr/>
            <p:nvPr/>
          </p:nvSpPr>
          <p:spPr>
            <a:xfrm>
              <a:off x="312515" y="2476539"/>
              <a:ext cx="1008112" cy="2960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 name="グループ化 4">
            <a:extLst>
              <a:ext uri="{FF2B5EF4-FFF2-40B4-BE49-F238E27FC236}">
                <a16:creationId xmlns:a16="http://schemas.microsoft.com/office/drawing/2014/main" id="{E6F1CA75-3E33-480E-9548-B30134EB82E0}"/>
              </a:ext>
            </a:extLst>
          </p:cNvPr>
          <p:cNvGrpSpPr/>
          <p:nvPr/>
        </p:nvGrpSpPr>
        <p:grpSpPr>
          <a:xfrm>
            <a:off x="302172" y="3813952"/>
            <a:ext cx="8500866" cy="1468094"/>
            <a:chOff x="304544" y="4532420"/>
            <a:chExt cx="8500866" cy="1468094"/>
          </a:xfrm>
        </p:grpSpPr>
        <p:sp>
          <p:nvSpPr>
            <p:cNvPr id="9" name="テキスト ボックス 8">
              <a:extLst>
                <a:ext uri="{FF2B5EF4-FFF2-40B4-BE49-F238E27FC236}">
                  <a16:creationId xmlns:a16="http://schemas.microsoft.com/office/drawing/2014/main" id="{2684C744-F3DD-40AD-81FA-24BB45B60BDF}"/>
                </a:ext>
              </a:extLst>
            </p:cNvPr>
            <p:cNvSpPr txBox="1"/>
            <p:nvPr/>
          </p:nvSpPr>
          <p:spPr>
            <a:xfrm>
              <a:off x="304544" y="4532420"/>
              <a:ext cx="8500866" cy="1468094"/>
            </a:xfrm>
            <a:prstGeom prst="rect">
              <a:avLst/>
            </a:prstGeom>
            <a:noFill/>
            <a:ln w="12700">
              <a:solidFill>
                <a:schemeClr val="tx1"/>
              </a:solidFill>
            </a:ln>
          </p:spPr>
          <p:txBody>
            <a:bodyPr wrap="square" rtlCol="0">
              <a:spAutoFit/>
            </a:bodyPr>
            <a:lstStyle/>
            <a:p>
              <a:pPr>
                <a:lnSpc>
                  <a:spcPts val="2200"/>
                </a:lnSpc>
              </a:pPr>
              <a:r>
                <a:rPr lang="ja-JP" altLang="en-US" sz="1400" dirty="0">
                  <a:latin typeface="Meiryo UI" panose="020B0604030504040204" pitchFamily="50" charset="-128"/>
                  <a:ea typeface="Meiryo UI" panose="020B0604030504040204" pitchFamily="50" charset="-128"/>
                </a:rPr>
                <a:t>マニュアル</a:t>
              </a:r>
              <a:endParaRPr lang="en-US" altLang="ja-JP" sz="1400" dirty="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HPV</a:t>
              </a:r>
              <a:r>
                <a:rPr lang="ja-JP" altLang="en-US" sz="1400" dirty="0">
                  <a:latin typeface="Meiryo UI" panose="020B0604030504040204" pitchFamily="50" charset="-128"/>
                  <a:ea typeface="Meiryo UI" panose="020B0604030504040204" pitchFamily="50" charset="-128"/>
                </a:rPr>
                <a:t>検査単独法による検診プログラムは、実際に運用された際に適切に実施されているかを確認することが必要であり、実施主体における運用上の課題を抽出して対応策を検討する取り組みが重要。</a:t>
              </a:r>
              <a:endParaRPr lang="en-US" altLang="ja-JP" sz="1400" dirty="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当該マニュアルは、課題の抽出および対応策の検討を通じて、修正等を加えることで最終的なマニュアルに仕上げる予定としているため、導入初期における暫定的なマニュアルであることを理解した上での活用をお願いするもの。</a:t>
              </a:r>
              <a:endParaRPr kumimoji="1" lang="ja-JP" altLang="en-US" sz="1400"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503A03E3-D47C-422A-9D4E-A4DFC6003136}"/>
                </a:ext>
              </a:extLst>
            </p:cNvPr>
            <p:cNvSpPr/>
            <p:nvPr/>
          </p:nvSpPr>
          <p:spPr>
            <a:xfrm>
              <a:off x="304544" y="4532420"/>
              <a:ext cx="1019550" cy="3172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3" name="図 12">
            <a:extLst>
              <a:ext uri="{FF2B5EF4-FFF2-40B4-BE49-F238E27FC236}">
                <a16:creationId xmlns:a16="http://schemas.microsoft.com/office/drawing/2014/main" id="{D2DCB1AA-13FC-463C-949E-ED515D2C4D22}"/>
              </a:ext>
            </a:extLst>
          </p:cNvPr>
          <p:cNvPicPr>
            <a:picLocks noChangeAspect="1"/>
          </p:cNvPicPr>
          <p:nvPr/>
        </p:nvPicPr>
        <p:blipFill>
          <a:blip r:embed="rId3"/>
          <a:stretch>
            <a:fillRect/>
          </a:stretch>
        </p:blipFill>
        <p:spPr>
          <a:xfrm>
            <a:off x="467544" y="5500944"/>
            <a:ext cx="6613400" cy="1083551"/>
          </a:xfrm>
          <a:prstGeom prst="rect">
            <a:avLst/>
          </a:prstGeom>
        </p:spPr>
      </p:pic>
      <p:sp>
        <p:nvSpPr>
          <p:cNvPr id="14" name="四角形: 角を丸くする 13">
            <a:extLst>
              <a:ext uri="{FF2B5EF4-FFF2-40B4-BE49-F238E27FC236}">
                <a16:creationId xmlns:a16="http://schemas.microsoft.com/office/drawing/2014/main" id="{A855DA02-F196-4C46-B46D-964A27E77475}"/>
              </a:ext>
            </a:extLst>
          </p:cNvPr>
          <p:cNvSpPr/>
          <p:nvPr/>
        </p:nvSpPr>
        <p:spPr>
          <a:xfrm>
            <a:off x="321155" y="5438320"/>
            <a:ext cx="7059157" cy="1231040"/>
          </a:xfrm>
          <a:prstGeom prst="roundRect">
            <a:avLst>
              <a:gd name="adj" fmla="val 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1537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693B63E-BBC7-4E8F-80F4-F76EE4ADD6E1}"/>
              </a:ext>
            </a:extLst>
          </p:cNvPr>
          <p:cNvSpPr>
            <a:spLocks noGrp="1"/>
          </p:cNvSpPr>
          <p:nvPr>
            <p:ph type="sldNum" sz="quarter" idx="12"/>
          </p:nvPr>
        </p:nvSpPr>
        <p:spPr>
          <a:xfrm>
            <a:off x="6804248" y="6270207"/>
            <a:ext cx="2057400" cy="365125"/>
          </a:xfrm>
        </p:spPr>
        <p:txBody>
          <a:bodyPr/>
          <a:lstStyle/>
          <a:p>
            <a:fld id="{3EDE3AD1-F2D3-4350-9CA3-EF0FD7A3BA10}" type="slidenum">
              <a:rPr kumimoji="1" lang="ja-JP" altLang="en-US" smtClean="0"/>
              <a:t>3</a:t>
            </a:fld>
            <a:endParaRPr kumimoji="1" lang="ja-JP" altLang="en-US" dirty="0"/>
          </a:p>
        </p:txBody>
      </p:sp>
      <p:sp>
        <p:nvSpPr>
          <p:cNvPr id="7" name="テキスト ボックス 1">
            <a:extLst>
              <a:ext uri="{FF2B5EF4-FFF2-40B4-BE49-F238E27FC236}">
                <a16:creationId xmlns:a16="http://schemas.microsoft.com/office/drawing/2014/main" id="{99126166-6C63-4D37-88A4-D22076F8268E}"/>
              </a:ext>
            </a:extLst>
          </p:cNvPr>
          <p:cNvSpPr txBox="1"/>
          <p:nvPr/>
        </p:nvSpPr>
        <p:spPr>
          <a:xfrm>
            <a:off x="-14064" y="0"/>
            <a:ext cx="9158064" cy="459934"/>
          </a:xfrm>
          <a:prstGeom prst="rect">
            <a:avLst/>
          </a:prstGeom>
          <a:solidFill>
            <a:schemeClr val="tx2"/>
          </a:solidFill>
          <a:ln w="9525" cmpd="sng">
            <a:noFill/>
          </a:ln>
          <a:effectLst/>
        </p:spPr>
        <p:txBody>
          <a:bodyPr wrap="square" tIns="0" bIns="0" rtlCol="0" anchor="ctr" anchorCtr="0">
            <a:noAutofit/>
          </a:bodyPr>
          <a:lstStyle/>
          <a:p>
            <a:r>
              <a:rPr lang="ja-JP" altLang="en-US" sz="1800" b="1" i="0" u="none" strike="noStrike" baseline="0" dirty="0">
                <a:solidFill>
                  <a:schemeClr val="bg1"/>
                </a:solidFill>
                <a:latin typeface="メイリオ" panose="020B0604030504040204" pitchFamily="50" charset="-128"/>
                <a:ea typeface="メイリオ" panose="020B0604030504040204" pitchFamily="50" charset="-128"/>
              </a:rPr>
              <a:t>従来のがん検診と</a:t>
            </a:r>
            <a:r>
              <a:rPr lang="en-US" altLang="ja-JP" sz="1800" b="1" i="0" u="none" strike="noStrike" baseline="0" dirty="0">
                <a:solidFill>
                  <a:schemeClr val="bg1"/>
                </a:solidFill>
                <a:latin typeface="Segoe UI" panose="020B0502040204020203" pitchFamily="34" charset="0"/>
                <a:ea typeface="メイリオ" panose="020B0604030504040204" pitchFamily="50" charset="-128"/>
              </a:rPr>
              <a:t>HPV</a:t>
            </a:r>
            <a:r>
              <a:rPr lang="ja-JP" altLang="en-US" sz="1800" b="1" i="0" u="none" strike="noStrike" baseline="0" dirty="0">
                <a:solidFill>
                  <a:schemeClr val="bg1"/>
                </a:solidFill>
                <a:latin typeface="メイリオ" panose="020B0604030504040204" pitchFamily="50" charset="-128"/>
                <a:ea typeface="メイリオ" panose="020B0604030504040204" pitchFamily="50" charset="-128"/>
              </a:rPr>
              <a:t>検査単独法による子宮頸がん検診との違い</a:t>
            </a:r>
            <a:endParaRPr lang="en-US" altLang="ja-JP" sz="2000" b="1" i="0" u="none" strike="noStrike" baseline="0" dirty="0">
              <a:solidFill>
                <a:schemeClr val="bg1"/>
              </a:solidFill>
              <a:latin typeface="メイリオ" panose="020B0604030504040204" pitchFamily="50" charset="-128"/>
              <a:ea typeface="メイリオ" panose="020B0604030504040204" pitchFamily="50" charset="-128"/>
            </a:endParaRPr>
          </a:p>
        </p:txBody>
      </p:sp>
      <p:pic>
        <p:nvPicPr>
          <p:cNvPr id="6" name="図 5">
            <a:extLst>
              <a:ext uri="{FF2B5EF4-FFF2-40B4-BE49-F238E27FC236}">
                <a16:creationId xmlns:a16="http://schemas.microsoft.com/office/drawing/2014/main" id="{0E0F5375-98ED-408E-AED0-E5D5FA120D81}"/>
              </a:ext>
            </a:extLst>
          </p:cNvPr>
          <p:cNvPicPr>
            <a:picLocks noChangeAspect="1"/>
          </p:cNvPicPr>
          <p:nvPr/>
        </p:nvPicPr>
        <p:blipFill>
          <a:blip r:embed="rId3"/>
          <a:stretch>
            <a:fillRect/>
          </a:stretch>
        </p:blipFill>
        <p:spPr>
          <a:xfrm>
            <a:off x="192079" y="917293"/>
            <a:ext cx="8745778" cy="5303615"/>
          </a:xfrm>
          <a:prstGeom prst="rect">
            <a:avLst/>
          </a:prstGeom>
        </p:spPr>
      </p:pic>
      <p:sp>
        <p:nvSpPr>
          <p:cNvPr id="4" name="正方形/長方形 3">
            <a:extLst>
              <a:ext uri="{FF2B5EF4-FFF2-40B4-BE49-F238E27FC236}">
                <a16:creationId xmlns:a16="http://schemas.microsoft.com/office/drawing/2014/main" id="{D38CD1D7-5136-4522-848F-C9CDA2B1C19D}"/>
              </a:ext>
            </a:extLst>
          </p:cNvPr>
          <p:cNvSpPr/>
          <p:nvPr/>
        </p:nvSpPr>
        <p:spPr bwMode="white">
          <a:xfrm>
            <a:off x="8388424" y="5948307"/>
            <a:ext cx="360040"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65015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B78D148-87ED-43C4-BCE1-B918597C4353}"/>
              </a:ext>
            </a:extLst>
          </p:cNvPr>
          <p:cNvSpPr>
            <a:spLocks noGrp="1"/>
          </p:cNvSpPr>
          <p:nvPr>
            <p:ph type="sldNum" sz="quarter" idx="12"/>
          </p:nvPr>
        </p:nvSpPr>
        <p:spPr>
          <a:xfrm>
            <a:off x="6948264" y="6339623"/>
            <a:ext cx="2057400" cy="365125"/>
          </a:xfrm>
        </p:spPr>
        <p:txBody>
          <a:bodyPr/>
          <a:lstStyle/>
          <a:p>
            <a:fld id="{3EDE3AD1-F2D3-4350-9CA3-EF0FD7A3BA10}" type="slidenum">
              <a:rPr kumimoji="1" lang="ja-JP" altLang="en-US" smtClean="0"/>
              <a:t>4</a:t>
            </a:fld>
            <a:endParaRPr kumimoji="1" lang="ja-JP" altLang="en-US" dirty="0"/>
          </a:p>
        </p:txBody>
      </p:sp>
      <p:sp>
        <p:nvSpPr>
          <p:cNvPr id="4" name="テキスト ボックス 3">
            <a:extLst>
              <a:ext uri="{FF2B5EF4-FFF2-40B4-BE49-F238E27FC236}">
                <a16:creationId xmlns:a16="http://schemas.microsoft.com/office/drawing/2014/main" id="{2BC22B2E-E06A-4277-8192-0864C1653437}"/>
              </a:ext>
            </a:extLst>
          </p:cNvPr>
          <p:cNvSpPr txBox="1"/>
          <p:nvPr/>
        </p:nvSpPr>
        <p:spPr>
          <a:xfrm>
            <a:off x="406438" y="1772816"/>
            <a:ext cx="8267148" cy="3683060"/>
          </a:xfrm>
          <a:prstGeom prst="rect">
            <a:avLst/>
          </a:prstGeom>
          <a:noFill/>
          <a:ln w="38100">
            <a:solidFill>
              <a:schemeClr val="tx1"/>
            </a:solidFill>
            <a:prstDash val="sysDot"/>
          </a:ln>
        </p:spPr>
        <p:txBody>
          <a:bodyPr wrap="square" rtlCol="0">
            <a:spAutoFit/>
          </a:bodyPr>
          <a:lstStyle/>
          <a:p>
            <a:pPr>
              <a:lnSpc>
                <a:spcPts val="2000"/>
              </a:lnSpc>
            </a:pPr>
            <a:r>
              <a:rPr lang="en-US" altLang="ja-JP" sz="1600" b="0" i="0" u="none" strike="noStrike" baseline="0" dirty="0">
                <a:solidFill>
                  <a:srgbClr val="000000"/>
                </a:solidFill>
                <a:latin typeface="メイリオ" panose="020B0604030504040204" pitchFamily="50" charset="-128"/>
                <a:ea typeface="メイリオ" panose="020B0604030504040204" pitchFamily="50" charset="-128"/>
              </a:rPr>
              <a:t>【</a:t>
            </a:r>
            <a:r>
              <a:rPr lang="ja-JP" altLang="en-US" sz="1600" b="0" i="0" u="none" strike="noStrike" baseline="0" dirty="0">
                <a:solidFill>
                  <a:srgbClr val="000000"/>
                </a:solidFill>
                <a:latin typeface="メイリオ" panose="020B0604030504040204" pitchFamily="50" charset="-128"/>
                <a:ea typeface="メイリオ" panose="020B0604030504040204" pitchFamily="50" charset="-128"/>
              </a:rPr>
              <a:t>ＨＰＶ検査単独法の実施要件</a:t>
            </a:r>
            <a:r>
              <a:rPr lang="en-US" altLang="ja-JP" sz="1600" b="0" i="0" u="none" strike="noStrike" baseline="0" dirty="0">
                <a:solidFill>
                  <a:srgbClr val="000000"/>
                </a:solidFill>
                <a:latin typeface="メイリオ" panose="020B0604030504040204" pitchFamily="50" charset="-128"/>
                <a:ea typeface="メイリオ" panose="020B0604030504040204" pitchFamily="50" charset="-128"/>
              </a:rPr>
              <a:t>】</a:t>
            </a:r>
          </a:p>
          <a:p>
            <a:pPr>
              <a:lnSpc>
                <a:spcPts val="2000"/>
              </a:lnSpc>
            </a:pPr>
            <a:endParaRPr lang="en-US" altLang="ja-JP" sz="1600" b="0" i="0" u="none" strike="noStrike" baseline="0" dirty="0">
              <a:solidFill>
                <a:srgbClr val="000000"/>
              </a:solidFill>
              <a:latin typeface="メイリオ" panose="020B0604030504040204" pitchFamily="50" charset="-128"/>
              <a:ea typeface="メイリオ" panose="020B0604030504040204" pitchFamily="50" charset="-128"/>
            </a:endParaRPr>
          </a:p>
          <a:p>
            <a:pPr>
              <a:lnSpc>
                <a:spcPts val="2000"/>
              </a:lnSpc>
            </a:pPr>
            <a:r>
              <a:rPr lang="ja-JP" altLang="en-US" sz="1600" b="0" i="0" u="none" strike="noStrike" baseline="0" dirty="0">
                <a:solidFill>
                  <a:srgbClr val="000000"/>
                </a:solidFill>
                <a:latin typeface="メイリオ" panose="020B0604030504040204" pitchFamily="50" charset="-128"/>
                <a:ea typeface="メイリオ" panose="020B0604030504040204" pitchFamily="50" charset="-128"/>
              </a:rPr>
              <a:t>・指針に沿って実施するとともに、</a:t>
            </a:r>
            <a:r>
              <a:rPr lang="en-US" altLang="ja-JP" sz="1600" b="0" i="0" u="none" strike="noStrike" baseline="0" dirty="0">
                <a:solidFill>
                  <a:srgbClr val="000000"/>
                </a:solidFill>
                <a:latin typeface="Segoe UI" panose="020B0502040204020203" pitchFamily="34" charset="0"/>
                <a:ea typeface="メイリオ" panose="020B0604030504040204" pitchFamily="50" charset="-128"/>
              </a:rPr>
              <a:t>HPV</a:t>
            </a:r>
            <a:r>
              <a:rPr lang="ja-JP" altLang="en-US" sz="1600" b="0" i="0" u="none" strike="noStrike" baseline="0" dirty="0">
                <a:solidFill>
                  <a:srgbClr val="000000"/>
                </a:solidFill>
                <a:latin typeface="メイリオ" panose="020B0604030504040204" pitchFamily="50" charset="-128"/>
                <a:ea typeface="メイリオ" panose="020B0604030504040204" pitchFamily="50" charset="-128"/>
              </a:rPr>
              <a:t>検査単独法検診マニュアルを活用すること</a:t>
            </a:r>
            <a:endParaRPr lang="en-US" altLang="ja-JP" sz="1600" b="0" i="0" u="none" strike="noStrike" baseline="0" dirty="0">
              <a:solidFill>
                <a:srgbClr val="000000"/>
              </a:solidFill>
              <a:latin typeface="メイリオ" panose="020B0604030504040204" pitchFamily="50" charset="-128"/>
              <a:ea typeface="メイリオ" panose="020B0604030504040204" pitchFamily="50" charset="-128"/>
            </a:endParaRPr>
          </a:p>
          <a:p>
            <a:pPr>
              <a:lnSpc>
                <a:spcPts val="2000"/>
              </a:lnSpc>
            </a:pPr>
            <a:endParaRPr lang="ja-JP" altLang="en-US" sz="1600" b="0" i="0" u="none" strike="noStrike" baseline="0" dirty="0">
              <a:solidFill>
                <a:srgbClr val="000000"/>
              </a:solidFill>
              <a:latin typeface="メイリオ" panose="020B0604030504040204" pitchFamily="50" charset="-128"/>
              <a:ea typeface="メイリオ" panose="020B0604030504040204" pitchFamily="50" charset="-128"/>
            </a:endParaRPr>
          </a:p>
          <a:p>
            <a:pPr>
              <a:lnSpc>
                <a:spcPts val="2000"/>
              </a:lnSpc>
            </a:pPr>
            <a:r>
              <a:rPr lang="ja-JP" altLang="en-US" sz="1600" b="0" i="0" u="none" strike="noStrike" baseline="0" dirty="0">
                <a:solidFill>
                  <a:srgbClr val="000000"/>
                </a:solidFill>
                <a:latin typeface="メイリオ" panose="020B0604030504040204" pitchFamily="50" charset="-128"/>
                <a:ea typeface="メイリオ" panose="020B0604030504040204" pitchFamily="50" charset="-128"/>
              </a:rPr>
              <a:t>・</a:t>
            </a:r>
            <a:r>
              <a:rPr lang="en-US" altLang="ja-JP" sz="1600" b="0" i="0" u="none" strike="noStrike" baseline="0" dirty="0">
                <a:solidFill>
                  <a:srgbClr val="000000"/>
                </a:solidFill>
                <a:latin typeface="メイリオ" panose="020B0604030504040204" pitchFamily="50" charset="-128"/>
                <a:ea typeface="メイリオ" panose="020B0604030504040204" pitchFamily="50" charset="-128"/>
              </a:rPr>
              <a:t>HPV</a:t>
            </a:r>
            <a:r>
              <a:rPr lang="ja-JP" altLang="en-US" sz="1600" b="0" i="0" u="none" strike="noStrike" baseline="0" dirty="0">
                <a:solidFill>
                  <a:srgbClr val="000000"/>
                </a:solidFill>
                <a:latin typeface="メイリオ" panose="020B0604030504040204" pitchFamily="50" charset="-128"/>
                <a:ea typeface="メイリオ" panose="020B0604030504040204" pitchFamily="50" charset="-128"/>
              </a:rPr>
              <a:t>検査単独法導入時に必要な者が導入に向けた研修等を受講していること</a:t>
            </a:r>
            <a:endParaRPr lang="en-US" altLang="ja-JP" sz="1600" b="0" i="0" u="none" strike="noStrike" baseline="0" dirty="0">
              <a:solidFill>
                <a:srgbClr val="000000"/>
              </a:solidFill>
              <a:latin typeface="メイリオ" panose="020B0604030504040204" pitchFamily="50" charset="-128"/>
              <a:ea typeface="メイリオ" panose="020B0604030504040204" pitchFamily="50" charset="-128"/>
            </a:endParaRPr>
          </a:p>
          <a:p>
            <a:pPr>
              <a:lnSpc>
                <a:spcPts val="2000"/>
              </a:lnSpc>
            </a:pPr>
            <a:endParaRPr lang="ja-JP" altLang="en-US" sz="1600" b="0" i="0" u="none" strike="noStrike" baseline="0" dirty="0">
              <a:solidFill>
                <a:srgbClr val="000000"/>
              </a:solidFill>
              <a:latin typeface="メイリオ" panose="020B0604030504040204" pitchFamily="50" charset="-128"/>
              <a:ea typeface="メイリオ" panose="020B0604030504040204" pitchFamily="50" charset="-128"/>
            </a:endParaRPr>
          </a:p>
          <a:p>
            <a:pPr>
              <a:lnSpc>
                <a:spcPts val="2000"/>
              </a:lnSpc>
            </a:pPr>
            <a:r>
              <a:rPr lang="ja-JP" altLang="en-US" sz="1600" b="0" i="0" u="none" strike="noStrike" baseline="0" dirty="0">
                <a:solidFill>
                  <a:srgbClr val="000000"/>
                </a:solidFill>
                <a:latin typeface="メイリオ" panose="020B0604030504040204" pitchFamily="50" charset="-128"/>
                <a:ea typeface="メイリオ" panose="020B0604030504040204" pitchFamily="50" charset="-128"/>
              </a:rPr>
              <a:t>・</a:t>
            </a:r>
            <a:r>
              <a:rPr lang="ja-JP" altLang="en-US" sz="1600" b="0" i="0" strike="noStrike" baseline="0" dirty="0">
                <a:solidFill>
                  <a:srgbClr val="000000"/>
                </a:solidFill>
                <a:latin typeface="メイリオ" panose="020B0604030504040204" pitchFamily="50" charset="-128"/>
                <a:ea typeface="メイリオ" panose="020B0604030504040204" pitchFamily="50" charset="-128"/>
              </a:rPr>
              <a:t>受診者の情報と検診結果を保存するデータベース等を有し、個別の対象者の検診受診状況を長期に追跡することが可能であること </a:t>
            </a:r>
            <a:endParaRPr lang="en-US" altLang="ja-JP" sz="1600" b="0" i="0" strike="noStrike" baseline="0" dirty="0">
              <a:solidFill>
                <a:srgbClr val="000000"/>
              </a:solidFill>
              <a:latin typeface="メイリオ" panose="020B0604030504040204" pitchFamily="50" charset="-128"/>
              <a:ea typeface="メイリオ" panose="020B0604030504040204" pitchFamily="50" charset="-128"/>
            </a:endParaRPr>
          </a:p>
          <a:p>
            <a:pPr>
              <a:lnSpc>
                <a:spcPts val="2000"/>
              </a:lnSpc>
            </a:pPr>
            <a:endParaRPr lang="ja-JP" altLang="en-US" sz="1600" b="1" i="0" strike="noStrike" baseline="0" dirty="0">
              <a:solidFill>
                <a:srgbClr val="000000"/>
              </a:solidFill>
              <a:latin typeface="メイリオ" panose="020B0604030504040204" pitchFamily="50" charset="-128"/>
              <a:ea typeface="メイリオ" panose="020B0604030504040204" pitchFamily="50" charset="-128"/>
            </a:endParaRPr>
          </a:p>
          <a:p>
            <a:pPr>
              <a:lnSpc>
                <a:spcPts val="2000"/>
              </a:lnSpc>
            </a:pPr>
            <a:r>
              <a:rPr lang="ja-JP" altLang="en-US" sz="1600" b="0" i="0" strike="noStrike" baseline="0" dirty="0">
                <a:solidFill>
                  <a:srgbClr val="000000"/>
                </a:solidFill>
                <a:latin typeface="メイリオ" panose="020B0604030504040204" pitchFamily="50" charset="-128"/>
                <a:ea typeface="メイリオ" panose="020B0604030504040204" pitchFamily="50" charset="-128"/>
              </a:rPr>
              <a:t>・</a:t>
            </a:r>
            <a:r>
              <a:rPr lang="en-US" altLang="ja-JP" sz="1600" b="0" i="0" strike="noStrike" baseline="0" dirty="0">
                <a:solidFill>
                  <a:srgbClr val="000000"/>
                </a:solidFill>
                <a:latin typeface="メイリオ" panose="020B0604030504040204" pitchFamily="50" charset="-128"/>
                <a:ea typeface="メイリオ" panose="020B0604030504040204" pitchFamily="50" charset="-128"/>
              </a:rPr>
              <a:t>HPV</a:t>
            </a:r>
            <a:r>
              <a:rPr lang="ja-JP" altLang="en-US" sz="1600" b="0" i="0" strike="noStrike" baseline="0" dirty="0">
                <a:solidFill>
                  <a:srgbClr val="000000"/>
                </a:solidFill>
                <a:latin typeface="メイリオ" panose="020B0604030504040204" pitchFamily="50" charset="-128"/>
                <a:ea typeface="メイリオ" panose="020B0604030504040204" pitchFamily="50" charset="-128"/>
              </a:rPr>
              <a:t>検査単独法を導入するにあたっては、新しい検診方法について、都道府県、地域医師会及び検診実施機関等関係者の理解と協力が得られていること </a:t>
            </a:r>
            <a:endParaRPr lang="en-US" altLang="ja-JP" sz="1600" b="0" i="0" strike="noStrike" baseline="0" dirty="0">
              <a:solidFill>
                <a:srgbClr val="000000"/>
              </a:solidFill>
              <a:latin typeface="メイリオ" panose="020B0604030504040204" pitchFamily="50" charset="-128"/>
              <a:ea typeface="メイリオ" panose="020B0604030504040204" pitchFamily="50" charset="-128"/>
            </a:endParaRPr>
          </a:p>
          <a:p>
            <a:pPr>
              <a:lnSpc>
                <a:spcPts val="2000"/>
              </a:lnSpc>
            </a:pPr>
            <a:endParaRPr lang="ja-JP" altLang="en-US" sz="1600" b="1" i="0" strike="noStrike" baseline="0" dirty="0">
              <a:solidFill>
                <a:srgbClr val="000000"/>
              </a:solidFill>
              <a:latin typeface="メイリオ" panose="020B0604030504040204" pitchFamily="50" charset="-128"/>
              <a:ea typeface="メイリオ" panose="020B0604030504040204" pitchFamily="50" charset="-128"/>
            </a:endParaRPr>
          </a:p>
          <a:p>
            <a:pPr>
              <a:lnSpc>
                <a:spcPts val="2000"/>
              </a:lnSpc>
            </a:pPr>
            <a:r>
              <a:rPr lang="ja-JP" altLang="en-US" sz="1600" b="0" i="0" strike="noStrike" baseline="0" dirty="0">
                <a:solidFill>
                  <a:srgbClr val="000000"/>
                </a:solidFill>
                <a:latin typeface="メイリオ" panose="020B0604030504040204" pitchFamily="50" charset="-128"/>
                <a:ea typeface="メイリオ" panose="020B0604030504040204" pitchFamily="50" charset="-128"/>
              </a:rPr>
              <a:t>・</a:t>
            </a:r>
            <a:r>
              <a:rPr lang="en-US" altLang="ja-JP" sz="1600" dirty="0">
                <a:solidFill>
                  <a:srgbClr val="000000"/>
                </a:solidFill>
                <a:latin typeface="メイリオ" panose="020B0604030504040204" pitchFamily="50" charset="-128"/>
                <a:ea typeface="メイリオ" panose="020B0604030504040204" pitchFamily="50" charset="-128"/>
              </a:rPr>
              <a:t>HPV</a:t>
            </a:r>
            <a:r>
              <a:rPr lang="ja-JP" altLang="en-US" sz="1600" dirty="0">
                <a:solidFill>
                  <a:srgbClr val="000000"/>
                </a:solidFill>
                <a:latin typeface="メイリオ" panose="020B0604030504040204" pitchFamily="50" charset="-128"/>
                <a:ea typeface="メイリオ" panose="020B0604030504040204" pitchFamily="50" charset="-128"/>
              </a:rPr>
              <a:t>検査単独法を導入するにあたっては、新しい</a:t>
            </a:r>
            <a:r>
              <a:rPr lang="ja-JP" altLang="en-US" sz="1600" b="0" i="0" strike="noStrike" baseline="0" dirty="0">
                <a:solidFill>
                  <a:srgbClr val="000000"/>
                </a:solidFill>
                <a:latin typeface="メイリオ" panose="020B0604030504040204" pitchFamily="50" charset="-128"/>
                <a:ea typeface="メイリオ" panose="020B0604030504040204" pitchFamily="50" charset="-128"/>
              </a:rPr>
              <a:t>検診方法について、住民や対象者への普及啓発を行うこと</a:t>
            </a:r>
            <a:endParaRPr lang="en-US" altLang="ja-JP" sz="1600" b="0" i="0" strike="noStrike" baseline="0" dirty="0">
              <a:solidFill>
                <a:srgbClr val="000000"/>
              </a:solidFill>
              <a:latin typeface="メイリオ" panose="020B0604030504040204" pitchFamily="50" charset="-128"/>
              <a:ea typeface="メイリオ" panose="020B0604030504040204" pitchFamily="50" charset="-128"/>
            </a:endParaRPr>
          </a:p>
        </p:txBody>
      </p:sp>
      <p:sp>
        <p:nvSpPr>
          <p:cNvPr id="5" name="テキスト ボックス 1">
            <a:extLst>
              <a:ext uri="{FF2B5EF4-FFF2-40B4-BE49-F238E27FC236}">
                <a16:creationId xmlns:a16="http://schemas.microsoft.com/office/drawing/2014/main" id="{763F03F8-6A06-4C39-A932-F9FCFA4FF258}"/>
              </a:ext>
            </a:extLst>
          </p:cNvPr>
          <p:cNvSpPr txBox="1"/>
          <p:nvPr/>
        </p:nvSpPr>
        <p:spPr>
          <a:xfrm>
            <a:off x="-14064" y="0"/>
            <a:ext cx="9158064" cy="459934"/>
          </a:xfrm>
          <a:prstGeom prst="rect">
            <a:avLst/>
          </a:prstGeom>
          <a:solidFill>
            <a:schemeClr val="tx2"/>
          </a:solidFill>
          <a:ln w="9525" cmpd="sng">
            <a:noFill/>
          </a:ln>
          <a:effectLst/>
        </p:spPr>
        <p:txBody>
          <a:bodyPr wrap="square" tIns="0" bIns="0" rtlCol="0" anchor="ctr" anchorCtr="0">
            <a:noAutofit/>
          </a:bodyPr>
          <a:lstStyle/>
          <a:p>
            <a:r>
              <a:rPr lang="ja-JP" altLang="en-US" sz="2000" b="0" i="0" u="none" strike="noStrike" baseline="0" dirty="0">
                <a:solidFill>
                  <a:srgbClr val="000000"/>
                </a:solidFill>
                <a:latin typeface="メイリオ" panose="020B0604030504040204" pitchFamily="50" charset="-128"/>
                <a:ea typeface="メイリオ" panose="020B0604030504040204" pitchFamily="50" charset="-128"/>
              </a:rPr>
              <a:t> </a:t>
            </a:r>
            <a:r>
              <a:rPr lang="en-US" altLang="ja-JP" sz="2000" b="1" i="0" u="none" strike="noStrike" baseline="0" dirty="0">
                <a:solidFill>
                  <a:schemeClr val="bg1"/>
                </a:solidFill>
                <a:latin typeface="メイリオ" panose="020B0604030504040204" pitchFamily="50" charset="-128"/>
                <a:ea typeface="メイリオ" panose="020B0604030504040204" pitchFamily="50" charset="-128"/>
              </a:rPr>
              <a:t>HPV</a:t>
            </a:r>
            <a:r>
              <a:rPr lang="ja-JP" altLang="en-US" sz="2000" b="1" i="0" u="none" strike="noStrike" baseline="0" dirty="0">
                <a:solidFill>
                  <a:schemeClr val="bg1"/>
                </a:solidFill>
                <a:latin typeface="メイリオ" panose="020B0604030504040204" pitchFamily="50" charset="-128"/>
                <a:ea typeface="メイリオ" panose="020B0604030504040204" pitchFamily="50" charset="-128"/>
              </a:rPr>
              <a:t>検査単独法による子宮頸がん検診の導入要件</a:t>
            </a:r>
            <a:r>
              <a:rPr lang="ja-JP" altLang="en-US" sz="2000" b="1" dirty="0">
                <a:solidFill>
                  <a:schemeClr val="bg1"/>
                </a:solidFill>
                <a:latin typeface="メイリオ" panose="020B0604030504040204" pitchFamily="50" charset="-128"/>
                <a:ea typeface="メイリオ" panose="020B0604030504040204" pitchFamily="50" charset="-128"/>
              </a:rPr>
              <a:t>について</a:t>
            </a:r>
            <a:endParaRPr lang="en-US" altLang="ja-JP" sz="2000" b="1" i="0" u="none" strike="noStrike" baseline="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5EC921A7-F797-436E-B8F4-228389C51D96}"/>
              </a:ext>
            </a:extLst>
          </p:cNvPr>
          <p:cNvSpPr txBox="1"/>
          <p:nvPr/>
        </p:nvSpPr>
        <p:spPr>
          <a:xfrm>
            <a:off x="316501" y="909268"/>
            <a:ext cx="8447022" cy="584775"/>
          </a:xfrm>
          <a:prstGeom prst="rect">
            <a:avLst/>
          </a:prstGeom>
          <a:noFill/>
        </p:spPr>
        <p:txBody>
          <a:bodyPr wrap="square" rtlCol="0">
            <a:spAutoFit/>
          </a:bodyPr>
          <a:lstStyle/>
          <a:p>
            <a:pPr algn="l"/>
            <a:r>
              <a:rPr lang="ja-JP" altLang="en-US" sz="1600" dirty="0">
                <a:solidFill>
                  <a:srgbClr val="000000"/>
                </a:solidFill>
                <a:latin typeface="メイリオ" panose="020B0604030504040204" pitchFamily="50" charset="-128"/>
                <a:ea typeface="メイリオ" panose="020B0604030504040204" pitchFamily="50" charset="-128"/>
              </a:rPr>
              <a:t>　</a:t>
            </a:r>
            <a:r>
              <a:rPr lang="en-US" altLang="ja-JP" sz="1600" dirty="0">
                <a:solidFill>
                  <a:srgbClr val="000000"/>
                </a:solidFill>
                <a:latin typeface="メイリオ" panose="020B0604030504040204" pitchFamily="50" charset="-128"/>
                <a:ea typeface="メイリオ" panose="020B0604030504040204" pitchFamily="50" charset="-128"/>
              </a:rPr>
              <a:t>HPV</a:t>
            </a:r>
            <a:r>
              <a:rPr lang="ja-JP" altLang="en-US" sz="1600" dirty="0">
                <a:solidFill>
                  <a:srgbClr val="000000"/>
                </a:solidFill>
                <a:latin typeface="メイリオ" panose="020B0604030504040204" pitchFamily="50" charset="-128"/>
                <a:ea typeface="メイリオ" panose="020B0604030504040204" pitchFamily="50" charset="-128"/>
              </a:rPr>
              <a:t>検査単独法を実施する場合には、市町村は以下の五つの要件をすべて満たす必要があると指針において定められた。</a:t>
            </a:r>
            <a:endParaRPr lang="en-US" altLang="ja-JP" sz="1600" dirty="0">
              <a:solidFill>
                <a:srgbClr val="00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42149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5BF6D23-05D7-4743-99F3-A1829E0FA266}"/>
              </a:ext>
            </a:extLst>
          </p:cNvPr>
          <p:cNvSpPr>
            <a:spLocks noGrp="1"/>
          </p:cNvSpPr>
          <p:nvPr>
            <p:ph type="sldNum" sz="quarter" idx="12"/>
          </p:nvPr>
        </p:nvSpPr>
        <p:spPr/>
        <p:txBody>
          <a:bodyPr/>
          <a:lstStyle/>
          <a:p>
            <a:fld id="{3EDE3AD1-F2D3-4350-9CA3-EF0FD7A3BA10}" type="slidenum">
              <a:rPr kumimoji="1" lang="ja-JP" altLang="en-US" smtClean="0"/>
              <a:t>5</a:t>
            </a:fld>
            <a:endParaRPr kumimoji="1" lang="ja-JP" altLang="en-US" dirty="0"/>
          </a:p>
        </p:txBody>
      </p:sp>
      <p:sp>
        <p:nvSpPr>
          <p:cNvPr id="4" name="テキスト ボックス 3">
            <a:extLst>
              <a:ext uri="{FF2B5EF4-FFF2-40B4-BE49-F238E27FC236}">
                <a16:creationId xmlns:a16="http://schemas.microsoft.com/office/drawing/2014/main" id="{55C740BF-DA0A-4F65-97D1-CB9F813A86C9}"/>
              </a:ext>
            </a:extLst>
          </p:cNvPr>
          <p:cNvSpPr txBox="1"/>
          <p:nvPr/>
        </p:nvSpPr>
        <p:spPr>
          <a:xfrm>
            <a:off x="431860" y="1881923"/>
            <a:ext cx="8136904" cy="2032351"/>
          </a:xfrm>
          <a:prstGeom prst="rect">
            <a:avLst/>
          </a:prstGeom>
          <a:noFill/>
          <a:ln>
            <a:solidFill>
              <a:schemeClr val="tx1"/>
            </a:solidFill>
          </a:ln>
        </p:spPr>
        <p:txBody>
          <a:bodyPr wrap="square" rtlCol="0">
            <a:spAutoFit/>
          </a:bodyPr>
          <a:lstStyle/>
          <a:p>
            <a:pPr>
              <a:lnSpc>
                <a:spcPts val="2200"/>
              </a:lnSpc>
            </a:pPr>
            <a:r>
              <a:rPr lang="ja-JP" altLang="en-US" sz="1400" u="sng" dirty="0">
                <a:latin typeface="Meiryo UI" panose="020B0604030504040204" pitchFamily="50" charset="-128"/>
                <a:ea typeface="Meiryo UI" panose="020B0604030504040204" pitchFamily="50" charset="-128"/>
              </a:rPr>
              <a:t>①現時点のマニュアルが暫定的であること</a:t>
            </a:r>
            <a:endParaRPr lang="en-US" altLang="ja-JP" sz="1400" u="sng" dirty="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活用すべきマニュアルは導入初期における暫定的なものであり、今後、課題の抽出及び対応策の検討を通じて修正がある。</a:t>
            </a:r>
            <a:endParaRPr lang="en-US" altLang="ja-JP" sz="1400" dirty="0">
              <a:latin typeface="Meiryo UI" panose="020B0604030504040204" pitchFamily="50" charset="-128"/>
              <a:ea typeface="Meiryo UI" panose="020B0604030504040204" pitchFamily="50" charset="-128"/>
            </a:endParaRPr>
          </a:p>
          <a:p>
            <a:pPr>
              <a:lnSpc>
                <a:spcPts val="2200"/>
              </a:lnSpc>
            </a:pPr>
            <a:endParaRPr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200"/>
              </a:lnSpc>
              <a:spcBef>
                <a:spcPts val="0"/>
              </a:spcBef>
              <a:spcAft>
                <a:spcPts val="0"/>
              </a:spcAft>
              <a:buClrTx/>
              <a:buSzTx/>
              <a:buFontTx/>
              <a:buNone/>
              <a:tabLst/>
              <a:defRPr/>
            </a:pPr>
            <a:r>
              <a:rPr lang="ja-JP" altLang="en-US" sz="1400" u="sng" dirty="0">
                <a:solidFill>
                  <a:prstClr val="black"/>
                </a:solidFill>
                <a:latin typeface="Meiryo UI" panose="020B0604030504040204" pitchFamily="50" charset="-128"/>
                <a:ea typeface="Meiryo UI" panose="020B0604030504040204" pitchFamily="50" charset="-128"/>
              </a:rPr>
              <a:t>②精度管理体制が構築されていること</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nSpc>
                <a:spcPts val="2200"/>
              </a:lnSpc>
            </a:pPr>
            <a:r>
              <a:rPr lang="ja-JP" altLang="en-US" sz="1400" dirty="0">
                <a:solidFill>
                  <a:srgbClr val="000000"/>
                </a:solidFill>
                <a:latin typeface="メイリオ" panose="020B0604030504040204" pitchFamily="50" charset="-128"/>
                <a:ea typeface="メイリオ" panose="020B0604030504040204" pitchFamily="50" charset="-128"/>
              </a:rPr>
              <a:t>　</a:t>
            </a:r>
            <a:r>
              <a:rPr lang="en-US" altLang="ja-JP" sz="1400" b="0" i="0" u="none" strike="noStrike" baseline="0" dirty="0">
                <a:solidFill>
                  <a:srgbClr val="000000"/>
                </a:solidFill>
                <a:latin typeface="メイリオ" panose="020B0604030504040204" pitchFamily="50" charset="-128"/>
                <a:ea typeface="メイリオ" panose="020B0604030504040204" pitchFamily="50" charset="-128"/>
              </a:rPr>
              <a:t>HPV</a:t>
            </a:r>
            <a:r>
              <a:rPr lang="ja-JP" altLang="en-US" sz="1400" b="0" i="0" u="none" strike="noStrike" baseline="0" dirty="0">
                <a:solidFill>
                  <a:srgbClr val="000000"/>
                </a:solidFill>
                <a:latin typeface="メイリオ" panose="020B0604030504040204" pitchFamily="50" charset="-128"/>
                <a:ea typeface="メイリオ" panose="020B0604030504040204" pitchFamily="50" charset="-128"/>
              </a:rPr>
              <a:t>検査単独法においては、</a:t>
            </a:r>
            <a:r>
              <a:rPr lang="ja-JP" altLang="en-US" sz="1400" dirty="0">
                <a:latin typeface="Meiryo UI" panose="020B0604030504040204" pitchFamily="50" charset="-128"/>
                <a:ea typeface="Meiryo UI" panose="020B0604030504040204" pitchFamily="50" charset="-128"/>
              </a:rPr>
              <a:t>陽性者に対する長期の追跡を含む精度管理体制の構築が前提であり、遵守できない場合は効果が細胞診単独法を下回る能性がある。</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1">
            <a:extLst>
              <a:ext uri="{FF2B5EF4-FFF2-40B4-BE49-F238E27FC236}">
                <a16:creationId xmlns:a16="http://schemas.microsoft.com/office/drawing/2014/main" id="{B458FF3F-DB2E-49F3-90F9-2AB474F5FC75}"/>
              </a:ext>
            </a:extLst>
          </p:cNvPr>
          <p:cNvSpPr txBox="1"/>
          <p:nvPr/>
        </p:nvSpPr>
        <p:spPr>
          <a:xfrm>
            <a:off x="-14064" y="0"/>
            <a:ext cx="9158064" cy="459934"/>
          </a:xfrm>
          <a:prstGeom prst="rect">
            <a:avLst/>
          </a:prstGeom>
          <a:solidFill>
            <a:schemeClr val="tx2"/>
          </a:solidFill>
          <a:ln w="9525" cmpd="sng">
            <a:noFill/>
          </a:ln>
          <a:effectLst/>
        </p:spPr>
        <p:txBody>
          <a:bodyPr wrap="square" tIns="0" bIns="0" rtlCol="0" anchor="ctr" anchorCtr="0">
            <a:noAutofit/>
          </a:bodyPr>
          <a:lstStyle/>
          <a:p>
            <a:r>
              <a:rPr lang="ja-JP" altLang="en-US" sz="2000" b="1" i="0" u="none" strike="noStrike" baseline="0" dirty="0">
                <a:solidFill>
                  <a:schemeClr val="bg1"/>
                </a:solidFill>
                <a:latin typeface="メイリオ" panose="020B0604030504040204" pitchFamily="50" charset="-128"/>
                <a:ea typeface="メイリオ" panose="020B0604030504040204" pitchFamily="50" charset="-128"/>
              </a:rPr>
              <a:t>大阪府の対応について① </a:t>
            </a:r>
            <a:endParaRPr lang="en-US" altLang="ja-JP" sz="2000" b="1" i="0" u="none" strike="noStrike" baseline="0"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709F1E0F-1B32-4845-8A6C-A245658A5535}"/>
              </a:ext>
            </a:extLst>
          </p:cNvPr>
          <p:cNvSpPr txBox="1"/>
          <p:nvPr/>
        </p:nvSpPr>
        <p:spPr>
          <a:xfrm>
            <a:off x="434944" y="4772233"/>
            <a:ext cx="8208912" cy="339580"/>
          </a:xfrm>
          <a:prstGeom prst="rect">
            <a:avLst/>
          </a:prstGeom>
          <a:noFill/>
          <a:ln>
            <a:noFill/>
          </a:ln>
        </p:spPr>
        <p:txBody>
          <a:bodyPr wrap="square" rtlCol="0">
            <a:spAutoFit/>
          </a:bodyPr>
          <a:lstStyle/>
          <a:p>
            <a:pPr>
              <a:lnSpc>
                <a:spcPts val="2200"/>
              </a:lnSpc>
            </a:pPr>
            <a:endParaRPr lang="en-US" altLang="ja-JP" sz="1400" dirty="0">
              <a:latin typeface="Meiryo UI" panose="020B0604030504040204" pitchFamily="50" charset="-128"/>
              <a:ea typeface="Meiryo UI" panose="020B0604030504040204" pitchFamily="50" charset="-128"/>
            </a:endParaRPr>
          </a:p>
        </p:txBody>
      </p:sp>
      <p:sp>
        <p:nvSpPr>
          <p:cNvPr id="3" name="二等辺三角形 2">
            <a:extLst>
              <a:ext uri="{FF2B5EF4-FFF2-40B4-BE49-F238E27FC236}">
                <a16:creationId xmlns:a16="http://schemas.microsoft.com/office/drawing/2014/main" id="{7F325D81-ACAB-410B-B736-7699B211BEE9}"/>
              </a:ext>
            </a:extLst>
          </p:cNvPr>
          <p:cNvSpPr/>
          <p:nvPr/>
        </p:nvSpPr>
        <p:spPr>
          <a:xfrm flipV="1">
            <a:off x="2915816" y="4221088"/>
            <a:ext cx="2664296" cy="475266"/>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10AAB56C-83D9-4721-9602-5FA3E142AA5C}"/>
              </a:ext>
            </a:extLst>
          </p:cNvPr>
          <p:cNvSpPr txBox="1"/>
          <p:nvPr/>
        </p:nvSpPr>
        <p:spPr>
          <a:xfrm>
            <a:off x="395536" y="546299"/>
            <a:ext cx="3317254" cy="344646"/>
          </a:xfrm>
          <a:prstGeom prst="rect">
            <a:avLst/>
          </a:prstGeom>
          <a:solidFill>
            <a:schemeClr val="bg2">
              <a:lumMod val="90000"/>
            </a:schemeClr>
          </a:solidFill>
          <a:ln>
            <a:noFill/>
          </a:ln>
        </p:spPr>
        <p:txBody>
          <a:bodyPr wrap="square" rtlCol="0">
            <a:spAutoFit/>
          </a:bodyPr>
          <a:lstStyle/>
          <a:p>
            <a:pPr>
              <a:lnSpc>
                <a:spcPts val="2200"/>
              </a:lnSpc>
            </a:pPr>
            <a:r>
              <a:rPr lang="ja-JP" altLang="en-US" sz="1600" b="1" dirty="0">
                <a:latin typeface="Meiryo UI" panose="020B0604030504040204" pitchFamily="50" charset="-128"/>
                <a:ea typeface="Meiryo UI" panose="020B0604030504040204" pitchFamily="50" charset="-128"/>
              </a:rPr>
              <a:t>（１）</a:t>
            </a:r>
            <a:r>
              <a:rPr kumimoji="1" lang="ja-JP" altLang="en-US" sz="1600" b="1" dirty="0">
                <a:latin typeface="Meiryo UI" panose="020B0604030504040204" pitchFamily="50" charset="-128"/>
                <a:ea typeface="Meiryo UI" panose="020B0604030504040204" pitchFamily="50" charset="-128"/>
              </a:rPr>
              <a:t>市町村あてに</a:t>
            </a:r>
            <a:r>
              <a:rPr lang="ja-JP" altLang="en-US" sz="1600" b="1" dirty="0">
                <a:latin typeface="Meiryo UI" panose="020B0604030504040204" pitchFamily="50" charset="-128"/>
                <a:ea typeface="Meiryo UI" panose="020B0604030504040204" pitchFamily="50" charset="-128"/>
              </a:rPr>
              <a:t>通知を発出</a:t>
            </a:r>
            <a:endParaRPr kumimoji="1" lang="en-US" altLang="ja-JP" sz="16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9AFF0DAC-C729-42FC-98E1-493FACE86780}"/>
              </a:ext>
            </a:extLst>
          </p:cNvPr>
          <p:cNvSpPr txBox="1"/>
          <p:nvPr/>
        </p:nvSpPr>
        <p:spPr>
          <a:xfrm>
            <a:off x="547936" y="1188008"/>
            <a:ext cx="8208912" cy="621709"/>
          </a:xfrm>
          <a:prstGeom prst="rect">
            <a:avLst/>
          </a:prstGeom>
          <a:noFill/>
          <a:ln>
            <a:noFill/>
          </a:ln>
        </p:spPr>
        <p:txBody>
          <a:bodyPr wrap="square" rtlCol="0">
            <a:spAutoFit/>
          </a:bodyPr>
          <a:lstStyle/>
          <a:p>
            <a:pPr>
              <a:lnSpc>
                <a:spcPts val="2200"/>
              </a:lnSpc>
            </a:pPr>
            <a:r>
              <a:rPr lang="ja-JP" altLang="en-US" sz="1400" dirty="0">
                <a:latin typeface="Meiryo UI" panose="020B0604030504040204" pitchFamily="50" charset="-128"/>
                <a:ea typeface="Meiryo UI" panose="020B0604030504040204" pitchFamily="50" charset="-128"/>
              </a:rPr>
              <a:t>令和７年度に</a:t>
            </a:r>
            <a:r>
              <a:rPr lang="en-US" altLang="ja-JP" sz="1400" dirty="0">
                <a:latin typeface="Meiryo UI" panose="020B0604030504040204" pitchFamily="50" charset="-128"/>
                <a:ea typeface="Meiryo UI" panose="020B0604030504040204" pitchFamily="50" charset="-128"/>
              </a:rPr>
              <a:t>HPV</a:t>
            </a:r>
            <a:r>
              <a:rPr lang="ja-JP" altLang="en-US" sz="1400" dirty="0">
                <a:latin typeface="Meiryo UI" panose="020B0604030504040204" pitchFamily="50" charset="-128"/>
                <a:ea typeface="Meiryo UI" panose="020B0604030504040204" pitchFamily="50" charset="-128"/>
              </a:rPr>
              <a:t>検査単独法を導入予定の市があり、以下の課題について認識してもらうため、大阪府から市町村あてに通知を発出し、適正な検査体制の構築を促していくこととしたい。</a:t>
            </a:r>
            <a:endParaRPr lang="en-US" altLang="ja-JP" sz="14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2618C65B-E8D6-4AF5-B49A-90A81ACF6968}"/>
              </a:ext>
            </a:extLst>
          </p:cNvPr>
          <p:cNvSpPr txBox="1"/>
          <p:nvPr/>
        </p:nvSpPr>
        <p:spPr>
          <a:xfrm>
            <a:off x="460512" y="5037708"/>
            <a:ext cx="8208912" cy="621709"/>
          </a:xfrm>
          <a:prstGeom prst="rect">
            <a:avLst/>
          </a:prstGeom>
          <a:solidFill>
            <a:schemeClr val="bg1">
              <a:lumMod val="95000"/>
            </a:schemeClr>
          </a:solidFill>
          <a:ln>
            <a:noFill/>
          </a:ln>
        </p:spPr>
        <p:txBody>
          <a:bodyPr wrap="square" rtlCol="0">
            <a:spAutoFit/>
          </a:bodyPr>
          <a:lstStyle/>
          <a:p>
            <a:pPr>
              <a:lnSpc>
                <a:spcPts val="2200"/>
              </a:lnSpc>
            </a:pPr>
            <a:r>
              <a:rPr lang="ja-JP" altLang="en-US" sz="1400" dirty="0">
                <a:latin typeface="Meiryo UI" panose="020B0604030504040204" pitchFamily="50" charset="-128"/>
                <a:ea typeface="Meiryo UI" panose="020B0604030504040204" pitchFamily="50" charset="-128"/>
              </a:rPr>
              <a:t>内容は上記を踏まえ、</a:t>
            </a:r>
            <a:r>
              <a:rPr lang="en-US" altLang="ja-JP" sz="1400" dirty="0">
                <a:latin typeface="Meiryo UI" panose="020B0604030504040204" pitchFamily="50" charset="-128"/>
                <a:ea typeface="Meiryo UI" panose="020B0604030504040204" pitchFamily="50" charset="-128"/>
              </a:rPr>
              <a:t>HPV</a:t>
            </a:r>
            <a:r>
              <a:rPr lang="ja-JP" altLang="en-US" sz="1400" dirty="0">
                <a:latin typeface="Meiryo UI" panose="020B0604030504040204" pitchFamily="50" charset="-128"/>
                <a:ea typeface="Meiryo UI" panose="020B0604030504040204" pitchFamily="50" charset="-128"/>
              </a:rPr>
              <a:t>検査単独法の導入については、計画的かつ慎重に進めるような趣旨とすることとしてよいか。</a:t>
            </a:r>
          </a:p>
        </p:txBody>
      </p:sp>
    </p:spTree>
    <p:extLst>
      <p:ext uri="{BB962C8B-B14F-4D97-AF65-F5344CB8AC3E}">
        <p14:creationId xmlns:p14="http://schemas.microsoft.com/office/powerpoint/2010/main" val="3033465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CB32669-3825-42B0-9AC4-A1FB32AB1A3F}"/>
              </a:ext>
            </a:extLst>
          </p:cNvPr>
          <p:cNvSpPr>
            <a:spLocks noGrp="1"/>
          </p:cNvSpPr>
          <p:nvPr>
            <p:ph type="sldNum" sz="quarter" idx="12"/>
          </p:nvPr>
        </p:nvSpPr>
        <p:spPr/>
        <p:txBody>
          <a:bodyPr/>
          <a:lstStyle/>
          <a:p>
            <a:fld id="{3EDE3AD1-F2D3-4350-9CA3-EF0FD7A3BA10}" type="slidenum">
              <a:rPr kumimoji="1" lang="ja-JP" altLang="en-US" smtClean="0"/>
              <a:t>6</a:t>
            </a:fld>
            <a:endParaRPr kumimoji="1" lang="ja-JP" altLang="en-US"/>
          </a:p>
        </p:txBody>
      </p:sp>
      <p:sp>
        <p:nvSpPr>
          <p:cNvPr id="3" name="テキスト ボックス 1">
            <a:extLst>
              <a:ext uri="{FF2B5EF4-FFF2-40B4-BE49-F238E27FC236}">
                <a16:creationId xmlns:a16="http://schemas.microsoft.com/office/drawing/2014/main" id="{9C4954A4-A5A8-4470-8F32-CC07EC1C95AE}"/>
              </a:ext>
            </a:extLst>
          </p:cNvPr>
          <p:cNvSpPr txBox="1"/>
          <p:nvPr/>
        </p:nvSpPr>
        <p:spPr>
          <a:xfrm>
            <a:off x="-14064" y="0"/>
            <a:ext cx="9158064" cy="459934"/>
          </a:xfrm>
          <a:prstGeom prst="rect">
            <a:avLst/>
          </a:prstGeom>
          <a:solidFill>
            <a:schemeClr val="tx2"/>
          </a:solidFill>
          <a:ln w="9525" cmpd="sng">
            <a:noFill/>
          </a:ln>
          <a:effectLst/>
        </p:spPr>
        <p:txBody>
          <a:bodyPr wrap="square" tIns="0" bIns="0" rtlCol="0" anchor="ctr" anchorCtr="0">
            <a:noAutofit/>
          </a:bodyPr>
          <a:lstStyle/>
          <a:p>
            <a:r>
              <a:rPr lang="ja-JP" altLang="en-US" sz="2000" b="1" i="0" u="none" strike="noStrike" baseline="0" dirty="0">
                <a:solidFill>
                  <a:schemeClr val="bg1"/>
                </a:solidFill>
                <a:latin typeface="メイリオ" panose="020B0604030504040204" pitchFamily="50" charset="-128"/>
                <a:ea typeface="メイリオ" panose="020B0604030504040204" pitchFamily="50" charset="-128"/>
              </a:rPr>
              <a:t>大阪府の対応について① </a:t>
            </a:r>
            <a:endParaRPr lang="en-US" altLang="ja-JP" sz="2000" b="1" i="0" u="none" strike="noStrike" baseline="0" dirty="0">
              <a:solidFill>
                <a:schemeClr val="bg1"/>
              </a:solidFill>
              <a:latin typeface="メイリオ" panose="020B0604030504040204" pitchFamily="50" charset="-128"/>
              <a:ea typeface="メイリオ" panose="020B0604030504040204" pitchFamily="50" charset="-128"/>
            </a:endParaRPr>
          </a:p>
        </p:txBody>
      </p:sp>
      <p:graphicFrame>
        <p:nvGraphicFramePr>
          <p:cNvPr id="4" name="オブジェクト 3">
            <a:extLst>
              <a:ext uri="{FF2B5EF4-FFF2-40B4-BE49-F238E27FC236}">
                <a16:creationId xmlns:a16="http://schemas.microsoft.com/office/drawing/2014/main" id="{94E1B227-280C-48A1-8029-9291CAD82776}"/>
              </a:ext>
            </a:extLst>
          </p:cNvPr>
          <p:cNvGraphicFramePr>
            <a:graphicFrameLocks noChangeAspect="1"/>
          </p:cNvGraphicFramePr>
          <p:nvPr>
            <p:extLst>
              <p:ext uri="{D42A27DB-BD31-4B8C-83A1-F6EECF244321}">
                <p14:modId xmlns:p14="http://schemas.microsoft.com/office/powerpoint/2010/main" val="1224765776"/>
              </p:ext>
            </p:extLst>
          </p:nvPr>
        </p:nvGraphicFramePr>
        <p:xfrm>
          <a:off x="1600200" y="1916113"/>
          <a:ext cx="6913563" cy="4105275"/>
        </p:xfrm>
        <a:graphic>
          <a:graphicData uri="http://schemas.openxmlformats.org/presentationml/2006/ole">
            <mc:AlternateContent xmlns:mc="http://schemas.openxmlformats.org/markup-compatibility/2006">
              <mc:Choice xmlns:v="urn:schemas-microsoft-com:vml" Requires="v">
                <p:oleObj spid="_x0000_s2070" name="Worksheet" r:id="rId3" imgW="3101221" imgH="1722049" progId="Excel.Sheet.8">
                  <p:embed/>
                </p:oleObj>
              </mc:Choice>
              <mc:Fallback>
                <p:oleObj name="Worksheet" r:id="rId3" imgW="3101221" imgH="1722049" progId="Excel.Sheet.8">
                  <p:embed/>
                  <p:pic>
                    <p:nvPicPr>
                      <p:cNvPr id="12" name="オブジェクト 11">
                        <a:extLst>
                          <a:ext uri="{FF2B5EF4-FFF2-40B4-BE49-F238E27FC236}">
                            <a16:creationId xmlns:a16="http://schemas.microsoft.com/office/drawing/2014/main" id="{16C2787E-1C45-4A9C-9B3C-B4FE177BBD77}"/>
                          </a:ext>
                        </a:extLst>
                      </p:cNvPr>
                      <p:cNvPicPr/>
                      <p:nvPr/>
                    </p:nvPicPr>
                    <p:blipFill>
                      <a:blip r:embed="rId4"/>
                      <a:stretch>
                        <a:fillRect/>
                      </a:stretch>
                    </p:blipFill>
                    <p:spPr>
                      <a:xfrm>
                        <a:off x="1600200" y="1916113"/>
                        <a:ext cx="6913563" cy="4105275"/>
                      </a:xfrm>
                      <a:prstGeom prst="rect">
                        <a:avLst/>
                      </a:prstGeom>
                    </p:spPr>
                  </p:pic>
                </p:oleObj>
              </mc:Fallback>
            </mc:AlternateContent>
          </a:graphicData>
        </a:graphic>
      </p:graphicFrame>
      <p:sp>
        <p:nvSpPr>
          <p:cNvPr id="5" name="テキスト ボックス 4">
            <a:extLst>
              <a:ext uri="{FF2B5EF4-FFF2-40B4-BE49-F238E27FC236}">
                <a16:creationId xmlns:a16="http://schemas.microsoft.com/office/drawing/2014/main" id="{7509ED3B-CDED-47D0-9FE0-6A2F24202E06}"/>
              </a:ext>
            </a:extLst>
          </p:cNvPr>
          <p:cNvSpPr txBox="1"/>
          <p:nvPr/>
        </p:nvSpPr>
        <p:spPr>
          <a:xfrm>
            <a:off x="755576" y="956126"/>
            <a:ext cx="7344816" cy="707886"/>
          </a:xfrm>
          <a:prstGeom prst="rect">
            <a:avLst/>
          </a:prstGeom>
          <a:noFill/>
        </p:spPr>
        <p:txBody>
          <a:bodyPr wrap="square" rtlCol="0">
            <a:spAutoFit/>
          </a:bodyPr>
          <a:lstStyle/>
          <a:p>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参考</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　指針に基づく</a:t>
            </a:r>
            <a:r>
              <a:rPr kumimoji="1" lang="en-US" altLang="ja-JP" sz="2000" dirty="0">
                <a:latin typeface="Meiryo UI" panose="020B0604030504040204" pitchFamily="50" charset="-128"/>
                <a:ea typeface="Meiryo UI" panose="020B0604030504040204" pitchFamily="50" charset="-128"/>
              </a:rPr>
              <a:t>HPV</a:t>
            </a:r>
            <a:r>
              <a:rPr kumimoji="1" lang="ja-JP" altLang="en-US" sz="2000" dirty="0">
                <a:latin typeface="Meiryo UI" panose="020B0604030504040204" pitchFamily="50" charset="-128"/>
                <a:ea typeface="Meiryo UI" panose="020B0604030504040204" pitchFamily="50" charset="-128"/>
              </a:rPr>
              <a:t>検査単独法の導入に関する調査について</a:t>
            </a:r>
            <a:endParaRPr kumimoji="1"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（厚生労働省実施、令和６年３月時点）</a:t>
            </a:r>
            <a:endParaRPr kumimoji="1" lang="en-US" altLang="ja-JP"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02744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5BF6D23-05D7-4743-99F3-A1829E0FA266}"/>
              </a:ext>
            </a:extLst>
          </p:cNvPr>
          <p:cNvSpPr>
            <a:spLocks noGrp="1"/>
          </p:cNvSpPr>
          <p:nvPr>
            <p:ph type="sldNum" sz="quarter" idx="12"/>
          </p:nvPr>
        </p:nvSpPr>
        <p:spPr>
          <a:xfrm>
            <a:off x="6673891" y="6446188"/>
            <a:ext cx="2057400" cy="365125"/>
          </a:xfrm>
        </p:spPr>
        <p:txBody>
          <a:bodyPr/>
          <a:lstStyle/>
          <a:p>
            <a:fld id="{3EDE3AD1-F2D3-4350-9CA3-EF0FD7A3BA10}" type="slidenum">
              <a:rPr kumimoji="1" lang="ja-JP" altLang="en-US" smtClean="0"/>
              <a:t>7</a:t>
            </a:fld>
            <a:endParaRPr kumimoji="1" lang="ja-JP" altLang="en-US" dirty="0"/>
          </a:p>
        </p:txBody>
      </p:sp>
      <p:sp>
        <p:nvSpPr>
          <p:cNvPr id="9" name="テキスト ボックス 8">
            <a:extLst>
              <a:ext uri="{FF2B5EF4-FFF2-40B4-BE49-F238E27FC236}">
                <a16:creationId xmlns:a16="http://schemas.microsoft.com/office/drawing/2014/main" id="{C45855A2-D312-46BD-AA2A-FFB094FB2D35}"/>
              </a:ext>
            </a:extLst>
          </p:cNvPr>
          <p:cNvSpPr txBox="1"/>
          <p:nvPr/>
        </p:nvSpPr>
        <p:spPr>
          <a:xfrm>
            <a:off x="451312" y="563825"/>
            <a:ext cx="3600400" cy="344646"/>
          </a:xfrm>
          <a:prstGeom prst="rect">
            <a:avLst/>
          </a:prstGeom>
          <a:solidFill>
            <a:schemeClr val="bg2">
              <a:lumMod val="90000"/>
            </a:schemeClr>
          </a:solidFill>
          <a:ln>
            <a:noFill/>
          </a:ln>
        </p:spPr>
        <p:txBody>
          <a:bodyPr wrap="square" rtlCol="0">
            <a:spAutoFit/>
          </a:bodyPr>
          <a:lstStyle/>
          <a:p>
            <a:pPr>
              <a:lnSpc>
                <a:spcPts val="2200"/>
              </a:lnSpc>
            </a:pPr>
            <a:r>
              <a:rPr kumimoji="1" lang="ja-JP" altLang="en-US" sz="1600" b="1" dirty="0">
                <a:latin typeface="Meiryo UI" panose="020B0604030504040204" pitchFamily="50" charset="-128"/>
                <a:ea typeface="Meiryo UI" panose="020B0604030504040204" pitchFamily="50" charset="-128"/>
              </a:rPr>
              <a:t>（２）運営委員会の設置に</a:t>
            </a:r>
            <a:r>
              <a:rPr lang="ja-JP" altLang="en-US" sz="1600" b="1" dirty="0">
                <a:latin typeface="Meiryo UI" panose="020B0604030504040204" pitchFamily="50" charset="-128"/>
                <a:ea typeface="Meiryo UI" panose="020B0604030504040204" pitchFamily="50" charset="-128"/>
              </a:rPr>
              <a:t>ついて</a:t>
            </a:r>
            <a:endParaRPr kumimoji="1" lang="en-US" altLang="ja-JP" sz="1600" b="1"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62066A3-E0D2-4E7D-825B-4A19EB74CC69}"/>
              </a:ext>
            </a:extLst>
          </p:cNvPr>
          <p:cNvSpPr txBox="1"/>
          <p:nvPr/>
        </p:nvSpPr>
        <p:spPr>
          <a:xfrm>
            <a:off x="473656" y="945294"/>
            <a:ext cx="8245022" cy="903837"/>
          </a:xfrm>
          <a:prstGeom prst="rect">
            <a:avLst/>
          </a:prstGeom>
          <a:noFill/>
          <a:ln>
            <a:noFill/>
          </a:ln>
        </p:spPr>
        <p:txBody>
          <a:bodyPr wrap="square" rtlCol="0">
            <a:spAutoFit/>
          </a:bodyPr>
          <a:lstStyle/>
          <a:p>
            <a:pPr>
              <a:lnSpc>
                <a:spcPts val="2200"/>
              </a:lnSpc>
            </a:pPr>
            <a:r>
              <a:rPr lang="ja-JP" altLang="en-US" sz="1400" b="0" i="0" u="none" strike="noStrike" baseline="0" dirty="0">
                <a:solidFill>
                  <a:srgbClr val="000000"/>
                </a:solidFill>
                <a:latin typeface="Meiryo UI" panose="020B0604030504040204" pitchFamily="50" charset="-128"/>
                <a:ea typeface="Meiryo UI" panose="020B0604030504040204" pitchFamily="50" charset="-128"/>
              </a:rPr>
              <a:t>　マニュアルにおいて「</a:t>
            </a:r>
            <a:r>
              <a:rPr lang="ja-JP" altLang="en-US" sz="1400" dirty="0">
                <a:latin typeface="Meiryo UI" panose="020B0604030504040204" pitchFamily="50" charset="-128"/>
                <a:ea typeface="Meiryo UI" panose="020B0604030504040204" pitchFamily="50" charset="-128"/>
              </a:rPr>
              <a:t>実施主体（市町村、事業者や保険者）は、検診プログラムの実施体制の整備や、実施状況の評価を行うための検診運営委員会を設置する」ことが記載されている。以下の内容をふまえ、市町村が運営委員会を設置するにあたってのご意見をいただきたい。</a:t>
            </a:r>
            <a:endParaRPr lang="en-US" altLang="ja-JP" sz="14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E7877ABF-5B25-40C2-A99B-AD259AA8C138}"/>
              </a:ext>
            </a:extLst>
          </p:cNvPr>
          <p:cNvSpPr txBox="1"/>
          <p:nvPr/>
        </p:nvSpPr>
        <p:spPr>
          <a:xfrm>
            <a:off x="486269" y="3153968"/>
            <a:ext cx="8245022" cy="3300006"/>
          </a:xfrm>
          <a:prstGeom prst="rect">
            <a:avLst/>
          </a:prstGeom>
          <a:noFill/>
          <a:ln w="12700">
            <a:solidFill>
              <a:schemeClr val="tx1"/>
            </a:solidFill>
            <a:prstDash val="dash"/>
          </a:ln>
        </p:spPr>
        <p:txBody>
          <a:bodyPr wrap="square" rtlCol="0">
            <a:spAutoFit/>
          </a:bodyPr>
          <a:lstStyle/>
          <a:p>
            <a:pPr>
              <a:lnSpc>
                <a:spcPts val="2200"/>
              </a:lnSpc>
            </a:pPr>
            <a:r>
              <a:rPr lang="ja-JP" altLang="en-US" sz="14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参考：マニュアル</a:t>
            </a:r>
            <a:r>
              <a:rPr lang="en-US" altLang="ja-JP" sz="1200" dirty="0">
                <a:latin typeface="Meiryo UI" panose="020B0604030504040204" pitchFamily="50" charset="-128"/>
                <a:ea typeface="Meiryo UI" panose="020B0604030504040204" pitchFamily="50" charset="-128"/>
              </a:rPr>
              <a:t>P16</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a:lnSpc>
                <a:spcPts val="2100"/>
              </a:lnSpc>
            </a:pPr>
            <a:r>
              <a:rPr lang="ja-JP" altLang="en-US" sz="11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運営委員会は、管轄下全体の検診プログラムを統括して運営方針を決定すること、検診プログラムの精度管理実施体制の中心となる組織である。検診運営委員会は本マニュアルを参考に、検診プログラムとさまざまなプロセスにおいて発生する業務の標準化、安全管理対策、事業評価を行い、事業評価に基づく検診プログラムの運営改善策の検討、実施主体への助言、指導を行う。</a:t>
            </a:r>
            <a:endParaRPr lang="en-US" altLang="ja-JP" sz="1200" dirty="0">
              <a:latin typeface="Meiryo UI" panose="020B0604030504040204" pitchFamily="50" charset="-128"/>
              <a:ea typeface="Meiryo UI" panose="020B0604030504040204" pitchFamily="50" charset="-128"/>
            </a:endParaRPr>
          </a:p>
          <a:p>
            <a:pPr>
              <a:lnSpc>
                <a:spcPts val="2100"/>
              </a:lnSpc>
            </a:pPr>
            <a:endParaRPr kumimoji="1" lang="en-US" altLang="ja-JP" sz="1100" dirty="0">
              <a:latin typeface="Meiryo UI" panose="020B0604030504040204" pitchFamily="50" charset="-128"/>
              <a:ea typeface="Meiryo UI" panose="020B0604030504040204" pitchFamily="50" charset="-128"/>
            </a:endParaRPr>
          </a:p>
          <a:p>
            <a:pPr>
              <a:lnSpc>
                <a:spcPts val="2100"/>
              </a:lnSpc>
            </a:pPr>
            <a:r>
              <a:rPr kumimoji="1" lang="ja-JP" altLang="en-US" sz="1200" dirty="0">
                <a:latin typeface="Meiryo UI" panose="020B0604030504040204" pitchFamily="50" charset="-128"/>
                <a:ea typeface="Meiryo UI" panose="020B0604030504040204" pitchFamily="50" charset="-128"/>
              </a:rPr>
              <a:t>　検診運営委員会は実施主体が設置する形でもよいが、広域で設置することや、外部に委託することも可能である。本委員会の構成委員には、本事業を委託する団体（医師会や検診機関等）、検診に関わる検診実施機関、確定精検実施機関などが含まれていることが望ましい。</a:t>
            </a:r>
            <a:endParaRPr kumimoji="1" lang="en-US" altLang="ja-JP" sz="1200" dirty="0">
              <a:latin typeface="Meiryo UI" panose="020B0604030504040204" pitchFamily="50" charset="-128"/>
              <a:ea typeface="Meiryo UI" panose="020B0604030504040204" pitchFamily="50" charset="-128"/>
            </a:endParaRPr>
          </a:p>
          <a:p>
            <a:pPr>
              <a:lnSpc>
                <a:spcPts val="2100"/>
              </a:lnSpc>
            </a:pPr>
            <a:endParaRPr kumimoji="1" lang="en-US" altLang="ja-JP" sz="1200" dirty="0">
              <a:latin typeface="Meiryo UI" panose="020B0604030504040204" pitchFamily="50" charset="-128"/>
              <a:ea typeface="Meiryo UI" panose="020B0604030504040204" pitchFamily="50" charset="-128"/>
            </a:endParaRPr>
          </a:p>
          <a:p>
            <a:pPr>
              <a:lnSpc>
                <a:spcPts val="2100"/>
              </a:lnSpc>
            </a:pPr>
            <a:r>
              <a:rPr lang="ja-JP" altLang="en-US" sz="1200" dirty="0">
                <a:latin typeface="Meiryo UI" panose="020B0604030504040204" pitchFamily="50" charset="-128"/>
                <a:ea typeface="Meiryo UI" panose="020B0604030504040204" pitchFamily="50" charset="-128"/>
              </a:rPr>
              <a:t>　構成委員の医師としては有効性評価に基づくガイドライン </a:t>
            </a:r>
            <a:r>
              <a:rPr lang="en-US" altLang="ja-JP" sz="1200" dirty="0">
                <a:latin typeface="Meiryo UI" panose="020B0604030504040204" pitchFamily="50" charset="-128"/>
                <a:ea typeface="Meiryo UI" panose="020B0604030504040204" pitchFamily="50" charset="-128"/>
              </a:rPr>
              <a:t>2019 </a:t>
            </a:r>
            <a:r>
              <a:rPr lang="ja-JP" altLang="en-US" sz="1200" dirty="0">
                <a:latin typeface="Meiryo UI" panose="020B0604030504040204" pitchFamily="50" charset="-128"/>
                <a:ea typeface="Meiryo UI" panose="020B0604030504040204" pitchFamily="50" charset="-128"/>
              </a:rPr>
              <a:t>年度版や、対策型がん検診の仕組み、そして </a:t>
            </a:r>
            <a:r>
              <a:rPr lang="en-US" altLang="ja-JP" sz="1200" dirty="0">
                <a:latin typeface="Meiryo UI" panose="020B0604030504040204" pitchFamily="50" charset="-128"/>
                <a:ea typeface="Meiryo UI" panose="020B0604030504040204" pitchFamily="50" charset="-128"/>
              </a:rPr>
              <a:t>HPV</a:t>
            </a:r>
            <a:r>
              <a:rPr lang="ja-JP" altLang="en-US" sz="1200" dirty="0">
                <a:latin typeface="Meiryo UI" panose="020B0604030504040204" pitchFamily="50" charset="-128"/>
                <a:ea typeface="Meiryo UI" panose="020B0604030504040204" pitchFamily="50" charset="-128"/>
              </a:rPr>
              <a:t>単独検査、細胞診単独検査によるそれぞれの子宮頸がん検診やそのアルゴリズム、およびそれぞれの精密検査に精通した産婦人科医が参加することが望ましい。</a:t>
            </a:r>
            <a:endParaRPr lang="en-US" altLang="ja-JP" sz="1200" dirty="0">
              <a:latin typeface="Meiryo UI" panose="020B0604030504040204" pitchFamily="50" charset="-128"/>
              <a:ea typeface="Meiryo UI" panose="020B0604030504040204" pitchFamily="50" charset="-128"/>
            </a:endParaRPr>
          </a:p>
        </p:txBody>
      </p:sp>
      <p:sp>
        <p:nvSpPr>
          <p:cNvPr id="6" name="テキスト ボックス 1">
            <a:extLst>
              <a:ext uri="{FF2B5EF4-FFF2-40B4-BE49-F238E27FC236}">
                <a16:creationId xmlns:a16="http://schemas.microsoft.com/office/drawing/2014/main" id="{BFE9A5A5-660E-4F44-82E5-2FAD37B0D7DC}"/>
              </a:ext>
            </a:extLst>
          </p:cNvPr>
          <p:cNvSpPr txBox="1"/>
          <p:nvPr/>
        </p:nvSpPr>
        <p:spPr>
          <a:xfrm>
            <a:off x="-14064" y="0"/>
            <a:ext cx="9158064" cy="459934"/>
          </a:xfrm>
          <a:prstGeom prst="rect">
            <a:avLst/>
          </a:prstGeom>
          <a:solidFill>
            <a:schemeClr val="tx2"/>
          </a:solidFill>
          <a:ln w="9525" cmpd="sng">
            <a:noFill/>
          </a:ln>
          <a:effectLst/>
        </p:spPr>
        <p:txBody>
          <a:bodyPr wrap="square" tIns="0" bIns="0" rtlCol="0" anchor="ctr" anchorCtr="0">
            <a:noAutofit/>
          </a:bodyPr>
          <a:lstStyle/>
          <a:p>
            <a:r>
              <a:rPr lang="ja-JP" altLang="en-US" sz="2000" b="1" i="0" u="none" strike="noStrike" baseline="0" dirty="0">
                <a:solidFill>
                  <a:schemeClr val="bg1"/>
                </a:solidFill>
                <a:latin typeface="メイリオ" panose="020B0604030504040204" pitchFamily="50" charset="-128"/>
                <a:ea typeface="メイリオ" panose="020B0604030504040204" pitchFamily="50" charset="-128"/>
              </a:rPr>
              <a:t>大阪府の対応について② </a:t>
            </a:r>
            <a:endParaRPr lang="en-US" altLang="ja-JP" sz="2000" b="1" i="0" u="none" strike="noStrike" baseline="0"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19C2B05F-5066-471F-8FC7-A0F4C979CBE4}"/>
              </a:ext>
            </a:extLst>
          </p:cNvPr>
          <p:cNvSpPr txBox="1"/>
          <p:nvPr/>
        </p:nvSpPr>
        <p:spPr>
          <a:xfrm>
            <a:off x="486269" y="2049631"/>
            <a:ext cx="8245022" cy="903837"/>
          </a:xfrm>
          <a:prstGeom prst="rect">
            <a:avLst/>
          </a:prstGeom>
          <a:noFill/>
          <a:ln>
            <a:solidFill>
              <a:schemeClr val="tx1"/>
            </a:solidFill>
          </a:ln>
        </p:spPr>
        <p:txBody>
          <a:bodyPr wrap="square" rtlCol="0">
            <a:spAutoFit/>
          </a:bodyPr>
          <a:lstStyle/>
          <a:p>
            <a:pPr>
              <a:lnSpc>
                <a:spcPts val="2200"/>
              </a:lnSpc>
            </a:pPr>
            <a:r>
              <a:rPr lang="ja-JP" altLang="en-US" sz="1400" b="0" i="0" u="none" strike="noStrike" baseline="0" dirty="0">
                <a:solidFill>
                  <a:srgbClr val="000000"/>
                </a:solidFill>
                <a:latin typeface="Meiryo UI" panose="020B0604030504040204" pitchFamily="50" charset="-128"/>
                <a:ea typeface="Meiryo UI" panose="020B0604030504040204" pitchFamily="50" charset="-128"/>
              </a:rPr>
              <a:t>①検診運営委員会は、どのようなメンバーで構成されることが望ましいか。</a:t>
            </a:r>
            <a:endParaRPr lang="en-US" altLang="ja-JP" sz="1400" b="0" i="0" u="none" strike="noStrike" baseline="0" dirty="0">
              <a:solidFill>
                <a:srgbClr val="000000"/>
              </a:solidFill>
              <a:latin typeface="Meiryo UI" panose="020B0604030504040204" pitchFamily="50" charset="-128"/>
              <a:ea typeface="Meiryo UI" panose="020B0604030504040204" pitchFamily="50" charset="-128"/>
            </a:endParaRPr>
          </a:p>
          <a:p>
            <a:pPr>
              <a:lnSpc>
                <a:spcPts val="2200"/>
              </a:lnSpc>
            </a:pPr>
            <a:endParaRPr lang="en-US" altLang="ja-JP" sz="1400" b="0" i="0" u="none" strike="noStrike" baseline="0" dirty="0">
              <a:solidFill>
                <a:srgbClr val="000000"/>
              </a:solidFill>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②各市町村単位で</a:t>
            </a:r>
            <a:r>
              <a:rPr lang="zh-TW" altLang="en-US" sz="1400" dirty="0">
                <a:latin typeface="Meiryo UI" panose="020B0604030504040204" pitchFamily="50" charset="-128"/>
                <a:ea typeface="Meiryo UI" panose="020B0604030504040204" pitchFamily="50" charset="-128"/>
              </a:rPr>
              <a:t>検診運営委員会</a:t>
            </a:r>
            <a:r>
              <a:rPr lang="ja-JP" altLang="en-US" sz="1400" dirty="0">
                <a:latin typeface="Meiryo UI" panose="020B0604030504040204" pitchFamily="50" charset="-128"/>
                <a:ea typeface="Meiryo UI" panose="020B0604030504040204" pitchFamily="50" charset="-128"/>
              </a:rPr>
              <a:t>が開催できない場合に、どのような支援が必要か。</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11779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0951669-C16F-4353-A8CA-B608CD35D6E7}"/>
              </a:ext>
            </a:extLst>
          </p:cNvPr>
          <p:cNvSpPr>
            <a:spLocks noGrp="1"/>
          </p:cNvSpPr>
          <p:nvPr>
            <p:ph type="sldNum" sz="quarter" idx="12"/>
          </p:nvPr>
        </p:nvSpPr>
        <p:spPr>
          <a:xfrm>
            <a:off x="6876256" y="6376551"/>
            <a:ext cx="2057400" cy="365125"/>
          </a:xfrm>
        </p:spPr>
        <p:txBody>
          <a:bodyPr/>
          <a:lstStyle/>
          <a:p>
            <a:fld id="{3EDE3AD1-F2D3-4350-9CA3-EF0FD7A3BA10}" type="slidenum">
              <a:rPr kumimoji="1" lang="ja-JP" altLang="en-US" smtClean="0"/>
              <a:t>8</a:t>
            </a:fld>
            <a:endParaRPr kumimoji="1" lang="ja-JP" altLang="en-US"/>
          </a:p>
        </p:txBody>
      </p:sp>
      <p:sp>
        <p:nvSpPr>
          <p:cNvPr id="3" name="テキスト ボックス 2">
            <a:extLst>
              <a:ext uri="{FF2B5EF4-FFF2-40B4-BE49-F238E27FC236}">
                <a16:creationId xmlns:a16="http://schemas.microsoft.com/office/drawing/2014/main" id="{896C370C-682E-4580-AB93-7745BE30A619}"/>
              </a:ext>
            </a:extLst>
          </p:cNvPr>
          <p:cNvSpPr txBox="1"/>
          <p:nvPr/>
        </p:nvSpPr>
        <p:spPr>
          <a:xfrm>
            <a:off x="444945" y="620688"/>
            <a:ext cx="3983039" cy="344646"/>
          </a:xfrm>
          <a:prstGeom prst="rect">
            <a:avLst/>
          </a:prstGeom>
          <a:solidFill>
            <a:schemeClr val="bg2">
              <a:lumMod val="90000"/>
            </a:schemeClr>
          </a:solidFill>
          <a:ln>
            <a:noFill/>
          </a:ln>
        </p:spPr>
        <p:txBody>
          <a:bodyPr wrap="square" rtlCol="0">
            <a:spAutoFit/>
          </a:bodyPr>
          <a:lstStyle/>
          <a:p>
            <a:pPr>
              <a:lnSpc>
                <a:spcPts val="2200"/>
              </a:lnSpc>
            </a:pPr>
            <a:r>
              <a:rPr lang="ja-JP" altLang="en-US" sz="1600" b="1" dirty="0">
                <a:latin typeface="Meiryo UI" panose="020B0604030504040204" pitchFamily="50" charset="-128"/>
                <a:ea typeface="Meiryo UI" panose="020B0604030504040204" pitchFamily="50" charset="-128"/>
              </a:rPr>
              <a:t>（３）その他</a:t>
            </a:r>
            <a:endParaRPr lang="en-US" altLang="ja-JP" sz="1600" b="1"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CC063C7F-847C-407E-89D5-3E4EFD13F48A}"/>
              </a:ext>
            </a:extLst>
          </p:cNvPr>
          <p:cNvSpPr txBox="1"/>
          <p:nvPr/>
        </p:nvSpPr>
        <p:spPr>
          <a:xfrm>
            <a:off x="480266" y="1625415"/>
            <a:ext cx="8245022" cy="1468094"/>
          </a:xfrm>
          <a:prstGeom prst="rect">
            <a:avLst/>
          </a:prstGeom>
          <a:noFill/>
          <a:ln>
            <a:solidFill>
              <a:schemeClr val="tx1"/>
            </a:solidFill>
          </a:ln>
        </p:spPr>
        <p:txBody>
          <a:bodyPr wrap="square" rtlCol="0">
            <a:spAutoFit/>
          </a:bodyPr>
          <a:lstStyle/>
          <a:p>
            <a:pPr>
              <a:lnSpc>
                <a:spcPts val="2200"/>
              </a:lnSpc>
            </a:pPr>
            <a:r>
              <a:rPr kumimoji="1" lang="ja-JP" altLang="en-US" sz="1400" dirty="0">
                <a:solidFill>
                  <a:schemeClr val="tx1"/>
                </a:solidFill>
                <a:latin typeface="Meiryo UI" panose="020B0604030504040204" pitchFamily="50" charset="-128"/>
                <a:ea typeface="Meiryo UI" panose="020B0604030504040204" pitchFamily="50" charset="-128"/>
              </a:rPr>
              <a:t>①検査に必要な各種様式の</a:t>
            </a:r>
            <a:r>
              <a:rPr lang="ja-JP" altLang="en-US" sz="1400" dirty="0">
                <a:solidFill>
                  <a:schemeClr val="tx1"/>
                </a:solidFill>
                <a:latin typeface="Meiryo UI" panose="020B0604030504040204" pitchFamily="50" charset="-128"/>
                <a:ea typeface="Meiryo UI" panose="020B0604030504040204" pitchFamily="50" charset="-128"/>
              </a:rPr>
              <a:t>雛形について、指針やマニュアルの更新を踏まえて</a:t>
            </a:r>
            <a:r>
              <a:rPr kumimoji="1" lang="ja-JP" altLang="en-US" sz="1400" dirty="0">
                <a:solidFill>
                  <a:schemeClr val="tx1"/>
                </a:solidFill>
                <a:latin typeface="Meiryo UI" panose="020B0604030504040204" pitchFamily="50" charset="-128"/>
                <a:ea typeface="Meiryo UI" panose="020B0604030504040204" pitchFamily="50" charset="-128"/>
              </a:rPr>
              <a:t>随時検討し、市町村に提示</a:t>
            </a:r>
            <a:r>
              <a:rPr lang="ja-JP" altLang="en-US" sz="1400" dirty="0">
                <a:latin typeface="Meiryo UI" panose="020B0604030504040204" pitchFamily="50" charset="-128"/>
                <a:ea typeface="Meiryo UI" panose="020B0604030504040204" pitchFamily="50" charset="-128"/>
              </a:rPr>
              <a:t>する</a:t>
            </a: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2200"/>
              </a:lnSpc>
            </a:pPr>
            <a:endParaRPr lang="en-US" altLang="ja-JP" sz="1400" dirty="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②</a:t>
            </a:r>
            <a:r>
              <a:rPr lang="en-US" altLang="ja-JP" sz="1400" dirty="0">
                <a:latin typeface="Meiryo UI" panose="020B0604030504040204" pitchFamily="50" charset="-128"/>
                <a:ea typeface="Meiryo UI" panose="020B0604030504040204" pitchFamily="50" charset="-128"/>
              </a:rPr>
              <a:t>HPV</a:t>
            </a:r>
            <a:r>
              <a:rPr lang="ja-JP" altLang="en-US" sz="1400" dirty="0">
                <a:latin typeface="Meiryo UI" panose="020B0604030504040204" pitchFamily="50" charset="-128"/>
                <a:ea typeface="Meiryo UI" panose="020B0604030504040204" pitchFamily="50" charset="-128"/>
              </a:rPr>
              <a:t>検査単独法に関する</a:t>
            </a:r>
            <a:r>
              <a:rPr kumimoji="1" lang="ja-JP" altLang="en-US" sz="1400" dirty="0">
                <a:latin typeface="Meiryo UI" panose="020B0604030504040204" pitchFamily="50" charset="-128"/>
                <a:ea typeface="Meiryo UI" panose="020B0604030504040204" pitchFamily="50" charset="-128"/>
              </a:rPr>
              <a:t>実施体制調査を</a:t>
            </a:r>
            <a:r>
              <a:rPr lang="ja-JP" altLang="en-US" sz="1400" dirty="0">
                <a:latin typeface="Meiryo UI" panose="020B0604030504040204" pitchFamily="50" charset="-128"/>
                <a:ea typeface="Meiryo UI" panose="020B0604030504040204" pitchFamily="50" charset="-128"/>
              </a:rPr>
              <a:t>行い、</a:t>
            </a:r>
            <a:r>
              <a:rPr kumimoji="1" lang="ja-JP" altLang="en-US" sz="1400" dirty="0">
                <a:latin typeface="Meiryo UI" panose="020B0604030504040204" pitchFamily="50" charset="-128"/>
                <a:ea typeface="Meiryo UI" panose="020B0604030504040204" pitchFamily="50" charset="-128"/>
              </a:rPr>
              <a:t>市町村の状況を把握する。</a:t>
            </a:r>
            <a:endParaRPr kumimoji="1" lang="en-US" altLang="ja-JP" sz="1400" dirty="0">
              <a:latin typeface="Meiryo UI" panose="020B0604030504040204" pitchFamily="50" charset="-128"/>
              <a:ea typeface="Meiryo UI" panose="020B0604030504040204" pitchFamily="50" charset="-128"/>
            </a:endParaRPr>
          </a:p>
          <a:p>
            <a:pPr>
              <a:lnSpc>
                <a:spcPts val="2200"/>
              </a:lnSpc>
            </a:pP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400" dirty="0">
                <a:solidFill>
                  <a:schemeClr val="tx1">
                    <a:lumMod val="95000"/>
                    <a:lumOff val="5000"/>
                  </a:schemeClr>
                </a:solidFill>
                <a:latin typeface="Meiryo UI" panose="020B0604030504040204" pitchFamily="50" charset="-128"/>
                <a:ea typeface="Meiryo UI" panose="020B0604030504040204" pitchFamily="50" charset="-128"/>
              </a:rPr>
              <a:t>③</a:t>
            </a:r>
            <a:r>
              <a:rPr kumimoji="1" lang="ja-JP" altLang="en-US" sz="1400" dirty="0">
                <a:solidFill>
                  <a:schemeClr val="tx1">
                    <a:lumMod val="95000"/>
                    <a:lumOff val="5000"/>
                  </a:schemeClr>
                </a:solidFill>
                <a:latin typeface="Meiryo UI" panose="020B0604030504040204" pitchFamily="50" charset="-128"/>
                <a:ea typeface="Meiryo UI" panose="020B0604030504040204" pitchFamily="50" charset="-128"/>
              </a:rPr>
              <a:t>運用に関する課題抽出し情報提供していくとともに、必要に応じて助言を行う。</a:t>
            </a:r>
            <a:endParaRPr lang="en-US" altLang="ja-JP" sz="1400" b="1"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58209F9-7ACB-4529-8C43-07EE605F98BE}"/>
              </a:ext>
            </a:extLst>
          </p:cNvPr>
          <p:cNvSpPr txBox="1"/>
          <p:nvPr/>
        </p:nvSpPr>
        <p:spPr>
          <a:xfrm>
            <a:off x="526470" y="4672608"/>
            <a:ext cx="8152614" cy="1600438"/>
          </a:xfrm>
          <a:prstGeom prst="rect">
            <a:avLst/>
          </a:prstGeom>
          <a:noFill/>
          <a:ln w="12700">
            <a:solidFill>
              <a:schemeClr val="tx1"/>
            </a:solidFill>
            <a:prstDash val="dash"/>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（参考：厚生労働省が対応する今後の予定）</a:t>
            </a:r>
            <a:endParaRPr kumimoji="1"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i="0" u="none" strike="noStrike" baseline="0" dirty="0">
                <a:latin typeface="Meiryo UI" panose="020B0604030504040204" pitchFamily="50" charset="-128"/>
                <a:ea typeface="Meiryo UI" panose="020B0604030504040204" pitchFamily="50" charset="-128"/>
              </a:rPr>
              <a:t>住民や対象者への普及啓発に関して、</a:t>
            </a:r>
            <a:r>
              <a:rPr kumimoji="1" lang="ja-JP" altLang="en-US" sz="1400" dirty="0">
                <a:latin typeface="Meiryo UI" panose="020B0604030504040204" pitchFamily="50" charset="-128"/>
                <a:ea typeface="Meiryo UI" panose="020B0604030504040204" pitchFamily="50" charset="-128"/>
              </a:rPr>
              <a:t>普及啓発資材のリーフレットを作成。</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令和６年度夏ごろをめどに共有される予定</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endParaRPr lang="en-US" altLang="ja-JP" sz="1400" i="0" u="none" strike="noStrike" baseline="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HPV</a:t>
            </a:r>
            <a:r>
              <a:rPr lang="ja-JP" altLang="en-US" sz="1400" dirty="0">
                <a:latin typeface="Meiryo UI" panose="020B0604030504040204" pitchFamily="50" charset="-128"/>
                <a:ea typeface="Meiryo UI" panose="020B0604030504040204" pitchFamily="50" charset="-128"/>
              </a:rPr>
              <a:t>検査単独法を導入した後の適切な運用・精度管理を行うための体制整備等に関する研修を開催。</a:t>
            </a:r>
            <a:endParaRPr lang="en-US" altLang="ja-JP" sz="1400" dirty="0">
              <a:latin typeface="Meiryo UI" panose="020B0604030504040204" pitchFamily="50" charset="-128"/>
              <a:ea typeface="Meiryo UI" panose="020B0604030504040204" pitchFamily="50" charset="-128"/>
            </a:endParaRPr>
          </a:p>
          <a:p>
            <a:r>
              <a:rPr lang="ja-JP" altLang="en-US" sz="1400" i="0" u="none" strike="noStrike" baseline="0" dirty="0">
                <a:latin typeface="Meiryo UI" panose="020B0604030504040204" pitchFamily="50" charset="-128"/>
                <a:ea typeface="Meiryo UI" panose="020B0604030504040204" pitchFamily="50" charset="-128"/>
              </a:rPr>
              <a:t>（全国８か所で開催予定。大阪は８月</a:t>
            </a:r>
            <a:r>
              <a:rPr lang="en-US" altLang="ja-JP" sz="1400" i="0" u="none" strike="noStrike" baseline="0" dirty="0">
                <a:latin typeface="Meiryo UI" panose="020B0604030504040204" pitchFamily="50" charset="-128"/>
                <a:ea typeface="Meiryo UI" panose="020B0604030504040204" pitchFamily="50" charset="-128"/>
              </a:rPr>
              <a:t>30</a:t>
            </a:r>
            <a:r>
              <a:rPr lang="ja-JP" altLang="en-US" sz="1400" i="0" u="none" strike="noStrike" baseline="0" dirty="0">
                <a:latin typeface="Meiryo UI" panose="020B0604030504040204" pitchFamily="50" charset="-128"/>
                <a:ea typeface="Meiryo UI" panose="020B0604030504040204" pitchFamily="50" charset="-128"/>
              </a:rPr>
              <a:t>日。オンライン受講可）</a:t>
            </a:r>
            <a:endParaRPr kumimoji="1" lang="en-US" altLang="ja-JP" sz="1600" dirty="0">
              <a:latin typeface="Meiryo UI" panose="020B0604030504040204" pitchFamily="50" charset="-128"/>
              <a:ea typeface="Meiryo UI" panose="020B0604030504040204" pitchFamily="50" charset="-128"/>
            </a:endParaRPr>
          </a:p>
        </p:txBody>
      </p:sp>
      <p:sp>
        <p:nvSpPr>
          <p:cNvPr id="6" name="テキスト ボックス 1">
            <a:extLst>
              <a:ext uri="{FF2B5EF4-FFF2-40B4-BE49-F238E27FC236}">
                <a16:creationId xmlns:a16="http://schemas.microsoft.com/office/drawing/2014/main" id="{40CD0680-F6F3-4CAF-8123-CD0B6667A8AF}"/>
              </a:ext>
            </a:extLst>
          </p:cNvPr>
          <p:cNvSpPr txBox="1"/>
          <p:nvPr/>
        </p:nvSpPr>
        <p:spPr>
          <a:xfrm>
            <a:off x="-14064" y="0"/>
            <a:ext cx="9158064" cy="459934"/>
          </a:xfrm>
          <a:prstGeom prst="rect">
            <a:avLst/>
          </a:prstGeom>
          <a:solidFill>
            <a:schemeClr val="tx2"/>
          </a:solidFill>
          <a:ln w="9525" cmpd="sng">
            <a:noFill/>
          </a:ln>
          <a:effectLst/>
        </p:spPr>
        <p:txBody>
          <a:bodyPr wrap="square" tIns="0" bIns="0" rtlCol="0" anchor="ctr" anchorCtr="0">
            <a:noAutofit/>
          </a:bodyPr>
          <a:lstStyle/>
          <a:p>
            <a:r>
              <a:rPr lang="ja-JP" altLang="en-US" sz="2000" b="1" i="0" u="none" strike="noStrike" baseline="0" dirty="0">
                <a:solidFill>
                  <a:schemeClr val="bg1"/>
                </a:solidFill>
                <a:latin typeface="メイリオ" panose="020B0604030504040204" pitchFamily="50" charset="-128"/>
                <a:ea typeface="メイリオ" panose="020B0604030504040204" pitchFamily="50" charset="-128"/>
              </a:rPr>
              <a:t>大阪府の対応について③ </a:t>
            </a:r>
            <a:endParaRPr lang="en-US" altLang="ja-JP" sz="2000" b="1" i="0" u="none" strike="noStrike" baseline="0" dirty="0">
              <a:solidFill>
                <a:schemeClr val="bg1"/>
              </a:solidFill>
              <a:latin typeface="メイリオ" panose="020B0604030504040204" pitchFamily="50" charset="-128"/>
              <a:ea typeface="メイリオ" panose="020B0604030504040204" pitchFamily="50" charset="-128"/>
            </a:endParaRPr>
          </a:p>
        </p:txBody>
      </p:sp>
      <p:sp>
        <p:nvSpPr>
          <p:cNvPr id="7" name="二等辺三角形 6">
            <a:extLst>
              <a:ext uri="{FF2B5EF4-FFF2-40B4-BE49-F238E27FC236}">
                <a16:creationId xmlns:a16="http://schemas.microsoft.com/office/drawing/2014/main" id="{AD80759A-A7A0-497A-A85D-1DF6425ECFA1}"/>
              </a:ext>
            </a:extLst>
          </p:cNvPr>
          <p:cNvSpPr/>
          <p:nvPr/>
        </p:nvSpPr>
        <p:spPr>
          <a:xfrm flipV="1">
            <a:off x="2915816" y="3370163"/>
            <a:ext cx="2664296" cy="475266"/>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1F27277-88AD-47EF-8598-086042A7E5E7}"/>
              </a:ext>
            </a:extLst>
          </p:cNvPr>
          <p:cNvSpPr txBox="1"/>
          <p:nvPr/>
        </p:nvSpPr>
        <p:spPr>
          <a:xfrm>
            <a:off x="480266" y="1179311"/>
            <a:ext cx="8087495"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市町村が適切な</a:t>
            </a:r>
            <a:r>
              <a:rPr kumimoji="1" lang="en-US" altLang="ja-JP" sz="1400" dirty="0">
                <a:latin typeface="Meiryo UI" panose="020B0604030504040204" pitchFamily="50" charset="-128"/>
                <a:ea typeface="Meiryo UI" panose="020B0604030504040204" pitchFamily="50" charset="-128"/>
              </a:rPr>
              <a:t>HPV</a:t>
            </a:r>
            <a:r>
              <a:rPr kumimoji="1" lang="ja-JP" altLang="en-US" sz="1400" dirty="0">
                <a:latin typeface="Meiryo UI" panose="020B0604030504040204" pitchFamily="50" charset="-128"/>
                <a:ea typeface="Meiryo UI" panose="020B0604030504040204" pitchFamily="50" charset="-128"/>
              </a:rPr>
              <a:t>検査単独法を実施するために、大阪府として以下の対応を検討</a:t>
            </a:r>
          </a:p>
        </p:txBody>
      </p:sp>
      <p:sp>
        <p:nvSpPr>
          <p:cNvPr id="9" name="テキスト ボックス 8">
            <a:extLst>
              <a:ext uri="{FF2B5EF4-FFF2-40B4-BE49-F238E27FC236}">
                <a16:creationId xmlns:a16="http://schemas.microsoft.com/office/drawing/2014/main" id="{8E336580-155E-4B55-8B82-631C46D48607}"/>
              </a:ext>
            </a:extLst>
          </p:cNvPr>
          <p:cNvSpPr txBox="1"/>
          <p:nvPr/>
        </p:nvSpPr>
        <p:spPr>
          <a:xfrm>
            <a:off x="516376" y="3987357"/>
            <a:ext cx="8208912" cy="339580"/>
          </a:xfrm>
          <a:prstGeom prst="rect">
            <a:avLst/>
          </a:prstGeom>
          <a:solidFill>
            <a:schemeClr val="bg1">
              <a:lumMod val="95000"/>
            </a:schemeClr>
          </a:solidFill>
          <a:ln>
            <a:noFill/>
          </a:ln>
        </p:spPr>
        <p:txBody>
          <a:bodyPr wrap="square" rtlCol="0">
            <a:spAutoFit/>
          </a:bodyPr>
          <a:lstStyle/>
          <a:p>
            <a:pPr algn="ctr">
              <a:lnSpc>
                <a:spcPts val="2200"/>
              </a:lnSpc>
            </a:pPr>
            <a:r>
              <a:rPr lang="ja-JP" altLang="en-US" sz="1400" dirty="0">
                <a:latin typeface="Meiryo UI" panose="020B0604030504040204" pitchFamily="50" charset="-128"/>
                <a:ea typeface="Meiryo UI" panose="020B0604030504040204" pitchFamily="50" charset="-128"/>
              </a:rPr>
              <a:t>上記以外に、大阪府が市町村へ支援することがあるのか、ご意見をいただきたい</a:t>
            </a:r>
          </a:p>
        </p:txBody>
      </p:sp>
    </p:spTree>
    <p:extLst>
      <p:ext uri="{BB962C8B-B14F-4D97-AF65-F5344CB8AC3E}">
        <p14:creationId xmlns:p14="http://schemas.microsoft.com/office/powerpoint/2010/main" val="245979708"/>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1347</Words>
  <Application>Microsoft Office PowerPoint</Application>
  <PresentationFormat>画面に合わせる (4:3)</PresentationFormat>
  <Paragraphs>92</Paragraphs>
  <Slides>8</Slides>
  <Notes>7</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8" baseType="lpstr">
      <vt:lpstr>Meiryo UI</vt:lpstr>
      <vt:lpstr>ＭＳ Ｐゴシック</vt:lpstr>
      <vt:lpstr>メイリオ</vt:lpstr>
      <vt:lpstr>游ゴシック</vt:lpstr>
      <vt:lpstr>Arial</vt:lpstr>
      <vt:lpstr>Calibri</vt:lpstr>
      <vt:lpstr>Calibri Light</vt:lpstr>
      <vt:lpstr>Segoe UI</vt:lpstr>
      <vt:lpstr>1_Office テーマ</vt:lpstr>
      <vt:lpstr>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2023-02-27T04:02:11Z</dcterms:created>
  <dcterms:modified xsi:type="dcterms:W3CDTF">2024-07-24T10:20:47Z</dcterms:modified>
</cp:coreProperties>
</file>