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8" d="100"/>
          <a:sy n="68" d="100"/>
        </p:scale>
        <p:origin x="48" y="78"/>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2019/2/21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2019/2/21</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20315" y="3058805"/>
            <a:ext cx="5479093" cy="1346522"/>
          </a:xfrm>
          <a:prstGeom prst="rect">
            <a:avLst/>
          </a:prstGeom>
          <a:noFill/>
          <a:ln>
            <a:solidFill>
              <a:schemeClr val="accent6">
                <a:lumMod val="60000"/>
                <a:lumOff val="40000"/>
              </a:schemeClr>
            </a:solidFill>
          </a:ln>
        </p:spPr>
        <p:txBody>
          <a:bodyPr wrap="square" rtlCol="0">
            <a:spAutoFit/>
          </a:bodyPr>
          <a:lstStyle/>
          <a:p>
            <a:r>
              <a:rPr lang="ja-JP" altLang="en-US" sz="1000" dirty="0" smtClean="0">
                <a:latin typeface="メイリオ" panose="020B0604030504040204" pitchFamily="50" charset="-128"/>
                <a:ea typeface="メイリオ" panose="020B0604030504040204" pitchFamily="50" charset="-128"/>
              </a:rPr>
              <a:t>府内市町村におけるがん検診受診率は年々向上してきているものの、依然として全国最低レベル。</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大阪府</a:t>
            </a:r>
            <a:r>
              <a:rPr lang="ja-JP" altLang="en-US" sz="1000" dirty="0">
                <a:latin typeface="メイリオ" panose="020B0604030504040204" pitchFamily="50" charset="-128"/>
                <a:ea typeface="メイリオ" panose="020B0604030504040204" pitchFamily="50" charset="-128"/>
              </a:rPr>
              <a:t>がん対策推進条例に基づき、府と</a:t>
            </a:r>
            <a:r>
              <a:rPr lang="ja-JP" altLang="en-US" sz="1000" dirty="0" smtClean="0">
                <a:latin typeface="メイリオ" panose="020B0604030504040204" pitchFamily="50" charset="-128"/>
                <a:ea typeface="メイリオ" panose="020B0604030504040204" pitchFamily="50" charset="-128"/>
              </a:rPr>
              <a:t>してがん</a:t>
            </a:r>
            <a:r>
              <a:rPr lang="ja-JP" altLang="en-US" sz="1000" dirty="0">
                <a:latin typeface="メイリオ" panose="020B0604030504040204" pitchFamily="50" charset="-128"/>
                <a:ea typeface="メイリオ" panose="020B0604030504040204" pitchFamily="50" charset="-128"/>
              </a:rPr>
              <a:t>検診受診率を向上させる必要がある</a:t>
            </a:r>
            <a:r>
              <a:rPr lang="ja-JP" altLang="en-US" sz="1000" dirty="0" smtClean="0">
                <a:latin typeface="メイリオ" panose="020B0604030504040204" pitchFamily="50" charset="-128"/>
                <a:ea typeface="メイリオ" panose="020B0604030504040204" pitchFamily="50" charset="-128"/>
              </a:rPr>
              <a:t>。市町村がん検診事業における受診率は以下のとおり。</a:t>
            </a: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smtClean="0">
                <a:latin typeface="メイリオ" panose="020B0604030504040204" pitchFamily="50" charset="-128"/>
                <a:ea typeface="メイリオ" panose="020B0604030504040204" pitchFamily="50" charset="-128"/>
              </a:rPr>
              <a:t>胃：</a:t>
            </a:r>
            <a:r>
              <a:rPr lang="en-US" altLang="ja-JP" sz="1000" dirty="0" smtClean="0">
                <a:latin typeface="メイリオ" panose="020B0604030504040204" pitchFamily="50" charset="-128"/>
                <a:ea typeface="メイリオ" panose="020B0604030504040204" pitchFamily="50" charset="-128"/>
              </a:rPr>
              <a:t>5.4</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 43</a:t>
            </a:r>
            <a:r>
              <a:rPr lang="ja-JP" altLang="en-US" sz="1000" dirty="0" smtClean="0">
                <a:latin typeface="メイリオ" panose="020B0604030504040204" pitchFamily="50" charset="-128"/>
                <a:ea typeface="メイリオ" panose="020B0604030504040204" pitchFamily="50" charset="-128"/>
              </a:rPr>
              <a:t>位　大腸：</a:t>
            </a:r>
            <a:r>
              <a:rPr lang="en-US" altLang="ja-JP" sz="1000" dirty="0" smtClean="0">
                <a:latin typeface="メイリオ" panose="020B0604030504040204" pitchFamily="50" charset="-128"/>
                <a:ea typeface="メイリオ" panose="020B0604030504040204" pitchFamily="50" charset="-128"/>
              </a:rPr>
              <a:t>6.0</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43</a:t>
            </a:r>
            <a:r>
              <a:rPr lang="ja-JP" altLang="en-US" sz="1000" dirty="0" smtClean="0">
                <a:latin typeface="メイリオ" panose="020B0604030504040204" pitchFamily="50" charset="-128"/>
                <a:ea typeface="メイリオ" panose="020B0604030504040204" pitchFamily="50" charset="-128"/>
              </a:rPr>
              <a:t>位　肺：</a:t>
            </a:r>
            <a:r>
              <a:rPr lang="en-US" altLang="ja-JP" sz="1000" dirty="0" smtClean="0">
                <a:latin typeface="メイリオ" panose="020B0604030504040204" pitchFamily="50" charset="-128"/>
                <a:ea typeface="メイリオ" panose="020B0604030504040204" pitchFamily="50" charset="-128"/>
              </a:rPr>
              <a:t>5.2</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36</a:t>
            </a:r>
            <a:r>
              <a:rPr lang="ja-JP" altLang="en-US" sz="1000" dirty="0" smtClean="0">
                <a:latin typeface="メイリオ" panose="020B0604030504040204" pitchFamily="50" charset="-128"/>
                <a:ea typeface="メイリオ" panose="020B0604030504040204" pitchFamily="50" charset="-128"/>
              </a:rPr>
              <a:t>位　乳：</a:t>
            </a:r>
            <a:r>
              <a:rPr lang="en-US" altLang="ja-JP" sz="1000" dirty="0" smtClean="0">
                <a:latin typeface="メイリオ" panose="020B0604030504040204" pitchFamily="50" charset="-128"/>
                <a:ea typeface="メイリオ" panose="020B0604030504040204" pitchFamily="50" charset="-128"/>
              </a:rPr>
              <a:t>14.3</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46</a:t>
            </a:r>
            <a:r>
              <a:rPr lang="ja-JP" altLang="en-US" sz="1000" dirty="0" smtClean="0">
                <a:latin typeface="メイリオ" panose="020B0604030504040204" pitchFamily="50" charset="-128"/>
                <a:ea typeface="メイリオ" panose="020B0604030504040204" pitchFamily="50" charset="-128"/>
              </a:rPr>
              <a:t>位　子宮頸：</a:t>
            </a:r>
            <a:r>
              <a:rPr lang="en-US" altLang="ja-JP" sz="1000" dirty="0" smtClean="0">
                <a:latin typeface="メイリオ" panose="020B0604030504040204" pitchFamily="50" charset="-128"/>
                <a:ea typeface="メイリオ" panose="020B0604030504040204" pitchFamily="50" charset="-128"/>
              </a:rPr>
              <a:t>15.1</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35</a:t>
            </a:r>
            <a:r>
              <a:rPr lang="ja-JP" altLang="en-US" sz="1000" dirty="0" smtClean="0">
                <a:latin typeface="メイリオ" panose="020B0604030504040204" pitchFamily="50" charset="-128"/>
                <a:ea typeface="メイリオ" panose="020B0604030504040204" pitchFamily="50" charset="-128"/>
              </a:rPr>
              <a:t>位</a:t>
            </a:r>
            <a:r>
              <a:rPr lang="ja-JP" altLang="en-US" sz="1000" dirty="0" smtClean="0">
                <a:latin typeface="メイリオ" panose="020B0604030504040204" pitchFamily="50" charset="-128"/>
                <a:ea typeface="メイリオ" panose="020B0604030504040204" pitchFamily="50" charset="-128"/>
                <a:sym typeface="Wingdings" panose="05000000000000000000" pitchFamily="2" charset="2"/>
              </a:rPr>
              <a:t>（平成</a:t>
            </a:r>
            <a:r>
              <a:rPr lang="en-US" altLang="ja-JP" sz="1000" dirty="0" smtClean="0">
                <a:latin typeface="メイリオ" panose="020B0604030504040204" pitchFamily="50" charset="-128"/>
                <a:ea typeface="メイリオ" panose="020B0604030504040204" pitchFamily="50" charset="-128"/>
                <a:sym typeface="Wingdings" panose="05000000000000000000" pitchFamily="2" charset="2"/>
              </a:rPr>
              <a:t>28</a:t>
            </a:r>
            <a:r>
              <a:rPr lang="ja-JP" altLang="en-US" sz="1000" dirty="0" smtClean="0">
                <a:latin typeface="メイリオ" panose="020B0604030504040204" pitchFamily="50" charset="-128"/>
                <a:ea typeface="メイリオ" panose="020B0604030504040204" pitchFamily="50" charset="-128"/>
                <a:sym typeface="Wingdings" panose="05000000000000000000" pitchFamily="2" charset="2"/>
              </a:rPr>
              <a:t>年度地域保健・健康増進事業報告）</a:t>
            </a:r>
            <a:endParaRPr lang="en-US" altLang="ja-JP" sz="105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がん</a:t>
            </a:r>
            <a:r>
              <a:rPr lang="ja-JP" altLang="en-US" sz="1050" b="1" dirty="0">
                <a:latin typeface="メイリオ" panose="020B0604030504040204" pitchFamily="50" charset="-128"/>
                <a:ea typeface="メイリオ" panose="020B0604030504040204" pitchFamily="50" charset="-128"/>
              </a:rPr>
              <a:t>検診の実施主体である各市町村に</a:t>
            </a:r>
            <a:r>
              <a:rPr lang="ja-JP" altLang="en-US" sz="1050" b="1" dirty="0" smtClean="0">
                <a:latin typeface="メイリオ" panose="020B0604030504040204" pitchFamily="50" charset="-128"/>
                <a:ea typeface="メイリオ" panose="020B0604030504040204" pitchFamily="50" charset="-128"/>
              </a:rPr>
              <a:t>おいて、より効果的な受診勧奨を実施する必要がある。</a:t>
            </a:r>
            <a:r>
              <a:rPr lang="ja-JP" altLang="en-US" sz="1100" b="1" dirty="0" smtClean="0">
                <a:latin typeface="メイリオ" panose="020B0604030504040204" pitchFamily="50" charset="-128"/>
                <a:ea typeface="メイリオ" panose="020B0604030504040204" pitchFamily="50" charset="-128"/>
              </a:rPr>
              <a:t>　</a:t>
            </a:r>
            <a:endParaRPr kumimoji="1" lang="ja-JP" altLang="en-US" sz="11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83159" y="2490091"/>
            <a:ext cx="8959241" cy="4272965"/>
          </a:xfrm>
          <a:prstGeom prst="rect">
            <a:avLst/>
          </a:prstGeom>
          <a:noFill/>
          <a:ln>
            <a:solidFill>
              <a:schemeClr val="accent6">
                <a:lumMod val="60000"/>
                <a:lumOff val="40000"/>
              </a:schemeClr>
            </a:solidFill>
          </a:ln>
        </p:spPr>
        <p:txBody>
          <a:bodyPr wrap="square" bIns="0" rtlCol="0">
            <a:spAutoFit/>
          </a:bodyPr>
          <a:lstStyle/>
          <a:p>
            <a:pPr marL="268288" indent="-268288">
              <a:lnSpc>
                <a:spcPts val="600"/>
              </a:lnSpc>
            </a:pPr>
            <a:endParaRPr lang="en-US" altLang="ja-JP" sz="800" dirty="0">
              <a:latin typeface="メイリオ" panose="020B0604030504040204" pitchFamily="50" charset="-128"/>
              <a:ea typeface="メイリオ" panose="020B0604030504040204" pitchFamily="50" charset="-128"/>
            </a:endParaRPr>
          </a:p>
          <a:p>
            <a:pPr marL="182563">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１</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母子事業連携の受診勧奨（乳・子宮頸がん）　</a:t>
            </a:r>
            <a:endParaRPr lang="en-US" altLang="ja-JP" sz="1600" dirty="0" smtClean="0">
              <a:latin typeface="メイリオ" panose="020B0604030504040204" pitchFamily="50" charset="-128"/>
              <a:ea typeface="メイリオ" panose="020B0604030504040204" pitchFamily="50" charset="-128"/>
            </a:endParaRPr>
          </a:p>
          <a:p>
            <a:pPr marL="722313" lvl="0" indent="-180975">
              <a:buFont typeface="Arial" panose="020B0604020202020204" pitchFamily="34" charset="0"/>
              <a:buChar char="•"/>
            </a:pPr>
            <a:r>
              <a:rPr lang="ja-JP" altLang="en-US" sz="1050" dirty="0" smtClean="0">
                <a:solidFill>
                  <a:prstClr val="black"/>
                </a:solidFill>
                <a:latin typeface="メイリオ" panose="020B0604030504040204" pitchFamily="50" charset="-128"/>
                <a:ea typeface="メイリオ" panose="020B0604030504040204" pitchFamily="50" charset="-128"/>
              </a:rPr>
              <a:t>乳幼児健診（３歳健診など）の会場にがん検診車を派遣し、乳幼児健診の受診に来た母親ががん検診を「ついで」に受診できる機会を提供</a:t>
            </a:r>
            <a:r>
              <a:rPr lang="ja-JP" altLang="en-US" sz="1050" dirty="0" smtClean="0">
                <a:latin typeface="メイリオ" panose="020B0604030504040204" pitchFamily="50" charset="-128"/>
                <a:ea typeface="メイリオ" panose="020B0604030504040204" pitchFamily="50" charset="-128"/>
              </a:rPr>
              <a:t>して受診勧奨</a:t>
            </a:r>
            <a:r>
              <a:rPr lang="ja-JP" altLang="en-US" sz="1050" dirty="0" smtClean="0">
                <a:solidFill>
                  <a:prstClr val="black"/>
                </a:solidFill>
                <a:latin typeface="メイリオ" panose="020B0604030504040204" pitchFamily="50" charset="-128"/>
                <a:ea typeface="メイリオ" panose="020B0604030504040204" pitchFamily="50" charset="-128"/>
              </a:rPr>
              <a:t>。（母親が受診している間は、保育スタッフを配置する。）</a:t>
            </a:r>
            <a:endParaRPr lang="en-US" altLang="ja-JP" sz="1050" dirty="0" smtClean="0">
              <a:solidFill>
                <a:prstClr val="black"/>
              </a:solidFill>
              <a:latin typeface="メイリオ" panose="020B0604030504040204" pitchFamily="50" charset="-128"/>
              <a:ea typeface="メイリオ" panose="020B0604030504040204" pitchFamily="50" charset="-128"/>
            </a:endParaRPr>
          </a:p>
          <a:p>
            <a:pPr marL="722313" lvl="0" indent="-180975">
              <a:buFont typeface="Arial" panose="020B0604020202020204" pitchFamily="34" charset="0"/>
              <a:buChar char="•"/>
            </a:pPr>
            <a:endParaRPr lang="en-US" altLang="ja-JP" sz="1050" dirty="0" smtClean="0">
              <a:solidFill>
                <a:prstClr val="black"/>
              </a:solidFill>
              <a:latin typeface="メイリオ" panose="020B0604030504040204" pitchFamily="50" charset="-128"/>
              <a:ea typeface="メイリオ" panose="020B0604030504040204" pitchFamily="50" charset="-128"/>
            </a:endParaRPr>
          </a:p>
          <a:p>
            <a:pPr marL="182563">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２</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rPr>
              <a:t>市</a:t>
            </a:r>
            <a:r>
              <a:rPr lang="en-US" altLang="ja-JP" sz="1600" b="1" dirty="0">
                <a:latin typeface="メイリオ" panose="020B0604030504040204" pitchFamily="50" charset="-128"/>
                <a:ea typeface="メイリオ" panose="020B0604030504040204" pitchFamily="50" charset="-128"/>
              </a:rPr>
              <a:t>PTA</a:t>
            </a:r>
            <a:r>
              <a:rPr lang="ja-JP" altLang="en-US" sz="1600" b="1" dirty="0">
                <a:latin typeface="メイリオ" panose="020B0604030504040204" pitchFamily="50" charset="-128"/>
                <a:ea typeface="メイリオ" panose="020B0604030504040204" pitchFamily="50" charset="-128"/>
              </a:rPr>
              <a:t>との連携による受診勧奨</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５がん</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endParaRPr>
          </a:p>
          <a:p>
            <a:pPr marL="722313" lvl="0" indent="-180975">
              <a:lnSpc>
                <a:spcPts val="1200"/>
              </a:lnSpc>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市教委が運営する教育フェスタなど既存のイベントにおいて受診勧奨に関する講座を行うとともに、検診車の派遣又は検診予約受付を行う。人が集まり、口コミ効果も期待できる既存の場を活用して受診勧奨。</a:t>
            </a:r>
            <a:endParaRPr lang="en-US" altLang="ja-JP" sz="1050" dirty="0" smtClean="0">
              <a:latin typeface="メイリオ" panose="020B0604030504040204" pitchFamily="50" charset="-128"/>
              <a:ea typeface="メイリオ" panose="020B0604030504040204" pitchFamily="50" charset="-128"/>
            </a:endParaRPr>
          </a:p>
          <a:p>
            <a:pPr marL="174625" lvl="0" indent="-174625"/>
            <a:endParaRPr lang="en-US" altLang="ja-JP" sz="1050" dirty="0" smtClean="0">
              <a:solidFill>
                <a:prstClr val="black"/>
              </a:solidFill>
              <a:latin typeface="メイリオ" panose="020B0604030504040204" pitchFamily="50" charset="-128"/>
              <a:ea typeface="メイリオ" panose="020B0604030504040204" pitchFamily="50" charset="-128"/>
            </a:endParaRPr>
          </a:p>
          <a:p>
            <a:pPr marL="182563" lvl="0">
              <a:lnSpc>
                <a:spcPts val="1600"/>
              </a:lnSpc>
            </a:pP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３</a:t>
            </a: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検診日を指定した受診勧奨（５がん</a:t>
            </a: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endParaRPr>
          </a:p>
          <a:p>
            <a:pPr marL="717550" lvl="0" indent="-182563">
              <a:lnSpc>
                <a:spcPts val="1200"/>
              </a:lnSpc>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市民に受診が可能な日のみを広報等により提示し、各人で直接予約を取るようにしていた市に、誕生日を迎える方に受診を指定して案内を送付。各人の受診予約の手間を省いた場合の受診率の違いを検証。</a:t>
            </a:r>
            <a:endParaRPr lang="en-US" altLang="ja-JP" sz="1050" dirty="0" smtClean="0">
              <a:latin typeface="メイリオ" panose="020B0604030504040204" pitchFamily="50" charset="-128"/>
              <a:ea typeface="メイリオ" panose="020B0604030504040204" pitchFamily="50" charset="-128"/>
            </a:endParaRPr>
          </a:p>
          <a:p>
            <a:pPr marL="174625" lvl="0" indent="-174625">
              <a:lnSpc>
                <a:spcPts val="1200"/>
              </a:lnSpc>
            </a:pPr>
            <a:endParaRPr lang="en-US" altLang="ja-JP" sz="1050" dirty="0" smtClean="0">
              <a:latin typeface="メイリオ" panose="020B0604030504040204" pitchFamily="50" charset="-128"/>
              <a:ea typeface="メイリオ" panose="020B0604030504040204" pitchFamily="50" charset="-128"/>
            </a:endParaRPr>
          </a:p>
          <a:p>
            <a:pPr marL="174625" indent="6350">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４</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 大腸</a:t>
            </a:r>
            <a:r>
              <a:rPr lang="ja-JP" altLang="en-US" sz="1600" b="1" dirty="0">
                <a:latin typeface="メイリオ" panose="020B0604030504040204" pitchFamily="50" charset="-128"/>
                <a:ea typeface="メイリオ" panose="020B0604030504040204" pitchFamily="50" charset="-128"/>
              </a:rPr>
              <a:t>がん検診キット事前</a:t>
            </a:r>
            <a:r>
              <a:rPr lang="ja-JP" altLang="en-US" sz="1600" b="1" dirty="0" smtClean="0">
                <a:latin typeface="メイリオ" panose="020B0604030504040204" pitchFamily="50" charset="-128"/>
                <a:ea typeface="メイリオ" panose="020B0604030504040204" pitchFamily="50" charset="-128"/>
              </a:rPr>
              <a:t>送付　</a:t>
            </a:r>
            <a:endParaRPr lang="ja-JP" altLang="en-US" sz="1600" dirty="0">
              <a:latin typeface="メイリオ" panose="020B0604030504040204" pitchFamily="50" charset="-128"/>
              <a:ea typeface="メイリオ" panose="020B0604030504040204" pitchFamily="50" charset="-128"/>
            </a:endParaRPr>
          </a:p>
          <a:p>
            <a:pPr marL="706438" lvl="0" indent="-171450">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がん循</a:t>
            </a:r>
            <a:r>
              <a:rPr lang="en-US" altLang="ja-JP" sz="1050" dirty="0" smtClean="0">
                <a:latin typeface="メイリオ" panose="020B0604030504040204" pitchFamily="50" charset="-128"/>
                <a:ea typeface="メイリオ" panose="020B0604030504040204" pitchFamily="50" charset="-128"/>
              </a:rPr>
              <a:t>C</a:t>
            </a:r>
            <a:r>
              <a:rPr lang="ja-JP" altLang="en-US" sz="1050" dirty="0" smtClean="0">
                <a:latin typeface="メイリオ" panose="020B0604030504040204" pitchFamily="50" charset="-128"/>
                <a:ea typeface="メイリオ" panose="020B0604030504040204" pitchFamily="50" charset="-128"/>
              </a:rPr>
              <a:t>において受託する大腸がん検診について、モデル市の一部の対象者には受診案内時に検査キットを送付。検査キットを送付しない対象者との受診率を比較し検証。</a:t>
            </a:r>
            <a:endParaRPr lang="en-US" altLang="ja-JP" sz="1050" dirty="0">
              <a:latin typeface="メイリオ" panose="020B0604030504040204" pitchFamily="50" charset="-128"/>
              <a:ea typeface="メイリオ" panose="020B0604030504040204" pitchFamily="50" charset="-128"/>
            </a:endParaRPr>
          </a:p>
          <a:p>
            <a:pPr marL="706438" lvl="0" indent="-171450">
              <a:lnSpc>
                <a:spcPts val="1600"/>
              </a:lnSpc>
              <a:buFont typeface="Arial" panose="020B0604020202020204" pitchFamily="34" charset="0"/>
              <a:buChar char="•"/>
            </a:pPr>
            <a:endParaRPr lang="en-US" altLang="ja-JP" sz="1050" dirty="0" smtClean="0">
              <a:latin typeface="メイリオ" panose="020B0604030504040204" pitchFamily="50" charset="-128"/>
              <a:ea typeface="メイリオ" panose="020B0604030504040204" pitchFamily="50" charset="-128"/>
            </a:endParaRPr>
          </a:p>
          <a:p>
            <a:pPr marL="174625" indent="6350">
              <a:lnSpc>
                <a:spcPts val="1600"/>
              </a:lnSpc>
            </a:pP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５</a:t>
            </a: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退職後</a:t>
            </a:r>
            <a:r>
              <a:rPr lang="ja-JP" altLang="en-US" sz="1600" b="1" dirty="0">
                <a:solidFill>
                  <a:prstClr val="black"/>
                </a:solidFill>
                <a:latin typeface="メイリオ" panose="020B0604030504040204" pitchFamily="50" charset="-128"/>
                <a:ea typeface="メイリオ" panose="020B0604030504040204" pitchFamily="50" charset="-128"/>
              </a:rPr>
              <a:t>の市町村検診受診移行支援　</a:t>
            </a:r>
            <a:endParaRPr lang="en-US" altLang="ja-JP" sz="1600" dirty="0">
              <a:latin typeface="メイリオ" panose="020B0604030504040204" pitchFamily="50" charset="-128"/>
              <a:ea typeface="メイリオ" panose="020B0604030504040204" pitchFamily="50" charset="-128"/>
            </a:endParaRPr>
          </a:p>
          <a:p>
            <a:pPr marL="722313" indent="-180975">
              <a:lnSpc>
                <a:spcPts val="1200"/>
              </a:lnSpc>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６０歳代の受診率が低い理由として、退職後の市町村がん検診への移行がうまくいっていないことが考えられる。このため、退職後の国保切り替え時に、市町村がん検診の具体的な申込み方法などを案内。</a:t>
            </a:r>
            <a:endParaRPr lang="en-US" altLang="ja-JP" sz="1050" dirty="0">
              <a:latin typeface="メイリオ" panose="020B0604030504040204" pitchFamily="50" charset="-128"/>
              <a:ea typeface="メイリオ" panose="020B0604030504040204" pitchFamily="50" charset="-128"/>
            </a:endParaRPr>
          </a:p>
          <a:p>
            <a:pPr marL="706438" lvl="0" indent="-171450">
              <a:lnSpc>
                <a:spcPts val="1600"/>
              </a:lnSpc>
              <a:buFont typeface="Arial" panose="020B0604020202020204" pitchFamily="34" charset="0"/>
              <a:buChar char="•"/>
            </a:pPr>
            <a:endParaRPr lang="en-US" altLang="ja-JP" sz="1050" dirty="0" smtClean="0">
              <a:latin typeface="メイリオ" panose="020B0604030504040204" pitchFamily="50" charset="-128"/>
              <a:ea typeface="メイリオ" panose="020B0604030504040204" pitchFamily="50" charset="-128"/>
            </a:endParaRPr>
          </a:p>
          <a:p>
            <a:pPr marL="268288" indent="-87313">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６</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 がん</a:t>
            </a:r>
            <a:r>
              <a:rPr lang="ja-JP" altLang="en-US" sz="1600" b="1" dirty="0">
                <a:latin typeface="メイリオ" panose="020B0604030504040204" pitchFamily="50" charset="-128"/>
                <a:ea typeface="メイリオ" panose="020B0604030504040204" pitchFamily="50" charset="-128"/>
              </a:rPr>
              <a:t>検診と特定健診の同時実施支援　</a:t>
            </a:r>
            <a:endParaRPr lang="en-US" altLang="ja-JP" sz="1600" dirty="0">
              <a:latin typeface="メイリオ" panose="020B0604030504040204" pitchFamily="50" charset="-128"/>
              <a:ea typeface="メイリオ" panose="020B0604030504040204" pitchFamily="50" charset="-128"/>
            </a:endParaRPr>
          </a:p>
          <a:p>
            <a:pPr marL="722313" indent="-180975">
              <a:lnSpc>
                <a:spcPts val="1200"/>
              </a:lnSpc>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がん検診（市町村）と特定健診（各保険者）との同時実施に</a:t>
            </a:r>
            <a:r>
              <a:rPr lang="ja-JP" altLang="en-US" sz="1050" dirty="0" smtClean="0">
                <a:latin typeface="メイリオ" panose="020B0604030504040204" pitchFamily="50" charset="-128"/>
                <a:ea typeface="メイリオ" panose="020B0604030504040204" pitchFamily="50" charset="-128"/>
              </a:rPr>
              <a:t>向け</a:t>
            </a:r>
            <a:r>
              <a:rPr lang="ja-JP" altLang="en-US" sz="1050" dirty="0">
                <a:latin typeface="メイリオ" panose="020B0604030504040204" pitchFamily="50" charset="-128"/>
                <a:ea typeface="メイリオ" panose="020B0604030504040204" pitchFamily="50" charset="-128"/>
              </a:rPr>
              <a:t>て</a:t>
            </a:r>
            <a:r>
              <a:rPr lang="ja-JP" altLang="en-US" sz="1050" dirty="0" smtClean="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モデル</a:t>
            </a:r>
            <a:r>
              <a:rPr lang="ja-JP" altLang="en-US" sz="1050" dirty="0" smtClean="0">
                <a:latin typeface="メイリオ" panose="020B0604030504040204" pitchFamily="50" charset="-128"/>
                <a:ea typeface="メイリオ" panose="020B0604030504040204" pitchFamily="50" charset="-128"/>
              </a:rPr>
              <a:t>市に具体的</a:t>
            </a:r>
            <a:r>
              <a:rPr lang="ja-JP" altLang="en-US" sz="1050" dirty="0">
                <a:latin typeface="メイリオ" panose="020B0604030504040204" pitchFamily="50" charset="-128"/>
                <a:ea typeface="メイリオ" panose="020B0604030504040204" pitchFamily="50" charset="-128"/>
              </a:rPr>
              <a:t>な支援</a:t>
            </a:r>
            <a:r>
              <a:rPr lang="ja-JP" altLang="en-US" sz="1050" dirty="0" smtClean="0">
                <a:latin typeface="メイリオ" panose="020B0604030504040204" pitchFamily="50" charset="-128"/>
                <a:ea typeface="メイリオ" panose="020B0604030504040204" pitchFamily="50" charset="-128"/>
              </a:rPr>
              <a:t>を実施。会場</a:t>
            </a:r>
            <a:r>
              <a:rPr lang="ja-JP" altLang="en-US" sz="1050" dirty="0">
                <a:latin typeface="メイリオ" panose="020B0604030504040204" pitchFamily="50" charset="-128"/>
                <a:ea typeface="メイリオ" panose="020B0604030504040204" pitchFamily="50" charset="-128"/>
              </a:rPr>
              <a:t>確保</a:t>
            </a:r>
            <a:r>
              <a:rPr lang="ja-JP" altLang="en-US" sz="1050" dirty="0" smtClean="0">
                <a:latin typeface="メイリオ" panose="020B0604030504040204" pitchFamily="50" charset="-128"/>
                <a:ea typeface="メイリオ" panose="020B0604030504040204" pitchFamily="50" charset="-128"/>
              </a:rPr>
              <a:t>、受託</a:t>
            </a:r>
            <a:r>
              <a:rPr lang="ja-JP" altLang="en-US" sz="1050" dirty="0">
                <a:latin typeface="メイリオ" panose="020B0604030504040204" pitchFamily="50" charset="-128"/>
                <a:ea typeface="メイリオ" panose="020B0604030504040204" pitchFamily="50" charset="-128"/>
              </a:rPr>
              <a:t>機関との調整、受診勧奨や予約受付など</a:t>
            </a:r>
            <a:r>
              <a:rPr lang="ja-JP" altLang="en-US" sz="1050" dirty="0" smtClean="0">
                <a:latin typeface="メイリオ" panose="020B0604030504040204" pitchFamily="50" charset="-128"/>
                <a:ea typeface="メイリオ" panose="020B0604030504040204" pitchFamily="50" charset="-128"/>
              </a:rPr>
              <a:t>、課題を整理。</a:t>
            </a:r>
            <a:endParaRPr lang="ja-JP" altLang="en-US" sz="1050" dirty="0">
              <a:latin typeface="メイリオ" panose="020B0604030504040204" pitchFamily="50" charset="-128"/>
              <a:ea typeface="メイリオ" panose="020B0604030504040204" pitchFamily="50" charset="-128"/>
            </a:endParaRPr>
          </a:p>
        </p:txBody>
      </p:sp>
      <p:sp>
        <p:nvSpPr>
          <p:cNvPr id="12" name="Rectangle 28"/>
          <p:cNvSpPr>
            <a:spLocks noChangeArrowheads="1"/>
          </p:cNvSpPr>
          <p:nvPr/>
        </p:nvSpPr>
        <p:spPr bwMode="auto">
          <a:xfrm>
            <a:off x="0" y="300035"/>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kumimoji="0" lang="en-US" altLang="ja-JP"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年度大阪府</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がん</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検診受診率向上事業</a:t>
            </a:r>
            <a:r>
              <a:rPr kumimoji="0" lang="en-US" altLang="ja-JP"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案</a:t>
            </a:r>
            <a:r>
              <a:rPr kumimoji="0" lang="en-US" altLang="ja-JP"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28"/>
          <p:cNvSpPr>
            <a:spLocks noChangeArrowheads="1"/>
          </p:cNvSpPr>
          <p:nvPr/>
        </p:nvSpPr>
        <p:spPr bwMode="auto">
          <a:xfrm>
            <a:off x="32708" y="978567"/>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概要</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8"/>
          <p:cNvSpPr>
            <a:spLocks noChangeArrowheads="1"/>
          </p:cNvSpPr>
          <p:nvPr/>
        </p:nvSpPr>
        <p:spPr bwMode="auto">
          <a:xfrm>
            <a:off x="32708" y="2152729"/>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事業実施例</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9220315" y="1661241"/>
            <a:ext cx="1927297" cy="1061829"/>
          </a:xfrm>
          <a:prstGeom prst="rect">
            <a:avLst/>
          </a:prstGeom>
          <a:noFill/>
          <a:ln>
            <a:solidFill>
              <a:schemeClr val="accent6">
                <a:lumMod val="60000"/>
                <a:lumOff val="40000"/>
              </a:schemeClr>
            </a:solidFill>
          </a:ln>
        </p:spPr>
        <p:txBody>
          <a:bodyPr wrap="square" rtlCol="0">
            <a:spAutoFit/>
          </a:bodyPr>
          <a:lstStyle/>
          <a:p>
            <a:r>
              <a:rPr lang="en-US" altLang="ja-JP" sz="900" dirty="0" err="1">
                <a:latin typeface="メイリオ" panose="020B0604030504040204" pitchFamily="50" charset="-128"/>
                <a:ea typeface="メイリオ" panose="020B0604030504040204" pitchFamily="50" charset="-128"/>
              </a:rPr>
              <a:t>cf</a:t>
            </a:r>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特定健診受診率：</a:t>
            </a:r>
            <a:r>
              <a:rPr lang="en-US" altLang="ja-JP" sz="900" dirty="0">
                <a:latin typeface="メイリオ" panose="020B0604030504040204" pitchFamily="50" charset="-128"/>
                <a:ea typeface="メイリオ" panose="020B0604030504040204" pitchFamily="50" charset="-128"/>
              </a:rPr>
              <a:t>45.6</a:t>
            </a:r>
            <a:r>
              <a:rPr lang="ja-JP" altLang="en-US" sz="900" dirty="0">
                <a:latin typeface="メイリオ" panose="020B0604030504040204" pitchFamily="50" charset="-128"/>
                <a:ea typeface="メイリオ" panose="020B0604030504040204" pitchFamily="50" charset="-128"/>
              </a:rPr>
              <a:t>％　全国</a:t>
            </a:r>
            <a:r>
              <a:rPr lang="en-US" altLang="ja-JP" sz="900" dirty="0">
                <a:latin typeface="メイリオ" panose="020B0604030504040204" pitchFamily="50" charset="-128"/>
                <a:ea typeface="メイリオ" panose="020B0604030504040204" pitchFamily="50" charset="-128"/>
              </a:rPr>
              <a:t>36</a:t>
            </a:r>
            <a:r>
              <a:rPr lang="ja-JP" altLang="en-US" sz="900" dirty="0">
                <a:latin typeface="メイリオ" panose="020B0604030504040204" pitchFamily="50" charset="-128"/>
                <a:ea typeface="メイリオ" panose="020B0604030504040204" pitchFamily="50" charset="-128"/>
              </a:rPr>
              <a:t>位　（平成</a:t>
            </a:r>
            <a:r>
              <a:rPr lang="en-US" altLang="ja-JP" sz="900" dirty="0">
                <a:latin typeface="メイリオ" panose="020B0604030504040204" pitchFamily="50" charset="-128"/>
                <a:ea typeface="メイリオ" panose="020B0604030504040204" pitchFamily="50" charset="-128"/>
              </a:rPr>
              <a:t>27</a:t>
            </a:r>
            <a:r>
              <a:rPr lang="ja-JP" altLang="en-US" sz="900" dirty="0">
                <a:latin typeface="メイリオ" panose="020B0604030504040204" pitchFamily="50" charset="-128"/>
                <a:ea typeface="メイリオ" panose="020B0604030504040204" pitchFamily="50" charset="-128"/>
              </a:rPr>
              <a:t>年度</a:t>
            </a:r>
            <a:r>
              <a:rPr lang="ja-JP" altLang="en-US" sz="900" dirty="0" smtClean="0">
                <a:latin typeface="メイリオ" panose="020B0604030504040204" pitchFamily="50" charset="-128"/>
                <a:ea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出典</a:t>
            </a:r>
            <a:r>
              <a:rPr lang="ja-JP" altLang="en-US" sz="900" dirty="0" smtClean="0">
                <a:latin typeface="メイリオ" panose="020B0604030504040204" pitchFamily="50" charset="-128"/>
                <a:ea typeface="メイリオ" panose="020B0604030504040204" pitchFamily="50" charset="-128"/>
              </a:rPr>
              <a:t>は　特定健康診査・特定保健指導に関するデータ　厚生労働省</a:t>
            </a:r>
            <a:endParaRPr lang="en-US" altLang="ja-JP" sz="900" dirty="0" smtClean="0">
              <a:latin typeface="メイリオ" panose="020B0604030504040204" pitchFamily="50" charset="-128"/>
              <a:ea typeface="メイリオ" panose="020B0604030504040204" pitchFamily="50" charset="-128"/>
            </a:endParaRPr>
          </a:p>
          <a:p>
            <a:endParaRPr lang="en-US" altLang="ja-JP" sz="900" dirty="0">
              <a:latin typeface="メイリオ" panose="020B0604030504040204" pitchFamily="50" charset="-128"/>
              <a:ea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rPr>
              <a:t>がん検診でいうところの国調のように、職域も含まれている</a:t>
            </a:r>
            <a:endParaRPr lang="en-US" altLang="ja-JP" sz="9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9761235" y="5305789"/>
            <a:ext cx="8843473" cy="559127"/>
          </a:xfrm>
          <a:prstGeom prst="rect">
            <a:avLst/>
          </a:prstGeom>
          <a:noFill/>
          <a:ln>
            <a:solidFill>
              <a:schemeClr val="accent6">
                <a:lumMod val="60000"/>
                <a:lumOff val="40000"/>
              </a:schemeClr>
            </a:solidFill>
          </a:ln>
        </p:spPr>
        <p:txBody>
          <a:bodyPr wrap="square" bIns="0" rtlCol="0">
            <a:spAutoFit/>
          </a:bodyPr>
          <a:lstStyle/>
          <a:p>
            <a:pPr marL="174625" lvl="0" indent="-174625">
              <a:lnSpc>
                <a:spcPts val="1600"/>
              </a:lnSpc>
            </a:pPr>
            <a:r>
              <a:rPr lang="ja-JP" altLang="en-US" sz="1200" b="1" dirty="0" smtClean="0">
                <a:latin typeface="メイリオ" panose="020B0604030504040204" pitchFamily="50" charset="-128"/>
                <a:ea typeface="メイリオ" panose="020B0604030504040204" pitchFamily="50" charset="-128"/>
              </a:rPr>
              <a:t>　■セット受診に対する特典事業</a:t>
            </a:r>
            <a:r>
              <a:rPr lang="en-US" altLang="ja-JP" sz="1200" b="1" dirty="0" smtClean="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５がん</a:t>
            </a:r>
            <a:r>
              <a:rPr lang="en-US" altLang="ja-JP" sz="1200" b="1" dirty="0" smtClean="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a:t>
            </a:r>
          </a:p>
          <a:p>
            <a:pPr marL="174625" lvl="0" indent="-174625">
              <a:lnSpc>
                <a:spcPts val="1200"/>
              </a:lnSpc>
            </a:pPr>
            <a:r>
              <a:rPr lang="ja-JP" altLang="en-US" sz="1050" dirty="0">
                <a:latin typeface="メイリオ" panose="020B0604030504040204" pitchFamily="50" charset="-128"/>
                <a:ea typeface="メイリオ" panose="020B0604030504040204" pitchFamily="50" charset="-128"/>
              </a:rPr>
              <a:t>　　</a:t>
            </a:r>
            <a:r>
              <a:rPr lang="ja-JP" altLang="en-US" sz="900" dirty="0">
                <a:solidFill>
                  <a:prstClr val="black"/>
                </a:solidFill>
                <a:latin typeface="メイリオ" panose="020B0604030504040204" pitchFamily="50" charset="-128"/>
                <a:ea typeface="メイリオ" panose="020B0604030504040204" pitchFamily="50" charset="-128"/>
              </a:rPr>
              <a:t>これまでの無料クーポン事業の代替として、複数人で誘い合わせて受診する場合や、１人でも複数のがん検診を受診した場合に、当該年度の検診費用の割引や翌年度使える検診割引券の発行など、受診行動を促すインセンティブを設け、その効果を検証。</a:t>
            </a:r>
            <a:endParaRPr lang="en-US" altLang="ja-JP" sz="900" dirty="0">
              <a:solidFill>
                <a:prstClr val="black"/>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3159" y="1318299"/>
            <a:ext cx="8959241" cy="738664"/>
          </a:xfrm>
          <a:prstGeom prst="rect">
            <a:avLst/>
          </a:prstGeom>
          <a:noFill/>
          <a:ln>
            <a:solidFill>
              <a:schemeClr val="accent6">
                <a:lumMod val="60000"/>
                <a:lumOff val="40000"/>
              </a:schemeClr>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市町村がん検診受診</a:t>
            </a:r>
            <a:r>
              <a:rPr lang="ja-JP" altLang="en-US" sz="1400" dirty="0">
                <a:latin typeface="メイリオ" panose="020B0604030504040204" pitchFamily="50" charset="-128"/>
                <a:ea typeface="メイリオ" panose="020B0604030504040204" pitchFamily="50" charset="-128"/>
              </a:rPr>
              <a:t>率</a:t>
            </a:r>
            <a:r>
              <a:rPr lang="ja-JP" altLang="en-US" sz="1400" dirty="0" smtClean="0">
                <a:latin typeface="メイリオ" panose="020B0604030504040204" pitchFamily="50" charset="-128"/>
                <a:ea typeface="メイリオ" panose="020B0604030504040204" pitchFamily="50" charset="-128"/>
              </a:rPr>
              <a:t>の向上を</a:t>
            </a:r>
            <a:r>
              <a:rPr lang="ja-JP" altLang="en-US" sz="1400" dirty="0">
                <a:latin typeface="メイリオ" panose="020B0604030504040204" pitchFamily="50" charset="-128"/>
                <a:ea typeface="メイリオ" panose="020B0604030504040204" pitchFamily="50" charset="-128"/>
              </a:rPr>
              <a:t>目的</a:t>
            </a:r>
            <a:r>
              <a:rPr lang="ja-JP" altLang="en-US" sz="1400" dirty="0" smtClean="0">
                <a:latin typeface="メイリオ" panose="020B0604030504040204" pitchFamily="50" charset="-128"/>
                <a:ea typeface="メイリオ" panose="020B0604030504040204" pitchFamily="50" charset="-128"/>
              </a:rPr>
              <a:t>として、モデル</a:t>
            </a:r>
            <a:r>
              <a:rPr lang="ja-JP" altLang="en-US" sz="1400" dirty="0">
                <a:latin typeface="メイリオ" panose="020B0604030504040204" pitchFamily="50" charset="-128"/>
                <a:ea typeface="メイリオ" panose="020B0604030504040204" pitchFamily="50" charset="-128"/>
              </a:rPr>
              <a:t>市町村において受診率向上にかかる事業をモデル実施し、それらの効果検証を行うことにより、有効な受診率向上策</a:t>
            </a:r>
            <a:r>
              <a:rPr lang="ja-JP" altLang="en-US" sz="1400" dirty="0" smtClean="0">
                <a:latin typeface="メイリオ" panose="020B0604030504040204" pitchFamily="50" charset="-128"/>
                <a:ea typeface="メイリオ" panose="020B0604030504040204" pitchFamily="50" charset="-128"/>
              </a:rPr>
              <a:t>を検討</a:t>
            </a:r>
            <a:endParaRPr lang="en-US" altLang="ja-JP" sz="1400" dirty="0">
              <a:latin typeface="メイリオ" panose="020B0604030504040204" pitchFamily="50" charset="-128"/>
              <a:ea typeface="メイリオ" panose="020B0604030504040204" pitchFamily="50" charset="-128"/>
            </a:endParaRPr>
          </a:p>
          <a:p>
            <a:pPr indent="625475"/>
            <a:r>
              <a:rPr lang="ja-JP" altLang="en-US" sz="1400" b="1" dirty="0" smtClean="0">
                <a:latin typeface="メイリオ" panose="020B0604030504040204" pitchFamily="50" charset="-128"/>
                <a:ea typeface="メイリオ" panose="020B0604030504040204" pitchFamily="50" charset="-128"/>
              </a:rPr>
              <a:t>⇒　今後、市町村</a:t>
            </a:r>
            <a:r>
              <a:rPr lang="ja-JP" altLang="en-US" sz="1400" b="1" dirty="0">
                <a:latin typeface="メイリオ" panose="020B0604030504040204" pitchFamily="50" charset="-128"/>
                <a:ea typeface="メイリオ" panose="020B0604030504040204" pitchFamily="50" charset="-128"/>
              </a:rPr>
              <a:t>で実施できるようマニュアル化し普及を図る。</a:t>
            </a:r>
            <a:endParaRPr lang="en-US" altLang="ja-JP" sz="1400" b="1"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821639" y="391594"/>
            <a:ext cx="122076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0" lang="ja-JP" altLang="en-US"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資料５</a:t>
            </a:r>
            <a:endParaRPr kumimoji="0" lang="ja-JP" altLang="en-US"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3039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2448</TotalTime>
  <Words>151</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塩田　尚子</dc:creator>
  <cp:lastModifiedBy>塩田　尚子</cp:lastModifiedBy>
  <cp:revision>138</cp:revision>
  <cp:lastPrinted>2019-01-29T07:51:29Z</cp:lastPrinted>
  <dcterms:created xsi:type="dcterms:W3CDTF">2016-11-23T21:18:12Z</dcterms:created>
  <dcterms:modified xsi:type="dcterms:W3CDTF">2019-02-21T06:49:37Z</dcterms:modified>
</cp:coreProperties>
</file>