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1" r:id="rId3"/>
    <p:sldId id="269"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木村　優水" initials="木村　優水" lastIdx="6" clrIdx="0">
    <p:extLst>
      <p:ext uri="{19B8F6BF-5375-455C-9EA6-DF929625EA0E}">
        <p15:presenceInfo xmlns:p15="http://schemas.microsoft.com/office/powerpoint/2012/main" userId="S-1-5-21-161959346-1900351369-444732941-1957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39" d="100"/>
          <a:sy n="39" d="100"/>
        </p:scale>
        <p:origin x="98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052" cy="498714"/>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561" y="0"/>
            <a:ext cx="2950051" cy="498714"/>
          </a:xfrm>
          <a:prstGeom prst="rect">
            <a:avLst/>
          </a:prstGeom>
        </p:spPr>
        <p:txBody>
          <a:bodyPr vert="horz" lIns="91486" tIns="45743" rIns="91486" bIns="45743" rtlCol="0"/>
          <a:lstStyle>
            <a:lvl1pPr algn="r">
              <a:defRPr sz="1200"/>
            </a:lvl1pPr>
          </a:lstStyle>
          <a:p>
            <a:fld id="{CEDAC877-19E0-481B-988C-18088475E556}" type="datetimeFigureOut">
              <a:rPr kumimoji="1" lang="ja-JP" altLang="en-US" smtClean="0"/>
              <a:t>2019/2/21</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64238" cy="3354388"/>
          </a:xfrm>
          <a:prstGeom prst="rect">
            <a:avLst/>
          </a:prstGeom>
          <a:noFill/>
          <a:ln w="12700">
            <a:solidFill>
              <a:prstClr val="black"/>
            </a:solidFill>
          </a:ln>
        </p:spPr>
        <p:txBody>
          <a:bodyPr vert="horz" lIns="91486" tIns="45743" rIns="91486" bIns="45743" rtlCol="0" anchor="ctr"/>
          <a:lstStyle/>
          <a:p>
            <a:endParaRPr lang="ja-JP" altLang="en-US"/>
          </a:p>
        </p:txBody>
      </p:sp>
      <p:sp>
        <p:nvSpPr>
          <p:cNvPr id="5" name="ノート プレースホルダー 4"/>
          <p:cNvSpPr>
            <a:spLocks noGrp="1"/>
          </p:cNvSpPr>
          <p:nvPr>
            <p:ph type="body" sz="quarter" idx="3"/>
          </p:nvPr>
        </p:nvSpPr>
        <p:spPr>
          <a:xfrm>
            <a:off x="681515" y="4783843"/>
            <a:ext cx="5445760" cy="3913475"/>
          </a:xfrm>
          <a:prstGeom prst="rect">
            <a:avLst/>
          </a:prstGeom>
        </p:spPr>
        <p:txBody>
          <a:bodyPr vert="horz" lIns="91486" tIns="45743" rIns="91486" bIns="4574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25"/>
            <a:ext cx="2950052" cy="498714"/>
          </a:xfrm>
          <a:prstGeom prst="rect">
            <a:avLst/>
          </a:prstGeom>
        </p:spPr>
        <p:txBody>
          <a:bodyPr vert="horz" lIns="91486" tIns="45743" rIns="91486" bIns="457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561" y="9440625"/>
            <a:ext cx="2950051" cy="498714"/>
          </a:xfrm>
          <a:prstGeom prst="rect">
            <a:avLst/>
          </a:prstGeom>
        </p:spPr>
        <p:txBody>
          <a:bodyPr vert="horz" lIns="91486" tIns="45743" rIns="91486" bIns="45743" rtlCol="0" anchor="b"/>
          <a:lstStyle>
            <a:lvl1pPr algn="r">
              <a:defRPr sz="1200"/>
            </a:lvl1pPr>
          </a:lstStyle>
          <a:p>
            <a:fld id="{464C86B1-D7B9-4200-9537-85E44F66743C}" type="slidenum">
              <a:rPr kumimoji="1" lang="ja-JP" altLang="en-US" smtClean="0"/>
              <a:t>‹#›</a:t>
            </a:fld>
            <a:endParaRPr kumimoji="1" lang="ja-JP" altLang="en-US"/>
          </a:p>
        </p:txBody>
      </p:sp>
    </p:spTree>
    <p:extLst>
      <p:ext uri="{BB962C8B-B14F-4D97-AF65-F5344CB8AC3E}">
        <p14:creationId xmlns:p14="http://schemas.microsoft.com/office/powerpoint/2010/main" val="31485473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08513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931565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379302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4810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27529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192919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63602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171540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96519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061055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51741EB-BCE3-4985-B6B8-AB8DB10F32EC}" type="datetimeFigureOut">
              <a:rPr kumimoji="1" lang="ja-JP" altLang="en-US" smtClean="0"/>
              <a:t>2019/2/21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216649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1741EB-BCE3-4985-B6B8-AB8DB10F32EC}" type="datetimeFigureOut">
              <a:rPr kumimoji="1" lang="ja-JP" altLang="en-US" smtClean="0"/>
              <a:t>2019/2/21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3753415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891687069"/>
              </p:ext>
            </p:extLst>
          </p:nvPr>
        </p:nvGraphicFramePr>
        <p:xfrm>
          <a:off x="229674" y="579323"/>
          <a:ext cx="11732653" cy="6192952"/>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445742">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45742">
                <a:tc>
                  <a:txBody>
                    <a:bodyPr/>
                    <a:lstStyle/>
                    <a:p>
                      <a:r>
                        <a:rPr kumimoji="1" lang="ja-JP" altLang="en-US" sz="1200" b="1" dirty="0" smtClean="0">
                          <a:latin typeface="Meiryo UI" panose="020B0604030504040204" pitchFamily="50" charset="-128"/>
                          <a:ea typeface="Meiryo UI" panose="020B0604030504040204" pitchFamily="50" charset="-128"/>
                        </a:rPr>
                        <a:t>１がんの予防・早期発見</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9010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（１）がんの</a:t>
                      </a:r>
                      <a:r>
                        <a:rPr kumimoji="1" lang="en-US" altLang="ja-JP" sz="1200" b="1" dirty="0" smtClean="0">
                          <a:latin typeface="Meiryo UI" panose="020B0604030504040204" pitchFamily="50" charset="-128"/>
                          <a:ea typeface="Meiryo UI" panose="020B0604030504040204" pitchFamily="50" charset="-128"/>
                        </a:rPr>
                        <a:t>1</a:t>
                      </a:r>
                      <a:r>
                        <a:rPr kumimoji="1" lang="ja-JP" altLang="en-US" sz="1200" b="1" dirty="0" smtClean="0">
                          <a:latin typeface="Meiryo UI" panose="020B0604030504040204" pitchFamily="50" charset="-128"/>
                          <a:ea typeface="Meiryo UI" panose="020B0604030504040204" pitchFamily="50" charset="-128"/>
                        </a:rPr>
                        <a:t>次予防</a:t>
                      </a:r>
                    </a:p>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rPr>
                        <a:t>①たばこ対策</a:t>
                      </a: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80010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②喫煙以外の生活習慣の改善</a:t>
                      </a: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785937">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③がん教育、がんに関する知識の普及啓発</a:t>
                      </a: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r h="814388">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④がんに関する感染症対策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5851614"/>
                  </a:ext>
                </a:extLst>
              </a:tr>
            </a:tbl>
          </a:graphicData>
        </a:graphic>
      </p:graphicFrame>
      <p:sp>
        <p:nvSpPr>
          <p:cNvPr id="17" name="正方形/長方形 16"/>
          <p:cNvSpPr/>
          <p:nvPr/>
        </p:nvSpPr>
        <p:spPr>
          <a:xfrm>
            <a:off x="229674"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　</a:t>
            </a:r>
            <a:r>
              <a:rPr kumimoji="1" lang="ja-JP" altLang="en-US" dirty="0"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2047739" y="4549768"/>
            <a:ext cx="8706120" cy="1129415"/>
            <a:chOff x="2047739" y="3835385"/>
            <a:chExt cx="8706120" cy="1129415"/>
          </a:xfrm>
        </p:grpSpPr>
        <p:sp>
          <p:nvSpPr>
            <p:cNvPr id="2" name="右矢印 1"/>
            <p:cNvSpPr/>
            <p:nvPr/>
          </p:nvSpPr>
          <p:spPr>
            <a:xfrm>
              <a:off x="2047740" y="4157652"/>
              <a:ext cx="7727325" cy="472124"/>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外部講師によるがん教育の実施に係る検討</a:t>
              </a:r>
              <a:endParaRPr kumimoji="1" lang="ja-JP" altLang="en-US" dirty="0"/>
            </a:p>
          </p:txBody>
        </p:sp>
        <p:sp>
          <p:nvSpPr>
            <p:cNvPr id="5" name="右矢印 4"/>
            <p:cNvSpPr/>
            <p:nvPr/>
          </p:nvSpPr>
          <p:spPr>
            <a:xfrm>
              <a:off x="2047740" y="4476224"/>
              <a:ext cx="5743977" cy="488576"/>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がん対策基金を活用したモデル事業の実施</a:t>
              </a:r>
              <a:endParaRPr kumimoji="1" lang="ja-JP" altLang="en-US" dirty="0"/>
            </a:p>
          </p:txBody>
        </p:sp>
        <p:sp>
          <p:nvSpPr>
            <p:cNvPr id="6" name="右矢印 5"/>
            <p:cNvSpPr/>
            <p:nvPr/>
          </p:nvSpPr>
          <p:spPr>
            <a:xfrm>
              <a:off x="2047739" y="3835385"/>
              <a:ext cx="8706120" cy="49011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教員向け研修会の実施</a:t>
              </a:r>
              <a:endParaRPr kumimoji="1" lang="ja-JP" altLang="en-US" dirty="0"/>
            </a:p>
          </p:txBody>
        </p:sp>
      </p:grpSp>
      <p:grpSp>
        <p:nvGrpSpPr>
          <p:cNvPr id="9" name="グループ化 8"/>
          <p:cNvGrpSpPr/>
          <p:nvPr/>
        </p:nvGrpSpPr>
        <p:grpSpPr>
          <a:xfrm>
            <a:off x="2047739" y="1646196"/>
            <a:ext cx="8715642" cy="1652186"/>
            <a:chOff x="2047739" y="1003259"/>
            <a:chExt cx="8715642" cy="1652186"/>
          </a:xfrm>
        </p:grpSpPr>
        <p:sp>
          <p:nvSpPr>
            <p:cNvPr id="8" name="右矢印 7"/>
            <p:cNvSpPr/>
            <p:nvPr/>
          </p:nvSpPr>
          <p:spPr>
            <a:xfrm>
              <a:off x="2057261" y="2145861"/>
              <a:ext cx="8706120" cy="509584"/>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受動喫煙対策の推進</a:t>
              </a:r>
              <a:endParaRPr kumimoji="1" lang="ja-JP" altLang="en-US" dirty="0"/>
            </a:p>
          </p:txBody>
        </p:sp>
        <p:sp>
          <p:nvSpPr>
            <p:cNvPr id="10" name="右矢印 9"/>
            <p:cNvSpPr/>
            <p:nvPr/>
          </p:nvSpPr>
          <p:spPr>
            <a:xfrm>
              <a:off x="2047739" y="1003259"/>
              <a:ext cx="8706120" cy="50764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禁煙化状況調査（病院・市町村・学校等）</a:t>
              </a:r>
              <a:endParaRPr kumimoji="1" lang="ja-JP" altLang="en-US" dirty="0"/>
            </a:p>
          </p:txBody>
        </p:sp>
        <p:sp>
          <p:nvSpPr>
            <p:cNvPr id="11" name="右矢印 10"/>
            <p:cNvSpPr/>
            <p:nvPr/>
          </p:nvSpPr>
          <p:spPr>
            <a:xfrm>
              <a:off x="2047739" y="1743075"/>
              <a:ext cx="8706120" cy="553879"/>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未成年者の喫煙防止対策推進</a:t>
              </a:r>
              <a:endParaRPr lang="en-US" altLang="ja-JP" dirty="0" smtClean="0"/>
            </a:p>
          </p:txBody>
        </p:sp>
        <p:sp>
          <p:nvSpPr>
            <p:cNvPr id="12" name="右矢印 11"/>
            <p:cNvSpPr/>
            <p:nvPr/>
          </p:nvSpPr>
          <p:spPr>
            <a:xfrm>
              <a:off x="2047739" y="1338284"/>
              <a:ext cx="8706120" cy="56811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禁煙相談支援・禁煙サポートの推進</a:t>
              </a:r>
              <a:endParaRPr kumimoji="1" lang="ja-JP" altLang="en-US" dirty="0"/>
            </a:p>
          </p:txBody>
        </p:sp>
      </p:grpSp>
      <p:sp>
        <p:nvSpPr>
          <p:cNvPr id="14" name="右矢印 13"/>
          <p:cNvSpPr/>
          <p:nvPr/>
        </p:nvSpPr>
        <p:spPr>
          <a:xfrm>
            <a:off x="2057259" y="6245220"/>
            <a:ext cx="8706120" cy="49011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国の動向を踏まえ対応</a:t>
            </a:r>
            <a:endParaRPr kumimoji="1" lang="ja-JP" altLang="en-US" dirty="0"/>
          </a:p>
        </p:txBody>
      </p:sp>
      <p:sp>
        <p:nvSpPr>
          <p:cNvPr id="15" name="右矢印 14"/>
          <p:cNvSpPr/>
          <p:nvPr/>
        </p:nvSpPr>
        <p:spPr>
          <a:xfrm>
            <a:off x="2060614" y="3581609"/>
            <a:ext cx="8564451" cy="525245"/>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関係機関と連携したがんの予防につながる生活習慣についての普及啓発</a:t>
            </a:r>
            <a:endParaRPr kumimoji="1" lang="ja-JP" altLang="en-US" dirty="0"/>
          </a:p>
        </p:txBody>
      </p:sp>
      <p:sp>
        <p:nvSpPr>
          <p:cNvPr id="16" name="正方形/長方形 15"/>
          <p:cNvSpPr/>
          <p:nvPr/>
        </p:nvSpPr>
        <p:spPr>
          <a:xfrm>
            <a:off x="10906129" y="-3272"/>
            <a:ext cx="1271587" cy="625323"/>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400" b="1" kern="100" dirty="0" smtClean="0">
                <a:effectLst/>
                <a:ea typeface="ＭＳ ゴシック" panose="020B0609070205080204" pitchFamily="49" charset="-128"/>
                <a:cs typeface="Times New Roman" panose="02020603050405020304" pitchFamily="18" charset="0"/>
              </a:rPr>
              <a:t>資料</a:t>
            </a:r>
            <a:r>
              <a:rPr lang="ja-JP" altLang="en-US" sz="2400" b="1" kern="100" dirty="0" smtClean="0">
                <a:effectLst/>
                <a:ea typeface="ＭＳ ゴシック" panose="020B0609070205080204" pitchFamily="49" charset="-128"/>
                <a:cs typeface="Times New Roman" panose="02020603050405020304" pitchFamily="18" charset="0"/>
              </a:rPr>
              <a:t>３</a:t>
            </a:r>
            <a:endParaRPr lang="ja-JP" kern="100" dirty="0">
              <a:effectLst/>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817177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194571746"/>
              </p:ext>
            </p:extLst>
          </p:nvPr>
        </p:nvGraphicFramePr>
        <p:xfrm>
          <a:off x="177082" y="669697"/>
          <a:ext cx="11732653" cy="5302478"/>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445742">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45742">
                <a:tc>
                  <a:txBody>
                    <a:bodyPr/>
                    <a:lstStyle/>
                    <a:p>
                      <a:r>
                        <a:rPr kumimoji="1" lang="ja-JP" altLang="en-US" sz="1200" b="1" dirty="0" smtClean="0">
                          <a:latin typeface="Meiryo UI" panose="020B0604030504040204" pitchFamily="50" charset="-128"/>
                          <a:ea typeface="Meiryo UI" panose="020B0604030504040204" pitchFamily="50" charset="-128"/>
                        </a:rPr>
                        <a:t>１がんの予防・早期発見</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5677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（２）がん検診</a:t>
                      </a:r>
                    </a:p>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rPr>
                        <a:t>①市町村におけるがん検診受診率の向上</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385887">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②がん検診の精度管理の充実</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457325">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③職域におけるがん検診の推進</a:t>
                      </a: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14397" y="2014537"/>
            <a:ext cx="8706120" cy="45720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効果的</a:t>
            </a:r>
            <a:r>
              <a:rPr lang="ja-JP" altLang="en-US" dirty="0" smtClean="0"/>
              <a:t>な普及・啓発活動の推進、受診勧奨のための</a:t>
            </a:r>
            <a:r>
              <a:rPr kumimoji="1" lang="ja-JP" altLang="en-US" dirty="0" smtClean="0"/>
              <a:t>技術的支援</a:t>
            </a:r>
            <a:endParaRPr kumimoji="1" lang="ja-JP" altLang="en-US" dirty="0"/>
          </a:p>
        </p:txBody>
      </p:sp>
      <p:sp>
        <p:nvSpPr>
          <p:cNvPr id="7" name="右矢印 6"/>
          <p:cNvSpPr/>
          <p:nvPr/>
        </p:nvSpPr>
        <p:spPr>
          <a:xfrm>
            <a:off x="2009634" y="2471739"/>
            <a:ext cx="8706120" cy="423866"/>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モデル事業や好事例の展開による支援</a:t>
            </a:r>
            <a:endParaRPr lang="ja-JP" altLang="en-US" dirty="0"/>
          </a:p>
        </p:txBody>
      </p:sp>
      <p:sp>
        <p:nvSpPr>
          <p:cNvPr id="10" name="右矢印 9"/>
          <p:cNvSpPr/>
          <p:nvPr/>
        </p:nvSpPr>
        <p:spPr>
          <a:xfrm>
            <a:off x="2023921" y="3810009"/>
            <a:ext cx="8706120" cy="45720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市町村・検診機関における質の高い検診体制の整備への支援</a:t>
            </a:r>
            <a:endParaRPr kumimoji="1" lang="ja-JP" altLang="en-US" dirty="0"/>
          </a:p>
        </p:txBody>
      </p:sp>
      <p:sp>
        <p:nvSpPr>
          <p:cNvPr id="11" name="右矢印 10"/>
          <p:cNvSpPr/>
          <p:nvPr/>
        </p:nvSpPr>
        <p:spPr>
          <a:xfrm>
            <a:off x="2019154" y="3352808"/>
            <a:ext cx="8706120" cy="45720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市町村がん検診データの収集・分析</a:t>
            </a:r>
            <a:endParaRPr kumimoji="1" lang="ja-JP" altLang="en-US" dirty="0"/>
          </a:p>
        </p:txBody>
      </p:sp>
      <p:grpSp>
        <p:nvGrpSpPr>
          <p:cNvPr id="2" name="グループ化 1"/>
          <p:cNvGrpSpPr/>
          <p:nvPr/>
        </p:nvGrpSpPr>
        <p:grpSpPr>
          <a:xfrm>
            <a:off x="2019154" y="4829203"/>
            <a:ext cx="8696600" cy="876288"/>
            <a:chOff x="2019154" y="4472008"/>
            <a:chExt cx="8706120" cy="876288"/>
          </a:xfrm>
        </p:grpSpPr>
        <p:sp>
          <p:nvSpPr>
            <p:cNvPr id="8" name="右矢印 7"/>
            <p:cNvSpPr/>
            <p:nvPr/>
          </p:nvSpPr>
          <p:spPr>
            <a:xfrm>
              <a:off x="2019154" y="4472008"/>
              <a:ext cx="8706120" cy="45720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がん検診受診推進員を活用したがん検診の受診啓発</a:t>
              </a:r>
              <a:endParaRPr kumimoji="1" lang="ja-JP" altLang="en-US" dirty="0"/>
            </a:p>
          </p:txBody>
        </p:sp>
        <p:sp>
          <p:nvSpPr>
            <p:cNvPr id="9" name="右矢印 8"/>
            <p:cNvSpPr/>
            <p:nvPr/>
          </p:nvSpPr>
          <p:spPr>
            <a:xfrm>
              <a:off x="3500438" y="4924430"/>
              <a:ext cx="7224835" cy="423866"/>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「職域</a:t>
              </a:r>
              <a:r>
                <a:rPr lang="ja-JP" altLang="en-US" dirty="0"/>
                <a:t>におけるがん検診に関するマニュアル」の啓発</a:t>
              </a:r>
            </a:p>
          </p:txBody>
        </p:sp>
        <p:sp>
          <p:nvSpPr>
            <p:cNvPr id="12" name="右矢印 11"/>
            <p:cNvSpPr/>
            <p:nvPr/>
          </p:nvSpPr>
          <p:spPr>
            <a:xfrm>
              <a:off x="2019154" y="4924430"/>
              <a:ext cx="1481284" cy="423865"/>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関係機関との調整</a:t>
              </a:r>
              <a:endParaRPr kumimoji="1" lang="ja-JP" altLang="en-US" sz="1100" dirty="0"/>
            </a:p>
          </p:txBody>
        </p:sp>
      </p:grpSp>
    </p:spTree>
    <p:extLst>
      <p:ext uri="{BB962C8B-B14F-4D97-AF65-F5344CB8AC3E}">
        <p14:creationId xmlns:p14="http://schemas.microsoft.com/office/powerpoint/2010/main" val="2566071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670777228"/>
              </p:ext>
            </p:extLst>
          </p:nvPr>
        </p:nvGraphicFramePr>
        <p:xfrm>
          <a:off x="177082" y="669697"/>
          <a:ext cx="11732653" cy="5988681"/>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611634">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627356">
                <a:tc>
                  <a:txBody>
                    <a:bodyPr/>
                    <a:lstStyle/>
                    <a:p>
                      <a:r>
                        <a:rPr kumimoji="1" lang="ja-JP" altLang="en-US" sz="1200" b="1" dirty="0" smtClean="0">
                          <a:latin typeface="Meiryo UI" panose="020B0604030504040204" pitchFamily="50" charset="-128"/>
                          <a:ea typeface="Meiryo UI" panose="020B0604030504040204" pitchFamily="50" charset="-128"/>
                        </a:rPr>
                        <a:t>４がん対策を社会全体で進める環境づくり</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319829">
                <a:tc>
                  <a:txBody>
                    <a:bodyPr/>
                    <a:lstStyle/>
                    <a:p>
                      <a:r>
                        <a:rPr kumimoji="1" lang="ja-JP" altLang="en-US" sz="1200" b="1" dirty="0" smtClean="0">
                          <a:latin typeface="Meiryo UI" panose="020B0604030504040204" pitchFamily="50" charset="-128"/>
                          <a:ea typeface="Meiryo UI" panose="020B0604030504040204" pitchFamily="50" charset="-128"/>
                        </a:rPr>
                        <a:t>（１）社会全体での機運づくり</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559799">
                <a:tc>
                  <a:txBody>
                    <a:bodyPr/>
                    <a:lstStyle/>
                    <a:p>
                      <a:r>
                        <a:rPr kumimoji="1" lang="ja-JP" altLang="en-US" sz="1200" b="1" dirty="0" smtClean="0">
                          <a:latin typeface="Meiryo UI" panose="020B0604030504040204" pitchFamily="50" charset="-128"/>
                          <a:ea typeface="Meiryo UI" panose="020B0604030504040204" pitchFamily="50" charset="-128"/>
                        </a:rPr>
                        <a:t>（２）大阪府がん対策基金</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870063">
                <a:tc>
                  <a:txBody>
                    <a:bodyPr/>
                    <a:lstStyle/>
                    <a:p>
                      <a:r>
                        <a:rPr kumimoji="1" lang="ja-JP" altLang="en-US" sz="1200" b="1" dirty="0" smtClean="0">
                          <a:latin typeface="Meiryo UI" panose="020B0604030504040204" pitchFamily="50" charset="-128"/>
                          <a:ea typeface="Meiryo UI" panose="020B0604030504040204" pitchFamily="50" charset="-128"/>
                        </a:rPr>
                        <a:t>（３）がん患者会等との連携促進</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60617" y="2199578"/>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がん対策を進める機運の醸成</a:t>
            </a:r>
            <a:endParaRPr kumimoji="1" lang="ja-JP" altLang="en-US" dirty="0"/>
          </a:p>
        </p:txBody>
      </p:sp>
      <p:sp>
        <p:nvSpPr>
          <p:cNvPr id="6" name="右矢印 5"/>
          <p:cNvSpPr/>
          <p:nvPr/>
        </p:nvSpPr>
        <p:spPr>
          <a:xfrm>
            <a:off x="2060615" y="3184952"/>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企画提案公募による患者会等の活動に対する支援</a:t>
            </a:r>
            <a:endParaRPr kumimoji="1" lang="ja-JP" altLang="en-US" dirty="0"/>
          </a:p>
        </p:txBody>
      </p:sp>
      <p:sp>
        <p:nvSpPr>
          <p:cNvPr id="7" name="右矢印 6"/>
          <p:cNvSpPr/>
          <p:nvPr/>
        </p:nvSpPr>
        <p:spPr>
          <a:xfrm>
            <a:off x="2060614" y="4024523"/>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関係機関と連携した普及啓発活動・寄附促進</a:t>
            </a:r>
            <a:endParaRPr kumimoji="1" lang="ja-JP" altLang="en-US" dirty="0"/>
          </a:p>
        </p:txBody>
      </p:sp>
      <p:sp>
        <p:nvSpPr>
          <p:cNvPr id="8" name="右矢印 7"/>
          <p:cNvSpPr/>
          <p:nvPr/>
        </p:nvSpPr>
        <p:spPr>
          <a:xfrm>
            <a:off x="2060613" y="5819609"/>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拠点病院における患者サロン整備の促進</a:t>
            </a:r>
            <a:endParaRPr kumimoji="1" lang="ja-JP" altLang="en-US" dirty="0"/>
          </a:p>
        </p:txBody>
      </p:sp>
      <p:sp>
        <p:nvSpPr>
          <p:cNvPr id="9" name="右矢印 8"/>
          <p:cNvSpPr/>
          <p:nvPr/>
        </p:nvSpPr>
        <p:spPr>
          <a:xfrm>
            <a:off x="2060613" y="4980841"/>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患者会等との意見交換</a:t>
            </a:r>
            <a:endParaRPr kumimoji="1" lang="ja-JP" altLang="en-US" dirty="0"/>
          </a:p>
        </p:txBody>
      </p:sp>
    </p:spTree>
    <p:extLst>
      <p:ext uri="{BB962C8B-B14F-4D97-AF65-F5344CB8AC3E}">
        <p14:creationId xmlns:p14="http://schemas.microsoft.com/office/powerpoint/2010/main" val="40500425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882</TotalTime>
  <Words>392</Words>
  <Application>Microsoft Office PowerPoint</Application>
  <PresentationFormat>ワイド画面</PresentationFormat>
  <Paragraphs>73</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ゴシック</vt:lpstr>
      <vt:lpstr>游ゴシック</vt:lpstr>
      <vt:lpstr>游ゴシック Light</vt:lpstr>
      <vt:lpstr>游明朝</vt:lpstr>
      <vt:lpstr>Arial</vt:lpstr>
      <vt:lpstr>Times New Roman</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健志</dc:creator>
  <cp:lastModifiedBy>塩田　尚子</cp:lastModifiedBy>
  <cp:revision>79</cp:revision>
  <cp:lastPrinted>2019-02-08T07:29:49Z</cp:lastPrinted>
  <dcterms:created xsi:type="dcterms:W3CDTF">2018-12-07T04:30:41Z</dcterms:created>
  <dcterms:modified xsi:type="dcterms:W3CDTF">2019-02-21T07:43:57Z</dcterms:modified>
</cp:coreProperties>
</file>