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59" r:id="rId4"/>
    <p:sldId id="25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BEC16DF-081B-4C48-9A4B-3525FC6AA24E}" type="datetimeFigureOut">
              <a:rPr kumimoji="1" lang="ja-JP" altLang="en-US" smtClean="0"/>
              <a:t>2019/3/15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1667867-9470-4A79-BE3C-BED0DE1B1952}" type="slidenum">
              <a:rPr kumimoji="1" lang="ja-JP" altLang="en-US" smtClean="0"/>
              <a:t>‹#›</a:t>
            </a:fld>
            <a:endParaRPr kumimoji="1" lang="ja-JP" altLang="en-US"/>
          </a:p>
        </p:txBody>
      </p:sp>
    </p:spTree>
    <p:extLst>
      <p:ext uri="{BB962C8B-B14F-4D97-AF65-F5344CB8AC3E}">
        <p14:creationId xmlns:p14="http://schemas.microsoft.com/office/powerpoint/2010/main" val="20638758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1667867-9470-4A79-BE3C-BED0DE1B1952}" type="slidenum">
              <a:rPr kumimoji="1" lang="ja-JP" altLang="en-US" smtClean="0"/>
              <a:t>2</a:t>
            </a:fld>
            <a:endParaRPr kumimoji="1" lang="ja-JP" altLang="en-US"/>
          </a:p>
        </p:txBody>
      </p:sp>
    </p:spTree>
    <p:extLst>
      <p:ext uri="{BB962C8B-B14F-4D97-AF65-F5344CB8AC3E}">
        <p14:creationId xmlns:p14="http://schemas.microsoft.com/office/powerpoint/2010/main" val="2347874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85896" y="1412776"/>
            <a:ext cx="7571303" cy="1858201"/>
          </a:xfrm>
          <a:prstGeom prst="rect">
            <a:avLst/>
          </a:prstGeom>
          <a:noFill/>
        </p:spPr>
        <p:txBody>
          <a:bodyPr wrap="none" rtlCol="0">
            <a:spAutoFit/>
          </a:bodyPr>
          <a:lstStyle/>
          <a:p>
            <a:pPr>
              <a:lnSpc>
                <a:spcPts val="2000"/>
              </a:lnSpc>
            </a:pPr>
            <a:r>
              <a:rPr kumimoji="1" lang="ja-JP" altLang="en-US" sz="1600" dirty="0" smtClean="0">
                <a:latin typeface="HG丸ｺﾞｼｯｸM-PRO" pitchFamily="50" charset="-128"/>
                <a:ea typeface="HG丸ｺﾞｼｯｸM-PRO" pitchFamily="50" charset="-128"/>
              </a:rPr>
              <a:t>目的：拠点病院や民間団体が行う市民講座・シンポジウムとは違った視点から</a:t>
            </a:r>
            <a:endParaRPr kumimoji="1" lang="en-US" altLang="ja-JP" sz="1600" dirty="0" smtClean="0">
              <a:latin typeface="HG丸ｺﾞｼｯｸM-PRO" pitchFamily="50" charset="-128"/>
              <a:ea typeface="HG丸ｺﾞｼｯｸM-PRO" pitchFamily="50" charset="-128"/>
            </a:endParaRPr>
          </a:p>
          <a:p>
            <a:pPr>
              <a:lnSpc>
                <a:spcPts val="2000"/>
              </a:lnSpc>
            </a:pPr>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　　　</a:t>
            </a:r>
            <a:r>
              <a:rPr lang="ja-JP" altLang="en-US" sz="1600" u="sng" dirty="0" smtClean="0">
                <a:latin typeface="HG丸ｺﾞｼｯｸM-PRO" pitchFamily="50" charset="-128"/>
                <a:ea typeface="HG丸ｺﾞｼｯｸM-PRO" pitchFamily="50" charset="-128"/>
              </a:rPr>
              <a:t>がん患者の支援につながるテーマ</a:t>
            </a:r>
            <a:r>
              <a:rPr lang="ja-JP" altLang="en-US" sz="1600" dirty="0" smtClean="0">
                <a:latin typeface="HG丸ｺﾞｼｯｸM-PRO" pitchFamily="50" charset="-128"/>
                <a:ea typeface="HG丸ｺﾞｼｯｸM-PRO" pitchFamily="50" charset="-128"/>
              </a:rPr>
              <a:t>を取り上げる</a:t>
            </a:r>
            <a:endParaRPr lang="en-US" altLang="ja-JP" sz="1600" dirty="0" smtClean="0">
              <a:latin typeface="HG丸ｺﾞｼｯｸM-PRO" pitchFamily="50" charset="-128"/>
              <a:ea typeface="HG丸ｺﾞｼｯｸM-PRO" pitchFamily="50" charset="-128"/>
            </a:endParaRPr>
          </a:p>
          <a:p>
            <a:pPr>
              <a:lnSpc>
                <a:spcPts val="2000"/>
              </a:lnSpc>
            </a:pPr>
            <a:r>
              <a:rPr kumimoji="1" lang="ja-JP" altLang="en-US" sz="1600" dirty="0" smtClean="0">
                <a:latin typeface="HG丸ｺﾞｼｯｸM-PRO" pitchFamily="50" charset="-128"/>
                <a:ea typeface="HG丸ｺﾞｼｯｸM-PRO" pitchFamily="50" charset="-128"/>
              </a:rPr>
              <a:t>テーマ：皆で考える「がんサバイバーシップ支援」</a:t>
            </a:r>
            <a:endParaRPr kumimoji="1" lang="en-US" altLang="ja-JP" sz="1600" dirty="0" smtClean="0">
              <a:latin typeface="HG丸ｺﾞｼｯｸM-PRO" pitchFamily="50" charset="-128"/>
              <a:ea typeface="HG丸ｺﾞｼｯｸM-PRO" pitchFamily="50" charset="-128"/>
            </a:endParaRPr>
          </a:p>
          <a:p>
            <a:pPr>
              <a:lnSpc>
                <a:spcPts val="2000"/>
              </a:lnSpc>
            </a:pPr>
            <a:r>
              <a:rPr lang="ja-JP" altLang="en-US" sz="1600" dirty="0" smtClean="0">
                <a:latin typeface="HG丸ｺﾞｼｯｸM-PRO" pitchFamily="50" charset="-128"/>
                <a:ea typeface="HG丸ｺﾞｼｯｸM-PRO" pitchFamily="50" charset="-128"/>
              </a:rPr>
              <a:t>主催：大阪がん患者団体協議会</a:t>
            </a:r>
            <a:endParaRPr lang="en-US" altLang="ja-JP" sz="1600" dirty="0" smtClean="0">
              <a:latin typeface="HG丸ｺﾞｼｯｸM-PRO" pitchFamily="50" charset="-128"/>
              <a:ea typeface="HG丸ｺﾞｼｯｸM-PRO" pitchFamily="50" charset="-128"/>
            </a:endParaRPr>
          </a:p>
          <a:p>
            <a:pPr>
              <a:lnSpc>
                <a:spcPts val="2000"/>
              </a:lnSpc>
            </a:pPr>
            <a:r>
              <a:rPr kumimoji="1" lang="ja-JP" altLang="en-US" sz="1600" dirty="0" smtClean="0">
                <a:latin typeface="HG丸ｺﾞｼｯｸM-PRO" pitchFamily="50" charset="-128"/>
                <a:ea typeface="HG丸ｺﾞｼｯｸM-PRO" pitchFamily="50" charset="-128"/>
              </a:rPr>
              <a:t>共催：大阪国際がんセンター</a:t>
            </a:r>
            <a:endParaRPr kumimoji="1" lang="en-US" altLang="ja-JP" sz="1600" dirty="0" smtClean="0">
              <a:latin typeface="HG丸ｺﾞｼｯｸM-PRO" pitchFamily="50" charset="-128"/>
              <a:ea typeface="HG丸ｺﾞｼｯｸM-PRO" pitchFamily="50" charset="-128"/>
            </a:endParaRPr>
          </a:p>
          <a:p>
            <a:pPr>
              <a:lnSpc>
                <a:spcPts val="2000"/>
              </a:lnSpc>
            </a:pPr>
            <a:r>
              <a:rPr lang="ja-JP" altLang="en-US" sz="1600" dirty="0" smtClean="0">
                <a:latin typeface="HG丸ｺﾞｼｯｸM-PRO" pitchFamily="50" charset="-128"/>
                <a:ea typeface="HG丸ｺﾞｼｯｸM-PRO" pitchFamily="50" charset="-128"/>
              </a:rPr>
              <a:t>後援：大阪府</a:t>
            </a:r>
            <a:endParaRPr lang="en-US" altLang="ja-JP" sz="1600" dirty="0" smtClean="0">
              <a:latin typeface="HG丸ｺﾞｼｯｸM-PRO" pitchFamily="50" charset="-128"/>
              <a:ea typeface="HG丸ｺﾞｼｯｸM-PRO" pitchFamily="50" charset="-128"/>
            </a:endParaRPr>
          </a:p>
          <a:p>
            <a:pPr>
              <a:lnSpc>
                <a:spcPts val="2000"/>
              </a:lnSpc>
            </a:pPr>
            <a:r>
              <a:rPr kumimoji="1" lang="ja-JP" altLang="en-US" sz="1600" dirty="0" smtClean="0">
                <a:latin typeface="HG丸ｺﾞｼｯｸM-PRO" pitchFamily="50" charset="-128"/>
                <a:ea typeface="HG丸ｺﾞｼｯｸM-PRO" pitchFamily="50" charset="-128"/>
              </a:rPr>
              <a:t>対象：府民（がん患者），医療関係者，がん患者団体，大学関係者，行政関係者</a:t>
            </a:r>
            <a:endParaRPr kumimoji="1" lang="en-US" altLang="ja-JP" sz="1600" dirty="0" smtClean="0">
              <a:latin typeface="HG丸ｺﾞｼｯｸM-PRO" pitchFamily="50" charset="-128"/>
              <a:ea typeface="HG丸ｺﾞｼｯｸM-PRO" pitchFamily="50" charset="-128"/>
            </a:endParaRPr>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1507666927"/>
              </p:ext>
            </p:extLst>
          </p:nvPr>
        </p:nvGraphicFramePr>
        <p:xfrm>
          <a:off x="167409" y="3278986"/>
          <a:ext cx="8821353" cy="3057743"/>
        </p:xfrm>
        <a:graphic>
          <a:graphicData uri="http://schemas.openxmlformats.org/presentationml/2006/ole">
            <mc:AlternateContent xmlns:mc="http://schemas.openxmlformats.org/markup-compatibility/2006">
              <mc:Choice xmlns:v="urn:schemas-microsoft-com:vml" Requires="v">
                <p:oleObj spid="_x0000_s1045" name="ワークシート" r:id="rId3" imgW="8595520" imgH="2979562" progId="Excel.Sheet.12">
                  <p:embed/>
                </p:oleObj>
              </mc:Choice>
              <mc:Fallback>
                <p:oleObj name="ワークシート" r:id="rId3" imgW="8595520" imgH="2979562" progId="Excel.Sheet.12">
                  <p:embed/>
                  <p:pic>
                    <p:nvPicPr>
                      <p:cNvPr id="0" name=""/>
                      <p:cNvPicPr/>
                      <p:nvPr/>
                    </p:nvPicPr>
                    <p:blipFill>
                      <a:blip r:embed="rId4"/>
                      <a:stretch>
                        <a:fillRect/>
                      </a:stretch>
                    </p:blipFill>
                    <p:spPr>
                      <a:xfrm>
                        <a:off x="167409" y="3278986"/>
                        <a:ext cx="8821353" cy="3057743"/>
                      </a:xfrm>
                      <a:prstGeom prst="rect">
                        <a:avLst/>
                      </a:prstGeom>
                    </p:spPr>
                  </p:pic>
                </p:oleObj>
              </mc:Fallback>
            </mc:AlternateContent>
          </a:graphicData>
        </a:graphic>
      </p:graphicFrame>
      <p:sp>
        <p:nvSpPr>
          <p:cNvPr id="10" name="テキスト ボックス 9"/>
          <p:cNvSpPr txBox="1"/>
          <p:nvPr/>
        </p:nvSpPr>
        <p:spPr>
          <a:xfrm>
            <a:off x="672160" y="944750"/>
            <a:ext cx="5493812" cy="369332"/>
          </a:xfrm>
          <a:prstGeom prst="rect">
            <a:avLst/>
          </a:prstGeom>
          <a:noFill/>
          <a:ln>
            <a:solidFill>
              <a:schemeClr val="tx1"/>
            </a:solidFill>
          </a:ln>
        </p:spPr>
        <p:txBody>
          <a:bodyPr wrap="none" rtlCol="0">
            <a:spAutoFit/>
          </a:bodyPr>
          <a:lstStyle/>
          <a:p>
            <a:r>
              <a:rPr kumimoji="1" lang="ja-JP" altLang="en-US" dirty="0" smtClean="0">
                <a:latin typeface="HG丸ｺﾞｼｯｸM-PRO" pitchFamily="50" charset="-128"/>
                <a:ea typeface="HG丸ｺﾞｼｯｸM-PRO" pitchFamily="50" charset="-128"/>
              </a:rPr>
              <a:t>２０１８年度　公開シンポジウムの実施報告と今後</a:t>
            </a:r>
            <a:endParaRPr kumimoji="1" lang="ja-JP" altLang="en-US" dirty="0">
              <a:latin typeface="HG丸ｺﾞｼｯｸM-PRO" pitchFamily="50" charset="-128"/>
              <a:ea typeface="HG丸ｺﾞｼｯｸM-PRO" pitchFamily="50" charset="-128"/>
            </a:endParaRPr>
          </a:p>
        </p:txBody>
      </p:sp>
      <p:sp>
        <p:nvSpPr>
          <p:cNvPr id="11" name="テキスト ボックス 10"/>
          <p:cNvSpPr txBox="1"/>
          <p:nvPr/>
        </p:nvSpPr>
        <p:spPr>
          <a:xfrm>
            <a:off x="672160" y="545634"/>
            <a:ext cx="4339650" cy="369332"/>
          </a:xfrm>
          <a:prstGeom prst="rect">
            <a:avLst/>
          </a:prstGeom>
          <a:noFill/>
        </p:spPr>
        <p:txBody>
          <a:bodyPr wrap="none" rtlCol="0">
            <a:spAutoFit/>
          </a:bodyPr>
          <a:lstStyle/>
          <a:p>
            <a:r>
              <a:rPr kumimoji="1" lang="ja-JP" altLang="en-US" dirty="0" smtClean="0">
                <a:latin typeface="HG丸ｺﾞｼｯｸM-PRO" pitchFamily="50" charset="-128"/>
                <a:ea typeface="HG丸ｺﾞｼｯｸM-PRO" pitchFamily="50" charset="-128"/>
              </a:rPr>
              <a:t>大阪がん患者団体協議会の対外事業活動</a:t>
            </a:r>
            <a:endParaRPr kumimoji="1" lang="ja-JP" altLang="en-US" dirty="0">
              <a:latin typeface="HG丸ｺﾞｼｯｸM-PRO" pitchFamily="50" charset="-128"/>
              <a:ea typeface="HG丸ｺﾞｼｯｸM-PRO" pitchFamily="50" charset="-128"/>
            </a:endParaRPr>
          </a:p>
        </p:txBody>
      </p:sp>
      <p:sp>
        <p:nvSpPr>
          <p:cNvPr id="2" name="正方形/長方形 1"/>
          <p:cNvSpPr/>
          <p:nvPr/>
        </p:nvSpPr>
        <p:spPr>
          <a:xfrm>
            <a:off x="7884368" y="260648"/>
            <a:ext cx="936104" cy="43204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smtClean="0">
                <a:latin typeface="Meiryo UI" panose="020B0604030504040204" pitchFamily="50" charset="-128"/>
                <a:ea typeface="Meiryo UI" panose="020B0604030504040204" pitchFamily="50" charset="-128"/>
              </a:rPr>
              <a:t>資料５</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5179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ocuments\ドキュメント\大阪府がんサロン推進連携会議（仮）（シンポ，患者の集い）\３０年度　事業計画（シンポジウム）\シンポジウム「がんサバイバーシップ支援」平成３０年度\第１回開催　報告書関係（アンケート結果・録音・写真・スライド）\会場写真\2018.6.10副院長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615202"/>
            <a:ext cx="4037026" cy="3029822"/>
          </a:xfrm>
          <a:prstGeom prst="rect">
            <a:avLst/>
          </a:prstGeom>
          <a:noFill/>
          <a:extLst>
            <a:ext uri="{909E8E84-426E-40DD-AFC4-6F175D3DCCD1}">
              <a14:hiddenFill xmlns:a14="http://schemas.microsoft.com/office/drawing/2010/main">
                <a:solidFill>
                  <a:srgbClr val="FFFFFF"/>
                </a:solidFill>
              </a14:hiddenFill>
            </a:ext>
          </a:extLst>
        </p:spPr>
      </p:pic>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86878" y="1435983"/>
            <a:ext cx="3817671" cy="3078767"/>
          </a:xfrm>
          <a:prstGeom prst="rect">
            <a:avLst/>
          </a:prstGeom>
        </p:spPr>
      </p:pic>
      <p:sp>
        <p:nvSpPr>
          <p:cNvPr id="3" name="テキスト ボックス 2"/>
          <p:cNvSpPr txBox="1"/>
          <p:nvPr/>
        </p:nvSpPr>
        <p:spPr>
          <a:xfrm>
            <a:off x="4986878" y="543431"/>
            <a:ext cx="3903633" cy="892552"/>
          </a:xfrm>
          <a:prstGeom prst="rect">
            <a:avLst/>
          </a:prstGeom>
          <a:solidFill>
            <a:schemeClr val="bg1"/>
          </a:solidFill>
        </p:spPr>
        <p:txBody>
          <a:bodyPr wrap="none" rtlCol="0">
            <a:spAutoFit/>
          </a:bodyPr>
          <a:lstStyle/>
          <a:p>
            <a:r>
              <a:rPr kumimoji="1" lang="ja-JP" altLang="en-US" dirty="0" smtClean="0">
                <a:latin typeface="HG丸ｺﾞｼｯｸM-PRO" pitchFamily="50" charset="-128"/>
                <a:ea typeface="HG丸ｺﾞｼｯｸM-PRO" pitchFamily="50" charset="-128"/>
              </a:rPr>
              <a:t>アンケート分析結果</a:t>
            </a:r>
            <a:r>
              <a:rPr kumimoji="1" lang="ja-JP" altLang="en-US" sz="1600" dirty="0" smtClean="0">
                <a:latin typeface="HG丸ｺﾞｼｯｸM-PRO" pitchFamily="50" charset="-128"/>
                <a:ea typeface="HG丸ｺﾞｼｯｸM-PRO" pitchFamily="50" charset="-128"/>
              </a:rPr>
              <a:t>（回収率</a:t>
            </a:r>
            <a:r>
              <a:rPr lang="ja-JP" altLang="en-US" sz="1600" dirty="0">
                <a:latin typeface="HG丸ｺﾞｼｯｸM-PRO" pitchFamily="50" charset="-128"/>
                <a:ea typeface="HG丸ｺﾞｼｯｸM-PRO" pitchFamily="50" charset="-128"/>
              </a:rPr>
              <a:t>８３</a:t>
            </a:r>
            <a:r>
              <a:rPr kumimoji="1" lang="ja-JP" altLang="en-US" sz="1600" dirty="0" smtClean="0">
                <a:latin typeface="HG丸ｺﾞｼｯｸM-PRO" pitchFamily="50" charset="-128"/>
                <a:ea typeface="HG丸ｺﾞｼｯｸM-PRO" pitchFamily="50" charset="-128"/>
              </a:rPr>
              <a:t>％）</a:t>
            </a:r>
            <a:endParaRPr kumimoji="1" lang="en-US" altLang="ja-JP" sz="1600" dirty="0" smtClean="0">
              <a:latin typeface="HG丸ｺﾞｼｯｸM-PRO" pitchFamily="50" charset="-128"/>
              <a:ea typeface="HG丸ｺﾞｼｯｸM-PRO" pitchFamily="50" charset="-128"/>
            </a:endParaRPr>
          </a:p>
          <a:p>
            <a:r>
              <a:rPr lang="ja-JP" altLang="en-US" dirty="0"/>
              <a:t>　</a:t>
            </a:r>
            <a:r>
              <a:rPr lang="ja-JP" altLang="en-US" dirty="0" smtClean="0"/>
              <a:t>　　</a:t>
            </a:r>
            <a:r>
              <a:rPr lang="ja-JP" altLang="en-US" sz="1600" dirty="0" smtClean="0">
                <a:latin typeface="HG丸ｺﾞｼｯｸM-PRO" pitchFamily="50" charset="-128"/>
                <a:ea typeface="HG丸ｺﾞｼｯｸM-PRO" pitchFamily="50" charset="-128"/>
              </a:rPr>
              <a:t>次回も参加したい　８割</a:t>
            </a:r>
            <a:endParaRPr kumimoji="1" lang="en-US" altLang="ja-JP" sz="1600" dirty="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「勉強になった」割合</a:t>
            </a:r>
            <a:endParaRPr kumimoji="1" lang="ja-JP" altLang="en-US" sz="1600" dirty="0">
              <a:latin typeface="HG丸ｺﾞｼｯｸM-PRO" pitchFamily="50" charset="-128"/>
              <a:ea typeface="HG丸ｺﾞｼｯｸM-PRO" pitchFamily="50" charset="-128"/>
            </a:endParaRPr>
          </a:p>
        </p:txBody>
      </p:sp>
      <p:sp>
        <p:nvSpPr>
          <p:cNvPr id="5" name="テキスト ボックス 4"/>
          <p:cNvSpPr txBox="1"/>
          <p:nvPr/>
        </p:nvSpPr>
        <p:spPr>
          <a:xfrm>
            <a:off x="880750" y="4653136"/>
            <a:ext cx="7679687" cy="1477328"/>
          </a:xfrm>
          <a:prstGeom prst="rect">
            <a:avLst/>
          </a:prstGeom>
          <a:noFill/>
        </p:spPr>
        <p:txBody>
          <a:bodyPr wrap="square" rtlCol="0">
            <a:spAutoFit/>
          </a:bodyPr>
          <a:lstStyle/>
          <a:p>
            <a:r>
              <a:rPr lang="ja-JP" altLang="en-US" u="sng" dirty="0">
                <a:latin typeface="HG丸ｺﾞｼｯｸM-PRO" pitchFamily="50" charset="-128"/>
                <a:ea typeface="HG丸ｺﾞｼｯｸM-PRO" pitchFamily="50" charset="-128"/>
              </a:rPr>
              <a:t>大阪府第３期がん対策推進計画に</a:t>
            </a:r>
            <a:r>
              <a:rPr lang="ja-JP" altLang="en-US" u="sng" dirty="0" smtClean="0">
                <a:latin typeface="HG丸ｺﾞｼｯｸM-PRO" pitchFamily="50" charset="-128"/>
                <a:ea typeface="HG丸ｺﾞｼｯｸM-PRO" pitchFamily="50" charset="-128"/>
              </a:rPr>
              <a:t>ついて（講演１）</a:t>
            </a:r>
            <a:endParaRPr lang="en-US" altLang="ja-JP" u="sng"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　第３期がん対策推進法や大阪国際がんセンターの取組等，このようなシンポジウムに参加しないとなかなか詳細を知ることができず，今回は　今までの取組から今後の対策までを知ることが出来とても良かった。</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（大学関係者）</a:t>
            </a:r>
            <a:endParaRPr kumimoji="1" lang="ja-JP" altLang="en-US" dirty="0">
              <a:latin typeface="HG丸ｺﾞｼｯｸM-PRO" pitchFamily="50" charset="-128"/>
              <a:ea typeface="HG丸ｺﾞｼｯｸM-PRO" pitchFamily="50" charset="-128"/>
            </a:endParaRPr>
          </a:p>
        </p:txBody>
      </p:sp>
      <p:sp>
        <p:nvSpPr>
          <p:cNvPr id="6" name="テキスト ボックス 5"/>
          <p:cNvSpPr txBox="1"/>
          <p:nvPr/>
        </p:nvSpPr>
        <p:spPr>
          <a:xfrm>
            <a:off x="708736" y="4203511"/>
            <a:ext cx="4544834" cy="400110"/>
          </a:xfrm>
          <a:prstGeom prst="rect">
            <a:avLst/>
          </a:prstGeom>
          <a:noFill/>
        </p:spPr>
        <p:txBody>
          <a:bodyPr wrap="none" rtlCol="0">
            <a:spAutoFit/>
          </a:bodyPr>
          <a:lstStyle/>
          <a:p>
            <a:r>
              <a:rPr kumimoji="1" lang="ja-JP" altLang="en-US" sz="2000" dirty="0" smtClean="0">
                <a:latin typeface="HG丸ｺﾞｼｯｸM-PRO" pitchFamily="50" charset="-128"/>
                <a:ea typeface="HG丸ｺﾞｼｯｸM-PRO" pitchFamily="50" charset="-128"/>
              </a:rPr>
              <a:t>アンケートに見られた声（一部紹介）</a:t>
            </a:r>
            <a:endParaRPr kumimoji="1" lang="ja-JP" altLang="en-US" sz="2000" dirty="0">
              <a:latin typeface="HG丸ｺﾞｼｯｸM-PRO" pitchFamily="50" charset="-128"/>
              <a:ea typeface="HG丸ｺﾞｼｯｸM-PRO" pitchFamily="50" charset="-128"/>
            </a:endParaRPr>
          </a:p>
        </p:txBody>
      </p:sp>
      <p:sp>
        <p:nvSpPr>
          <p:cNvPr id="7" name="テキスト ボックス 6"/>
          <p:cNvSpPr txBox="1"/>
          <p:nvPr/>
        </p:nvSpPr>
        <p:spPr>
          <a:xfrm>
            <a:off x="1990989" y="3645024"/>
            <a:ext cx="1569660" cy="369332"/>
          </a:xfrm>
          <a:prstGeom prst="rect">
            <a:avLst/>
          </a:prstGeom>
          <a:noFill/>
        </p:spPr>
        <p:txBody>
          <a:bodyPr wrap="none" rtlCol="0">
            <a:spAutoFit/>
          </a:bodyPr>
          <a:lstStyle/>
          <a:p>
            <a:r>
              <a:rPr kumimoji="1" lang="ja-JP" altLang="en-US" dirty="0" smtClean="0">
                <a:latin typeface="HG丸ｺﾞｼｯｸM-PRO" pitchFamily="50" charset="-128"/>
                <a:ea typeface="HG丸ｺﾞｼｯｸM-PRO" pitchFamily="50" charset="-128"/>
              </a:rPr>
              <a:t>参加者６６名</a:t>
            </a:r>
            <a:endParaRPr kumimoji="1" lang="ja-JP" altLang="en-US"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350117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22984" y="476672"/>
            <a:ext cx="7637447" cy="6155531"/>
          </a:xfrm>
          <a:prstGeom prst="rect">
            <a:avLst/>
          </a:prstGeom>
          <a:noFill/>
        </p:spPr>
        <p:txBody>
          <a:bodyPr wrap="square" rtlCol="0">
            <a:spAutoFit/>
          </a:bodyPr>
          <a:lstStyle/>
          <a:p>
            <a:r>
              <a:rPr lang="ja-JP" altLang="en-US" u="sng" dirty="0">
                <a:latin typeface="HG丸ｺﾞｼｯｸM-PRO" pitchFamily="50" charset="-128"/>
                <a:ea typeface="HG丸ｺﾞｼｯｸM-PRO" pitchFamily="50" charset="-128"/>
              </a:rPr>
              <a:t>がん診療拠点病院におけるがんサバイバーシップ支援の</a:t>
            </a:r>
            <a:r>
              <a:rPr lang="ja-JP" altLang="en-US" u="sng" dirty="0" smtClean="0">
                <a:latin typeface="HG丸ｺﾞｼｯｸM-PRO" pitchFamily="50" charset="-128"/>
                <a:ea typeface="HG丸ｺﾞｼｯｸM-PRO" pitchFamily="50" charset="-128"/>
              </a:rPr>
              <a:t>重要性</a:t>
            </a:r>
            <a:r>
              <a:rPr lang="ja-JP" altLang="en-US" sz="1600" dirty="0" smtClean="0">
                <a:latin typeface="HG丸ｺﾞｼｯｸM-PRO" pitchFamily="50" charset="-128"/>
                <a:ea typeface="HG丸ｺﾞｼｯｸM-PRO" pitchFamily="50" charset="-128"/>
              </a:rPr>
              <a:t>（講演２）</a:t>
            </a:r>
            <a:endParaRPr lang="en-US" altLang="ja-JP" sz="1600" dirty="0" smtClean="0">
              <a:latin typeface="HG丸ｺﾞｼｯｸM-PRO" pitchFamily="50" charset="-128"/>
              <a:ea typeface="HG丸ｺﾞｼｯｸM-PRO" pitchFamily="50" charset="-128"/>
            </a:endParaRPr>
          </a:p>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知らなかった</a:t>
            </a:r>
            <a:r>
              <a:rPr lang="ja-JP" altLang="en-US" dirty="0">
                <a:latin typeface="HG丸ｺﾞｼｯｸM-PRO" pitchFamily="50" charset="-128"/>
                <a:ea typeface="HG丸ｺﾞｼｯｸM-PRO" pitchFamily="50" charset="-128"/>
              </a:rPr>
              <a:t>ことが多く</a:t>
            </a:r>
            <a:r>
              <a:rPr lang="ja-JP" altLang="en-US" dirty="0" smtClean="0">
                <a:latin typeface="HG丸ｺﾞｼｯｸM-PRO" pitchFamily="50" charset="-128"/>
                <a:ea typeface="HG丸ｺﾞｼｯｸM-PRO" pitchFamily="50" charset="-128"/>
              </a:rPr>
              <a:t>あり，詳しく</a:t>
            </a:r>
            <a:r>
              <a:rPr lang="ja-JP" altLang="en-US" dirty="0">
                <a:latin typeface="HG丸ｺﾞｼｯｸM-PRO" pitchFamily="50" charset="-128"/>
                <a:ea typeface="HG丸ｺﾞｼｯｸM-PRO" pitchFamily="50" charset="-128"/>
              </a:rPr>
              <a:t>教えていただきありがとうございました。特に緩和ケアについて</a:t>
            </a:r>
            <a:r>
              <a:rPr lang="ja-JP" altLang="en-US" dirty="0" smtClean="0">
                <a:latin typeface="HG丸ｺﾞｼｯｸM-PRO" pitchFamily="50" charset="-128"/>
                <a:ea typeface="HG丸ｺﾞｼｯｸM-PRO" pitchFamily="50" charset="-128"/>
              </a:rPr>
              <a:t>は，末期</a:t>
            </a:r>
            <a:r>
              <a:rPr lang="ja-JP" altLang="en-US" dirty="0">
                <a:latin typeface="HG丸ｺﾞｼｯｸM-PRO" pitchFamily="50" charset="-128"/>
                <a:ea typeface="HG丸ｺﾞｼｯｸM-PRO" pitchFamily="50" charset="-128"/>
              </a:rPr>
              <a:t>の方だけかと思っていたので受講できてよかった。次回も受講したい。（がん患者</a:t>
            </a:r>
            <a:r>
              <a:rPr lang="ja-JP" altLang="en-US"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endParaRPr kumimoji="1" lang="en-US" altLang="ja-JP" dirty="0">
              <a:latin typeface="HG丸ｺﾞｼｯｸM-PRO" pitchFamily="50" charset="-128"/>
              <a:ea typeface="HG丸ｺﾞｼｯｸM-PRO" pitchFamily="50" charset="-128"/>
            </a:endParaRPr>
          </a:p>
          <a:p>
            <a:r>
              <a:rPr lang="ja-JP" altLang="en-US" u="sng" dirty="0">
                <a:latin typeface="HG丸ｺﾞｼｯｸM-PRO" pitchFamily="50" charset="-128"/>
                <a:ea typeface="HG丸ｺﾞｼｯｸM-PRO" pitchFamily="50" charset="-128"/>
              </a:rPr>
              <a:t>がん医療人材養成事業・がんプロの</a:t>
            </a:r>
            <a:r>
              <a:rPr lang="ja-JP" altLang="en-US" u="sng" dirty="0" smtClean="0">
                <a:latin typeface="HG丸ｺﾞｼｯｸM-PRO" pitchFamily="50" charset="-128"/>
                <a:ea typeface="HG丸ｺﾞｼｯｸM-PRO" pitchFamily="50" charset="-128"/>
              </a:rPr>
              <a:t>取組み</a:t>
            </a:r>
            <a:r>
              <a:rPr lang="ja-JP" altLang="en-US" sz="1600" dirty="0" smtClean="0">
                <a:latin typeface="HG丸ｺﾞｼｯｸM-PRO" pitchFamily="50" charset="-128"/>
                <a:ea typeface="HG丸ｺﾞｼｯｸM-PRO" pitchFamily="50" charset="-128"/>
              </a:rPr>
              <a:t>（講演３）</a:t>
            </a:r>
            <a:endParaRPr lang="ja-JP" altLang="en-US" sz="1600" dirty="0">
              <a:latin typeface="HG丸ｺﾞｼｯｸM-PRO" pitchFamily="50" charset="-128"/>
              <a:ea typeface="HG丸ｺﾞｼｯｸM-PRO" pitchFamily="50" charset="-128"/>
            </a:endParaRPr>
          </a:p>
          <a:p>
            <a:r>
              <a:rPr lang="ja-JP" altLang="en-US" dirty="0">
                <a:latin typeface="HG丸ｺﾞｼｯｸM-PRO" pitchFamily="50" charset="-128"/>
                <a:ea typeface="HG丸ｺﾞｼｯｸM-PRO" pitchFamily="50" charset="-128"/>
              </a:rPr>
              <a:t>　がんプロの取組，がんプロフェッショナルの様々な分野の医療専門職のことが，アメリカ等と比較して長所短所を解りやすく説明され，今後日本で必要な専門職についての解説は大変新鮮な情報でした。</a:t>
            </a:r>
          </a:p>
          <a:p>
            <a:r>
              <a:rPr lang="ja-JP" altLang="en-US" dirty="0">
                <a:latin typeface="HG丸ｺﾞｼｯｸM-PRO" pitchFamily="50" charset="-128"/>
                <a:ea typeface="HG丸ｺﾞｼｯｸM-PRO" pitchFamily="50" charset="-128"/>
              </a:rPr>
              <a:t>（患者</a:t>
            </a:r>
            <a:r>
              <a:rPr lang="ja-JP" altLang="en-US" dirty="0" smtClean="0">
                <a:latin typeface="HG丸ｺﾞｼｯｸM-PRO" pitchFamily="50" charset="-128"/>
                <a:ea typeface="HG丸ｺﾞｼｯｸM-PRO" pitchFamily="50" charset="-128"/>
              </a:rPr>
              <a:t>団体関係者）</a:t>
            </a:r>
            <a:endParaRPr lang="en-US" altLang="ja-JP" dirty="0" smtClean="0">
              <a:latin typeface="HG丸ｺﾞｼｯｸM-PRO" pitchFamily="50" charset="-128"/>
              <a:ea typeface="HG丸ｺﾞｼｯｸM-PRO" pitchFamily="50" charset="-128"/>
            </a:endParaRPr>
          </a:p>
          <a:p>
            <a:endParaRPr lang="en-US" altLang="ja-JP" dirty="0">
              <a:latin typeface="HG丸ｺﾞｼｯｸM-PRO" pitchFamily="50" charset="-128"/>
              <a:ea typeface="HG丸ｺﾞｼｯｸM-PRO" pitchFamily="50" charset="-128"/>
            </a:endParaRPr>
          </a:p>
          <a:p>
            <a:r>
              <a:rPr lang="ja-JP" altLang="en-US" u="sng" dirty="0">
                <a:latin typeface="HG丸ｺﾞｼｯｸM-PRO" pitchFamily="50" charset="-128"/>
                <a:ea typeface="HG丸ｺﾞｼｯｸM-PRO" pitchFamily="50" charset="-128"/>
              </a:rPr>
              <a:t>がん患者団体の立場からの</a:t>
            </a:r>
            <a:r>
              <a:rPr lang="ja-JP" altLang="en-US" u="sng" dirty="0" smtClean="0">
                <a:latin typeface="HG丸ｺﾞｼｯｸM-PRO" pitchFamily="50" charset="-128"/>
                <a:ea typeface="HG丸ｺﾞｼｯｸM-PRO" pitchFamily="50" charset="-128"/>
              </a:rPr>
              <a:t>期待</a:t>
            </a:r>
            <a:r>
              <a:rPr lang="ja-JP" altLang="en-US" sz="1600" dirty="0" smtClean="0">
                <a:latin typeface="HG丸ｺﾞｼｯｸM-PRO" pitchFamily="50" charset="-128"/>
                <a:ea typeface="HG丸ｺﾞｼｯｸM-PRO" pitchFamily="50" charset="-128"/>
              </a:rPr>
              <a:t>（講演４）</a:t>
            </a:r>
            <a:r>
              <a:rPr lang="ja-JP" altLang="en-US" dirty="0">
                <a:latin typeface="HG丸ｺﾞｼｯｸM-PRO" pitchFamily="50" charset="-128"/>
                <a:ea typeface="HG丸ｺﾞｼｯｸM-PRO" pitchFamily="50" charset="-128"/>
              </a:rPr>
              <a:t>　</a:t>
            </a:r>
          </a:p>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患者</a:t>
            </a:r>
            <a:r>
              <a:rPr lang="ja-JP" altLang="en-US" dirty="0">
                <a:latin typeface="HG丸ｺﾞｼｯｸM-PRO" pitchFamily="50" charset="-128"/>
                <a:ea typeface="HG丸ｺﾞｼｯｸM-PRO" pitchFamily="50" charset="-128"/>
              </a:rPr>
              <a:t>さんの生きる希望をどう支えるか，具体的な支援が</a:t>
            </a:r>
            <a:r>
              <a:rPr lang="ja-JP" altLang="en-US" dirty="0" smtClean="0">
                <a:latin typeface="HG丸ｺﾞｼｯｸM-PRO" pitchFamily="50" charset="-128"/>
                <a:ea typeface="HG丸ｺﾞｼｯｸM-PRO" pitchFamily="50" charset="-128"/>
              </a:rPr>
              <a:t>求められる</a:t>
            </a:r>
            <a:r>
              <a:rPr lang="ja-JP" altLang="en-US" dirty="0">
                <a:latin typeface="HG丸ｺﾞｼｯｸM-PRO" pitchFamily="50" charset="-128"/>
                <a:ea typeface="HG丸ｺﾞｼｯｸM-PRO" pitchFamily="50" charset="-128"/>
              </a:rPr>
              <a:t>事</a:t>
            </a:r>
            <a:r>
              <a:rPr lang="ja-JP" altLang="en-US" dirty="0" smtClean="0">
                <a:latin typeface="HG丸ｺﾞｼｯｸM-PRO" pitchFamily="50" charset="-128"/>
                <a:ea typeface="HG丸ｺﾞｼｯｸM-PRO" pitchFamily="50" charset="-128"/>
              </a:rPr>
              <a:t>も</a:t>
            </a:r>
            <a:r>
              <a:rPr lang="ja-JP" altLang="en-US" dirty="0">
                <a:latin typeface="HG丸ｺﾞｼｯｸM-PRO" pitchFamily="50" charset="-128"/>
                <a:ea typeface="HG丸ｺﾞｼｯｸM-PRO" pitchFamily="50" charset="-128"/>
              </a:rPr>
              <a:t>痛感しました。演者の生の声は大変心にしみるものでした。ありがとうございました。（医療関係者</a:t>
            </a:r>
            <a:r>
              <a:rPr lang="ja-JP" altLang="en-US"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endParaRPr lang="en-US" altLang="ja-JP" dirty="0">
              <a:latin typeface="HG丸ｺﾞｼｯｸM-PRO" pitchFamily="50" charset="-128"/>
              <a:ea typeface="HG丸ｺﾞｼｯｸM-PRO" pitchFamily="50" charset="-128"/>
            </a:endParaRPr>
          </a:p>
          <a:p>
            <a:r>
              <a:rPr lang="ja-JP" altLang="en-US" u="sng" dirty="0" smtClean="0">
                <a:latin typeface="HG丸ｺﾞｼｯｸM-PRO" pitchFamily="50" charset="-128"/>
                <a:ea typeface="HG丸ｺﾞｼｯｸM-PRO" pitchFamily="50" charset="-128"/>
              </a:rPr>
              <a:t>シンポジウム全体について</a:t>
            </a:r>
            <a:endParaRPr lang="en-US" altLang="ja-JP" u="sng"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　がん</a:t>
            </a:r>
            <a:r>
              <a:rPr lang="ja-JP" altLang="en-US" dirty="0">
                <a:latin typeface="HG丸ｺﾞｼｯｸM-PRO" pitchFamily="50" charset="-128"/>
                <a:ea typeface="HG丸ｺﾞｼｯｸM-PRO" pitchFamily="50" charset="-128"/>
              </a:rPr>
              <a:t>患者（患者の家族）が増える中、関心の高い府民は大勢います。もっと広報がされて</a:t>
            </a:r>
            <a:r>
              <a:rPr lang="ja-JP" altLang="en-US" dirty="0" smtClean="0">
                <a:latin typeface="HG丸ｺﾞｼｯｸM-PRO" pitchFamily="50" charset="-128"/>
                <a:ea typeface="HG丸ｺﾞｼｯｸM-PRO" pitchFamily="50" charset="-128"/>
              </a:rPr>
              <a:t>いれば，参加者</a:t>
            </a:r>
            <a:r>
              <a:rPr lang="ja-JP" altLang="en-US" dirty="0">
                <a:latin typeface="HG丸ｺﾞｼｯｸM-PRO" pitchFamily="50" charset="-128"/>
                <a:ea typeface="HG丸ｺﾞｼｯｸM-PRO" pitchFamily="50" charset="-128"/>
              </a:rPr>
              <a:t>も増えるのではないでしょう</a:t>
            </a:r>
            <a:r>
              <a:rPr lang="ja-JP" altLang="en-US" dirty="0" smtClean="0">
                <a:latin typeface="HG丸ｺﾞｼｯｸM-PRO" pitchFamily="50" charset="-128"/>
                <a:ea typeface="HG丸ｺﾞｼｯｸM-PRO" pitchFamily="50" charset="-128"/>
              </a:rPr>
              <a:t>か？もったいない</a:t>
            </a:r>
            <a:r>
              <a:rPr lang="ja-JP" altLang="en-US" dirty="0">
                <a:latin typeface="HG丸ｺﾞｼｯｸM-PRO" pitchFamily="50" charset="-128"/>
                <a:ea typeface="HG丸ｺﾞｼｯｸM-PRO" pitchFamily="50" charset="-128"/>
              </a:rPr>
              <a:t>気がします。（府民</a:t>
            </a:r>
            <a:r>
              <a:rPr lang="ja-JP" altLang="en-US"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endParaRPr lang="en-US" altLang="ja-JP" dirty="0">
              <a:latin typeface="HG丸ｺﾞｼｯｸM-PRO" pitchFamily="50" charset="-128"/>
              <a:ea typeface="HG丸ｺﾞｼｯｸM-PRO" pitchFamily="50" charset="-128"/>
            </a:endParaRPr>
          </a:p>
          <a:p>
            <a:r>
              <a:rPr lang="ja-JP" altLang="en-US" sz="1600" b="1" dirty="0" smtClean="0">
                <a:solidFill>
                  <a:srgbClr val="FF0000"/>
                </a:solidFill>
                <a:latin typeface="+mn-ea"/>
              </a:rPr>
              <a:t>第１回開催の報告書　</a:t>
            </a:r>
            <a:r>
              <a:rPr lang="ja-JP" altLang="en-US" sz="1600" dirty="0" smtClean="0">
                <a:latin typeface="+mn-ea"/>
              </a:rPr>
              <a:t>⇒大阪がん患者団体協議会</a:t>
            </a:r>
            <a:r>
              <a:rPr lang="en-US" altLang="ja-JP" sz="1600" dirty="0" smtClean="0">
                <a:latin typeface="+mn-ea"/>
              </a:rPr>
              <a:t>HP</a:t>
            </a:r>
            <a:r>
              <a:rPr lang="ja-JP" altLang="en-US" sz="1600" dirty="0" smtClean="0">
                <a:latin typeface="+mn-ea"/>
              </a:rPr>
              <a:t>に掲載中</a:t>
            </a:r>
            <a:r>
              <a:rPr lang="ja-JP" altLang="en-US" sz="1600" dirty="0">
                <a:latin typeface="+mn-ea"/>
              </a:rPr>
              <a:t>　</a:t>
            </a:r>
            <a:r>
              <a:rPr lang="ja-JP" altLang="en-US" sz="1600" dirty="0" smtClean="0">
                <a:latin typeface="+mn-ea"/>
              </a:rPr>
              <a:t>または（三木）まで　</a:t>
            </a:r>
            <a:endParaRPr lang="ja-JP" altLang="en-US" sz="1600" dirty="0">
              <a:latin typeface="+mn-ea"/>
            </a:endParaRPr>
          </a:p>
        </p:txBody>
      </p:sp>
    </p:spTree>
    <p:extLst>
      <p:ext uri="{BB962C8B-B14F-4D97-AF65-F5344CB8AC3E}">
        <p14:creationId xmlns:p14="http://schemas.microsoft.com/office/powerpoint/2010/main" val="143379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480912"/>
            <a:ext cx="4102405" cy="369332"/>
          </a:xfrm>
          <a:prstGeom prst="rect">
            <a:avLst/>
          </a:prstGeom>
          <a:noFill/>
          <a:ln>
            <a:solidFill>
              <a:schemeClr val="tx1"/>
            </a:solidFill>
          </a:ln>
        </p:spPr>
        <p:txBody>
          <a:bodyPr wrap="none" rtlCol="0">
            <a:spAutoFit/>
          </a:bodyPr>
          <a:lstStyle/>
          <a:p>
            <a:r>
              <a:rPr lang="en-US" altLang="ja-JP" dirty="0" smtClean="0">
                <a:latin typeface="HG丸ｺﾞｼｯｸM-PRO" pitchFamily="50" charset="-128"/>
                <a:ea typeface="HG丸ｺﾞｼｯｸM-PRO" pitchFamily="50" charset="-128"/>
              </a:rPr>
              <a:t>2019</a:t>
            </a:r>
            <a:r>
              <a:rPr lang="ja-JP" altLang="en-US" dirty="0" smtClean="0">
                <a:latin typeface="HG丸ｺﾞｼｯｸM-PRO" pitchFamily="50" charset="-128"/>
                <a:ea typeface="HG丸ｺﾞｼｯｸM-PRO" pitchFamily="50" charset="-128"/>
              </a:rPr>
              <a:t>年度　公開</a:t>
            </a:r>
            <a:r>
              <a:rPr lang="ja-JP" altLang="en-US" dirty="0">
                <a:latin typeface="HG丸ｺﾞｼｯｸM-PRO" pitchFamily="50" charset="-128"/>
                <a:ea typeface="HG丸ｺﾞｼｯｸM-PRO" pitchFamily="50" charset="-128"/>
              </a:rPr>
              <a:t>シンポジウムの</a:t>
            </a:r>
            <a:r>
              <a:rPr lang="ja-JP" altLang="en-US" dirty="0" smtClean="0">
                <a:latin typeface="HG丸ｺﾞｼｯｸM-PRO" pitchFamily="50" charset="-128"/>
                <a:ea typeface="HG丸ｺﾞｼｯｸM-PRO" pitchFamily="50" charset="-128"/>
              </a:rPr>
              <a:t>計画</a:t>
            </a:r>
            <a:endParaRPr kumimoji="1" lang="ja-JP" altLang="en-US" dirty="0">
              <a:latin typeface="HG丸ｺﾞｼｯｸM-PRO" pitchFamily="50" charset="-128"/>
              <a:ea typeface="HG丸ｺﾞｼｯｸM-PRO" pitchFamily="50" charset="-128"/>
            </a:endParaRPr>
          </a:p>
        </p:txBody>
      </p:sp>
      <p:sp>
        <p:nvSpPr>
          <p:cNvPr id="7" name="テキスト ボックス 6"/>
          <p:cNvSpPr txBox="1"/>
          <p:nvPr/>
        </p:nvSpPr>
        <p:spPr>
          <a:xfrm>
            <a:off x="2411760" y="2421293"/>
            <a:ext cx="6599884" cy="276999"/>
          </a:xfrm>
          <a:prstGeom prst="rect">
            <a:avLst/>
          </a:prstGeom>
          <a:noFill/>
        </p:spPr>
        <p:txBody>
          <a:bodyPr wrap="none" rtlCol="0">
            <a:spAutoFit/>
          </a:bodyPr>
          <a:lstStyle/>
          <a:p>
            <a:r>
              <a:rPr kumimoji="1" lang="en-US" altLang="ja-JP" sz="1200" dirty="0" smtClean="0">
                <a:latin typeface="HG丸ｺﾞｼｯｸM-PRO" pitchFamily="50" charset="-128"/>
                <a:ea typeface="HG丸ｺﾞｼｯｸM-PRO" pitchFamily="50" charset="-128"/>
              </a:rPr>
              <a:t>※</a:t>
            </a:r>
            <a:r>
              <a:rPr kumimoji="1" lang="ja-JP" altLang="en-US" sz="1200" dirty="0" smtClean="0">
                <a:latin typeface="HG丸ｺﾞｼｯｸM-PRO" pitchFamily="50" charset="-128"/>
                <a:ea typeface="HG丸ｺﾞｼｯｸM-PRO" pitchFamily="50" charset="-128"/>
              </a:rPr>
              <a:t>大阪国際がんセンターに隣接して</a:t>
            </a:r>
            <a:r>
              <a:rPr kumimoji="1" lang="ja-JP" altLang="en-US" sz="1200" b="1" dirty="0" smtClean="0">
                <a:latin typeface="HG丸ｺﾞｼｯｸM-PRO" pitchFamily="50" charset="-128"/>
                <a:ea typeface="HG丸ｺﾞｼｯｸM-PRO" pitchFamily="50" charset="-128"/>
              </a:rPr>
              <a:t>患者交流棟</a:t>
            </a:r>
            <a:r>
              <a:rPr kumimoji="1" lang="ja-JP" altLang="en-US" sz="1200" dirty="0" smtClean="0">
                <a:latin typeface="HG丸ｺﾞｼｯｸM-PRO" pitchFamily="50" charset="-128"/>
                <a:ea typeface="HG丸ｺﾞｼｯｸM-PRO" pitchFamily="50" charset="-128"/>
              </a:rPr>
              <a:t>２階 ⇒</a:t>
            </a:r>
            <a:r>
              <a:rPr lang="en-US" altLang="ja-JP" sz="1200" dirty="0">
                <a:latin typeface="HG丸ｺﾞｼｯｸM-PRO" pitchFamily="50" charset="-128"/>
                <a:ea typeface="HG丸ｺﾞｼｯｸM-PRO" pitchFamily="50" charset="-128"/>
              </a:rPr>
              <a:t>NPO</a:t>
            </a:r>
            <a:r>
              <a:rPr lang="ja-JP" altLang="en-US" sz="1200" dirty="0">
                <a:latin typeface="HG丸ｺﾞｼｯｸM-PRO" pitchFamily="50" charset="-128"/>
                <a:ea typeface="HG丸ｺﾞｼｯｸM-PRO" pitchFamily="50" charset="-128"/>
              </a:rPr>
              <a:t>「つながりひろば</a:t>
            </a:r>
            <a:r>
              <a:rPr lang="ja-JP" altLang="en-US" sz="1200" dirty="0" smtClean="0">
                <a:latin typeface="HG丸ｺﾞｼｯｸM-PRO" pitchFamily="50" charset="-128"/>
                <a:ea typeface="HG丸ｺﾞｼｯｸM-PRO" pitchFamily="50" charset="-128"/>
              </a:rPr>
              <a:t>」４月から入居</a:t>
            </a:r>
            <a:endParaRPr lang="en-US" altLang="ja-JP" sz="1200" dirty="0" smtClean="0">
              <a:latin typeface="HG丸ｺﾞｼｯｸM-PRO" pitchFamily="50" charset="-128"/>
              <a:ea typeface="HG丸ｺﾞｼｯｸM-PRO" pitchFamily="50" charset="-128"/>
            </a:endParaRPr>
          </a:p>
        </p:txBody>
      </p:sp>
      <p:sp>
        <p:nvSpPr>
          <p:cNvPr id="8" name="テキスト ボックス 7"/>
          <p:cNvSpPr txBox="1"/>
          <p:nvPr/>
        </p:nvSpPr>
        <p:spPr>
          <a:xfrm>
            <a:off x="226668" y="2783672"/>
            <a:ext cx="8784976" cy="4093428"/>
          </a:xfrm>
          <a:prstGeom prst="rect">
            <a:avLst/>
          </a:prstGeom>
          <a:noFill/>
        </p:spPr>
        <p:txBody>
          <a:bodyPr wrap="square" rtlCol="0">
            <a:spAutoFit/>
          </a:bodyPr>
          <a:lstStyle/>
          <a:p>
            <a:r>
              <a:rPr kumimoji="1" lang="ja-JP" altLang="en-US" b="1" dirty="0" smtClean="0">
                <a:latin typeface="HG丸ｺﾞｼｯｸM-PRO" pitchFamily="50" charset="-128"/>
                <a:ea typeface="HG丸ｺﾞｼｯｸM-PRO" pitchFamily="50" charset="-128"/>
              </a:rPr>
              <a:t>残された課題</a:t>
            </a:r>
            <a:r>
              <a:rPr kumimoji="1" lang="ja-JP" altLang="en-US" dirty="0" smtClean="0">
                <a:latin typeface="HG丸ｺﾞｼｯｸM-PRO" pitchFamily="50" charset="-128"/>
                <a:ea typeface="HG丸ｺﾞｼｯｸM-PRO" pitchFamily="50" charset="-128"/>
              </a:rPr>
              <a:t>　「がん患者支援の新しい取り組み」　</a:t>
            </a:r>
            <a:r>
              <a:rPr kumimoji="1" lang="ja-JP" altLang="en-US" sz="1600" dirty="0" smtClean="0">
                <a:latin typeface="HG丸ｺﾞｼｯｸM-PRO" pitchFamily="50" charset="-128"/>
                <a:ea typeface="HG丸ｺﾞｼｯｸM-PRO" pitchFamily="50" charset="-128"/>
              </a:rPr>
              <a:t>患者サイドだけでは困難な課題</a:t>
            </a:r>
            <a:endParaRPr kumimoji="1" lang="en-US" altLang="ja-JP" sz="1600" dirty="0" smtClean="0">
              <a:latin typeface="HG丸ｺﾞｼｯｸM-PRO" pitchFamily="50" charset="-128"/>
              <a:ea typeface="HG丸ｺﾞｼｯｸM-PRO" pitchFamily="50" charset="-128"/>
            </a:endParaRPr>
          </a:p>
          <a:p>
            <a:r>
              <a:rPr lang="ja-JP" altLang="en-US" sz="1600" b="1" dirty="0" smtClean="0">
                <a:latin typeface="HG丸ｺﾞｼｯｸM-PRO" pitchFamily="50" charset="-128"/>
                <a:ea typeface="HG丸ｺﾞｼｯｸM-PRO" pitchFamily="50" charset="-128"/>
              </a:rPr>
              <a:t>（現状の問題）</a:t>
            </a:r>
            <a:endParaRPr lang="en-US" altLang="ja-JP" sz="1600" b="1" dirty="0" smtClean="0">
              <a:latin typeface="HG丸ｺﾞｼｯｸM-PRO" pitchFamily="50" charset="-128"/>
              <a:ea typeface="HG丸ｺﾞｼｯｸM-PRO" pitchFamily="50" charset="-128"/>
            </a:endParaRPr>
          </a:p>
          <a:p>
            <a:r>
              <a:rPr lang="en-US" altLang="ja-JP" dirty="0">
                <a:latin typeface="+mn-ea"/>
              </a:rPr>
              <a:t> </a:t>
            </a:r>
            <a:r>
              <a:rPr lang="en-US" altLang="ja-JP" dirty="0" smtClean="0">
                <a:latin typeface="+mn-ea"/>
              </a:rPr>
              <a:t>  </a:t>
            </a:r>
            <a:r>
              <a:rPr lang="ja-JP" altLang="en-US" sz="1600" b="1" dirty="0" smtClean="0">
                <a:latin typeface="HG丸ｺﾞｼｯｸM-PRO" pitchFamily="50" charset="-128"/>
                <a:ea typeface="HG丸ｺﾞｼｯｸM-PRO" pitchFamily="50" charset="-128"/>
              </a:rPr>
              <a:t>・院内サロン：少人数　リピーターの少なさ ⇒同じがん腫の人との出会いの機会が少い</a:t>
            </a:r>
            <a:endParaRPr lang="en-US" altLang="ja-JP" sz="1600" b="1" dirty="0" smtClean="0">
              <a:latin typeface="HG丸ｺﾞｼｯｸM-PRO" pitchFamily="50" charset="-128"/>
              <a:ea typeface="HG丸ｺﾞｼｯｸM-PRO" pitchFamily="50" charset="-128"/>
            </a:endParaRPr>
          </a:p>
          <a:p>
            <a:r>
              <a:rPr kumimoji="1" lang="ja-JP" altLang="en-US" sz="1600" dirty="0">
                <a:latin typeface="HG丸ｺﾞｼｯｸM-PRO" pitchFamily="50" charset="-128"/>
                <a:ea typeface="HG丸ｺﾞｼｯｸM-PRO" pitchFamily="50" charset="-128"/>
              </a:rPr>
              <a:t>　</a:t>
            </a:r>
            <a:r>
              <a:rPr kumimoji="1" lang="ja-JP" altLang="en-US" sz="1600" b="1" dirty="0" smtClean="0">
                <a:latin typeface="HG丸ｺﾞｼｯｸM-PRO" pitchFamily="50" charset="-128"/>
                <a:ea typeface="HG丸ｺﾞｼｯｸM-PRO" pitchFamily="50" charset="-128"/>
              </a:rPr>
              <a:t>・</a:t>
            </a:r>
            <a:r>
              <a:rPr lang="ja-JP" altLang="en-US" sz="1600" b="1" dirty="0">
                <a:latin typeface="HG丸ｺﾞｼｯｸM-PRO" pitchFamily="50" charset="-128"/>
                <a:ea typeface="HG丸ｺﾞｼｯｸM-PRO" pitchFamily="50" charset="-128"/>
              </a:rPr>
              <a:t>がん</a:t>
            </a:r>
            <a:r>
              <a:rPr lang="ja-JP" altLang="en-US" sz="1600" b="1" dirty="0" smtClean="0">
                <a:latin typeface="HG丸ｺﾞｼｯｸM-PRO" pitchFamily="50" charset="-128"/>
                <a:ea typeface="HG丸ｺﾞｼｯｸM-PRO" pitchFamily="50" charset="-128"/>
              </a:rPr>
              <a:t>患者会・サロンの普及率：</a:t>
            </a:r>
            <a:endParaRPr lang="en-US" altLang="ja-JP" sz="1600" b="1"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毎年の罹患者５万人の１％</a:t>
            </a:r>
            <a:r>
              <a:rPr lang="en-US" altLang="ja-JP" sz="1600" b="1" dirty="0" smtClean="0">
                <a:latin typeface="HG丸ｺﾞｼｯｸM-PRO" pitchFamily="50" charset="-128"/>
                <a:ea typeface="HG丸ｺﾞｼｯｸM-PRO" pitchFamily="50" charset="-128"/>
              </a:rPr>
              <a:t>(</a:t>
            </a:r>
            <a:r>
              <a:rPr lang="ja-JP" altLang="en-US" sz="1600" b="1" dirty="0" smtClean="0">
                <a:latin typeface="HG丸ｺﾞｼｯｸM-PRO" pitchFamily="50" charset="-128"/>
                <a:ea typeface="HG丸ｺﾞｼｯｸM-PRO" pitchFamily="50" charset="-128"/>
              </a:rPr>
              <a:t>５００人）の人も足を運ばない ⇒目標５％（第３期中に）</a:t>
            </a:r>
            <a:endParaRPr lang="en-US" altLang="ja-JP" sz="1600" b="1" dirty="0" smtClean="0">
              <a:latin typeface="HG丸ｺﾞｼｯｸM-PRO" pitchFamily="50" charset="-128"/>
              <a:ea typeface="HG丸ｺﾞｼｯｸM-PRO" pitchFamily="50" charset="-128"/>
            </a:endParaRPr>
          </a:p>
          <a:p>
            <a:r>
              <a:rPr kumimoji="1" lang="ja-JP" altLang="en-US" sz="1600" b="1" dirty="0" smtClean="0">
                <a:latin typeface="HG丸ｺﾞｼｯｸM-PRO" pitchFamily="50" charset="-128"/>
                <a:ea typeface="HG丸ｺﾞｼｯｸM-PRO" pitchFamily="50" charset="-128"/>
              </a:rPr>
              <a:t>（今後の課題）</a:t>
            </a:r>
            <a:endParaRPr kumimoji="1" lang="en-US" altLang="ja-JP" sz="1600" b="1"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b="1" dirty="0">
                <a:latin typeface="HG丸ｺﾞｼｯｸM-PRO" pitchFamily="50" charset="-128"/>
                <a:ea typeface="HG丸ｺﾞｼｯｸM-PRO" pitchFamily="50" charset="-128"/>
              </a:rPr>
              <a:t>患者会・サロンの</a:t>
            </a:r>
            <a:r>
              <a:rPr lang="ja-JP" altLang="en-US" sz="1600" b="1" dirty="0" smtClean="0">
                <a:latin typeface="HG丸ｺﾞｼｯｸM-PRO" pitchFamily="50" charset="-128"/>
                <a:ea typeface="HG丸ｺﾞｼｯｸM-PRO" pitchFamily="50" charset="-128"/>
              </a:rPr>
              <a:t>目標：「がんを乗り越える」「</a:t>
            </a:r>
            <a:r>
              <a:rPr lang="ja-JP" altLang="en-US" sz="1600" b="1" dirty="0">
                <a:latin typeface="HG丸ｺﾞｼｯｸM-PRO" pitchFamily="50" charset="-128"/>
                <a:ea typeface="HG丸ｺﾞｼｯｸM-PRO" pitchFamily="50" charset="-128"/>
              </a:rPr>
              <a:t>自分らしく，がんと共に生きる</a:t>
            </a:r>
            <a:r>
              <a:rPr lang="ja-JP" altLang="en-US" sz="1600" b="1" dirty="0" smtClean="0">
                <a:latin typeface="HG丸ｺﾞｼｯｸM-PRO" pitchFamily="50" charset="-128"/>
                <a:ea typeface="HG丸ｺﾞｼｯｸM-PRO" pitchFamily="50" charset="-128"/>
              </a:rPr>
              <a:t>」</a:t>
            </a:r>
            <a:endParaRPr lang="en-US" altLang="ja-JP" sz="1600" b="1"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　　</a:t>
            </a:r>
            <a:r>
              <a:rPr lang="en-US" altLang="ja-JP" sz="1600" dirty="0" smtClean="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rPr>
              <a:t>国・大阪府の目標「がんになっても安心して暮らせる社会の構築」</a:t>
            </a:r>
            <a:endParaRPr lang="ja-JP" altLang="en-US"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⇒患者本人の生きる意欲を</a:t>
            </a:r>
            <a:r>
              <a:rPr lang="ja-JP" altLang="en-US" sz="1600" b="1" dirty="0">
                <a:latin typeface="HG丸ｺﾞｼｯｸM-PRO" pitchFamily="50" charset="-128"/>
                <a:ea typeface="HG丸ｺﾞｼｯｸM-PRO" pitchFamily="50" charset="-128"/>
              </a:rPr>
              <a:t>促す</a:t>
            </a:r>
            <a:r>
              <a:rPr lang="ja-JP" altLang="en-US" sz="1600" b="1" dirty="0" smtClean="0">
                <a:latin typeface="HG丸ｺﾞｼｯｸM-PRO" pitchFamily="50" charset="-128"/>
                <a:ea typeface="HG丸ｺﾞｼｯｸM-PRO" pitchFamily="50" charset="-128"/>
              </a:rPr>
              <a:t>「自助グループ（</a:t>
            </a:r>
            <a:r>
              <a:rPr lang="en-US" altLang="ja-JP" sz="1600" b="1" dirty="0" smtClean="0">
                <a:latin typeface="HG丸ｺﾞｼｯｸM-PRO" pitchFamily="50" charset="-128"/>
                <a:ea typeface="HG丸ｺﾞｼｯｸM-PRO" pitchFamily="50" charset="-128"/>
              </a:rPr>
              <a:t>SHG</a:t>
            </a:r>
            <a:r>
              <a:rPr lang="ja-JP" altLang="en-US" sz="1600" b="1" dirty="0" smtClean="0">
                <a:latin typeface="HG丸ｺﾞｼｯｸM-PRO" pitchFamily="50" charset="-128"/>
                <a:ea typeface="HG丸ｺﾞｼｯｸM-PRO" pitchFamily="50" charset="-128"/>
              </a:rPr>
              <a:t>）」</a:t>
            </a:r>
            <a:r>
              <a:rPr lang="ja-JP" altLang="en-US" sz="1600" b="1" dirty="0" err="1" smtClean="0">
                <a:latin typeface="HG丸ｺﾞｼｯｸM-PRO" pitchFamily="50" charset="-128"/>
                <a:ea typeface="HG丸ｺﾞｼｯｸM-PRO" pitchFamily="50" charset="-128"/>
              </a:rPr>
              <a:t>への</a:t>
            </a:r>
            <a:r>
              <a:rPr lang="ja-JP" altLang="en-US" sz="1600" b="1" dirty="0" smtClean="0">
                <a:latin typeface="HG丸ｺﾞｼｯｸM-PRO" pitchFamily="50" charset="-128"/>
                <a:ea typeface="HG丸ｺﾞｼｯｸM-PRO" pitchFamily="50" charset="-128"/>
              </a:rPr>
              <a:t>変身</a:t>
            </a:r>
            <a:endParaRPr lang="en-US" altLang="ja-JP" sz="1600" b="1"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b="1" dirty="0">
                <a:latin typeface="HG丸ｺﾞｼｯｸM-PRO" pitchFamily="50" charset="-128"/>
                <a:ea typeface="HG丸ｺﾞｼｯｸM-PRO" pitchFamily="50" charset="-128"/>
              </a:rPr>
              <a:t>同じがん腫の患者に出会える場づくり </a:t>
            </a:r>
            <a:r>
              <a:rPr lang="ja-JP" altLang="en-US" sz="1600" dirty="0">
                <a:latin typeface="HG丸ｺﾞｼｯｸM-PRO" pitchFamily="50" charset="-128"/>
                <a:ea typeface="HG丸ｺﾞｼｯｸM-PRO" pitchFamily="50" charset="-128"/>
              </a:rPr>
              <a:t>　　</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en-US" altLang="ja-JP" sz="1600" dirty="0">
                <a:latin typeface="HG丸ｺﾞｼｯｸM-PRO" pitchFamily="50" charset="-128"/>
                <a:ea typeface="HG丸ｺﾞｼｯｸM-PRO" pitchFamily="50" charset="-128"/>
              </a:rPr>
              <a:t>※</a:t>
            </a:r>
            <a:r>
              <a:rPr lang="ja-JP" altLang="en-US" sz="1600" dirty="0">
                <a:latin typeface="HG丸ｺﾞｼｯｸM-PRO" pitchFamily="50" charset="-128"/>
                <a:ea typeface="HG丸ｺﾞｼｯｸM-PRO" pitchFamily="50" charset="-128"/>
              </a:rPr>
              <a:t>入会申込書の希望欄　ほぼ全員が「同病者との出会いを希望</a:t>
            </a:r>
            <a:r>
              <a:rPr lang="ja-JP" altLang="en-US" sz="1600" dirty="0" smtClean="0">
                <a:latin typeface="HG丸ｺﾞｼｯｸM-PRO" pitchFamily="50" charset="-128"/>
                <a:ea typeface="HG丸ｺﾞｼｯｸM-PRO" pitchFamily="50" charset="-128"/>
              </a:rPr>
              <a:t>」</a:t>
            </a:r>
            <a:endParaRPr lang="en-US" altLang="ja-JP" sz="1600" b="1"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a:t>
            </a:r>
            <a:r>
              <a:rPr kumimoji="1" lang="ja-JP" altLang="en-US" sz="1600" b="1" dirty="0" smtClean="0">
                <a:latin typeface="HG丸ｺﾞｼｯｸM-PRO" pitchFamily="50" charset="-128"/>
                <a:ea typeface="HG丸ｺﾞｼｯｸM-PRO" pitchFamily="50" charset="-128"/>
              </a:rPr>
              <a:t>若いボランティアの力を借りる</a:t>
            </a:r>
            <a:r>
              <a:rPr kumimoji="1" lang="ja-JP" altLang="en-US" sz="1600" dirty="0" smtClean="0">
                <a:latin typeface="HG丸ｺﾞｼｯｸM-PRO" pitchFamily="50" charset="-128"/>
                <a:ea typeface="HG丸ｺﾞｼｯｸM-PRO" pitchFamily="50" charset="-128"/>
              </a:rPr>
              <a:t>　（例）学生・大学院生　がん患者会の後継者難</a:t>
            </a:r>
            <a:endParaRPr kumimoji="1" lang="en-US" altLang="ja-JP" sz="1600"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　　</a:t>
            </a:r>
            <a:r>
              <a:rPr lang="en-US" altLang="ja-JP" sz="1600" dirty="0" smtClean="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rPr>
              <a:t>高齢者でも働いている人が増えて，ボランティア活動をする人がいなくなって来た</a:t>
            </a:r>
            <a:endParaRPr lang="en-US" altLang="ja-JP" sz="1600" dirty="0" smtClean="0">
              <a:latin typeface="HG丸ｺﾞｼｯｸM-PRO" pitchFamily="50" charset="-128"/>
              <a:ea typeface="HG丸ｺﾞｼｯｸM-PRO" pitchFamily="50" charset="-128"/>
            </a:endParaRPr>
          </a:p>
          <a:p>
            <a:r>
              <a:rPr lang="ja-JP" altLang="en-US" sz="1600" b="1" dirty="0" smtClean="0">
                <a:latin typeface="HG丸ｺﾞｼｯｸM-PRO" pitchFamily="50" charset="-128"/>
                <a:ea typeface="HG丸ｺﾞｼｯｸM-PRO" pitchFamily="50" charset="-128"/>
              </a:rPr>
              <a:t>（問題解決の</a:t>
            </a:r>
            <a:r>
              <a:rPr lang="ja-JP" altLang="en-US" sz="1600" b="1" dirty="0">
                <a:latin typeface="HG丸ｺﾞｼｯｸM-PRO" pitchFamily="50" charset="-128"/>
                <a:ea typeface="HG丸ｺﾞｼｯｸM-PRO" pitchFamily="50" charset="-128"/>
              </a:rPr>
              <a:t>方向性）　</a:t>
            </a:r>
            <a:r>
              <a:rPr lang="ja-JP" altLang="en-US" sz="1600" b="1" dirty="0" smtClean="0">
                <a:solidFill>
                  <a:srgbClr val="FF0000"/>
                </a:solidFill>
                <a:latin typeface="HG丸ｺﾞｼｯｸM-PRO" pitchFamily="50" charset="-128"/>
                <a:ea typeface="HG丸ｺﾞｼｯｸM-PRO" pitchFamily="50" charset="-128"/>
              </a:rPr>
              <a:t>精神的</a:t>
            </a:r>
            <a:r>
              <a:rPr lang="ja-JP" altLang="en-US" sz="1600" b="1" dirty="0">
                <a:solidFill>
                  <a:srgbClr val="FF0000"/>
                </a:solidFill>
                <a:latin typeface="HG丸ｺﾞｼｯｸM-PRO" pitchFamily="50" charset="-128"/>
                <a:ea typeface="HG丸ｺﾞｼｯｸM-PRO" pitchFamily="50" charset="-128"/>
              </a:rPr>
              <a:t>リカバリー</a:t>
            </a:r>
            <a:r>
              <a:rPr lang="ja-JP" altLang="en-US" sz="1600" b="1" dirty="0" smtClean="0">
                <a:latin typeface="HG丸ｺﾞｼｯｸM-PRO" pitchFamily="50" charset="-128"/>
                <a:ea typeface="HG丸ｺﾞｼｯｸM-PRO" pitchFamily="50" charset="-128"/>
              </a:rPr>
              <a:t>を</a:t>
            </a:r>
            <a:r>
              <a:rPr lang="ja-JP" altLang="en-US" sz="1600" b="1" dirty="0">
                <a:latin typeface="HG丸ｺﾞｼｯｸM-PRO" pitchFamily="50" charset="-128"/>
                <a:ea typeface="HG丸ｺﾞｼｯｸM-PRO" pitchFamily="50" charset="-128"/>
              </a:rPr>
              <a:t>促し，</a:t>
            </a:r>
            <a:r>
              <a:rPr lang="ja-JP" altLang="en-US" sz="1600" b="1" dirty="0">
                <a:solidFill>
                  <a:srgbClr val="FF0000"/>
                </a:solidFill>
                <a:latin typeface="HG丸ｺﾞｼｯｸM-PRO" pitchFamily="50" charset="-128"/>
                <a:ea typeface="HG丸ｺﾞｼｯｸM-PRO" pitchFamily="50" charset="-128"/>
              </a:rPr>
              <a:t>同病者にも</a:t>
            </a:r>
            <a:r>
              <a:rPr lang="ja-JP" altLang="en-US" sz="1600" b="1" dirty="0" smtClean="0">
                <a:solidFill>
                  <a:srgbClr val="FF0000"/>
                </a:solidFill>
                <a:latin typeface="HG丸ｺﾞｼｯｸM-PRO" pitchFamily="50" charset="-128"/>
                <a:ea typeface="HG丸ｺﾞｼｯｸM-PRO" pitchFamily="50" charset="-128"/>
              </a:rPr>
              <a:t>会える</a:t>
            </a:r>
            <a:r>
              <a:rPr lang="ja-JP" altLang="en-US" sz="1600" b="1" dirty="0" smtClean="0">
                <a:latin typeface="HG丸ｺﾞｼｯｸM-PRO" pitchFamily="50" charset="-128"/>
                <a:ea typeface="HG丸ｺﾞｼｯｸM-PRO" pitchFamily="50" charset="-128"/>
              </a:rPr>
              <a:t>，</a:t>
            </a:r>
            <a:r>
              <a:rPr lang="ja-JP" altLang="en-US" sz="1600" b="1" dirty="0" smtClean="0">
                <a:solidFill>
                  <a:srgbClr val="FF0000"/>
                </a:solidFill>
                <a:latin typeface="HG丸ｺﾞｼｯｸM-PRO" pitchFamily="50" charset="-128"/>
                <a:ea typeface="HG丸ｺﾞｼｯｸM-PRO" pitchFamily="50" charset="-128"/>
              </a:rPr>
              <a:t>近場</a:t>
            </a:r>
            <a:r>
              <a:rPr lang="ja-JP" altLang="en-US" sz="1600" b="1" dirty="0">
                <a:latin typeface="HG丸ｺﾞｼｯｸM-PRO" pitchFamily="50" charset="-128"/>
                <a:ea typeface="HG丸ｺﾞｼｯｸM-PRO" pitchFamily="50" charset="-128"/>
              </a:rPr>
              <a:t>の交流の場の</a:t>
            </a:r>
            <a:r>
              <a:rPr lang="ja-JP" altLang="en-US" sz="1600" b="1" dirty="0" smtClean="0">
                <a:latin typeface="HG丸ｺﾞｼｯｸM-PRO" pitchFamily="50" charset="-128"/>
                <a:ea typeface="HG丸ｺﾞｼｯｸM-PRO" pitchFamily="50" charset="-128"/>
              </a:rPr>
              <a:t>提供　</a:t>
            </a:r>
            <a:endParaRPr lang="en-US" altLang="ja-JP" sz="1600" b="1" dirty="0" smtClean="0">
              <a:latin typeface="HG丸ｺﾞｼｯｸM-PRO" pitchFamily="50" charset="-128"/>
              <a:ea typeface="HG丸ｺﾞｼｯｸM-PRO" pitchFamily="50" charset="-128"/>
            </a:endParaRPr>
          </a:p>
          <a:p>
            <a:r>
              <a:rPr lang="ja-JP" altLang="en-US" sz="1600" b="1" dirty="0" smtClean="0">
                <a:latin typeface="HG丸ｺﾞｼｯｸM-PRO" pitchFamily="50" charset="-128"/>
                <a:ea typeface="HG丸ｺﾞｼｯｸM-PRO" pitchFamily="50" charset="-128"/>
              </a:rPr>
              <a:t>　　⇒地域ぐるみ</a:t>
            </a:r>
            <a:r>
              <a:rPr lang="ja-JP" altLang="en-US" sz="1600" b="1" dirty="0">
                <a:latin typeface="HG丸ｺﾞｼｯｸM-PRO" pitchFamily="50" charset="-128"/>
                <a:ea typeface="HG丸ｺﾞｼｯｸM-PRO" pitchFamily="50" charset="-128"/>
              </a:rPr>
              <a:t>の取り組みへ</a:t>
            </a:r>
            <a:r>
              <a:rPr lang="ja-JP" altLang="en-US" sz="1600" dirty="0">
                <a:latin typeface="HG丸ｺﾞｼｯｸM-PRO" pitchFamily="50" charset="-128"/>
                <a:ea typeface="HG丸ｺﾞｼｯｸM-PRO" pitchFamily="50" charset="-128"/>
              </a:rPr>
              <a:t>（例：２次医療圏単位）　</a:t>
            </a:r>
          </a:p>
          <a:p>
            <a:r>
              <a:rPr kumimoji="1" lang="ja-JP" altLang="en-US" sz="1600" dirty="0" smtClean="0">
                <a:latin typeface="HG丸ｺﾞｼｯｸM-PRO" pitchFamily="50" charset="-128"/>
                <a:ea typeface="HG丸ｺﾞｼｯｸM-PRO" pitchFamily="50" charset="-128"/>
              </a:rPr>
              <a:t>　　</a:t>
            </a:r>
            <a:endParaRPr kumimoji="1" lang="ja-JP" altLang="en-US" sz="1600" dirty="0">
              <a:latin typeface="HG丸ｺﾞｼｯｸM-PRO" pitchFamily="50" charset="-128"/>
              <a:ea typeface="HG丸ｺﾞｼｯｸM-PRO" pitchFamily="50" charset="-128"/>
            </a:endParaRP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763810434"/>
              </p:ext>
            </p:extLst>
          </p:nvPr>
        </p:nvGraphicFramePr>
        <p:xfrm>
          <a:off x="230881" y="978454"/>
          <a:ext cx="8813318" cy="1440160"/>
        </p:xfrm>
        <a:graphic>
          <a:graphicData uri="http://schemas.openxmlformats.org/presentationml/2006/ole">
            <mc:AlternateContent xmlns:mc="http://schemas.openxmlformats.org/markup-compatibility/2006">
              <mc:Choice xmlns:v="urn:schemas-microsoft-com:vml" Requires="v">
                <p:oleObj spid="_x0000_s3102" name="ワークシート" r:id="rId3" imgW="8442827" imgH="1379255" progId="Excel.Sheet.12">
                  <p:embed/>
                </p:oleObj>
              </mc:Choice>
              <mc:Fallback>
                <p:oleObj name="ワークシート" r:id="rId3" imgW="8442827" imgH="1379255" progId="Excel.Sheet.12">
                  <p:embed/>
                  <p:pic>
                    <p:nvPicPr>
                      <p:cNvPr id="0" name=""/>
                      <p:cNvPicPr/>
                      <p:nvPr/>
                    </p:nvPicPr>
                    <p:blipFill>
                      <a:blip r:embed="rId4"/>
                      <a:stretch>
                        <a:fillRect/>
                      </a:stretch>
                    </p:blipFill>
                    <p:spPr>
                      <a:xfrm>
                        <a:off x="230881" y="978454"/>
                        <a:ext cx="8813318" cy="1440160"/>
                      </a:xfrm>
                      <a:prstGeom prst="rect">
                        <a:avLst/>
                      </a:prstGeom>
                    </p:spPr>
                  </p:pic>
                </p:oleObj>
              </mc:Fallback>
            </mc:AlternateContent>
          </a:graphicData>
        </a:graphic>
      </p:graphicFrame>
    </p:spTree>
    <p:extLst>
      <p:ext uri="{BB962C8B-B14F-4D97-AF65-F5344CB8AC3E}">
        <p14:creationId xmlns:p14="http://schemas.microsoft.com/office/powerpoint/2010/main" val="165652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
                                            <p:txEl>
                                              <p:pRg st="6" end="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xEl>
                                              <p:pRg st="9" end="9"/>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8">
                                            <p:txEl>
                                              <p:pRg st="11" end="11"/>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
                                            <p:txEl>
                                              <p:pRg st="13" end="13"/>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
                                            <p:txEl>
                                              <p:pRg st="14" end="14"/>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7414</TotalTime>
  <Words>99</Words>
  <Application>Microsoft Office PowerPoint</Application>
  <PresentationFormat>画面に合わせる (4:3)</PresentationFormat>
  <Paragraphs>51</Paragraphs>
  <Slides>4</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1" baseType="lpstr">
      <vt:lpstr>HG丸ｺﾞｼｯｸM-PRO</vt:lpstr>
      <vt:lpstr>Meiryo UI</vt:lpstr>
      <vt:lpstr>ＭＳ Ｐゴシック</vt:lpstr>
      <vt:lpstr>Arial</vt:lpstr>
      <vt:lpstr>Calibri</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木村　和貴</cp:lastModifiedBy>
  <cp:revision>42</cp:revision>
  <dcterms:created xsi:type="dcterms:W3CDTF">2019-03-08T04:43:52Z</dcterms:created>
  <dcterms:modified xsi:type="dcterms:W3CDTF">2019-03-15T01:25:12Z</dcterms:modified>
</cp:coreProperties>
</file>