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2" r:id="rId3"/>
    <p:sldId id="278" r:id="rId4"/>
    <p:sldId id="279" r:id="rId5"/>
    <p:sldId id="280" r:id="rId6"/>
    <p:sldId id="277" r:id="rId7"/>
    <p:sldId id="273" r:id="rId8"/>
    <p:sldId id="274" r:id="rId9"/>
    <p:sldId id="275"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00" autoAdjust="0"/>
  </p:normalViewPr>
  <p:slideViewPr>
    <p:cSldViewPr>
      <p:cViewPr>
        <p:scale>
          <a:sx n="81" d="100"/>
          <a:sy n="81" d="100"/>
        </p:scale>
        <p:origin x="-105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D29D38B-1EB4-47F8-B794-5ACB7C66CA96}" type="datetimeFigureOut">
              <a:rPr kumimoji="1" lang="ja-JP" altLang="en-US" smtClean="0"/>
              <a:t>2017/3/22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4749E7B-3DE0-40C1-973C-C285C1108EFA}" type="slidenum">
              <a:rPr kumimoji="1" lang="ja-JP" altLang="en-US" smtClean="0"/>
              <a:t>‹#›</a:t>
            </a:fld>
            <a:endParaRPr kumimoji="1" lang="ja-JP" altLang="en-US"/>
          </a:p>
        </p:txBody>
      </p:sp>
    </p:spTree>
    <p:extLst>
      <p:ext uri="{BB962C8B-B14F-4D97-AF65-F5344CB8AC3E}">
        <p14:creationId xmlns:p14="http://schemas.microsoft.com/office/powerpoint/2010/main" val="3509508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kumimoji="1" lang="ja-JP" altLang="en-US" dirty="0" smtClean="0"/>
              <a:t>○現在、厚生労働省において第３期がん対策推進基本計画の策定に向けた作業が進められております。</a:t>
            </a:r>
            <a:endParaRPr kumimoji="1" lang="en-US" altLang="ja-JP" dirty="0" smtClean="0"/>
          </a:p>
          <a:p>
            <a:r>
              <a:rPr kumimoji="1" lang="ja-JP" altLang="en-US" dirty="0" smtClean="0"/>
              <a:t>○厚生労働省にて、昨年の５月より協議会が開催され各領域ごとに議論がされているところです。</a:t>
            </a:r>
            <a:endParaRPr kumimoji="1" lang="en-US" altLang="ja-JP" dirty="0" smtClean="0"/>
          </a:p>
          <a:p>
            <a:r>
              <a:rPr kumimoji="1" lang="ja-JP" altLang="en-US" dirty="0" smtClean="0"/>
              <a:t>○厚生労働省が示している策定スケジュールでは、現在、取りまとめに向けた議論がされているところで、この１月に骨子案が提示され３月に諮問、答申がなされ、４月に入るとパブリックコメントと改訂手続きを経て、６月に閣議決定される予定となっております。</a:t>
            </a:r>
            <a:endParaRPr kumimoji="1" lang="en-US" altLang="ja-JP" dirty="0" smtClean="0"/>
          </a:p>
          <a:p>
            <a:r>
              <a:rPr kumimoji="1" lang="ja-JP" altLang="en-US" dirty="0" smtClean="0"/>
              <a:t>○大阪府のがん対策推進計画の策定につきましては、国の計画策定の動向を注視した上で、平成２９年度末の策定に向けて４月より作業を進めていく予定。</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1286742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5E757AA-73F1-4F1C-A27A-F409A9FC20C3}" type="slidenum">
              <a:rPr kumimoji="1" lang="ja-JP" altLang="en-US" smtClean="0"/>
              <a:t>6</a:t>
            </a:fld>
            <a:endParaRPr kumimoji="1" lang="ja-JP" altLang="en-US"/>
          </a:p>
        </p:txBody>
      </p:sp>
    </p:spTree>
    <p:extLst>
      <p:ext uri="{BB962C8B-B14F-4D97-AF65-F5344CB8AC3E}">
        <p14:creationId xmlns:p14="http://schemas.microsoft.com/office/powerpoint/2010/main" val="3821148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eaLnBrk="0" hangingPunct="0">
              <a:defRPr kumimoji="1" sz="2400">
                <a:solidFill>
                  <a:schemeClr val="tx1"/>
                </a:solidFill>
                <a:latin typeface="Times New Roman" pitchFamily="18" charset="0"/>
                <a:ea typeface="ＭＳ Ｐゴシック" charset="-128"/>
              </a:defRPr>
            </a:lvl1pPr>
            <a:lvl2pPr marL="742950" indent="-285750" defTabSz="917575" eaLnBrk="0" hangingPunct="0">
              <a:defRPr kumimoji="1" sz="2400">
                <a:solidFill>
                  <a:schemeClr val="tx1"/>
                </a:solidFill>
                <a:latin typeface="Times New Roman" pitchFamily="18" charset="0"/>
                <a:ea typeface="ＭＳ Ｐゴシック" charset="-128"/>
              </a:defRPr>
            </a:lvl2pPr>
            <a:lvl3pPr marL="1143000" indent="-228600" defTabSz="917575" eaLnBrk="0" hangingPunct="0">
              <a:defRPr kumimoji="1" sz="2400">
                <a:solidFill>
                  <a:schemeClr val="tx1"/>
                </a:solidFill>
                <a:latin typeface="Times New Roman" pitchFamily="18" charset="0"/>
                <a:ea typeface="ＭＳ Ｐゴシック" charset="-128"/>
              </a:defRPr>
            </a:lvl3pPr>
            <a:lvl4pPr marL="1600200" indent="-228600" defTabSz="917575" eaLnBrk="0" hangingPunct="0">
              <a:defRPr kumimoji="1" sz="2400">
                <a:solidFill>
                  <a:schemeClr val="tx1"/>
                </a:solidFill>
                <a:latin typeface="Times New Roman" pitchFamily="18" charset="0"/>
                <a:ea typeface="ＭＳ Ｐゴシック" charset="-128"/>
              </a:defRPr>
            </a:lvl4pPr>
            <a:lvl5pPr marL="2057400" indent="-228600" defTabSz="917575" eaLnBrk="0" hangingPunct="0">
              <a:defRPr kumimoji="1" sz="2400">
                <a:solidFill>
                  <a:schemeClr val="tx1"/>
                </a:solidFill>
                <a:latin typeface="Times New Roman" pitchFamily="18" charset="0"/>
                <a:ea typeface="ＭＳ Ｐゴシック" charset="-128"/>
              </a:defRPr>
            </a:lvl5pPr>
            <a:lvl6pPr marL="2514600" indent="-228600" defTabSz="917575"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defTabSz="917575"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defTabSz="917575"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defTabSz="917575"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fld id="{5EA79ACE-9C85-4AD6-9C58-2B8DF996693C}" type="slidenum">
              <a:rPr lang="en-US" altLang="ja-JP" sz="1200" smtClean="0"/>
              <a:pPr eaLnBrk="1" hangingPunct="1"/>
              <a:t>7</a:t>
            </a:fld>
            <a:endParaRPr lang="en-US" altLang="ja-JP" sz="1200" smtClean="0"/>
          </a:p>
        </p:txBody>
      </p:sp>
      <p:sp>
        <p:nvSpPr>
          <p:cNvPr id="4099" name="Rectangle 2"/>
          <p:cNvSpPr>
            <a:spLocks noGrp="1" noRot="1" noChangeAspect="1" noChangeArrowheads="1" noTextEdit="1"/>
          </p:cNvSpPr>
          <p:nvPr>
            <p:ph type="sldImg"/>
          </p:nvPr>
        </p:nvSpPr>
        <p:spPr>
          <a:xfrm>
            <a:off x="922338" y="744538"/>
            <a:ext cx="4967287" cy="3725862"/>
          </a:xfrm>
          <a:ln/>
        </p:spPr>
      </p:sp>
      <p:sp>
        <p:nvSpPr>
          <p:cNvPr id="4100" name="Rectangle 3"/>
          <p:cNvSpPr>
            <a:spLocks noGrp="1" noChangeArrowheads="1"/>
          </p:cNvSpPr>
          <p:nvPr>
            <p:ph type="body" idx="1"/>
          </p:nvPr>
        </p:nvSpPr>
        <p:spPr>
          <a:xfrm>
            <a:off x="908050" y="4718050"/>
            <a:ext cx="4991100" cy="4476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smtClean="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527239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90346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44608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45594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225219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122925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182326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3590218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369928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349381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DA67C2-543B-41C3-8CF6-87D4784989EA}" type="datetimeFigureOut">
              <a:rPr kumimoji="1" lang="ja-JP" altLang="en-US" smtClean="0"/>
              <a:t>2017/3/22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279353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A67C2-543B-41C3-8CF6-87D4784989EA}" type="datetimeFigureOut">
              <a:rPr kumimoji="1" lang="ja-JP" altLang="en-US" smtClean="0"/>
              <a:t>2017/3/22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8E69D-46D9-4D1C-9CD8-D6B18A1F7CAE}" type="slidenum">
              <a:rPr kumimoji="1" lang="ja-JP" altLang="en-US" smtClean="0"/>
              <a:t>‹#›</a:t>
            </a:fld>
            <a:endParaRPr kumimoji="1" lang="ja-JP" altLang="en-US"/>
          </a:p>
        </p:txBody>
      </p:sp>
    </p:spTree>
    <p:extLst>
      <p:ext uri="{BB962C8B-B14F-4D97-AF65-F5344CB8AC3E}">
        <p14:creationId xmlns:p14="http://schemas.microsoft.com/office/powerpoint/2010/main" val="4158472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9532" y="2130425"/>
            <a:ext cx="8424936" cy="1470025"/>
          </a:xfrm>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次期大阪府がん対策推進計画策定に</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向けたスケジュール</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087724" y="4437112"/>
            <a:ext cx="4968552" cy="122413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平成２９年３月３１日</a:t>
            </a:r>
          </a:p>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大阪府がん対策推進委員会</a:t>
            </a:r>
          </a:p>
        </p:txBody>
      </p:sp>
      <p:sp>
        <p:nvSpPr>
          <p:cNvPr id="3" name="正方形/長方形 2"/>
          <p:cNvSpPr/>
          <p:nvPr/>
        </p:nvSpPr>
        <p:spPr>
          <a:xfrm>
            <a:off x="7308304" y="620688"/>
            <a:ext cx="936104" cy="504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資料５</a:t>
            </a:r>
            <a:endParaRPr kumimoji="1" lang="ja-JP" altLang="en-US" b="1" dirty="0"/>
          </a:p>
        </p:txBody>
      </p:sp>
    </p:spTree>
    <p:extLst>
      <p:ext uri="{BB962C8B-B14F-4D97-AF65-F5344CB8AC3E}">
        <p14:creationId xmlns:p14="http://schemas.microsoft.com/office/powerpoint/2010/main" val="187467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2"/>
          <p:cNvSpPr txBox="1">
            <a:spLocks noChangeArrowheads="1"/>
          </p:cNvSpPr>
          <p:nvPr/>
        </p:nvSpPr>
        <p:spPr bwMode="auto">
          <a:xfrm>
            <a:off x="118582" y="67886"/>
            <a:ext cx="87745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ja-JP" altLang="en-US" sz="1600" b="1" dirty="0" smtClean="0"/>
              <a:t>第三期</a:t>
            </a:r>
            <a:r>
              <a:rPr lang="ja-JP" altLang="en-US" sz="1600" b="1" dirty="0"/>
              <a:t>がん対策推進基本計画策定</a:t>
            </a:r>
            <a:r>
              <a:rPr lang="ja-JP" altLang="en-US" sz="1600" b="1" dirty="0" smtClean="0"/>
              <a:t>スケジュール（国）</a:t>
            </a:r>
            <a:r>
              <a:rPr lang="ja-JP" altLang="en-US" sz="1600" b="1" dirty="0"/>
              <a:t>　</a:t>
            </a:r>
            <a:r>
              <a:rPr lang="ja-JP" altLang="en-US" sz="1600" b="1" dirty="0" smtClean="0"/>
              <a:t>　　　　　　　　　　　　　　　　　　　　　　　　　　　　　　　　　　　　　　　　　　　　　　　　　　　　　　　　　     </a:t>
            </a:r>
            <a:endParaRPr lang="ja-JP" altLang="en-US" sz="1600" b="1" dirty="0"/>
          </a:p>
        </p:txBody>
      </p:sp>
      <p:graphicFrame>
        <p:nvGraphicFramePr>
          <p:cNvPr id="5" name="Group 86"/>
          <p:cNvGraphicFramePr>
            <a:graphicFrameLocks noGrp="1"/>
          </p:cNvGraphicFramePr>
          <p:nvPr>
            <p:extLst>
              <p:ext uri="{D42A27DB-BD31-4B8C-83A1-F6EECF244321}">
                <p14:modId xmlns:p14="http://schemas.microsoft.com/office/powerpoint/2010/main" val="4013995721"/>
              </p:ext>
            </p:extLst>
          </p:nvPr>
        </p:nvGraphicFramePr>
        <p:xfrm>
          <a:off x="118582" y="476672"/>
          <a:ext cx="8773907" cy="3511610"/>
        </p:xfrm>
        <a:graphic>
          <a:graphicData uri="http://schemas.openxmlformats.org/drawingml/2006/table">
            <a:tbl>
              <a:tblPr/>
              <a:tblGrid>
                <a:gridCol w="1042684"/>
                <a:gridCol w="612023"/>
                <a:gridCol w="647200"/>
                <a:gridCol w="647200"/>
                <a:gridCol w="647200"/>
                <a:gridCol w="647200"/>
                <a:gridCol w="647200"/>
                <a:gridCol w="647200"/>
                <a:gridCol w="647200"/>
                <a:gridCol w="647200"/>
                <a:gridCol w="586227"/>
                <a:gridCol w="624209"/>
                <a:gridCol w="731164"/>
              </a:tblGrid>
              <a:tr h="5040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n-ea"/>
                          <a:ea typeface="+mn-ea"/>
                        </a:rPr>
                        <a:t>平成２８年度</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４月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５月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６月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７月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８月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９月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ea"/>
                          <a:ea typeface="+mn-ea"/>
                        </a:rPr>
                        <a:t>10</a:t>
                      </a:r>
                      <a:r>
                        <a:rPr kumimoji="1" lang="ja-JP" altLang="en-US" sz="1100" b="0" i="0" u="none" strike="noStrike" cap="none" normalizeH="0" baseline="0" dirty="0" smtClean="0">
                          <a:ln>
                            <a:noFill/>
                          </a:ln>
                          <a:solidFill>
                            <a:schemeClr val="tx1"/>
                          </a:solidFill>
                          <a:effectLst/>
                          <a:latin typeface="+mn-ea"/>
                          <a:ea typeface="+mn-ea"/>
                        </a:rPr>
                        <a:t>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３月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30075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第三期</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がん対策推進基本計画</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1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6" name="Group 86"/>
          <p:cNvGraphicFramePr>
            <a:graphicFrameLocks noGrp="1"/>
          </p:cNvGraphicFramePr>
          <p:nvPr>
            <p:extLst>
              <p:ext uri="{D42A27DB-BD31-4B8C-83A1-F6EECF244321}">
                <p14:modId xmlns:p14="http://schemas.microsoft.com/office/powerpoint/2010/main" val="3194920735"/>
              </p:ext>
            </p:extLst>
          </p:nvPr>
        </p:nvGraphicFramePr>
        <p:xfrm>
          <a:off x="118582" y="4149082"/>
          <a:ext cx="8774592" cy="2592287"/>
        </p:xfrm>
        <a:graphic>
          <a:graphicData uri="http://schemas.openxmlformats.org/drawingml/2006/table">
            <a:tbl>
              <a:tblPr/>
              <a:tblGrid>
                <a:gridCol w="1064197"/>
                <a:gridCol w="565570"/>
                <a:gridCol w="637445"/>
                <a:gridCol w="637445"/>
                <a:gridCol w="709653"/>
                <a:gridCol w="5160282"/>
              </a:tblGrid>
              <a:tr h="4681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n-ea"/>
                          <a:ea typeface="+mn-ea"/>
                        </a:rPr>
                        <a:t>平成２９年度</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４月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５月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６月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夏頃</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n-ea"/>
                        <a:ea typeface="+mn-ea"/>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12414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第三期</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がん対策推進基本計画</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9" name="正方形/長方形 8"/>
          <p:cNvSpPr/>
          <p:nvPr/>
        </p:nvSpPr>
        <p:spPr>
          <a:xfrm>
            <a:off x="3907312"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59</a:t>
            </a:r>
            <a:r>
              <a:rPr kumimoji="1" lang="ja-JP" altLang="en-US" sz="1200" b="1" dirty="0" smtClean="0"/>
              <a:t>回協議会</a:t>
            </a:r>
            <a:endParaRPr kumimoji="1" lang="ja-JP" altLang="en-US" sz="1200" b="1" dirty="0"/>
          </a:p>
        </p:txBody>
      </p:sp>
      <p:sp>
        <p:nvSpPr>
          <p:cNvPr id="15" name="正方形/長方形 14"/>
          <p:cNvSpPr/>
          <p:nvPr/>
        </p:nvSpPr>
        <p:spPr>
          <a:xfrm>
            <a:off x="1294840" y="4752600"/>
            <a:ext cx="332345" cy="1844752"/>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t>次期基本計画骨子案提示</a:t>
            </a:r>
            <a:endParaRPr kumimoji="1" lang="ja-JP" altLang="en-US" sz="1000" b="1" dirty="0"/>
          </a:p>
        </p:txBody>
      </p:sp>
      <p:sp>
        <p:nvSpPr>
          <p:cNvPr id="16" name="正方形/長方形 15"/>
          <p:cNvSpPr/>
          <p:nvPr/>
        </p:nvSpPr>
        <p:spPr>
          <a:xfrm>
            <a:off x="1835696" y="4752600"/>
            <a:ext cx="332345" cy="1844752"/>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t>次期基本計画諮問・答申</a:t>
            </a:r>
            <a:endParaRPr kumimoji="1" lang="ja-JP" altLang="en-US" sz="1000" b="1" dirty="0"/>
          </a:p>
        </p:txBody>
      </p:sp>
      <p:sp>
        <p:nvSpPr>
          <p:cNvPr id="17" name="角丸四角形 16"/>
          <p:cNvSpPr/>
          <p:nvPr/>
        </p:nvSpPr>
        <p:spPr>
          <a:xfrm>
            <a:off x="2278821" y="4730780"/>
            <a:ext cx="1129972" cy="1938580"/>
          </a:xfrm>
          <a:prstGeom prst="roundRect">
            <a:avLst>
              <a:gd name="adj" fmla="val 10368"/>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パブリック</a:t>
            </a:r>
            <a:endParaRPr kumimoji="1" lang="en-US" altLang="ja-JP" sz="1400" b="1" dirty="0" smtClean="0"/>
          </a:p>
          <a:p>
            <a:pPr algn="ctr"/>
            <a:r>
              <a:rPr kumimoji="1" lang="ja-JP" altLang="en-US" sz="1400" b="1" dirty="0" smtClean="0"/>
              <a:t>コメント＆</a:t>
            </a:r>
            <a:endParaRPr kumimoji="1" lang="en-US" altLang="ja-JP" sz="1400" b="1" dirty="0" smtClean="0"/>
          </a:p>
          <a:p>
            <a:pPr algn="ctr"/>
            <a:r>
              <a:rPr kumimoji="1" lang="ja-JP" altLang="en-US" sz="1400" b="1" dirty="0" smtClean="0"/>
              <a:t>改訂手続き</a:t>
            </a:r>
            <a:endParaRPr kumimoji="1" lang="ja-JP" altLang="en-US" sz="1400" b="1" dirty="0"/>
          </a:p>
        </p:txBody>
      </p:sp>
      <p:sp>
        <p:nvSpPr>
          <p:cNvPr id="18" name="角丸四角形 17"/>
          <p:cNvSpPr/>
          <p:nvPr/>
        </p:nvSpPr>
        <p:spPr>
          <a:xfrm>
            <a:off x="3530654" y="4753432"/>
            <a:ext cx="465282" cy="1843921"/>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t>次期基本計画閣議決定</a:t>
            </a:r>
            <a:endParaRPr kumimoji="1" lang="ja-JP" altLang="en-US" sz="1100" b="1" dirty="0"/>
          </a:p>
        </p:txBody>
      </p:sp>
      <p:sp>
        <p:nvSpPr>
          <p:cNvPr id="20" name="ホームベース 19"/>
          <p:cNvSpPr/>
          <p:nvPr/>
        </p:nvSpPr>
        <p:spPr>
          <a:xfrm>
            <a:off x="2179121" y="1052736"/>
            <a:ext cx="930565" cy="79208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全体の枠組みに関する議論</a:t>
            </a:r>
            <a:endParaRPr kumimoji="1" lang="ja-JP" altLang="en-US" sz="1100" dirty="0"/>
          </a:p>
        </p:txBody>
      </p:sp>
      <p:sp>
        <p:nvSpPr>
          <p:cNvPr id="21" name="ホームベース 20"/>
          <p:cNvSpPr/>
          <p:nvPr/>
        </p:nvSpPr>
        <p:spPr>
          <a:xfrm>
            <a:off x="2358494" y="2564904"/>
            <a:ext cx="2660840" cy="3815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領域ごとの集中的な議論</a:t>
            </a:r>
            <a:endParaRPr kumimoji="1" lang="ja-JP" altLang="en-US" sz="1200" b="1" dirty="0"/>
          </a:p>
        </p:txBody>
      </p:sp>
      <p:sp>
        <p:nvSpPr>
          <p:cNvPr id="22" name="ホームベース 21"/>
          <p:cNvSpPr/>
          <p:nvPr/>
        </p:nvSpPr>
        <p:spPr>
          <a:xfrm>
            <a:off x="5249979" y="3094207"/>
            <a:ext cx="3453978" cy="38155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とりまとめに向けた議論</a:t>
            </a:r>
            <a:endParaRPr kumimoji="1" lang="ja-JP" altLang="en-US" sz="1200" b="1" dirty="0"/>
          </a:p>
        </p:txBody>
      </p:sp>
      <p:sp>
        <p:nvSpPr>
          <p:cNvPr id="23" name="正方形/長方形 22"/>
          <p:cNvSpPr/>
          <p:nvPr/>
        </p:nvSpPr>
        <p:spPr>
          <a:xfrm>
            <a:off x="3242621"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58</a:t>
            </a:r>
            <a:r>
              <a:rPr kumimoji="1" lang="ja-JP" altLang="en-US" sz="1200" b="1" dirty="0" smtClean="0"/>
              <a:t>回協議会</a:t>
            </a:r>
            <a:endParaRPr kumimoji="1" lang="ja-JP" altLang="en-US" sz="1200" b="1" dirty="0"/>
          </a:p>
        </p:txBody>
      </p:sp>
      <p:sp>
        <p:nvSpPr>
          <p:cNvPr id="24" name="正方形/長方形 23"/>
          <p:cNvSpPr/>
          <p:nvPr/>
        </p:nvSpPr>
        <p:spPr>
          <a:xfrm>
            <a:off x="1780307"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57</a:t>
            </a:r>
            <a:r>
              <a:rPr kumimoji="1" lang="ja-JP" altLang="en-US" sz="1200" b="1" dirty="0" smtClean="0"/>
              <a:t>回協議会</a:t>
            </a:r>
            <a:endParaRPr kumimoji="1" lang="ja-JP" altLang="en-US" sz="1200" b="1" dirty="0"/>
          </a:p>
        </p:txBody>
      </p:sp>
      <p:sp>
        <p:nvSpPr>
          <p:cNvPr id="25" name="正方形/長方形 24"/>
          <p:cNvSpPr/>
          <p:nvPr/>
        </p:nvSpPr>
        <p:spPr>
          <a:xfrm>
            <a:off x="4507643" y="107751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60</a:t>
            </a:r>
            <a:r>
              <a:rPr kumimoji="1" lang="ja-JP" altLang="en-US" sz="1200" b="1" dirty="0" smtClean="0"/>
              <a:t>回協議会</a:t>
            </a:r>
            <a:endParaRPr kumimoji="1" lang="ja-JP" altLang="en-US" sz="1200" b="1" dirty="0"/>
          </a:p>
        </p:txBody>
      </p:sp>
      <p:sp>
        <p:nvSpPr>
          <p:cNvPr id="26" name="正方形/長方形 25"/>
          <p:cNvSpPr/>
          <p:nvPr/>
        </p:nvSpPr>
        <p:spPr>
          <a:xfrm>
            <a:off x="5170220"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61</a:t>
            </a:r>
            <a:r>
              <a:rPr kumimoji="1" lang="ja-JP" altLang="en-US" sz="1200" b="1" dirty="0" smtClean="0"/>
              <a:t>回協議会</a:t>
            </a:r>
            <a:endParaRPr kumimoji="1" lang="ja-JP" altLang="en-US" sz="1200" b="1" dirty="0"/>
          </a:p>
        </p:txBody>
      </p:sp>
      <p:sp>
        <p:nvSpPr>
          <p:cNvPr id="27" name="正方形/長方形 26"/>
          <p:cNvSpPr/>
          <p:nvPr/>
        </p:nvSpPr>
        <p:spPr>
          <a:xfrm>
            <a:off x="5834909" y="107751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62</a:t>
            </a:r>
            <a:r>
              <a:rPr kumimoji="1" lang="ja-JP" altLang="en-US" sz="1200" b="1" dirty="0" smtClean="0"/>
              <a:t>回協議会</a:t>
            </a:r>
            <a:endParaRPr kumimoji="1" lang="ja-JP" altLang="en-US" sz="1200" b="1" dirty="0"/>
          </a:p>
        </p:txBody>
      </p:sp>
      <p:sp>
        <p:nvSpPr>
          <p:cNvPr id="28" name="正方形/長方形 27"/>
          <p:cNvSpPr/>
          <p:nvPr/>
        </p:nvSpPr>
        <p:spPr>
          <a:xfrm>
            <a:off x="6433131"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63</a:t>
            </a:r>
            <a:r>
              <a:rPr kumimoji="1" lang="ja-JP" altLang="en-US" sz="1200" b="1" dirty="0" smtClean="0"/>
              <a:t>回協議会</a:t>
            </a:r>
            <a:endParaRPr kumimoji="1" lang="ja-JP" altLang="en-US" sz="1200" b="1" dirty="0"/>
          </a:p>
        </p:txBody>
      </p:sp>
      <p:sp>
        <p:nvSpPr>
          <p:cNvPr id="29" name="正方形/長方形 28"/>
          <p:cNvSpPr/>
          <p:nvPr/>
        </p:nvSpPr>
        <p:spPr>
          <a:xfrm>
            <a:off x="1946479" y="3475768"/>
            <a:ext cx="3072854" cy="40680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t>＜検討会での議論＞</a:t>
            </a:r>
            <a:endParaRPr kumimoji="1" lang="en-US" altLang="ja-JP" sz="1100" b="1" dirty="0" smtClean="0"/>
          </a:p>
          <a:p>
            <a:pPr algn="ctr"/>
            <a:r>
              <a:rPr lang="ja-JP" altLang="en-US" sz="1100" b="1" dirty="0" smtClean="0"/>
              <a:t>○検診</a:t>
            </a:r>
            <a:r>
              <a:rPr kumimoji="1" lang="ja-JP" altLang="en-US" sz="1100" b="1" dirty="0" smtClean="0"/>
              <a:t>○医療提供体制</a:t>
            </a:r>
            <a:r>
              <a:rPr lang="ja-JP" altLang="en-US" sz="1100" b="1" dirty="0" smtClean="0"/>
              <a:t>○緩和ケア</a:t>
            </a:r>
            <a:endParaRPr kumimoji="1" lang="ja-JP" altLang="en-US" sz="1100" b="1" dirty="0"/>
          </a:p>
        </p:txBody>
      </p:sp>
      <p:sp>
        <p:nvSpPr>
          <p:cNvPr id="31" name="上下矢印 30"/>
          <p:cNvSpPr/>
          <p:nvPr/>
        </p:nvSpPr>
        <p:spPr>
          <a:xfrm>
            <a:off x="2511466" y="3057274"/>
            <a:ext cx="1595255" cy="311413"/>
          </a:xfrm>
          <a:prstGeom prst="upDownArrow">
            <a:avLst>
              <a:gd name="adj1" fmla="val 50000"/>
              <a:gd name="adj2" fmla="val 242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439063" y="4968627"/>
            <a:ext cx="4320480" cy="129614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第三期大阪府がん対策推進計画については、国の計画策定の動向を注視した上で、平成２９年度末策定に向けて作業予定</a:t>
            </a:r>
            <a:endParaRPr kumimoji="1" lang="ja-JP" altLang="en-US" dirty="0"/>
          </a:p>
        </p:txBody>
      </p:sp>
      <p:sp>
        <p:nvSpPr>
          <p:cNvPr id="32" name="下矢印 31"/>
          <p:cNvSpPr/>
          <p:nvPr/>
        </p:nvSpPr>
        <p:spPr>
          <a:xfrm rot="16200000">
            <a:off x="3912816" y="5449521"/>
            <a:ext cx="720080" cy="310255"/>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ー 1"/>
          <p:cNvSpPr>
            <a:spLocks noGrp="1"/>
          </p:cNvSpPr>
          <p:nvPr>
            <p:ph type="sldNum" sz="quarter" idx="12"/>
          </p:nvPr>
        </p:nvSpPr>
        <p:spPr>
          <a:xfrm>
            <a:off x="7010400" y="6492880"/>
            <a:ext cx="2133600" cy="365125"/>
          </a:xfrm>
        </p:spPr>
        <p:txBody>
          <a:bodyPr/>
          <a:lstStyle/>
          <a:p>
            <a:fld id="{61375F60-2867-46AD-B1FE-AD10FFE105A7}" type="slidenum">
              <a:rPr kumimoji="1" lang="ja-JP" altLang="en-US" smtClean="0"/>
              <a:t>2</a:t>
            </a:fld>
            <a:endParaRPr kumimoji="1" lang="ja-JP" altLang="en-US" dirty="0"/>
          </a:p>
        </p:txBody>
      </p:sp>
      <p:sp>
        <p:nvSpPr>
          <p:cNvPr id="34" name="正方形/長方形 33"/>
          <p:cNvSpPr/>
          <p:nvPr/>
        </p:nvSpPr>
        <p:spPr>
          <a:xfrm>
            <a:off x="4155786" y="4241481"/>
            <a:ext cx="4554705" cy="516705"/>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smtClean="0"/>
              <a:t>厚生労働省の説明では、</a:t>
            </a:r>
            <a:r>
              <a:rPr kumimoji="1" lang="ja-JP" altLang="en-US" sz="1200" b="1" dirty="0" smtClean="0"/>
              <a:t>法改正にともない計画策定が遅れている。</a:t>
            </a:r>
            <a:endParaRPr kumimoji="1" lang="en-US" altLang="ja-JP" sz="1200" b="1" dirty="0" smtClean="0"/>
          </a:p>
          <a:p>
            <a:r>
              <a:rPr kumimoji="1" lang="ja-JP" altLang="en-US" sz="1200" b="1" dirty="0" smtClean="0"/>
              <a:t>夏頃の閣議決定を目指すとのこと。</a:t>
            </a:r>
            <a:endParaRPr kumimoji="1" lang="ja-JP" altLang="en-US" sz="1200" b="1" dirty="0"/>
          </a:p>
        </p:txBody>
      </p:sp>
      <p:sp>
        <p:nvSpPr>
          <p:cNvPr id="35" name="正方形/長方形 34"/>
          <p:cNvSpPr/>
          <p:nvPr/>
        </p:nvSpPr>
        <p:spPr>
          <a:xfrm>
            <a:off x="7031351"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64</a:t>
            </a:r>
            <a:r>
              <a:rPr kumimoji="1" lang="ja-JP" altLang="en-US" sz="1200" b="1" dirty="0" smtClean="0"/>
              <a:t>回協議会</a:t>
            </a:r>
            <a:endParaRPr kumimoji="1" lang="ja-JP" altLang="en-US" sz="1200" b="1" dirty="0"/>
          </a:p>
        </p:txBody>
      </p:sp>
      <p:sp>
        <p:nvSpPr>
          <p:cNvPr id="36" name="正方形/長方形 35"/>
          <p:cNvSpPr/>
          <p:nvPr/>
        </p:nvSpPr>
        <p:spPr>
          <a:xfrm>
            <a:off x="7696039" y="1057661"/>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65</a:t>
            </a:r>
            <a:r>
              <a:rPr kumimoji="1" lang="ja-JP" altLang="en-US" sz="1200" b="1" dirty="0" smtClean="0"/>
              <a:t>回協議会</a:t>
            </a:r>
            <a:endParaRPr kumimoji="1" lang="ja-JP" altLang="en-US" sz="1200" b="1" dirty="0"/>
          </a:p>
        </p:txBody>
      </p:sp>
      <p:sp>
        <p:nvSpPr>
          <p:cNvPr id="37" name="正方形/長方形 36"/>
          <p:cNvSpPr/>
          <p:nvPr/>
        </p:nvSpPr>
        <p:spPr>
          <a:xfrm>
            <a:off x="8371612" y="1052736"/>
            <a:ext cx="332345" cy="144016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第</a:t>
            </a:r>
            <a:r>
              <a:rPr kumimoji="1" lang="en-US" altLang="ja-JP" sz="1200" b="1" dirty="0" smtClean="0"/>
              <a:t>66</a:t>
            </a:r>
            <a:r>
              <a:rPr kumimoji="1" lang="ja-JP" altLang="en-US" sz="1200" b="1" dirty="0" smtClean="0"/>
              <a:t>回協議会</a:t>
            </a:r>
            <a:endParaRPr kumimoji="1" lang="ja-JP" altLang="en-US" sz="1200" b="1" dirty="0"/>
          </a:p>
        </p:txBody>
      </p:sp>
    </p:spTree>
    <p:extLst>
      <p:ext uri="{BB962C8B-B14F-4D97-AF65-F5344CB8AC3E}">
        <p14:creationId xmlns:p14="http://schemas.microsoft.com/office/powerpoint/2010/main" val="1182459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2900"/>
            <a:ext cx="9144000" cy="6432200"/>
          </a:xfrm>
          <a:prstGeom prst="rect">
            <a:avLst/>
          </a:prstGeom>
        </p:spPr>
      </p:pic>
      <p:sp>
        <p:nvSpPr>
          <p:cNvPr id="5" name="正方形/長方形 4"/>
          <p:cNvSpPr/>
          <p:nvPr/>
        </p:nvSpPr>
        <p:spPr>
          <a:xfrm>
            <a:off x="8028384" y="213863"/>
            <a:ext cx="1008112" cy="334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資料７</a:t>
            </a:r>
            <a:endParaRPr kumimoji="1" lang="ja-JP" altLang="en-US" dirty="0"/>
          </a:p>
        </p:txBody>
      </p:sp>
      <p:sp>
        <p:nvSpPr>
          <p:cNvPr id="6" name="正方形/長方形 5"/>
          <p:cNvSpPr/>
          <p:nvPr/>
        </p:nvSpPr>
        <p:spPr>
          <a:xfrm>
            <a:off x="4716016" y="212900"/>
            <a:ext cx="4320480" cy="3357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厚生労働省がん対策推進協議会資料より抜粋</a:t>
            </a:r>
            <a:endParaRPr kumimoji="1" lang="ja-JP" altLang="en-US" sz="1600" dirty="0"/>
          </a:p>
        </p:txBody>
      </p:sp>
      <p:sp>
        <p:nvSpPr>
          <p:cNvPr id="7" name="正方形/長方形 6"/>
          <p:cNvSpPr/>
          <p:nvPr/>
        </p:nvSpPr>
        <p:spPr>
          <a:xfrm>
            <a:off x="8789101" y="5733256"/>
            <a:ext cx="319403" cy="910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945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6738"/>
            <a:ext cx="9144000" cy="6444524"/>
          </a:xfrm>
          <a:prstGeom prst="rect">
            <a:avLst/>
          </a:prstGeom>
        </p:spPr>
      </p:pic>
      <p:sp>
        <p:nvSpPr>
          <p:cNvPr id="8" name="正方形/長方形 7"/>
          <p:cNvSpPr/>
          <p:nvPr/>
        </p:nvSpPr>
        <p:spPr>
          <a:xfrm>
            <a:off x="4716016" y="212900"/>
            <a:ext cx="4320480" cy="3357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厚生労働省がん対策推進協議会資料より抜粋</a:t>
            </a:r>
            <a:endParaRPr kumimoji="1" lang="ja-JP" altLang="en-US" sz="1600" dirty="0"/>
          </a:p>
        </p:txBody>
      </p:sp>
    </p:spTree>
    <p:extLst>
      <p:ext uri="{BB962C8B-B14F-4D97-AF65-F5344CB8AC3E}">
        <p14:creationId xmlns:p14="http://schemas.microsoft.com/office/powerpoint/2010/main" val="1006057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4" y="213863"/>
            <a:ext cx="9135751" cy="6430273"/>
          </a:xfrm>
          <a:prstGeom prst="rect">
            <a:avLst/>
          </a:prstGeom>
        </p:spPr>
      </p:pic>
      <p:sp>
        <p:nvSpPr>
          <p:cNvPr id="7" name="正方形/長方形 6"/>
          <p:cNvSpPr/>
          <p:nvPr/>
        </p:nvSpPr>
        <p:spPr>
          <a:xfrm>
            <a:off x="8028384" y="188640"/>
            <a:ext cx="1008112" cy="334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資料７</a:t>
            </a:r>
            <a:endParaRPr kumimoji="1" lang="ja-JP" altLang="en-US" dirty="0"/>
          </a:p>
        </p:txBody>
      </p:sp>
      <p:sp>
        <p:nvSpPr>
          <p:cNvPr id="9" name="正方形/長方形 8"/>
          <p:cNvSpPr/>
          <p:nvPr/>
        </p:nvSpPr>
        <p:spPr>
          <a:xfrm>
            <a:off x="4716016" y="212900"/>
            <a:ext cx="4320480" cy="3357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厚生労働省がん対策推進協議会資料より抜粋</a:t>
            </a:r>
            <a:endParaRPr kumimoji="1" lang="ja-JP" altLang="en-US" sz="1600" dirty="0"/>
          </a:p>
        </p:txBody>
      </p:sp>
    </p:spTree>
    <p:extLst>
      <p:ext uri="{BB962C8B-B14F-4D97-AF65-F5344CB8AC3E}">
        <p14:creationId xmlns:p14="http://schemas.microsoft.com/office/powerpoint/2010/main" val="323030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A7DD9C7-F2CA-48EB-B0A6-76606F12279D}" type="slidenum">
              <a:rPr kumimoji="1" lang="ja-JP" altLang="en-US" smtClean="0"/>
              <a:t>6</a:t>
            </a:fld>
            <a:endParaRPr kumimoji="1" lang="ja-JP" altLang="en-US"/>
          </a:p>
        </p:txBody>
      </p:sp>
      <p:sp>
        <p:nvSpPr>
          <p:cNvPr id="5" name="正方形/長方形 4"/>
          <p:cNvSpPr/>
          <p:nvPr/>
        </p:nvSpPr>
        <p:spPr>
          <a:xfrm>
            <a:off x="395536" y="260648"/>
            <a:ext cx="8280920" cy="5040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ＭＳ ゴシック" panose="020B0609070205080204" pitchFamily="49" charset="-128"/>
                <a:ea typeface="ＭＳ ゴシック" panose="020B0609070205080204" pitchFamily="49" charset="-128"/>
              </a:rPr>
              <a:t>次期がん対策推進基本計画策定に向けた国の検討状況</a:t>
            </a:r>
            <a:endParaRPr kumimoji="1" lang="ja-JP" altLang="en-US" sz="2400" b="1"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95536" y="764704"/>
            <a:ext cx="8280920" cy="2031325"/>
          </a:xfrm>
          <a:prstGeom prst="rect">
            <a:avLst/>
          </a:prstGeom>
          <a:noFill/>
        </p:spPr>
        <p:txBody>
          <a:bodyPr wrap="square" rtlCol="0">
            <a:spAutoFit/>
          </a:bodyPr>
          <a:lstStyle/>
          <a:p>
            <a:r>
              <a:rPr kumimoji="1" lang="ja-JP" altLang="en-US" b="1" dirty="0" smtClean="0"/>
              <a:t>＜がん対策推進協議会＞</a:t>
            </a:r>
            <a:endParaRPr kumimoji="1" lang="en-US" altLang="ja-JP" b="1" dirty="0" smtClean="0"/>
          </a:p>
          <a:p>
            <a:r>
              <a:rPr lang="ja-JP" altLang="en-US" dirty="0" smtClean="0"/>
              <a:t>○基本計画全体・枠組み等の検討に関する意見</a:t>
            </a:r>
            <a:endParaRPr lang="en-US" altLang="ja-JP" dirty="0" smtClean="0"/>
          </a:p>
          <a:p>
            <a:r>
              <a:rPr kumimoji="1" lang="ja-JP" altLang="en-US" dirty="0" smtClean="0"/>
              <a:t>○各分野別施策に関する意見</a:t>
            </a:r>
            <a:endParaRPr kumimoji="1" lang="en-US" altLang="ja-JP" dirty="0" smtClean="0"/>
          </a:p>
          <a:p>
            <a:r>
              <a:rPr lang="ja-JP" altLang="en-US" dirty="0"/>
              <a:t>　</a:t>
            </a:r>
            <a:r>
              <a:rPr lang="ja-JP" altLang="en-US" dirty="0" smtClean="0"/>
              <a:t>　がん医療、</a:t>
            </a:r>
            <a:r>
              <a:rPr kumimoji="1" lang="ja-JP" altLang="en-US" dirty="0" smtClean="0"/>
              <a:t>がんに関する相談支援と情報提供、</a:t>
            </a:r>
            <a:r>
              <a:rPr lang="ja-JP" altLang="en-US" dirty="0" smtClean="0"/>
              <a:t>がん登録、</a:t>
            </a:r>
            <a:r>
              <a:rPr kumimoji="1" lang="ja-JP" altLang="en-US" dirty="0" smtClean="0"/>
              <a:t>がんの早期発見、</a:t>
            </a:r>
            <a:endParaRPr kumimoji="1" lang="en-US" altLang="ja-JP" dirty="0" smtClean="0"/>
          </a:p>
          <a:p>
            <a:r>
              <a:rPr lang="ja-JP" altLang="en-US" dirty="0"/>
              <a:t>　</a:t>
            </a:r>
            <a:r>
              <a:rPr lang="ja-JP" altLang="en-US" dirty="0" smtClean="0"/>
              <a:t>　小児がん、</a:t>
            </a:r>
            <a:r>
              <a:rPr kumimoji="1" lang="ja-JP" altLang="en-US" dirty="0" smtClean="0"/>
              <a:t>がんの教育・普及啓発、</a:t>
            </a:r>
            <a:r>
              <a:rPr lang="ja-JP" altLang="en-US" dirty="0" smtClean="0"/>
              <a:t>がん患者の就労を含めた社会的な問題、</a:t>
            </a:r>
            <a:endParaRPr lang="en-US" altLang="ja-JP" dirty="0" smtClean="0"/>
          </a:p>
          <a:p>
            <a:r>
              <a:rPr kumimoji="1" lang="ja-JP" altLang="en-US" dirty="0"/>
              <a:t>　</a:t>
            </a:r>
            <a:r>
              <a:rPr kumimoji="1" lang="ja-JP" altLang="en-US" dirty="0" smtClean="0"/>
              <a:t>　がん研究</a:t>
            </a:r>
            <a:endParaRPr kumimoji="1" lang="en-US" altLang="ja-JP" dirty="0" smtClean="0"/>
          </a:p>
          <a:p>
            <a:pPr algn="r"/>
            <a:r>
              <a:rPr lang="ja-JP" altLang="en-US" dirty="0"/>
              <a:t>　</a:t>
            </a:r>
            <a:r>
              <a:rPr lang="ja-JP" altLang="en-US" dirty="0" smtClean="0"/>
              <a:t>　－など</a:t>
            </a:r>
            <a:endParaRPr kumimoji="1" lang="ja-JP" altLang="en-US" dirty="0"/>
          </a:p>
        </p:txBody>
      </p:sp>
      <p:sp>
        <p:nvSpPr>
          <p:cNvPr id="7" name="大かっこ 6"/>
          <p:cNvSpPr/>
          <p:nvPr/>
        </p:nvSpPr>
        <p:spPr>
          <a:xfrm>
            <a:off x="683568" y="1628800"/>
            <a:ext cx="7992888" cy="1095220"/>
          </a:xfrm>
          <a:prstGeom prst="bracketPair">
            <a:avLst>
              <a:gd name="adj" fmla="val 1443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6092094" y="2831777"/>
            <a:ext cx="2892138" cy="276999"/>
          </a:xfrm>
          <a:prstGeom prst="rect">
            <a:avLst/>
          </a:prstGeom>
          <a:noFill/>
        </p:spPr>
        <p:txBody>
          <a:bodyPr wrap="none" rtlCol="0">
            <a:spAutoFit/>
          </a:bodyPr>
          <a:lstStyle/>
          <a:p>
            <a:r>
              <a:rPr kumimoji="1" lang="ja-JP" altLang="en-US" sz="1200" dirty="0" smtClean="0"/>
              <a:t>第</a:t>
            </a:r>
            <a:r>
              <a:rPr kumimoji="1" lang="en-US" altLang="ja-JP" sz="1200" dirty="0" smtClean="0"/>
              <a:t>59</a:t>
            </a:r>
            <a:r>
              <a:rPr kumimoji="1" lang="ja-JP" altLang="en-US" sz="1200" dirty="0" smtClean="0"/>
              <a:t>回がん対策推進協議会資料より抜粋</a:t>
            </a:r>
            <a:endParaRPr kumimoji="1" lang="ja-JP" altLang="en-US" sz="1200" dirty="0"/>
          </a:p>
        </p:txBody>
      </p:sp>
      <p:sp>
        <p:nvSpPr>
          <p:cNvPr id="9" name="テキスト ボックス 8"/>
          <p:cNvSpPr txBox="1"/>
          <p:nvPr/>
        </p:nvSpPr>
        <p:spPr>
          <a:xfrm>
            <a:off x="3203740" y="2724020"/>
            <a:ext cx="2664512" cy="369332"/>
          </a:xfrm>
          <a:prstGeom prst="rect">
            <a:avLst/>
          </a:prstGeom>
          <a:noFill/>
        </p:spPr>
        <p:txBody>
          <a:bodyPr wrap="none" rtlCol="0">
            <a:spAutoFit/>
          </a:bodyPr>
          <a:lstStyle/>
          <a:p>
            <a:r>
              <a:rPr kumimoji="1" lang="ja-JP" altLang="en-US" dirty="0" smtClean="0"/>
              <a:t>今後の予定について（案）</a:t>
            </a:r>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412224802"/>
              </p:ext>
            </p:extLst>
          </p:nvPr>
        </p:nvGraphicFramePr>
        <p:xfrm>
          <a:off x="359532" y="3068960"/>
          <a:ext cx="8424936" cy="3657600"/>
        </p:xfrm>
        <a:graphic>
          <a:graphicData uri="http://schemas.openxmlformats.org/drawingml/2006/table">
            <a:tbl>
              <a:tblPr firstRow="1" bandRow="1">
                <a:tableStyleId>{5C22544A-7EE6-4342-B048-85BDC9FD1C3A}</a:tableStyleId>
              </a:tblPr>
              <a:tblGrid>
                <a:gridCol w="648072"/>
                <a:gridCol w="936104"/>
                <a:gridCol w="720080"/>
                <a:gridCol w="6120680"/>
              </a:tblGrid>
              <a:tr h="176208">
                <a:tc>
                  <a:txBody>
                    <a:bodyPr/>
                    <a:lstStyle/>
                    <a:p>
                      <a:endParaRPr kumimoji="1" lang="ja-JP" altLang="en-US" sz="1200" dirty="0"/>
                    </a:p>
                  </a:txBody>
                  <a:tcPr/>
                </a:tc>
                <a:tc gridSpan="2">
                  <a:txBody>
                    <a:bodyPr/>
                    <a:lstStyle/>
                    <a:p>
                      <a:pPr algn="ctr"/>
                      <a:r>
                        <a:rPr kumimoji="1" lang="ja-JP" altLang="en-US" sz="1200" dirty="0" smtClean="0"/>
                        <a:t>日時</a:t>
                      </a:r>
                      <a:endParaRPr kumimoji="1" lang="ja-JP" altLang="en-US" sz="1200" dirty="0"/>
                    </a:p>
                  </a:txBody>
                  <a:tcPr anchor="ctr"/>
                </a:tc>
                <a:tc hMerge="1">
                  <a:txBody>
                    <a:bodyPr/>
                    <a:lstStyle/>
                    <a:p>
                      <a:endParaRPr kumimoji="1" lang="ja-JP" altLang="en-US" dirty="0"/>
                    </a:p>
                  </a:txBody>
                  <a:tcPr/>
                </a:tc>
                <a:tc>
                  <a:txBody>
                    <a:bodyPr/>
                    <a:lstStyle/>
                    <a:p>
                      <a:pPr algn="ctr"/>
                      <a:r>
                        <a:rPr kumimoji="1" lang="ja-JP" altLang="en-US" sz="1200" dirty="0" smtClean="0"/>
                        <a:t>議題予定</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60</a:t>
                      </a:r>
                      <a:r>
                        <a:rPr kumimoji="1" lang="ja-JP" altLang="en-US" sz="1200" dirty="0" smtClean="0"/>
                        <a:t>回</a:t>
                      </a:r>
                      <a:endParaRPr kumimoji="1" lang="ja-JP" altLang="en-US" sz="1200" dirty="0"/>
                    </a:p>
                  </a:txBody>
                  <a:tcPr anchor="ctr"/>
                </a:tc>
                <a:tc>
                  <a:txBody>
                    <a:bodyPr/>
                    <a:lstStyle/>
                    <a:p>
                      <a:pPr algn="ctr"/>
                      <a:r>
                        <a:rPr kumimoji="1" lang="en-US" altLang="ja-JP" sz="1200" dirty="0" smtClean="0"/>
                        <a:t>9</a:t>
                      </a:r>
                      <a:r>
                        <a:rPr kumimoji="1" lang="ja-JP" altLang="en-US" sz="1200" dirty="0" smtClean="0"/>
                        <a:t>月</a:t>
                      </a:r>
                      <a:r>
                        <a:rPr kumimoji="1" lang="en-US" altLang="ja-JP" sz="1200" dirty="0" smtClean="0"/>
                        <a:t>30</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r>
                        <a:rPr kumimoji="1" lang="en-US" altLang="ja-JP" sz="1200" dirty="0" smtClean="0"/>
                        <a:t>17:00</a:t>
                      </a:r>
                      <a:endParaRPr kumimoji="1" lang="ja-JP" altLang="en-US" sz="1200" dirty="0"/>
                    </a:p>
                  </a:txBody>
                  <a:tcPr anchor="ctr"/>
                </a:tc>
                <a:tc>
                  <a:txBody>
                    <a:bodyPr/>
                    <a:lstStyle/>
                    <a:p>
                      <a:r>
                        <a:rPr kumimoji="1" lang="ja-JP" altLang="en-US" sz="1200" b="0" i="0" u="none" strike="noStrike" kern="1200" baseline="0" dirty="0" smtClean="0">
                          <a:solidFill>
                            <a:schemeClr val="dk1"/>
                          </a:solidFill>
                          <a:latin typeface="+mn-lt"/>
                          <a:ea typeface="+mn-ea"/>
                          <a:cs typeface="+mn-cs"/>
                        </a:rPr>
                        <a:t>・ライフステージやがんの特性に応じたがん対策について</a:t>
                      </a:r>
                      <a:endParaRPr kumimoji="1" lang="en-US" altLang="ja-JP" sz="1200" b="0" i="0" u="none" strike="noStrike" kern="1200" baseline="0" dirty="0" smtClean="0">
                        <a:solidFill>
                          <a:schemeClr val="dk1"/>
                        </a:solidFill>
                        <a:latin typeface="+mn-lt"/>
                        <a:ea typeface="+mn-ea"/>
                        <a:cs typeface="+mn-cs"/>
                      </a:endParaRPr>
                    </a:p>
                    <a:p>
                      <a:r>
                        <a:rPr kumimoji="1" lang="ja-JP" altLang="en-US" sz="1200" dirty="0" smtClean="0"/>
                        <a:t>・がん患者、家族が安心して暮らせる社会の構築について（がん患者の社会的問題等）　　等</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61</a:t>
                      </a:r>
                      <a:r>
                        <a:rPr kumimoji="1" lang="ja-JP" altLang="en-US" sz="1200" dirty="0" smtClean="0"/>
                        <a:t>回</a:t>
                      </a:r>
                      <a:endParaRPr kumimoji="1" lang="ja-JP" altLang="en-US" sz="1200" dirty="0"/>
                    </a:p>
                  </a:txBody>
                  <a:tcPr anchor="ctr"/>
                </a:tc>
                <a:tc>
                  <a:txBody>
                    <a:bodyPr/>
                    <a:lstStyle/>
                    <a:p>
                      <a:pPr algn="ctr"/>
                      <a:r>
                        <a:rPr kumimoji="1" lang="en-US" altLang="ja-JP" sz="1200" dirty="0" smtClean="0"/>
                        <a:t>10</a:t>
                      </a:r>
                      <a:r>
                        <a:rPr kumimoji="1" lang="ja-JP" altLang="en-US" sz="1200" dirty="0" smtClean="0"/>
                        <a:t>月</a:t>
                      </a:r>
                      <a:r>
                        <a:rPr kumimoji="1" lang="en-US" altLang="ja-JP" sz="1200" dirty="0" smtClean="0"/>
                        <a:t>26</a:t>
                      </a:r>
                      <a:r>
                        <a:rPr kumimoji="1" lang="ja-JP" altLang="en-US" sz="1200" dirty="0" smtClean="0"/>
                        <a:t>日</a:t>
                      </a:r>
                      <a:endParaRPr kumimoji="1" lang="ja-JP" altLang="en-US" sz="1200" dirty="0"/>
                    </a:p>
                  </a:txBody>
                  <a:tcPr anchor="ctr"/>
                </a:tc>
                <a:tc>
                  <a:txBody>
                    <a:bodyPr/>
                    <a:lstStyle/>
                    <a:p>
                      <a:pPr algn="ctr"/>
                      <a:r>
                        <a:rPr kumimoji="1" lang="en-US" altLang="ja-JP" sz="1200" dirty="0" smtClean="0"/>
                        <a:t>9:00</a:t>
                      </a:r>
                      <a:r>
                        <a:rPr kumimoji="1" lang="ja-JP" altLang="en-US" sz="1200" dirty="0" smtClean="0"/>
                        <a:t>～</a:t>
                      </a:r>
                      <a:r>
                        <a:rPr kumimoji="1" lang="en-US" altLang="ja-JP" sz="1200" dirty="0" smtClean="0"/>
                        <a:t>12:00</a:t>
                      </a:r>
                      <a:endParaRPr kumimoji="1" lang="ja-JP" altLang="en-US" sz="1200" dirty="0"/>
                    </a:p>
                  </a:txBody>
                  <a:tcPr anchor="ctr"/>
                </a:tc>
                <a:tc>
                  <a:txBody>
                    <a:bodyPr/>
                    <a:lstStyle/>
                    <a:p>
                      <a:r>
                        <a:rPr kumimoji="1" lang="ja-JP" altLang="en-US" sz="1200" dirty="0" smtClean="0"/>
                        <a:t>・がん医療の充実について（がん医療に係る人材育成と提供体制等）　　等</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62</a:t>
                      </a:r>
                      <a:r>
                        <a:rPr kumimoji="1" lang="ja-JP" altLang="en-US" sz="1200" dirty="0" smtClean="0"/>
                        <a:t>回</a:t>
                      </a:r>
                      <a:endParaRPr kumimoji="1" lang="ja-JP" altLang="en-US" sz="1200" dirty="0"/>
                    </a:p>
                  </a:txBody>
                  <a:tcPr anchor="ctr"/>
                </a:tc>
                <a:tc>
                  <a:txBody>
                    <a:bodyPr/>
                    <a:lstStyle/>
                    <a:p>
                      <a:pPr algn="ctr"/>
                      <a:r>
                        <a:rPr kumimoji="1" lang="en-US" altLang="ja-JP" sz="1200" dirty="0" smtClean="0"/>
                        <a:t>11</a:t>
                      </a:r>
                      <a:r>
                        <a:rPr kumimoji="1" lang="ja-JP" altLang="en-US" sz="1200" dirty="0" smtClean="0"/>
                        <a:t>月</a:t>
                      </a:r>
                      <a:r>
                        <a:rPr kumimoji="1" lang="en-US" altLang="ja-JP" sz="1200" dirty="0" smtClean="0"/>
                        <a:t>24</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p>
                    <a:p>
                      <a:pPr algn="ctr"/>
                      <a:r>
                        <a:rPr kumimoji="1" lang="en-US" altLang="ja-JP" sz="1200" dirty="0" smtClean="0"/>
                        <a:t>17</a:t>
                      </a:r>
                      <a:r>
                        <a:rPr kumimoji="1" lang="ja-JP" altLang="en-US" sz="1200" dirty="0" smtClean="0"/>
                        <a:t>：</a:t>
                      </a:r>
                      <a:r>
                        <a:rPr kumimoji="1" lang="en-US" altLang="ja-JP" sz="1200" dirty="0" smtClean="0"/>
                        <a:t>00</a:t>
                      </a:r>
                      <a:endParaRPr kumimoji="1" lang="ja-JP" altLang="en-US" sz="1200" dirty="0"/>
                    </a:p>
                  </a:txBody>
                  <a:tcPr anchor="ctr"/>
                </a:tc>
                <a:tc>
                  <a:txBody>
                    <a:bodyPr/>
                    <a:lstStyle/>
                    <a:p>
                      <a:r>
                        <a:rPr kumimoji="1" lang="ja-JP" altLang="en-US" sz="1200" dirty="0" smtClean="0"/>
                        <a:t>・がんに関する情報提供、普及啓発について</a:t>
                      </a:r>
                      <a:endParaRPr kumimoji="1" lang="en-US" altLang="ja-JP" sz="1200" dirty="0" smtClean="0"/>
                    </a:p>
                    <a:p>
                      <a:r>
                        <a:rPr kumimoji="1" lang="ja-JP" altLang="en-US" sz="1200" dirty="0" smtClean="0"/>
                        <a:t>・がんの予防、がん検診について　　等</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63</a:t>
                      </a:r>
                      <a:r>
                        <a:rPr kumimoji="1" lang="ja-JP" altLang="en-US" sz="1200" dirty="0" smtClean="0"/>
                        <a:t>回</a:t>
                      </a:r>
                      <a:endParaRPr kumimoji="1" lang="ja-JP" altLang="en-US" sz="1200" dirty="0"/>
                    </a:p>
                  </a:txBody>
                  <a:tcPr anchor="ctr"/>
                </a:tc>
                <a:tc>
                  <a:txBody>
                    <a:bodyPr/>
                    <a:lstStyle/>
                    <a:p>
                      <a:pPr algn="ctr"/>
                      <a:r>
                        <a:rPr kumimoji="1" lang="en-US" altLang="ja-JP" sz="1200" dirty="0" smtClean="0"/>
                        <a:t>12</a:t>
                      </a:r>
                      <a:r>
                        <a:rPr kumimoji="1" lang="ja-JP" altLang="en-US" sz="1200" dirty="0" smtClean="0"/>
                        <a:t>月</a:t>
                      </a:r>
                      <a:r>
                        <a:rPr kumimoji="1" lang="en-US" altLang="ja-JP" sz="1200" dirty="0" smtClean="0"/>
                        <a:t>21</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p>
                    <a:p>
                      <a:pPr algn="ctr"/>
                      <a:r>
                        <a:rPr kumimoji="1" lang="en-US" altLang="ja-JP" sz="1200" dirty="0" smtClean="0"/>
                        <a:t>17</a:t>
                      </a:r>
                      <a:r>
                        <a:rPr kumimoji="1" lang="ja-JP" altLang="en-US" sz="1200" dirty="0" smtClean="0"/>
                        <a:t>：</a:t>
                      </a:r>
                      <a:r>
                        <a:rPr kumimoji="1" lang="en-US" altLang="ja-JP" sz="1200" dirty="0" smtClean="0"/>
                        <a:t>00</a:t>
                      </a:r>
                      <a:endParaRPr kumimoji="1" lang="ja-JP" altLang="en-US" sz="1200" dirty="0"/>
                    </a:p>
                  </a:txBody>
                  <a:tcPr anchor="ctr"/>
                </a:tc>
                <a:tc>
                  <a:txBody>
                    <a:bodyPr/>
                    <a:lstStyle/>
                    <a:p>
                      <a:r>
                        <a:rPr kumimoji="1" lang="ja-JP" altLang="en-US" sz="1200" dirty="0" smtClean="0"/>
                        <a:t>・緩和ケアについて</a:t>
                      </a:r>
                    </a:p>
                    <a:p>
                      <a:r>
                        <a:rPr kumimoji="1" lang="ja-JP" altLang="en-US" sz="1200" dirty="0" smtClean="0"/>
                        <a:t>・その他の課題について</a:t>
                      </a:r>
                    </a:p>
                    <a:p>
                      <a:r>
                        <a:rPr kumimoji="1" lang="ja-JP" altLang="en-US" sz="1200" dirty="0" smtClean="0"/>
                        <a:t>・次期計画の骨子案について　　等</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64</a:t>
                      </a:r>
                      <a:r>
                        <a:rPr kumimoji="1" lang="ja-JP" altLang="en-US" sz="1200" dirty="0" smtClean="0"/>
                        <a:t>回</a:t>
                      </a:r>
                      <a:endParaRPr kumimoji="1" lang="ja-JP" altLang="en-US" sz="1200" dirty="0"/>
                    </a:p>
                  </a:txBody>
                  <a:tcPr anchor="ctr"/>
                </a:tc>
                <a:tc>
                  <a:txBody>
                    <a:bodyPr/>
                    <a:lstStyle/>
                    <a:p>
                      <a:pPr algn="ctr"/>
                      <a:r>
                        <a:rPr kumimoji="1" lang="en-US" altLang="ja-JP" sz="1200" dirty="0" smtClean="0"/>
                        <a:t>1</a:t>
                      </a:r>
                      <a:r>
                        <a:rPr kumimoji="1" lang="ja-JP" altLang="en-US" sz="1200" dirty="0" smtClean="0"/>
                        <a:t>月</a:t>
                      </a:r>
                      <a:r>
                        <a:rPr kumimoji="1" lang="en-US" altLang="ja-JP" sz="1200" dirty="0" smtClean="0"/>
                        <a:t>19</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p>
                    <a:p>
                      <a:pPr algn="ctr"/>
                      <a:r>
                        <a:rPr kumimoji="1" lang="en-US" altLang="ja-JP" sz="1200" dirty="0" smtClean="0"/>
                        <a:t>17</a:t>
                      </a:r>
                      <a:r>
                        <a:rPr kumimoji="1" lang="ja-JP" altLang="en-US" sz="1200" dirty="0" smtClean="0"/>
                        <a:t>：</a:t>
                      </a:r>
                      <a:r>
                        <a:rPr kumimoji="1" lang="en-US" altLang="ja-JP" sz="1200" dirty="0" smtClean="0"/>
                        <a:t>00</a:t>
                      </a:r>
                      <a:endParaRPr kumimoji="1" lang="ja-JP" altLang="en-US" sz="1200" dirty="0"/>
                    </a:p>
                  </a:txBody>
                  <a:tcPr anchor="ctr"/>
                </a:tc>
                <a:tc>
                  <a:txBody>
                    <a:bodyPr/>
                    <a:lstStyle/>
                    <a:p>
                      <a:r>
                        <a:rPr kumimoji="1" lang="ja-JP" altLang="en-US" sz="1200" dirty="0" smtClean="0"/>
                        <a:t>・次期計画素案について（１）</a:t>
                      </a:r>
                      <a:endParaRPr kumimoji="1" lang="ja-JP" altLang="en-US" sz="1200" dirty="0"/>
                    </a:p>
                  </a:txBody>
                  <a:tcPr anchor="ctr"/>
                </a:tc>
              </a:tr>
              <a:tr h="370840">
                <a:tc>
                  <a:txBody>
                    <a:bodyPr/>
                    <a:lstStyle/>
                    <a:p>
                      <a:pPr algn="ctr"/>
                      <a:r>
                        <a:rPr kumimoji="1" lang="ja-JP" altLang="en-US" sz="1200" dirty="0" smtClean="0"/>
                        <a:t>第</a:t>
                      </a:r>
                      <a:r>
                        <a:rPr kumimoji="1" lang="en-US" altLang="ja-JP" sz="1200" dirty="0" smtClean="0"/>
                        <a:t>65</a:t>
                      </a:r>
                      <a:r>
                        <a:rPr kumimoji="1" lang="ja-JP" altLang="en-US" sz="1200" dirty="0" smtClean="0"/>
                        <a:t>回</a:t>
                      </a:r>
                      <a:endParaRPr kumimoji="1" lang="ja-JP" altLang="en-US" sz="1200" dirty="0"/>
                    </a:p>
                  </a:txBody>
                  <a:tcPr anchor="ctr"/>
                </a:tc>
                <a:tc>
                  <a:txBody>
                    <a:bodyPr/>
                    <a:lstStyle/>
                    <a:p>
                      <a:pPr algn="ctr"/>
                      <a:r>
                        <a:rPr kumimoji="1" lang="en-US" altLang="ja-JP" sz="1200" dirty="0" smtClean="0"/>
                        <a:t>2</a:t>
                      </a:r>
                      <a:r>
                        <a:rPr kumimoji="1" lang="ja-JP" altLang="en-US" sz="1200" dirty="0" smtClean="0"/>
                        <a:t>月</a:t>
                      </a:r>
                      <a:r>
                        <a:rPr kumimoji="1" lang="en-US" altLang="ja-JP" sz="1200" dirty="0" smtClean="0"/>
                        <a:t>23</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p>
                    <a:p>
                      <a:pPr algn="ctr"/>
                      <a:r>
                        <a:rPr kumimoji="1" lang="en-US" altLang="ja-JP" sz="1200" dirty="0" smtClean="0"/>
                        <a:t>17</a:t>
                      </a:r>
                      <a:r>
                        <a:rPr kumimoji="1" lang="ja-JP" altLang="en-US" sz="1200" dirty="0" smtClean="0"/>
                        <a:t>：</a:t>
                      </a:r>
                      <a:r>
                        <a:rPr kumimoji="1" lang="en-US" altLang="ja-JP" sz="1200" dirty="0" smtClean="0"/>
                        <a:t>00</a:t>
                      </a:r>
                      <a:endParaRPr kumimoji="1" lang="ja-JP" altLang="en-US" sz="1200" dirty="0"/>
                    </a:p>
                  </a:txBody>
                  <a:tcPr anchor="ctr"/>
                </a:tc>
                <a:tc>
                  <a:txBody>
                    <a:bodyPr/>
                    <a:lstStyle/>
                    <a:p>
                      <a:r>
                        <a:rPr kumimoji="1" lang="ja-JP" altLang="en-US" sz="1200" dirty="0" smtClean="0"/>
                        <a:t>・次期計画素案について（２）</a:t>
                      </a:r>
                    </a:p>
                  </a:txBody>
                  <a:tcPr anchor="ctr"/>
                </a:tc>
              </a:tr>
              <a:tr h="370840">
                <a:tc>
                  <a:txBody>
                    <a:bodyPr/>
                    <a:lstStyle/>
                    <a:p>
                      <a:pPr algn="ctr"/>
                      <a:r>
                        <a:rPr kumimoji="1" lang="ja-JP" altLang="en-US" sz="1200" dirty="0" smtClean="0"/>
                        <a:t>第</a:t>
                      </a:r>
                      <a:r>
                        <a:rPr kumimoji="1" lang="en-US" altLang="ja-JP" sz="1200" dirty="0" smtClean="0"/>
                        <a:t>66</a:t>
                      </a:r>
                      <a:r>
                        <a:rPr kumimoji="1" lang="ja-JP" altLang="en-US" sz="1200" dirty="0" smtClean="0"/>
                        <a:t>回</a:t>
                      </a:r>
                      <a:endParaRPr kumimoji="1" lang="ja-JP" altLang="en-US" sz="1200" dirty="0"/>
                    </a:p>
                  </a:txBody>
                  <a:tcPr anchor="ctr"/>
                </a:tc>
                <a:tc>
                  <a:txBody>
                    <a:bodyPr/>
                    <a:lstStyle/>
                    <a:p>
                      <a:pPr algn="ctr"/>
                      <a:r>
                        <a:rPr kumimoji="1" lang="en-US" altLang="ja-JP" sz="1200" dirty="0" smtClean="0"/>
                        <a:t>3</a:t>
                      </a:r>
                      <a:r>
                        <a:rPr kumimoji="1" lang="ja-JP" altLang="en-US" sz="1200" dirty="0" smtClean="0"/>
                        <a:t>月</a:t>
                      </a:r>
                      <a:r>
                        <a:rPr kumimoji="1" lang="en-US" altLang="ja-JP" sz="1200" dirty="0" smtClean="0"/>
                        <a:t>31</a:t>
                      </a:r>
                      <a:r>
                        <a:rPr kumimoji="1" lang="ja-JP" altLang="en-US" sz="1200" dirty="0" smtClean="0"/>
                        <a:t>日</a:t>
                      </a:r>
                      <a:endParaRPr kumimoji="1" lang="ja-JP" altLang="en-US" sz="1200" dirty="0"/>
                    </a:p>
                  </a:txBody>
                  <a:tcPr anchor="ctr"/>
                </a:tc>
                <a:tc>
                  <a:txBody>
                    <a:bodyPr/>
                    <a:lstStyle/>
                    <a:p>
                      <a:pPr algn="ctr"/>
                      <a:r>
                        <a:rPr kumimoji="1" lang="en-US" altLang="ja-JP" sz="1200" dirty="0" smtClean="0"/>
                        <a:t>14:00</a:t>
                      </a:r>
                      <a:r>
                        <a:rPr kumimoji="1" lang="ja-JP" altLang="en-US" sz="1200" dirty="0" smtClean="0"/>
                        <a:t>～</a:t>
                      </a:r>
                    </a:p>
                    <a:p>
                      <a:pPr algn="ctr"/>
                      <a:r>
                        <a:rPr kumimoji="1" lang="en-US" altLang="ja-JP" sz="1200" dirty="0" smtClean="0"/>
                        <a:t>17</a:t>
                      </a:r>
                      <a:r>
                        <a:rPr kumimoji="1" lang="ja-JP" altLang="en-US" sz="1200" dirty="0" smtClean="0"/>
                        <a:t>：</a:t>
                      </a:r>
                      <a:r>
                        <a:rPr kumimoji="1" lang="en-US" altLang="ja-JP" sz="1200" dirty="0" smtClean="0"/>
                        <a:t>00</a:t>
                      </a:r>
                      <a:endParaRPr kumimoji="1" lang="ja-JP" altLang="en-US" sz="1200" dirty="0"/>
                    </a:p>
                  </a:txBody>
                  <a:tcPr anchor="ctr"/>
                </a:tc>
                <a:tc>
                  <a:txBody>
                    <a:bodyPr/>
                    <a:lstStyle/>
                    <a:p>
                      <a:r>
                        <a:rPr kumimoji="1" lang="ja-JP" altLang="en-US" sz="1200" dirty="0" smtClean="0"/>
                        <a:t>・次期計画素案について（３）　→　とりまとめ　へ</a:t>
                      </a:r>
                      <a:endParaRPr kumimoji="1" lang="ja-JP" altLang="en-US" sz="1200" dirty="0"/>
                    </a:p>
                  </a:txBody>
                  <a:tcPr anchor="ctr"/>
                </a:tc>
              </a:tr>
            </a:tbl>
          </a:graphicData>
        </a:graphic>
      </p:graphicFrame>
    </p:spTree>
    <p:extLst>
      <p:ext uri="{BB962C8B-B14F-4D97-AF65-F5344CB8AC3E}">
        <p14:creationId xmlns:p14="http://schemas.microsoft.com/office/powerpoint/2010/main" val="256141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82" name="Group 86"/>
          <p:cNvGraphicFramePr>
            <a:graphicFrameLocks noGrp="1"/>
          </p:cNvGraphicFramePr>
          <p:nvPr>
            <p:extLst>
              <p:ext uri="{D42A27DB-BD31-4B8C-83A1-F6EECF244321}">
                <p14:modId xmlns:p14="http://schemas.microsoft.com/office/powerpoint/2010/main" val="1778464885"/>
              </p:ext>
            </p:extLst>
          </p:nvPr>
        </p:nvGraphicFramePr>
        <p:xfrm>
          <a:off x="217497" y="730935"/>
          <a:ext cx="8641662" cy="2127765"/>
        </p:xfrm>
        <a:graphic>
          <a:graphicData uri="http://schemas.openxmlformats.org/drawingml/2006/table">
            <a:tbl>
              <a:tblPr/>
              <a:tblGrid>
                <a:gridCol w="1114143"/>
                <a:gridCol w="515624"/>
                <a:gridCol w="637445"/>
                <a:gridCol w="637445"/>
                <a:gridCol w="637445"/>
                <a:gridCol w="637445"/>
                <a:gridCol w="637445"/>
                <a:gridCol w="637445"/>
                <a:gridCol w="637445"/>
                <a:gridCol w="637445"/>
                <a:gridCol w="637445"/>
                <a:gridCol w="637445"/>
                <a:gridCol w="637445"/>
              </a:tblGrid>
              <a:tr h="5095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n-ea"/>
                          <a:ea typeface="+mn-ea"/>
                        </a:rPr>
                        <a:t>平成２８年度</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４月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５月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６月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７月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８月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９月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ea"/>
                          <a:ea typeface="+mn-ea"/>
                        </a:rPr>
                        <a:t>10</a:t>
                      </a:r>
                      <a:r>
                        <a:rPr kumimoji="1" lang="ja-JP" altLang="en-US" sz="1100" b="0" i="0" u="none" strike="noStrike" cap="none" normalizeH="0" baseline="0" dirty="0" smtClean="0">
                          <a:ln>
                            <a:noFill/>
                          </a:ln>
                          <a:solidFill>
                            <a:schemeClr val="tx1"/>
                          </a:solidFill>
                          <a:effectLst/>
                          <a:latin typeface="+mn-ea"/>
                          <a:ea typeface="+mn-ea"/>
                        </a:rPr>
                        <a:t>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３月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16182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第三期</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がん対策推進計画</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1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081" name="Text Box 42"/>
          <p:cNvSpPr txBox="1">
            <a:spLocks noChangeArrowheads="1"/>
          </p:cNvSpPr>
          <p:nvPr/>
        </p:nvSpPr>
        <p:spPr bwMode="auto">
          <a:xfrm>
            <a:off x="185051" y="237163"/>
            <a:ext cx="87745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ja-JP" altLang="en-US" sz="1600" b="1" dirty="0" smtClean="0"/>
              <a:t>第三期大阪府がん対策推進計画</a:t>
            </a:r>
            <a:r>
              <a:rPr lang="ja-JP" altLang="en-US" sz="1600" b="1" dirty="0"/>
              <a:t>策定</a:t>
            </a:r>
            <a:r>
              <a:rPr lang="ja-JP" altLang="en-US" sz="1600" b="1" dirty="0" smtClean="0"/>
              <a:t>スケジュール（案）</a:t>
            </a:r>
            <a:r>
              <a:rPr lang="ja-JP" altLang="en-US" sz="1600" b="1" dirty="0"/>
              <a:t>　</a:t>
            </a:r>
            <a:r>
              <a:rPr lang="ja-JP" altLang="en-US" sz="1600" b="1" dirty="0" smtClean="0"/>
              <a:t>　　　　　　　　　　　　　　　　　　　　　　　　　　　　　　　　　　　　　　　　　　　　　　　　　　　　　　　　　     </a:t>
            </a:r>
            <a:endParaRPr lang="ja-JP" altLang="en-US" sz="1600" b="1" dirty="0"/>
          </a:p>
        </p:txBody>
      </p:sp>
      <p:grpSp>
        <p:nvGrpSpPr>
          <p:cNvPr id="2" name="グループ化 1"/>
          <p:cNvGrpSpPr/>
          <p:nvPr/>
        </p:nvGrpSpPr>
        <p:grpSpPr>
          <a:xfrm>
            <a:off x="2683667" y="1412777"/>
            <a:ext cx="6126667" cy="1245057"/>
            <a:chOff x="3080791" y="5208279"/>
            <a:chExt cx="6637223" cy="1245057"/>
          </a:xfrm>
        </p:grpSpPr>
        <p:sp>
          <p:nvSpPr>
            <p:cNvPr id="13" name="正方形/長方形 12"/>
            <p:cNvSpPr/>
            <p:nvPr/>
          </p:nvSpPr>
          <p:spPr>
            <a:xfrm>
              <a:off x="3080791" y="5208279"/>
              <a:ext cx="5928139" cy="57120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国の検討会意見を踏まえ、府（計画）の現状分析データ検証</a:t>
              </a:r>
              <a:endParaRPr lang="en-US" altLang="ja-JP" sz="1000" dirty="0" smtClean="0">
                <a:solidFill>
                  <a:schemeClr val="tx1"/>
                </a:solidFill>
              </a:endParaRPr>
            </a:p>
          </p:txBody>
        </p:sp>
        <p:sp>
          <p:nvSpPr>
            <p:cNvPr id="14" name="正方形/長方形 13"/>
            <p:cNvSpPr/>
            <p:nvPr/>
          </p:nvSpPr>
          <p:spPr>
            <a:xfrm>
              <a:off x="3104274" y="5819404"/>
              <a:ext cx="5904656" cy="633932"/>
            </a:xfrm>
            <a:prstGeom prst="rect">
              <a:avLst/>
            </a:prstGeom>
            <a:solidFill>
              <a:schemeClr val="accent2">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大阪府立成人病センター（がん予防情報センター）、がん対策推進</a:t>
              </a:r>
              <a:r>
                <a:rPr lang="ja-JP" altLang="en-US" sz="1050" dirty="0" smtClean="0">
                  <a:solidFill>
                    <a:schemeClr val="tx1"/>
                  </a:solidFill>
                </a:rPr>
                <a:t>委員会 会長</a:t>
              </a:r>
              <a:r>
                <a:rPr lang="ja-JP" altLang="en-US" sz="1050" dirty="0" smtClean="0">
                  <a:solidFill>
                    <a:schemeClr val="tx1"/>
                  </a:solidFill>
                </a:rPr>
                <a:t>及び部会長</a:t>
              </a:r>
              <a:r>
                <a:rPr lang="ja-JP" altLang="en-US"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関係者と</a:t>
              </a:r>
              <a:r>
                <a:rPr lang="ja-JP" altLang="en-US" sz="1050" dirty="0" smtClean="0">
                  <a:solidFill>
                    <a:schemeClr val="tx1"/>
                  </a:solidFill>
                </a:rPr>
                <a:t>の調整（適宜</a:t>
              </a:r>
              <a:r>
                <a:rPr lang="ja-JP" altLang="en-US" sz="1050" dirty="0" smtClean="0">
                  <a:solidFill>
                    <a:schemeClr val="tx1"/>
                  </a:solidFill>
                </a:rPr>
                <a:t>） １月</a:t>
              </a:r>
              <a:r>
                <a:rPr lang="ja-JP" altLang="en-US" sz="1050" dirty="0" smtClean="0">
                  <a:solidFill>
                    <a:schemeClr val="tx1"/>
                  </a:solidFill>
                </a:rPr>
                <a:t>～３月がん患者を対象としたアンケート調査</a:t>
              </a:r>
              <a:endParaRPr lang="en-US" altLang="ja-JP" sz="1050" dirty="0">
                <a:solidFill>
                  <a:schemeClr val="tx1"/>
                </a:solidFill>
              </a:endParaRPr>
            </a:p>
          </p:txBody>
        </p:sp>
        <p:sp>
          <p:nvSpPr>
            <p:cNvPr id="16" name="角丸四角形 15"/>
            <p:cNvSpPr/>
            <p:nvPr/>
          </p:nvSpPr>
          <p:spPr>
            <a:xfrm>
              <a:off x="9008930" y="5208279"/>
              <a:ext cx="709084" cy="124505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がん対策推進委員会</a:t>
              </a:r>
              <a:endParaRPr lang="en-US" altLang="ja-JP" sz="900" dirty="0" smtClean="0">
                <a:solidFill>
                  <a:schemeClr val="tx1"/>
                </a:solidFill>
              </a:endParaRPr>
            </a:p>
            <a:p>
              <a:pPr algn="ctr"/>
              <a:r>
                <a:rPr lang="ja-JP" altLang="en-US" sz="900" dirty="0" smtClean="0">
                  <a:solidFill>
                    <a:schemeClr val="tx1"/>
                  </a:solidFill>
                </a:rPr>
                <a:t>計画策定スケジュール報告</a:t>
              </a:r>
              <a:endParaRPr lang="en-US" altLang="ja-JP" sz="900" dirty="0" smtClean="0">
                <a:solidFill>
                  <a:schemeClr val="tx1"/>
                </a:solidFill>
              </a:endParaRPr>
            </a:p>
          </p:txBody>
        </p:sp>
      </p:grpSp>
      <p:graphicFrame>
        <p:nvGraphicFramePr>
          <p:cNvPr id="17" name="Group 86"/>
          <p:cNvGraphicFramePr>
            <a:graphicFrameLocks noGrp="1"/>
          </p:cNvGraphicFramePr>
          <p:nvPr>
            <p:extLst>
              <p:ext uri="{D42A27DB-BD31-4B8C-83A1-F6EECF244321}">
                <p14:modId xmlns:p14="http://schemas.microsoft.com/office/powerpoint/2010/main" val="1632399935"/>
              </p:ext>
            </p:extLst>
          </p:nvPr>
        </p:nvGraphicFramePr>
        <p:xfrm>
          <a:off x="210926" y="3356992"/>
          <a:ext cx="8774596" cy="3168352"/>
        </p:xfrm>
        <a:graphic>
          <a:graphicData uri="http://schemas.openxmlformats.org/drawingml/2006/table">
            <a:tbl>
              <a:tblPr/>
              <a:tblGrid>
                <a:gridCol w="1120714"/>
                <a:gridCol w="509053"/>
                <a:gridCol w="637445"/>
                <a:gridCol w="637445"/>
                <a:gridCol w="637445"/>
                <a:gridCol w="637445"/>
                <a:gridCol w="637445"/>
                <a:gridCol w="637445"/>
                <a:gridCol w="637445"/>
                <a:gridCol w="637445"/>
                <a:gridCol w="637445"/>
                <a:gridCol w="637445"/>
                <a:gridCol w="770379"/>
              </a:tblGrid>
              <a:tr h="5721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n-ea"/>
                          <a:ea typeface="+mn-ea"/>
                        </a:rPr>
                        <a:t>平成２９年度</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４月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５月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６月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７月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８月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９月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ea"/>
                          <a:ea typeface="+mn-ea"/>
                        </a:rPr>
                        <a:t>10</a:t>
                      </a:r>
                      <a:r>
                        <a:rPr kumimoji="1" lang="ja-JP" altLang="en-US" sz="1100" b="0" i="0" u="none" strike="noStrike" cap="none" normalizeH="0" baseline="0" dirty="0" smtClean="0">
                          <a:ln>
                            <a:noFill/>
                          </a:ln>
                          <a:solidFill>
                            <a:schemeClr val="tx1"/>
                          </a:solidFill>
                          <a:effectLst/>
                          <a:latin typeface="+mn-ea"/>
                          <a:ea typeface="+mn-ea"/>
                        </a:rPr>
                        <a:t>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１月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２月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３月</a:t>
                      </a: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59617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第三期</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がん対策推進計画</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1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42" marR="91442"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pSp>
        <p:nvGrpSpPr>
          <p:cNvPr id="18" name="グループ化 17"/>
          <p:cNvGrpSpPr/>
          <p:nvPr/>
        </p:nvGrpSpPr>
        <p:grpSpPr>
          <a:xfrm>
            <a:off x="1347073" y="3990662"/>
            <a:ext cx="7612570" cy="2520282"/>
            <a:chOff x="1496615" y="5261030"/>
            <a:chExt cx="8246951" cy="1603816"/>
          </a:xfrm>
        </p:grpSpPr>
        <p:sp>
          <p:nvSpPr>
            <p:cNvPr id="19" name="正方形/長方形 18"/>
            <p:cNvSpPr/>
            <p:nvPr/>
          </p:nvSpPr>
          <p:spPr>
            <a:xfrm>
              <a:off x="1496615" y="5261030"/>
              <a:ext cx="2176824" cy="2431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計画骨子事務局案作成作業</a:t>
              </a:r>
              <a:endParaRPr lang="en-US" altLang="ja-JP" sz="1000" dirty="0" smtClean="0">
                <a:solidFill>
                  <a:schemeClr val="tx1"/>
                </a:solidFill>
              </a:endParaRPr>
            </a:p>
          </p:txBody>
        </p:sp>
        <p:sp>
          <p:nvSpPr>
            <p:cNvPr id="20" name="角丸四角形 19"/>
            <p:cNvSpPr/>
            <p:nvPr/>
          </p:nvSpPr>
          <p:spPr>
            <a:xfrm>
              <a:off x="3584847" y="5320850"/>
              <a:ext cx="1038233" cy="151216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50" b="1" dirty="0" smtClean="0">
                  <a:solidFill>
                    <a:schemeClr val="tx1"/>
                  </a:solidFill>
                </a:rPr>
                <a:t>がん対策</a:t>
              </a:r>
              <a:endParaRPr lang="en-US" altLang="ja-JP" sz="1050" b="1" dirty="0" smtClean="0">
                <a:solidFill>
                  <a:schemeClr val="tx1"/>
                </a:solidFill>
              </a:endParaRPr>
            </a:p>
            <a:p>
              <a:pPr algn="ctr"/>
              <a:r>
                <a:rPr lang="ja-JP" altLang="en-US" sz="1050" b="1" dirty="0" smtClean="0">
                  <a:solidFill>
                    <a:schemeClr val="tx1"/>
                  </a:solidFill>
                </a:rPr>
                <a:t>推進委員会</a:t>
              </a:r>
              <a:endParaRPr lang="en-US" altLang="ja-JP" sz="1050" b="1" dirty="0" smtClean="0">
                <a:solidFill>
                  <a:schemeClr val="tx1"/>
                </a:solidFill>
              </a:endParaRPr>
            </a:p>
            <a:p>
              <a:pPr algn="ctr"/>
              <a:r>
                <a:rPr lang="ja-JP" altLang="en-US" sz="1050" b="1" dirty="0" smtClean="0">
                  <a:solidFill>
                    <a:schemeClr val="tx1"/>
                  </a:solidFill>
                </a:rPr>
                <a:t>次期計画</a:t>
              </a:r>
              <a:endParaRPr lang="en-US" altLang="ja-JP" sz="1050" b="1" dirty="0" smtClean="0">
                <a:solidFill>
                  <a:schemeClr val="tx1"/>
                </a:solidFill>
              </a:endParaRPr>
            </a:p>
            <a:p>
              <a:pPr algn="ctr"/>
              <a:r>
                <a:rPr lang="ja-JP" altLang="en-US" sz="1050" b="1" dirty="0" smtClean="0">
                  <a:solidFill>
                    <a:schemeClr val="tx1"/>
                  </a:solidFill>
                </a:rPr>
                <a:t>素案</a:t>
              </a:r>
              <a:endParaRPr lang="en-US" altLang="ja-JP" sz="1050" b="1" dirty="0" smtClean="0">
                <a:solidFill>
                  <a:schemeClr val="tx1"/>
                </a:solidFill>
              </a:endParaRPr>
            </a:p>
          </p:txBody>
        </p:sp>
        <p:sp>
          <p:nvSpPr>
            <p:cNvPr id="21" name="正方形/長方形 20"/>
            <p:cNvSpPr/>
            <p:nvPr/>
          </p:nvSpPr>
          <p:spPr>
            <a:xfrm>
              <a:off x="7558744" y="5320849"/>
              <a:ext cx="1498711" cy="68251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パブコメ募集</a:t>
              </a:r>
              <a:endParaRPr lang="en-US" altLang="ja-JP" sz="1000" dirty="0">
                <a:solidFill>
                  <a:schemeClr val="tx1"/>
                </a:solidFill>
              </a:endParaRPr>
            </a:p>
          </p:txBody>
        </p:sp>
        <p:sp>
          <p:nvSpPr>
            <p:cNvPr id="24" name="正方形/長方形 23"/>
            <p:cNvSpPr/>
            <p:nvPr/>
          </p:nvSpPr>
          <p:spPr>
            <a:xfrm>
              <a:off x="6474423" y="5320848"/>
              <a:ext cx="360040" cy="15121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rPr>
                <a:t>素案全般概要説明及び意見交換会</a:t>
              </a:r>
              <a:endParaRPr lang="en-US" altLang="ja-JP" sz="1000" b="1" dirty="0">
                <a:solidFill>
                  <a:schemeClr val="tx1"/>
                </a:solidFill>
              </a:endParaRPr>
            </a:p>
          </p:txBody>
        </p:sp>
        <p:sp>
          <p:nvSpPr>
            <p:cNvPr id="25" name="正方形/長方形 24"/>
            <p:cNvSpPr/>
            <p:nvPr/>
          </p:nvSpPr>
          <p:spPr>
            <a:xfrm>
              <a:off x="7558744" y="6179664"/>
              <a:ext cx="1498711" cy="65335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議会対応</a:t>
              </a:r>
              <a:endParaRPr lang="en-US" altLang="ja-JP" sz="1000" dirty="0">
                <a:solidFill>
                  <a:schemeClr val="tx1"/>
                </a:solidFill>
              </a:endParaRPr>
            </a:p>
          </p:txBody>
        </p:sp>
        <p:sp>
          <p:nvSpPr>
            <p:cNvPr id="27" name="角丸四角形 26"/>
            <p:cNvSpPr/>
            <p:nvPr/>
          </p:nvSpPr>
          <p:spPr>
            <a:xfrm>
              <a:off x="9110238" y="5320848"/>
              <a:ext cx="379265" cy="151216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smtClean="0">
                  <a:solidFill>
                    <a:schemeClr val="tx1"/>
                  </a:solidFill>
                </a:rPr>
                <a:t>がん対策推進委員会へ最終案答申</a:t>
              </a:r>
              <a:endParaRPr lang="en-US" altLang="ja-JP" sz="900" b="1" dirty="0" smtClean="0">
                <a:solidFill>
                  <a:schemeClr val="tx1"/>
                </a:solidFill>
              </a:endParaRPr>
            </a:p>
          </p:txBody>
        </p:sp>
        <p:sp>
          <p:nvSpPr>
            <p:cNvPr id="28" name="正方形/長方形 27"/>
            <p:cNvSpPr/>
            <p:nvPr/>
          </p:nvSpPr>
          <p:spPr>
            <a:xfrm>
              <a:off x="9489504" y="5320850"/>
              <a:ext cx="254062" cy="151216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smtClean="0">
                  <a:solidFill>
                    <a:schemeClr val="tx1"/>
                  </a:solidFill>
                </a:rPr>
                <a:t>第３次計画策定</a:t>
              </a:r>
              <a:endParaRPr lang="en-US" altLang="ja-JP" sz="1050" b="1" dirty="0" smtClean="0">
                <a:solidFill>
                  <a:schemeClr val="tx1"/>
                </a:solidFill>
              </a:endParaRPr>
            </a:p>
          </p:txBody>
        </p:sp>
        <p:sp>
          <p:nvSpPr>
            <p:cNvPr id="32" name="角丸四角形 31"/>
            <p:cNvSpPr/>
            <p:nvPr/>
          </p:nvSpPr>
          <p:spPr>
            <a:xfrm>
              <a:off x="6906472" y="5320848"/>
              <a:ext cx="576063" cy="151216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smtClean="0">
                  <a:solidFill>
                    <a:schemeClr val="tx1"/>
                  </a:solidFill>
                </a:rPr>
                <a:t>がん対策推進委員会次期計画、パブコメ提示案承認</a:t>
              </a:r>
              <a:endParaRPr lang="en-US" altLang="ja-JP" sz="900" b="1" dirty="0" smtClean="0">
                <a:solidFill>
                  <a:schemeClr val="tx1"/>
                </a:solidFill>
              </a:endParaRPr>
            </a:p>
          </p:txBody>
        </p:sp>
        <p:sp>
          <p:nvSpPr>
            <p:cNvPr id="33" name="角丸四角形 32"/>
            <p:cNvSpPr/>
            <p:nvPr/>
          </p:nvSpPr>
          <p:spPr>
            <a:xfrm>
              <a:off x="1928663" y="5550153"/>
              <a:ext cx="1584175" cy="131469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smtClean="0">
                  <a:solidFill>
                    <a:schemeClr val="tx1"/>
                  </a:solidFill>
                </a:rPr>
                <a:t>各部会</a:t>
              </a:r>
              <a:endParaRPr lang="en-US" altLang="ja-JP" sz="900" b="1" dirty="0" smtClean="0">
                <a:solidFill>
                  <a:schemeClr val="tx1"/>
                </a:solidFill>
              </a:endParaRPr>
            </a:p>
            <a:p>
              <a:pPr algn="ctr"/>
              <a:r>
                <a:rPr lang="ja-JP" altLang="en-US" sz="900" b="1" dirty="0" smtClean="0">
                  <a:solidFill>
                    <a:schemeClr val="tx1"/>
                  </a:solidFill>
                </a:rPr>
                <a:t>今後</a:t>
              </a:r>
              <a:r>
                <a:rPr lang="ja-JP" altLang="en-US" sz="900" b="1" dirty="0">
                  <a:solidFill>
                    <a:schemeClr val="tx1"/>
                  </a:solidFill>
                </a:rPr>
                <a:t>の方向性の検討</a:t>
              </a:r>
            </a:p>
          </p:txBody>
        </p:sp>
        <p:sp>
          <p:nvSpPr>
            <p:cNvPr id="34" name="角丸四角形 33"/>
            <p:cNvSpPr/>
            <p:nvPr/>
          </p:nvSpPr>
          <p:spPr>
            <a:xfrm>
              <a:off x="4602215" y="5297938"/>
              <a:ext cx="1822947" cy="75608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a:solidFill>
                    <a:schemeClr val="tx1"/>
                  </a:solidFill>
                </a:rPr>
                <a:t>各部会にて素案検討</a:t>
              </a:r>
            </a:p>
          </p:txBody>
        </p:sp>
        <p:sp>
          <p:nvSpPr>
            <p:cNvPr id="35" name="正方形/長方形 34"/>
            <p:cNvSpPr/>
            <p:nvPr/>
          </p:nvSpPr>
          <p:spPr>
            <a:xfrm>
              <a:off x="4623080" y="6133594"/>
              <a:ext cx="1822947" cy="699422"/>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rPr>
                <a:t>条例改正（議会調整含む）</a:t>
              </a:r>
              <a:endParaRPr kumimoji="1" lang="ja-JP" altLang="en-US" sz="900" b="1" dirty="0">
                <a:solidFill>
                  <a:schemeClr val="tx1"/>
                </a:solidFill>
              </a:endParaRPr>
            </a:p>
          </p:txBody>
        </p:sp>
      </p:grpSp>
      <p:sp>
        <p:nvSpPr>
          <p:cNvPr id="3" name="正方形/長方形 2"/>
          <p:cNvSpPr/>
          <p:nvPr/>
        </p:nvSpPr>
        <p:spPr>
          <a:xfrm>
            <a:off x="1359335" y="4365104"/>
            <a:ext cx="332345" cy="2138250"/>
          </a:xfrm>
          <a:prstGeom prst="rect">
            <a:avLst/>
          </a:prstGeom>
          <a:solidFill>
            <a:schemeClr val="accent3">
              <a:lumMod val="40000"/>
              <a:lumOff val="60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b="1" dirty="0" smtClean="0"/>
              <a:t>大阪府がん対策推進委員会委員改選</a:t>
            </a:r>
            <a:endParaRPr kumimoji="1" lang="ja-JP" altLang="en-US" sz="800" b="1" dirty="0"/>
          </a:p>
        </p:txBody>
      </p:sp>
    </p:spTree>
    <p:extLst>
      <p:ext uri="{BB962C8B-B14F-4D97-AF65-F5344CB8AC3E}">
        <p14:creationId xmlns:p14="http://schemas.microsoft.com/office/powerpoint/2010/main" val="3007388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88640"/>
            <a:ext cx="8784976" cy="11521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がん患者の悩みやニーズに関する実態調査の実施</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1539" y="1412776"/>
            <a:ext cx="4680520" cy="525658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8900000" scaled="1"/>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smtClean="0"/>
          </a:p>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調査概要</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．調査の目的</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本</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は、大阪府のがん体験者が治療を受けたり社会生活や日常生活を送ったりする上で抱えている悩みやニーズとその対応を聞き、必要としている支援を明らかにすることを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目的。</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２．調査方法</a:t>
            </a: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の国指定がん診療連携拠点病院に入院・通院中のがん患者さんのうち、１）年齢が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歳以上の方、２）アンケートにお答えいただく上で認知機能等に支障のない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方。</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３．調査実施期間、目標対象者数</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府内で</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4,000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患者を対象</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．主な項目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①治療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や療養に関する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こと、②相談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支援や情報提供に関する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こと、③ご自身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のお仕事に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関すること、④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治療歴等に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ついて、⑤属性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p>
        </p:txBody>
      </p:sp>
      <p:pic>
        <p:nvPicPr>
          <p:cNvPr id="8" name="図 7"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556792"/>
            <a:ext cx="3761250" cy="4968552"/>
          </a:xfrm>
          <a:prstGeom prst="rect">
            <a:avLst/>
          </a:prstGeom>
        </p:spPr>
      </p:pic>
    </p:spTree>
    <p:extLst>
      <p:ext uri="{BB962C8B-B14F-4D97-AF65-F5344CB8AC3E}">
        <p14:creationId xmlns:p14="http://schemas.microsoft.com/office/powerpoint/2010/main" val="3194637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88640"/>
            <a:ext cx="8784976" cy="11521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t>大阪府クイック・リサーチ２０１６（おおさか</a:t>
            </a:r>
            <a:r>
              <a:rPr lang="en-US" altLang="ja-JP" sz="2800" b="1" dirty="0"/>
              <a:t>Q</a:t>
            </a:r>
            <a:r>
              <a:rPr lang="ja-JP" altLang="en-US" sz="2800" b="1" dirty="0"/>
              <a:t>ネット）　</a:t>
            </a:r>
            <a:r>
              <a:rPr lang="ja-JP" altLang="en-US" sz="2800" b="1" dirty="0" smtClean="0"/>
              <a:t>を</a:t>
            </a:r>
            <a:endParaRPr lang="en-US" altLang="ja-JP" sz="2800" b="1" dirty="0" smtClean="0"/>
          </a:p>
          <a:p>
            <a:pPr algn="ctr"/>
            <a:r>
              <a:rPr lang="ja-JP" altLang="en-US" sz="2800" b="1" dirty="0" smtClean="0"/>
              <a:t>活用した「</a:t>
            </a:r>
            <a:r>
              <a:rPr kumimoji="1" lang="ja-JP" altLang="en-US" sz="2800" b="1" dirty="0" smtClean="0"/>
              <a:t>がん・がん検診」に関するアンケートの実施</a:t>
            </a:r>
            <a:endParaRPr kumimoji="1" lang="ja-JP" altLang="en-US" sz="2800" b="1" dirty="0"/>
          </a:p>
        </p:txBody>
      </p:sp>
      <p:sp>
        <p:nvSpPr>
          <p:cNvPr id="5" name="正方形/長方形 4"/>
          <p:cNvSpPr/>
          <p:nvPr/>
        </p:nvSpPr>
        <p:spPr>
          <a:xfrm>
            <a:off x="179512" y="1484784"/>
            <a:ext cx="8784976" cy="5040560"/>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8900000" scaled="1"/>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目的</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大阪府では第二期がん対策推進計画（平成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25</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を策定し、府民をがんから守り、健康な生活を送れる社会の実現をめざし、さまざまな取組みを実施している。しかしながら、府民のがんによる死亡率は全国に比して高く、また、がん検診受診率は全国最低水準で推移している状況にある。本調査では、内閣府実施の「がん対策に関する世論調査」を基にして、府民のがんやがん検診に対する意識や行動を把握し、第三期がん対策推進計画策定の資料とす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調査内容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①がんに対する印象　②がんを怖いと思う理由　③がんについて知っていること</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④がん検診を受診したことがありますか？　⑤どこでがん検診を受診されましたか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cs typeface="Meiryo UI" panose="020B0604030504040204" pitchFamily="50" charset="-128"/>
              </a:rPr>
              <a:t>⑥がん検診を受診しない理由は？　⑦精密検査の受診の有無　⑧精密検査を受けない理由は？　⑨がんに関する情報をどのようにして入手していますか？⑩がんと診断されたら、ご自身のがんの治療法や病院について、どこで情報を入手しようと思います</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か？等々</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調査対象</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大阪府内在住　２０歳以上　１０００人　年代別・地域別に割付</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989725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828</TotalTime>
  <Words>960</Words>
  <Application>Microsoft Office PowerPoint</Application>
  <PresentationFormat>画面に合わせる (4:3)</PresentationFormat>
  <Paragraphs>193</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次期大阪府がん対策推進計画策定に向けたスケジュール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次期大阪府がん対策推進計画策定に向けた課題 （主な意見）</dc:title>
  <dc:creator>HOSTNAME</dc:creator>
  <cp:lastModifiedBy>HOSTNAME</cp:lastModifiedBy>
  <cp:revision>78</cp:revision>
  <cp:lastPrinted>2017-03-21T11:49:14Z</cp:lastPrinted>
  <dcterms:created xsi:type="dcterms:W3CDTF">2017-03-01T06:04:45Z</dcterms:created>
  <dcterms:modified xsi:type="dcterms:W3CDTF">2017-03-22T02:32:51Z</dcterms:modified>
</cp:coreProperties>
</file>