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12801600" cy="9601200" type="A3"/>
  <p:notesSz cx="6807200" cy="9939338"/>
  <p:defaultTextStyle>
    <a:defPPr>
      <a:defRPr lang="ja-JP"/>
    </a:defPPr>
    <a:lvl1pPr marL="0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FD1"/>
    <a:srgbClr val="DBFFB7"/>
    <a:srgbClr val="CCFF99"/>
    <a:srgbClr val="FFCCCC"/>
    <a:srgbClr val="FF99CC"/>
    <a:srgbClr val="1D3B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50" autoAdjust="0"/>
    <p:restoredTop sz="94434" autoAdjust="0"/>
  </p:normalViewPr>
  <p:slideViewPr>
    <p:cSldViewPr>
      <p:cViewPr varScale="1">
        <p:scale>
          <a:sx n="56" d="100"/>
          <a:sy n="56" d="100"/>
        </p:scale>
        <p:origin x="1548" y="276"/>
      </p:cViewPr>
      <p:guideLst>
        <p:guide orient="horz" pos="3024"/>
        <p:guide pos="4032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9575" cy="496888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5" y="0"/>
            <a:ext cx="2949575" cy="496888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r">
              <a:defRPr sz="1200"/>
            </a:lvl1pPr>
          </a:lstStyle>
          <a:p>
            <a:fld id="{E2B4D0E0-6539-4688-BD3B-14E68F079C13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440863"/>
            <a:ext cx="2949575" cy="496887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5" y="9440863"/>
            <a:ext cx="2949575" cy="496887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r">
              <a:defRPr sz="1200"/>
            </a:lvl1pPr>
          </a:lstStyle>
          <a:p>
            <a:fld id="{D9B4F904-B0B3-40BF-8A83-98BB06353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9798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9575" cy="496888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5" y="0"/>
            <a:ext cx="2949575" cy="496888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r">
              <a:defRPr sz="1200"/>
            </a:lvl1pPr>
          </a:lstStyle>
          <a:p>
            <a:fld id="{31AB1D8C-D73B-4189-8131-09C7C8AA31A9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1" tIns="45700" rIns="91401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5" y="4721225"/>
            <a:ext cx="5445125" cy="4471988"/>
          </a:xfrm>
          <a:prstGeom prst="rect">
            <a:avLst/>
          </a:prstGeom>
        </p:spPr>
        <p:txBody>
          <a:bodyPr vert="horz" lIns="91401" tIns="45700" rIns="91401" bIns="4570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863"/>
            <a:ext cx="2949575" cy="496887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5" y="9440863"/>
            <a:ext cx="2949575" cy="496887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r">
              <a:defRPr sz="1200"/>
            </a:lvl1pPr>
          </a:lstStyle>
          <a:p>
            <a:fld id="{9DC635DE-FDCE-4FA9-BDB4-5386CB75D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4855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635DE-FDCE-4FA9-BDB4-5386CB75D90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307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2F05-ACC0-470A-B788-79423D4DD79F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138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1597-B678-4F33-BF72-A99C5F7E6C6E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71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E735-9301-47C4-949E-EFF090FB74B9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9435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BAA-9F94-4927-8101-FD0B27F23B3C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796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8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78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72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64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557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65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742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6CDF-D6BD-4721-8D75-18D99362A71B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478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7D1F-DF89-41F0-973F-56CC098F3593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766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93" indent="0">
              <a:buNone/>
              <a:defRPr sz="2800" b="1"/>
            </a:lvl2pPr>
            <a:lvl3pPr marL="1280185" indent="0">
              <a:buNone/>
              <a:defRPr sz="2520" b="1"/>
            </a:lvl3pPr>
            <a:lvl4pPr marL="1920278" indent="0">
              <a:buNone/>
              <a:defRPr sz="2240" b="1"/>
            </a:lvl4pPr>
            <a:lvl5pPr marL="2560372" indent="0">
              <a:buNone/>
              <a:defRPr sz="2240" b="1"/>
            </a:lvl5pPr>
            <a:lvl6pPr marL="3200464" indent="0">
              <a:buNone/>
              <a:defRPr sz="2240" b="1"/>
            </a:lvl6pPr>
            <a:lvl7pPr marL="3840557" indent="0">
              <a:buNone/>
              <a:defRPr sz="2240" b="1"/>
            </a:lvl7pPr>
            <a:lvl8pPr marL="4480650" indent="0">
              <a:buNone/>
              <a:defRPr sz="2240" b="1"/>
            </a:lvl8pPr>
            <a:lvl9pPr marL="5120742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93" indent="0">
              <a:buNone/>
              <a:defRPr sz="2800" b="1"/>
            </a:lvl2pPr>
            <a:lvl3pPr marL="1280185" indent="0">
              <a:buNone/>
              <a:defRPr sz="2520" b="1"/>
            </a:lvl3pPr>
            <a:lvl4pPr marL="1920278" indent="0">
              <a:buNone/>
              <a:defRPr sz="2240" b="1"/>
            </a:lvl4pPr>
            <a:lvl5pPr marL="2560372" indent="0">
              <a:buNone/>
              <a:defRPr sz="2240" b="1"/>
            </a:lvl5pPr>
            <a:lvl6pPr marL="3200464" indent="0">
              <a:buNone/>
              <a:defRPr sz="2240" b="1"/>
            </a:lvl6pPr>
            <a:lvl7pPr marL="3840557" indent="0">
              <a:buNone/>
              <a:defRPr sz="2240" b="1"/>
            </a:lvl7pPr>
            <a:lvl8pPr marL="4480650" indent="0">
              <a:buNone/>
              <a:defRPr sz="2240" b="1"/>
            </a:lvl8pPr>
            <a:lvl9pPr marL="5120742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647-E15D-4BFC-90F3-C81C19E0B7B7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8830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1159-0418-41FE-AEBC-6AEF658D235B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127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305A5-C790-444B-9E14-0459372F31FB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222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093" indent="0">
              <a:buNone/>
              <a:defRPr sz="1680"/>
            </a:lvl2pPr>
            <a:lvl3pPr marL="1280185" indent="0">
              <a:buNone/>
              <a:defRPr sz="1400"/>
            </a:lvl3pPr>
            <a:lvl4pPr marL="1920278" indent="0">
              <a:buNone/>
              <a:defRPr sz="1260"/>
            </a:lvl4pPr>
            <a:lvl5pPr marL="2560372" indent="0">
              <a:buNone/>
              <a:defRPr sz="1260"/>
            </a:lvl5pPr>
            <a:lvl6pPr marL="3200464" indent="0">
              <a:buNone/>
              <a:defRPr sz="1260"/>
            </a:lvl6pPr>
            <a:lvl7pPr marL="3840557" indent="0">
              <a:buNone/>
              <a:defRPr sz="1260"/>
            </a:lvl7pPr>
            <a:lvl8pPr marL="4480650" indent="0">
              <a:buNone/>
              <a:defRPr sz="1260"/>
            </a:lvl8pPr>
            <a:lvl9pPr marL="5120742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D1C9-60D8-4CDF-8AAB-CCD122181DD2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445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093" indent="0">
              <a:buNone/>
              <a:defRPr sz="3920"/>
            </a:lvl2pPr>
            <a:lvl3pPr marL="1280185" indent="0">
              <a:buNone/>
              <a:defRPr sz="3360"/>
            </a:lvl3pPr>
            <a:lvl4pPr marL="1920278" indent="0">
              <a:buNone/>
              <a:defRPr sz="2800"/>
            </a:lvl4pPr>
            <a:lvl5pPr marL="2560372" indent="0">
              <a:buNone/>
              <a:defRPr sz="2800"/>
            </a:lvl5pPr>
            <a:lvl6pPr marL="3200464" indent="0">
              <a:buNone/>
              <a:defRPr sz="2800"/>
            </a:lvl6pPr>
            <a:lvl7pPr marL="3840557" indent="0">
              <a:buNone/>
              <a:defRPr sz="2800"/>
            </a:lvl7pPr>
            <a:lvl8pPr marL="4480650" indent="0">
              <a:buNone/>
              <a:defRPr sz="2800"/>
            </a:lvl8pPr>
            <a:lvl9pPr marL="5120742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093" indent="0">
              <a:buNone/>
              <a:defRPr sz="1680"/>
            </a:lvl2pPr>
            <a:lvl3pPr marL="1280185" indent="0">
              <a:buNone/>
              <a:defRPr sz="1400"/>
            </a:lvl3pPr>
            <a:lvl4pPr marL="1920278" indent="0">
              <a:buNone/>
              <a:defRPr sz="1260"/>
            </a:lvl4pPr>
            <a:lvl5pPr marL="2560372" indent="0">
              <a:buNone/>
              <a:defRPr sz="1260"/>
            </a:lvl5pPr>
            <a:lvl6pPr marL="3200464" indent="0">
              <a:buNone/>
              <a:defRPr sz="1260"/>
            </a:lvl6pPr>
            <a:lvl7pPr marL="3840557" indent="0">
              <a:buNone/>
              <a:defRPr sz="1260"/>
            </a:lvl7pPr>
            <a:lvl8pPr marL="4480650" indent="0">
              <a:buNone/>
              <a:defRPr sz="1260"/>
            </a:lvl8pPr>
            <a:lvl9pPr marL="5120742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BB82-E312-44E9-9322-B56E08FCBBB0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53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72FC7-B9A5-48BA-B691-986E7E276BDE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105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80185" rtl="0" eaLnBrk="1" latinLnBrk="0" hangingPunct="1"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70" indent="-480070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51" indent="-400058" algn="l" defTabSz="128018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32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325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417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510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603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97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789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93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85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78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72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64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557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650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742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68535" y="4736506"/>
            <a:ext cx="7653923" cy="4828392"/>
          </a:xfrm>
          <a:prstGeom prst="roundRect">
            <a:avLst>
              <a:gd name="adj" fmla="val 1893"/>
            </a:avLst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6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2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原則屋内禁煙（喫煙専用室設置可。喫煙可能部分へ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歳未満の者を立ち入らせてはならない）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（経過措置：客席面積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100㎡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以下かつ個人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は資本金等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5000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万円以下の店舗は、禁煙・喫煙を選択可）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7790647" y="8146494"/>
            <a:ext cx="4859020" cy="393189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54353" y="1272249"/>
            <a:ext cx="4652586" cy="2639716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Line 5"/>
          <p:cNvSpPr>
            <a:spLocks noChangeShapeType="1"/>
          </p:cNvSpPr>
          <p:nvPr/>
        </p:nvSpPr>
        <p:spPr bwMode="auto">
          <a:xfrm flipV="1">
            <a:off x="-14716" y="494057"/>
            <a:ext cx="12816316" cy="1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31749" y="32892"/>
            <a:ext cx="10787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大阪府受動喫煙防止条例の概要</a:t>
            </a:r>
            <a:endParaRPr lang="en-US" altLang="ja-JP" sz="2400" dirty="0" smtClean="0"/>
          </a:p>
        </p:txBody>
      </p:sp>
      <p:sp>
        <p:nvSpPr>
          <p:cNvPr id="12" name="テキスト ボックス 1"/>
          <p:cNvSpPr txBox="1"/>
          <p:nvPr/>
        </p:nvSpPr>
        <p:spPr>
          <a:xfrm>
            <a:off x="-87396" y="1438440"/>
            <a:ext cx="4986959" cy="2479845"/>
          </a:xfrm>
          <a:prstGeom prst="rect">
            <a:avLst/>
          </a:prstGeom>
          <a:noFill/>
        </p:spPr>
        <p:txBody>
          <a:bodyPr wrap="square" lIns="93662" tIns="46831" rIns="93662" bIns="46831" rtlCol="0">
            <a:spAutoFit/>
          </a:bodyPr>
          <a:lstStyle>
            <a:defPPr>
              <a:defRPr lang="ja-JP"/>
            </a:defPPr>
            <a:lvl1pPr marL="0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588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5176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765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50353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941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5529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3117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900705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（１）府の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責務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・受動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喫煙の防止に向けた環境整備等、総合的な施策の推進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・改正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健康増進法及び条例の周知、理解促進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・公民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連携による取り組みの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２）府民等の責務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・他人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に望まない受動喫煙を生じさせることがないように努める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３）保護者の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責務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・監護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する者に対し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、受動喫煙による健康への悪影響を未然に防止するよう努める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４）関係者の協力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市町村その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関係者は相互に連携を図りながら協力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するよう努める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（５）管理権原者の主な義務及び責務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・望まない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受動喫煙を防止するために必要な措置をとるよう努める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　　　　　　　　　　　　　　　など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927943" y="8242126"/>
            <a:ext cx="4266827" cy="27216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tlCol="0" anchor="t" anchorCtr="0"/>
          <a:lstStyle/>
          <a:p>
            <a:pPr>
              <a:lnSpc>
                <a:spcPts val="14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条例による規制の違反にあたっては、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万円以下の過料を設定</a:t>
            </a:r>
            <a:endParaRPr lang="ja-JP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4742842" y="1280529"/>
            <a:ext cx="7917797" cy="3237632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0" rIns="25714" rtlCol="0" anchor="t" anchorCtr="0"/>
          <a:lstStyle/>
          <a:p>
            <a:pPr>
              <a:lnSpc>
                <a:spcPts val="4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1400"/>
              </a:lnSpc>
              <a:buFont typeface="Wingdings" panose="05000000000000000000" pitchFamily="2" charset="2"/>
              <a:buChar char="Ø"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敷地内全面禁煙（特定屋外喫煙場所を設置しないこと）に努める（努力義務）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7796362" y="5950262"/>
            <a:ext cx="4853305" cy="2022401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600"/>
              </a:lnSpc>
              <a:spcBef>
                <a:spcPts val="3000"/>
              </a:spcBef>
            </a:pP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955298" y="1474996"/>
            <a:ext cx="1657004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［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2020.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］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545653"/>
              </p:ext>
            </p:extLst>
          </p:nvPr>
        </p:nvGraphicFramePr>
        <p:xfrm>
          <a:off x="4836970" y="1900926"/>
          <a:ext cx="7653739" cy="2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579">
                  <a:extLst>
                    <a:ext uri="{9D8B030D-6E8A-4147-A177-3AD203B41FA5}">
                      <a16:colId xmlns:a16="http://schemas.microsoft.com/office/drawing/2014/main" val="3233784182"/>
                    </a:ext>
                  </a:extLst>
                </a:gridCol>
                <a:gridCol w="2120641">
                  <a:extLst>
                    <a:ext uri="{9D8B030D-6E8A-4147-A177-3AD203B41FA5}">
                      <a16:colId xmlns:a16="http://schemas.microsoft.com/office/drawing/2014/main" val="231875979"/>
                    </a:ext>
                  </a:extLst>
                </a:gridCol>
                <a:gridCol w="2497352">
                  <a:extLst>
                    <a:ext uri="{9D8B030D-6E8A-4147-A177-3AD203B41FA5}">
                      <a16:colId xmlns:a16="http://schemas.microsoft.com/office/drawing/2014/main" val="2686331858"/>
                    </a:ext>
                  </a:extLst>
                </a:gridCol>
                <a:gridCol w="2813167">
                  <a:extLst>
                    <a:ext uri="{9D8B030D-6E8A-4147-A177-3AD203B41FA5}">
                      <a16:colId xmlns:a16="http://schemas.microsoft.com/office/drawing/2014/main" val="910012306"/>
                    </a:ext>
                  </a:extLst>
                </a:gridCol>
              </a:tblGrid>
              <a:tr h="208446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b="0" kern="1200" dirty="0" smtClean="0">
                          <a:solidFill>
                            <a:schemeClr val="lt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第一種施設</a:t>
                      </a:r>
                      <a:endParaRPr kumimoji="1" lang="ja-JP" altLang="en-US" sz="1100" b="0" kern="1200" dirty="0">
                        <a:solidFill>
                          <a:schemeClr val="lt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1" lang="ja-JP" altLang="en-US" sz="2400" b="0" kern="1200" dirty="0">
                        <a:solidFill>
                          <a:schemeClr val="lt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改正法（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2019</a:t>
                      </a:r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年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7</a:t>
                      </a:r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月施行）</a:t>
                      </a:r>
                      <a:endParaRPr lang="en-US" altLang="ja-JP" sz="1100" b="1" dirty="0" smtClean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府独自の取り組み（条例）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(2020</a:t>
                      </a:r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年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4</a:t>
                      </a:r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月施行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121920"/>
                  </a:ext>
                </a:extLst>
              </a:tr>
              <a:tr h="5140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受動喫煙により健康を損なうおそれが</a:t>
                      </a:r>
                      <a:endParaRPr kumimoji="1" lang="en-US" altLang="ja-JP" sz="8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高い者（</a:t>
                      </a:r>
                      <a:r>
                        <a:rPr kumimoji="1" lang="en-US" altLang="ja-JP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歳未満の者、患者、妊婦）が主たる利用者である施設</a:t>
                      </a:r>
                    </a:p>
                  </a:txBody>
                  <a:tcPr marT="90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l">
                        <a:lnSpc>
                          <a:spcPts val="1080"/>
                        </a:lnSpc>
                      </a:pPr>
                      <a:endParaRPr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080"/>
                        </a:lnSpc>
                      </a:pPr>
                      <a:r>
                        <a:rPr lang="ja-JP" altLang="en-US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禁煙（敷地内禁煙）</a:t>
                      </a:r>
                      <a:endParaRPr lang="en-US" altLang="ja-JP" sz="85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700"/>
                        </a:lnSpc>
                        <a:spcBef>
                          <a:spcPts val="100"/>
                        </a:spcBef>
                      </a:pPr>
                      <a:endParaRPr lang="en-US" altLang="ja-JP" sz="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700"/>
                        </a:lnSpc>
                        <a:spcBef>
                          <a:spcPts val="100"/>
                        </a:spcBef>
                      </a:pPr>
                      <a:r>
                        <a:rPr lang="ja-JP" altLang="en-US" sz="30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85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85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特定屋外</a:t>
                      </a:r>
                      <a:r>
                        <a:rPr lang="ja-JP" altLang="en-US" sz="85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喫煙場所を設置できる</a:t>
                      </a:r>
                      <a:endParaRPr lang="en-US" altLang="ja-JP" sz="85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1080"/>
                        </a:lnSpc>
                      </a:pP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ts val="1080"/>
                        </a:lnSpc>
                      </a:pP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080"/>
                        </a:lnSpc>
                      </a:pPr>
                      <a:r>
                        <a:rPr kumimoji="1" lang="ja-JP" altLang="en-US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禁煙（敷地内</a:t>
                      </a:r>
                      <a:r>
                        <a:rPr kumimoji="1" lang="ja-JP" altLang="en-US" sz="850" u="sng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全面</a:t>
                      </a:r>
                      <a:r>
                        <a:rPr kumimoji="1" lang="ja-JP" altLang="en-US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禁煙：努力義務</a:t>
                      </a:r>
                      <a:r>
                        <a:rPr kumimoji="1" lang="en-US" altLang="ja-JP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pPr>
                        <a:lnSpc>
                          <a:spcPts val="700"/>
                        </a:lnSpc>
                      </a:pPr>
                      <a:endParaRPr kumimoji="1" lang="en-US" altLang="ja-JP" sz="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特定屋外喫煙場所を設置</a:t>
                      </a:r>
                      <a:r>
                        <a:rPr kumimoji="1" lang="ja-JP" altLang="en-US" sz="850" u="sng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しないこと</a:t>
                      </a:r>
                      <a:endParaRPr kumimoji="1" lang="en-US" altLang="ja-JP" sz="85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303465"/>
                  </a:ext>
                </a:extLst>
              </a:tr>
              <a:tr h="239854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90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学校（学校、幼稚園　等）</a:t>
                      </a:r>
                    </a:p>
                  </a:txBody>
                  <a:tcPr marT="90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7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22342"/>
                  </a:ext>
                </a:extLst>
              </a:tr>
              <a:tr h="21474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病院、診療所、助産所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103620"/>
                  </a:ext>
                </a:extLst>
              </a:tr>
              <a:tr h="3435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児童福祉施設</a:t>
                      </a:r>
                      <a:endParaRPr kumimoji="1" lang="en-US" altLang="ja-JP" sz="85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（保育所、児童養護施設　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607254"/>
                  </a:ext>
                </a:extLst>
              </a:tr>
              <a:tr h="19111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その他（介護老人保健施設、</a:t>
                      </a:r>
                      <a:endParaRPr kumimoji="1" lang="en-US" altLang="ja-JP" sz="85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　　　　認定こども園　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7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033517"/>
                  </a:ext>
                </a:extLst>
              </a:tr>
              <a:tr h="17665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行政機関の庁舎</a:t>
                      </a:r>
                    </a:p>
                  </a:txBody>
                  <a:tcPr marT="90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911054"/>
                  </a:ext>
                </a:extLst>
              </a:tr>
            </a:tbl>
          </a:graphicData>
        </a:graphic>
      </p:graphicFrame>
      <p:grpSp>
        <p:nvGrpSpPr>
          <p:cNvPr id="31" name="グループ化 30"/>
          <p:cNvGrpSpPr/>
          <p:nvPr/>
        </p:nvGrpSpPr>
        <p:grpSpPr>
          <a:xfrm>
            <a:off x="9735366" y="2799692"/>
            <a:ext cx="2631511" cy="1235396"/>
            <a:chOff x="7763206" y="5720195"/>
            <a:chExt cx="2493846" cy="1330069"/>
          </a:xfrm>
        </p:grpSpPr>
        <p:sp>
          <p:nvSpPr>
            <p:cNvPr id="32" name="正方形/長方形 31"/>
            <p:cNvSpPr/>
            <p:nvPr/>
          </p:nvSpPr>
          <p:spPr>
            <a:xfrm>
              <a:off x="7763206" y="5720195"/>
              <a:ext cx="2483017" cy="133006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841401" y="6374314"/>
              <a:ext cx="2415651" cy="5301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6700" lvl="0" indent="-266700">
                <a:defRPr/>
              </a:pP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（例）精神科</a:t>
              </a:r>
              <a:r>
                <a:rPr lang="ja-JP" altLang="en-US" sz="8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、終末期医療を提供する病院</a:t>
              </a: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</a:t>
              </a:r>
              <a:endParaRPr lang="en-US" altLang="ja-JP" sz="85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66700" lvl="0">
                <a:defRPr/>
              </a:pP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主</a:t>
              </a:r>
              <a:r>
                <a:rPr lang="ja-JP" altLang="en-US" sz="8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に療養を中心とする</a:t>
              </a: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施設など、</a:t>
              </a:r>
              <a:endParaRPr lang="en-US" altLang="ja-JP" sz="85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66700" lvl="0">
                <a:defRPr/>
              </a:pPr>
              <a:r>
                <a:rPr lang="en-US" altLang="ja-JP" sz="8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利用者</a:t>
              </a:r>
              <a:r>
                <a:rPr lang="ja-JP" altLang="en-US" sz="8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への一定の配慮が必要</a:t>
              </a: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な施設</a:t>
              </a:r>
              <a:endParaRPr lang="en-US" altLang="ja-JP" sz="8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7879099" y="5971999"/>
              <a:ext cx="2359400" cy="397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spcBef>
                  <a:spcPts val="800"/>
                </a:spcBef>
                <a:defRPr/>
              </a:pPr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</a:rPr>
                <a:t>禁煙（敷地内禁煙）</a:t>
              </a:r>
              <a:endParaRPr lang="en-US" altLang="ja-JP" sz="900" dirty="0">
                <a:solidFill>
                  <a:prstClr val="black"/>
                </a:solidFill>
                <a:latin typeface="+mn-ea"/>
              </a:endParaRPr>
            </a:p>
            <a:p>
              <a:pPr lvl="0">
                <a:defRPr/>
              </a:pPr>
              <a:r>
                <a:rPr lang="ja-JP" altLang="en-US" sz="900" dirty="0">
                  <a:solidFill>
                    <a:prstClr val="black"/>
                  </a:solidFill>
                  <a:latin typeface="+mn-ea"/>
                </a:rPr>
                <a:t>　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+mn-ea"/>
                </a:rPr>
                <a:t>※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</a:rPr>
                <a:t>　特定屋外</a:t>
              </a:r>
              <a:r>
                <a:rPr lang="ja-JP" altLang="en-US" sz="900" dirty="0">
                  <a:solidFill>
                    <a:prstClr val="black"/>
                  </a:solidFill>
                  <a:latin typeface="+mn-ea"/>
                </a:rPr>
                <a:t>喫煙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</a:rPr>
                <a:t>場所を設置できる</a:t>
              </a:r>
              <a:endParaRPr lang="ja-JP" altLang="en-US" sz="900" dirty="0">
                <a:solidFill>
                  <a:prstClr val="black"/>
                </a:solidFill>
                <a:latin typeface="+mn-ea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394979" y="2717702"/>
            <a:ext cx="2282471" cy="1343388"/>
            <a:chOff x="9566162" y="6629538"/>
            <a:chExt cx="2591017" cy="1454688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9566162" y="6629538"/>
              <a:ext cx="2591017" cy="266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spcBef>
                  <a:spcPts val="600"/>
                </a:spcBef>
                <a:defRPr/>
              </a:pPr>
              <a:r>
                <a:rPr lang="ja-JP" altLang="en-US" sz="1000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イメージ</a:t>
              </a:r>
              <a:endParaRPr lang="en-US" altLang="ja-JP" sz="10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37" name="グループ化 36"/>
            <p:cNvGrpSpPr/>
            <p:nvPr/>
          </p:nvGrpSpPr>
          <p:grpSpPr>
            <a:xfrm>
              <a:off x="9577749" y="6887965"/>
              <a:ext cx="2258083" cy="1196261"/>
              <a:chOff x="6310478" y="6537573"/>
              <a:chExt cx="2258083" cy="1196261"/>
            </a:xfrm>
          </p:grpSpPr>
          <p:sp>
            <p:nvSpPr>
              <p:cNvPr id="38" name="テキスト ボックス 37"/>
              <p:cNvSpPr txBox="1"/>
              <p:nvPr/>
            </p:nvSpPr>
            <p:spPr>
              <a:xfrm>
                <a:off x="7661759" y="6593529"/>
                <a:ext cx="9068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202</a:t>
                </a:r>
                <a:r>
                  <a:rPr lang="en-US" altLang="ja-JP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</a:t>
                </a:r>
                <a:r>
                  <a:rPr lang="ja-JP" altLang="en-US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</a:t>
                </a:r>
                <a:r>
                  <a:rPr lang="en-US" altLang="ja-JP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4</a:t>
                </a:r>
                <a:r>
                  <a:rPr lang="ja-JP" altLang="en-US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月</a:t>
                </a:r>
                <a:endParaRPr kumimoji="1" lang="ja-JP" altLang="en-US" sz="8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6310478" y="6537573"/>
                <a:ext cx="2240487" cy="1196261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pic>
            <p:nvPicPr>
              <p:cNvPr id="40" name="図 3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16041" y="6614091"/>
                <a:ext cx="663391" cy="663391"/>
              </a:xfrm>
              <a:prstGeom prst="rect">
                <a:avLst/>
              </a:prstGeom>
            </p:spPr>
          </p:pic>
          <p:pic>
            <p:nvPicPr>
              <p:cNvPr id="41" name="図 4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6076" y="6540869"/>
                <a:ext cx="556410" cy="556410"/>
              </a:xfrm>
              <a:prstGeom prst="rect">
                <a:avLst/>
              </a:prstGeom>
            </p:spPr>
          </p:pic>
          <p:pic>
            <p:nvPicPr>
              <p:cNvPr id="42" name="図 4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67896" y="7019207"/>
                <a:ext cx="663391" cy="663391"/>
              </a:xfrm>
              <a:prstGeom prst="rect">
                <a:avLst/>
              </a:prstGeom>
            </p:spPr>
          </p:pic>
          <p:sp>
            <p:nvSpPr>
              <p:cNvPr id="43" name="テキスト ボックス 42"/>
              <p:cNvSpPr txBox="1"/>
              <p:nvPr/>
            </p:nvSpPr>
            <p:spPr>
              <a:xfrm>
                <a:off x="7730730" y="6626655"/>
                <a:ext cx="67262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ts val="600"/>
                  </a:spcBef>
                  <a:defRPr/>
                </a:pPr>
                <a:r>
                  <a:rPr lang="ja-JP" altLang="en-US" sz="1000" dirty="0" smtClean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敷地内</a:t>
                </a:r>
                <a:endParaRPr lang="en-US" altLang="ja-JP" sz="900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44" name="角丸四角形 43"/>
              <p:cNvSpPr/>
              <p:nvPr/>
            </p:nvSpPr>
            <p:spPr>
              <a:xfrm>
                <a:off x="7541137" y="6900166"/>
                <a:ext cx="976456" cy="766201"/>
              </a:xfrm>
              <a:prstGeom prst="roundRect">
                <a:avLst>
                  <a:gd name="adj" fmla="val 9216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7541136" y="6884317"/>
                <a:ext cx="100982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ts val="600"/>
                  </a:spcBef>
                  <a:defRPr/>
                </a:pPr>
                <a:r>
                  <a:rPr lang="ja-JP" altLang="en-US" sz="800" u="sng" dirty="0" smtClean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特定屋外喫煙</a:t>
                </a:r>
                <a:r>
                  <a:rPr lang="ja-JP" altLang="en-US" sz="800" u="sng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場所</a:t>
                </a:r>
                <a:endParaRPr lang="en-US" altLang="ja-JP" sz="700" u="sng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pic>
            <p:nvPicPr>
              <p:cNvPr id="46" name="図 45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99164" y="7058530"/>
                <a:ext cx="666599" cy="666599"/>
              </a:xfrm>
              <a:prstGeom prst="rect">
                <a:avLst/>
              </a:prstGeom>
            </p:spPr>
          </p:pic>
          <p:pic>
            <p:nvPicPr>
              <p:cNvPr id="47" name="Picture 6" descr="C:\Users\yuko\Desktop\160486_jpg\160486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16041" y="7174424"/>
                <a:ext cx="487317" cy="48731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300032"/>
              </p:ext>
            </p:extLst>
          </p:nvPr>
        </p:nvGraphicFramePr>
        <p:xfrm>
          <a:off x="8118756" y="6397476"/>
          <a:ext cx="4269079" cy="1487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268">
                  <a:extLst>
                    <a:ext uri="{9D8B030D-6E8A-4147-A177-3AD203B41FA5}">
                      <a16:colId xmlns:a16="http://schemas.microsoft.com/office/drawing/2014/main" val="4170926540"/>
                    </a:ext>
                  </a:extLst>
                </a:gridCol>
                <a:gridCol w="1339074">
                  <a:extLst>
                    <a:ext uri="{9D8B030D-6E8A-4147-A177-3AD203B41FA5}">
                      <a16:colId xmlns:a16="http://schemas.microsoft.com/office/drawing/2014/main" val="1783201358"/>
                    </a:ext>
                  </a:extLst>
                </a:gridCol>
                <a:gridCol w="1379737">
                  <a:extLst>
                    <a:ext uri="{9D8B030D-6E8A-4147-A177-3AD203B41FA5}">
                      <a16:colId xmlns:a16="http://schemas.microsoft.com/office/drawing/2014/main" val="2689011617"/>
                    </a:ext>
                  </a:extLst>
                </a:gridCol>
              </a:tblGrid>
              <a:tr h="16322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marT="36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j-ea"/>
                          <a:ea typeface="+mj-ea"/>
                        </a:rPr>
                        <a:t>喫煙専用室</a:t>
                      </a:r>
                      <a:endParaRPr kumimoji="1" lang="ja-JP" altLang="en-US" sz="90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j-ea"/>
                          <a:ea typeface="+mj-ea"/>
                        </a:rPr>
                        <a:t>加熱式たばこ専用の喫煙室</a:t>
                      </a:r>
                      <a:endParaRPr kumimoji="1" lang="ja-JP" altLang="en-US" sz="80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601099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設置できる施設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第二種施設（原則屋内禁煙となる施設）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890003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場所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屋内の「一部」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633391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必要となる措置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室外への煙の流出防止措置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19283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紙巻きたばこ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497152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加熱式たばこ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211683"/>
                  </a:ext>
                </a:extLst>
              </a:tr>
              <a:tr h="2770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室内での喫煙以外の行為</a:t>
                      </a:r>
                      <a:endParaRPr kumimoji="1" lang="en-US" altLang="ja-JP" sz="900" b="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（飲食等）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272114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latin typeface="+mj-ea"/>
                          <a:ea typeface="+mj-ea"/>
                        </a:rPr>
                        <a:t>20</a:t>
                      </a:r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歳未満の者の入室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9278896"/>
                  </a:ext>
                </a:extLst>
              </a:tr>
            </a:tbl>
          </a:graphicData>
        </a:graphic>
      </p:graphicFrame>
      <p:sp>
        <p:nvSpPr>
          <p:cNvPr id="63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7810841" y="8736116"/>
            <a:ext cx="4884907" cy="828782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7879196" y="8750799"/>
            <a:ext cx="4266827" cy="27216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tlCol="0" anchor="t" anchorCtr="0"/>
          <a:lstStyle/>
          <a:p>
            <a:pPr>
              <a:lnSpc>
                <a:spcPts val="1400"/>
              </a:lnSpc>
            </a:pP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640176" y="8882003"/>
            <a:ext cx="1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府の責務等に係る部分</a:t>
            </a:r>
            <a:endParaRPr kumimoji="1"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（３か月の周知期間）</a:t>
            </a:r>
            <a:endParaRPr kumimoji="1" lang="ja-JP" altLang="en-US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714979" y="9170467"/>
            <a:ext cx="13406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月頃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923006" y="8882003"/>
            <a:ext cx="1528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第一種施設等に係る部分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（努力義務）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9231415" y="9170467"/>
            <a:ext cx="9068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1609374" y="8801670"/>
            <a:ext cx="1174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飲食店等に係る部分を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含む全面施行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（罰則</a:t>
            </a: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部分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1738765" y="9170467"/>
            <a:ext cx="8935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2" name="二等辺三角形 71"/>
          <p:cNvSpPr/>
          <p:nvPr/>
        </p:nvSpPr>
        <p:spPr>
          <a:xfrm rot="5400000">
            <a:off x="11467448" y="8982850"/>
            <a:ext cx="317329" cy="20105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二等辺三角形 72"/>
          <p:cNvSpPr/>
          <p:nvPr/>
        </p:nvSpPr>
        <p:spPr>
          <a:xfrm rot="5400000">
            <a:off x="8870564" y="8982849"/>
            <a:ext cx="317328" cy="20105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518172" y="4168127"/>
            <a:ext cx="6288152" cy="248769"/>
          </a:xfrm>
          <a:prstGeom prst="rect">
            <a:avLst/>
          </a:prstGeom>
          <a:noFill/>
        </p:spPr>
        <p:txBody>
          <a:bodyPr wrap="square" lIns="122191" tIns="48107" rIns="122191" bIns="61096" rtlCol="0" anchor="ctr">
            <a:spAutoFit/>
          </a:bodyPr>
          <a:lstStyle/>
          <a:p>
            <a:pPr indent="-610956"/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特定屋外喫煙場所：第一種施設の屋外の場所の一部のうち、受動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喫煙を防止するために必要な措置がとられた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場所 </a:t>
            </a:r>
          </a:p>
        </p:txBody>
      </p:sp>
      <p:sp>
        <p:nvSpPr>
          <p:cNvPr id="61" name="角丸四角形 60"/>
          <p:cNvSpPr/>
          <p:nvPr/>
        </p:nvSpPr>
        <p:spPr>
          <a:xfrm>
            <a:off x="63277" y="1164104"/>
            <a:ext cx="4362650" cy="270000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２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．義務及び責務　</a:t>
            </a:r>
            <a:r>
              <a:rPr lang="en-US" altLang="ja-JP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2019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年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7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月施行</a:t>
            </a:r>
            <a:endParaRPr lang="ja-JP" altLang="en-US" sz="105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4777100" y="1164104"/>
            <a:ext cx="5905084" cy="270000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４</a:t>
            </a:r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第一種施設（敷地内禁煙）における取り組み　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※2020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年</a:t>
            </a:r>
            <a:r>
              <a:rPr lang="en-US" altLang="ja-JP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4</a:t>
            </a:r>
            <a:r>
              <a:rPr lang="ja-JP" altLang="en-US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月施行</a:t>
            </a:r>
          </a:p>
        </p:txBody>
      </p:sp>
      <p:sp>
        <p:nvSpPr>
          <p:cNvPr id="76" name="角丸四角形 75"/>
          <p:cNvSpPr/>
          <p:nvPr/>
        </p:nvSpPr>
        <p:spPr>
          <a:xfrm>
            <a:off x="63277" y="4587509"/>
            <a:ext cx="7646199" cy="269179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５．第二種</a:t>
            </a:r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施設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における取り組み　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努力義務：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2022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年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4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月施行、罰則部分：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2025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年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4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月施行</a:t>
            </a:r>
            <a:endParaRPr lang="ja-JP" altLang="en-US" sz="105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7764760" y="5853562"/>
            <a:ext cx="4851063" cy="283192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７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．加熱式たばこの扱い　</a:t>
            </a:r>
            <a:r>
              <a:rPr lang="en-US" altLang="ja-JP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</a:t>
            </a:r>
            <a:r>
              <a:rPr lang="ja-JP" altLang="en-US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改正健康増進法と同様の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扱い</a:t>
            </a:r>
            <a:endParaRPr lang="ja-JP" altLang="en-US" sz="9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7764760" y="8016577"/>
            <a:ext cx="1369715" cy="269179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８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．罰則</a:t>
            </a:r>
            <a:endParaRPr lang="ja-JP" altLang="en-US" sz="105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7760460" y="8578924"/>
            <a:ext cx="2890587" cy="261959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９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．施行時期（段階的に施行）</a:t>
            </a:r>
            <a:endParaRPr lang="ja-JP" altLang="en-US" sz="105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1165424" y="565493"/>
            <a:ext cx="11468393" cy="526015"/>
          </a:xfrm>
          <a:prstGeom prst="roundRect">
            <a:avLst>
              <a:gd name="adj" fmla="val 7616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/>
          <a:p>
            <a:pPr lvl="0"/>
            <a:endParaRPr lang="en-US" altLang="ja-JP" sz="16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endParaRPr lang="en-US" altLang="ja-JP" sz="16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1187872" y="587471"/>
            <a:ext cx="766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　府民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の健康のため、望まない受動喫煙を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生じさせる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ことのない環境づくり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をすすめる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　万博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開催の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年を目指し、国際都市として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、全国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に先駆けた受動喫煙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防止対策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をすすめる</a:t>
            </a:r>
          </a:p>
        </p:txBody>
      </p:sp>
      <p:graphicFrame>
        <p:nvGraphicFramePr>
          <p:cNvPr id="87" name="表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730510"/>
              </p:ext>
            </p:extLst>
          </p:nvPr>
        </p:nvGraphicFramePr>
        <p:xfrm>
          <a:off x="161359" y="6920817"/>
          <a:ext cx="7500507" cy="2578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445">
                  <a:extLst>
                    <a:ext uri="{9D8B030D-6E8A-4147-A177-3AD203B41FA5}">
                      <a16:colId xmlns:a16="http://schemas.microsoft.com/office/drawing/2014/main" val="2686331858"/>
                    </a:ext>
                  </a:extLst>
                </a:gridCol>
                <a:gridCol w="1824165">
                  <a:extLst>
                    <a:ext uri="{9D8B030D-6E8A-4147-A177-3AD203B41FA5}">
                      <a16:colId xmlns:a16="http://schemas.microsoft.com/office/drawing/2014/main" val="1773491273"/>
                    </a:ext>
                  </a:extLst>
                </a:gridCol>
                <a:gridCol w="444728">
                  <a:extLst>
                    <a:ext uri="{9D8B030D-6E8A-4147-A177-3AD203B41FA5}">
                      <a16:colId xmlns:a16="http://schemas.microsoft.com/office/drawing/2014/main" val="910012306"/>
                    </a:ext>
                  </a:extLst>
                </a:gridCol>
                <a:gridCol w="3398169">
                  <a:extLst>
                    <a:ext uri="{9D8B030D-6E8A-4147-A177-3AD203B41FA5}">
                      <a16:colId xmlns:a16="http://schemas.microsoft.com/office/drawing/2014/main" val="837904799"/>
                    </a:ext>
                  </a:extLst>
                </a:gridCol>
              </a:tblGrid>
              <a:tr h="39201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改正法</a:t>
                      </a:r>
                      <a:endParaRPr kumimoji="1" lang="en-US" altLang="ja-JP" sz="1000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全面施行：</a:t>
                      </a:r>
                      <a:r>
                        <a:rPr kumimoji="1" lang="en-US" altLang="ja-JP" sz="10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2020</a:t>
                      </a:r>
                      <a:r>
                        <a:rPr kumimoji="1" lang="ja-JP" altLang="en-US" sz="10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年４月</a:t>
                      </a:r>
                      <a:endParaRPr kumimoji="1" lang="en-US" altLang="ja-JP" sz="1000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1000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府「受動喫煙防止対策の基本的考え方」</a:t>
                      </a:r>
                      <a:endParaRPr kumimoji="1" lang="en-US" altLang="ja-JP" sz="1000" dirty="0" smtClean="0">
                        <a:latin typeface="+mj-ea"/>
                        <a:ea typeface="+mj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全面施行：</a:t>
                      </a:r>
                      <a:r>
                        <a:rPr kumimoji="1" lang="en-US" altLang="ja-JP" sz="1000" dirty="0" smtClean="0">
                          <a:latin typeface="+mj-ea"/>
                          <a:ea typeface="+mj-ea"/>
                        </a:rPr>
                        <a:t>2025</a:t>
                      </a:r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年４月</a:t>
                      </a:r>
                    </a:p>
                  </a:txBody>
                  <a:tcPr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121920"/>
                  </a:ext>
                </a:extLst>
              </a:tr>
              <a:tr h="4843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889887"/>
                  </a:ext>
                </a:extLst>
              </a:tr>
              <a:tr h="1020018">
                <a:tc row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9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lang="ja-JP" altLang="en-US" sz="9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経過措置</a:t>
                      </a:r>
                      <a:r>
                        <a:rPr lang="en-US" altLang="ja-JP" sz="9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9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既存特定飲食提供施設</a:t>
                      </a: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ja-JP" altLang="en-US" sz="900" dirty="0" smtClean="0">
                          <a:latin typeface="+mn-ea"/>
                          <a:ea typeface="+mn-ea"/>
                        </a:rPr>
                        <a:t>・客席面積</a:t>
                      </a:r>
                      <a:r>
                        <a:rPr lang="en-US" altLang="ja-JP" sz="900" dirty="0" smtClean="0">
                          <a:latin typeface="+mn-ea"/>
                          <a:ea typeface="+mn-ea"/>
                        </a:rPr>
                        <a:t>100㎡</a:t>
                      </a:r>
                      <a:r>
                        <a:rPr lang="ja-JP" altLang="en-US" sz="900" dirty="0" smtClean="0">
                          <a:latin typeface="+mn-ea"/>
                          <a:ea typeface="+mn-ea"/>
                        </a:rPr>
                        <a:t>以下</a:t>
                      </a:r>
                      <a:endParaRPr lang="en-US" altLang="ja-JP" sz="9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900" dirty="0" smtClean="0">
                          <a:latin typeface="+mn-ea"/>
                          <a:ea typeface="+mn-ea"/>
                        </a:rPr>
                        <a:t>・個人又は資本金等</a:t>
                      </a:r>
                      <a:r>
                        <a:rPr lang="en-US" altLang="ja-JP" sz="900" dirty="0" smtClean="0">
                          <a:latin typeface="+mn-ea"/>
                          <a:ea typeface="+mn-ea"/>
                        </a:rPr>
                        <a:t>5000</a:t>
                      </a:r>
                      <a:r>
                        <a:rPr lang="ja-JP" altLang="en-US" sz="900" dirty="0" smtClean="0">
                          <a:latin typeface="+mn-ea"/>
                          <a:ea typeface="+mn-ea"/>
                        </a:rPr>
                        <a:t>万円以下の店舗</a:t>
                      </a:r>
                      <a:endParaRPr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 marL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199534"/>
                  </a:ext>
                </a:extLst>
              </a:tr>
              <a:tr h="6817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9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9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経過措置</a:t>
                      </a:r>
                      <a:r>
                        <a:rPr lang="en-US" altLang="ja-JP" sz="9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900" b="1" u="none" dirty="0" smtClean="0">
                          <a:latin typeface="+mn-ea"/>
                          <a:ea typeface="+mn-ea"/>
                        </a:rPr>
                        <a:t>府既存特定飲食提供施設</a:t>
                      </a:r>
                      <a:endParaRPr lang="en-US" altLang="ja-JP" sz="900" b="1" u="none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ja-JP" altLang="en-US" sz="900" b="0" u="none" dirty="0" smtClean="0">
                          <a:latin typeface="+mn-ea"/>
                          <a:ea typeface="+mn-ea"/>
                        </a:rPr>
                        <a:t>客席面積</a:t>
                      </a:r>
                      <a:r>
                        <a:rPr lang="en-US" altLang="ja-JP" sz="1000" b="1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30㎡</a:t>
                      </a:r>
                      <a:r>
                        <a:rPr lang="ja-JP" altLang="en-US" sz="900" b="1" u="sng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以下</a:t>
                      </a:r>
                      <a:r>
                        <a:rPr lang="ja-JP" altLang="en-US" sz="900" b="0" u="none" dirty="0" smtClean="0">
                          <a:latin typeface="+mn-ea"/>
                          <a:ea typeface="+mn-ea"/>
                        </a:rPr>
                        <a:t>の店舗</a:t>
                      </a:r>
                      <a:endParaRPr lang="en-US" altLang="ja-JP" sz="900" b="0" u="none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altLang="ja-JP" sz="900" b="1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1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54353" y="4075646"/>
            <a:ext cx="4572000" cy="441040"/>
          </a:xfrm>
          <a:prstGeom prst="roundRect">
            <a:avLst>
              <a:gd name="adj" fmla="val 11725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400"/>
              </a:lnSpc>
            </a:pPr>
            <a:r>
              <a:rPr lang="en-US" altLang="ja-JP" sz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endParaRPr lang="en-US" altLang="ja-JP" sz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15203" y="4293991"/>
            <a:ext cx="3010703" cy="44020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51429" rtlCol="0" anchor="t" anchorCtr="0"/>
          <a:lstStyle/>
          <a:p>
            <a:pPr>
              <a:lnSpc>
                <a:spcPts val="1200"/>
              </a:lnSpc>
            </a:pP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府内全域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（政令指定都市、中核市を含む）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63277" y="3984107"/>
            <a:ext cx="1993388" cy="270000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３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．条例の対象範囲</a:t>
            </a:r>
            <a:endParaRPr lang="ja-JP" altLang="en-US" sz="1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63277" y="713970"/>
            <a:ext cx="972000" cy="270000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１．趣旨</a:t>
            </a:r>
            <a:endParaRPr lang="ja-JP" altLang="en-US" sz="1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6611849" y="9288553"/>
            <a:ext cx="1469559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施行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536001" y="7583146"/>
            <a:ext cx="1225195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法：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月施行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613818" y="8616478"/>
            <a:ext cx="1574603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月施行</a:t>
            </a:r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6981" y="7367231"/>
            <a:ext cx="160812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ja-JP" altLang="en-US" sz="1000" b="1" dirty="0" smtClean="0">
                <a:latin typeface="+mj-ea"/>
              </a:rPr>
              <a:t>第二種施設</a:t>
            </a:r>
            <a:endParaRPr lang="en-US" altLang="ja-JP" sz="1000" b="1" dirty="0" smtClean="0">
              <a:latin typeface="+mj-ea"/>
            </a:endParaRPr>
          </a:p>
          <a:p>
            <a:pPr lvl="0" defTabSz="914400">
              <a:defRPr/>
            </a:pPr>
            <a:r>
              <a:rPr lang="ja-JP" altLang="en-US" sz="1000" dirty="0" smtClean="0">
                <a:latin typeface="+mj-ea"/>
              </a:rPr>
              <a:t>多数</a:t>
            </a:r>
            <a:r>
              <a:rPr lang="ja-JP" altLang="en-US" sz="1000" dirty="0">
                <a:latin typeface="+mj-ea"/>
              </a:rPr>
              <a:t>の者が利用する</a:t>
            </a:r>
            <a:r>
              <a:rPr lang="ja-JP" altLang="en-US" sz="1000" dirty="0" smtClean="0">
                <a:latin typeface="+mj-ea"/>
              </a:rPr>
              <a:t>施設</a:t>
            </a:r>
            <a:endParaRPr lang="en-US" altLang="ja-JP" sz="1000" dirty="0" smtClean="0">
              <a:latin typeface="+mj-ea"/>
            </a:endParaRPr>
          </a:p>
          <a:p>
            <a:pPr lvl="0" defTabSz="914400">
              <a:defRPr/>
            </a:pPr>
            <a:r>
              <a:rPr lang="ja-JP" altLang="en-US" sz="1000" dirty="0" smtClean="0">
                <a:latin typeface="+mj-ea"/>
              </a:rPr>
              <a:t>（</a:t>
            </a:r>
            <a:r>
              <a:rPr lang="ja-JP" altLang="en-US" sz="1000" dirty="0">
                <a:latin typeface="+mj-ea"/>
              </a:rPr>
              <a:t>第一種施設を除く</a:t>
            </a:r>
            <a:r>
              <a:rPr lang="ja-JP" altLang="en-US" sz="1000" dirty="0" smtClean="0">
                <a:latin typeface="+mj-ea"/>
              </a:rPr>
              <a:t>）</a:t>
            </a:r>
            <a:endParaRPr lang="en-US" altLang="ja-JP" sz="1000" dirty="0" smtClean="0">
              <a:latin typeface="+mj-ea"/>
            </a:endParaRPr>
          </a:p>
          <a:p>
            <a:pPr lvl="0" defTabSz="914400">
              <a:lnSpc>
                <a:spcPts val="600"/>
              </a:lnSpc>
              <a:defRPr/>
            </a:pPr>
            <a:endParaRPr lang="en-US" altLang="ja-JP" sz="1000" dirty="0">
              <a:latin typeface="+mj-ea"/>
            </a:endParaRPr>
          </a:p>
          <a:p>
            <a:pPr lvl="0" defTabSz="914400">
              <a:defRPr/>
            </a:pPr>
            <a:r>
              <a:rPr lang="ja-JP" altLang="en-US" sz="1000" dirty="0">
                <a:latin typeface="+mj-ea"/>
              </a:rPr>
              <a:t>（例）事務所、</a:t>
            </a:r>
            <a:r>
              <a:rPr lang="ja-JP" altLang="en-US" sz="1000" dirty="0" smtClean="0">
                <a:latin typeface="+mj-ea"/>
              </a:rPr>
              <a:t>旅館（客室を除く）、飲食店　等</a:t>
            </a:r>
            <a:endParaRPr kumimoji="1" lang="ja-JP" altLang="en-US" sz="10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9730671" y="2775598"/>
            <a:ext cx="2548999" cy="287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spcBef>
                <a:spcPts val="600"/>
              </a:spcBef>
              <a:defRPr/>
            </a:pPr>
            <a:r>
              <a:rPr lang="ja-JP" altLang="en-US" sz="10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★例外措置</a:t>
            </a:r>
            <a:endParaRPr lang="en-US" altLang="ja-JP" sz="10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341444" y="740567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屋内禁煙</a:t>
            </a:r>
            <a:endParaRPr lang="en-US" altLang="zh-TW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（喫煙専用室設置可）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4194351" y="7386708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屋内禁煙</a:t>
            </a:r>
            <a:endParaRPr lang="en-US" altLang="zh-TW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（喫煙専用室設置可）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339603" y="8890177"/>
            <a:ext cx="1242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禁煙・喫煙を選択可</a:t>
            </a:r>
            <a:endParaRPr lang="zh-TW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194351" y="7809766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屋内禁煙</a:t>
            </a:r>
            <a:endParaRPr lang="en-US" altLang="zh-TW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（喫煙専用室設置可）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4151192" y="8209876"/>
            <a:ext cx="1831545" cy="558347"/>
            <a:chOff x="5784466" y="8243499"/>
            <a:chExt cx="1759773" cy="558347"/>
          </a:xfrm>
        </p:grpSpPr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E17B347B-1AA9-4BAF-AEF1-48AB2D03A08F}"/>
                </a:ext>
              </a:extLst>
            </p:cNvPr>
            <p:cNvSpPr txBox="1"/>
            <p:nvPr/>
          </p:nvSpPr>
          <p:spPr>
            <a:xfrm>
              <a:off x="5814275" y="8250968"/>
              <a:ext cx="1729964" cy="51922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/>
              </a:solidFill>
              <a:prstDash val="sysDash"/>
            </a:ln>
          </p:spPr>
          <p:txBody>
            <a:bodyPr wrap="square" lIns="25714" rIns="25714" rtlCol="0" anchor="t" anchorCtr="0">
              <a:noAutofit/>
            </a:bodyPr>
            <a:lstStyle/>
            <a:p>
              <a:endPara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5798667" y="8401736"/>
              <a:ext cx="16064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屋内禁煙に努める</a:t>
              </a:r>
              <a:endPara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00000"/>
                </a:lnSpc>
              </a:pP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努力義務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  <a:endPara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5784466" y="8243499"/>
              <a:ext cx="14253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defTabSz="914400">
                <a:spcBef>
                  <a:spcPts val="400"/>
                </a:spcBef>
                <a:defRPr/>
              </a:pPr>
              <a:r>
                <a:rPr lang="ja-JP" altLang="en-US" sz="1000" b="1" dirty="0">
                  <a:latin typeface="+mn-ea"/>
                </a:rPr>
                <a:t>従業員を雇用する施設</a:t>
              </a:r>
              <a:endParaRPr lang="en-US" altLang="ja-JP" sz="1000" b="1" dirty="0">
                <a:latin typeface="+mn-ea"/>
              </a:endParaRPr>
            </a:p>
          </p:txBody>
        </p:sp>
      </p:grpSp>
      <p:sp>
        <p:nvSpPr>
          <p:cNvPr id="107" name="テキスト ボックス 106"/>
          <p:cNvSpPr txBox="1"/>
          <p:nvPr/>
        </p:nvSpPr>
        <p:spPr>
          <a:xfrm>
            <a:off x="5932266" y="8964451"/>
            <a:ext cx="1242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禁煙・喫煙を選択可</a:t>
            </a:r>
            <a:endParaRPr lang="zh-TW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6403871" y="4921686"/>
            <a:ext cx="1343932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［法：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2020.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］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97190" y="5412909"/>
            <a:ext cx="7689542" cy="1409391"/>
            <a:chOff x="107968" y="5425890"/>
            <a:chExt cx="7689542" cy="1409391"/>
          </a:xfrm>
        </p:grpSpPr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E17B347B-1AA9-4BAF-AEF1-48AB2D03A08F}"/>
                </a:ext>
              </a:extLst>
            </p:cNvPr>
            <p:cNvSpPr txBox="1"/>
            <p:nvPr/>
          </p:nvSpPr>
          <p:spPr>
            <a:xfrm>
              <a:off x="143367" y="5425890"/>
              <a:ext cx="7537126" cy="139810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/>
              </a:solidFill>
              <a:prstDash val="solid"/>
            </a:ln>
          </p:spPr>
          <p:txBody>
            <a:bodyPr wrap="square" lIns="25714" rIns="25714" rtlCol="0" anchor="t" anchorCtr="0">
              <a:noAutofit/>
            </a:bodyPr>
            <a:lstStyle/>
            <a:p>
              <a:endPara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6645047" y="6238700"/>
              <a:ext cx="1143518" cy="252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［</a:t>
              </a:r>
              <a:r>
                <a:rPr lang="en-US" altLang="ja-JP" sz="1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2025.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~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］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6641802" y="5721686"/>
              <a:ext cx="1085126" cy="252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［</a:t>
              </a:r>
              <a:r>
                <a:rPr lang="en-US" altLang="ja-JP" sz="1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2022.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~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］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164877" y="5498687"/>
              <a:ext cx="6155101" cy="233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en-US" altLang="ja-JP" sz="1400" b="1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1200" b="1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改正法の第二種施設のうち、既存特定飲食提供施設にかかる府独自の取り組み</a:t>
              </a:r>
              <a:r>
                <a:rPr lang="en-US" altLang="ja-JP" sz="1200" b="1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endPara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6653992" y="6523026"/>
              <a:ext cx="1143518" cy="252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［</a:t>
              </a:r>
              <a:r>
                <a:rPr lang="en-US" altLang="ja-JP" sz="1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2025.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~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］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107968" y="5729850"/>
              <a:ext cx="6546024" cy="1105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1600"/>
                </a:lnSpc>
                <a:buFont typeface="Wingdings" panose="05000000000000000000" pitchFamily="2" charset="2"/>
                <a:buChar char="Ø"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従業員を雇用する飲食店は、客席面積に関わらず原則屋内禁煙に努める（努力義務）</a:t>
              </a:r>
              <a:endPara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71450" indent="-171450">
                <a:lnSpc>
                  <a:spcPts val="2100"/>
                </a:lnSpc>
                <a:buFont typeface="Wingdings" panose="05000000000000000000" pitchFamily="2" charset="2"/>
                <a:buChar char="Ø"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改正法で経過措置対象としている客席面積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100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㎡以下の飲食店のうち、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30㎡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を超える飲食店は、原則屋内禁煙（罰則あり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)  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喫煙専用室及び加熱式たばこ専用喫煙室の設置可</a:t>
              </a:r>
              <a:endPara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71450" indent="-171450">
                <a:lnSpc>
                  <a:spcPts val="2100"/>
                </a:lnSpc>
                <a:buFont typeface="Wingdings" panose="05000000000000000000" pitchFamily="2" charset="2"/>
                <a:buChar char="Ø"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客席面積が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30㎡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以下の飲食店は、改正法と同様に、喫煙か禁煙の選択可（経過措置）</a:t>
              </a:r>
              <a:endPara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7836660" y="6100844"/>
            <a:ext cx="4727621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1600"/>
              </a:lnSpc>
              <a:buFont typeface="Wingdings" panose="05000000000000000000" pitchFamily="2" charset="2"/>
              <a:buChar char="Ø"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改正健康増進法と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同様に、加熱式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たばこ専用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喫煙室（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飲食等も可）での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喫煙可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7799588" y="4687999"/>
            <a:ext cx="4861051" cy="1133298"/>
          </a:xfrm>
          <a:prstGeom prst="roundRect">
            <a:avLst>
              <a:gd name="adj" fmla="val 1893"/>
            </a:avLst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600"/>
              </a:lnSpc>
              <a:spcBef>
                <a:spcPts val="3000"/>
              </a:spcBef>
            </a:pP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7767986" y="4587509"/>
            <a:ext cx="4851063" cy="283192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６．喫煙目的施設の要件　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改正健康増進法と同様の扱い</a:t>
            </a:r>
            <a:endParaRPr lang="ja-JP" altLang="en-US" sz="9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7700986" y="4850154"/>
            <a:ext cx="4536099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（１）公衆喫煙所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7700986" y="5086324"/>
            <a:ext cx="4863296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（２）喫煙を主目的とするバー、スナック等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8123545" y="5278703"/>
            <a:ext cx="4506864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たばこの対面販売（出張販売を含む）をしており、客に飲食させる営業（「通常主食と認められる食事」を主として提供するものを除く）を行うもの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7700986" y="5592688"/>
            <a:ext cx="4536099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（３）店内で喫煙可能なたばこ販売店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0278582" y="8801670"/>
            <a:ext cx="1333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従業員を雇用する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飲食店に係る部分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（努力義務）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10524827" y="9170467"/>
            <a:ext cx="9068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5" name="二等辺三角形 114"/>
          <p:cNvSpPr/>
          <p:nvPr/>
        </p:nvSpPr>
        <p:spPr>
          <a:xfrm rot="5400000">
            <a:off x="10261576" y="8982849"/>
            <a:ext cx="317328" cy="20105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7840960" y="9280960"/>
            <a:ext cx="4833161" cy="27216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tlCol="0" anchor="t" anchorCtr="0"/>
          <a:lstStyle/>
          <a:p>
            <a:pPr>
              <a:lnSpc>
                <a:spcPts val="1400"/>
              </a:lnSpc>
            </a:pP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※2022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年を目途として府内の取組状況等を踏まえ、必要な場合は措置を講ずる。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609374" y="120080"/>
            <a:ext cx="984114" cy="32029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資料４</a:t>
            </a:r>
            <a:endParaRPr kumimoji="1"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41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6199</TotalTime>
  <Words>832</Words>
  <Application>Microsoft Office PowerPoint</Application>
  <PresentationFormat>A3 297x420 mm</PresentationFormat>
  <Paragraphs>162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Arial Unicode MS</vt:lpstr>
      <vt:lpstr>HGPｺﾞｼｯｸE</vt:lpstr>
      <vt:lpstr>HG丸ｺﾞｼｯｸM-PRO</vt:lpstr>
      <vt:lpstr>Meiryo UI</vt:lpstr>
      <vt:lpstr>ＭＳ Ｐゴシック</vt:lpstr>
      <vt:lpstr>ＭＳ 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規制の対象となる飲食店等の範囲について</dc:title>
  <dc:creator>HOSTNAME</dc:creator>
  <cp:lastModifiedBy>木村　和貴</cp:lastModifiedBy>
  <cp:revision>437</cp:revision>
  <cp:lastPrinted>2019-03-12T10:57:14Z</cp:lastPrinted>
  <dcterms:created xsi:type="dcterms:W3CDTF">2018-11-07T06:18:41Z</dcterms:created>
  <dcterms:modified xsi:type="dcterms:W3CDTF">2019-03-15T01:25:39Z</dcterms:modified>
</cp:coreProperties>
</file>