
<file path=[Content_Types].xml><?xml version="1.0" encoding="utf-8"?>
<Types xmlns="http://schemas.openxmlformats.org/package/2006/content-types">
  <Default Extension="tmp" ContentType="image/png"/>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58" r:id="rId3"/>
    <p:sldId id="271" r:id="rId4"/>
    <p:sldId id="272" r:id="rId5"/>
    <p:sldId id="273" r:id="rId6"/>
    <p:sldId id="295" r:id="rId7"/>
    <p:sldId id="296" r:id="rId8"/>
    <p:sldId id="277" r:id="rId9"/>
    <p:sldId id="278" r:id="rId10"/>
    <p:sldId id="284" r:id="rId11"/>
    <p:sldId id="279" r:id="rId12"/>
    <p:sldId id="280" r:id="rId13"/>
    <p:sldId id="307" r:id="rId14"/>
    <p:sldId id="308" r:id="rId15"/>
    <p:sldId id="283" r:id="rId16"/>
    <p:sldId id="290" r:id="rId17"/>
    <p:sldId id="282" r:id="rId18"/>
    <p:sldId id="287" r:id="rId19"/>
    <p:sldId id="303" r:id="rId20"/>
    <p:sldId id="285" r:id="rId21"/>
    <p:sldId id="297" r:id="rId22"/>
    <p:sldId id="292" r:id="rId23"/>
    <p:sldId id="293" r:id="rId24"/>
    <p:sldId id="294" r:id="rId25"/>
    <p:sldId id="291" r:id="rId26"/>
    <p:sldId id="289" r:id="rId27"/>
    <p:sldId id="288" r:id="rId28"/>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700" autoAdjust="0"/>
  </p:normalViewPr>
  <p:slideViewPr>
    <p:cSldViewPr>
      <p:cViewPr>
        <p:scale>
          <a:sx n="66" d="100"/>
          <a:sy n="66" d="100"/>
        </p:scale>
        <p:origin x="-1506" y="-27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3D29D38B-1EB4-47F8-B794-5ACB7C66CA96}" type="datetimeFigureOut">
              <a:rPr kumimoji="1" lang="ja-JP" altLang="en-US" smtClean="0"/>
              <a:t>2017/3/30</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24749E7B-3DE0-40C1-973C-C285C1108EFA}" type="slidenum">
              <a:rPr kumimoji="1" lang="ja-JP" altLang="en-US" smtClean="0"/>
              <a:t>‹#›</a:t>
            </a:fld>
            <a:endParaRPr kumimoji="1" lang="ja-JP" altLang="en-US"/>
          </a:p>
        </p:txBody>
      </p:sp>
    </p:spTree>
    <p:extLst>
      <p:ext uri="{BB962C8B-B14F-4D97-AF65-F5344CB8AC3E}">
        <p14:creationId xmlns:p14="http://schemas.microsoft.com/office/powerpoint/2010/main" val="350950812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BB393B3-4669-40DF-99F0-A9064760E014}" type="slidenum">
              <a:rPr kumimoji="1" lang="ja-JP" altLang="en-US" smtClean="0"/>
              <a:t>1</a:t>
            </a:fld>
            <a:endParaRPr kumimoji="1" lang="ja-JP" altLang="en-US"/>
          </a:p>
        </p:txBody>
      </p:sp>
    </p:spTree>
    <p:extLst>
      <p:ext uri="{BB962C8B-B14F-4D97-AF65-F5344CB8AC3E}">
        <p14:creationId xmlns:p14="http://schemas.microsoft.com/office/powerpoint/2010/main" val="1724979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r>
              <a:rPr kumimoji="1" lang="ja-JP" altLang="en-US" dirty="0" smtClean="0"/>
              <a:t>説明のポイント</a:t>
            </a:r>
            <a:endParaRPr kumimoji="1" lang="en-US" altLang="ja-JP" dirty="0" smtClean="0"/>
          </a:p>
          <a:p>
            <a:endParaRPr kumimoji="1" lang="en-US" altLang="ja-JP" dirty="0" smtClean="0"/>
          </a:p>
          <a:p>
            <a:r>
              <a:rPr kumimoji="1" lang="ja-JP" altLang="en-US" dirty="0" smtClean="0"/>
              <a:t>○療養冊子と別冊の発行にあたり、各拠点病院のご協力に感謝</a:t>
            </a:r>
            <a:endParaRPr kumimoji="1" lang="en-US" altLang="ja-JP" dirty="0" smtClean="0"/>
          </a:p>
          <a:p>
            <a:r>
              <a:rPr kumimoji="1" lang="ja-JP" altLang="en-US" dirty="0" smtClean="0"/>
              <a:t>○患者会、患者支援団体、患者サロンなどの情報を掲載</a:t>
            </a:r>
            <a:endParaRPr kumimoji="1" lang="en-US" altLang="ja-JP" dirty="0" smtClean="0"/>
          </a:p>
          <a:p>
            <a:r>
              <a:rPr kumimoji="1" lang="ja-JP" altLang="en-US" dirty="0" smtClean="0"/>
              <a:t>○各拠点病院には病院主催の患者サロンの情報や病院と連携している患者会の情報提供を頂いた。</a:t>
            </a:r>
            <a:endParaRPr kumimoji="1" lang="en-US" altLang="ja-JP" dirty="0" smtClean="0"/>
          </a:p>
          <a:p>
            <a:r>
              <a:rPr kumimoji="1" lang="ja-JP" altLang="en-US" dirty="0" smtClean="0"/>
              <a:t>○府</a:t>
            </a:r>
            <a:r>
              <a:rPr kumimoji="1" lang="en-US" altLang="ja-JP" dirty="0" smtClean="0"/>
              <a:t>HP</a:t>
            </a:r>
            <a:r>
              <a:rPr kumimoji="1" lang="ja-JP" altLang="en-US" dirty="0" smtClean="0"/>
              <a:t>についてはリニューアルを行い必要な情報に辿りつきやすいように工夫をさせて頂いたところ</a:t>
            </a:r>
          </a:p>
          <a:p>
            <a:endParaRPr kumimoji="1" lang="ja-JP" altLang="en-US" dirty="0"/>
          </a:p>
        </p:txBody>
      </p:sp>
      <p:sp>
        <p:nvSpPr>
          <p:cNvPr id="4" name="スライド番号プレースホルダー 3"/>
          <p:cNvSpPr>
            <a:spLocks noGrp="1"/>
          </p:cNvSpPr>
          <p:nvPr>
            <p:ph type="sldNum" sz="quarter" idx="10"/>
          </p:nvPr>
        </p:nvSpPr>
        <p:spPr/>
        <p:txBody>
          <a:bodyPr/>
          <a:lstStyle/>
          <a:p>
            <a:fld id="{CBB393B3-4669-40DF-99F0-A9064760E014}" type="slidenum">
              <a:rPr kumimoji="1" lang="ja-JP" altLang="en-US" smtClean="0"/>
              <a:t>16</a:t>
            </a:fld>
            <a:endParaRPr kumimoji="1" lang="ja-JP" altLang="en-US"/>
          </a:p>
        </p:txBody>
      </p:sp>
    </p:spTree>
    <p:extLst>
      <p:ext uri="{BB962C8B-B14F-4D97-AF65-F5344CB8AC3E}">
        <p14:creationId xmlns:p14="http://schemas.microsoft.com/office/powerpoint/2010/main" val="3102701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kumimoji="1" lang="ja-JP" altLang="en-US" dirty="0" smtClean="0"/>
              <a:t>説明のポイント</a:t>
            </a:r>
            <a:endParaRPr kumimoji="1" lang="en-US" altLang="ja-JP" dirty="0" smtClean="0"/>
          </a:p>
          <a:p>
            <a:endParaRPr kumimoji="1" lang="en-US" altLang="ja-JP" dirty="0" smtClean="0"/>
          </a:p>
          <a:p>
            <a:r>
              <a:rPr kumimoji="1" lang="ja-JP" altLang="en-US" dirty="0" smtClean="0"/>
              <a:t>○平成２６年度、２７年度と相談支援センター相談員向けに就労支援に関する研修を実施</a:t>
            </a:r>
            <a:endParaRPr kumimoji="1" lang="en-US" altLang="ja-JP" dirty="0" smtClean="0"/>
          </a:p>
          <a:p>
            <a:r>
              <a:rPr kumimoji="1" lang="ja-JP" altLang="en-US" dirty="0" smtClean="0"/>
              <a:t>○平成２８年度も引き続き、就労支援に関する研修を企画</a:t>
            </a:r>
            <a:endParaRPr kumimoji="1" lang="ja-JP" altLang="en-US" dirty="0"/>
          </a:p>
        </p:txBody>
      </p:sp>
      <p:sp>
        <p:nvSpPr>
          <p:cNvPr id="4" name="スライド番号プレースホルダー 3"/>
          <p:cNvSpPr>
            <a:spLocks noGrp="1"/>
          </p:cNvSpPr>
          <p:nvPr>
            <p:ph type="sldNum" sz="quarter" idx="10"/>
          </p:nvPr>
        </p:nvSpPr>
        <p:spPr/>
        <p:txBody>
          <a:bodyPr/>
          <a:lstStyle/>
          <a:p>
            <a:fld id="{CBB393B3-4669-40DF-99F0-A9064760E014}" type="slidenum">
              <a:rPr kumimoji="1" lang="ja-JP" altLang="en-US" smtClean="0"/>
              <a:t>17</a:t>
            </a:fld>
            <a:endParaRPr kumimoji="1" lang="ja-JP" altLang="en-US"/>
          </a:p>
        </p:txBody>
      </p:sp>
    </p:spTree>
    <p:extLst>
      <p:ext uri="{BB962C8B-B14F-4D97-AF65-F5344CB8AC3E}">
        <p14:creationId xmlns:p14="http://schemas.microsoft.com/office/powerpoint/2010/main" val="3111493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BCB0D74-D066-428A-9CBC-1010FFCB6688}" type="slidenum">
              <a:rPr kumimoji="1" lang="ja-JP" altLang="en-US" smtClean="0"/>
              <a:t>21</a:t>
            </a:fld>
            <a:endParaRPr kumimoji="1" lang="ja-JP" altLang="en-US"/>
          </a:p>
        </p:txBody>
      </p:sp>
    </p:spTree>
    <p:extLst>
      <p:ext uri="{BB962C8B-B14F-4D97-AF65-F5344CB8AC3E}">
        <p14:creationId xmlns:p14="http://schemas.microsoft.com/office/powerpoint/2010/main" val="3347860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0F5D66C8-D673-4B28-874E-35D4C3A332A8}" type="slidenum">
              <a:rPr kumimoji="1" lang="ja-JP" altLang="en-US" smtClean="0"/>
              <a:pPr/>
              <a:t>22</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7218F92-B8D6-47D2-B5E9-376644F6B8AB}" type="slidenum">
              <a:rPr kumimoji="1" lang="ja-JP" altLang="en-US" smtClean="0"/>
              <a:pPr/>
              <a:t>23</a:t>
            </a:fld>
            <a:endParaRPr kumimoji="1" lang="ja-JP" altLang="en-US"/>
          </a:p>
        </p:txBody>
      </p:sp>
    </p:spTree>
    <p:extLst>
      <p:ext uri="{BB962C8B-B14F-4D97-AF65-F5344CB8AC3E}">
        <p14:creationId xmlns:p14="http://schemas.microsoft.com/office/powerpoint/2010/main" val="1951345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lang="ja-JP" altLang="en-US" sz="1200" dirty="0" smtClean="0"/>
              <a:t>○第二期の大阪府がん対策推進計画です。平成２５年３月に策定をいたしまして、２５年度から２９年度、来年度までを取組期間としています。</a:t>
            </a:r>
            <a:endParaRPr lang="en-US" altLang="ja-JP" sz="1200" dirty="0" smtClean="0"/>
          </a:p>
          <a:p>
            <a:r>
              <a:rPr lang="ja-JP" altLang="en-US" sz="1200" dirty="0" smtClean="0"/>
              <a:t>　全体目標は国の基本計画の目標と同じ。がんによる死亡の減少については、国がマイナス２０％のところ、１０ポイント多いマイナス３０％としています。</a:t>
            </a:r>
            <a:endParaRPr lang="en-US" altLang="ja-JP" sz="1200" dirty="0" smtClean="0"/>
          </a:p>
          <a:p>
            <a:r>
              <a:rPr lang="ja-JP" altLang="en-US" sz="1200" dirty="0" smtClean="0"/>
              <a:t>○この全体目標の達成に向け、「がん予防の推進」「がんの早期発見」「がん医療の充実」を３つの柱として、個別の取り組みを進めるとともに、「がん対策の新たな試み」として、</a:t>
            </a:r>
            <a:endParaRPr lang="en-US" altLang="ja-JP" sz="1200" dirty="0" smtClean="0"/>
          </a:p>
          <a:p>
            <a:r>
              <a:rPr lang="ja-JP" altLang="en-US" sz="1200" dirty="0" smtClean="0"/>
              <a:t>患者・家族との意見交換・就労支援、がん対策基金を活用した取り組みを進めることとしています。</a:t>
            </a:r>
            <a:endParaRPr lang="en-US" altLang="ja-JP" sz="1200" dirty="0" smtClean="0"/>
          </a:p>
          <a:p>
            <a:r>
              <a:rPr lang="ja-JP" altLang="en-US" sz="1200" dirty="0" smtClean="0"/>
              <a:t>○次に、大阪のがんの現状です。全体目標のうち唯一数値目標となっている「がんによる死亡の減少」として、７５歳未満の年齢調整死亡率です。</a:t>
            </a:r>
            <a:endParaRPr lang="en-US" altLang="ja-JP" sz="1200" dirty="0" smtClean="0"/>
          </a:p>
        </p:txBody>
      </p:sp>
      <p:sp>
        <p:nvSpPr>
          <p:cNvPr id="4" name="スライド番号プレースホルダー 3"/>
          <p:cNvSpPr>
            <a:spLocks noGrp="1"/>
          </p:cNvSpPr>
          <p:nvPr>
            <p:ph type="sldNum" sz="quarter" idx="10"/>
          </p:nvPr>
        </p:nvSpPr>
        <p:spPr/>
        <p:txBody>
          <a:bodyPr/>
          <a:lstStyle/>
          <a:p>
            <a:fld id="{4CF7F049-53B6-40B6-B152-169FF125A99F}" type="slidenum">
              <a:rPr kumimoji="1" lang="ja-JP" altLang="en-US" smtClean="0"/>
              <a:t>2</a:t>
            </a:fld>
            <a:endParaRPr kumimoji="1" lang="ja-JP" altLang="en-US"/>
          </a:p>
        </p:txBody>
      </p:sp>
      <p:sp>
        <p:nvSpPr>
          <p:cNvPr id="5" name="日付プレースホルダー 4"/>
          <p:cNvSpPr>
            <a:spLocks noGrp="1"/>
          </p:cNvSpPr>
          <p:nvPr>
            <p:ph type="dt" idx="11"/>
          </p:nvPr>
        </p:nvSpPr>
        <p:spPr/>
        <p:txBody>
          <a:bodyPr/>
          <a:lstStyle/>
          <a:p>
            <a:pPr>
              <a:defRPr/>
            </a:pPr>
            <a:r>
              <a:rPr lang="en-US" altLang="ja-JP" smtClean="0"/>
              <a:t>11</a:t>
            </a:r>
            <a:r>
              <a:rPr lang="ja-JP" altLang="en-US" smtClean="0"/>
              <a:t>月</a:t>
            </a:r>
            <a:r>
              <a:rPr lang="en-US" altLang="ja-JP" smtClean="0"/>
              <a:t>8</a:t>
            </a:r>
            <a:r>
              <a:rPr lang="ja-JP" altLang="en-US" smtClean="0"/>
              <a:t>日　がん看護セミナー</a:t>
            </a:r>
            <a:endParaRPr lang="en-US" altLang="ja-JP"/>
          </a:p>
        </p:txBody>
      </p:sp>
    </p:spTree>
    <p:extLst>
      <p:ext uri="{BB962C8B-B14F-4D97-AF65-F5344CB8AC3E}">
        <p14:creationId xmlns:p14="http://schemas.microsoft.com/office/powerpoint/2010/main" val="1709782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r>
              <a:rPr kumimoji="1" lang="ja-JP" altLang="en-US" dirty="0" smtClean="0"/>
              <a:t>説明のポイント</a:t>
            </a:r>
            <a:endParaRPr kumimoji="1" lang="en-US" altLang="ja-JP" dirty="0" smtClean="0"/>
          </a:p>
          <a:p>
            <a:endParaRPr kumimoji="1" lang="en-US" altLang="ja-JP" dirty="0" smtClean="0"/>
          </a:p>
          <a:p>
            <a:r>
              <a:rPr kumimoji="1" lang="ja-JP" altLang="en-US" dirty="0" smtClean="0"/>
              <a:t>○府独自の取組みについて、ご協力頂いた拠点病院におかれましては、ご協力ありがとうございました。</a:t>
            </a:r>
            <a:endParaRPr kumimoji="1" lang="en-US" altLang="ja-JP" dirty="0" smtClean="0"/>
          </a:p>
          <a:p>
            <a:r>
              <a:rPr kumimoji="1" lang="ja-JP" altLang="en-US" dirty="0" smtClean="0"/>
              <a:t>２９年度も実施予定。実施の際、講師の依頼をお願いすることになるので、ご協力をお願いしたい。</a:t>
            </a:r>
            <a:endParaRPr kumimoji="1" lang="en-US" altLang="ja-JP" dirty="0" smtClean="0"/>
          </a:p>
          <a:p>
            <a:endParaRPr kumimoji="1" lang="en-US" altLang="ja-JP" dirty="0" smtClean="0"/>
          </a:p>
          <a:p>
            <a:r>
              <a:rPr kumimoji="1" lang="ja-JP" altLang="en-US" dirty="0" smtClean="0"/>
              <a:t>○文科省事業について、今年度は八尾市（八尾市立病院が協力）で実施←中河内</a:t>
            </a:r>
            <a:r>
              <a:rPr kumimoji="1" lang="en-US" altLang="ja-JP" dirty="0" smtClean="0"/>
              <a:t>NW</a:t>
            </a:r>
            <a:r>
              <a:rPr kumimoji="1" lang="ja-JP" altLang="en-US" dirty="0" smtClean="0"/>
              <a:t>協議会ではアピール。</a:t>
            </a:r>
            <a:endParaRPr kumimoji="1" lang="ja-JP" altLang="en-US" dirty="0"/>
          </a:p>
        </p:txBody>
      </p:sp>
      <p:sp>
        <p:nvSpPr>
          <p:cNvPr id="4" name="スライド番号プレースホルダー 3"/>
          <p:cNvSpPr>
            <a:spLocks noGrp="1"/>
          </p:cNvSpPr>
          <p:nvPr>
            <p:ph type="sldNum" sz="quarter" idx="10"/>
          </p:nvPr>
        </p:nvSpPr>
        <p:spPr/>
        <p:txBody>
          <a:bodyPr/>
          <a:lstStyle/>
          <a:p>
            <a:fld id="{F0758863-E78E-4E2E-A3BF-8366D12C3360}" type="slidenum">
              <a:rPr kumimoji="1" lang="ja-JP" altLang="en-US" smtClean="0"/>
              <a:t>3</a:t>
            </a:fld>
            <a:endParaRPr kumimoji="1" lang="ja-JP" altLang="en-US"/>
          </a:p>
        </p:txBody>
      </p:sp>
    </p:spTree>
    <p:extLst>
      <p:ext uri="{BB962C8B-B14F-4D97-AF65-F5344CB8AC3E}">
        <p14:creationId xmlns:p14="http://schemas.microsoft.com/office/powerpoint/2010/main" val="45336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BB393B3-4669-40DF-99F0-A9064760E014}" type="slidenum">
              <a:rPr kumimoji="1" lang="ja-JP" altLang="en-US" smtClean="0"/>
              <a:t>5</a:t>
            </a:fld>
            <a:endParaRPr kumimoji="1" lang="ja-JP" altLang="en-US"/>
          </a:p>
        </p:txBody>
      </p:sp>
    </p:spTree>
    <p:extLst>
      <p:ext uri="{BB962C8B-B14F-4D97-AF65-F5344CB8AC3E}">
        <p14:creationId xmlns:p14="http://schemas.microsoft.com/office/powerpoint/2010/main" val="3846843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919163" y="746125"/>
            <a:ext cx="4968875" cy="3725863"/>
          </a:xfrm>
          <a:ln/>
        </p:spPr>
      </p:sp>
      <p:sp>
        <p:nvSpPr>
          <p:cNvPr id="28675" name="Rectangle 3"/>
          <p:cNvSpPr>
            <a:spLocks noGrp="1" noChangeArrowheads="1"/>
          </p:cNvSpPr>
          <p:nvPr>
            <p:ph type="body" idx="1"/>
          </p:nvPr>
        </p:nvSpPr>
        <p:spPr>
          <a:noFill/>
        </p:spPr>
        <p:txBody>
          <a:bodyPr/>
          <a:lstStyle/>
          <a:p>
            <a:pPr eaLnBrk="1" hangingPunct="1"/>
            <a:endParaRPr lang="en-US" altLang="ja-JP" dirty="0" smtClean="0"/>
          </a:p>
          <a:p>
            <a:pPr eaLnBrk="1" hangingPunct="1"/>
            <a:r>
              <a:rPr lang="ja-JP" altLang="en-US" dirty="0" smtClean="0"/>
              <a:t>　</a:t>
            </a:r>
            <a:r>
              <a:rPr lang="ja-JP" altLang="en-US" dirty="0">
                <a:latin typeface="HG丸ｺﾞｼｯｸM-PRO" pitchFamily="50" charset="-128"/>
                <a:ea typeface="HG丸ｺﾞｼｯｸM-PRO" pitchFamily="50" charset="-128"/>
              </a:rPr>
              <a:t>これは、大阪府の地図に各拠点病院の位置を落とし込んだ図です。</a:t>
            </a:r>
            <a:endParaRPr lang="en-US" altLang="ja-JP" dirty="0">
              <a:latin typeface="HG丸ｺﾞｼｯｸM-PRO" pitchFamily="50" charset="-128"/>
              <a:ea typeface="HG丸ｺﾞｼｯｸM-PRO" pitchFamily="50" charset="-128"/>
            </a:endParaRPr>
          </a:p>
          <a:p>
            <a:pPr eaLnBrk="1" hangingPunct="1"/>
            <a:endParaRPr lang="en-US" altLang="ja-JP" dirty="0">
              <a:latin typeface="HG丸ｺﾞｼｯｸM-PRO" pitchFamily="50" charset="-128"/>
              <a:ea typeface="HG丸ｺﾞｼｯｸM-PRO" pitchFamily="50" charset="-128"/>
            </a:endParaRPr>
          </a:p>
          <a:p>
            <a:pPr eaLnBrk="1" hangingPunct="1"/>
            <a:r>
              <a:rPr lang="ja-JP" altLang="en-US" dirty="0">
                <a:latin typeface="HG丸ｺﾞｼｯｸM-PRO" pitchFamily="50" charset="-128"/>
                <a:ea typeface="HG丸ｺﾞｼｯｸM-PRO" pitchFamily="50" charset="-128"/>
              </a:rPr>
              <a:t>　赤が国拠点病院、青が府拠点病院で、都市部を中心に偏在して</a:t>
            </a:r>
            <a:endParaRPr lang="en-US" altLang="ja-JP" dirty="0">
              <a:latin typeface="HG丸ｺﾞｼｯｸM-PRO" pitchFamily="50" charset="-128"/>
              <a:ea typeface="HG丸ｺﾞｼｯｸM-PRO" pitchFamily="50" charset="-128"/>
            </a:endParaRPr>
          </a:p>
          <a:p>
            <a:pPr eaLnBrk="1" hangingPunct="1"/>
            <a:r>
              <a:rPr lang="ja-JP" altLang="en-US" dirty="0">
                <a:latin typeface="HG丸ｺﾞｼｯｸM-PRO" pitchFamily="50" charset="-128"/>
                <a:ea typeface="HG丸ｺﾞｼｯｸM-PRO" pitchFamily="50" charset="-128"/>
              </a:rPr>
              <a:t>　いることがお分かりと思います。</a:t>
            </a:r>
            <a:endParaRPr lang="en-US" altLang="ja-JP" dirty="0">
              <a:latin typeface="HG丸ｺﾞｼｯｸM-PRO" pitchFamily="50" charset="-128"/>
              <a:ea typeface="HG丸ｺﾞｼｯｸM-PRO" pitchFamily="50" charset="-128"/>
            </a:endParaRPr>
          </a:p>
          <a:p>
            <a:pPr eaLnBrk="1" hangingPunct="1"/>
            <a:r>
              <a:rPr lang="ja-JP" altLang="en-US" dirty="0">
                <a:latin typeface="HG丸ｺﾞｼｯｸM-PRO" pitchFamily="50" charset="-128"/>
                <a:ea typeface="HG丸ｺﾞｼｯｸM-PRO" pitchFamily="50" charset="-128"/>
              </a:rPr>
              <a:t>　また、大阪市内にはハイボリュウムな病院が集中し、交通の利</a:t>
            </a:r>
            <a:endParaRPr lang="en-US" altLang="ja-JP" dirty="0">
              <a:latin typeface="HG丸ｺﾞｼｯｸM-PRO" pitchFamily="50" charset="-128"/>
              <a:ea typeface="HG丸ｺﾞｼｯｸM-PRO" pitchFamily="50" charset="-128"/>
            </a:endParaRPr>
          </a:p>
          <a:p>
            <a:pPr eaLnBrk="1" hangingPunct="1"/>
            <a:r>
              <a:rPr lang="ja-JP" altLang="en-US" dirty="0">
                <a:latin typeface="HG丸ｺﾞｼｯｸM-PRO" pitchFamily="50" charset="-128"/>
                <a:ea typeface="HG丸ｺﾞｼｯｸM-PRO" pitchFamily="50" charset="-128"/>
              </a:rPr>
              <a:t>　便性により、医療圏によっては大阪市内に多くの患者が流入し　</a:t>
            </a:r>
            <a:endParaRPr lang="en-US" altLang="ja-JP" dirty="0">
              <a:latin typeface="HG丸ｺﾞｼｯｸM-PRO" pitchFamily="50" charset="-128"/>
              <a:ea typeface="HG丸ｺﾞｼｯｸM-PRO" pitchFamily="50" charset="-128"/>
            </a:endParaRPr>
          </a:p>
          <a:p>
            <a:pPr eaLnBrk="1" hangingPunct="1"/>
            <a:r>
              <a:rPr lang="ja-JP" altLang="en-US" dirty="0">
                <a:latin typeface="HG丸ｺﾞｼｯｸM-PRO" pitchFamily="50" charset="-128"/>
                <a:ea typeface="HG丸ｺﾞｼｯｸM-PRO" pitchFamily="50" charset="-128"/>
              </a:rPr>
              <a:t>　</a:t>
            </a:r>
            <a:r>
              <a:rPr lang="ja-JP" altLang="en-US" dirty="0" err="1">
                <a:latin typeface="HG丸ｺﾞｼｯｸM-PRO" pitchFamily="50" charset="-128"/>
                <a:ea typeface="HG丸ｺﾞｼｯｸM-PRO" pitchFamily="50" charset="-128"/>
              </a:rPr>
              <a:t>て</a:t>
            </a:r>
            <a:r>
              <a:rPr lang="ja-JP" altLang="en-US" dirty="0">
                <a:latin typeface="HG丸ｺﾞｼｯｸM-PRO" pitchFamily="50" charset="-128"/>
                <a:ea typeface="HG丸ｺﾞｼｯｸM-PRO" pitchFamily="50" charset="-128"/>
              </a:rPr>
              <a:t>いる現状があります。</a:t>
            </a:r>
            <a:endParaRPr lang="en-US" altLang="ja-JP" dirty="0">
              <a:latin typeface="HG丸ｺﾞｼｯｸM-PRO" pitchFamily="50" charset="-128"/>
              <a:ea typeface="HG丸ｺﾞｼｯｸM-PRO" pitchFamily="50" charset="-128"/>
            </a:endParaRPr>
          </a:p>
          <a:p>
            <a:pPr eaLnBrk="1" hangingPunct="1"/>
            <a:endParaRPr lang="en-US" altLang="ja-JP" dirty="0">
              <a:latin typeface="HG丸ｺﾞｼｯｸM-PRO" pitchFamily="50" charset="-128"/>
              <a:ea typeface="HG丸ｺﾞｼｯｸM-PRO" pitchFamily="50" charset="-128"/>
            </a:endParaRPr>
          </a:p>
          <a:p>
            <a:pPr eaLnBrk="1" hangingPunct="1"/>
            <a:r>
              <a:rPr lang="ja-JP" altLang="en-US" dirty="0">
                <a:latin typeface="HG丸ｺﾞｼｯｸM-PRO" pitchFamily="50" charset="-128"/>
                <a:ea typeface="HG丸ｺﾞｼｯｸM-PRO" pitchFamily="50" charset="-128"/>
              </a:rPr>
              <a:t>　ここで、改めて各拠点病院の役割について御説明させていた</a:t>
            </a:r>
            <a:r>
              <a:rPr lang="ja-JP" altLang="en-US" dirty="0" err="1">
                <a:latin typeface="HG丸ｺﾞｼｯｸM-PRO" pitchFamily="50" charset="-128"/>
                <a:ea typeface="HG丸ｺﾞｼｯｸM-PRO" pitchFamily="50" charset="-128"/>
              </a:rPr>
              <a:t>だ</a:t>
            </a:r>
            <a:endParaRPr lang="en-US" altLang="ja-JP" dirty="0">
              <a:latin typeface="HG丸ｺﾞｼｯｸM-PRO" pitchFamily="50" charset="-128"/>
              <a:ea typeface="HG丸ｺﾞｼｯｸM-PRO" pitchFamily="50" charset="-128"/>
            </a:endParaRPr>
          </a:p>
          <a:p>
            <a:pPr eaLnBrk="1" hangingPunct="1"/>
            <a:r>
              <a:rPr lang="ja-JP" altLang="en-US" dirty="0">
                <a:latin typeface="HG丸ｺﾞｼｯｸM-PRO" pitchFamily="50" charset="-128"/>
                <a:ea typeface="HG丸ｺﾞｼｯｸM-PRO" pitchFamily="50" charset="-128"/>
              </a:rPr>
              <a:t>　きます。</a:t>
            </a:r>
            <a:endParaRPr lang="en-US" altLang="ja-JP" dirty="0">
              <a:latin typeface="HG丸ｺﾞｼｯｸM-PRO" pitchFamily="50" charset="-128"/>
              <a:ea typeface="HG丸ｺﾞｼｯｸM-PRO" pitchFamily="50" charset="-128"/>
            </a:endParaRPr>
          </a:p>
          <a:p>
            <a:pPr eaLnBrk="1" hangingPunct="1"/>
            <a:r>
              <a:rPr lang="ja-JP" altLang="en-US" dirty="0" smtClean="0"/>
              <a:t>　</a:t>
            </a:r>
            <a:r>
              <a:rPr lang="ja-JP" altLang="en-US" dirty="0">
                <a:latin typeface="HG丸ｺﾞｼｯｸM-PRO" pitchFamily="50" charset="-128"/>
                <a:ea typeface="HG丸ｺﾞｼｯｸM-PRO" pitchFamily="50" charset="-128"/>
              </a:rPr>
              <a:t>　⇒　それぞれの役割について説明</a:t>
            </a:r>
            <a:endParaRPr lang="en-US" altLang="ja-JP" dirty="0">
              <a:latin typeface="HG丸ｺﾞｼｯｸM-PRO" pitchFamily="50" charset="-128"/>
              <a:ea typeface="HG丸ｺﾞｼｯｸM-PRO" pitchFamily="50" charset="-128"/>
            </a:endParaRPr>
          </a:p>
          <a:p>
            <a:pPr eaLnBrk="1" hangingPunct="1"/>
            <a:r>
              <a:rPr lang="ja-JP" altLang="en-US" dirty="0">
                <a:latin typeface="HG丸ｺﾞｼｯｸM-PRO" pitchFamily="50" charset="-128"/>
                <a:ea typeface="HG丸ｺﾞｼｯｸM-PRO" pitchFamily="50" charset="-128"/>
              </a:rPr>
              <a:t>　均</a:t>
            </a:r>
            <a:r>
              <a:rPr lang="ja-JP" altLang="en-US" dirty="0" err="1">
                <a:latin typeface="HG丸ｺﾞｼｯｸM-PRO" pitchFamily="50" charset="-128"/>
                <a:ea typeface="HG丸ｺﾞｼｯｸM-PRO" pitchFamily="50" charset="-128"/>
              </a:rPr>
              <a:t>てん化を</a:t>
            </a:r>
            <a:r>
              <a:rPr lang="ja-JP" altLang="en-US" dirty="0">
                <a:latin typeface="HG丸ｺﾞｼｯｸM-PRO" pitchFamily="50" charset="-128"/>
                <a:ea typeface="HG丸ｺﾞｼｯｸM-PRO" pitchFamily="50" charset="-128"/>
              </a:rPr>
              <a:t>目標に配置を進めてまいりましたが、医療圏によっ</a:t>
            </a:r>
            <a:endParaRPr lang="en-US" altLang="ja-JP" dirty="0">
              <a:latin typeface="HG丸ｺﾞｼｯｸM-PRO" pitchFamily="50" charset="-128"/>
              <a:ea typeface="HG丸ｺﾞｼｯｸM-PRO" pitchFamily="50" charset="-128"/>
            </a:endParaRPr>
          </a:p>
          <a:p>
            <a:pPr eaLnBrk="1" hangingPunct="1"/>
            <a:r>
              <a:rPr lang="ja-JP" altLang="en-US" dirty="0">
                <a:latin typeface="HG丸ｺﾞｼｯｸM-PRO" pitchFamily="50" charset="-128"/>
                <a:ea typeface="HG丸ｺﾞｼｯｸM-PRO" pitchFamily="50" charset="-128"/>
              </a:rPr>
              <a:t>　て、地域の医療機関との連携が思うように進んでいない圏域、</a:t>
            </a:r>
            <a:endParaRPr lang="en-US" altLang="ja-JP" dirty="0">
              <a:latin typeface="HG丸ｺﾞｼｯｸM-PRO" pitchFamily="50" charset="-128"/>
              <a:ea typeface="HG丸ｺﾞｼｯｸM-PRO" pitchFamily="50" charset="-128"/>
            </a:endParaRPr>
          </a:p>
          <a:p>
            <a:pPr eaLnBrk="1" hangingPunct="1"/>
            <a:r>
              <a:rPr lang="ja-JP" altLang="en-US" dirty="0">
                <a:latin typeface="HG丸ｺﾞｼｯｸM-PRO" pitchFamily="50" charset="-128"/>
                <a:ea typeface="HG丸ｺﾞｼｯｸM-PRO" pitchFamily="50" charset="-128"/>
              </a:rPr>
              <a:t>　進みつつある圏域と、府内で温度差があります。</a:t>
            </a:r>
            <a:endParaRPr lang="en-US" altLang="ja-JP" dirty="0">
              <a:latin typeface="HG丸ｺﾞｼｯｸM-PRO" pitchFamily="50" charset="-128"/>
              <a:ea typeface="HG丸ｺﾞｼｯｸM-PRO" pitchFamily="50" charset="-128"/>
            </a:endParaRPr>
          </a:p>
          <a:p>
            <a:pPr eaLnBrk="1" hangingPunct="1"/>
            <a:r>
              <a:rPr lang="ja-JP" altLang="en-US" dirty="0">
                <a:latin typeface="HG丸ｺﾞｼｯｸM-PRO" pitchFamily="50" charset="-128"/>
                <a:ea typeface="HG丸ｺﾞｼｯｸM-PRO" pitchFamily="50" charset="-128"/>
              </a:rPr>
              <a:t>　要因としては、大病院志向、インフラ、学閥の状況等が</a:t>
            </a:r>
            <a:r>
              <a:rPr lang="ja-JP" altLang="en-US" dirty="0" err="1">
                <a:latin typeface="HG丸ｺﾞｼｯｸM-PRO" pitchFamily="50" charset="-128"/>
                <a:ea typeface="HG丸ｺﾞｼｯｸM-PRO" pitchFamily="50" charset="-128"/>
              </a:rPr>
              <a:t>挙げら</a:t>
            </a:r>
            <a:endParaRPr lang="en-US" altLang="ja-JP" dirty="0">
              <a:latin typeface="HG丸ｺﾞｼｯｸM-PRO" pitchFamily="50" charset="-128"/>
              <a:ea typeface="HG丸ｺﾞｼｯｸM-PRO" pitchFamily="50" charset="-128"/>
            </a:endParaRPr>
          </a:p>
          <a:p>
            <a:pPr eaLnBrk="1" hangingPunct="1"/>
            <a:r>
              <a:rPr lang="ja-JP" altLang="en-US" dirty="0">
                <a:latin typeface="HG丸ｺﾞｼｯｸM-PRO" pitchFamily="50" charset="-128"/>
                <a:ea typeface="HG丸ｺﾞｼｯｸM-PRO" pitchFamily="50" charset="-128"/>
              </a:rPr>
              <a:t>　れます。</a:t>
            </a:r>
            <a:endParaRPr lang="en-US" altLang="ja-JP" dirty="0">
              <a:latin typeface="HG丸ｺﾞｼｯｸM-PRO" pitchFamily="50" charset="-128"/>
              <a:ea typeface="HG丸ｺﾞｼｯｸM-PRO" pitchFamily="50" charset="-128"/>
            </a:endParaRPr>
          </a:p>
          <a:p>
            <a:pPr eaLnBrk="1" hangingPunct="1"/>
            <a:endParaRPr lang="en-US" altLang="ja-JP" dirty="0">
              <a:latin typeface="HG丸ｺﾞｼｯｸM-PRO" pitchFamily="50" charset="-128"/>
              <a:ea typeface="HG丸ｺﾞｼｯｸM-PRO" pitchFamily="50" charset="-128"/>
            </a:endParaRPr>
          </a:p>
          <a:p>
            <a:pPr eaLnBrk="1" hangingPunct="1"/>
            <a:r>
              <a:rPr lang="ja-JP" altLang="en-US" dirty="0">
                <a:latin typeface="HG丸ｺﾞｼｯｸM-PRO" pitchFamily="50" charset="-128"/>
                <a:ea typeface="HG丸ｺﾞｼｯｸM-PRO" pitchFamily="50" charset="-128"/>
              </a:rPr>
              <a:t>　　</a:t>
            </a:r>
            <a:endParaRPr lang="en-US" altLang="ja-JP" dirty="0">
              <a:latin typeface="HG丸ｺﾞｼｯｸM-PRO" pitchFamily="50" charset="-128"/>
              <a:ea typeface="HG丸ｺﾞｼｯｸM-PRO" pitchFamily="50" charset="-128"/>
            </a:endParaRPr>
          </a:p>
        </p:txBody>
      </p:sp>
      <p:sp>
        <p:nvSpPr>
          <p:cNvPr id="2" name="日付プレースホルダー 1"/>
          <p:cNvSpPr>
            <a:spLocks noGrp="1"/>
          </p:cNvSpPr>
          <p:nvPr>
            <p:ph type="dt" idx="10"/>
          </p:nvPr>
        </p:nvSpPr>
        <p:spPr/>
        <p:txBody>
          <a:bodyPr/>
          <a:lstStyle/>
          <a:p>
            <a:pPr>
              <a:defRPr/>
            </a:pPr>
            <a:r>
              <a:rPr lang="en-US" altLang="ja-JP" smtClean="0"/>
              <a:t>11</a:t>
            </a:r>
            <a:r>
              <a:rPr lang="ja-JP" altLang="en-US" smtClean="0"/>
              <a:t>月</a:t>
            </a:r>
            <a:r>
              <a:rPr lang="en-US" altLang="ja-JP" smtClean="0"/>
              <a:t>8</a:t>
            </a:r>
            <a:r>
              <a:rPr lang="ja-JP" altLang="en-US" smtClean="0"/>
              <a:t>日　がん看護セミナー</a:t>
            </a:r>
            <a:endParaRPr lang="en-US" altLang="ja-JP"/>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kumimoji="1" lang="ja-JP" altLang="en-US" dirty="0" smtClean="0"/>
              <a:t>○また一方で、緩和ケアを府民全体に広く普及させるのは、病院のみならず、引き続き大阪府としての課題であり、一人でも多くの府民に緩和ケアに触れてもらえるよう、平成</a:t>
            </a:r>
            <a:r>
              <a:rPr kumimoji="1" lang="en-US" altLang="ja-JP" dirty="0" smtClean="0"/>
              <a:t>26</a:t>
            </a:r>
            <a:r>
              <a:rPr kumimoji="1" lang="ja-JP" altLang="en-US" dirty="0" smtClean="0"/>
              <a:t>年度には緩和ケアリーフレットを作成し、各拠点病院には配布をお願いしてきた。今年度は、リーフレットと同じ内容ではあるが、</a:t>
            </a:r>
            <a:r>
              <a:rPr kumimoji="1" lang="en-US" altLang="ja-JP" dirty="0" smtClean="0"/>
              <a:t>A4</a:t>
            </a:r>
            <a:r>
              <a:rPr kumimoji="1" lang="ja-JP" altLang="en-US" dirty="0" smtClean="0"/>
              <a:t>両面に再編集したチラシ版を作成し、昨年末にかけて各拠点病院に配布させて頂いた。リーフレット同様、スクリーニング時などに患者本人にお渡しいただくことやがん相談支援センターや外来などに配架いただくなど、がん患者本人以外の方にも手に取ってもらえるよう、引き続きご協力をお願いしたい。</a:t>
            </a:r>
            <a:endParaRPr kumimoji="1" lang="ja-JP" altLang="en-US" dirty="0"/>
          </a:p>
        </p:txBody>
      </p:sp>
      <p:sp>
        <p:nvSpPr>
          <p:cNvPr id="4" name="スライド番号プレースホルダー 3"/>
          <p:cNvSpPr>
            <a:spLocks noGrp="1"/>
          </p:cNvSpPr>
          <p:nvPr>
            <p:ph type="sldNum" sz="quarter" idx="10"/>
          </p:nvPr>
        </p:nvSpPr>
        <p:spPr/>
        <p:txBody>
          <a:bodyPr/>
          <a:lstStyle/>
          <a:p>
            <a:fld id="{CBB393B3-4669-40DF-99F0-A9064760E014}" type="slidenum">
              <a:rPr kumimoji="1" lang="ja-JP" altLang="en-US" smtClean="0"/>
              <a:t>10</a:t>
            </a:fld>
            <a:endParaRPr kumimoji="1" lang="ja-JP" altLang="en-US"/>
          </a:p>
        </p:txBody>
      </p:sp>
    </p:spTree>
    <p:extLst>
      <p:ext uri="{BB962C8B-B14F-4D97-AF65-F5344CB8AC3E}">
        <p14:creationId xmlns:p14="http://schemas.microsoft.com/office/powerpoint/2010/main" val="2332264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9163" y="746125"/>
            <a:ext cx="4968875" cy="3725863"/>
          </a:xfrm>
        </p:spPr>
      </p:sp>
      <p:sp>
        <p:nvSpPr>
          <p:cNvPr id="3" name="ノート プレースホルダ 2"/>
          <p:cNvSpPr>
            <a:spLocks noGrp="1"/>
          </p:cNvSpPr>
          <p:nvPr>
            <p:ph type="body" idx="1"/>
          </p:nvPr>
        </p:nvSpPr>
        <p:spPr/>
        <p:txBody>
          <a:bodyPr>
            <a:normAutofit/>
          </a:bodyPr>
          <a:lstStyle/>
          <a:p>
            <a:r>
              <a:rPr kumimoji="1" lang="ja-JP" altLang="en-US" dirty="0" smtClean="0"/>
              <a:t>○緩和ケア研修会は、昨年度に引き続き、開催回数が前年度を上回る予定となっており、特に医師の修了者数は既に昨年度を上回っている。国の検討会では、拠点病院以外の医療従事者に対する緩和ケア研修会の受講についてもこれまで以上に取り組むような意見も出ており、今後とも国・府いずれの拠点病院においても、緩和ケア研修会の開催について協力をお願いしたい。</a:t>
            </a:r>
            <a:endParaRPr kumimoji="1" lang="en-US" altLang="ja-JP" dirty="0" smtClean="0"/>
          </a:p>
        </p:txBody>
      </p:sp>
      <p:sp>
        <p:nvSpPr>
          <p:cNvPr id="4" name="スライド番号プレースホルダ 3"/>
          <p:cNvSpPr>
            <a:spLocks noGrp="1"/>
          </p:cNvSpPr>
          <p:nvPr>
            <p:ph type="sldNum" sz="quarter" idx="10"/>
          </p:nvPr>
        </p:nvSpPr>
        <p:spPr/>
        <p:txBody>
          <a:bodyPr/>
          <a:lstStyle/>
          <a:p>
            <a:pPr>
              <a:defRPr/>
            </a:pPr>
            <a:fld id="{990FE228-543D-4282-818F-9CBCCC5949E6}" type="slidenum">
              <a:rPr lang="ja-JP" altLang="en-US" smtClean="0"/>
              <a:pPr>
                <a:defRPr/>
              </a:pPr>
              <a:t>11</a:t>
            </a:fld>
            <a:endParaRPr lang="ja-JP" altLang="en-US"/>
          </a:p>
        </p:txBody>
      </p:sp>
    </p:spTree>
    <p:extLst>
      <p:ext uri="{BB962C8B-B14F-4D97-AF65-F5344CB8AC3E}">
        <p14:creationId xmlns:p14="http://schemas.microsoft.com/office/powerpoint/2010/main" val="219979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r>
              <a:rPr kumimoji="1" lang="ja-JP" altLang="en-US" dirty="0" smtClean="0"/>
              <a:t>○国指定拠点病院における、がん患者の主治医・担当医となる先生方の緩和ケア研修会の受講率については、平成</a:t>
            </a:r>
            <a:r>
              <a:rPr kumimoji="1" lang="en-US" altLang="ja-JP" dirty="0" smtClean="0"/>
              <a:t>27</a:t>
            </a:r>
            <a:r>
              <a:rPr kumimoji="1" lang="ja-JP" altLang="en-US" dirty="0" smtClean="0"/>
              <a:t>年</a:t>
            </a:r>
            <a:r>
              <a:rPr kumimoji="1" lang="en-US" altLang="ja-JP" dirty="0" smtClean="0"/>
              <a:t>3</a:t>
            </a:r>
            <a:r>
              <a:rPr kumimoji="1" lang="ja-JP" altLang="en-US" dirty="0" smtClean="0"/>
              <a:t>月</a:t>
            </a:r>
            <a:r>
              <a:rPr kumimoji="1" lang="en-US" altLang="ja-JP" dirty="0" smtClean="0"/>
              <a:t>12</a:t>
            </a:r>
            <a:r>
              <a:rPr kumimoji="1" lang="ja-JP" altLang="en-US" dirty="0" smtClean="0"/>
              <a:t>日付厚生労働省健康局がん対策・健康増進課事務連絡により、平成</a:t>
            </a:r>
            <a:r>
              <a:rPr kumimoji="1" lang="en-US" altLang="ja-JP" dirty="0" smtClean="0"/>
              <a:t>29</a:t>
            </a:r>
            <a:r>
              <a:rPr kumimoji="1" lang="ja-JP" altLang="en-US" dirty="0" smtClean="0"/>
              <a:t>年</a:t>
            </a:r>
            <a:r>
              <a:rPr kumimoji="1" lang="en-US" altLang="ja-JP" dirty="0" smtClean="0"/>
              <a:t>6</a:t>
            </a:r>
            <a:r>
              <a:rPr kumimoji="1" lang="ja-JP" altLang="en-US" dirty="0" smtClean="0"/>
              <a:t>月末までに</a:t>
            </a:r>
            <a:r>
              <a:rPr kumimoji="1" lang="en-US" altLang="ja-JP" dirty="0" smtClean="0"/>
              <a:t>90</a:t>
            </a:r>
            <a:r>
              <a:rPr kumimoji="1" lang="ja-JP" altLang="en-US" dirty="0" smtClean="0"/>
              <a:t>％を達成することが求められているのは、すでに再三お話ししてきているところですが、先日ご提出いただいた現況報告書の受講率をまとめたところ、全体平均で</a:t>
            </a:r>
            <a:r>
              <a:rPr kumimoji="1" lang="en-US" altLang="ja-JP" dirty="0" smtClean="0"/>
              <a:t>64.7</a:t>
            </a:r>
            <a:r>
              <a:rPr kumimoji="1" lang="ja-JP" altLang="en-US" dirty="0" smtClean="0"/>
              <a:t>％と昨年度より</a:t>
            </a:r>
            <a:r>
              <a:rPr kumimoji="1" lang="en-US" altLang="ja-JP" dirty="0" smtClean="0"/>
              <a:t>18</a:t>
            </a:r>
            <a:r>
              <a:rPr kumimoji="1" lang="ja-JP" altLang="en-US" dirty="0" smtClean="0"/>
              <a:t>ポイント上昇した。ご覧のように確実に受講率が上昇しているのは、各国拠点病院の自施設での回数増などの努力と府拠点病院における開催のご協力のたまものであり、まずは感謝したい。ただし、残り半年を切り、厚生労働省からの事務連絡にあるように、いまだ厳しい状況であることは変わりなく、受講率の厳しい国拠点病院には厚生労働省から直接文書が発出されているところでもあるので、引き続き目標達成に向けた取組みを進めて頂くよう、再度お願い申し上げた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BB393B3-4669-40DF-99F0-A9064760E014}" type="slidenum">
              <a:rPr kumimoji="1" lang="ja-JP" altLang="en-US" smtClean="0"/>
              <a:t>12</a:t>
            </a:fld>
            <a:endParaRPr kumimoji="1" lang="ja-JP" altLang="en-US"/>
          </a:p>
        </p:txBody>
      </p:sp>
    </p:spTree>
    <p:extLst>
      <p:ext uri="{BB962C8B-B14F-4D97-AF65-F5344CB8AC3E}">
        <p14:creationId xmlns:p14="http://schemas.microsoft.com/office/powerpoint/2010/main" val="1919036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kumimoji="1" lang="ja-JP" altLang="en-US" dirty="0" smtClean="0"/>
              <a:t>説明のポイント</a:t>
            </a:r>
            <a:endParaRPr kumimoji="1" lang="en-US" altLang="ja-JP" dirty="0" smtClean="0"/>
          </a:p>
          <a:p>
            <a:endParaRPr kumimoji="1" lang="en-US" altLang="ja-JP" dirty="0" smtClean="0"/>
          </a:p>
          <a:p>
            <a:r>
              <a:rPr kumimoji="1" lang="ja-JP" altLang="en-US" dirty="0" smtClean="0"/>
              <a:t>○療養冊子と別冊の発行にあたり、各拠点病院のご協力に感謝</a:t>
            </a:r>
            <a:endParaRPr kumimoji="1" lang="en-US" altLang="ja-JP" dirty="0" smtClean="0"/>
          </a:p>
          <a:p>
            <a:r>
              <a:rPr kumimoji="1" lang="ja-JP" altLang="en-US" dirty="0" smtClean="0"/>
              <a:t>○患者会、患者支援団体、患者サロンなどの情報を掲載</a:t>
            </a:r>
            <a:endParaRPr kumimoji="1" lang="en-US" altLang="ja-JP" dirty="0" smtClean="0"/>
          </a:p>
          <a:p>
            <a:r>
              <a:rPr kumimoji="1" lang="ja-JP" altLang="en-US" dirty="0" smtClean="0"/>
              <a:t>○各拠点病院には病院主催の患者サロンの情報や病院と連携している患者会の情報提供を頂いた。</a:t>
            </a:r>
            <a:endParaRPr kumimoji="1" lang="en-US" altLang="ja-JP" dirty="0" smtClean="0"/>
          </a:p>
          <a:p>
            <a:r>
              <a:rPr kumimoji="1" lang="ja-JP" altLang="en-US" dirty="0" smtClean="0"/>
              <a:t>○府</a:t>
            </a:r>
            <a:r>
              <a:rPr kumimoji="1" lang="en-US" altLang="ja-JP" dirty="0" smtClean="0"/>
              <a:t>HP</a:t>
            </a:r>
            <a:r>
              <a:rPr kumimoji="1" lang="ja-JP" altLang="en-US" dirty="0" smtClean="0"/>
              <a:t>についてはリニューアルを行い必要な情報に辿りつきやすいように工夫をさせて頂いたところ</a:t>
            </a:r>
          </a:p>
          <a:p>
            <a:endParaRPr kumimoji="1" lang="ja-JP" altLang="en-US" dirty="0"/>
          </a:p>
        </p:txBody>
      </p:sp>
      <p:sp>
        <p:nvSpPr>
          <p:cNvPr id="4" name="スライド番号プレースホルダー 3"/>
          <p:cNvSpPr>
            <a:spLocks noGrp="1"/>
          </p:cNvSpPr>
          <p:nvPr>
            <p:ph type="sldNum" sz="quarter" idx="10"/>
          </p:nvPr>
        </p:nvSpPr>
        <p:spPr/>
        <p:txBody>
          <a:bodyPr/>
          <a:lstStyle/>
          <a:p>
            <a:fld id="{CBB393B3-4669-40DF-99F0-A9064760E014}" type="slidenum">
              <a:rPr kumimoji="1" lang="ja-JP" altLang="en-US" smtClean="0"/>
              <a:t>15</a:t>
            </a:fld>
            <a:endParaRPr kumimoji="1" lang="ja-JP" altLang="en-US"/>
          </a:p>
        </p:txBody>
      </p:sp>
    </p:spTree>
    <p:extLst>
      <p:ext uri="{BB962C8B-B14F-4D97-AF65-F5344CB8AC3E}">
        <p14:creationId xmlns:p14="http://schemas.microsoft.com/office/powerpoint/2010/main" val="3102701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BDA67C2-543B-41C3-8CF6-87D4784989EA}" type="datetimeFigureOut">
              <a:rPr kumimoji="1" lang="ja-JP" altLang="en-US" smtClean="0"/>
              <a:t>2017/3/30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B28E69D-46D9-4D1C-9CD8-D6B18A1F7CAE}" type="slidenum">
              <a:rPr kumimoji="1" lang="ja-JP" altLang="en-US" smtClean="0"/>
              <a:t>‹#›</a:t>
            </a:fld>
            <a:endParaRPr kumimoji="1" lang="ja-JP" altLang="en-US"/>
          </a:p>
        </p:txBody>
      </p:sp>
    </p:spTree>
    <p:extLst>
      <p:ext uri="{BB962C8B-B14F-4D97-AF65-F5344CB8AC3E}">
        <p14:creationId xmlns:p14="http://schemas.microsoft.com/office/powerpoint/2010/main" val="527239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BDA67C2-543B-41C3-8CF6-87D4784989EA}" type="datetimeFigureOut">
              <a:rPr kumimoji="1" lang="ja-JP" altLang="en-US" smtClean="0"/>
              <a:t>2017/3/30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B28E69D-46D9-4D1C-9CD8-D6B18A1F7CAE}" type="slidenum">
              <a:rPr kumimoji="1" lang="ja-JP" altLang="en-US" smtClean="0"/>
              <a:t>‹#›</a:t>
            </a:fld>
            <a:endParaRPr kumimoji="1" lang="ja-JP" altLang="en-US"/>
          </a:p>
        </p:txBody>
      </p:sp>
    </p:spTree>
    <p:extLst>
      <p:ext uri="{BB962C8B-B14F-4D97-AF65-F5344CB8AC3E}">
        <p14:creationId xmlns:p14="http://schemas.microsoft.com/office/powerpoint/2010/main" val="903461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BDA67C2-543B-41C3-8CF6-87D4784989EA}" type="datetimeFigureOut">
              <a:rPr kumimoji="1" lang="ja-JP" altLang="en-US" smtClean="0"/>
              <a:t>2017/3/30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B28E69D-46D9-4D1C-9CD8-D6B18A1F7CAE}" type="slidenum">
              <a:rPr kumimoji="1" lang="ja-JP" altLang="en-US" smtClean="0"/>
              <a:t>‹#›</a:t>
            </a:fld>
            <a:endParaRPr kumimoji="1" lang="ja-JP" altLang="en-US"/>
          </a:p>
        </p:txBody>
      </p:sp>
    </p:spTree>
    <p:extLst>
      <p:ext uri="{BB962C8B-B14F-4D97-AF65-F5344CB8AC3E}">
        <p14:creationId xmlns:p14="http://schemas.microsoft.com/office/powerpoint/2010/main" val="446084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BDA67C2-543B-41C3-8CF6-87D4784989EA}" type="datetimeFigureOut">
              <a:rPr kumimoji="1" lang="ja-JP" altLang="en-US" smtClean="0"/>
              <a:t>2017/3/30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B28E69D-46D9-4D1C-9CD8-D6B18A1F7CAE}" type="slidenum">
              <a:rPr kumimoji="1" lang="ja-JP" altLang="en-US" smtClean="0"/>
              <a:t>‹#›</a:t>
            </a:fld>
            <a:endParaRPr kumimoji="1" lang="ja-JP" altLang="en-US"/>
          </a:p>
        </p:txBody>
      </p:sp>
    </p:spTree>
    <p:extLst>
      <p:ext uri="{BB962C8B-B14F-4D97-AF65-F5344CB8AC3E}">
        <p14:creationId xmlns:p14="http://schemas.microsoft.com/office/powerpoint/2010/main" val="455947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BDA67C2-543B-41C3-8CF6-87D4784989EA}" type="datetimeFigureOut">
              <a:rPr kumimoji="1" lang="ja-JP" altLang="en-US" smtClean="0"/>
              <a:t>2017/3/30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B28E69D-46D9-4D1C-9CD8-D6B18A1F7CAE}" type="slidenum">
              <a:rPr kumimoji="1" lang="ja-JP" altLang="en-US" smtClean="0"/>
              <a:t>‹#›</a:t>
            </a:fld>
            <a:endParaRPr kumimoji="1" lang="ja-JP" altLang="en-US"/>
          </a:p>
        </p:txBody>
      </p:sp>
    </p:spTree>
    <p:extLst>
      <p:ext uri="{BB962C8B-B14F-4D97-AF65-F5344CB8AC3E}">
        <p14:creationId xmlns:p14="http://schemas.microsoft.com/office/powerpoint/2010/main" val="2252199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BDA67C2-543B-41C3-8CF6-87D4784989EA}" type="datetimeFigureOut">
              <a:rPr kumimoji="1" lang="ja-JP" altLang="en-US" smtClean="0"/>
              <a:t>2017/3/30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B28E69D-46D9-4D1C-9CD8-D6B18A1F7CAE}" type="slidenum">
              <a:rPr kumimoji="1" lang="ja-JP" altLang="en-US" smtClean="0"/>
              <a:t>‹#›</a:t>
            </a:fld>
            <a:endParaRPr kumimoji="1" lang="ja-JP" altLang="en-US"/>
          </a:p>
        </p:txBody>
      </p:sp>
    </p:spTree>
    <p:extLst>
      <p:ext uri="{BB962C8B-B14F-4D97-AF65-F5344CB8AC3E}">
        <p14:creationId xmlns:p14="http://schemas.microsoft.com/office/powerpoint/2010/main" val="1229255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BDA67C2-543B-41C3-8CF6-87D4784989EA}" type="datetimeFigureOut">
              <a:rPr kumimoji="1" lang="ja-JP" altLang="en-US" smtClean="0"/>
              <a:t>2017/3/30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B28E69D-46D9-4D1C-9CD8-D6B18A1F7CAE}" type="slidenum">
              <a:rPr kumimoji="1" lang="ja-JP" altLang="en-US" smtClean="0"/>
              <a:t>‹#›</a:t>
            </a:fld>
            <a:endParaRPr kumimoji="1" lang="ja-JP" altLang="en-US"/>
          </a:p>
        </p:txBody>
      </p:sp>
    </p:spTree>
    <p:extLst>
      <p:ext uri="{BB962C8B-B14F-4D97-AF65-F5344CB8AC3E}">
        <p14:creationId xmlns:p14="http://schemas.microsoft.com/office/powerpoint/2010/main" val="1823265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BDA67C2-543B-41C3-8CF6-87D4784989EA}" type="datetimeFigureOut">
              <a:rPr kumimoji="1" lang="ja-JP" altLang="en-US" smtClean="0"/>
              <a:t>2017/3/30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B28E69D-46D9-4D1C-9CD8-D6B18A1F7CAE}" type="slidenum">
              <a:rPr kumimoji="1" lang="ja-JP" altLang="en-US" smtClean="0"/>
              <a:t>‹#›</a:t>
            </a:fld>
            <a:endParaRPr kumimoji="1" lang="ja-JP" altLang="en-US"/>
          </a:p>
        </p:txBody>
      </p:sp>
    </p:spTree>
    <p:extLst>
      <p:ext uri="{BB962C8B-B14F-4D97-AF65-F5344CB8AC3E}">
        <p14:creationId xmlns:p14="http://schemas.microsoft.com/office/powerpoint/2010/main" val="3590218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BDA67C2-543B-41C3-8CF6-87D4784989EA}" type="datetimeFigureOut">
              <a:rPr kumimoji="1" lang="ja-JP" altLang="en-US" smtClean="0"/>
              <a:t>2017/3/30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B28E69D-46D9-4D1C-9CD8-D6B18A1F7CAE}" type="slidenum">
              <a:rPr kumimoji="1" lang="ja-JP" altLang="en-US" smtClean="0"/>
              <a:t>‹#›</a:t>
            </a:fld>
            <a:endParaRPr kumimoji="1" lang="ja-JP" altLang="en-US"/>
          </a:p>
        </p:txBody>
      </p:sp>
    </p:spTree>
    <p:extLst>
      <p:ext uri="{BB962C8B-B14F-4D97-AF65-F5344CB8AC3E}">
        <p14:creationId xmlns:p14="http://schemas.microsoft.com/office/powerpoint/2010/main" val="3699281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BDA67C2-543B-41C3-8CF6-87D4784989EA}" type="datetimeFigureOut">
              <a:rPr kumimoji="1" lang="ja-JP" altLang="en-US" smtClean="0"/>
              <a:t>2017/3/30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B28E69D-46D9-4D1C-9CD8-D6B18A1F7CAE}" type="slidenum">
              <a:rPr kumimoji="1" lang="ja-JP" altLang="en-US" smtClean="0"/>
              <a:t>‹#›</a:t>
            </a:fld>
            <a:endParaRPr kumimoji="1" lang="ja-JP" altLang="en-US"/>
          </a:p>
        </p:txBody>
      </p:sp>
    </p:spTree>
    <p:extLst>
      <p:ext uri="{BB962C8B-B14F-4D97-AF65-F5344CB8AC3E}">
        <p14:creationId xmlns:p14="http://schemas.microsoft.com/office/powerpoint/2010/main" val="3493810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BDA67C2-543B-41C3-8CF6-87D4784989EA}" type="datetimeFigureOut">
              <a:rPr kumimoji="1" lang="ja-JP" altLang="en-US" smtClean="0"/>
              <a:t>2017/3/30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B28E69D-46D9-4D1C-9CD8-D6B18A1F7CAE}" type="slidenum">
              <a:rPr kumimoji="1" lang="ja-JP" altLang="en-US" smtClean="0"/>
              <a:t>‹#›</a:t>
            </a:fld>
            <a:endParaRPr kumimoji="1" lang="ja-JP" altLang="en-US"/>
          </a:p>
        </p:txBody>
      </p:sp>
    </p:spTree>
    <p:extLst>
      <p:ext uri="{BB962C8B-B14F-4D97-AF65-F5344CB8AC3E}">
        <p14:creationId xmlns:p14="http://schemas.microsoft.com/office/powerpoint/2010/main" val="2793531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DA67C2-543B-41C3-8CF6-87D4784989EA}" type="datetimeFigureOut">
              <a:rPr kumimoji="1" lang="ja-JP" altLang="en-US" smtClean="0"/>
              <a:t>2017/3/30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28E69D-46D9-4D1C-9CD8-D6B18A1F7CAE}" type="slidenum">
              <a:rPr kumimoji="1" lang="ja-JP" altLang="en-US" smtClean="0"/>
              <a:t>‹#›</a:t>
            </a:fld>
            <a:endParaRPr kumimoji="1" lang="ja-JP" altLang="en-US"/>
          </a:p>
        </p:txBody>
      </p:sp>
    </p:spTree>
    <p:extLst>
      <p:ext uri="{BB962C8B-B14F-4D97-AF65-F5344CB8AC3E}">
        <p14:creationId xmlns:p14="http://schemas.microsoft.com/office/powerpoint/2010/main" val="4158472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package" Target="../embeddings/Microsoft_Excel_Worksheet1.xlsx"/></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4.xml"/><Relationship Id="rId4" Type="http://schemas.openxmlformats.org/officeDocument/2006/relationships/image" Target="../media/image21.tmp"/></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tmp"/></Relationships>
</file>

<file path=ppt/slides/_rels/slide16.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6.tmp"/><Relationship Id="rId4" Type="http://schemas.openxmlformats.org/officeDocument/2006/relationships/image" Target="../media/image25.tmp"/></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image" Target="../media/image32.tmp"/><Relationship Id="rId1" Type="http://schemas.openxmlformats.org/officeDocument/2006/relationships/slideLayout" Target="../slideLayouts/slideLayout2.xml"/><Relationship Id="rId5" Type="http://schemas.openxmlformats.org/officeDocument/2006/relationships/image" Target="../media/image35.tmp"/><Relationship Id="rId4" Type="http://schemas.openxmlformats.org/officeDocument/2006/relationships/image" Target="../media/image34.tm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jpeg"/><Relationship Id="rId4" Type="http://schemas.openxmlformats.org/officeDocument/2006/relationships/image" Target="../media/image40.png"/><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8.tmp"/><Relationship Id="rId2" Type="http://schemas.openxmlformats.org/officeDocument/2006/relationships/image" Target="../media/image47.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0.tmp"/><Relationship Id="rId2" Type="http://schemas.openxmlformats.org/officeDocument/2006/relationships/image" Target="../media/image49.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画面の領域"/>
          <p:cNvPicPr>
            <a:picLocks noChangeAspect="1"/>
          </p:cNvPicPr>
          <p:nvPr/>
        </p:nvPicPr>
        <p:blipFill rotWithShape="1">
          <a:blip r:embed="rId3">
            <a:extLst>
              <a:ext uri="{28A0092B-C50C-407E-A947-70E740481C1C}">
                <a14:useLocalDpi xmlns:a14="http://schemas.microsoft.com/office/drawing/2010/main" val="0"/>
              </a:ext>
            </a:extLst>
          </a:blip>
          <a:srcRect l="1104" r="1089"/>
          <a:stretch/>
        </p:blipFill>
        <p:spPr>
          <a:xfrm>
            <a:off x="-812800" y="0"/>
            <a:ext cx="10045700" cy="6993200"/>
          </a:xfrm>
          <a:prstGeom prst="rect">
            <a:avLst/>
          </a:prstGeom>
        </p:spPr>
      </p:pic>
      <p:sp>
        <p:nvSpPr>
          <p:cNvPr id="3" name="スライド番号プレースホルダー 2"/>
          <p:cNvSpPr>
            <a:spLocks noGrp="1"/>
          </p:cNvSpPr>
          <p:nvPr>
            <p:ph type="sldNum" sz="quarter" idx="12"/>
          </p:nvPr>
        </p:nvSpPr>
        <p:spPr/>
        <p:txBody>
          <a:bodyPr/>
          <a:lstStyle/>
          <a:p>
            <a:fld id="{61375F60-2867-46AD-B1FE-AD10FFE105A7}" type="slidenum">
              <a:rPr kumimoji="1" lang="ja-JP" altLang="en-US" smtClean="0"/>
              <a:t>1</a:t>
            </a:fld>
            <a:endParaRPr kumimoji="1" lang="ja-JP" altLang="en-US"/>
          </a:p>
        </p:txBody>
      </p:sp>
      <p:pic>
        <p:nvPicPr>
          <p:cNvPr id="4" name="Picture 2" descr="府章・ロゴマーク"/>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1" y="386032"/>
            <a:ext cx="1368153" cy="4975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732240" y="4278780"/>
            <a:ext cx="1793283" cy="2058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正方形/長方形 5"/>
          <p:cNvSpPr/>
          <p:nvPr/>
        </p:nvSpPr>
        <p:spPr>
          <a:xfrm>
            <a:off x="6516216" y="6337215"/>
            <a:ext cx="2555022" cy="53451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b="1" dirty="0" smtClean="0"/>
              <a:t>大阪府広報担当副知事　「もずやん」</a:t>
            </a:r>
            <a:endParaRPr kumimoji="1" lang="ja-JP" altLang="en-US" sz="1100" b="1" dirty="0"/>
          </a:p>
        </p:txBody>
      </p:sp>
      <p:sp>
        <p:nvSpPr>
          <p:cNvPr id="10" name="正方形/長方形 9"/>
          <p:cNvSpPr/>
          <p:nvPr/>
        </p:nvSpPr>
        <p:spPr>
          <a:xfrm>
            <a:off x="-900608" y="6719092"/>
            <a:ext cx="1152128" cy="2383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600" dirty="0" smtClean="0">
                <a:solidFill>
                  <a:schemeClr val="tx1"/>
                </a:solidFill>
              </a:rPr>
              <a:t>＠大阪観光局</a:t>
            </a:r>
            <a:endParaRPr kumimoji="1" lang="ja-JP" altLang="en-US" sz="1200" dirty="0">
              <a:solidFill>
                <a:schemeClr val="tx1"/>
              </a:solidFill>
            </a:endParaRPr>
          </a:p>
        </p:txBody>
      </p:sp>
      <p:sp>
        <p:nvSpPr>
          <p:cNvPr id="11" name="タイトル 1"/>
          <p:cNvSpPr>
            <a:spLocks noGrp="1"/>
          </p:cNvSpPr>
          <p:nvPr>
            <p:ph type="ctrTitle"/>
          </p:nvPr>
        </p:nvSpPr>
        <p:spPr>
          <a:xfrm>
            <a:off x="-324544" y="908720"/>
            <a:ext cx="9395782" cy="1470025"/>
          </a:xfrm>
        </p:spPr>
        <p:txBody>
          <a:bodyPr>
            <a:noAutofit/>
          </a:bodyPr>
          <a:lstStyle/>
          <a:p>
            <a:r>
              <a:rPr kumimoji="1"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大阪府がん対策推進計画</a:t>
            </a: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の取組み状況について</a:t>
            </a:r>
            <a:endParaRPr kumimoji="1" lang="ja-JP" altLang="en-US"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599833" y="5877272"/>
            <a:ext cx="5944334" cy="12241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平成２９年３月３１日</a:t>
            </a:r>
          </a:p>
          <a:p>
            <a:pPr algn="ct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大阪府がん対策推進委員会</a:t>
            </a:r>
          </a:p>
        </p:txBody>
      </p:sp>
      <p:sp>
        <p:nvSpPr>
          <p:cNvPr id="2" name="正方形/長方形 1"/>
          <p:cNvSpPr/>
          <p:nvPr/>
        </p:nvSpPr>
        <p:spPr>
          <a:xfrm>
            <a:off x="7373395" y="458787"/>
            <a:ext cx="1152128" cy="497511"/>
          </a:xfrm>
          <a:prstGeom prst="rect">
            <a:avLst/>
          </a:prstGeom>
          <a:solidFill>
            <a:srgbClr val="0070C0"/>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b="1" dirty="0" smtClean="0"/>
              <a:t>資料３</a:t>
            </a:r>
            <a:endParaRPr kumimoji="1" lang="ja-JP" altLang="en-US" b="1" dirty="0"/>
          </a:p>
        </p:txBody>
      </p:sp>
    </p:spTree>
    <p:extLst>
      <p:ext uri="{BB962C8B-B14F-4D97-AF65-F5344CB8AC3E}">
        <p14:creationId xmlns:p14="http://schemas.microsoft.com/office/powerpoint/2010/main" val="13723237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450927" y="188640"/>
            <a:ext cx="8229600" cy="720080"/>
          </a:xfrm>
          <a:solidFill>
            <a:srgbClr val="002060"/>
          </a:solidFill>
        </p:spPr>
        <p:txBody>
          <a:bodyPr>
            <a:noAutofit/>
          </a:bodyPr>
          <a:lstStyle/>
          <a:p>
            <a:r>
              <a:rPr lang="ja-JP" altLang="en-US" sz="3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緩和</a:t>
            </a:r>
            <a:r>
              <a:rPr lang="ja-JP" altLang="en-US" sz="3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ケアの普及啓発について</a:t>
            </a:r>
            <a:endParaRPr kumimoji="1" lang="ja-JP" altLang="en-US" sz="3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1"/>
          <p:cNvSpPr>
            <a:spLocks noGrp="1"/>
          </p:cNvSpPr>
          <p:nvPr>
            <p:ph type="sldNum" sz="quarter" idx="12"/>
          </p:nvPr>
        </p:nvSpPr>
        <p:spPr>
          <a:xfrm>
            <a:off x="7010400" y="6492876"/>
            <a:ext cx="2133600" cy="365125"/>
          </a:xfrm>
        </p:spPr>
        <p:txBody>
          <a:bodyPr/>
          <a:lstStyle/>
          <a:p>
            <a:fld id="{61375F60-2867-46AD-B1FE-AD10FFE105A7}" type="slidenum">
              <a:rPr kumimoji="1" lang="ja-JP" altLang="en-US" smtClean="0"/>
              <a:t>10</a:t>
            </a:fld>
            <a:endParaRPr kumimoji="1" lang="ja-JP" altLang="en-US" dirty="0"/>
          </a:p>
        </p:txBody>
      </p:sp>
      <p:pic>
        <p:nvPicPr>
          <p:cNvPr id="9218" name="Picture 2" descr="I:\【がん対策グループ】\005_国・府指定がん診療拠点病院の運営\H28\08_ネットワーク協議会\00_ネットワーク協議会資料\01_大阪府\02_H28後半\【校了原稿】緩和ケアリーフレット.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8469" y="998369"/>
            <a:ext cx="1661723" cy="25449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450927" y="1133020"/>
            <a:ext cx="1726755" cy="461665"/>
          </a:xfrm>
          <a:prstGeom prst="rect">
            <a:avLst/>
          </a:prstGeom>
          <a:solidFill>
            <a:srgbClr val="F79646"/>
          </a:solidFill>
        </p:spPr>
        <p:txBody>
          <a:bodyPr wrap="none" rtlCol="0">
            <a:spAutoFit/>
          </a:bodyPr>
          <a:lstStyle/>
          <a:p>
            <a:r>
              <a:rPr kumimoji="1" lang="ja-JP" altLang="en-US" sz="2400" dirty="0" smtClean="0">
                <a:solidFill>
                  <a:schemeClr val="bg1"/>
                </a:solidFill>
              </a:rPr>
              <a:t>平成</a:t>
            </a:r>
            <a:r>
              <a:rPr kumimoji="1" lang="en-US" altLang="ja-JP" sz="2400" dirty="0" smtClean="0">
                <a:solidFill>
                  <a:schemeClr val="bg1"/>
                </a:solidFill>
              </a:rPr>
              <a:t>26</a:t>
            </a:r>
            <a:r>
              <a:rPr kumimoji="1" lang="ja-JP" altLang="en-US" sz="2400" dirty="0" smtClean="0">
                <a:solidFill>
                  <a:schemeClr val="bg1"/>
                </a:solidFill>
              </a:rPr>
              <a:t>年度</a:t>
            </a:r>
            <a:endParaRPr kumimoji="1" lang="ja-JP" altLang="en-US" sz="2400" dirty="0">
              <a:solidFill>
                <a:schemeClr val="bg1"/>
              </a:solidFill>
            </a:endParaRPr>
          </a:p>
        </p:txBody>
      </p:sp>
      <p:sp>
        <p:nvSpPr>
          <p:cNvPr id="8" name="テキスト ボックス 7"/>
          <p:cNvSpPr txBox="1"/>
          <p:nvPr/>
        </p:nvSpPr>
        <p:spPr>
          <a:xfrm>
            <a:off x="657492" y="1594684"/>
            <a:ext cx="2855269" cy="369332"/>
          </a:xfrm>
          <a:prstGeom prst="rect">
            <a:avLst/>
          </a:prstGeom>
          <a:noFill/>
        </p:spPr>
        <p:txBody>
          <a:bodyPr wrap="none" rtlCol="0">
            <a:spAutoFit/>
          </a:bodyPr>
          <a:lstStyle/>
          <a:p>
            <a:r>
              <a:rPr kumimoji="1" lang="ja-JP" altLang="en-US" dirty="0" smtClean="0"/>
              <a:t>緩和ケアリーフレットの作成</a:t>
            </a:r>
            <a:endParaRPr kumimoji="1" lang="ja-JP" altLang="en-US" dirty="0"/>
          </a:p>
        </p:txBody>
      </p:sp>
      <p:sp>
        <p:nvSpPr>
          <p:cNvPr id="10" name="テキスト ボックス 9"/>
          <p:cNvSpPr txBox="1"/>
          <p:nvPr/>
        </p:nvSpPr>
        <p:spPr>
          <a:xfrm>
            <a:off x="460842" y="4206280"/>
            <a:ext cx="1726755" cy="461665"/>
          </a:xfrm>
          <a:prstGeom prst="rect">
            <a:avLst/>
          </a:prstGeom>
          <a:solidFill>
            <a:srgbClr val="F79646"/>
          </a:solidFill>
        </p:spPr>
        <p:txBody>
          <a:bodyPr wrap="none" rtlCol="0">
            <a:spAutoFit/>
          </a:bodyPr>
          <a:lstStyle/>
          <a:p>
            <a:r>
              <a:rPr kumimoji="1" lang="ja-JP" altLang="en-US" sz="2400" dirty="0" smtClean="0">
                <a:solidFill>
                  <a:schemeClr val="bg1"/>
                </a:solidFill>
              </a:rPr>
              <a:t>平成</a:t>
            </a:r>
            <a:r>
              <a:rPr lang="en-US" altLang="ja-JP" sz="2400" dirty="0">
                <a:solidFill>
                  <a:schemeClr val="bg1"/>
                </a:solidFill>
              </a:rPr>
              <a:t>28</a:t>
            </a:r>
            <a:r>
              <a:rPr kumimoji="1" lang="ja-JP" altLang="en-US" sz="2400" dirty="0" smtClean="0">
                <a:solidFill>
                  <a:schemeClr val="bg1"/>
                </a:solidFill>
              </a:rPr>
              <a:t>年度</a:t>
            </a:r>
            <a:endParaRPr kumimoji="1" lang="ja-JP" altLang="en-US" sz="2400" dirty="0">
              <a:solidFill>
                <a:schemeClr val="bg1"/>
              </a:solidFill>
            </a:endParaRPr>
          </a:p>
        </p:txBody>
      </p:sp>
      <p:sp>
        <p:nvSpPr>
          <p:cNvPr id="11" name="テキスト ボックス 10"/>
          <p:cNvSpPr txBox="1"/>
          <p:nvPr/>
        </p:nvSpPr>
        <p:spPr>
          <a:xfrm>
            <a:off x="460087" y="2393612"/>
            <a:ext cx="1726755" cy="461665"/>
          </a:xfrm>
          <a:prstGeom prst="rect">
            <a:avLst/>
          </a:prstGeom>
          <a:solidFill>
            <a:srgbClr val="F79646"/>
          </a:solidFill>
        </p:spPr>
        <p:txBody>
          <a:bodyPr wrap="none" rtlCol="0">
            <a:spAutoFit/>
          </a:bodyPr>
          <a:lstStyle/>
          <a:p>
            <a:r>
              <a:rPr kumimoji="1" lang="ja-JP" altLang="en-US" sz="2400" dirty="0" smtClean="0">
                <a:solidFill>
                  <a:schemeClr val="bg1"/>
                </a:solidFill>
              </a:rPr>
              <a:t>平成</a:t>
            </a:r>
            <a:r>
              <a:rPr lang="en-US" altLang="ja-JP" sz="2400" dirty="0">
                <a:solidFill>
                  <a:schemeClr val="bg1"/>
                </a:solidFill>
              </a:rPr>
              <a:t>27</a:t>
            </a:r>
            <a:r>
              <a:rPr kumimoji="1" lang="ja-JP" altLang="en-US" sz="2400" dirty="0" smtClean="0">
                <a:solidFill>
                  <a:schemeClr val="bg1"/>
                </a:solidFill>
              </a:rPr>
              <a:t>年度</a:t>
            </a:r>
            <a:endParaRPr kumimoji="1" lang="ja-JP" altLang="en-US" sz="2400" dirty="0">
              <a:solidFill>
                <a:schemeClr val="bg1"/>
              </a:solidFill>
            </a:endParaRPr>
          </a:p>
        </p:txBody>
      </p:sp>
      <p:sp>
        <p:nvSpPr>
          <p:cNvPr id="12" name="テキスト ボックス 11"/>
          <p:cNvSpPr txBox="1"/>
          <p:nvPr/>
        </p:nvSpPr>
        <p:spPr>
          <a:xfrm>
            <a:off x="657492" y="2865085"/>
            <a:ext cx="2855269" cy="369332"/>
          </a:xfrm>
          <a:prstGeom prst="rect">
            <a:avLst/>
          </a:prstGeom>
          <a:noFill/>
        </p:spPr>
        <p:txBody>
          <a:bodyPr wrap="none" rtlCol="0">
            <a:spAutoFit/>
          </a:bodyPr>
          <a:lstStyle/>
          <a:p>
            <a:r>
              <a:rPr kumimoji="1" lang="ja-JP" altLang="en-US" dirty="0" smtClean="0"/>
              <a:t>緩和ケアリーフレットの増刷</a:t>
            </a:r>
            <a:endParaRPr kumimoji="1" lang="ja-JP" altLang="en-US" dirty="0"/>
          </a:p>
        </p:txBody>
      </p:sp>
      <p:sp>
        <p:nvSpPr>
          <p:cNvPr id="13" name="テキスト ボックス 12"/>
          <p:cNvSpPr txBox="1"/>
          <p:nvPr/>
        </p:nvSpPr>
        <p:spPr>
          <a:xfrm>
            <a:off x="657491" y="4667944"/>
            <a:ext cx="2363147" cy="369332"/>
          </a:xfrm>
          <a:prstGeom prst="rect">
            <a:avLst/>
          </a:prstGeom>
          <a:noFill/>
        </p:spPr>
        <p:txBody>
          <a:bodyPr wrap="none" rtlCol="0">
            <a:spAutoFit/>
          </a:bodyPr>
          <a:lstStyle/>
          <a:p>
            <a:r>
              <a:rPr kumimoji="1" lang="ja-JP" altLang="en-US" dirty="0" smtClean="0"/>
              <a:t>緩和ケアチラシの作成</a:t>
            </a:r>
            <a:endParaRPr kumimoji="1" lang="ja-JP" altLang="en-US" dirty="0"/>
          </a:p>
        </p:txBody>
      </p:sp>
      <p:pic>
        <p:nvPicPr>
          <p:cNvPr id="9219" name="Picture 3" descr="I:\【がん対策グループ】\005_国・府指定がん診療拠点病院の運営\H28\08_ネットワーク協議会\00_ネットワーク協議会資料\01_大阪府\02_H28後半\01_緩和ケアリーフレット【A4版・校了】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5807" y="4021442"/>
            <a:ext cx="1384386" cy="2124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220" name="Picture 4" descr="I:\【がん対策グループ】\005_国・府指定がん診療拠点病院の運営\H28\08_ネットワーク協議会\00_ネットワーク協議会資料\01_大阪府\02_H28後半\01_緩和ケアリーフレット【A4版・校了】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46276" y="3813693"/>
            <a:ext cx="1384385" cy="2124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1770050" y="6303470"/>
            <a:ext cx="6253635" cy="461665"/>
          </a:xfrm>
          <a:prstGeom prst="rect">
            <a:avLst/>
          </a:prstGeom>
          <a:noFill/>
          <a:ln>
            <a:solidFill>
              <a:srgbClr val="FF0000"/>
            </a:solidFill>
          </a:ln>
        </p:spPr>
        <p:txBody>
          <a:bodyPr wrap="none" rtlCol="0">
            <a:spAutoFit/>
          </a:bodyPr>
          <a:lstStyle/>
          <a:p>
            <a:r>
              <a:rPr kumimoji="1" lang="ja-JP" altLang="en-US" sz="2400" dirty="0" smtClean="0"/>
              <a:t>各がん診療拠点病院へ配布させて頂きました。</a:t>
            </a:r>
            <a:endParaRPr kumimoji="1" lang="ja-JP" altLang="en-US" sz="2400" dirty="0"/>
          </a:p>
        </p:txBody>
      </p:sp>
      <p:sp>
        <p:nvSpPr>
          <p:cNvPr id="16" name="正方形/長方形 15"/>
          <p:cNvSpPr/>
          <p:nvPr/>
        </p:nvSpPr>
        <p:spPr>
          <a:xfrm>
            <a:off x="7308305" y="339201"/>
            <a:ext cx="1319020" cy="497511"/>
          </a:xfrm>
          <a:prstGeom prst="rect">
            <a:avLst/>
          </a:prstGeom>
          <a:solidFill>
            <a:srgbClr val="00206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400" b="1" dirty="0" smtClean="0">
                <a:solidFill>
                  <a:schemeClr val="bg1"/>
                </a:solidFill>
              </a:rPr>
              <a:t>＜資料３－９＞</a:t>
            </a:r>
            <a:endParaRPr kumimoji="1" lang="ja-JP" altLang="en-US" sz="1400" b="1" dirty="0">
              <a:solidFill>
                <a:schemeClr val="bg1"/>
              </a:solidFill>
            </a:endParaRPr>
          </a:p>
        </p:txBody>
      </p:sp>
    </p:spTree>
    <p:extLst>
      <p:ext uri="{BB962C8B-B14F-4D97-AF65-F5344CB8AC3E}">
        <p14:creationId xmlns:p14="http://schemas.microsoft.com/office/powerpoint/2010/main" val="31266071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10400" y="6492878"/>
            <a:ext cx="2133600" cy="365125"/>
          </a:xfrm>
        </p:spPr>
        <p:txBody>
          <a:bodyPr/>
          <a:lstStyle/>
          <a:p>
            <a:fld id="{61375F60-2867-46AD-B1FE-AD10FFE105A7}" type="slidenum">
              <a:rPr kumimoji="1" lang="ja-JP" altLang="en-US" smtClean="0"/>
              <a:t>11</a:t>
            </a:fld>
            <a:endParaRPr kumimoji="1" lang="ja-JP" altLang="en-US" dirty="0"/>
          </a:p>
        </p:txBody>
      </p:sp>
      <p:sp>
        <p:nvSpPr>
          <p:cNvPr id="9" name="テキスト ボックス 8"/>
          <p:cNvSpPr txBox="1"/>
          <p:nvPr/>
        </p:nvSpPr>
        <p:spPr>
          <a:xfrm>
            <a:off x="4571042" y="908723"/>
            <a:ext cx="4254969" cy="5032759"/>
          </a:xfrm>
          <a:prstGeom prst="rect">
            <a:avLst/>
          </a:prstGeom>
          <a:noFill/>
          <a:ln>
            <a:noFill/>
          </a:ln>
        </p:spPr>
        <p:txBody>
          <a:bodyPr wrap="square" lIns="107287" tIns="53643" rIns="107287" bIns="53643" rtlCol="0">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月の</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緩和ケア研修受講状況＞</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○開催規模　開催回数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回（</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1,776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名）</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国指定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回（</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1,107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名）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府指定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回（</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669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名）</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○医師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1,592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名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国指定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997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名（大学病院</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660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名）</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（うち、国指定主催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917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名）</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府指定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385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名</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（うち、府指定主催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329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名）</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拠点病院以外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名</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○医師以外の医療従事者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184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名</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国指定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名</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病院</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名</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（うち、国指定主催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名）</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府指定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114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名</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（うち、府指定主催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106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名）</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拠点病院以外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54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名</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タイトル 1"/>
          <p:cNvSpPr>
            <a:spLocks noGrp="1"/>
          </p:cNvSpPr>
          <p:nvPr>
            <p:ph type="title"/>
          </p:nvPr>
        </p:nvSpPr>
        <p:spPr>
          <a:xfrm>
            <a:off x="323527" y="44624"/>
            <a:ext cx="8502483" cy="864096"/>
          </a:xfrm>
          <a:solidFill>
            <a:srgbClr val="002060"/>
          </a:solidFill>
        </p:spPr>
        <p:txBody>
          <a:bodyPr>
            <a:noAutofit/>
          </a:bodyPr>
          <a:lstStyle/>
          <a:p>
            <a:r>
              <a:rPr kumimoji="1" lang="ja-JP" altLang="en-US" sz="3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緩和ケア</a:t>
            </a:r>
            <a:r>
              <a:rPr lang="ja-JP" altLang="en-US" sz="3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研修会に</a:t>
            </a:r>
            <a:r>
              <a:rPr lang="ja-JP" altLang="en-US" sz="3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ついて</a:t>
            </a:r>
            <a:endParaRPr kumimoji="1" lang="ja-JP" altLang="en-US" sz="3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左大かっこ 3"/>
          <p:cNvSpPr/>
          <p:nvPr/>
        </p:nvSpPr>
        <p:spPr>
          <a:xfrm>
            <a:off x="4594827" y="2420888"/>
            <a:ext cx="42684" cy="3096344"/>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aphicFrame>
        <p:nvGraphicFramePr>
          <p:cNvPr id="14" name="オブジェクト 13"/>
          <p:cNvGraphicFramePr>
            <a:graphicFrameLocks noChangeAspect="1"/>
          </p:cNvGraphicFramePr>
          <p:nvPr>
            <p:extLst>
              <p:ext uri="{D42A27DB-BD31-4B8C-83A1-F6EECF244321}">
                <p14:modId xmlns:p14="http://schemas.microsoft.com/office/powerpoint/2010/main" val="330409314"/>
              </p:ext>
            </p:extLst>
          </p:nvPr>
        </p:nvGraphicFramePr>
        <p:xfrm>
          <a:off x="164124" y="1118393"/>
          <a:ext cx="4341407" cy="4760507"/>
        </p:xfrm>
        <a:graphic>
          <a:graphicData uri="http://schemas.openxmlformats.org/presentationml/2006/ole">
            <mc:AlternateContent xmlns:mc="http://schemas.openxmlformats.org/markup-compatibility/2006">
              <mc:Choice xmlns:v="urn:schemas-microsoft-com:vml" Requires="v">
                <p:oleObj spid="_x0000_s1069" name="ワークシート" r:id="rId4" imgW="5295970" imgH="4876890" progId="Excel.Sheet.12">
                  <p:embed/>
                </p:oleObj>
              </mc:Choice>
              <mc:Fallback>
                <p:oleObj name="ワークシート" r:id="rId4" imgW="5295970" imgH="4876890" progId="Excel.Sheet.12">
                  <p:embed/>
                  <p:pic>
                    <p:nvPicPr>
                      <p:cNvPr id="0" name=""/>
                      <p:cNvPicPr/>
                      <p:nvPr/>
                    </p:nvPicPr>
                    <p:blipFill>
                      <a:blip r:embed="rId5"/>
                      <a:stretch>
                        <a:fillRect/>
                      </a:stretch>
                    </p:blipFill>
                    <p:spPr>
                      <a:xfrm>
                        <a:off x="164124" y="1118393"/>
                        <a:ext cx="4341407" cy="4760507"/>
                      </a:xfrm>
                      <a:prstGeom prst="rect">
                        <a:avLst/>
                      </a:prstGeom>
                      <a:ln>
                        <a:noFill/>
                      </a:ln>
                    </p:spPr>
                  </p:pic>
                </p:oleObj>
              </mc:Fallback>
            </mc:AlternateContent>
          </a:graphicData>
        </a:graphic>
      </p:graphicFrame>
      <p:sp>
        <p:nvSpPr>
          <p:cNvPr id="8" name="正方形/長方形 7"/>
          <p:cNvSpPr/>
          <p:nvPr/>
        </p:nvSpPr>
        <p:spPr>
          <a:xfrm>
            <a:off x="7164288" y="195185"/>
            <a:ext cx="1463037" cy="497511"/>
          </a:xfrm>
          <a:prstGeom prst="rect">
            <a:avLst/>
          </a:prstGeom>
          <a:solidFill>
            <a:srgbClr val="00206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400" b="1" dirty="0" smtClean="0">
                <a:solidFill>
                  <a:schemeClr val="bg1"/>
                </a:solidFill>
              </a:rPr>
              <a:t>＜資料３－１０＞</a:t>
            </a:r>
            <a:endParaRPr kumimoji="1" lang="ja-JP" altLang="en-US" sz="1400" b="1" dirty="0">
              <a:solidFill>
                <a:schemeClr val="bg1"/>
              </a:solidFill>
            </a:endParaRPr>
          </a:p>
        </p:txBody>
      </p:sp>
    </p:spTree>
    <p:extLst>
      <p:ext uri="{BB962C8B-B14F-4D97-AF65-F5344CB8AC3E}">
        <p14:creationId xmlns:p14="http://schemas.microsoft.com/office/powerpoint/2010/main" val="3469204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179512" y="188640"/>
            <a:ext cx="8752572" cy="864096"/>
          </a:xfrm>
          <a:solidFill>
            <a:srgbClr val="002060"/>
          </a:solidFill>
        </p:spPr>
        <p:txBody>
          <a:bodyPr>
            <a:noAutofit/>
          </a:bodyPr>
          <a:lstStyle/>
          <a:p>
            <a:r>
              <a:rPr kumimoji="1" lang="ja-JP" altLang="en-US" sz="3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緩和ケア</a:t>
            </a:r>
            <a:r>
              <a:rPr lang="ja-JP" altLang="en-US" sz="3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研修会の受講率について</a:t>
            </a:r>
            <a:endParaRPr kumimoji="1" lang="ja-JP" altLang="en-US" sz="3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1077759" y="1268760"/>
            <a:ext cx="7143368" cy="369332"/>
          </a:xfrm>
          <a:prstGeom prst="rect">
            <a:avLst/>
          </a:prstGeom>
          <a:noFill/>
        </p:spPr>
        <p:txBody>
          <a:bodyPr wrap="square" rtlCol="0">
            <a:spAutoFit/>
          </a:bodyPr>
          <a:lstStyle/>
          <a:p>
            <a:r>
              <a:rPr kumimoji="1" lang="ja-JP" altLang="en-US" dirty="0" smtClean="0"/>
              <a:t>＜がん診療において、がん患者の主治医や担当医となる者の受講率</a:t>
            </a:r>
            <a:r>
              <a:rPr lang="ja-JP" altLang="en-US" dirty="0" smtClean="0"/>
              <a:t>＞</a:t>
            </a:r>
            <a:endParaRPr kumimoji="1" lang="ja-JP" altLang="en-US" dirty="0"/>
          </a:p>
        </p:txBody>
      </p:sp>
      <p:sp>
        <p:nvSpPr>
          <p:cNvPr id="8" name="テキスト ボックス 7"/>
          <p:cNvSpPr txBox="1"/>
          <p:nvPr/>
        </p:nvSpPr>
        <p:spPr>
          <a:xfrm>
            <a:off x="450927" y="2940620"/>
            <a:ext cx="3727302" cy="2000548"/>
          </a:xfrm>
          <a:prstGeom prst="rect">
            <a:avLst/>
          </a:prstGeom>
          <a:noFill/>
          <a:ln w="28575">
            <a:solidFill>
              <a:schemeClr val="tx1"/>
            </a:solidFill>
            <a:prstDash val="dash"/>
          </a:ln>
        </p:spPr>
        <p:txBody>
          <a:bodyPr wrap="none" rtlCol="0">
            <a:spAutoFit/>
          </a:bodyPr>
          <a:lstStyle/>
          <a:p>
            <a:r>
              <a:rPr kumimoji="1" lang="ja-JP" altLang="en-US" dirty="0" smtClean="0"/>
              <a:t>平成２７年度現況報告より</a:t>
            </a:r>
            <a:endParaRPr kumimoji="1" lang="en-US" altLang="ja-JP" dirty="0" smtClean="0"/>
          </a:p>
          <a:p>
            <a:r>
              <a:rPr lang="ja-JP" altLang="en-US" dirty="0"/>
              <a:t>　</a:t>
            </a:r>
            <a:r>
              <a:rPr lang="ja-JP" altLang="en-US" dirty="0" smtClean="0"/>
              <a:t>　　</a:t>
            </a:r>
            <a:r>
              <a:rPr kumimoji="1" lang="ja-JP" altLang="en-US" dirty="0" smtClean="0"/>
              <a:t>（平成２７年９月１日時点）</a:t>
            </a:r>
            <a:endParaRPr kumimoji="1" lang="en-US" altLang="ja-JP" dirty="0" smtClean="0"/>
          </a:p>
          <a:p>
            <a:r>
              <a:rPr lang="ja-JP" altLang="en-US" dirty="0"/>
              <a:t>　</a:t>
            </a:r>
            <a:r>
              <a:rPr lang="ja-JP" altLang="en-US" dirty="0" smtClean="0"/>
              <a:t>　大阪府平均　　４６．７％</a:t>
            </a:r>
            <a:endParaRPr lang="en-US" altLang="ja-JP" dirty="0" smtClean="0"/>
          </a:p>
          <a:p>
            <a:endParaRPr kumimoji="1" lang="en-US" altLang="ja-JP" dirty="0" smtClean="0"/>
          </a:p>
          <a:p>
            <a:r>
              <a:rPr kumimoji="1" lang="ja-JP" altLang="en-US" dirty="0" smtClean="0"/>
              <a:t>　　　　最高　　８１．０％</a:t>
            </a:r>
            <a:endParaRPr kumimoji="1" lang="en-US" altLang="ja-JP" dirty="0" smtClean="0"/>
          </a:p>
          <a:p>
            <a:r>
              <a:rPr lang="ja-JP" altLang="en-US" dirty="0"/>
              <a:t>　　　　最低　　</a:t>
            </a:r>
            <a:r>
              <a:rPr lang="ja-JP" altLang="en-US" dirty="0" smtClean="0"/>
              <a:t>３１．８％</a:t>
            </a:r>
            <a:endParaRPr lang="en-US" altLang="ja-JP" dirty="0" smtClean="0"/>
          </a:p>
          <a:p>
            <a:pPr algn="r"/>
            <a:r>
              <a:rPr lang="en-US" altLang="ja-JP" sz="1600" dirty="0" smtClean="0"/>
              <a:t>※</a:t>
            </a:r>
            <a:r>
              <a:rPr lang="ja-JP" altLang="en-US" sz="1600" dirty="0" smtClean="0"/>
              <a:t>全国平均４８．０％</a:t>
            </a:r>
            <a:endParaRPr lang="en-US" altLang="ja-JP" sz="1600" dirty="0"/>
          </a:p>
        </p:txBody>
      </p:sp>
      <p:sp>
        <p:nvSpPr>
          <p:cNvPr id="9" name="下矢印 8"/>
          <p:cNvSpPr/>
          <p:nvPr/>
        </p:nvSpPr>
        <p:spPr>
          <a:xfrm rot="16200000">
            <a:off x="3958085" y="3701377"/>
            <a:ext cx="1382717" cy="5098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204782" y="2940620"/>
            <a:ext cx="3727302" cy="2000548"/>
          </a:xfrm>
          <a:prstGeom prst="rect">
            <a:avLst/>
          </a:prstGeom>
          <a:noFill/>
          <a:ln w="28575">
            <a:solidFill>
              <a:schemeClr val="tx1"/>
            </a:solidFill>
            <a:prstDash val="dash"/>
          </a:ln>
        </p:spPr>
        <p:txBody>
          <a:bodyPr wrap="none" rtlCol="0">
            <a:spAutoFit/>
          </a:bodyPr>
          <a:lstStyle/>
          <a:p>
            <a:r>
              <a:rPr kumimoji="1" lang="ja-JP" altLang="en-US" dirty="0" smtClean="0"/>
              <a:t>平成２８年度現況報告より</a:t>
            </a:r>
            <a:endParaRPr kumimoji="1" lang="en-US" altLang="ja-JP" dirty="0" smtClean="0"/>
          </a:p>
          <a:p>
            <a:r>
              <a:rPr lang="ja-JP" altLang="en-US" dirty="0"/>
              <a:t>　</a:t>
            </a:r>
            <a:r>
              <a:rPr lang="ja-JP" altLang="en-US" dirty="0" smtClean="0"/>
              <a:t>　　</a:t>
            </a:r>
            <a:r>
              <a:rPr kumimoji="1" lang="ja-JP" altLang="en-US" dirty="0" smtClean="0"/>
              <a:t>（平成２８年９月１日時点）</a:t>
            </a:r>
            <a:endParaRPr kumimoji="1" lang="en-US" altLang="ja-JP" dirty="0" smtClean="0"/>
          </a:p>
          <a:p>
            <a:r>
              <a:rPr lang="ja-JP" altLang="en-US" dirty="0"/>
              <a:t>　　</a:t>
            </a:r>
            <a:r>
              <a:rPr lang="ja-JP" altLang="en-US" dirty="0" smtClean="0"/>
              <a:t>大阪府平均　　６４．７％</a:t>
            </a:r>
            <a:endParaRPr lang="en-US" altLang="ja-JP" dirty="0" smtClean="0"/>
          </a:p>
          <a:p>
            <a:pPr algn="r"/>
            <a:r>
              <a:rPr lang="ja-JP" altLang="en-US" dirty="0"/>
              <a:t>　</a:t>
            </a:r>
            <a:r>
              <a:rPr lang="ja-JP" altLang="en-US" dirty="0" smtClean="0"/>
              <a:t>　　　　</a:t>
            </a:r>
            <a:r>
              <a:rPr lang="ja-JP" altLang="en-US" dirty="0" smtClean="0">
                <a:solidFill>
                  <a:srgbClr val="FF0000"/>
                </a:solidFill>
              </a:rPr>
              <a:t>↑１８ポイント　</a:t>
            </a:r>
            <a:endParaRPr lang="en-US" altLang="ja-JP" dirty="0" smtClean="0">
              <a:solidFill>
                <a:srgbClr val="FF0000"/>
              </a:solidFill>
            </a:endParaRPr>
          </a:p>
          <a:p>
            <a:r>
              <a:rPr lang="ja-JP" altLang="en-US" dirty="0"/>
              <a:t>　</a:t>
            </a:r>
            <a:r>
              <a:rPr lang="ja-JP" altLang="en-US" dirty="0" smtClean="0"/>
              <a:t>　　　</a:t>
            </a:r>
            <a:r>
              <a:rPr kumimoji="1" lang="ja-JP" altLang="en-US" dirty="0" smtClean="0"/>
              <a:t>最高　　９３．８％</a:t>
            </a:r>
            <a:endParaRPr kumimoji="1" lang="en-US" altLang="ja-JP" dirty="0" smtClean="0"/>
          </a:p>
          <a:p>
            <a:r>
              <a:rPr lang="ja-JP" altLang="en-US" dirty="0"/>
              <a:t>　　　　最低　　</a:t>
            </a:r>
            <a:r>
              <a:rPr lang="ja-JP" altLang="en-US" dirty="0" smtClean="0"/>
              <a:t>４９．０％</a:t>
            </a:r>
            <a:endParaRPr lang="en-US" altLang="ja-JP" dirty="0" smtClean="0"/>
          </a:p>
          <a:p>
            <a:pPr algn="r"/>
            <a:r>
              <a:rPr lang="en-US" altLang="ja-JP" sz="1600" dirty="0" smtClean="0"/>
              <a:t>※</a:t>
            </a:r>
            <a:r>
              <a:rPr lang="ja-JP" altLang="en-US" sz="1600" dirty="0" smtClean="0"/>
              <a:t>全国平均　　６５．８％</a:t>
            </a:r>
            <a:endParaRPr lang="en-US" altLang="ja-JP" sz="1600" dirty="0"/>
          </a:p>
        </p:txBody>
      </p:sp>
      <p:sp>
        <p:nvSpPr>
          <p:cNvPr id="11" name="テキスト ボックス 10"/>
          <p:cNvSpPr txBox="1"/>
          <p:nvPr/>
        </p:nvSpPr>
        <p:spPr>
          <a:xfrm>
            <a:off x="2663907" y="1836458"/>
            <a:ext cx="3971072" cy="369332"/>
          </a:xfrm>
          <a:prstGeom prst="rect">
            <a:avLst/>
          </a:prstGeom>
          <a:solidFill>
            <a:srgbClr val="FF0000"/>
          </a:solidFill>
          <a:ln w="28575">
            <a:solidFill>
              <a:srgbClr val="FF0000"/>
            </a:solidFill>
          </a:ln>
        </p:spPr>
        <p:txBody>
          <a:bodyPr wrap="square" rtlCol="0">
            <a:spAutoFit/>
          </a:bodyPr>
          <a:lstStyle/>
          <a:p>
            <a:r>
              <a:rPr kumimoji="1" lang="ja-JP" altLang="en-US" b="1" dirty="0" smtClean="0">
                <a:solidFill>
                  <a:schemeClr val="bg1"/>
                </a:solidFill>
              </a:rPr>
              <a:t>目標：</a:t>
            </a:r>
            <a:r>
              <a:rPr kumimoji="1" lang="ja-JP" altLang="en-US" b="1" u="sng" dirty="0" smtClean="0">
                <a:solidFill>
                  <a:schemeClr val="bg1"/>
                </a:solidFill>
              </a:rPr>
              <a:t>９０．０％</a:t>
            </a:r>
            <a:r>
              <a:rPr kumimoji="1" lang="ja-JP" altLang="en-US" b="1" dirty="0" smtClean="0">
                <a:solidFill>
                  <a:schemeClr val="bg1"/>
                </a:solidFill>
              </a:rPr>
              <a:t>（平成２９年６月末時点）</a:t>
            </a:r>
            <a:endParaRPr kumimoji="1" lang="ja-JP" altLang="en-US" b="1" dirty="0">
              <a:solidFill>
                <a:schemeClr val="bg1"/>
              </a:solidFill>
            </a:endParaRPr>
          </a:p>
        </p:txBody>
      </p:sp>
      <p:sp>
        <p:nvSpPr>
          <p:cNvPr id="15" name="大かっこ 14"/>
          <p:cNvSpPr/>
          <p:nvPr/>
        </p:nvSpPr>
        <p:spPr>
          <a:xfrm>
            <a:off x="955363" y="4092745"/>
            <a:ext cx="2010575" cy="516384"/>
          </a:xfrm>
          <a:prstGeom prst="bracket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大かっこ 15"/>
          <p:cNvSpPr/>
          <p:nvPr/>
        </p:nvSpPr>
        <p:spPr>
          <a:xfrm>
            <a:off x="5762455" y="4092746"/>
            <a:ext cx="2193921" cy="516384"/>
          </a:xfrm>
          <a:prstGeom prst="bracket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スライド番号プレースホルダー 1"/>
          <p:cNvSpPr>
            <a:spLocks noGrp="1"/>
          </p:cNvSpPr>
          <p:nvPr>
            <p:ph type="sldNum" sz="quarter" idx="12"/>
          </p:nvPr>
        </p:nvSpPr>
        <p:spPr>
          <a:xfrm>
            <a:off x="7010400" y="6492878"/>
            <a:ext cx="2133600" cy="365125"/>
          </a:xfrm>
        </p:spPr>
        <p:txBody>
          <a:bodyPr/>
          <a:lstStyle/>
          <a:p>
            <a:fld id="{61375F60-2867-46AD-B1FE-AD10FFE105A7}" type="slidenum">
              <a:rPr kumimoji="1" lang="ja-JP" altLang="en-US" smtClean="0"/>
              <a:t>12</a:t>
            </a:fld>
            <a:endParaRPr kumimoji="1" lang="ja-JP" altLang="en-US" dirty="0"/>
          </a:p>
        </p:txBody>
      </p:sp>
      <p:sp>
        <p:nvSpPr>
          <p:cNvPr id="13" name="正方形/長方形 12"/>
          <p:cNvSpPr/>
          <p:nvPr/>
        </p:nvSpPr>
        <p:spPr>
          <a:xfrm>
            <a:off x="7429443" y="483217"/>
            <a:ext cx="1463037" cy="497511"/>
          </a:xfrm>
          <a:prstGeom prst="rect">
            <a:avLst/>
          </a:prstGeom>
          <a:solidFill>
            <a:srgbClr val="00206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400" b="1" dirty="0" smtClean="0">
                <a:solidFill>
                  <a:schemeClr val="bg1"/>
                </a:solidFill>
              </a:rPr>
              <a:t>＜資料</a:t>
            </a:r>
            <a:r>
              <a:rPr kumimoji="1" lang="ja-JP" altLang="en-US" sz="1400" b="1" dirty="0" smtClean="0">
                <a:solidFill>
                  <a:schemeClr val="bg1"/>
                </a:solidFill>
              </a:rPr>
              <a:t>３－１１＞</a:t>
            </a:r>
            <a:endParaRPr kumimoji="1" lang="ja-JP" altLang="en-US" sz="1400" b="1" dirty="0">
              <a:solidFill>
                <a:schemeClr val="bg1"/>
              </a:solidFill>
            </a:endParaRPr>
          </a:p>
        </p:txBody>
      </p:sp>
    </p:spTree>
    <p:extLst>
      <p:ext uri="{BB962C8B-B14F-4D97-AF65-F5344CB8AC3E}">
        <p14:creationId xmlns:p14="http://schemas.microsoft.com/office/powerpoint/2010/main" val="139700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画面の領域"/>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980728"/>
            <a:ext cx="7488832" cy="5115680"/>
          </a:xfrm>
          <a:prstGeom prst="rect">
            <a:avLst/>
          </a:prstGeom>
        </p:spPr>
      </p:pic>
      <p:sp>
        <p:nvSpPr>
          <p:cNvPr id="6" name="タイトル 1"/>
          <p:cNvSpPr>
            <a:spLocks noGrp="1"/>
          </p:cNvSpPr>
          <p:nvPr>
            <p:ph type="title"/>
          </p:nvPr>
        </p:nvSpPr>
        <p:spPr>
          <a:xfrm>
            <a:off x="457200" y="260648"/>
            <a:ext cx="8229600" cy="648072"/>
          </a:xfrm>
          <a:solidFill>
            <a:srgbClr val="002060"/>
          </a:solidFill>
        </p:spPr>
        <p:txBody>
          <a:bodyPr>
            <a:noAutofit/>
          </a:bodyPr>
          <a:lstStyle/>
          <a:p>
            <a:r>
              <a:rPr kumimoji="1" lang="ja-JP" altLang="en-US" sz="3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緩和ケア</a:t>
            </a:r>
            <a:r>
              <a:rPr lang="ja-JP" altLang="en-US" sz="3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研修会に</a:t>
            </a:r>
            <a:r>
              <a:rPr lang="ja-JP" altLang="en-US" sz="3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ついて</a:t>
            </a:r>
            <a:endParaRPr kumimoji="1" lang="ja-JP" altLang="en-US" sz="3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705272" y="6021288"/>
            <a:ext cx="7992888" cy="77788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bg1"/>
                </a:solidFill>
              </a:rPr>
              <a:t>各病院において緩和ケア研修の開催日程を情報共有して頂き、積極的な研修</a:t>
            </a:r>
            <a:endParaRPr kumimoji="1" lang="en-US" altLang="ja-JP" dirty="0" smtClean="0">
              <a:solidFill>
                <a:schemeClr val="bg1"/>
              </a:solidFill>
            </a:endParaRPr>
          </a:p>
          <a:p>
            <a:r>
              <a:rPr kumimoji="1" lang="ja-JP" altLang="en-US" dirty="0" smtClean="0">
                <a:solidFill>
                  <a:schemeClr val="bg1"/>
                </a:solidFill>
              </a:rPr>
              <a:t>参加を頂いております。</a:t>
            </a:r>
            <a:endParaRPr kumimoji="1" lang="ja-JP" altLang="en-US" dirty="0">
              <a:solidFill>
                <a:schemeClr val="bg1"/>
              </a:solidFill>
            </a:endParaRPr>
          </a:p>
        </p:txBody>
      </p:sp>
      <p:sp>
        <p:nvSpPr>
          <p:cNvPr id="7" name="スライド番号プレースホルダー 6"/>
          <p:cNvSpPr>
            <a:spLocks noGrp="1"/>
          </p:cNvSpPr>
          <p:nvPr>
            <p:ph type="sldNum" sz="quarter" idx="12"/>
          </p:nvPr>
        </p:nvSpPr>
        <p:spPr>
          <a:xfrm>
            <a:off x="7010400" y="6479248"/>
            <a:ext cx="2133600" cy="365125"/>
          </a:xfrm>
        </p:spPr>
        <p:txBody>
          <a:bodyPr/>
          <a:lstStyle/>
          <a:p>
            <a:fld id="{61375F60-2867-46AD-B1FE-AD10FFE105A7}" type="slidenum">
              <a:rPr kumimoji="1" lang="ja-JP" altLang="en-US" smtClean="0"/>
              <a:t>13</a:t>
            </a:fld>
            <a:endParaRPr kumimoji="1" lang="ja-JP" altLang="en-US" dirty="0"/>
          </a:p>
        </p:txBody>
      </p:sp>
      <p:sp>
        <p:nvSpPr>
          <p:cNvPr id="9" name="正方形/長方形 8"/>
          <p:cNvSpPr/>
          <p:nvPr/>
        </p:nvSpPr>
        <p:spPr>
          <a:xfrm>
            <a:off x="7092280" y="411209"/>
            <a:ext cx="1463037" cy="497511"/>
          </a:xfrm>
          <a:prstGeom prst="rect">
            <a:avLst/>
          </a:prstGeom>
          <a:solidFill>
            <a:srgbClr val="00206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400" b="1" dirty="0" smtClean="0">
                <a:solidFill>
                  <a:schemeClr val="bg1"/>
                </a:solidFill>
              </a:rPr>
              <a:t>＜資料３－１２＞</a:t>
            </a:r>
            <a:endParaRPr kumimoji="1" lang="ja-JP" altLang="en-US" sz="1400" b="1" dirty="0">
              <a:solidFill>
                <a:schemeClr val="bg1"/>
              </a:solidFill>
            </a:endParaRPr>
          </a:p>
        </p:txBody>
      </p:sp>
    </p:spTree>
    <p:extLst>
      <p:ext uri="{BB962C8B-B14F-4D97-AF65-F5344CB8AC3E}">
        <p14:creationId xmlns:p14="http://schemas.microsoft.com/office/powerpoint/2010/main" val="1389284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6" descr="画面の領域"/>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36096" y="1628800"/>
            <a:ext cx="3433335" cy="4849587"/>
          </a:xfrm>
        </p:spPr>
      </p:pic>
      <p:pic>
        <p:nvPicPr>
          <p:cNvPr id="10" name="図 9"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8" y="1412776"/>
            <a:ext cx="3411654" cy="4823128"/>
          </a:xfrm>
          <a:prstGeom prst="rect">
            <a:avLst/>
          </a:prstGeom>
        </p:spPr>
      </p:pic>
      <p:sp>
        <p:nvSpPr>
          <p:cNvPr id="11" name="タイトル 1"/>
          <p:cNvSpPr>
            <a:spLocks noGrp="1"/>
          </p:cNvSpPr>
          <p:nvPr>
            <p:ph type="title"/>
          </p:nvPr>
        </p:nvSpPr>
        <p:spPr>
          <a:xfrm>
            <a:off x="457200" y="188640"/>
            <a:ext cx="8229600" cy="792088"/>
          </a:xfrm>
          <a:solidFill>
            <a:srgbClr val="002060"/>
          </a:solidFill>
        </p:spPr>
        <p:txBody>
          <a:bodyPr>
            <a:noAutofit/>
          </a:bodyPr>
          <a:lstStyle/>
          <a:p>
            <a:r>
              <a:rPr kumimoji="1" lang="ja-JP" altLang="en-US" sz="3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緩和ケアマップの作成</a:t>
            </a:r>
            <a:endParaRPr kumimoji="1" lang="ja-JP" altLang="en-US" sz="3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コンテンツ プレースホルダー 5" descr="画面の領域"/>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79512" y="1196752"/>
            <a:ext cx="3216690" cy="4525963"/>
          </a:xfrm>
          <a:prstGeom prst="rect">
            <a:avLst/>
          </a:prstGeom>
        </p:spPr>
      </p:pic>
      <p:sp>
        <p:nvSpPr>
          <p:cNvPr id="8" name="スライド番号プレースホルダー 6"/>
          <p:cNvSpPr>
            <a:spLocks noGrp="1"/>
          </p:cNvSpPr>
          <p:nvPr>
            <p:ph type="sldNum" sz="quarter" idx="12"/>
          </p:nvPr>
        </p:nvSpPr>
        <p:spPr>
          <a:xfrm>
            <a:off x="7010400" y="6479248"/>
            <a:ext cx="2133600" cy="365125"/>
          </a:xfrm>
        </p:spPr>
        <p:txBody>
          <a:bodyPr/>
          <a:lstStyle/>
          <a:p>
            <a:fld id="{61375F60-2867-46AD-B1FE-AD10FFE105A7}" type="slidenum">
              <a:rPr kumimoji="1" lang="ja-JP" altLang="en-US" smtClean="0"/>
              <a:t>14</a:t>
            </a:fld>
            <a:endParaRPr kumimoji="1" lang="ja-JP" altLang="en-US" dirty="0"/>
          </a:p>
        </p:txBody>
      </p:sp>
      <p:sp>
        <p:nvSpPr>
          <p:cNvPr id="12" name="正方形/長方形 11"/>
          <p:cNvSpPr/>
          <p:nvPr/>
        </p:nvSpPr>
        <p:spPr>
          <a:xfrm>
            <a:off x="7092280" y="411209"/>
            <a:ext cx="1463037" cy="497511"/>
          </a:xfrm>
          <a:prstGeom prst="rect">
            <a:avLst/>
          </a:prstGeom>
          <a:solidFill>
            <a:srgbClr val="00206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400" b="1" dirty="0" smtClean="0">
                <a:solidFill>
                  <a:schemeClr val="bg1"/>
                </a:solidFill>
              </a:rPr>
              <a:t>＜資料３－１３＞</a:t>
            </a:r>
            <a:endParaRPr kumimoji="1" lang="ja-JP" altLang="en-US" sz="1400" b="1" dirty="0">
              <a:solidFill>
                <a:schemeClr val="bg1"/>
              </a:solidFill>
            </a:endParaRPr>
          </a:p>
        </p:txBody>
      </p:sp>
    </p:spTree>
    <p:extLst>
      <p:ext uri="{BB962C8B-B14F-4D97-AF65-F5344CB8AC3E}">
        <p14:creationId xmlns:p14="http://schemas.microsoft.com/office/powerpoint/2010/main" val="3306630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185051" y="195185"/>
            <a:ext cx="8780732" cy="627537"/>
          </a:xfrm>
          <a:solidFill>
            <a:srgbClr val="002060"/>
          </a:solidFill>
        </p:spPr>
        <p:txBody>
          <a:bodyPr>
            <a:noAutofit/>
          </a:bodyPr>
          <a:lstStyle/>
          <a:p>
            <a:pPr algn="l"/>
            <a:r>
              <a:rPr kumimoji="1" lang="ja-JP" altLang="en-US" sz="3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大阪府の療養情報冊子の改訂について</a:t>
            </a:r>
            <a:endParaRPr kumimoji="1" lang="ja-JP" altLang="en-US" sz="3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61375F60-2867-46AD-B1FE-AD10FFE105A7}" type="slidenum">
              <a:rPr kumimoji="1" lang="ja-JP" altLang="en-US" smtClean="0"/>
              <a:t>15</a:t>
            </a:fld>
            <a:endParaRPr kumimoji="1" lang="ja-JP" altLang="en-US"/>
          </a:p>
        </p:txBody>
      </p:sp>
      <p:sp>
        <p:nvSpPr>
          <p:cNvPr id="8" name="コンテンツ プレースホルダー 2"/>
          <p:cNvSpPr txBox="1">
            <a:spLocks/>
          </p:cNvSpPr>
          <p:nvPr/>
        </p:nvSpPr>
        <p:spPr>
          <a:xfrm>
            <a:off x="185052" y="1124744"/>
            <a:ext cx="8635420" cy="5328592"/>
          </a:xfrm>
          <a:prstGeom prst="rect">
            <a:avLst/>
          </a:prstGeom>
          <a:solidFill>
            <a:schemeClr val="accent1">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○療養情報冊子・別冊２８年</a:t>
            </a:r>
            <a:r>
              <a:rPr lang="en-US" altLang="ja-JP" sz="2800" b="1"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月に改訂版の発行</a:t>
            </a:r>
            <a:endParaRPr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療養情報冊子２９年</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３月に改訂版の発行</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がん診療連携協議会作成・発行</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（がんの相談・情報、医療のこと、 治療と生活にまつわる費用のこと、がん治療と働くこと、自宅で療養、</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患者同士の支えあいの場、小児・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AYA</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世代のがんの治療に際しての支援に関する情報を記載）</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descr="画面の領域"/>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63688" y="3461788"/>
            <a:ext cx="1944216" cy="2991548"/>
          </a:xfrm>
          <a:prstGeom prst="rect">
            <a:avLst/>
          </a:prstGeom>
          <a:effectLst>
            <a:outerShdw blurRad="50800" dist="38100" dir="2700000" algn="tl" rotWithShape="0">
              <a:prstClr val="black">
                <a:alpha val="40000"/>
              </a:prstClr>
            </a:outerShdw>
          </a:effectLst>
        </p:spPr>
      </p:pic>
      <p:pic>
        <p:nvPicPr>
          <p:cNvPr id="3" name="図 2" descr="画面の領域"/>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8064" y="3429000"/>
            <a:ext cx="2061364" cy="2991548"/>
          </a:xfrm>
          <a:prstGeom prst="rect">
            <a:avLst/>
          </a:prstGeom>
        </p:spPr>
      </p:pic>
      <p:sp>
        <p:nvSpPr>
          <p:cNvPr id="9" name="正方形/長方形 8"/>
          <p:cNvSpPr/>
          <p:nvPr/>
        </p:nvSpPr>
        <p:spPr>
          <a:xfrm>
            <a:off x="7429443" y="267193"/>
            <a:ext cx="1463037" cy="497511"/>
          </a:xfrm>
          <a:prstGeom prst="rect">
            <a:avLst/>
          </a:prstGeom>
          <a:solidFill>
            <a:srgbClr val="00206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400" b="1" dirty="0" smtClean="0">
                <a:solidFill>
                  <a:schemeClr val="bg1"/>
                </a:solidFill>
              </a:rPr>
              <a:t>＜資料３－１４＞</a:t>
            </a:r>
            <a:endParaRPr kumimoji="1" lang="ja-JP" altLang="en-US" sz="1400" b="1" dirty="0">
              <a:solidFill>
                <a:schemeClr val="bg1"/>
              </a:solidFill>
            </a:endParaRPr>
          </a:p>
        </p:txBody>
      </p:sp>
    </p:spTree>
    <p:extLst>
      <p:ext uri="{BB962C8B-B14F-4D97-AF65-F5344CB8AC3E}">
        <p14:creationId xmlns:p14="http://schemas.microsoft.com/office/powerpoint/2010/main" val="42718105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185051" y="260648"/>
            <a:ext cx="8780732" cy="562074"/>
          </a:xfrm>
          <a:solidFill>
            <a:schemeClr val="tx2"/>
          </a:solidFill>
        </p:spPr>
        <p:txBody>
          <a:bodyPr>
            <a:noAutofit/>
          </a:bodyPr>
          <a:lstStyle/>
          <a:p>
            <a:r>
              <a:rPr kumimoji="1" lang="ja-JP" altLang="en-US" sz="3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大阪府の療養情報冊子の発行等について</a:t>
            </a:r>
            <a:endParaRPr kumimoji="1" lang="ja-JP" altLang="en-US" sz="3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61375F60-2867-46AD-B1FE-AD10FFE105A7}" type="slidenum">
              <a:rPr kumimoji="1" lang="ja-JP" altLang="en-US" smtClean="0"/>
              <a:t>16</a:t>
            </a:fld>
            <a:endParaRPr kumimoji="1" lang="ja-JP" altLang="en-US"/>
          </a:p>
        </p:txBody>
      </p:sp>
      <p:pic>
        <p:nvPicPr>
          <p:cNvPr id="9" name="図 8" descr="画面の領域"/>
          <p:cNvPicPr>
            <a:picLocks noChangeAspect="1"/>
          </p:cNvPicPr>
          <p:nvPr/>
        </p:nvPicPr>
        <p:blipFill rotWithShape="1">
          <a:blip r:embed="rId3">
            <a:extLst>
              <a:ext uri="{28A0092B-C50C-407E-A947-70E740481C1C}">
                <a14:useLocalDpi xmlns:a14="http://schemas.microsoft.com/office/drawing/2010/main" val="0"/>
              </a:ext>
            </a:extLst>
          </a:blip>
          <a:srcRect l="3445" t="8824" r="3744" b="7565"/>
          <a:stretch/>
        </p:blipFill>
        <p:spPr>
          <a:xfrm>
            <a:off x="35496" y="1207236"/>
            <a:ext cx="3240265" cy="4151743"/>
          </a:xfrm>
          <a:prstGeom prst="rect">
            <a:avLst/>
          </a:prstGeom>
        </p:spPr>
      </p:pic>
      <p:pic>
        <p:nvPicPr>
          <p:cNvPr id="12" name="図 11" descr="画面の領域"/>
          <p:cNvPicPr>
            <a:picLocks noChangeAspect="1"/>
          </p:cNvPicPr>
          <p:nvPr/>
        </p:nvPicPr>
        <p:blipFill rotWithShape="1">
          <a:blip r:embed="rId4">
            <a:extLst>
              <a:ext uri="{28A0092B-C50C-407E-A947-70E740481C1C}">
                <a14:useLocalDpi xmlns:a14="http://schemas.microsoft.com/office/drawing/2010/main" val="0"/>
              </a:ext>
            </a:extLst>
          </a:blip>
          <a:srcRect l="3139" t="9545" r="2307" b="13245"/>
          <a:stretch/>
        </p:blipFill>
        <p:spPr>
          <a:xfrm>
            <a:off x="3348812" y="1855308"/>
            <a:ext cx="2951380" cy="3456384"/>
          </a:xfrm>
          <a:prstGeom prst="rect">
            <a:avLst/>
          </a:prstGeom>
        </p:spPr>
      </p:pic>
      <p:pic>
        <p:nvPicPr>
          <p:cNvPr id="13" name="図 12" descr="画面の領域"/>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0192" y="1729004"/>
            <a:ext cx="2798266" cy="3366664"/>
          </a:xfrm>
          <a:prstGeom prst="rect">
            <a:avLst/>
          </a:prstGeom>
        </p:spPr>
      </p:pic>
      <p:sp>
        <p:nvSpPr>
          <p:cNvPr id="14" name="テキスト ボックス 13"/>
          <p:cNvSpPr txBox="1"/>
          <p:nvPr/>
        </p:nvSpPr>
        <p:spPr>
          <a:xfrm>
            <a:off x="827583" y="5174313"/>
            <a:ext cx="4752529" cy="646331"/>
          </a:xfrm>
          <a:prstGeom prst="rect">
            <a:avLst/>
          </a:prstGeom>
          <a:noFill/>
          <a:ln>
            <a:solidFill>
              <a:schemeClr val="tx1"/>
            </a:solidFill>
          </a:ln>
        </p:spPr>
        <p:txBody>
          <a:bodyPr wrap="square" rtlCol="0">
            <a:spAutoFit/>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がん</a:t>
            </a:r>
            <a:r>
              <a:rPr lang="ja-JP" altLang="en-US" dirty="0">
                <a:latin typeface="Meiryo UI" panose="020B0604030504040204" pitchFamily="50" charset="-128"/>
                <a:ea typeface="Meiryo UI" panose="020B0604030504040204" pitchFamily="50" charset="-128"/>
                <a:cs typeface="Meiryo UI" panose="020B0604030504040204" pitchFamily="50" charset="-128"/>
              </a:rPr>
              <a:t>患者会及びがん患者支援</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団体</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３</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３団体</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6804248" y="5157192"/>
            <a:ext cx="1558567" cy="646331"/>
          </a:xfrm>
          <a:prstGeom prst="rect">
            <a:avLst/>
          </a:prstGeom>
          <a:noFill/>
          <a:ln>
            <a:solidFill>
              <a:schemeClr val="tx1"/>
            </a:solidFill>
          </a:ln>
        </p:spPr>
        <p:txBody>
          <a:bodyPr wrap="square" rtlCol="0">
            <a:spAutoFit/>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患者サロンなど</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４７病院</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179512" y="868650"/>
            <a:ext cx="8712967" cy="400110"/>
          </a:xfrm>
          <a:prstGeom prst="rect">
            <a:avLst/>
          </a:prstGeom>
        </p:spPr>
        <p:txBody>
          <a:bodyPr wrap="square">
            <a:spAutoFit/>
          </a:bodyP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大阪府では、初めて、がん</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患者会等</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情報を募集し掲載</a:t>
            </a:r>
            <a:endParaRPr lang="ja-JP" altLang="en-US" sz="2000" dirty="0"/>
          </a:p>
        </p:txBody>
      </p:sp>
      <p:sp>
        <p:nvSpPr>
          <p:cNvPr id="18" name="テキスト ボックス 17"/>
          <p:cNvSpPr txBox="1"/>
          <p:nvPr/>
        </p:nvSpPr>
        <p:spPr>
          <a:xfrm>
            <a:off x="2671916" y="6210764"/>
            <a:ext cx="1107996" cy="369332"/>
          </a:xfrm>
          <a:prstGeom prst="rect">
            <a:avLst/>
          </a:prstGeom>
          <a:noFill/>
          <a:ln>
            <a:solidFill>
              <a:schemeClr val="tx1"/>
            </a:solidFill>
          </a:ln>
        </p:spPr>
        <p:txBody>
          <a:bodyPr wrap="non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３７団体</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下矢印 18"/>
          <p:cNvSpPr/>
          <p:nvPr/>
        </p:nvSpPr>
        <p:spPr>
          <a:xfrm>
            <a:off x="2177803" y="5877272"/>
            <a:ext cx="2016223" cy="3334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7092280" y="6210764"/>
            <a:ext cx="1107996" cy="369332"/>
          </a:xfrm>
          <a:prstGeom prst="rect">
            <a:avLst/>
          </a:prstGeom>
          <a:noFill/>
          <a:ln>
            <a:solidFill>
              <a:schemeClr val="tx1"/>
            </a:solidFill>
          </a:ln>
        </p:spPr>
        <p:txBody>
          <a:bodyPr wrap="non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５５病院</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下矢印 22"/>
          <p:cNvSpPr/>
          <p:nvPr/>
        </p:nvSpPr>
        <p:spPr>
          <a:xfrm>
            <a:off x="7380312" y="5877272"/>
            <a:ext cx="576064" cy="3334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4355976" y="6044018"/>
            <a:ext cx="2592288" cy="5181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t>改訂で掲載数が増加！</a:t>
            </a:r>
            <a:endParaRPr kumimoji="1" lang="ja-JP" altLang="en-US" b="1" dirty="0"/>
          </a:p>
        </p:txBody>
      </p:sp>
      <p:sp>
        <p:nvSpPr>
          <p:cNvPr id="15" name="正方形/長方形 14"/>
          <p:cNvSpPr/>
          <p:nvPr/>
        </p:nvSpPr>
        <p:spPr>
          <a:xfrm>
            <a:off x="7483649" y="987273"/>
            <a:ext cx="1552847" cy="497511"/>
          </a:xfrm>
          <a:prstGeom prst="rect">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400" b="1" dirty="0" smtClean="0">
                <a:solidFill>
                  <a:schemeClr val="tx1"/>
                </a:solidFill>
              </a:rPr>
              <a:t>＜資料３－１５＞</a:t>
            </a:r>
            <a:endParaRPr kumimoji="1" lang="ja-JP" altLang="en-US" sz="1400" b="1" dirty="0">
              <a:solidFill>
                <a:schemeClr val="tx1"/>
              </a:solidFill>
            </a:endParaRPr>
          </a:p>
        </p:txBody>
      </p:sp>
    </p:spTree>
    <p:extLst>
      <p:ext uri="{BB962C8B-B14F-4D97-AF65-F5344CB8AC3E}">
        <p14:creationId xmlns:p14="http://schemas.microsoft.com/office/powerpoint/2010/main" val="455477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231675" y="332657"/>
            <a:ext cx="8749662" cy="720080"/>
          </a:xfrm>
          <a:prstGeom prst="rect">
            <a:avLst/>
          </a:prstGeom>
          <a:solidFill>
            <a:srgbClr val="002060"/>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就労に関する相談支援の充実</a:t>
            </a:r>
            <a:endParaRPr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221424" y="1643598"/>
            <a:ext cx="8638164" cy="208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smtClean="0">
                <a:solidFill>
                  <a:prstClr val="black"/>
                </a:solidFill>
                <a:latin typeface="+mj-ea"/>
                <a:ea typeface="+mj-ea"/>
                <a:cs typeface="メイリオ" panose="020B0604030504040204" pitchFamily="50" charset="-128"/>
              </a:rPr>
              <a:t>○がん相談員向け研修（就労）</a:t>
            </a:r>
            <a:r>
              <a:rPr lang="ja-JP" altLang="en-US" sz="2000" dirty="0" smtClean="0">
                <a:solidFill>
                  <a:prstClr val="black"/>
                </a:solidFill>
                <a:latin typeface="+mj-ea"/>
                <a:ea typeface="+mj-ea"/>
                <a:cs typeface="メイリオ" panose="020B0604030504040204" pitchFamily="50" charset="-128"/>
              </a:rPr>
              <a:t>　</a:t>
            </a:r>
            <a:endParaRPr lang="en-US" altLang="ja-JP" sz="2000" dirty="0" smtClean="0">
              <a:solidFill>
                <a:prstClr val="black"/>
              </a:solidFill>
              <a:latin typeface="+mj-ea"/>
              <a:ea typeface="+mj-ea"/>
              <a:cs typeface="メイリオ" panose="020B0604030504040204" pitchFamily="50" charset="-128"/>
            </a:endParaRPr>
          </a:p>
          <a:p>
            <a:r>
              <a:rPr lang="ja-JP" altLang="en-US" sz="2000" dirty="0" smtClean="0">
                <a:solidFill>
                  <a:prstClr val="black"/>
                </a:solidFill>
                <a:latin typeface="+mj-ea"/>
                <a:ea typeface="+mj-ea"/>
                <a:cs typeface="メイリオ" panose="020B0604030504040204" pitchFamily="50" charset="-128"/>
              </a:rPr>
              <a:t>　</a:t>
            </a:r>
            <a:r>
              <a:rPr lang="en-US" altLang="ja-JP" sz="2000" dirty="0" smtClean="0">
                <a:solidFill>
                  <a:prstClr val="black"/>
                </a:solidFill>
                <a:latin typeface="+mj-ea"/>
                <a:ea typeface="+mj-ea"/>
                <a:cs typeface="メイリオ" panose="020B0604030504040204" pitchFamily="50" charset="-128"/>
              </a:rPr>
              <a:t>【</a:t>
            </a:r>
            <a:r>
              <a:rPr lang="ja-JP" altLang="en-US" sz="2000" dirty="0" smtClean="0">
                <a:solidFill>
                  <a:prstClr val="black"/>
                </a:solidFill>
                <a:latin typeface="+mj-ea"/>
                <a:ea typeface="+mj-ea"/>
                <a:cs typeface="メイリオ" panose="020B0604030504040204" pitchFamily="50" charset="-128"/>
              </a:rPr>
              <a:t>平成２６年度</a:t>
            </a:r>
            <a:r>
              <a:rPr lang="en-US" altLang="ja-JP" sz="2000" dirty="0" smtClean="0">
                <a:solidFill>
                  <a:prstClr val="black"/>
                </a:solidFill>
                <a:latin typeface="+mj-ea"/>
                <a:ea typeface="+mj-ea"/>
                <a:cs typeface="メイリオ" panose="020B0604030504040204" pitchFamily="50" charset="-128"/>
              </a:rPr>
              <a:t>】</a:t>
            </a:r>
            <a:r>
              <a:rPr lang="ja-JP" altLang="en-US" sz="2000" dirty="0" smtClean="0">
                <a:solidFill>
                  <a:prstClr val="black"/>
                </a:solidFill>
                <a:latin typeface="+mj-ea"/>
                <a:ea typeface="+mj-ea"/>
                <a:cs typeface="メイリオ" panose="020B0604030504040204" pitchFamily="50" charset="-128"/>
              </a:rPr>
              <a:t>　</a:t>
            </a:r>
            <a:endParaRPr lang="en-US" altLang="ja-JP" sz="2000" dirty="0" smtClean="0">
              <a:solidFill>
                <a:prstClr val="black"/>
              </a:solidFill>
              <a:latin typeface="+mj-ea"/>
              <a:ea typeface="+mj-ea"/>
              <a:cs typeface="メイリオ" panose="020B0604030504040204" pitchFamily="50" charset="-128"/>
            </a:endParaRPr>
          </a:p>
          <a:p>
            <a:r>
              <a:rPr lang="ja-JP" altLang="en-US" sz="2000" dirty="0" smtClean="0">
                <a:solidFill>
                  <a:prstClr val="black"/>
                </a:solidFill>
                <a:latin typeface="+mj-ea"/>
                <a:ea typeface="+mj-ea"/>
                <a:cs typeface="メイリオ" panose="020B0604030504040204" pitchFamily="50" charset="-128"/>
              </a:rPr>
              <a:t>　・がん相談員のための「就労」に関する基礎講座</a:t>
            </a:r>
            <a:r>
              <a:rPr lang="en-US" altLang="ja-JP" sz="2000" dirty="0" smtClean="0">
                <a:solidFill>
                  <a:prstClr val="black"/>
                </a:solidFill>
                <a:latin typeface="+mj-ea"/>
                <a:ea typeface="+mj-ea"/>
                <a:cs typeface="メイリオ" panose="020B0604030504040204" pitchFamily="50" charset="-128"/>
              </a:rPr>
              <a:t>Ⅰ</a:t>
            </a:r>
            <a:r>
              <a:rPr lang="ja-JP" altLang="en-US" sz="2000" dirty="0" smtClean="0">
                <a:solidFill>
                  <a:prstClr val="black"/>
                </a:solidFill>
                <a:latin typeface="+mj-ea"/>
                <a:ea typeface="+mj-ea"/>
                <a:cs typeface="メイリオ" panose="020B0604030504040204" pitchFamily="50" charset="-128"/>
              </a:rPr>
              <a:t>・</a:t>
            </a:r>
            <a:r>
              <a:rPr lang="en-US" altLang="ja-JP" sz="2000" dirty="0" smtClean="0">
                <a:solidFill>
                  <a:prstClr val="black"/>
                </a:solidFill>
                <a:latin typeface="+mj-ea"/>
                <a:ea typeface="+mj-ea"/>
                <a:cs typeface="メイリオ" panose="020B0604030504040204" pitchFamily="50" charset="-128"/>
              </a:rPr>
              <a:t>Ⅱ</a:t>
            </a:r>
          </a:p>
          <a:p>
            <a:r>
              <a:rPr lang="ja-JP" altLang="en-US" sz="2000" dirty="0" smtClean="0">
                <a:solidFill>
                  <a:prstClr val="black"/>
                </a:solidFill>
                <a:latin typeface="+mj-ea"/>
                <a:ea typeface="+mj-ea"/>
                <a:cs typeface="メイリオ" panose="020B0604030504040204" pitchFamily="50" charset="-128"/>
              </a:rPr>
              <a:t>　</a:t>
            </a:r>
            <a:r>
              <a:rPr lang="en-US" altLang="ja-JP" sz="2000" dirty="0" smtClean="0">
                <a:solidFill>
                  <a:prstClr val="black"/>
                </a:solidFill>
                <a:latin typeface="+mj-ea"/>
                <a:ea typeface="+mj-ea"/>
                <a:cs typeface="メイリオ" panose="020B0604030504040204" pitchFamily="50" charset="-128"/>
              </a:rPr>
              <a:t>【</a:t>
            </a:r>
            <a:r>
              <a:rPr lang="ja-JP" altLang="en-US" sz="2000" dirty="0" smtClean="0">
                <a:solidFill>
                  <a:prstClr val="black"/>
                </a:solidFill>
                <a:latin typeface="+mj-ea"/>
                <a:ea typeface="+mj-ea"/>
                <a:cs typeface="メイリオ" panose="020B0604030504040204" pitchFamily="50" charset="-128"/>
              </a:rPr>
              <a:t>平成２７年度</a:t>
            </a:r>
            <a:r>
              <a:rPr lang="en-US" altLang="ja-JP" sz="2000" dirty="0" smtClean="0">
                <a:solidFill>
                  <a:prstClr val="black"/>
                </a:solidFill>
                <a:latin typeface="+mj-ea"/>
                <a:ea typeface="+mj-ea"/>
                <a:cs typeface="メイリオ" panose="020B0604030504040204" pitchFamily="50" charset="-128"/>
              </a:rPr>
              <a:t>】</a:t>
            </a:r>
            <a:r>
              <a:rPr lang="ja-JP" altLang="en-US" sz="2000" dirty="0">
                <a:solidFill>
                  <a:prstClr val="black"/>
                </a:solidFill>
                <a:latin typeface="+mj-ea"/>
                <a:ea typeface="+mj-ea"/>
                <a:cs typeface="メイリオ" panose="020B0604030504040204" pitchFamily="50" charset="-128"/>
              </a:rPr>
              <a:t>　</a:t>
            </a:r>
            <a:r>
              <a:rPr lang="ja-JP" altLang="en-US" sz="2000" dirty="0" smtClean="0">
                <a:solidFill>
                  <a:prstClr val="black"/>
                </a:solidFill>
                <a:latin typeface="+mj-ea"/>
                <a:ea typeface="+mj-ea"/>
                <a:cs typeface="メイリオ" panose="020B0604030504040204" pitchFamily="50" charset="-128"/>
              </a:rPr>
              <a:t>　</a:t>
            </a:r>
            <a:endParaRPr lang="en-US" altLang="ja-JP" sz="2000" dirty="0" smtClean="0">
              <a:solidFill>
                <a:prstClr val="black"/>
              </a:solidFill>
              <a:latin typeface="+mj-ea"/>
              <a:ea typeface="+mj-ea"/>
              <a:cs typeface="メイリオ" panose="020B0604030504040204" pitchFamily="50" charset="-128"/>
            </a:endParaRPr>
          </a:p>
          <a:p>
            <a:r>
              <a:rPr lang="ja-JP" altLang="en-US" sz="2000" dirty="0">
                <a:solidFill>
                  <a:prstClr val="black"/>
                </a:solidFill>
                <a:latin typeface="+mj-ea"/>
                <a:ea typeface="+mj-ea"/>
                <a:cs typeface="メイリオ" panose="020B0604030504040204" pitchFamily="50" charset="-128"/>
              </a:rPr>
              <a:t>　・がん相談員のための「就労」に関する基礎</a:t>
            </a:r>
            <a:r>
              <a:rPr lang="ja-JP" altLang="en-US" sz="2000" dirty="0" smtClean="0">
                <a:solidFill>
                  <a:prstClr val="black"/>
                </a:solidFill>
                <a:latin typeface="+mj-ea"/>
                <a:ea typeface="+mj-ea"/>
                <a:cs typeface="メイリオ" panose="020B0604030504040204" pitchFamily="50" charset="-128"/>
              </a:rPr>
              <a:t>講座</a:t>
            </a:r>
            <a:r>
              <a:rPr lang="en-US" altLang="ja-JP" sz="2000" dirty="0" smtClean="0">
                <a:solidFill>
                  <a:prstClr val="black"/>
                </a:solidFill>
                <a:latin typeface="+mj-ea"/>
                <a:ea typeface="+mj-ea"/>
                <a:cs typeface="メイリオ" panose="020B0604030504040204" pitchFamily="50" charset="-128"/>
              </a:rPr>
              <a:t>Ⅲ</a:t>
            </a:r>
          </a:p>
          <a:p>
            <a:r>
              <a:rPr lang="ja-JP" altLang="en-US" sz="2000" dirty="0" smtClean="0">
                <a:solidFill>
                  <a:prstClr val="black"/>
                </a:solidFill>
                <a:latin typeface="+mj-ea"/>
                <a:ea typeface="+mj-ea"/>
                <a:cs typeface="メイリオ" panose="020B0604030504040204" pitchFamily="50" charset="-128"/>
              </a:rPr>
              <a:t>　</a:t>
            </a:r>
            <a:r>
              <a:rPr lang="en-US" altLang="ja-JP" sz="2000" dirty="0" smtClean="0">
                <a:solidFill>
                  <a:prstClr val="black"/>
                </a:solidFill>
                <a:latin typeface="+mj-ea"/>
                <a:ea typeface="+mj-ea"/>
                <a:cs typeface="メイリオ" panose="020B0604030504040204" pitchFamily="50" charset="-128"/>
              </a:rPr>
              <a:t>【</a:t>
            </a:r>
            <a:r>
              <a:rPr lang="ja-JP" altLang="en-US" sz="2000" dirty="0" smtClean="0">
                <a:solidFill>
                  <a:prstClr val="black"/>
                </a:solidFill>
                <a:latin typeface="+mj-ea"/>
                <a:ea typeface="+mj-ea"/>
                <a:cs typeface="メイリオ" panose="020B0604030504040204" pitchFamily="50" charset="-128"/>
              </a:rPr>
              <a:t>平成</a:t>
            </a:r>
            <a:r>
              <a:rPr lang="en-US" altLang="ja-JP" sz="2000" dirty="0" smtClean="0">
                <a:solidFill>
                  <a:prstClr val="black"/>
                </a:solidFill>
                <a:latin typeface="+mj-ea"/>
                <a:ea typeface="+mj-ea"/>
                <a:cs typeface="メイリオ" panose="020B0604030504040204" pitchFamily="50" charset="-128"/>
              </a:rPr>
              <a:t>28</a:t>
            </a:r>
            <a:r>
              <a:rPr lang="ja-JP" altLang="en-US" sz="2000" dirty="0" smtClean="0">
                <a:solidFill>
                  <a:prstClr val="black"/>
                </a:solidFill>
                <a:latin typeface="+mj-ea"/>
                <a:ea typeface="+mj-ea"/>
                <a:cs typeface="メイリオ" panose="020B0604030504040204" pitchFamily="50" charset="-128"/>
              </a:rPr>
              <a:t>年度</a:t>
            </a:r>
            <a:r>
              <a:rPr lang="en-US" altLang="ja-JP" sz="2000" dirty="0" smtClean="0">
                <a:solidFill>
                  <a:prstClr val="black"/>
                </a:solidFill>
                <a:latin typeface="+mj-ea"/>
                <a:ea typeface="+mj-ea"/>
                <a:cs typeface="メイリオ" panose="020B0604030504040204" pitchFamily="50" charset="-128"/>
              </a:rPr>
              <a:t>】</a:t>
            </a:r>
            <a:endParaRPr lang="en-US" altLang="ja-JP" sz="2000" dirty="0">
              <a:solidFill>
                <a:prstClr val="black"/>
              </a:solidFill>
              <a:latin typeface="+mj-ea"/>
              <a:ea typeface="+mj-ea"/>
              <a:cs typeface="メイリオ" panose="020B0604030504040204" pitchFamily="50" charset="-128"/>
            </a:endParaRPr>
          </a:p>
          <a:p>
            <a:r>
              <a:rPr lang="ja-JP" altLang="en-US" sz="2000" dirty="0">
                <a:solidFill>
                  <a:prstClr val="black"/>
                </a:solidFill>
                <a:latin typeface="+mj-ea"/>
                <a:ea typeface="+mj-ea"/>
                <a:cs typeface="メイリオ" panose="020B0604030504040204" pitchFamily="50" charset="-128"/>
              </a:rPr>
              <a:t>　</a:t>
            </a:r>
            <a:r>
              <a:rPr lang="ja-JP" altLang="en-US" sz="2000" dirty="0" smtClean="0">
                <a:solidFill>
                  <a:prstClr val="black"/>
                </a:solidFill>
                <a:latin typeface="+mj-ea"/>
                <a:cs typeface="メイリオ" panose="020B0604030504040204" pitchFamily="50" charset="-128"/>
              </a:rPr>
              <a:t>・</a:t>
            </a:r>
            <a:r>
              <a:rPr lang="ja-JP" altLang="en-US" sz="2000" dirty="0">
                <a:solidFill>
                  <a:prstClr val="black"/>
                </a:solidFill>
                <a:latin typeface="+mj-ea"/>
                <a:cs typeface="メイリオ" panose="020B0604030504040204" pitchFamily="50" charset="-128"/>
              </a:rPr>
              <a:t>がん相談員のための「就労」に関する基礎</a:t>
            </a:r>
            <a:r>
              <a:rPr lang="ja-JP" altLang="en-US" sz="2000" dirty="0" smtClean="0">
                <a:solidFill>
                  <a:prstClr val="black"/>
                </a:solidFill>
                <a:latin typeface="+mj-ea"/>
                <a:cs typeface="メイリオ" panose="020B0604030504040204" pitchFamily="50" charset="-128"/>
              </a:rPr>
              <a:t>講座</a:t>
            </a:r>
            <a:r>
              <a:rPr lang="en-US" altLang="ja-JP" sz="2000" dirty="0" smtClean="0">
                <a:solidFill>
                  <a:prstClr val="black"/>
                </a:solidFill>
                <a:latin typeface="+mj-ea"/>
                <a:cs typeface="メイリオ" panose="020B0604030504040204" pitchFamily="50" charset="-128"/>
              </a:rPr>
              <a:t>Ⅳ</a:t>
            </a:r>
            <a:endParaRPr lang="en-US" altLang="ja-JP" sz="2000" dirty="0">
              <a:solidFill>
                <a:prstClr val="black"/>
              </a:solidFill>
              <a:latin typeface="+mj-ea"/>
              <a:cs typeface="メイリオ" panose="020B0604030504040204" pitchFamily="50" charset="-128"/>
            </a:endParaRPr>
          </a:p>
          <a:p>
            <a:endParaRPr lang="en-US" altLang="ja-JP" sz="2000" dirty="0" smtClean="0">
              <a:solidFill>
                <a:prstClr val="black"/>
              </a:solidFill>
              <a:latin typeface="+mj-ea"/>
              <a:ea typeface="+mj-ea"/>
              <a:cs typeface="メイリオ" panose="020B0604030504040204" pitchFamily="50" charset="-128"/>
            </a:endParaRPr>
          </a:p>
          <a:p>
            <a:endParaRPr lang="en-US" altLang="ja-JP" sz="2000" b="1" u="sng" dirty="0" smtClean="0">
              <a:solidFill>
                <a:prstClr val="black"/>
              </a:solidFill>
              <a:latin typeface="+mj-ea"/>
              <a:ea typeface="+mj-ea"/>
              <a:cs typeface="メイリオ" panose="020B0604030504040204" pitchFamily="50" charset="-128"/>
            </a:endParaRPr>
          </a:p>
        </p:txBody>
      </p:sp>
      <p:sp>
        <p:nvSpPr>
          <p:cNvPr id="14" name="正方形/長方形 13"/>
          <p:cNvSpPr/>
          <p:nvPr/>
        </p:nvSpPr>
        <p:spPr>
          <a:xfrm>
            <a:off x="303352" y="3645024"/>
            <a:ext cx="8800157"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smtClean="0">
                <a:solidFill>
                  <a:prstClr val="black"/>
                </a:solidFill>
                <a:latin typeface="+mj-ea"/>
                <a:ea typeface="+mj-ea"/>
                <a:cs typeface="メイリオ" panose="020B0604030504040204" pitchFamily="50" charset="-128"/>
              </a:rPr>
              <a:t>○相談員向け研修会の開催、府民・企業など</a:t>
            </a:r>
            <a:r>
              <a:rPr lang="ja-JP" altLang="en-US" sz="2400" b="1" dirty="0">
                <a:solidFill>
                  <a:prstClr val="black"/>
                </a:solidFill>
                <a:latin typeface="+mj-ea"/>
                <a:ea typeface="+mj-ea"/>
                <a:cs typeface="メイリオ" panose="020B0604030504040204" pitchFamily="50" charset="-128"/>
              </a:rPr>
              <a:t>へ</a:t>
            </a:r>
            <a:r>
              <a:rPr lang="ja-JP" altLang="en-US" sz="2400" b="1" dirty="0" smtClean="0">
                <a:solidFill>
                  <a:prstClr val="black"/>
                </a:solidFill>
                <a:latin typeface="+mj-ea"/>
                <a:ea typeface="+mj-ea"/>
                <a:cs typeface="メイリオ" panose="020B0604030504040204" pitchFamily="50" charset="-128"/>
              </a:rPr>
              <a:t>の普及啓発</a:t>
            </a:r>
            <a:endParaRPr lang="en-US" altLang="ja-JP" sz="2400" b="1" dirty="0" smtClean="0">
              <a:solidFill>
                <a:prstClr val="black"/>
              </a:solidFill>
              <a:latin typeface="+mj-ea"/>
              <a:ea typeface="+mj-ea"/>
              <a:cs typeface="メイリオ" panose="020B0604030504040204" pitchFamily="50" charset="-128"/>
            </a:endParaRPr>
          </a:p>
          <a:p>
            <a:r>
              <a:rPr lang="ja-JP" altLang="en-US" sz="2400" b="1" dirty="0" smtClean="0">
                <a:solidFill>
                  <a:prstClr val="black"/>
                </a:solidFill>
                <a:latin typeface="+mj-ea"/>
                <a:ea typeface="+mj-ea"/>
                <a:cs typeface="メイリオ" panose="020B0604030504040204" pitchFamily="50" charset="-128"/>
              </a:rPr>
              <a:t>○各拠点病院におけるセミナー等の開催</a:t>
            </a:r>
            <a:endParaRPr lang="en-US" altLang="ja-JP" sz="2400" b="1" dirty="0" smtClean="0">
              <a:solidFill>
                <a:prstClr val="black"/>
              </a:solidFill>
              <a:latin typeface="+mj-ea"/>
              <a:ea typeface="+mj-ea"/>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6553200" y="6448274"/>
            <a:ext cx="2133600" cy="365125"/>
          </a:xfrm>
        </p:spPr>
        <p:txBody>
          <a:bodyPr/>
          <a:lstStyle/>
          <a:p>
            <a:fld id="{61375F60-2867-46AD-B1FE-AD10FFE105A7}" type="slidenum">
              <a:rPr kumimoji="1" lang="ja-JP" altLang="en-US" smtClean="0"/>
              <a:t>17</a:t>
            </a:fld>
            <a:endParaRPr kumimoji="1" lang="ja-JP" altLang="en-US" dirty="0"/>
          </a:p>
        </p:txBody>
      </p:sp>
      <p:pic>
        <p:nvPicPr>
          <p:cNvPr id="13318" name="Picture 6" descr="https://lh3.googleusercontent.com/DkBH44E4HyISVZeOO_xgB7NokxHJCzKwy9BYuq5o-_o=w1109-h625-no"/>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349007" y="1844824"/>
            <a:ext cx="2477007" cy="1603166"/>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p:cNvSpPr/>
          <p:nvPr/>
        </p:nvSpPr>
        <p:spPr>
          <a:xfrm>
            <a:off x="343175" y="4653136"/>
            <a:ext cx="8638164" cy="1720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1950" indent="-361950"/>
            <a:r>
              <a:rPr lang="en-US" altLang="ja-JP" sz="2400" b="1" u="sng" dirty="0" smtClean="0">
                <a:solidFill>
                  <a:prstClr val="black"/>
                </a:solidFill>
                <a:latin typeface="+mj-ea"/>
                <a:ea typeface="+mj-ea"/>
                <a:cs typeface="メイリオ" panose="020B0604030504040204" pitchFamily="50" charset="-128"/>
              </a:rPr>
              <a:t>【</a:t>
            </a:r>
            <a:r>
              <a:rPr lang="ja-JP" altLang="en-US" sz="2400" b="1" u="sng" dirty="0" smtClean="0">
                <a:solidFill>
                  <a:prstClr val="black"/>
                </a:solidFill>
                <a:latin typeface="+mj-ea"/>
                <a:ea typeface="+mj-ea"/>
                <a:cs typeface="メイリオ" panose="020B0604030504040204" pitchFamily="50" charset="-128"/>
              </a:rPr>
              <a:t>平成</a:t>
            </a:r>
            <a:r>
              <a:rPr lang="en-US" altLang="ja-JP" sz="2400" b="1" u="sng" dirty="0" smtClean="0">
                <a:solidFill>
                  <a:prstClr val="black"/>
                </a:solidFill>
                <a:latin typeface="+mj-ea"/>
                <a:ea typeface="+mj-ea"/>
                <a:cs typeface="メイリオ" panose="020B0604030504040204" pitchFamily="50" charset="-128"/>
              </a:rPr>
              <a:t>29</a:t>
            </a:r>
            <a:r>
              <a:rPr lang="ja-JP" altLang="en-US" sz="2400" b="1" u="sng" dirty="0" smtClean="0">
                <a:solidFill>
                  <a:prstClr val="black"/>
                </a:solidFill>
                <a:latin typeface="+mj-ea"/>
                <a:ea typeface="+mj-ea"/>
                <a:cs typeface="メイリオ" panose="020B0604030504040204" pitchFamily="50" charset="-128"/>
              </a:rPr>
              <a:t>年度</a:t>
            </a:r>
            <a:r>
              <a:rPr lang="en-US" altLang="ja-JP" sz="2400" b="1" u="sng" dirty="0" smtClean="0">
                <a:solidFill>
                  <a:prstClr val="black"/>
                </a:solidFill>
                <a:latin typeface="+mj-ea"/>
                <a:ea typeface="+mj-ea"/>
                <a:cs typeface="メイリオ" panose="020B0604030504040204" pitchFamily="50" charset="-128"/>
              </a:rPr>
              <a:t>】</a:t>
            </a:r>
          </a:p>
          <a:p>
            <a:pPr marL="361950" indent="-361950"/>
            <a:r>
              <a:rPr lang="ja-JP" altLang="en-US" sz="2400" b="1" u="sng" dirty="0">
                <a:solidFill>
                  <a:prstClr val="black"/>
                </a:solidFill>
                <a:latin typeface="+mj-ea"/>
                <a:ea typeface="+mj-ea"/>
                <a:cs typeface="メイリオ" panose="020B0604030504040204" pitchFamily="50" charset="-128"/>
              </a:rPr>
              <a:t>・がん相談員のための「就労」に関する基礎</a:t>
            </a:r>
            <a:r>
              <a:rPr lang="ja-JP" altLang="en-US" sz="2400" b="1" u="sng" dirty="0" smtClean="0">
                <a:solidFill>
                  <a:prstClr val="black"/>
                </a:solidFill>
                <a:latin typeface="+mj-ea"/>
                <a:ea typeface="+mj-ea"/>
                <a:cs typeface="メイリオ" panose="020B0604030504040204" pitchFamily="50" charset="-128"/>
              </a:rPr>
              <a:t>講座</a:t>
            </a:r>
            <a:r>
              <a:rPr lang="en-US" altLang="ja-JP" sz="2400" b="1" u="sng" dirty="0" smtClean="0">
                <a:solidFill>
                  <a:prstClr val="black"/>
                </a:solidFill>
                <a:latin typeface="+mj-ea"/>
                <a:ea typeface="+mj-ea"/>
                <a:cs typeface="メイリオ" panose="020B0604030504040204" pitchFamily="50" charset="-128"/>
              </a:rPr>
              <a:t>Ⅴ</a:t>
            </a:r>
            <a:r>
              <a:rPr lang="ja-JP" altLang="en-US" sz="2400" b="1" u="sng" dirty="0" smtClean="0">
                <a:solidFill>
                  <a:prstClr val="black"/>
                </a:solidFill>
                <a:latin typeface="+mj-ea"/>
                <a:ea typeface="+mj-ea"/>
                <a:cs typeface="メイリオ" panose="020B0604030504040204" pitchFamily="50" charset="-128"/>
              </a:rPr>
              <a:t>（予定）</a:t>
            </a:r>
            <a:endParaRPr lang="en-US" altLang="ja-JP" sz="2400" b="1" u="sng" dirty="0">
              <a:solidFill>
                <a:prstClr val="black"/>
              </a:solidFill>
              <a:latin typeface="+mj-ea"/>
              <a:ea typeface="+mj-ea"/>
              <a:cs typeface="メイリオ" panose="020B0604030504040204" pitchFamily="50" charset="-128"/>
            </a:endParaRPr>
          </a:p>
        </p:txBody>
      </p:sp>
      <p:sp>
        <p:nvSpPr>
          <p:cNvPr id="12" name="正方形/長方形 11"/>
          <p:cNvSpPr/>
          <p:nvPr/>
        </p:nvSpPr>
        <p:spPr>
          <a:xfrm>
            <a:off x="7429443" y="483217"/>
            <a:ext cx="1463037" cy="497511"/>
          </a:xfrm>
          <a:prstGeom prst="rect">
            <a:avLst/>
          </a:prstGeom>
          <a:solidFill>
            <a:srgbClr val="00206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400" b="1" dirty="0" smtClean="0">
                <a:solidFill>
                  <a:schemeClr val="bg1"/>
                </a:solidFill>
              </a:rPr>
              <a:t>＜資料３－１６＞</a:t>
            </a:r>
            <a:endParaRPr kumimoji="1" lang="ja-JP" altLang="en-US" sz="1400" b="1" dirty="0">
              <a:solidFill>
                <a:schemeClr val="bg1"/>
              </a:solidFill>
            </a:endParaRPr>
          </a:p>
        </p:txBody>
      </p:sp>
    </p:spTree>
    <p:extLst>
      <p:ext uri="{BB962C8B-B14F-4D97-AF65-F5344CB8AC3E}">
        <p14:creationId xmlns:p14="http://schemas.microsoft.com/office/powerpoint/2010/main" val="39001182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395536" y="316532"/>
            <a:ext cx="8352928" cy="6170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b="1"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大阪府がん診療連携協議会　平成</a:t>
            </a:r>
            <a:r>
              <a:rPr kumimoji="1" lang="en-US" altLang="ja-JP" b="1"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28</a:t>
            </a:r>
            <a:r>
              <a:rPr kumimoji="1" lang="ja-JP" altLang="en-US" b="1"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年度 第</a:t>
            </a:r>
            <a:r>
              <a:rPr kumimoji="1" lang="en-US" altLang="ja-JP" b="1"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1</a:t>
            </a:r>
            <a:r>
              <a:rPr kumimoji="1" lang="ja-JP" altLang="en-US" b="1"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回小児・</a:t>
            </a:r>
            <a:r>
              <a:rPr kumimoji="1" lang="en-US" altLang="ja-JP" b="1"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AYA</a:t>
            </a:r>
            <a:r>
              <a:rPr kumimoji="1" lang="ja-JP" altLang="en-US" b="1"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部会</a:t>
            </a:r>
            <a:endParaRPr kumimoji="1" lang="ja-JP"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zh-TW" sz="1700"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a:t>
            </a:r>
            <a:r>
              <a:rPr kumimoji="1" lang="zh-TW" altLang="en-US"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日　時：平成</a:t>
            </a:r>
            <a:r>
              <a:rPr kumimoji="1" lang="en-US" altLang="zh-TW"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2</a:t>
            </a:r>
            <a:r>
              <a:rPr kumimoji="1" lang="en-US" altLang="ja-JP"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8</a:t>
            </a:r>
            <a:r>
              <a:rPr kumimoji="1" lang="zh-TW" altLang="en-US"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年</a:t>
            </a:r>
            <a:r>
              <a:rPr kumimoji="1" lang="en-US" altLang="zh-TW"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7</a:t>
            </a:r>
            <a:r>
              <a:rPr kumimoji="1" lang="zh-TW" altLang="en-US"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月</a:t>
            </a:r>
            <a:r>
              <a:rPr kumimoji="1" lang="en-US" altLang="ja-JP"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6</a:t>
            </a:r>
            <a:r>
              <a:rPr kumimoji="1" lang="zh-TW" altLang="en-US"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日（水）</a:t>
            </a:r>
            <a:r>
              <a:rPr kumimoji="1" lang="en-US" altLang="zh-TW"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1</a:t>
            </a:r>
            <a:r>
              <a:rPr kumimoji="1" lang="en-US" altLang="ja-JP"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6</a:t>
            </a:r>
            <a:r>
              <a:rPr kumimoji="1" lang="zh-TW" altLang="en-US"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a:t>
            </a:r>
            <a:r>
              <a:rPr kumimoji="1" lang="en-US" altLang="ja-JP"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00</a:t>
            </a:r>
            <a:r>
              <a:rPr kumimoji="1" lang="zh-TW" altLang="en-US"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a:t>
            </a:r>
            <a:r>
              <a:rPr kumimoji="1" lang="en-US" altLang="zh-TW"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1</a:t>
            </a:r>
            <a:r>
              <a:rPr kumimoji="1" lang="en-US" altLang="ja-JP"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8</a:t>
            </a:r>
            <a:r>
              <a:rPr kumimoji="1" lang="zh-TW" altLang="en-US"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a:t>
            </a:r>
            <a:r>
              <a:rPr kumimoji="1" lang="en-US" altLang="ja-JP"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0</a:t>
            </a:r>
            <a:r>
              <a:rPr kumimoji="1" lang="en-US" altLang="zh-TW"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0</a:t>
            </a:r>
            <a:endParaRPr kumimoji="1" lang="en-US" altLang="ja-JP"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○会　場：大阪府立成人病センター　本館</a:t>
            </a:r>
            <a:r>
              <a:rPr kumimoji="1" lang="en-US" altLang="ja-JP"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6</a:t>
            </a:r>
            <a:r>
              <a:rPr kumimoji="1" lang="ja-JP" altLang="en-US"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階　大講堂</a:t>
            </a:r>
            <a:endParaRPr kumimoji="1" lang="ja-JP"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○出席者：</a:t>
            </a:r>
            <a:r>
              <a:rPr kumimoji="1" lang="en-US" altLang="ja-JP"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38</a:t>
            </a:r>
            <a:r>
              <a:rPr kumimoji="1" lang="ja-JP" altLang="en-US"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名</a:t>
            </a:r>
            <a:endParaRPr kumimoji="1" lang="en-US" altLang="ja-JP"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（医師、看護師、コメディカル、実務担当者、健康づくり課、関係者）</a:t>
            </a:r>
            <a:endParaRPr kumimoji="1" lang="ja-JP"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b="0" i="0" u="none" strike="noStrike" cap="none" normalizeH="0" baseline="0" dirty="0" smtClean="0">
              <a:ln>
                <a:noFill/>
              </a:ln>
              <a:solidFill>
                <a:srgbClr val="000000"/>
              </a:solidFill>
              <a:effectLst/>
              <a:latin typeface="ＭＳ 明朝" pitchFamily="17" charset="-128"/>
              <a:ea typeface="ＭＳ 明朝" pitchFamily="1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b="1" i="0" u="none" strike="noStrike" cap="none" normalizeH="0" baseline="0" dirty="0" smtClean="0">
                <a:ln>
                  <a:noFill/>
                </a:ln>
                <a:solidFill>
                  <a:srgbClr val="000000"/>
                </a:solidFill>
                <a:effectLst/>
                <a:latin typeface="ＭＳ 明朝" pitchFamily="17" charset="-128"/>
                <a:ea typeface="ＭＳ 明朝" pitchFamily="17" charset="-128"/>
                <a:cs typeface="Times New Roman" pitchFamily="18" charset="0"/>
              </a:rPr>
              <a:t>１．</a:t>
            </a:r>
            <a:r>
              <a:rPr kumimoji="1" lang="ja-JP" altLang="en-US" b="1"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大阪府における小児・ＡＹＡ世代のがんの動向</a:t>
            </a:r>
            <a:endParaRPr kumimoji="1" lang="en-US" altLang="ja-JP" b="1"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b="0" i="0" u="none" strike="noStrike" cap="none" normalizeH="0" baseline="0" dirty="0" smtClean="0">
                <a:ln>
                  <a:noFill/>
                </a:ln>
                <a:solidFill>
                  <a:srgbClr val="000000"/>
                </a:solidFill>
                <a:effectLst/>
                <a:latin typeface="ＭＳ 明朝" pitchFamily="17" charset="-128"/>
                <a:ea typeface="ＭＳ 明朝" pitchFamily="17" charset="-128"/>
                <a:cs typeface="Times New Roman" pitchFamily="18" charset="0"/>
              </a:rPr>
              <a:t>（大</a:t>
            </a:r>
            <a:r>
              <a:rPr kumimoji="1" lang="ja-JP" altLang="en-US"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阪府がん登録に基づく解析）</a:t>
            </a:r>
            <a:endParaRPr kumimoji="1" lang="ja-JP"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　大阪府立成人病センター がん予防情報センター　企画調査課　宮代　勲</a:t>
            </a:r>
            <a:endParaRPr kumimoji="1" lang="ja-JP"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1" lang="ja-JP" altLang="en-US"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大阪府がん登録（</a:t>
            </a:r>
            <a:r>
              <a:rPr kumimoji="1" lang="en-US" altLang="ja-JP"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2010 - 2012</a:t>
            </a:r>
            <a:r>
              <a:rPr kumimoji="1" lang="ja-JP" altLang="en-US"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）：小児 </a:t>
            </a:r>
            <a:r>
              <a:rPr kumimoji="1" lang="en-US" altLang="ja-JP"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110 -140 /</a:t>
            </a:r>
            <a:r>
              <a:rPr kumimoji="1" lang="ja-JP" altLang="en-US"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年、</a:t>
            </a:r>
            <a:r>
              <a:rPr kumimoji="1" lang="en-US" altLang="ja-JP"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AYA 260 </a:t>
            </a:r>
            <a:r>
              <a:rPr kumimoji="1" lang="en-US" altLang="ja-JP" b="0" i="0" u="none" strike="noStrike" cap="none" normalizeH="0" baseline="0" dirty="0" smtClean="0">
                <a:ln>
                  <a:noFill/>
                </a:ln>
                <a:solidFill>
                  <a:srgbClr val="000000"/>
                </a:solidFill>
                <a:effectLst/>
                <a:latin typeface="Arial"/>
                <a:ea typeface="ＭＳ 明朝" pitchFamily="17" charset="-128"/>
                <a:cs typeface="Times New Roman" pitchFamily="18" charset="0"/>
              </a:rPr>
              <a:t>–</a:t>
            </a:r>
            <a:r>
              <a:rPr kumimoji="1" lang="en-US" altLang="ja-JP"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 290 /</a:t>
            </a:r>
            <a:r>
              <a:rPr kumimoji="1" lang="ja-JP" altLang="en-US"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年</a:t>
            </a:r>
            <a:endParaRPr kumimoji="1" lang="ja-JP"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1" lang="ja-JP" altLang="en-US"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在宅死亡率：</a:t>
            </a:r>
            <a:r>
              <a:rPr kumimoji="1" lang="en-US" altLang="ja-JP"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2007</a:t>
            </a:r>
            <a:r>
              <a:rPr kumimoji="1" lang="ja-JP" altLang="en-US"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年以降、小児、</a:t>
            </a:r>
            <a:r>
              <a:rPr kumimoji="1" lang="en-US" altLang="ja-JP"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AYA</a:t>
            </a:r>
            <a:r>
              <a:rPr kumimoji="1" lang="ja-JP" altLang="en-US"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いずれも在宅死亡割合が増加傾向。</a:t>
            </a:r>
            <a:endParaRPr kumimoji="1" lang="ja-JP"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b="0"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b="1" i="0" u="none" strike="noStrike" cap="none" normalizeH="0" baseline="0" dirty="0" smtClean="0">
                <a:ln>
                  <a:noFill/>
                </a:ln>
                <a:solidFill>
                  <a:srgbClr val="000000"/>
                </a:solidFill>
                <a:effectLst/>
                <a:latin typeface="Century" pitchFamily="18" charset="0"/>
                <a:ea typeface="ＭＳ 明朝" pitchFamily="17" charset="-128"/>
                <a:cs typeface="Times New Roman" pitchFamily="18" charset="0"/>
              </a:rPr>
              <a:t>２</a:t>
            </a:r>
            <a:r>
              <a:rPr kumimoji="1" lang="ja-JP" altLang="en-US" b="1" i="0" u="none" strike="noStrike" cap="none" normalizeH="0" baseline="0" dirty="0" smtClean="0">
                <a:ln>
                  <a:noFill/>
                </a:ln>
                <a:solidFill>
                  <a:srgbClr val="000000"/>
                </a:solidFill>
                <a:effectLst/>
                <a:latin typeface="ＭＳ 明朝" pitchFamily="17" charset="-128"/>
                <a:ea typeface="ＭＳ 明朝" pitchFamily="17" charset="-128"/>
                <a:cs typeface="Times New Roman" pitchFamily="18" charset="0"/>
              </a:rPr>
              <a:t>．</a:t>
            </a:r>
            <a:r>
              <a:rPr kumimoji="1" lang="ja-JP" altLang="en-US" b="1"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小児・ＡＹＡのエンド・オブ・ライフ・ケア</a:t>
            </a:r>
            <a:endParaRPr kumimoji="1" lang="ja-JP" altLang="en-US"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b="0" i="0" u="none" strike="noStrike" cap="none" normalizeH="0" baseline="0" dirty="0" smtClean="0">
                <a:ln>
                  <a:noFill/>
                </a:ln>
                <a:solidFill>
                  <a:srgbClr val="000000"/>
                </a:solidFill>
                <a:effectLst/>
                <a:latin typeface="ＭＳ 明朝" pitchFamily="17" charset="-128"/>
                <a:ea typeface="ＭＳ 明朝" pitchFamily="17" charset="-128"/>
                <a:cs typeface="Times New Roman" pitchFamily="18" charset="0"/>
              </a:rPr>
              <a:t>　　　　　大阪市立総合医療センター　緩和医療科　多田羅　竜平</a:t>
            </a:r>
            <a:endParaRPr kumimoji="1" lang="en-US" altLang="ja-JP" b="0" i="0" u="none" strike="noStrike" cap="none" normalizeH="0" baseline="0" dirty="0" smtClean="0">
              <a:ln>
                <a:noFill/>
              </a:ln>
              <a:solidFill>
                <a:srgbClr val="000000"/>
              </a:solidFill>
              <a:effectLst/>
              <a:latin typeface="ＭＳ 明朝" pitchFamily="17" charset="-128"/>
              <a:ea typeface="ＭＳ 明朝" pitchFamily="1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b="0" i="0" u="none" strike="noStrike" cap="none" normalizeH="0" baseline="0" dirty="0" smtClean="0">
              <a:ln>
                <a:noFill/>
              </a:ln>
              <a:solidFill>
                <a:schemeClr val="tx1"/>
              </a:solidFill>
              <a:effectLst/>
            </a:endParaRPr>
          </a:p>
          <a:p>
            <a:pPr lvl="0" eaLnBrk="0" hangingPunct="0"/>
            <a:r>
              <a:rPr lang="ja-JP" altLang="en-US" b="1" dirty="0"/>
              <a:t>３．課題：小児・ＡＹＡ世代の終末期医療の在り方について</a:t>
            </a:r>
          </a:p>
          <a:p>
            <a:pPr lvl="0" eaLnBrk="0" hangingPunct="0"/>
            <a:r>
              <a:rPr lang="ja-JP" altLang="en-US" dirty="0" smtClean="0"/>
              <a:t>・死</a:t>
            </a:r>
            <a:r>
              <a:rPr lang="ja-JP" altLang="en-US" dirty="0"/>
              <a:t>が迫っていることについて、本人にどのように告知するか</a:t>
            </a:r>
          </a:p>
          <a:p>
            <a:pPr lvl="0" eaLnBrk="0" hangingPunct="0"/>
            <a:r>
              <a:rPr lang="ja-JP" altLang="en-US" dirty="0" smtClean="0"/>
              <a:t>・子ども</a:t>
            </a:r>
            <a:r>
              <a:rPr lang="ja-JP" altLang="en-US" dirty="0"/>
              <a:t>が死を理解できているか（とくに年少児）</a:t>
            </a:r>
          </a:p>
          <a:p>
            <a:pPr lvl="0" eaLnBrk="0" hangingPunct="0"/>
            <a:r>
              <a:rPr lang="ja-JP" altLang="en-US" dirty="0" smtClean="0"/>
              <a:t>・友人</a:t>
            </a:r>
            <a:r>
              <a:rPr lang="ja-JP" altLang="en-US" dirty="0"/>
              <a:t>との時間（とくに</a:t>
            </a:r>
            <a:r>
              <a:rPr lang="en-US" altLang="ja-JP" dirty="0"/>
              <a:t>AYA</a:t>
            </a:r>
            <a:r>
              <a:rPr lang="ja-JP" altLang="en-US" dirty="0"/>
              <a:t>世代）</a:t>
            </a:r>
          </a:p>
          <a:p>
            <a:pPr lvl="0" eaLnBrk="0" hangingPunct="0"/>
            <a:r>
              <a:rPr lang="ja-JP" altLang="en-US" dirty="0" smtClean="0"/>
              <a:t>・グリーフケア</a:t>
            </a:r>
            <a:r>
              <a:rPr lang="ja-JP" altLang="en-US" dirty="0"/>
              <a:t>の在り方（家族への関わり）</a:t>
            </a:r>
          </a:p>
          <a:p>
            <a:pPr lvl="0" eaLnBrk="0" hangingPunct="0"/>
            <a:r>
              <a:rPr lang="ja-JP" altLang="en-US" dirty="0" smtClean="0"/>
              <a:t>・医療</a:t>
            </a:r>
            <a:r>
              <a:rPr lang="ja-JP" altLang="en-US" dirty="0"/>
              <a:t>職の</a:t>
            </a:r>
            <a:r>
              <a:rPr lang="ja-JP" altLang="en-US" dirty="0" smtClean="0"/>
              <a:t>バーンアウト</a:t>
            </a:r>
            <a:endParaRPr lang="ja-JP" altLang="en-US" dirty="0"/>
          </a:p>
        </p:txBody>
      </p:sp>
      <p:sp>
        <p:nvSpPr>
          <p:cNvPr id="6" name="Rectangle 6"/>
          <p:cNvSpPr>
            <a:spLocks noChangeArrowheads="1"/>
          </p:cNvSpPr>
          <p:nvPr/>
        </p:nvSpPr>
        <p:spPr bwMode="auto">
          <a:xfrm>
            <a:off x="0" y="1590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Rectangle 7"/>
          <p:cNvSpPr>
            <a:spLocks noChangeArrowheads="1"/>
          </p:cNvSpPr>
          <p:nvPr/>
        </p:nvSpPr>
        <p:spPr bwMode="auto">
          <a:xfrm>
            <a:off x="0" y="3057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 name="正方形/長方形 7"/>
          <p:cNvSpPr/>
          <p:nvPr/>
        </p:nvSpPr>
        <p:spPr>
          <a:xfrm>
            <a:off x="7452321" y="789477"/>
            <a:ext cx="1440160" cy="497511"/>
          </a:xfrm>
          <a:prstGeom prst="rect">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400" b="1" dirty="0" smtClean="0">
                <a:solidFill>
                  <a:schemeClr val="tx1"/>
                </a:solidFill>
              </a:rPr>
              <a:t>＜資料３－１７＞</a:t>
            </a:r>
            <a:endParaRPr kumimoji="1" lang="ja-JP" altLang="en-US" sz="1400" b="1" dirty="0">
              <a:solidFill>
                <a:schemeClr val="tx1"/>
              </a:solidFill>
            </a:endParaRPr>
          </a:p>
        </p:txBody>
      </p:sp>
      <p:sp>
        <p:nvSpPr>
          <p:cNvPr id="9" name="スライド番号プレースホルダー 1"/>
          <p:cNvSpPr>
            <a:spLocks noGrp="1"/>
          </p:cNvSpPr>
          <p:nvPr>
            <p:ph type="sldNum" sz="quarter" idx="12"/>
          </p:nvPr>
        </p:nvSpPr>
        <p:spPr>
          <a:xfrm>
            <a:off x="6553200" y="6448274"/>
            <a:ext cx="2133600" cy="365125"/>
          </a:xfrm>
        </p:spPr>
        <p:txBody>
          <a:bodyPr/>
          <a:lstStyle/>
          <a:p>
            <a:fld id="{61375F60-2867-46AD-B1FE-AD10FFE105A7}" type="slidenum">
              <a:rPr kumimoji="1" lang="ja-JP" altLang="en-US" smtClean="0"/>
              <a:t>18</a:t>
            </a:fld>
            <a:endParaRPr kumimoji="1" lang="ja-JP" altLang="en-US" dirty="0"/>
          </a:p>
        </p:txBody>
      </p:sp>
    </p:spTree>
    <p:extLst>
      <p:ext uri="{BB962C8B-B14F-4D97-AF65-F5344CB8AC3E}">
        <p14:creationId xmlns:p14="http://schemas.microsoft.com/office/powerpoint/2010/main" val="14613923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9325" y="1124744"/>
            <a:ext cx="4543155" cy="224330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1" y="1052736"/>
            <a:ext cx="4140460" cy="252028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7041" y="3780215"/>
            <a:ext cx="4649815" cy="2407612"/>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1" y="3996221"/>
            <a:ext cx="4032448" cy="252912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0" y="1590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Rectangle 7"/>
          <p:cNvSpPr>
            <a:spLocks noChangeArrowheads="1"/>
          </p:cNvSpPr>
          <p:nvPr/>
        </p:nvSpPr>
        <p:spPr bwMode="auto">
          <a:xfrm>
            <a:off x="0" y="3057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 name="スライド番号プレースホルダー 1"/>
          <p:cNvSpPr>
            <a:spLocks noGrp="1"/>
          </p:cNvSpPr>
          <p:nvPr>
            <p:ph type="sldNum" sz="quarter" idx="12"/>
          </p:nvPr>
        </p:nvSpPr>
        <p:spPr>
          <a:xfrm>
            <a:off x="6553200" y="6448274"/>
            <a:ext cx="2133600" cy="365125"/>
          </a:xfrm>
        </p:spPr>
        <p:txBody>
          <a:bodyPr/>
          <a:lstStyle/>
          <a:p>
            <a:fld id="{61375F60-2867-46AD-B1FE-AD10FFE105A7}" type="slidenum">
              <a:rPr kumimoji="1" lang="ja-JP" altLang="en-US" smtClean="0"/>
              <a:t>19</a:t>
            </a:fld>
            <a:endParaRPr kumimoji="1" lang="ja-JP" altLang="en-US" dirty="0"/>
          </a:p>
        </p:txBody>
      </p:sp>
      <p:sp>
        <p:nvSpPr>
          <p:cNvPr id="9" name="正方形/長方形 8"/>
          <p:cNvSpPr/>
          <p:nvPr/>
        </p:nvSpPr>
        <p:spPr>
          <a:xfrm>
            <a:off x="7164288" y="548680"/>
            <a:ext cx="1502905" cy="497511"/>
          </a:xfrm>
          <a:prstGeom prst="rect">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400" b="1" dirty="0" smtClean="0">
                <a:solidFill>
                  <a:schemeClr val="tx1"/>
                </a:solidFill>
              </a:rPr>
              <a:t>＜資料３－１８＞</a:t>
            </a:r>
            <a:endParaRPr kumimoji="1" lang="ja-JP" altLang="en-US" sz="1400" b="1" dirty="0">
              <a:solidFill>
                <a:schemeClr val="tx1"/>
              </a:solidFill>
            </a:endParaRPr>
          </a:p>
        </p:txBody>
      </p:sp>
    </p:spTree>
    <p:extLst>
      <p:ext uri="{BB962C8B-B14F-4D97-AF65-F5344CB8AC3E}">
        <p14:creationId xmlns:p14="http://schemas.microsoft.com/office/powerpoint/2010/main" val="14939665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251532" y="1432976"/>
            <a:ext cx="8703599" cy="1397804"/>
            <a:chOff x="372063" y="5157192"/>
            <a:chExt cx="8403971" cy="1514288"/>
          </a:xfrm>
        </p:grpSpPr>
        <p:sp>
          <p:nvSpPr>
            <p:cNvPr id="18" name="額縁 17"/>
            <p:cNvSpPr/>
            <p:nvPr/>
          </p:nvSpPr>
          <p:spPr>
            <a:xfrm>
              <a:off x="372063" y="5157192"/>
              <a:ext cx="8403971" cy="1514288"/>
            </a:xfrm>
            <a:prstGeom prst="bevel">
              <a:avLst>
                <a:gd name="adj" fmla="val 3998"/>
              </a:avLst>
            </a:prstGeom>
            <a:solidFill>
              <a:schemeClr val="accent1">
                <a:lumMod val="20000"/>
                <a:lumOff val="80000"/>
              </a:schemeClr>
            </a:solidFill>
            <a:ln>
              <a:solidFill>
                <a:schemeClr val="accent6">
                  <a:lumMod val="40000"/>
                  <a:lumOff val="60000"/>
                </a:schemeClr>
              </a:solidFill>
            </a:ln>
          </p:spPr>
          <p:style>
            <a:lnRef idx="2">
              <a:schemeClr val="accent2"/>
            </a:lnRef>
            <a:fillRef idx="1">
              <a:schemeClr val="lt1"/>
            </a:fillRef>
            <a:effectRef idx="0">
              <a:schemeClr val="accent2"/>
            </a:effectRef>
            <a:fontRef idx="minor">
              <a:schemeClr val="dk1"/>
            </a:fontRef>
          </p:style>
          <p:txBody>
            <a:bodyPr lIns="55168" tIns="27584" rIns="55168" bIns="27584" rtlCol="0" anchor="ctr"/>
            <a:lstStyle/>
            <a:p>
              <a:pPr algn="ctr"/>
              <a:endParaRPr lang="ja-JP" altLang="en-US" sz="1662"/>
            </a:p>
          </p:txBody>
        </p:sp>
        <p:sp>
          <p:nvSpPr>
            <p:cNvPr id="93" name="角丸四角形 92"/>
            <p:cNvSpPr/>
            <p:nvPr/>
          </p:nvSpPr>
          <p:spPr>
            <a:xfrm>
              <a:off x="505177" y="5592450"/>
              <a:ext cx="2440920" cy="894900"/>
            </a:xfrm>
            <a:prstGeom prst="roundRect">
              <a:avLst/>
            </a:prstGeom>
            <a:solidFill>
              <a:schemeClr val="accent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lIns="55168" tIns="27584" rIns="55168" bIns="27584" rtlCol="0" anchor="ctr"/>
            <a:lstStyle/>
            <a:p>
              <a:pPr algn="ctr"/>
              <a:r>
                <a:rPr lang="ja-JP" altLang="en-US" sz="1477"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がんによる死亡の減少</a:t>
              </a:r>
              <a:endParaRPr lang="en-US" altLang="ja-JP" sz="1477"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77"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77"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75</a:t>
              </a:r>
              <a:r>
                <a:rPr lang="ja-JP" altLang="en-US" sz="1477"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歳未満年齢調整死亡率▲</a:t>
              </a:r>
              <a:r>
                <a:rPr lang="en-US" altLang="ja-JP" sz="1477"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477"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95" name="角丸四角形 94"/>
            <p:cNvSpPr/>
            <p:nvPr/>
          </p:nvSpPr>
          <p:spPr>
            <a:xfrm>
              <a:off x="3189015" y="5592450"/>
              <a:ext cx="2628258" cy="894900"/>
            </a:xfrm>
            <a:prstGeom prst="roundRect">
              <a:avLst/>
            </a:prstGeom>
            <a:solidFill>
              <a:schemeClr val="accent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lIns="55168" tIns="27584" rIns="55168" bIns="27584" rtlCol="0" anchor="ctr"/>
            <a:lstStyle/>
            <a:p>
              <a:pPr algn="ctr"/>
              <a:r>
                <a:rPr lang="ja-JP" altLang="en-US" sz="1477"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すべてのがん患者及びその</a:t>
              </a:r>
              <a:endParaRPr lang="en-US" altLang="ja-JP" sz="1477"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77"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家族の苦痛の軽減並びに</a:t>
              </a:r>
              <a:endParaRPr lang="en-US" altLang="ja-JP" sz="1477"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77"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療養生活の質の維持向上</a:t>
              </a:r>
            </a:p>
          </p:txBody>
        </p:sp>
        <p:sp>
          <p:nvSpPr>
            <p:cNvPr id="97" name="角丸四角形 96"/>
            <p:cNvSpPr/>
            <p:nvPr/>
          </p:nvSpPr>
          <p:spPr>
            <a:xfrm>
              <a:off x="6068194" y="5594416"/>
              <a:ext cx="2392238" cy="894900"/>
            </a:xfrm>
            <a:prstGeom prst="roundRect">
              <a:avLst/>
            </a:prstGeom>
            <a:solidFill>
              <a:schemeClr val="accent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lIns="55168" tIns="27584" rIns="55168" bIns="27584" rtlCol="0" anchor="ctr"/>
            <a:lstStyle/>
            <a:p>
              <a:pPr algn="ctr"/>
              <a:r>
                <a:rPr lang="ja-JP" altLang="en-US" sz="1477"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がんになっても安心して</a:t>
              </a:r>
              <a:endParaRPr lang="en-US" altLang="ja-JP" sz="1477"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77"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暮らせる社会の構築</a:t>
              </a:r>
            </a:p>
          </p:txBody>
        </p:sp>
        <p:sp>
          <p:nvSpPr>
            <p:cNvPr id="98" name="正方形/長方形 97"/>
            <p:cNvSpPr/>
            <p:nvPr/>
          </p:nvSpPr>
          <p:spPr>
            <a:xfrm>
              <a:off x="3713646" y="5159312"/>
              <a:ext cx="1720806" cy="435217"/>
            </a:xfrm>
            <a:prstGeom prst="rect">
              <a:avLst/>
            </a:prstGeom>
          </p:spPr>
          <p:txBody>
            <a:bodyPr wrap="square" lIns="60288" tIns="30144" rIns="60288" bIns="30144">
              <a:spAutoFit/>
            </a:bodyPr>
            <a:lstStyle/>
            <a:p>
              <a:r>
                <a:rPr lang="ja-JP" altLang="en-US" sz="2215" dirty="0">
                  <a:latin typeface="Meiryo UI" panose="020B0604030504040204" pitchFamily="50" charset="-128"/>
                  <a:ea typeface="Meiryo UI" panose="020B0604030504040204" pitchFamily="50" charset="-128"/>
                  <a:cs typeface="Meiryo UI" panose="020B0604030504040204" pitchFamily="50" charset="-128"/>
                </a:rPr>
                <a:t>≪全体目標≫</a:t>
              </a:r>
              <a:endParaRPr lang="en-US" altLang="ja-JP" sz="2215"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 name="AutoShape 1"/>
          <p:cNvSpPr>
            <a:spLocks noChangeArrowheads="1"/>
          </p:cNvSpPr>
          <p:nvPr/>
        </p:nvSpPr>
        <p:spPr bwMode="auto">
          <a:xfrm>
            <a:off x="718254" y="570854"/>
            <a:ext cx="7698122" cy="664688"/>
          </a:xfrm>
          <a:prstGeom prst="bevel">
            <a:avLst>
              <a:gd name="adj" fmla="val 13466"/>
            </a:avLst>
          </a:prstGeom>
          <a:gradFill>
            <a:gsLst>
              <a:gs pos="0">
                <a:schemeClr val="accent1">
                  <a:tint val="66000"/>
                  <a:satMod val="160000"/>
                </a:schemeClr>
              </a:gs>
              <a:gs pos="74000">
                <a:schemeClr val="tx2">
                  <a:lumMod val="50000"/>
                </a:schemeClr>
              </a:gs>
              <a:gs pos="100000">
                <a:schemeClr val="accent1">
                  <a:tint val="23500"/>
                  <a:satMod val="160000"/>
                </a:schemeClr>
              </a:gs>
            </a:gsLst>
            <a:lin ang="5400000" scaled="0"/>
          </a:gradFill>
          <a:ln w="9525">
            <a:solidFill>
              <a:srgbClr xmlns:mc="http://schemas.openxmlformats.org/markup-compatibility/2006" xmlns:a14="http://schemas.microsoft.com/office/drawing/2010/main" val="000000" mc:Ignorable="a14" a14:legacySpreadsheetColorIndex="64"/>
            </a:solidFill>
            <a:miter lim="800000"/>
            <a:headEnd/>
            <a:tailEnd/>
          </a:ln>
        </p:spPr>
        <p:txBody>
          <a:bodyPr wrap="square" lIns="49509" tIns="21219" rIns="49509" bIns="21219"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3046" dirty="0">
                <a:latin typeface="Meiryo UI" panose="020B0604030504040204" pitchFamily="50" charset="-128"/>
                <a:ea typeface="Meiryo UI" panose="020B0604030504040204" pitchFamily="50" charset="-128"/>
                <a:cs typeface="Meiryo UI" panose="020B0604030504040204" pitchFamily="50" charset="-128"/>
              </a:rPr>
              <a:t>第二期大阪府がん対策推進計画（</a:t>
            </a:r>
            <a:r>
              <a:rPr lang="en-US" altLang="ja-JP" sz="3046" dirty="0">
                <a:latin typeface="Meiryo UI" panose="020B0604030504040204" pitchFamily="50" charset="-128"/>
                <a:ea typeface="Meiryo UI" panose="020B0604030504040204" pitchFamily="50" charset="-128"/>
                <a:cs typeface="Meiryo UI" panose="020B0604030504040204" pitchFamily="50" charset="-128"/>
              </a:rPr>
              <a:t>H25~29)</a:t>
            </a:r>
          </a:p>
        </p:txBody>
      </p:sp>
      <p:sp>
        <p:nvSpPr>
          <p:cNvPr id="49" name="AutoShape 4"/>
          <p:cNvSpPr>
            <a:spLocks noChangeArrowheads="1"/>
          </p:cNvSpPr>
          <p:nvPr/>
        </p:nvSpPr>
        <p:spPr bwMode="auto">
          <a:xfrm>
            <a:off x="179517" y="3669743"/>
            <a:ext cx="8775607" cy="2829033"/>
          </a:xfrm>
          <a:prstGeom prst="roundRect">
            <a:avLst>
              <a:gd name="adj" fmla="val 5291"/>
            </a:avLst>
          </a:prstGeom>
          <a:solidFill>
            <a:schemeClr val="accent1">
              <a:lumMod val="20000"/>
              <a:lumOff val="80000"/>
            </a:schemeClr>
          </a:solidFill>
          <a:ln w="22225">
            <a:solidFill>
              <a:schemeClr val="tx1"/>
            </a:solidFill>
            <a:round/>
            <a:headEnd/>
            <a:tailEnd/>
          </a:ln>
        </p:spPr>
        <p:txBody>
          <a:bodyPr wrap="square" lIns="22065" tIns="11033"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160"/>
              </a:lnSpc>
              <a:defRPr sz="1000"/>
            </a:pPr>
            <a:endParaRPr lang="ja-JP" altLang="en-US" sz="831" b="1" dirty="0">
              <a:latin typeface="HG丸ｺﾞｼｯｸM-PRO" pitchFamily="50" charset="-128"/>
              <a:ea typeface="HG丸ｺﾞｼｯｸM-PRO" pitchFamily="50" charset="-128"/>
            </a:endParaRPr>
          </a:p>
        </p:txBody>
      </p:sp>
      <p:sp>
        <p:nvSpPr>
          <p:cNvPr id="5" name="右中かっこ 4"/>
          <p:cNvSpPr/>
          <p:nvPr/>
        </p:nvSpPr>
        <p:spPr>
          <a:xfrm rot="16200000">
            <a:off x="3457906" y="893945"/>
            <a:ext cx="199407" cy="6200082"/>
          </a:xfrm>
          <a:prstGeom prst="rightBrace">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662"/>
          </a:p>
        </p:txBody>
      </p:sp>
      <p:sp>
        <p:nvSpPr>
          <p:cNvPr id="28" name="正方形/長方形 27"/>
          <p:cNvSpPr/>
          <p:nvPr/>
        </p:nvSpPr>
        <p:spPr>
          <a:xfrm>
            <a:off x="2719533" y="3590450"/>
            <a:ext cx="988391" cy="320447"/>
          </a:xfrm>
          <a:prstGeom prst="rect">
            <a:avLst/>
          </a:prstGeom>
        </p:spPr>
        <p:style>
          <a:lnRef idx="2">
            <a:schemeClr val="accent2"/>
          </a:lnRef>
          <a:fillRef idx="1">
            <a:schemeClr val="lt1"/>
          </a:fillRef>
          <a:effectRef idx="0">
            <a:schemeClr val="accent2"/>
          </a:effectRef>
          <a:fontRef idx="minor">
            <a:schemeClr val="dk1"/>
          </a:fontRef>
        </p:style>
        <p:txBody>
          <a:bodyPr wrap="square" lIns="92239" tIns="46120" rIns="92239" bIns="46120">
            <a:spAutoFit/>
          </a:bodyPr>
          <a:lstStyle/>
          <a:p>
            <a:pPr algn="ctr"/>
            <a:r>
              <a:rPr lang="ja-JP" altLang="en-US" sz="1477"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３つの柱</a:t>
            </a:r>
            <a:endParaRPr lang="en-US" altLang="ja-JP" sz="1477"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0" name="グループ化 9"/>
          <p:cNvGrpSpPr/>
          <p:nvPr/>
        </p:nvGrpSpPr>
        <p:grpSpPr>
          <a:xfrm>
            <a:off x="467552" y="4153487"/>
            <a:ext cx="1800201" cy="2137718"/>
            <a:chOff x="678312" y="6382048"/>
            <a:chExt cx="2764383" cy="1996011"/>
          </a:xfrm>
        </p:grpSpPr>
        <p:sp>
          <p:nvSpPr>
            <p:cNvPr id="90" name="テキスト ボックス 1"/>
            <p:cNvSpPr txBox="1">
              <a:spLocks noChangeArrowheads="1"/>
            </p:cNvSpPr>
            <p:nvPr/>
          </p:nvSpPr>
          <p:spPr bwMode="auto">
            <a:xfrm>
              <a:off x="678621" y="6382048"/>
              <a:ext cx="2764074" cy="325787"/>
            </a:xfrm>
            <a:prstGeom prst="rect">
              <a:avLst/>
            </a:prstGeom>
            <a:solidFill>
              <a:schemeClr val="accent1">
                <a:lumMod val="75000"/>
              </a:schemeClr>
            </a:solidFill>
            <a:ln w="28575">
              <a:solidFill>
                <a:srgbClr val="000000"/>
              </a:solidFill>
              <a:miter lim="800000"/>
              <a:headEnd/>
              <a:tailEnd/>
            </a:ln>
          </p:spPr>
          <p:txBody>
            <a:bodyPr wrap="square" lIns="92239" tIns="46120" rIns="92239" bIns="46120"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662"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がん予防の推進</a:t>
              </a:r>
              <a:endParaRPr lang="en-US" altLang="ja-JP" sz="1292"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678312" y="6805426"/>
              <a:ext cx="2701904" cy="1572633"/>
            </a:xfrm>
            <a:prstGeom prst="rect">
              <a:avLst/>
            </a:prstGeom>
          </p:spPr>
          <p:txBody>
            <a:bodyPr wrap="square" lIns="92239" tIns="46120" rIns="92239" bIns="46120">
              <a:spAutoFit/>
            </a:bodyPr>
            <a:lstStyle/>
            <a:p>
              <a:r>
                <a:rPr lang="ja-JP" altLang="en-US" sz="1477" dirty="0">
                  <a:latin typeface="Meiryo UI" panose="020B0604030504040204" pitchFamily="50" charset="-128"/>
                  <a:ea typeface="Meiryo UI" panose="020B0604030504040204" pitchFamily="50" charset="-128"/>
                  <a:cs typeface="Meiryo UI" panose="020B0604030504040204" pitchFamily="50" charset="-128"/>
                </a:rPr>
                <a:t>①たばこ対策等の　</a:t>
              </a:r>
              <a:endParaRPr lang="en-US" altLang="ja-JP" sz="1477"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77" dirty="0">
                  <a:latin typeface="Meiryo UI" panose="020B0604030504040204" pitchFamily="50" charset="-128"/>
                  <a:ea typeface="Meiryo UI" panose="020B0604030504040204" pitchFamily="50" charset="-128"/>
                  <a:cs typeface="Meiryo UI" panose="020B0604030504040204" pitchFamily="50" charset="-128"/>
                </a:rPr>
                <a:t>　推進　　</a:t>
              </a:r>
              <a:endParaRPr lang="en-US" altLang="ja-JP" sz="1477"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77" dirty="0">
                  <a:latin typeface="Meiryo UI" panose="020B0604030504040204" pitchFamily="50" charset="-128"/>
                  <a:ea typeface="Meiryo UI" panose="020B0604030504040204" pitchFamily="50" charset="-128"/>
                  <a:cs typeface="Meiryo UI" panose="020B0604030504040204" pitchFamily="50" charset="-128"/>
                </a:rPr>
                <a:t>②がんの予防に</a:t>
              </a:r>
              <a:r>
                <a:rPr lang="ja-JP" altLang="en-US" sz="1477" dirty="0" err="1">
                  <a:latin typeface="Meiryo UI" panose="020B0604030504040204" pitchFamily="50" charset="-128"/>
                  <a:ea typeface="Meiryo UI" panose="020B0604030504040204" pitchFamily="50" charset="-128"/>
                  <a:cs typeface="Meiryo UI" panose="020B0604030504040204" pitchFamily="50" charset="-128"/>
                </a:rPr>
                <a:t>つ</a:t>
              </a:r>
              <a:r>
                <a:rPr lang="ja-JP" altLang="en-US" sz="1477"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77"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77" dirty="0">
                  <a:latin typeface="Meiryo UI" panose="020B0604030504040204" pitchFamily="50" charset="-128"/>
                  <a:ea typeface="Meiryo UI" panose="020B0604030504040204" pitchFamily="50" charset="-128"/>
                  <a:cs typeface="Meiryo UI" panose="020B0604030504040204" pitchFamily="50" charset="-128"/>
                </a:rPr>
                <a:t>　ながる学習活動</a:t>
              </a:r>
              <a:endParaRPr lang="en-US" altLang="ja-JP" sz="1477"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77" dirty="0">
                  <a:latin typeface="Meiryo UI" panose="020B0604030504040204" pitchFamily="50" charset="-128"/>
                  <a:ea typeface="Meiryo UI" panose="020B0604030504040204" pitchFamily="50" charset="-128"/>
                  <a:cs typeface="Meiryo UI" panose="020B0604030504040204" pitchFamily="50" charset="-128"/>
                </a:rPr>
                <a:t>　の充実</a:t>
              </a:r>
              <a:endParaRPr lang="en-US" altLang="ja-JP" sz="1477"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77" dirty="0">
                  <a:latin typeface="Meiryo UI" panose="020B0604030504040204" pitchFamily="50" charset="-128"/>
                  <a:ea typeface="Meiryo UI" panose="020B0604030504040204" pitchFamily="50" charset="-128"/>
                  <a:cs typeface="Meiryo UI" panose="020B0604030504040204" pitchFamily="50" charset="-128"/>
                </a:rPr>
                <a:t>③女性に特徴的な　</a:t>
              </a:r>
              <a:endParaRPr lang="en-US" altLang="ja-JP" sz="1477"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77" dirty="0">
                  <a:latin typeface="Meiryo UI" panose="020B0604030504040204" pitchFamily="50" charset="-128"/>
                  <a:ea typeface="Meiryo UI" panose="020B0604030504040204" pitchFamily="50" charset="-128"/>
                  <a:cs typeface="Meiryo UI" panose="020B0604030504040204" pitchFamily="50" charset="-128"/>
                </a:rPr>
                <a:t>　がん対策の推進</a:t>
              </a:r>
              <a:endParaRPr lang="en-US" altLang="ja-JP" sz="1477"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5" name="グループ化 14"/>
          <p:cNvGrpSpPr/>
          <p:nvPr/>
        </p:nvGrpSpPr>
        <p:grpSpPr>
          <a:xfrm>
            <a:off x="7020474" y="4027243"/>
            <a:ext cx="1934653" cy="1306806"/>
            <a:chOff x="11038166" y="6161018"/>
            <a:chExt cx="2571040" cy="1220178"/>
          </a:xfrm>
        </p:grpSpPr>
        <p:sp>
          <p:nvSpPr>
            <p:cNvPr id="27" name="角丸四角形 26"/>
            <p:cNvSpPr/>
            <p:nvPr/>
          </p:nvSpPr>
          <p:spPr>
            <a:xfrm>
              <a:off x="11038167" y="6161018"/>
              <a:ext cx="2392094" cy="465419"/>
            </a:xfrm>
            <a:prstGeom prst="roundRect">
              <a:avLst/>
            </a:prstGeom>
            <a:solidFill>
              <a:schemeClr val="accent1">
                <a:lumMod val="75000"/>
              </a:schemeClr>
            </a:solidFill>
          </p:spPr>
          <p:style>
            <a:lnRef idx="2">
              <a:schemeClr val="dk1"/>
            </a:lnRef>
            <a:fillRef idx="1">
              <a:schemeClr val="lt1"/>
            </a:fillRef>
            <a:effectRef idx="0">
              <a:schemeClr val="dk1"/>
            </a:effectRef>
            <a:fontRef idx="minor">
              <a:schemeClr val="dk1"/>
            </a:fontRef>
          </p:style>
          <p:txBody>
            <a:bodyPr lIns="92239" tIns="46120" rIns="92239" bIns="46120" rtlCol="0" anchor="ctr"/>
            <a:lstStyle/>
            <a:p>
              <a:pPr algn="ctr"/>
              <a:r>
                <a:rPr lang="ja-JP" altLang="en-US" sz="1477"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がん対策の</a:t>
              </a:r>
              <a:endParaRPr lang="en-US" altLang="ja-JP" sz="1477"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77"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新たな試み</a:t>
              </a:r>
              <a:endParaRPr lang="en-US" altLang="ja-JP" sz="1477"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正方形/長方形 72"/>
            <p:cNvSpPr/>
            <p:nvPr/>
          </p:nvSpPr>
          <p:spPr>
            <a:xfrm>
              <a:off x="11038166" y="6657516"/>
              <a:ext cx="2571040" cy="723680"/>
            </a:xfrm>
            <a:prstGeom prst="rect">
              <a:avLst/>
            </a:prstGeom>
          </p:spPr>
          <p:txBody>
            <a:bodyPr wrap="square" lIns="92239" tIns="46120" rIns="92239" bIns="46120">
              <a:spAutoFit/>
            </a:bodyPr>
            <a:lstStyle/>
            <a:p>
              <a:r>
                <a:rPr lang="ja-JP" altLang="en-US" sz="1477" dirty="0">
                  <a:latin typeface="Meiryo UI" panose="020B0604030504040204" pitchFamily="50" charset="-128"/>
                  <a:ea typeface="Meiryo UI" panose="020B0604030504040204" pitchFamily="50" charset="-128"/>
                  <a:cs typeface="Meiryo UI" panose="020B0604030504040204" pitchFamily="50" charset="-128"/>
                </a:rPr>
                <a:t>①患者・家族との　　　</a:t>
              </a:r>
              <a:endParaRPr lang="en-US" altLang="ja-JP" sz="1477"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77" dirty="0">
                  <a:latin typeface="Meiryo UI" panose="020B0604030504040204" pitchFamily="50" charset="-128"/>
                  <a:ea typeface="Meiryo UI" panose="020B0604030504040204" pitchFamily="50" charset="-128"/>
                  <a:cs typeface="Meiryo UI" panose="020B0604030504040204" pitchFamily="50" charset="-128"/>
                </a:rPr>
                <a:t> 意見交換・就労支援</a:t>
              </a:r>
              <a:endParaRPr lang="en-US" altLang="ja-JP" sz="1477"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77" dirty="0">
                  <a:latin typeface="Meiryo UI" panose="020B0604030504040204" pitchFamily="50" charset="-128"/>
                  <a:ea typeface="Meiryo UI" panose="020B0604030504040204" pitchFamily="50" charset="-128"/>
                  <a:cs typeface="Meiryo UI" panose="020B0604030504040204" pitchFamily="50" charset="-128"/>
                </a:rPr>
                <a:t>②がん対策基金</a:t>
              </a:r>
            </a:p>
          </p:txBody>
        </p:sp>
      </p:grpSp>
      <p:sp>
        <p:nvSpPr>
          <p:cNvPr id="84" name="Rectangle 5"/>
          <p:cNvSpPr>
            <a:spLocks noChangeArrowheads="1"/>
          </p:cNvSpPr>
          <p:nvPr/>
        </p:nvSpPr>
        <p:spPr bwMode="auto">
          <a:xfrm>
            <a:off x="208254" y="3362535"/>
            <a:ext cx="1699453" cy="441087"/>
          </a:xfrm>
          <a:prstGeom prst="rect">
            <a:avLst/>
          </a:prstGeom>
          <a:solidFill>
            <a:schemeClr val="tx2">
              <a:lumMod val="50000"/>
            </a:schemeClr>
          </a:solidFill>
          <a:ln w="15875">
            <a:solidFill>
              <a:srgbClr xmlns:mc="http://schemas.openxmlformats.org/markup-compatibility/2006" xmlns:a14="http://schemas.microsoft.com/office/drawing/2010/main" val="000000" mc:Ignorable="a14" a14:legacySpreadsheetColorIndex="64"/>
            </a:solidFill>
            <a:miter lim="800000"/>
            <a:headEnd/>
            <a:tailEnd/>
          </a:ln>
        </p:spPr>
        <p:txBody>
          <a:bodyPr wrap="square" lIns="27582" tIns="11033" rIns="27582" bIns="11033"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1939"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主な取組内容</a:t>
            </a:r>
          </a:p>
        </p:txBody>
      </p:sp>
      <p:grpSp>
        <p:nvGrpSpPr>
          <p:cNvPr id="13" name="グループ化 12"/>
          <p:cNvGrpSpPr/>
          <p:nvPr/>
        </p:nvGrpSpPr>
        <p:grpSpPr>
          <a:xfrm>
            <a:off x="4753307" y="4153481"/>
            <a:ext cx="2266962" cy="2345102"/>
            <a:chOff x="5833112" y="6435838"/>
            <a:chExt cx="3481124" cy="2189652"/>
          </a:xfrm>
        </p:grpSpPr>
        <p:sp>
          <p:nvSpPr>
            <p:cNvPr id="94" name="テキスト ボックス 1"/>
            <p:cNvSpPr txBox="1">
              <a:spLocks noChangeArrowheads="1"/>
            </p:cNvSpPr>
            <p:nvPr/>
          </p:nvSpPr>
          <p:spPr bwMode="auto">
            <a:xfrm>
              <a:off x="5996999" y="6435838"/>
              <a:ext cx="2764060" cy="325787"/>
            </a:xfrm>
            <a:prstGeom prst="rect">
              <a:avLst/>
            </a:prstGeom>
            <a:solidFill>
              <a:schemeClr val="accent1">
                <a:lumMod val="75000"/>
              </a:schemeClr>
            </a:solidFill>
            <a:ln w="28575">
              <a:solidFill>
                <a:srgbClr val="000000"/>
              </a:solidFill>
              <a:miter lim="800000"/>
              <a:headEnd/>
              <a:tailEnd/>
            </a:ln>
          </p:spPr>
          <p:txBody>
            <a:bodyPr wrap="square" lIns="92239" tIns="46120" rIns="92239" bIns="46120"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662"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がん医療の充実</a:t>
              </a:r>
              <a:endParaRPr lang="en-US" altLang="ja-JP" sz="1662"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正方形/長方形 85"/>
            <p:cNvSpPr/>
            <p:nvPr/>
          </p:nvSpPr>
          <p:spPr>
            <a:xfrm>
              <a:off x="5833112" y="6814453"/>
              <a:ext cx="3481124" cy="1811037"/>
            </a:xfrm>
            <a:prstGeom prst="rect">
              <a:avLst/>
            </a:prstGeom>
          </p:spPr>
          <p:txBody>
            <a:bodyPr wrap="square" lIns="92239" tIns="46120" rIns="92239" bIns="46120">
              <a:spAutoFit/>
            </a:bodyPr>
            <a:lstStyle/>
            <a:p>
              <a:r>
                <a:rPr lang="ja-JP" altLang="en-US" sz="1477" dirty="0">
                  <a:latin typeface="Meiryo UI" panose="020B0604030504040204" pitchFamily="50" charset="-128"/>
                  <a:ea typeface="Meiryo UI" panose="020B0604030504040204" pitchFamily="50" charset="-128"/>
                  <a:cs typeface="Meiryo UI" panose="020B0604030504040204" pitchFamily="50" charset="-128"/>
                </a:rPr>
                <a:t>①医療提供体制の推進</a:t>
              </a:r>
              <a:endParaRPr lang="en-US" altLang="ja-JP" sz="1477"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92" dirty="0">
                  <a:latin typeface="Meiryo UI" panose="020B0604030504040204" pitchFamily="50" charset="-128"/>
                  <a:ea typeface="Meiryo UI" panose="020B0604030504040204" pitchFamily="50" charset="-128"/>
                  <a:cs typeface="Meiryo UI" panose="020B0604030504040204" pitchFamily="50" charset="-128"/>
                </a:rPr>
                <a:t>　・医療機関の連携、</a:t>
              </a:r>
              <a:endParaRPr lang="en-US" altLang="ja-JP" sz="1292"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92" dirty="0">
                  <a:latin typeface="Meiryo UI" panose="020B0604030504040204" pitchFamily="50" charset="-128"/>
                  <a:ea typeface="Meiryo UI" panose="020B0604030504040204" pitchFamily="50" charset="-128"/>
                  <a:cs typeface="Meiryo UI" panose="020B0604030504040204" pitchFamily="50" charset="-128"/>
                </a:rPr>
                <a:t>　　協力体制の整備</a:t>
              </a:r>
              <a:endParaRPr lang="en-US" altLang="ja-JP" sz="1292"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92" dirty="0">
                  <a:latin typeface="Meiryo UI" panose="020B0604030504040204" pitchFamily="50" charset="-128"/>
                  <a:ea typeface="Meiryo UI" panose="020B0604030504040204" pitchFamily="50" charset="-128"/>
                  <a:cs typeface="Meiryo UI" panose="020B0604030504040204" pitchFamily="50" charset="-128"/>
                </a:rPr>
                <a:t>　・集学的治療の推進</a:t>
              </a:r>
              <a:endParaRPr lang="en-US" altLang="ja-JP" sz="1292"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92" dirty="0">
                  <a:latin typeface="Meiryo UI" panose="020B0604030504040204" pitchFamily="50" charset="-128"/>
                  <a:ea typeface="Meiryo UI" panose="020B0604030504040204" pitchFamily="50" charset="-128"/>
                  <a:cs typeface="Meiryo UI" panose="020B0604030504040204" pitchFamily="50" charset="-128"/>
                </a:rPr>
                <a:t>　・緩和ケアの普及</a:t>
              </a:r>
              <a:endParaRPr lang="en-US" altLang="ja-JP" sz="1292"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92" dirty="0">
                  <a:latin typeface="Meiryo UI" panose="020B0604030504040204" pitchFamily="50" charset="-128"/>
                  <a:ea typeface="Meiryo UI" panose="020B0604030504040204" pitchFamily="50" charset="-128"/>
                  <a:cs typeface="Meiryo UI" panose="020B0604030504040204" pitchFamily="50" charset="-128"/>
                </a:rPr>
                <a:t>　・在宅医療体制の充実</a:t>
              </a:r>
              <a:endParaRPr lang="en-US" altLang="ja-JP" sz="1292"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92" dirty="0">
                  <a:latin typeface="Meiryo UI" panose="020B0604030504040204" pitchFamily="50" charset="-128"/>
                  <a:ea typeface="Meiryo UI" panose="020B0604030504040204" pitchFamily="50" charset="-128"/>
                  <a:cs typeface="Meiryo UI" panose="020B0604030504040204" pitchFamily="50" charset="-128"/>
                </a:rPr>
                <a:t>　・相談支援、情報提供</a:t>
              </a:r>
              <a:endParaRPr lang="en-US" altLang="ja-JP" sz="1292"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92" dirty="0">
                  <a:latin typeface="Meiryo UI" panose="020B0604030504040204" pitchFamily="50" charset="-128"/>
                  <a:ea typeface="Meiryo UI" panose="020B0604030504040204" pitchFamily="50" charset="-128"/>
                  <a:cs typeface="Meiryo UI" panose="020B0604030504040204" pitchFamily="50" charset="-128"/>
                </a:rPr>
                <a:t>  ・小児がん対策の充実</a:t>
              </a:r>
              <a:endParaRPr lang="en-US" altLang="ja-JP" sz="1292"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77" dirty="0">
                  <a:latin typeface="Meiryo UI" panose="020B0604030504040204" pitchFamily="50" charset="-128"/>
                  <a:ea typeface="Meiryo UI" panose="020B0604030504040204" pitchFamily="50" charset="-128"/>
                  <a:cs typeface="Meiryo UI" panose="020B0604030504040204" pitchFamily="50" charset="-128"/>
                </a:rPr>
                <a:t>②がん登録の充実など</a:t>
              </a:r>
              <a:endParaRPr lang="en-US" altLang="ja-JP" sz="1477"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2" name="グループ化 11"/>
          <p:cNvGrpSpPr/>
          <p:nvPr/>
        </p:nvGrpSpPr>
        <p:grpSpPr>
          <a:xfrm>
            <a:off x="2543516" y="4181952"/>
            <a:ext cx="1842234" cy="1152098"/>
            <a:chOff x="4372112" y="6297438"/>
            <a:chExt cx="2828920" cy="1075726"/>
          </a:xfrm>
        </p:grpSpPr>
        <p:sp>
          <p:nvSpPr>
            <p:cNvPr id="96" name="テキスト ボックス 1"/>
            <p:cNvSpPr txBox="1">
              <a:spLocks noChangeArrowheads="1"/>
            </p:cNvSpPr>
            <p:nvPr/>
          </p:nvSpPr>
          <p:spPr bwMode="auto">
            <a:xfrm>
              <a:off x="4436966" y="6297438"/>
              <a:ext cx="2764066" cy="272651"/>
            </a:xfrm>
            <a:prstGeom prst="rect">
              <a:avLst/>
            </a:prstGeom>
            <a:solidFill>
              <a:schemeClr val="accent1">
                <a:lumMod val="75000"/>
              </a:schemeClr>
            </a:solidFill>
            <a:ln w="28575">
              <a:solidFill>
                <a:srgbClr val="000000"/>
              </a:solidFill>
              <a:miter lim="800000"/>
              <a:headEnd/>
              <a:tailEnd/>
            </a:ln>
          </p:spPr>
          <p:txBody>
            <a:bodyPr wrap="square" lIns="92239" tIns="46120" rIns="92239" bIns="46120" anchor="ctr">
              <a:no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662"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がんの早期発見</a:t>
              </a:r>
              <a:endParaRPr lang="en-US" altLang="ja-JP" sz="1662"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4372112" y="6649483"/>
              <a:ext cx="2783201" cy="723681"/>
            </a:xfrm>
            <a:prstGeom prst="rect">
              <a:avLst/>
            </a:prstGeom>
          </p:spPr>
          <p:txBody>
            <a:bodyPr wrap="square" lIns="92239" tIns="46120" rIns="92239" bIns="46120">
              <a:spAutoFit/>
            </a:bodyPr>
            <a:lstStyle/>
            <a:p>
              <a:r>
                <a:rPr lang="ja-JP" altLang="en-US" sz="1477" dirty="0">
                  <a:latin typeface="Meiryo UI" panose="020B0604030504040204" pitchFamily="50" charset="-128"/>
                  <a:ea typeface="Meiryo UI" panose="020B0604030504040204" pitchFamily="50" charset="-128"/>
                  <a:cs typeface="Meiryo UI" panose="020B0604030504040204" pitchFamily="50" charset="-128"/>
                </a:rPr>
                <a:t>①がん検診の充実</a:t>
              </a:r>
              <a:endParaRPr lang="en-US" altLang="ja-JP" sz="1477"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77" dirty="0">
                  <a:latin typeface="Meiryo UI" panose="020B0604030504040204" pitchFamily="50" charset="-128"/>
                  <a:ea typeface="Meiryo UI" panose="020B0604030504040204" pitchFamily="50" charset="-128"/>
                  <a:cs typeface="Meiryo UI" panose="020B0604030504040204" pitchFamily="50" charset="-128"/>
                </a:rPr>
                <a:t>②肝炎肝がん対策の　</a:t>
              </a:r>
              <a:endParaRPr lang="en-US" altLang="ja-JP" sz="1477"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77" dirty="0">
                  <a:latin typeface="Meiryo UI" panose="020B0604030504040204" pitchFamily="50" charset="-128"/>
                  <a:ea typeface="Meiryo UI" panose="020B0604030504040204" pitchFamily="50" charset="-128"/>
                  <a:cs typeface="Meiryo UI" panose="020B0604030504040204" pitchFamily="50" charset="-128"/>
                </a:rPr>
                <a:t>　推進</a:t>
              </a:r>
              <a:endParaRPr lang="en-US" altLang="ja-JP" sz="1477"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8" name="下矢印 7"/>
          <p:cNvSpPr/>
          <p:nvPr/>
        </p:nvSpPr>
        <p:spPr>
          <a:xfrm flipV="1">
            <a:off x="3115097" y="2766228"/>
            <a:ext cx="2771690" cy="995118"/>
          </a:xfrm>
          <a:prstGeom prst="downArrow">
            <a:avLst>
              <a:gd name="adj1" fmla="val 50000"/>
              <a:gd name="adj2" fmla="val 2931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0736" tIns="35368" rIns="70736" bIns="35368" spcCol="0" rtlCol="0" anchor="ctr"/>
          <a:lstStyle/>
          <a:p>
            <a:pPr algn="ctr"/>
            <a:endParaRPr lang="ja-JP" altLang="en-US" sz="1662">
              <a:solidFill>
                <a:schemeClr val="accent2"/>
              </a:solidFill>
            </a:endParaRPr>
          </a:p>
        </p:txBody>
      </p:sp>
      <p:sp>
        <p:nvSpPr>
          <p:cNvPr id="21" name="角丸四角形 20"/>
          <p:cNvSpPr/>
          <p:nvPr/>
        </p:nvSpPr>
        <p:spPr>
          <a:xfrm>
            <a:off x="2051720" y="3179449"/>
            <a:ext cx="4947330" cy="316038"/>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64728" tIns="32365" rIns="64728" bIns="32365" rtlCol="0" anchor="ctr"/>
          <a:lstStyle/>
          <a:p>
            <a:pPr algn="ctr"/>
            <a:r>
              <a:rPr lang="ja-JP" altLang="en-US" sz="1477"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分野別施策の総合的かつ計画的な取組による全体目標の達成</a:t>
            </a:r>
          </a:p>
        </p:txBody>
      </p:sp>
      <p:sp>
        <p:nvSpPr>
          <p:cNvPr id="7" name="スライド番号プレースホルダー 6"/>
          <p:cNvSpPr>
            <a:spLocks noGrp="1"/>
          </p:cNvSpPr>
          <p:nvPr>
            <p:ph type="sldNum" sz="quarter" idx="12"/>
          </p:nvPr>
        </p:nvSpPr>
        <p:spPr>
          <a:xfrm>
            <a:off x="7010400" y="6479248"/>
            <a:ext cx="2133600" cy="365125"/>
          </a:xfrm>
        </p:spPr>
        <p:txBody>
          <a:bodyPr/>
          <a:lstStyle/>
          <a:p>
            <a:fld id="{61375F60-2867-46AD-B1FE-AD10FFE105A7}" type="slidenum">
              <a:rPr kumimoji="1" lang="ja-JP" altLang="en-US" smtClean="0"/>
              <a:t>2</a:t>
            </a:fld>
            <a:endParaRPr kumimoji="1" lang="ja-JP" altLang="en-US" dirty="0"/>
          </a:p>
        </p:txBody>
      </p:sp>
      <p:sp>
        <p:nvSpPr>
          <p:cNvPr id="3" name="テキスト ボックス 2"/>
          <p:cNvSpPr txBox="1"/>
          <p:nvPr/>
        </p:nvSpPr>
        <p:spPr>
          <a:xfrm>
            <a:off x="450934" y="6525362"/>
            <a:ext cx="4939173" cy="307777"/>
          </a:xfrm>
          <a:prstGeom prst="rect">
            <a:avLst/>
          </a:prstGeom>
          <a:noFill/>
        </p:spPr>
        <p:txBody>
          <a:bodyPr wrap="none" rtlCol="0">
            <a:spAutoFit/>
          </a:bodyPr>
          <a:lstStyle/>
          <a:p>
            <a:r>
              <a:rPr kumimoji="1" lang="en-US" altLang="ja-JP" sz="1400" dirty="0" smtClean="0"/>
              <a:t>※</a:t>
            </a:r>
            <a:r>
              <a:rPr kumimoji="1" lang="ja-JP" altLang="en-US" sz="1400" dirty="0" smtClean="0"/>
              <a:t>大阪府がん対策推進条例にも、がん教育にかかる規定あり。</a:t>
            </a:r>
            <a:endParaRPr kumimoji="1" lang="ja-JP" altLang="en-US" dirty="0"/>
          </a:p>
        </p:txBody>
      </p:sp>
      <p:sp>
        <p:nvSpPr>
          <p:cNvPr id="29" name="正方形/長方形 28"/>
          <p:cNvSpPr/>
          <p:nvPr/>
        </p:nvSpPr>
        <p:spPr>
          <a:xfrm>
            <a:off x="7164288" y="73343"/>
            <a:ext cx="1430897" cy="497511"/>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400" b="1" dirty="0" smtClean="0">
                <a:solidFill>
                  <a:schemeClr val="tx1"/>
                </a:solidFill>
              </a:rPr>
              <a:t>＜資料３－１＞</a:t>
            </a:r>
            <a:endParaRPr kumimoji="1" lang="ja-JP" altLang="en-US" sz="1400" b="1" dirty="0">
              <a:solidFill>
                <a:schemeClr val="tx1"/>
              </a:solidFill>
            </a:endParaRPr>
          </a:p>
        </p:txBody>
      </p:sp>
    </p:spTree>
    <p:extLst>
      <p:ext uri="{BB962C8B-B14F-4D97-AF65-F5344CB8AC3E}">
        <p14:creationId xmlns:p14="http://schemas.microsoft.com/office/powerpoint/2010/main" val="11084725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画面の領域"/>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908720"/>
            <a:ext cx="3503025" cy="2460875"/>
          </a:xfrm>
          <a:prstGeom prst="rect">
            <a:avLst/>
          </a:prstGeom>
        </p:spPr>
      </p:pic>
      <p:pic>
        <p:nvPicPr>
          <p:cNvPr id="5" name="図 4"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344" y="1412776"/>
            <a:ext cx="3452864" cy="2170882"/>
          </a:xfrm>
          <a:prstGeom prst="rect">
            <a:avLst/>
          </a:prstGeom>
        </p:spPr>
      </p:pic>
      <p:pic>
        <p:nvPicPr>
          <p:cNvPr id="6" name="図 5" descr="画面の領域"/>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7704" y="1917398"/>
            <a:ext cx="3524991" cy="2447140"/>
          </a:xfrm>
          <a:prstGeom prst="rect">
            <a:avLst/>
          </a:prstGeom>
        </p:spPr>
      </p:pic>
      <p:sp>
        <p:nvSpPr>
          <p:cNvPr id="8" name="正方形/長方形 7"/>
          <p:cNvSpPr/>
          <p:nvPr/>
        </p:nvSpPr>
        <p:spPr>
          <a:xfrm>
            <a:off x="395536" y="188640"/>
            <a:ext cx="8568952" cy="563461"/>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b="1" dirty="0" smtClean="0"/>
              <a:t>阪奈和小児がん連携施設による取組み</a:t>
            </a:r>
            <a:endParaRPr kumimoji="1" lang="ja-JP" altLang="en-US" sz="3200" b="1" dirty="0"/>
          </a:p>
        </p:txBody>
      </p:sp>
      <p:pic>
        <p:nvPicPr>
          <p:cNvPr id="9" name="図 8" descr="画面の領域"/>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4088" y="908720"/>
            <a:ext cx="3600401" cy="5391948"/>
          </a:xfrm>
          <a:prstGeom prst="rect">
            <a:avLst/>
          </a:prstGeom>
        </p:spPr>
      </p:pic>
      <p:sp>
        <p:nvSpPr>
          <p:cNvPr id="10" name="正方形/長方形 9"/>
          <p:cNvSpPr/>
          <p:nvPr/>
        </p:nvSpPr>
        <p:spPr>
          <a:xfrm>
            <a:off x="395536" y="4364538"/>
            <a:ext cx="4710371" cy="230482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300" dirty="0" smtClean="0"/>
              <a:t>【</a:t>
            </a:r>
            <a:r>
              <a:rPr lang="ja-JP" altLang="en-US" sz="1300" dirty="0" smtClean="0"/>
              <a:t>参加施設</a:t>
            </a:r>
            <a:r>
              <a:rPr lang="en-US" altLang="ja-JP" sz="1300" dirty="0" smtClean="0"/>
              <a:t>】</a:t>
            </a:r>
          </a:p>
          <a:p>
            <a:r>
              <a:rPr kumimoji="1" lang="ja-JP" altLang="en-US" sz="1300" dirty="0"/>
              <a:t>１</a:t>
            </a:r>
            <a:r>
              <a:rPr kumimoji="1" lang="ja-JP" altLang="en-US" sz="1300" dirty="0" smtClean="0"/>
              <a:t>．大阪市立総合医療センター</a:t>
            </a:r>
            <a:endParaRPr kumimoji="1" lang="en-US" altLang="ja-JP" sz="1300" dirty="0" smtClean="0"/>
          </a:p>
          <a:p>
            <a:r>
              <a:rPr lang="ja-JP" altLang="en-US" sz="1300" dirty="0"/>
              <a:t>２</a:t>
            </a:r>
            <a:r>
              <a:rPr lang="ja-JP" altLang="en-US" sz="1300" dirty="0" smtClean="0"/>
              <a:t>．北野病院</a:t>
            </a:r>
            <a:endParaRPr lang="en-US" altLang="ja-JP" sz="1300" dirty="0" smtClean="0"/>
          </a:p>
          <a:p>
            <a:r>
              <a:rPr kumimoji="1" lang="ja-JP" altLang="en-US" sz="1300" dirty="0"/>
              <a:t>３</a:t>
            </a:r>
            <a:r>
              <a:rPr kumimoji="1" lang="ja-JP" altLang="en-US" sz="1300" dirty="0" smtClean="0"/>
              <a:t>．大阪赤十字病院</a:t>
            </a:r>
            <a:endParaRPr kumimoji="1" lang="en-US" altLang="ja-JP" sz="1300" dirty="0" smtClean="0"/>
          </a:p>
          <a:p>
            <a:r>
              <a:rPr lang="ja-JP" altLang="en-US" sz="1300" dirty="0"/>
              <a:t>４</a:t>
            </a:r>
            <a:r>
              <a:rPr lang="ja-JP" altLang="en-US" sz="1300" dirty="0" smtClean="0"/>
              <a:t>．国立病院機構大阪医療センター</a:t>
            </a:r>
            <a:endParaRPr lang="en-US" altLang="ja-JP" sz="1300" dirty="0" smtClean="0"/>
          </a:p>
          <a:p>
            <a:r>
              <a:rPr kumimoji="1" lang="ja-JP" altLang="en-US" sz="1300" dirty="0" smtClean="0"/>
              <a:t>５．大阪市立大学医学部附属病院</a:t>
            </a:r>
            <a:endParaRPr kumimoji="1" lang="en-US" altLang="ja-JP" sz="1300" dirty="0" smtClean="0"/>
          </a:p>
          <a:p>
            <a:r>
              <a:rPr lang="ja-JP" altLang="en-US" sz="1300" dirty="0"/>
              <a:t>６</a:t>
            </a:r>
            <a:r>
              <a:rPr lang="ja-JP" altLang="en-US" sz="1300" dirty="0" smtClean="0"/>
              <a:t>．大阪大学医学部附属病院</a:t>
            </a:r>
            <a:endParaRPr lang="en-US" altLang="ja-JP" sz="1300" dirty="0" smtClean="0"/>
          </a:p>
          <a:p>
            <a:r>
              <a:rPr kumimoji="1" lang="ja-JP" altLang="en-US" sz="1300" dirty="0"/>
              <a:t>７</a:t>
            </a:r>
            <a:r>
              <a:rPr kumimoji="1" lang="ja-JP" altLang="en-US" sz="1300" dirty="0" smtClean="0"/>
              <a:t>．大阪医科大学附属病院</a:t>
            </a:r>
            <a:endParaRPr kumimoji="1" lang="en-US" altLang="ja-JP" sz="1300" dirty="0" smtClean="0"/>
          </a:p>
          <a:p>
            <a:r>
              <a:rPr lang="ja-JP" altLang="en-US" sz="1300" dirty="0"/>
              <a:t>８</a:t>
            </a:r>
            <a:r>
              <a:rPr lang="ja-JP" altLang="en-US" sz="1300" dirty="0" smtClean="0"/>
              <a:t>．関西医科大学附属病院</a:t>
            </a:r>
            <a:endParaRPr lang="en-US" altLang="ja-JP" sz="1300" dirty="0" smtClean="0"/>
          </a:p>
          <a:p>
            <a:r>
              <a:rPr kumimoji="1" lang="ja-JP" altLang="en-US" sz="1300" dirty="0"/>
              <a:t>９</a:t>
            </a:r>
            <a:r>
              <a:rPr kumimoji="1" lang="ja-JP" altLang="en-US" sz="1300" dirty="0" smtClean="0"/>
              <a:t>．近畿大学医学部附属病院</a:t>
            </a:r>
            <a:endParaRPr kumimoji="1" lang="en-US" altLang="ja-JP" sz="1300" dirty="0" smtClean="0"/>
          </a:p>
          <a:p>
            <a:r>
              <a:rPr lang="ja-JP" altLang="en-US" sz="1300" dirty="0"/>
              <a:t>１０</a:t>
            </a:r>
            <a:r>
              <a:rPr lang="ja-JP" altLang="en-US" sz="1300" dirty="0" smtClean="0"/>
              <a:t>．大阪母子医療センター</a:t>
            </a:r>
            <a:endParaRPr kumimoji="1" lang="ja-JP" altLang="en-US" sz="1300" dirty="0"/>
          </a:p>
        </p:txBody>
      </p:sp>
      <p:sp>
        <p:nvSpPr>
          <p:cNvPr id="12" name="スライド番号プレースホルダー 1"/>
          <p:cNvSpPr>
            <a:spLocks noGrp="1"/>
          </p:cNvSpPr>
          <p:nvPr>
            <p:ph type="sldNum" sz="quarter" idx="12"/>
          </p:nvPr>
        </p:nvSpPr>
        <p:spPr>
          <a:xfrm>
            <a:off x="6553200" y="6448274"/>
            <a:ext cx="2133600" cy="365125"/>
          </a:xfrm>
        </p:spPr>
        <p:txBody>
          <a:bodyPr/>
          <a:lstStyle/>
          <a:p>
            <a:fld id="{61375F60-2867-46AD-B1FE-AD10FFE105A7}" type="slidenum">
              <a:rPr kumimoji="1" lang="ja-JP" altLang="en-US" smtClean="0"/>
              <a:t>20</a:t>
            </a:fld>
            <a:endParaRPr kumimoji="1" lang="ja-JP" altLang="en-US" dirty="0"/>
          </a:p>
        </p:txBody>
      </p:sp>
      <p:sp>
        <p:nvSpPr>
          <p:cNvPr id="13" name="正方形/長方形 12"/>
          <p:cNvSpPr/>
          <p:nvPr/>
        </p:nvSpPr>
        <p:spPr>
          <a:xfrm>
            <a:off x="7429443" y="188640"/>
            <a:ext cx="1463037" cy="497511"/>
          </a:xfrm>
          <a:prstGeom prst="rect">
            <a:avLst/>
          </a:prstGeom>
          <a:solidFill>
            <a:srgbClr val="00206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400" b="1" dirty="0" smtClean="0">
                <a:solidFill>
                  <a:schemeClr val="bg1"/>
                </a:solidFill>
              </a:rPr>
              <a:t>＜資料３－１９＞</a:t>
            </a:r>
            <a:endParaRPr kumimoji="1" lang="ja-JP" altLang="en-US" sz="1400" b="1" dirty="0">
              <a:solidFill>
                <a:schemeClr val="bg1"/>
              </a:solidFill>
            </a:endParaRPr>
          </a:p>
        </p:txBody>
      </p:sp>
    </p:spTree>
    <p:extLst>
      <p:ext uri="{BB962C8B-B14F-4D97-AF65-F5344CB8AC3E}">
        <p14:creationId xmlns:p14="http://schemas.microsoft.com/office/powerpoint/2010/main" val="34577362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87524" y="764704"/>
            <a:ext cx="8604956" cy="6093296"/>
          </a:xfrm>
        </p:spPr>
        <p:txBody>
          <a:bodyPr lIns="0" tIns="0" rIns="0" bIns="0">
            <a:noAutofit/>
          </a:bodyPr>
          <a:lstStyle/>
          <a:p>
            <a:pPr marL="0" indent="0">
              <a:lnSpc>
                <a:spcPts val="2200"/>
              </a:lnSpc>
              <a:buNone/>
            </a:pP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がん登録実務者研修について</a:t>
            </a:r>
            <a:endParaRPr lang="ja-JP" altLang="ja-JP" sz="20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600"/>
              </a:lnSpc>
              <a:buNone/>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地方</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独立行政法人大阪府立病院機構　大阪府立成人病センターが、大阪府との委託</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契約に</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600"/>
              </a:lnSpc>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基づき</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下記の通りがん登録実務者研修を実施</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（がん登録部会との共催の場合もあり）</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200"/>
              </a:lnSpc>
              <a:buNone/>
            </a:pPr>
            <a:endParaRPr lang="ja-JP" altLang="ja-JP" sz="105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2200"/>
              </a:lnSpc>
              <a:buNone/>
            </a:pP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実施</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時期</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場所</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20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600"/>
              </a:lnSpc>
              <a:buNone/>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5</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日</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火</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北河内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関西</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医科大学総合医療</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センター</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600"/>
              </a:lnSpc>
              <a:buNone/>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日</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（金</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泉州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市立</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岸和田市民</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病院</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600"/>
              </a:lnSpc>
              <a:buNone/>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３</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日</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（火</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中河内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八尾</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市立病院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600"/>
              </a:lnSpc>
              <a:buNone/>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４</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日（水）　北河内　（社会医療法人美杉会佐藤病院）</a:t>
            </a:r>
            <a:endParaRPr lang="ja-JP"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600"/>
              </a:lnSpc>
              <a:buNone/>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５</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28</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11</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11</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日（金）</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全体向け（</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大阪府立成人病センター</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600"/>
              </a:lnSpc>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６　</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28</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12</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15</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日 （木）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三島     （</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大阪医科大学附属病院</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200"/>
              </a:lnSpc>
              <a:buNone/>
            </a:pPr>
            <a:r>
              <a:rPr lang="ja-JP" altLang="ja-JP" sz="105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ja-JP" sz="105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2200"/>
              </a:lnSpc>
              <a:buNone/>
            </a:pP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内容</a:t>
            </a:r>
            <a:endParaRPr lang="ja-JP" altLang="ja-JP" sz="20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600"/>
              </a:lnSpc>
              <a:buNone/>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開催</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回数によって内容を変更。初回については、がん登録制度とがん登録情報の</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抽出</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をテーマに開催</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600"/>
              </a:lnSpc>
              <a:buNone/>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 </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全国がん登録について：大阪府健康医療部保健医療室健康づくり課がん対策グループ</a:t>
            </a:r>
          </a:p>
          <a:p>
            <a:pPr marL="0" indent="0">
              <a:lnSpc>
                <a:spcPts val="1600"/>
              </a:lnSpc>
              <a:buNone/>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 </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全国がん登録の実務について：大阪府立成人病センター がん予防情報</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センター</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200"/>
              </a:lnSpc>
              <a:buNone/>
            </a:pPr>
            <a:endParaRPr lang="ja-JP" altLang="ja-JP" sz="105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2200"/>
              </a:lnSpc>
              <a:buNone/>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年度について</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8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600"/>
              </a:lnSpc>
              <a:buNone/>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全体向け及び平成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年度未開催の豊能・</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南河内・</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堺</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二次</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医療圏</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の開催を予定</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600"/>
              </a:lnSpc>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○研修内容は講義及び演習（開催回数に合わせて内容を変更）</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600"/>
              </a:lnSpc>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STEP</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１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講義</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法制度、がん登録実務の運用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演習</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診断日の求め方</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600"/>
              </a:lnSpc>
              <a:buNone/>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STEP</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２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講義</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府からの連絡事項等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演習</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側性・原発部位・病理診断・診断根拠等</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600"/>
              </a:lnSpc>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STEP</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３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講義</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府からの連絡事項等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演習</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総合演習等</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a:xfrm>
            <a:off x="7010400" y="6492876"/>
            <a:ext cx="2133600" cy="365125"/>
          </a:xfrm>
        </p:spPr>
        <p:txBody>
          <a:bodyPr/>
          <a:lstStyle/>
          <a:p>
            <a:fld id="{61375F60-2867-46AD-B1FE-AD10FFE105A7}" type="slidenum">
              <a:rPr kumimoji="1" lang="ja-JP" altLang="en-US" smtClean="0"/>
              <a:t>21</a:t>
            </a:fld>
            <a:endParaRPr kumimoji="1" lang="ja-JP" altLang="en-US"/>
          </a:p>
        </p:txBody>
      </p:sp>
      <p:sp>
        <p:nvSpPr>
          <p:cNvPr id="5" name="正方形/長方形 4"/>
          <p:cNvSpPr/>
          <p:nvPr/>
        </p:nvSpPr>
        <p:spPr>
          <a:xfrm>
            <a:off x="395536" y="107921"/>
            <a:ext cx="8352928" cy="584775"/>
          </a:xfrm>
          <a:prstGeom prst="rect">
            <a:avLst/>
          </a:prstGeom>
          <a:solidFill>
            <a:srgbClr val="002060"/>
          </a:solidFill>
          <a:ln w="28575">
            <a:solidFill>
              <a:schemeClr val="accent4"/>
            </a:solidFill>
          </a:ln>
          <a:effectLst>
            <a:outerShdw blurRad="50800" dist="38100" dir="2700000" algn="tl" rotWithShape="0">
              <a:prstClr val="black">
                <a:alpha val="40000"/>
              </a:prstClr>
            </a:outerShdw>
          </a:effectLst>
        </p:spPr>
        <p:txBody>
          <a:bodyPr wrap="square">
            <a:spAutoFit/>
          </a:bodyPr>
          <a:lstStyle/>
          <a:p>
            <a:pPr marL="269875" lvl="0" indent="-269875"/>
            <a:r>
              <a:rPr lang="ja-JP" altLang="en-US" sz="3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１　全国</a:t>
            </a:r>
            <a:r>
              <a:rPr lang="ja-JP" altLang="en-US" sz="3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がん</a:t>
            </a:r>
            <a:r>
              <a:rPr lang="ja-JP" altLang="en-US" sz="3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登録実務者研修会の開催</a:t>
            </a:r>
            <a:endParaRPr lang="en-US" altLang="ja-JP" sz="3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7164288" y="195185"/>
            <a:ext cx="1463037" cy="497511"/>
          </a:xfrm>
          <a:prstGeom prst="rect">
            <a:avLst/>
          </a:prstGeom>
          <a:solidFill>
            <a:srgbClr val="00206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400" b="1" dirty="0" smtClean="0">
                <a:solidFill>
                  <a:schemeClr val="bg1"/>
                </a:solidFill>
              </a:rPr>
              <a:t>＜資料３－２０＞</a:t>
            </a:r>
            <a:endParaRPr kumimoji="1" lang="ja-JP" altLang="en-US" sz="1400" b="1" dirty="0">
              <a:solidFill>
                <a:schemeClr val="bg1"/>
              </a:solidFill>
            </a:endParaRPr>
          </a:p>
        </p:txBody>
      </p:sp>
    </p:spTree>
    <p:extLst>
      <p:ext uri="{BB962C8B-B14F-4D97-AF65-F5344CB8AC3E}">
        <p14:creationId xmlns:p14="http://schemas.microsoft.com/office/powerpoint/2010/main" val="32697830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円/楕円 2"/>
          <p:cNvSpPr/>
          <p:nvPr/>
        </p:nvSpPr>
        <p:spPr>
          <a:xfrm>
            <a:off x="3131840" y="2420888"/>
            <a:ext cx="2304256" cy="1196752"/>
          </a:xfrm>
          <a:prstGeom prst="ellips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ltLang="ja-JP" b="1" dirty="0" smtClean="0"/>
          </a:p>
          <a:p>
            <a:pPr algn="ctr"/>
            <a:r>
              <a:rPr lang="ja-JP" altLang="en-US" b="1" dirty="0" smtClean="0"/>
              <a:t>病院</a:t>
            </a:r>
            <a:r>
              <a:rPr lang="ja-JP" altLang="en-US" b="1" dirty="0"/>
              <a:t>等と</a:t>
            </a:r>
            <a:r>
              <a:rPr lang="ja-JP" altLang="en-US" b="1" dirty="0" smtClean="0"/>
              <a:t>連携した事業</a:t>
            </a:r>
            <a:r>
              <a:rPr lang="ja-JP" altLang="en-US" b="1" dirty="0"/>
              <a:t>主等向けセミナー</a:t>
            </a:r>
          </a:p>
          <a:p>
            <a:pPr algn="ctr"/>
            <a:endParaRPr kumimoji="1" lang="ja-JP" altLang="en-US" dirty="0"/>
          </a:p>
        </p:txBody>
      </p:sp>
      <p:sp>
        <p:nvSpPr>
          <p:cNvPr id="32" name="Rectangle 8"/>
          <p:cNvSpPr>
            <a:spLocks noChangeArrowheads="1"/>
          </p:cNvSpPr>
          <p:nvPr/>
        </p:nvSpPr>
        <p:spPr bwMode="auto">
          <a:xfrm>
            <a:off x="0" y="-27384"/>
            <a:ext cx="9143999" cy="406946"/>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4390" tIns="4390" rIns="4390" bIns="0" anchor="ctr"/>
          <a:lstStyle/>
          <a:p>
            <a:pPr algn="ctr"/>
            <a:r>
              <a:rPr lang="ja-JP" altLang="en-US" sz="2400">
                <a:latin typeface="Calibri" pitchFamily="34" charset="0"/>
              </a:rPr>
              <a:t>　</a:t>
            </a:r>
            <a:endParaRPr lang="ja-JP" altLang="en-US" sz="2400">
              <a:solidFill>
                <a:srgbClr val="000000"/>
              </a:solidFill>
            </a:endParaRPr>
          </a:p>
        </p:txBody>
      </p:sp>
      <p:sp>
        <p:nvSpPr>
          <p:cNvPr id="4" name="タイトル 3"/>
          <p:cNvSpPr>
            <a:spLocks noGrp="1"/>
          </p:cNvSpPr>
          <p:nvPr>
            <p:ph type="title"/>
          </p:nvPr>
        </p:nvSpPr>
        <p:spPr>
          <a:xfrm>
            <a:off x="157832" y="0"/>
            <a:ext cx="8986168" cy="404664"/>
          </a:xfrm>
        </p:spPr>
        <p:txBody>
          <a:bodyPr numCol="1">
            <a:normAutofit/>
          </a:bodyPr>
          <a:lstStyle/>
          <a:p>
            <a:r>
              <a:rPr lang="ja-JP" altLang="en-US" sz="2000" b="1" dirty="0" smtClean="0"/>
              <a:t>がん患者等に対する就職支援事業</a:t>
            </a:r>
            <a:r>
              <a:rPr lang="en-US" altLang="ja-JP" sz="2000" b="1" dirty="0" smtClean="0"/>
              <a:t>  </a:t>
            </a:r>
            <a:r>
              <a:rPr lang="en-US" altLang="ja-JP" sz="2000" dirty="0" smtClean="0"/>
              <a:t>                                                                        </a:t>
            </a:r>
            <a:endParaRPr kumimoji="1" lang="ja-JP" altLang="en-US" sz="2000" dirty="0"/>
          </a:p>
        </p:txBody>
      </p:sp>
      <p:sp>
        <p:nvSpPr>
          <p:cNvPr id="6" name="角丸四角形 5"/>
          <p:cNvSpPr/>
          <p:nvPr/>
        </p:nvSpPr>
        <p:spPr>
          <a:xfrm>
            <a:off x="157832" y="2734960"/>
            <a:ext cx="3024336" cy="2952328"/>
          </a:xfrm>
          <a:prstGeom prst="roundRect">
            <a:avLst>
              <a:gd name="adj" fmla="val 8179"/>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7" name="テキスト ボックス 6"/>
          <p:cNvSpPr txBox="1"/>
          <p:nvPr/>
        </p:nvSpPr>
        <p:spPr>
          <a:xfrm>
            <a:off x="323528" y="2474312"/>
            <a:ext cx="2736304" cy="369332"/>
          </a:xfrm>
          <a:prstGeom prst="rect">
            <a:avLst/>
          </a:prstGeom>
          <a:ln>
            <a:solidFill>
              <a:schemeClr val="accent4">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b="1" dirty="0" smtClean="0"/>
              <a:t>がん診療連携拠点病院等</a:t>
            </a:r>
            <a:endParaRPr kumimoji="1" lang="ja-JP" altLang="en-US" b="1" dirty="0"/>
          </a:p>
        </p:txBody>
      </p:sp>
      <p:sp>
        <p:nvSpPr>
          <p:cNvPr id="17" name="正方形/長方形 16"/>
          <p:cNvSpPr/>
          <p:nvPr/>
        </p:nvSpPr>
        <p:spPr>
          <a:xfrm>
            <a:off x="323528" y="3095000"/>
            <a:ext cx="1296144" cy="1008112"/>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Picture 15"/>
          <p:cNvPicPr>
            <a:picLocks noChangeAspect="1" noChangeArrowheads="1"/>
          </p:cNvPicPr>
          <p:nvPr/>
        </p:nvPicPr>
        <p:blipFill>
          <a:blip r:embed="rId3" cstate="print"/>
          <a:srcRect/>
          <a:stretch>
            <a:fillRect/>
          </a:stretch>
        </p:blipFill>
        <p:spPr bwMode="auto">
          <a:xfrm>
            <a:off x="683568" y="3167008"/>
            <a:ext cx="594066" cy="597501"/>
          </a:xfrm>
          <a:prstGeom prst="rect">
            <a:avLst/>
          </a:prstGeom>
          <a:noFill/>
          <a:ln w="9525">
            <a:noFill/>
            <a:miter lim="800000"/>
            <a:headEnd/>
            <a:tailEnd/>
          </a:ln>
          <a:effectLst/>
        </p:spPr>
      </p:pic>
      <p:sp>
        <p:nvSpPr>
          <p:cNvPr id="20" name="テキスト ボックス 19"/>
          <p:cNvSpPr txBox="1"/>
          <p:nvPr/>
        </p:nvSpPr>
        <p:spPr>
          <a:xfrm>
            <a:off x="395536" y="3743072"/>
            <a:ext cx="1152128" cy="307777"/>
          </a:xfrm>
          <a:prstGeom prst="rect">
            <a:avLst/>
          </a:prstGeom>
          <a:solidFill>
            <a:schemeClr val="bg1">
              <a:lumMod val="95000"/>
            </a:schemeClr>
          </a:solidFill>
        </p:spPr>
        <p:txBody>
          <a:bodyPr wrap="square" rtlCol="0">
            <a:spAutoFit/>
          </a:bodyPr>
          <a:lstStyle/>
          <a:p>
            <a:pPr algn="ctr"/>
            <a:r>
              <a:rPr kumimoji="1" lang="ja-JP" altLang="en-US" sz="1400" b="1" dirty="0" smtClean="0"/>
              <a:t>がん患者等</a:t>
            </a:r>
            <a:endParaRPr kumimoji="1" lang="ja-JP" altLang="en-US" sz="1400" b="1" dirty="0"/>
          </a:p>
        </p:txBody>
      </p:sp>
      <p:sp>
        <p:nvSpPr>
          <p:cNvPr id="24" name="正方形/長方形 23"/>
          <p:cNvSpPr/>
          <p:nvPr/>
        </p:nvSpPr>
        <p:spPr>
          <a:xfrm>
            <a:off x="1331640" y="4319136"/>
            <a:ext cx="1728192" cy="1224136"/>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1403648" y="5183232"/>
            <a:ext cx="1584176" cy="307777"/>
          </a:xfrm>
          <a:prstGeom prst="rect">
            <a:avLst/>
          </a:prstGeom>
          <a:solidFill>
            <a:schemeClr val="bg1">
              <a:lumMod val="95000"/>
            </a:schemeClr>
          </a:solidFill>
        </p:spPr>
        <p:txBody>
          <a:bodyPr wrap="square" rtlCol="0">
            <a:spAutoFit/>
          </a:bodyPr>
          <a:lstStyle/>
          <a:p>
            <a:pPr algn="ctr"/>
            <a:r>
              <a:rPr kumimoji="1" lang="ja-JP" altLang="en-US" sz="1400" b="1" dirty="0" smtClean="0"/>
              <a:t>相談支援センター</a:t>
            </a:r>
            <a:endParaRPr kumimoji="1" lang="ja-JP" altLang="en-US" sz="1400" b="1" dirty="0"/>
          </a:p>
        </p:txBody>
      </p:sp>
      <p:pic>
        <p:nvPicPr>
          <p:cNvPr id="1034" name="Picture 10" descr="いす,テーブル,ビジネス,ミーティング,事務所,人,仕事,正式,男性,着席,話し合い"/>
          <p:cNvPicPr>
            <a:picLocks noChangeAspect="1" noChangeArrowheads="1"/>
          </p:cNvPicPr>
          <p:nvPr/>
        </p:nvPicPr>
        <p:blipFill>
          <a:blip r:embed="rId4" cstate="print"/>
          <a:srcRect/>
          <a:stretch>
            <a:fillRect/>
          </a:stretch>
        </p:blipFill>
        <p:spPr bwMode="auto">
          <a:xfrm>
            <a:off x="1763688" y="4391144"/>
            <a:ext cx="846951" cy="846951"/>
          </a:xfrm>
          <a:prstGeom prst="rect">
            <a:avLst/>
          </a:prstGeom>
          <a:noFill/>
        </p:spPr>
      </p:pic>
      <p:sp>
        <p:nvSpPr>
          <p:cNvPr id="34" name="テキスト ボックス 33"/>
          <p:cNvSpPr txBox="1"/>
          <p:nvPr/>
        </p:nvSpPr>
        <p:spPr>
          <a:xfrm>
            <a:off x="251520" y="4535160"/>
            <a:ext cx="720080" cy="369332"/>
          </a:xfrm>
          <a:prstGeom prst="rect">
            <a:avLst/>
          </a:prstGeom>
          <a:noFill/>
        </p:spPr>
        <p:txBody>
          <a:bodyPr wrap="square" rtlCol="0">
            <a:spAutoFit/>
          </a:bodyPr>
          <a:lstStyle/>
          <a:p>
            <a:pPr algn="ctr"/>
            <a:r>
              <a:rPr lang="ja-JP" altLang="en-US" dirty="0" smtClean="0"/>
              <a:t>相談</a:t>
            </a:r>
            <a:endParaRPr kumimoji="1" lang="ja-JP" altLang="en-US" dirty="0"/>
          </a:p>
        </p:txBody>
      </p:sp>
      <p:sp>
        <p:nvSpPr>
          <p:cNvPr id="35" name="上矢印 34"/>
          <p:cNvSpPr/>
          <p:nvPr/>
        </p:nvSpPr>
        <p:spPr>
          <a:xfrm rot="8520000">
            <a:off x="792937" y="4182682"/>
            <a:ext cx="432048" cy="504056"/>
          </a:xfrm>
          <a:prstGeom prst="up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36" name="角丸四角形 35"/>
          <p:cNvSpPr/>
          <p:nvPr/>
        </p:nvSpPr>
        <p:spPr>
          <a:xfrm>
            <a:off x="5436096" y="2734960"/>
            <a:ext cx="3527960" cy="2952328"/>
          </a:xfrm>
          <a:prstGeom prst="roundRect">
            <a:avLst>
              <a:gd name="adj" fmla="val 8179"/>
            </a:avLst>
          </a:prstGeom>
          <a:solidFill>
            <a:srgbClr val="FFFF99"/>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dirty="0" smtClean="0"/>
              <a:t>　</a:t>
            </a:r>
            <a:endParaRPr lang="ja-JP" altLang="en-US" dirty="0"/>
          </a:p>
        </p:txBody>
      </p:sp>
      <p:sp>
        <p:nvSpPr>
          <p:cNvPr id="37" name="テキスト ボックス 36"/>
          <p:cNvSpPr txBox="1"/>
          <p:nvPr/>
        </p:nvSpPr>
        <p:spPr>
          <a:xfrm>
            <a:off x="5724128" y="2495683"/>
            <a:ext cx="2952328" cy="86177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ja-JP" altLang="en-US" b="1" dirty="0" smtClean="0"/>
              <a:t>拠点病院等の</a:t>
            </a:r>
            <a:r>
              <a:rPr kumimoji="1" lang="ja-JP" altLang="en-US" b="1" dirty="0" smtClean="0"/>
              <a:t>最寄りの</a:t>
            </a:r>
            <a:endParaRPr kumimoji="1" lang="en-US" altLang="ja-JP" b="1" dirty="0" smtClean="0"/>
          </a:p>
          <a:p>
            <a:pPr algn="ctr"/>
            <a:r>
              <a:rPr kumimoji="1" lang="ja-JP" altLang="en-US" b="1" dirty="0" smtClean="0"/>
              <a:t>ハローワーク</a:t>
            </a:r>
            <a:r>
              <a:rPr lang="en-US" altLang="ja-JP" b="1" dirty="0" smtClean="0"/>
              <a:t/>
            </a:r>
            <a:br>
              <a:rPr lang="en-US" altLang="ja-JP" b="1" dirty="0" smtClean="0"/>
            </a:br>
            <a:r>
              <a:rPr lang="ja-JP" altLang="en-US" sz="1400" dirty="0" smtClean="0"/>
              <a:t>（全国４７都道府県）</a:t>
            </a:r>
            <a:endParaRPr kumimoji="1" lang="ja-JP" altLang="en-US" sz="1400" dirty="0"/>
          </a:p>
        </p:txBody>
      </p:sp>
      <p:sp>
        <p:nvSpPr>
          <p:cNvPr id="39" name="正方形/長方形 38"/>
          <p:cNvSpPr/>
          <p:nvPr/>
        </p:nvSpPr>
        <p:spPr>
          <a:xfrm>
            <a:off x="288032" y="839290"/>
            <a:ext cx="8748464" cy="1509590"/>
          </a:xfrm>
          <a:prstGeom prst="rect">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36000" rtlCol="0" anchor="ctr"/>
          <a:lstStyle/>
          <a:p>
            <a:r>
              <a:rPr lang="ja-JP" altLang="en-US" sz="1600" dirty="0" smtClean="0">
                <a:solidFill>
                  <a:schemeClr val="tx1"/>
                </a:solidFill>
              </a:rPr>
              <a:t>○　</a:t>
            </a:r>
            <a:r>
              <a:rPr lang="ja-JP" altLang="en-US" sz="1600" dirty="0">
                <a:solidFill>
                  <a:schemeClr val="tx1"/>
                </a:solidFill>
              </a:rPr>
              <a:t>２５</a:t>
            </a:r>
            <a:r>
              <a:rPr lang="ja-JP" altLang="en-US" sz="1600" dirty="0" smtClean="0">
                <a:solidFill>
                  <a:schemeClr val="tx1"/>
                </a:solidFill>
              </a:rPr>
              <a:t>年度から、ハローワークに専門相談員を配置し、がん診療連携拠点病院等と連携したがん</a:t>
            </a:r>
            <a:endParaRPr lang="en-US" altLang="ja-JP" sz="1600" dirty="0" smtClean="0">
              <a:solidFill>
                <a:schemeClr val="tx1"/>
              </a:solidFill>
            </a:endParaRPr>
          </a:p>
          <a:p>
            <a:r>
              <a:rPr lang="ja-JP" altLang="en-US" sz="1600" dirty="0">
                <a:solidFill>
                  <a:schemeClr val="tx1"/>
                </a:solidFill>
              </a:rPr>
              <a:t>　</a:t>
            </a:r>
            <a:r>
              <a:rPr lang="ja-JP" altLang="en-US" sz="1600" dirty="0" smtClean="0">
                <a:solidFill>
                  <a:schemeClr val="tx1"/>
                </a:solidFill>
              </a:rPr>
              <a:t>患者等に対する就職支援モデル事業を開始</a:t>
            </a:r>
            <a:r>
              <a:rPr lang="ja-JP" altLang="en-US" sz="1600" dirty="0">
                <a:solidFill>
                  <a:schemeClr val="tx1"/>
                </a:solidFill>
              </a:rPr>
              <a:t>し</a:t>
            </a:r>
            <a:r>
              <a:rPr lang="ja-JP" altLang="en-US" sz="1600" dirty="0" smtClean="0">
                <a:solidFill>
                  <a:schemeClr val="tx1"/>
                </a:solidFill>
              </a:rPr>
              <a:t>、平成２７年度は全国１６か所において実施している。</a:t>
            </a:r>
            <a:endParaRPr lang="en-US" altLang="ja-JP" sz="1600" dirty="0" smtClean="0">
              <a:solidFill>
                <a:schemeClr val="tx1"/>
              </a:solidFill>
            </a:endParaRPr>
          </a:p>
          <a:p>
            <a:pPr>
              <a:lnSpc>
                <a:spcPts val="500"/>
              </a:lnSpc>
            </a:pPr>
            <a:endParaRPr lang="en-US" altLang="ja-JP" sz="1600" dirty="0" smtClean="0">
              <a:solidFill>
                <a:schemeClr val="tx1"/>
              </a:solidFill>
            </a:endParaRPr>
          </a:p>
          <a:p>
            <a:r>
              <a:rPr kumimoji="1" lang="ja-JP" altLang="en-US" sz="1600" dirty="0" smtClean="0">
                <a:solidFill>
                  <a:schemeClr val="tx1"/>
                </a:solidFill>
              </a:rPr>
              <a:t>○</a:t>
            </a:r>
            <a:r>
              <a:rPr lang="ja-JP" altLang="en-US" sz="1600" dirty="0">
                <a:solidFill>
                  <a:schemeClr val="tx1"/>
                </a:solidFill>
              </a:rPr>
              <a:t>　</a:t>
            </a:r>
            <a:r>
              <a:rPr lang="ja-JP" altLang="en-US" sz="1600" dirty="0" smtClean="0">
                <a:solidFill>
                  <a:schemeClr val="tx1"/>
                </a:solidFill>
              </a:rPr>
              <a:t>２８年度は、３年間のモデル事業で蓄積</a:t>
            </a:r>
            <a:r>
              <a:rPr lang="ja-JP" altLang="en-US" sz="1600" dirty="0">
                <a:solidFill>
                  <a:schemeClr val="tx1"/>
                </a:solidFill>
              </a:rPr>
              <a:t>した</a:t>
            </a:r>
            <a:r>
              <a:rPr lang="ja-JP" altLang="en-US" sz="1600" dirty="0" smtClean="0">
                <a:solidFill>
                  <a:schemeClr val="tx1"/>
                </a:solidFill>
              </a:rPr>
              <a:t>就職支援</a:t>
            </a:r>
            <a:r>
              <a:rPr lang="ja-JP" altLang="en-US" sz="1600" dirty="0">
                <a:solidFill>
                  <a:schemeClr val="tx1"/>
                </a:solidFill>
              </a:rPr>
              <a:t>ノウハウや知見を幅広く共有し、がん</a:t>
            </a:r>
            <a:r>
              <a:rPr lang="ja-JP" altLang="en-US" sz="1600" dirty="0" smtClean="0">
                <a:solidFill>
                  <a:schemeClr val="tx1"/>
                </a:solidFill>
              </a:rPr>
              <a:t>患者</a:t>
            </a:r>
            <a:endParaRPr lang="en-US" altLang="ja-JP" sz="1600" dirty="0" smtClean="0">
              <a:solidFill>
                <a:schemeClr val="tx1"/>
              </a:solidFill>
            </a:endParaRPr>
          </a:p>
          <a:p>
            <a:r>
              <a:rPr lang="ja-JP" altLang="en-US" sz="1600" dirty="0" smtClean="0">
                <a:solidFill>
                  <a:schemeClr val="tx1"/>
                </a:solidFill>
              </a:rPr>
              <a:t>　等の就職支援について、</a:t>
            </a:r>
            <a:r>
              <a:rPr lang="ja-JP" altLang="en-US" sz="1600" b="1" u="sng" dirty="0" smtClean="0">
                <a:solidFill>
                  <a:schemeClr val="tx1"/>
                </a:solidFill>
              </a:rPr>
              <a:t>事業の実施箇所数を拡充し、全国で実施する</a:t>
            </a:r>
            <a:r>
              <a:rPr lang="ja-JP" altLang="en-US" sz="1400" b="1" u="sng" dirty="0" smtClean="0">
                <a:solidFill>
                  <a:schemeClr val="tx1"/>
                </a:solidFill>
              </a:rPr>
              <a:t>（全国</a:t>
            </a:r>
            <a:r>
              <a:rPr lang="en-US" altLang="ja-JP" sz="1400" b="1" u="sng" dirty="0" smtClean="0">
                <a:solidFill>
                  <a:schemeClr val="tx1"/>
                </a:solidFill>
              </a:rPr>
              <a:t>16</a:t>
            </a:r>
            <a:r>
              <a:rPr lang="ja-JP" altLang="en-US" sz="1400" b="1" u="sng" dirty="0" smtClean="0">
                <a:solidFill>
                  <a:schemeClr val="tx1"/>
                </a:solidFill>
              </a:rPr>
              <a:t>か所→</a:t>
            </a:r>
            <a:r>
              <a:rPr lang="en-US" altLang="ja-JP" sz="1400" b="1" u="sng" dirty="0" smtClean="0">
                <a:solidFill>
                  <a:schemeClr val="tx1"/>
                </a:solidFill>
              </a:rPr>
              <a:t>48</a:t>
            </a:r>
            <a:r>
              <a:rPr lang="ja-JP" altLang="en-US" sz="1400" b="1" u="sng" dirty="0" smtClean="0">
                <a:solidFill>
                  <a:schemeClr val="tx1"/>
                </a:solidFill>
              </a:rPr>
              <a:t>か所）。</a:t>
            </a:r>
            <a:endParaRPr kumimoji="1" lang="ja-JP" altLang="en-US" sz="1600" dirty="0">
              <a:solidFill>
                <a:schemeClr val="tx1"/>
              </a:solidFill>
            </a:endParaRPr>
          </a:p>
        </p:txBody>
      </p:sp>
      <p:sp>
        <p:nvSpPr>
          <p:cNvPr id="40" name="上矢印 39"/>
          <p:cNvSpPr/>
          <p:nvPr/>
        </p:nvSpPr>
        <p:spPr>
          <a:xfrm rot="5400000">
            <a:off x="4031940" y="3897052"/>
            <a:ext cx="432048" cy="2376264"/>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43" name="上矢印 42"/>
          <p:cNvSpPr/>
          <p:nvPr/>
        </p:nvSpPr>
        <p:spPr>
          <a:xfrm rot="16200000" flipH="1">
            <a:off x="3337023" y="2153087"/>
            <a:ext cx="432048" cy="3766093"/>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47" name="テキスト ボックス 46"/>
          <p:cNvSpPr txBox="1"/>
          <p:nvPr/>
        </p:nvSpPr>
        <p:spPr>
          <a:xfrm>
            <a:off x="3203848" y="5229200"/>
            <a:ext cx="2232248" cy="461665"/>
          </a:xfrm>
          <a:prstGeom prst="rect">
            <a:avLst/>
          </a:prstGeom>
          <a:noFill/>
        </p:spPr>
        <p:txBody>
          <a:bodyPr wrap="square" rtlCol="0">
            <a:spAutoFit/>
          </a:bodyPr>
          <a:lstStyle/>
          <a:p>
            <a:r>
              <a:rPr lang="ja-JP" altLang="en-US" sz="1200" dirty="0" smtClean="0"/>
              <a:t>・就職希望者の誘導</a:t>
            </a:r>
            <a:endParaRPr lang="en-US" altLang="ja-JP" sz="1200" dirty="0" smtClean="0"/>
          </a:p>
          <a:p>
            <a:r>
              <a:rPr lang="ja-JP" altLang="en-US" sz="1200" dirty="0"/>
              <a:t>・</a:t>
            </a:r>
            <a:r>
              <a:rPr lang="ja-JP" altLang="en-US" sz="1200" dirty="0" smtClean="0"/>
              <a:t>本人の医療関係情報の提供</a:t>
            </a:r>
            <a:endParaRPr kumimoji="1" lang="ja-JP" altLang="en-US" sz="1200" dirty="0"/>
          </a:p>
        </p:txBody>
      </p:sp>
      <p:sp>
        <p:nvSpPr>
          <p:cNvPr id="54" name="テキスト ボックス 53"/>
          <p:cNvSpPr txBox="1"/>
          <p:nvPr/>
        </p:nvSpPr>
        <p:spPr>
          <a:xfrm>
            <a:off x="3203848" y="3675687"/>
            <a:ext cx="2304256" cy="257369"/>
          </a:xfrm>
          <a:prstGeom prst="rect">
            <a:avLst/>
          </a:prstGeom>
          <a:noFill/>
        </p:spPr>
        <p:txBody>
          <a:bodyPr wrap="square" lIns="36000" tIns="36000" rIns="36000" bIns="36000" rtlCol="0">
            <a:spAutoFit/>
          </a:bodyPr>
          <a:lstStyle/>
          <a:p>
            <a:pPr>
              <a:buFont typeface="Wingdings" pitchFamily="2" charset="2"/>
              <a:buChar char="Ø"/>
            </a:pPr>
            <a:r>
              <a:rPr lang="ja-JP" altLang="en-US" sz="1200" dirty="0" smtClean="0"/>
              <a:t>相談支援センターへの出張相談</a:t>
            </a:r>
            <a:endParaRPr kumimoji="1" lang="ja-JP" altLang="en-US" sz="1200" dirty="0"/>
          </a:p>
        </p:txBody>
      </p:sp>
      <p:pic>
        <p:nvPicPr>
          <p:cNvPr id="2050" name="Picture 2" descr="詳細を表示"/>
          <p:cNvPicPr>
            <a:picLocks noChangeAspect="1" noChangeArrowheads="1"/>
          </p:cNvPicPr>
          <p:nvPr/>
        </p:nvPicPr>
        <p:blipFill>
          <a:blip r:embed="rId5" cstate="print"/>
          <a:srcRect l="7874" t="19685" r="11811" b="25591"/>
          <a:stretch>
            <a:fillRect/>
          </a:stretch>
        </p:blipFill>
        <p:spPr bwMode="auto">
          <a:xfrm>
            <a:off x="7956376" y="2768205"/>
            <a:ext cx="686410" cy="588787"/>
          </a:xfrm>
          <a:prstGeom prst="rect">
            <a:avLst/>
          </a:prstGeom>
          <a:noFill/>
        </p:spPr>
      </p:pic>
      <p:sp>
        <p:nvSpPr>
          <p:cNvPr id="33" name="テキスト ボックス 32"/>
          <p:cNvSpPr txBox="1"/>
          <p:nvPr/>
        </p:nvSpPr>
        <p:spPr>
          <a:xfrm>
            <a:off x="5508104" y="3482424"/>
            <a:ext cx="3456384" cy="2146742"/>
          </a:xfrm>
          <a:prstGeom prst="rect">
            <a:avLst/>
          </a:prstGeom>
          <a:noFill/>
        </p:spPr>
        <p:txBody>
          <a:bodyPr wrap="square" lIns="0" rIns="0" rtlCol="0">
            <a:spAutoFit/>
          </a:bodyPr>
          <a:lstStyle/>
          <a:p>
            <a:pPr>
              <a:buFont typeface="Wingdings" pitchFamily="2" charset="2"/>
              <a:buChar char="Ø"/>
            </a:pPr>
            <a:r>
              <a:rPr kumimoji="1" lang="ja-JP" altLang="en-US" sz="1400" dirty="0" smtClean="0"/>
              <a:t>個々のがん患者等の希望や治療状況等</a:t>
            </a:r>
            <a:r>
              <a:rPr kumimoji="1" lang="en-US" altLang="ja-JP" sz="1400" dirty="0" smtClean="0"/>
              <a:t/>
            </a:r>
            <a:br>
              <a:rPr kumimoji="1" lang="en-US" altLang="ja-JP" sz="1400" dirty="0" smtClean="0"/>
            </a:br>
            <a:r>
              <a:rPr kumimoji="1" lang="ja-JP" altLang="en-US" sz="1400" dirty="0" smtClean="0"/>
              <a:t>　を踏まえた職業相談、職業紹介</a:t>
            </a:r>
            <a:endParaRPr kumimoji="1" lang="en-US" altLang="ja-JP" sz="1400" dirty="0" smtClean="0"/>
          </a:p>
          <a:p>
            <a:pPr>
              <a:buFont typeface="Wingdings" pitchFamily="2" charset="2"/>
              <a:buChar char="Ø"/>
            </a:pPr>
            <a:endParaRPr kumimoji="1" lang="en-US" altLang="ja-JP" sz="1400" dirty="0" smtClean="0"/>
          </a:p>
          <a:p>
            <a:pPr>
              <a:buFont typeface="Wingdings" pitchFamily="2" charset="2"/>
              <a:buChar char="Ø"/>
            </a:pPr>
            <a:r>
              <a:rPr lang="ja-JP" altLang="en-US" sz="1400" dirty="0" smtClean="0"/>
              <a:t>がん患者等の希望する労働条件に応じた</a:t>
            </a:r>
            <a:r>
              <a:rPr lang="en-US" altLang="ja-JP" sz="1400" dirty="0" smtClean="0"/>
              <a:t/>
            </a:r>
            <a:br>
              <a:rPr lang="en-US" altLang="ja-JP" sz="1400" dirty="0" smtClean="0"/>
            </a:br>
            <a:r>
              <a:rPr lang="ja-JP" altLang="en-US" sz="1400" dirty="0" smtClean="0"/>
              <a:t>　求人の開拓、求人条件の緩和指導</a:t>
            </a:r>
            <a:endParaRPr lang="en-US" altLang="ja-JP" sz="1400" dirty="0" smtClean="0"/>
          </a:p>
          <a:p>
            <a:pPr>
              <a:buFont typeface="Wingdings" pitchFamily="2" charset="2"/>
              <a:buChar char="Ø"/>
            </a:pPr>
            <a:endParaRPr lang="en-US" altLang="ja-JP" sz="1400" dirty="0" smtClean="0"/>
          </a:p>
          <a:p>
            <a:pPr>
              <a:buFont typeface="Wingdings" pitchFamily="2" charset="2"/>
              <a:buChar char="Ø"/>
            </a:pPr>
            <a:r>
              <a:rPr lang="ja-JP" altLang="en-US" sz="1400" dirty="0" smtClean="0"/>
              <a:t>がん患者等の就職後の職場定着の支援</a:t>
            </a:r>
            <a:endParaRPr lang="en-US" altLang="ja-JP" sz="1400" dirty="0" smtClean="0"/>
          </a:p>
          <a:p>
            <a:pPr>
              <a:lnSpc>
                <a:spcPts val="300"/>
              </a:lnSpc>
            </a:pPr>
            <a:endParaRPr lang="en-US" altLang="ja-JP" sz="1400" dirty="0" smtClean="0"/>
          </a:p>
          <a:p>
            <a:pPr>
              <a:lnSpc>
                <a:spcPts val="300"/>
              </a:lnSpc>
            </a:pPr>
            <a:endParaRPr lang="en-US" altLang="ja-JP" sz="1400" dirty="0"/>
          </a:p>
          <a:p>
            <a:pPr>
              <a:lnSpc>
                <a:spcPts val="300"/>
              </a:lnSpc>
            </a:pPr>
            <a:endParaRPr lang="en-US" altLang="ja-JP" sz="1400" dirty="0" smtClean="0"/>
          </a:p>
          <a:p>
            <a:r>
              <a:rPr lang="ja-JP" altLang="en-US" sz="1400" dirty="0" smtClean="0"/>
              <a:t>　</a:t>
            </a:r>
            <a:endParaRPr lang="en-US" altLang="ja-JP" sz="1400" dirty="0" smtClean="0"/>
          </a:p>
          <a:p>
            <a:r>
              <a:rPr lang="ja-JP" altLang="en-US" sz="1400" dirty="0" smtClean="0"/>
              <a:t>⇒</a:t>
            </a:r>
            <a:r>
              <a:rPr kumimoji="1" lang="en-US" altLang="ja-JP" sz="1400" dirty="0" smtClean="0"/>
              <a:t> </a:t>
            </a:r>
            <a:r>
              <a:rPr kumimoji="1" lang="ja-JP" altLang="en-US" sz="1400" dirty="0" smtClean="0"/>
              <a:t>専任の就職支援ナビゲーターが実施</a:t>
            </a:r>
            <a:endParaRPr kumimoji="1" lang="ja-JP" altLang="en-US" sz="1400" dirty="0"/>
          </a:p>
        </p:txBody>
      </p:sp>
      <p:sp>
        <p:nvSpPr>
          <p:cNvPr id="38" name="テキスト ボックス 37"/>
          <p:cNvSpPr txBox="1"/>
          <p:nvPr/>
        </p:nvSpPr>
        <p:spPr>
          <a:xfrm>
            <a:off x="3203848" y="4201809"/>
            <a:ext cx="2232247" cy="442035"/>
          </a:xfrm>
          <a:prstGeom prst="rect">
            <a:avLst/>
          </a:prstGeom>
          <a:noFill/>
        </p:spPr>
        <p:txBody>
          <a:bodyPr wrap="square" lIns="36000" tIns="36000" rIns="36000" bIns="36000" rtlCol="0">
            <a:spAutoFit/>
          </a:bodyPr>
          <a:lstStyle/>
          <a:p>
            <a:pPr>
              <a:buFont typeface="Wingdings" pitchFamily="2" charset="2"/>
              <a:buChar char="Ø"/>
            </a:pPr>
            <a:r>
              <a:rPr lang="ja-JP" altLang="en-US" sz="1200" dirty="0" smtClean="0"/>
              <a:t>労働市場、求人情報等</a:t>
            </a:r>
            <a:endParaRPr lang="en-US" altLang="ja-JP" sz="1200" dirty="0" smtClean="0"/>
          </a:p>
          <a:p>
            <a:r>
              <a:rPr lang="ja-JP" altLang="en-US" sz="1200" dirty="0" smtClean="0"/>
              <a:t>    雇用関係情報の提供　</a:t>
            </a:r>
            <a:endParaRPr kumimoji="1" lang="ja-JP" altLang="en-US" sz="1200" dirty="0"/>
          </a:p>
        </p:txBody>
      </p:sp>
      <p:sp>
        <p:nvSpPr>
          <p:cNvPr id="30" name="テキスト ボックス 29"/>
          <p:cNvSpPr txBox="1"/>
          <p:nvPr/>
        </p:nvSpPr>
        <p:spPr>
          <a:xfrm>
            <a:off x="5508105" y="5856691"/>
            <a:ext cx="3455952" cy="76944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en-US" altLang="ja-JP" sz="1100" dirty="0" smtClean="0"/>
              <a:t>※</a:t>
            </a:r>
            <a:r>
              <a:rPr kumimoji="1" lang="ja-JP" altLang="en-US" sz="1100" dirty="0" smtClean="0">
                <a:latin typeface="+mn-ea"/>
              </a:rPr>
              <a:t>平成</a:t>
            </a:r>
            <a:r>
              <a:rPr kumimoji="1" lang="en-US" altLang="ja-JP" sz="1100" dirty="0" smtClean="0">
                <a:latin typeface="+mn-ea"/>
              </a:rPr>
              <a:t>27</a:t>
            </a:r>
            <a:r>
              <a:rPr kumimoji="1" lang="ja-JP" altLang="en-US" sz="1100" dirty="0" smtClean="0">
                <a:latin typeface="+mn-ea"/>
              </a:rPr>
              <a:t>年度</a:t>
            </a:r>
            <a:r>
              <a:rPr kumimoji="1" lang="ja-JP" altLang="en-US" sz="1100" dirty="0" smtClean="0"/>
              <a:t>実施箇所：１６か所（札幌東所、仙台所、　大宮所、飯田橋所、横浜所、相模原所、金沢所、福井所、沼津所、</a:t>
            </a:r>
            <a:r>
              <a:rPr lang="ja-JP" altLang="en-US" sz="1100" dirty="0"/>
              <a:t>名古屋</a:t>
            </a:r>
            <a:r>
              <a:rPr lang="ja-JP" altLang="en-US" sz="1100" dirty="0" smtClean="0"/>
              <a:t>東</a:t>
            </a:r>
            <a:r>
              <a:rPr kumimoji="1" lang="ja-JP" altLang="en-US" sz="1100" dirty="0" smtClean="0"/>
              <a:t>、京都西陣所、</a:t>
            </a:r>
            <a:r>
              <a:rPr lang="ja-JP" altLang="en-US" sz="1100" dirty="0" smtClean="0"/>
              <a:t>明石所</a:t>
            </a:r>
            <a:r>
              <a:rPr kumimoji="1" lang="ja-JP" altLang="en-US" sz="1100" dirty="0" smtClean="0"/>
              <a:t>、</a:t>
            </a:r>
            <a:r>
              <a:rPr lang="ja-JP" altLang="en-US" sz="1100" dirty="0" smtClean="0"/>
              <a:t>広島東所、　松山</a:t>
            </a:r>
            <a:r>
              <a:rPr kumimoji="1" lang="ja-JP" altLang="en-US" sz="1100" dirty="0" smtClean="0"/>
              <a:t>所、福岡中央所、鹿児島所）で実施</a:t>
            </a:r>
            <a:endParaRPr kumimoji="1" lang="ja-JP" altLang="en-US" sz="1100" dirty="0"/>
          </a:p>
        </p:txBody>
      </p:sp>
      <p:sp>
        <p:nvSpPr>
          <p:cNvPr id="42" name="角丸四角形 41"/>
          <p:cNvSpPr/>
          <p:nvPr/>
        </p:nvSpPr>
        <p:spPr>
          <a:xfrm>
            <a:off x="3203848" y="5866956"/>
            <a:ext cx="2232248" cy="87441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600" dirty="0" smtClean="0">
                <a:solidFill>
                  <a:schemeClr val="tx1"/>
                </a:solidFill>
              </a:rPr>
              <a:t>就職率</a:t>
            </a:r>
            <a:endParaRPr kumimoji="1" lang="en-US" altLang="ja-JP" sz="1600" dirty="0" smtClean="0">
              <a:solidFill>
                <a:schemeClr val="tx1"/>
              </a:solidFill>
            </a:endParaRPr>
          </a:p>
          <a:p>
            <a:pPr algn="ctr"/>
            <a:r>
              <a:rPr lang="en-US" altLang="ja-JP" sz="1400" dirty="0" smtClean="0">
                <a:solidFill>
                  <a:schemeClr val="tx1"/>
                </a:solidFill>
              </a:rPr>
              <a:t>(H26</a:t>
            </a:r>
            <a:r>
              <a:rPr lang="ja-JP" altLang="en-US" sz="1400" dirty="0" smtClean="0">
                <a:solidFill>
                  <a:schemeClr val="tx1"/>
                </a:solidFill>
              </a:rPr>
              <a:t>年度</a:t>
            </a:r>
            <a:r>
              <a:rPr lang="en-US" altLang="ja-JP" sz="1400" dirty="0" smtClean="0">
                <a:solidFill>
                  <a:schemeClr val="tx1"/>
                </a:solidFill>
              </a:rPr>
              <a:t>)</a:t>
            </a:r>
            <a:endParaRPr kumimoji="1" lang="en-US" altLang="ja-JP" sz="1400" dirty="0" smtClean="0">
              <a:solidFill>
                <a:schemeClr val="tx1"/>
              </a:solidFill>
            </a:endParaRPr>
          </a:p>
          <a:p>
            <a:pPr algn="ctr"/>
            <a:r>
              <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43.6</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角丸四角形 44"/>
          <p:cNvSpPr/>
          <p:nvPr/>
        </p:nvSpPr>
        <p:spPr>
          <a:xfrm flipH="1">
            <a:off x="3275856" y="5692094"/>
            <a:ext cx="720080" cy="329194"/>
          </a:xfrm>
          <a:prstGeom prst="roundRect">
            <a:avLst/>
          </a:prstGeom>
          <a:ln>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1600" dirty="0" smtClean="0">
                <a:solidFill>
                  <a:schemeClr val="tx1"/>
                </a:solidFill>
              </a:rPr>
              <a:t>実績</a:t>
            </a:r>
            <a:endParaRPr kumimoji="1" lang="ja-JP" altLang="en-US" sz="1600" dirty="0">
              <a:solidFill>
                <a:schemeClr val="tx1"/>
              </a:solidFill>
            </a:endParaRPr>
          </a:p>
        </p:txBody>
      </p:sp>
      <p:sp>
        <p:nvSpPr>
          <p:cNvPr id="5" name="円形吹き出し 4"/>
          <p:cNvSpPr/>
          <p:nvPr/>
        </p:nvSpPr>
        <p:spPr>
          <a:xfrm>
            <a:off x="1763688" y="2926570"/>
            <a:ext cx="1296144" cy="893539"/>
          </a:xfrm>
          <a:prstGeom prst="wedgeEllipseCallout">
            <a:avLst>
              <a:gd name="adj1" fmla="val 34082"/>
              <a:gd name="adj2" fmla="val 6156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58" name="テキスト ボックス 57"/>
          <p:cNvSpPr txBox="1"/>
          <p:nvPr/>
        </p:nvSpPr>
        <p:spPr>
          <a:xfrm flipH="1">
            <a:off x="1852117" y="3005370"/>
            <a:ext cx="1135706" cy="830997"/>
          </a:xfrm>
          <a:prstGeom prst="rect">
            <a:avLst/>
          </a:prstGeom>
          <a:noFill/>
        </p:spPr>
        <p:txBody>
          <a:bodyPr wrap="square" lIns="72000" rIns="72000" rtlCol="0">
            <a:spAutoFit/>
          </a:bodyPr>
          <a:lstStyle/>
          <a:p>
            <a:pPr algn="ctr"/>
            <a:r>
              <a:rPr lang="ja-JP" altLang="en-US" sz="1200" dirty="0" smtClean="0"/>
              <a:t>本人、相談支援センター</a:t>
            </a:r>
            <a:endParaRPr lang="en-US" altLang="ja-JP" sz="1200" dirty="0" smtClean="0"/>
          </a:p>
          <a:p>
            <a:pPr algn="ctr"/>
            <a:r>
              <a:rPr lang="ja-JP" altLang="en-US" sz="1200" dirty="0" smtClean="0"/>
              <a:t>相談員も</a:t>
            </a:r>
            <a:endParaRPr lang="en-US" altLang="ja-JP" sz="1200" dirty="0" smtClean="0"/>
          </a:p>
          <a:p>
            <a:pPr algn="ctr"/>
            <a:r>
              <a:rPr lang="ja-JP" altLang="en-US" sz="1200" dirty="0" smtClean="0"/>
              <a:t>交えた相談</a:t>
            </a:r>
            <a:endParaRPr kumimoji="1" lang="ja-JP" altLang="en-US" sz="1200" dirty="0"/>
          </a:p>
        </p:txBody>
      </p:sp>
      <p:sp>
        <p:nvSpPr>
          <p:cNvPr id="31" name="スライド番号プレースホルダー 6"/>
          <p:cNvSpPr>
            <a:spLocks noGrp="1"/>
          </p:cNvSpPr>
          <p:nvPr>
            <p:ph type="sldNum" sz="quarter" idx="12"/>
          </p:nvPr>
        </p:nvSpPr>
        <p:spPr>
          <a:xfrm>
            <a:off x="7010400" y="6479248"/>
            <a:ext cx="2133600" cy="365125"/>
          </a:xfrm>
        </p:spPr>
        <p:txBody>
          <a:bodyPr/>
          <a:lstStyle/>
          <a:p>
            <a:fld id="{61375F60-2867-46AD-B1FE-AD10FFE105A7}" type="slidenum">
              <a:rPr kumimoji="1" lang="ja-JP" altLang="en-US" smtClean="0"/>
              <a:t>22</a:t>
            </a:fld>
            <a:endParaRPr kumimoji="1" lang="ja-JP" altLang="en-US" dirty="0"/>
          </a:p>
        </p:txBody>
      </p:sp>
      <p:sp>
        <p:nvSpPr>
          <p:cNvPr id="41" name="正方形/長方形 40"/>
          <p:cNvSpPr/>
          <p:nvPr/>
        </p:nvSpPr>
        <p:spPr>
          <a:xfrm>
            <a:off x="7668344" y="44624"/>
            <a:ext cx="1296144" cy="353495"/>
          </a:xfrm>
          <a:prstGeom prst="rect">
            <a:avLst/>
          </a:prstGeom>
          <a:no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200" b="1" dirty="0" smtClean="0">
                <a:solidFill>
                  <a:schemeClr val="tx1"/>
                </a:solidFill>
              </a:rPr>
              <a:t>＜資料３－２１＞</a:t>
            </a:r>
            <a:endParaRPr kumimoji="1" lang="ja-JP" altLang="en-US" sz="1200" b="1" dirty="0">
              <a:solidFill>
                <a:schemeClr val="tx1"/>
              </a:solidFill>
            </a:endParaRPr>
          </a:p>
        </p:txBody>
      </p:sp>
      <p:sp>
        <p:nvSpPr>
          <p:cNvPr id="2" name="正方形/長方形 1"/>
          <p:cNvSpPr/>
          <p:nvPr/>
        </p:nvSpPr>
        <p:spPr>
          <a:xfrm>
            <a:off x="7812360" y="467549"/>
            <a:ext cx="1080120" cy="369163"/>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smtClean="0">
                <a:solidFill>
                  <a:schemeClr val="tx1"/>
                </a:solidFill>
              </a:rPr>
              <a:t>厚労賞資料</a:t>
            </a:r>
            <a:endParaRPr kumimoji="1" lang="ja-JP" altLang="en-US" sz="1200" dirty="0">
              <a:solidFill>
                <a:schemeClr val="tx1"/>
              </a:solidFill>
            </a:endParaRPr>
          </a:p>
        </p:txBody>
      </p:sp>
    </p:spTree>
    <p:extLst>
      <p:ext uri="{BB962C8B-B14F-4D97-AF65-F5344CB8AC3E}">
        <p14:creationId xmlns:p14="http://schemas.microsoft.com/office/powerpoint/2010/main" val="21956821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79513" y="620689"/>
            <a:ext cx="8784976" cy="1985159"/>
          </a:xfrm>
          <a:prstGeom prst="rect">
            <a:avLst/>
          </a:prstGeom>
          <a:noFill/>
          <a:ln w="22225" cmpd="thickThin"/>
        </p:spPr>
        <p:style>
          <a:lnRef idx="2">
            <a:schemeClr val="accent5"/>
          </a:lnRef>
          <a:fillRef idx="1">
            <a:schemeClr val="lt1"/>
          </a:fillRef>
          <a:effectRef idx="0">
            <a:schemeClr val="accent5"/>
          </a:effectRef>
          <a:fontRef idx="minor">
            <a:schemeClr val="dk1"/>
          </a:fontRef>
        </p:style>
        <p:txBody>
          <a:bodyPr wrap="square" rtlCol="0">
            <a:spAutoFit/>
          </a:bodyPr>
          <a:lstStyle/>
          <a:p>
            <a:pPr marL="179388" indent="-179388"/>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がん患者（労働者）は、生活費や治療費などの経済面はもとより、仕事と治療の両立の仕方や仕事への復帰時期等に不安を抱いている。また、企業（事業場）は、治療と仕事の両立を可能にする体制が職場において不十分であるために、就労の継続や復職が困難になる場合も少なくない。</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79388" indent="-179388"/>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産業保健活動総合支援事業では、医療機関との連携の</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もと</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、患者の</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個々の治療状況等を踏まえ、</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企業を</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訪問し</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、企業と患者の</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間の仕事と治療の両立に関する調整支援</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を行うことにより、</a:t>
            </a:r>
            <a:r>
              <a:rPr lang="ja-JP" altLang="en-US" sz="1200"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就労の継続や職場復帰を支援</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する。</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両立を行うことによる医療機関のメリット</a:t>
            </a:r>
            <a:r>
              <a:rPr lang="en-US" altLang="ja-JP" sz="1050"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360363" indent="-180975"/>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患者</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（労働者）のＱＯＬ</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(Quality of Life)</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向上（仕事と治療の両立に関する環境整備をすることにより、治療継続が期待できること、仕事内容を把握することにより、治療に活かすことが可能となること、等）</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p>
            <a:pPr marL="360363" indent="-180975"/>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企業（事業場）との連携により、患者（労働者）の個々の状況に応じた治療等の支援が可能</a:t>
            </a:r>
          </a:p>
          <a:p>
            <a:pPr marL="360363" indent="-180975"/>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退職又は解雇された者の割合の低下等による地域におけるがん拠点病院の役割の向上</a:t>
            </a:r>
          </a:p>
          <a:p>
            <a:pPr marL="360363" indent="-180975"/>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他の医療機関との</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差別化</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7" name="グループ化 71"/>
          <p:cNvGrpSpPr/>
          <p:nvPr/>
        </p:nvGrpSpPr>
        <p:grpSpPr>
          <a:xfrm>
            <a:off x="7162514" y="2728130"/>
            <a:ext cx="1969295" cy="3928927"/>
            <a:chOff x="7092280" y="3573016"/>
            <a:chExt cx="1969295" cy="3928927"/>
          </a:xfrm>
        </p:grpSpPr>
        <p:sp>
          <p:nvSpPr>
            <p:cNvPr id="73" name="角丸四角形 72"/>
            <p:cNvSpPr/>
            <p:nvPr/>
          </p:nvSpPr>
          <p:spPr>
            <a:xfrm>
              <a:off x="7092280" y="3573016"/>
              <a:ext cx="1872208" cy="3185776"/>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r>
                <a:rPr kumimoji="1" lang="ja-JP" altLang="en-US" sz="1400" dirty="0" smtClean="0"/>
                <a:t>企　　業</a:t>
              </a:r>
              <a:endParaRPr kumimoji="1" lang="en-US" altLang="ja-JP" sz="1400" dirty="0" smtClean="0"/>
            </a:p>
            <a:p>
              <a:pPr algn="ctr"/>
              <a:r>
                <a:rPr lang="ja-JP" altLang="en-US" sz="1200" dirty="0" smtClean="0"/>
                <a:t>（事業場）</a:t>
              </a:r>
              <a:endParaRPr kumimoji="1" lang="ja-JP" altLang="en-US" sz="1200" dirty="0"/>
            </a:p>
          </p:txBody>
        </p:sp>
        <p:sp>
          <p:nvSpPr>
            <p:cNvPr id="74" name="角丸四角形 73"/>
            <p:cNvSpPr/>
            <p:nvPr/>
          </p:nvSpPr>
          <p:spPr>
            <a:xfrm>
              <a:off x="7227988" y="4110900"/>
              <a:ext cx="1584176" cy="55308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人事労務担当者</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700" dirty="0" smtClean="0">
                  <a:latin typeface="メイリオ" panose="020B0604030504040204" pitchFamily="50" charset="-128"/>
                  <a:ea typeface="メイリオ" panose="020B0604030504040204" pitchFamily="50" charset="-128"/>
                  <a:cs typeface="メイリオ" panose="020B0604030504040204" pitchFamily="50" charset="-128"/>
                </a:rPr>
                <a:t>（産業医等の産業保健スタッフ）</a:t>
              </a:r>
              <a:endPar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5" name="角丸四角形 74"/>
            <p:cNvSpPr/>
            <p:nvPr/>
          </p:nvSpPr>
          <p:spPr>
            <a:xfrm>
              <a:off x="7236296" y="5619957"/>
              <a:ext cx="1584176" cy="917082"/>
            </a:xfrm>
            <a:prstGeom prst="roundRect">
              <a:avLst/>
            </a:prstGeom>
            <a:gradFill>
              <a:gsLst>
                <a:gs pos="0">
                  <a:srgbClr val="FFFF66"/>
                </a:gs>
                <a:gs pos="35000">
                  <a:srgbClr val="FFFF99"/>
                </a:gs>
                <a:gs pos="100000">
                  <a:schemeClr val="accent3">
                    <a:tint val="15000"/>
                    <a:satMod val="350000"/>
                  </a:schemeClr>
                </a:gs>
              </a:gsLst>
              <a:lin ang="16200000" scaled="1"/>
            </a:gradFill>
            <a:ln>
              <a:solidFill>
                <a:srgbClr val="FFFF66"/>
              </a:solidFill>
            </a:ln>
          </p:spPr>
          <p:style>
            <a:lnRef idx="1">
              <a:schemeClr val="accent1"/>
            </a:lnRef>
            <a:fillRef idx="2">
              <a:schemeClr val="accent1"/>
            </a:fillRef>
            <a:effectRef idx="1">
              <a:schemeClr val="accent1"/>
            </a:effectRef>
            <a:fontRef idx="minor">
              <a:schemeClr val="dk1"/>
            </a:fontRef>
          </p:style>
          <p:txBody>
            <a:bodyPr rtlCol="0" anchor="t"/>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患者（労働者）</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6" name="上下矢印 75"/>
            <p:cNvSpPr/>
            <p:nvPr/>
          </p:nvSpPr>
          <p:spPr>
            <a:xfrm>
              <a:off x="7166063" y="4663985"/>
              <a:ext cx="603313" cy="919832"/>
            </a:xfrm>
            <a:prstGeom prst="upDownArrow">
              <a:avLst>
                <a:gd name="adj1" fmla="val 57057"/>
                <a:gd name="adj2" fmla="val 26146"/>
              </a:avLst>
            </a:prstGeom>
            <a:ln w="12700">
              <a:solidFill>
                <a:schemeClr val="tx2"/>
              </a:solidFill>
            </a:ln>
          </p:spPr>
          <p:style>
            <a:lnRef idx="3">
              <a:schemeClr val="lt1"/>
            </a:lnRef>
            <a:fillRef idx="1">
              <a:schemeClr val="accent1"/>
            </a:fillRef>
            <a:effectRef idx="1">
              <a:schemeClr val="accent1"/>
            </a:effectRef>
            <a:fontRef idx="minor">
              <a:schemeClr val="lt1"/>
            </a:fontRef>
          </p:style>
          <p:txBody>
            <a:bodyPr vert="eaVert" rtlCol="0" anchor="ctr"/>
            <a:lstStyle/>
            <a:p>
              <a:pPr algn="ctr"/>
              <a:r>
                <a:rPr lang="ja-JP" altLang="en-US" sz="1100" dirty="0">
                  <a:solidFill>
                    <a:srgbClr val="FF0000"/>
                  </a:solidFill>
                </a:rPr>
                <a:t>仕事</a:t>
              </a:r>
              <a:r>
                <a:rPr lang="ja-JP" altLang="en-US" sz="1100" dirty="0" smtClean="0">
                  <a:solidFill>
                    <a:srgbClr val="FF0000"/>
                  </a:solidFill>
                </a:rPr>
                <a:t>と治療の両立</a:t>
              </a:r>
              <a:endParaRPr kumimoji="1" lang="ja-JP" altLang="en-US" sz="1100" dirty="0">
                <a:solidFill>
                  <a:srgbClr val="FF0000"/>
                </a:solidFill>
              </a:endParaRPr>
            </a:p>
          </p:txBody>
        </p:sp>
        <p:grpSp>
          <p:nvGrpSpPr>
            <p:cNvPr id="8" name="グループ化 76"/>
            <p:cNvGrpSpPr/>
            <p:nvPr/>
          </p:nvGrpSpPr>
          <p:grpSpPr>
            <a:xfrm>
              <a:off x="7769376" y="4786497"/>
              <a:ext cx="917503" cy="730218"/>
              <a:chOff x="7753139" y="5877272"/>
              <a:chExt cx="1283357" cy="806390"/>
            </a:xfrm>
          </p:grpSpPr>
          <p:pic>
            <p:nvPicPr>
              <p:cNvPr id="80" name="図 7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3139" y="5877272"/>
                <a:ext cx="851309" cy="791717"/>
              </a:xfrm>
              <a:prstGeom prst="rect">
                <a:avLst/>
              </a:prstGeom>
            </p:spPr>
          </p:pic>
          <p:pic>
            <p:nvPicPr>
              <p:cNvPr id="81" name="図 8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9245" y="6035661"/>
                <a:ext cx="587251" cy="648001"/>
              </a:xfrm>
              <a:prstGeom prst="rect">
                <a:avLst/>
              </a:prstGeom>
            </p:spPr>
          </p:pic>
        </p:grpSp>
        <p:pic>
          <p:nvPicPr>
            <p:cNvPr id="78" name="図 77" descr="job_roudousya_young.png"/>
            <p:cNvPicPr>
              <a:picLocks noChangeAspect="1"/>
            </p:cNvPicPr>
            <p:nvPr/>
          </p:nvPicPr>
          <p:blipFill>
            <a:blip r:embed="rId5" cstate="print"/>
            <a:stretch>
              <a:fillRect/>
            </a:stretch>
          </p:blipFill>
          <p:spPr>
            <a:xfrm>
              <a:off x="7528009" y="5887397"/>
              <a:ext cx="857175" cy="573236"/>
            </a:xfrm>
            <a:prstGeom prst="rect">
              <a:avLst/>
            </a:prstGeom>
          </p:spPr>
        </p:pic>
        <p:sp>
          <p:nvSpPr>
            <p:cNvPr id="79" name="テキスト ボックス 78"/>
            <p:cNvSpPr txBox="1"/>
            <p:nvPr/>
          </p:nvSpPr>
          <p:spPr>
            <a:xfrm>
              <a:off x="7333383" y="7040278"/>
              <a:ext cx="1728192" cy="461665"/>
            </a:xfrm>
            <a:prstGeom prst="rect">
              <a:avLst/>
            </a:prstGeom>
            <a:noFill/>
          </p:spPr>
          <p:txBody>
            <a:bodyPr wrap="square" rtlCol="0">
              <a:spAutoFit/>
            </a:bodyPr>
            <a:lstStyle/>
            <a:p>
              <a:r>
                <a:rPr kumimoji="1" lang="ja-JP" altLang="en-US" sz="1200" b="1" u="sng" dirty="0" smtClean="0">
                  <a:solidFill>
                    <a:srgbClr val="FF0000"/>
                  </a:solidFill>
                </a:rPr>
                <a:t>就労を継続する患者（労働者）の増加</a:t>
              </a:r>
              <a:endParaRPr kumimoji="1" lang="ja-JP" altLang="en-US" sz="1200" b="1" u="sng" dirty="0">
                <a:solidFill>
                  <a:srgbClr val="FF0000"/>
                </a:solidFill>
              </a:endParaRPr>
            </a:p>
          </p:txBody>
        </p:sp>
      </p:grpSp>
      <p:grpSp>
        <p:nvGrpSpPr>
          <p:cNvPr id="9" name="グループ化 6"/>
          <p:cNvGrpSpPr/>
          <p:nvPr/>
        </p:nvGrpSpPr>
        <p:grpSpPr>
          <a:xfrm>
            <a:off x="82987" y="2721442"/>
            <a:ext cx="1977967" cy="3849600"/>
            <a:chOff x="143508" y="2747752"/>
            <a:chExt cx="1977967" cy="3849600"/>
          </a:xfrm>
        </p:grpSpPr>
        <p:sp>
          <p:nvSpPr>
            <p:cNvPr id="55" name="角丸四角形 54"/>
            <p:cNvSpPr/>
            <p:nvPr/>
          </p:nvSpPr>
          <p:spPr>
            <a:xfrm>
              <a:off x="143508" y="2747752"/>
              <a:ext cx="1977967" cy="3849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lstStyle/>
            <a:p>
              <a:pPr algn="ctr"/>
              <a:r>
                <a:rPr kumimoji="1" lang="ja-JP" altLang="en-US" sz="1200" dirty="0" smtClean="0"/>
                <a:t>がん診療連携拠点病院</a:t>
              </a:r>
              <a:endParaRPr kumimoji="1" lang="en-US" altLang="ja-JP" sz="1200" dirty="0" smtClean="0"/>
            </a:p>
            <a:p>
              <a:pPr algn="ctr"/>
              <a:r>
                <a:rPr kumimoji="1" lang="ja-JP" altLang="en-US" sz="1100" dirty="0" smtClean="0"/>
                <a:t>（相談支援センター）</a:t>
              </a:r>
              <a:endParaRPr kumimoji="1" lang="ja-JP" altLang="en-US" sz="1100" dirty="0"/>
            </a:p>
          </p:txBody>
        </p:sp>
        <p:sp>
          <p:nvSpPr>
            <p:cNvPr id="56" name="角丸四角形 23"/>
            <p:cNvSpPr/>
            <p:nvPr/>
          </p:nvSpPr>
          <p:spPr>
            <a:xfrm>
              <a:off x="301271" y="3383880"/>
              <a:ext cx="1662440" cy="954336"/>
            </a:xfrm>
            <a:custGeom>
              <a:avLst/>
              <a:gdLst>
                <a:gd name="connsiteX0" fmla="*/ 0 w 1296144"/>
                <a:gd name="connsiteY0" fmla="*/ 60008 h 360040"/>
                <a:gd name="connsiteX1" fmla="*/ 60008 w 1296144"/>
                <a:gd name="connsiteY1" fmla="*/ 0 h 360040"/>
                <a:gd name="connsiteX2" fmla="*/ 1236136 w 1296144"/>
                <a:gd name="connsiteY2" fmla="*/ 0 h 360040"/>
                <a:gd name="connsiteX3" fmla="*/ 1296144 w 1296144"/>
                <a:gd name="connsiteY3" fmla="*/ 60008 h 360040"/>
                <a:gd name="connsiteX4" fmla="*/ 1296144 w 1296144"/>
                <a:gd name="connsiteY4" fmla="*/ 300032 h 360040"/>
                <a:gd name="connsiteX5" fmla="*/ 1236136 w 1296144"/>
                <a:gd name="connsiteY5" fmla="*/ 360040 h 360040"/>
                <a:gd name="connsiteX6" fmla="*/ 60008 w 1296144"/>
                <a:gd name="connsiteY6" fmla="*/ 360040 h 360040"/>
                <a:gd name="connsiteX7" fmla="*/ 0 w 1296144"/>
                <a:gd name="connsiteY7" fmla="*/ 300032 h 360040"/>
                <a:gd name="connsiteX8" fmla="*/ 0 w 1296144"/>
                <a:gd name="connsiteY8" fmla="*/ 60008 h 360040"/>
                <a:gd name="connsiteX0" fmla="*/ 8293 w 1304437"/>
                <a:gd name="connsiteY0" fmla="*/ 60008 h 360040"/>
                <a:gd name="connsiteX1" fmla="*/ 68301 w 1304437"/>
                <a:gd name="connsiteY1" fmla="*/ 0 h 360040"/>
                <a:gd name="connsiteX2" fmla="*/ 1244429 w 1304437"/>
                <a:gd name="connsiteY2" fmla="*/ 0 h 360040"/>
                <a:gd name="connsiteX3" fmla="*/ 1304437 w 1304437"/>
                <a:gd name="connsiteY3" fmla="*/ 60008 h 360040"/>
                <a:gd name="connsiteX4" fmla="*/ 1304437 w 1304437"/>
                <a:gd name="connsiteY4" fmla="*/ 300032 h 360040"/>
                <a:gd name="connsiteX5" fmla="*/ 1244429 w 1304437"/>
                <a:gd name="connsiteY5" fmla="*/ 360040 h 360040"/>
                <a:gd name="connsiteX6" fmla="*/ 68301 w 1304437"/>
                <a:gd name="connsiteY6" fmla="*/ 360040 h 360040"/>
                <a:gd name="connsiteX7" fmla="*/ 8293 w 1304437"/>
                <a:gd name="connsiteY7" fmla="*/ 300032 h 360040"/>
                <a:gd name="connsiteX8" fmla="*/ 8293 w 1304437"/>
                <a:gd name="connsiteY8" fmla="*/ 60008 h 3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4437" h="360040">
                  <a:moveTo>
                    <a:pt x="8293" y="60008"/>
                  </a:moveTo>
                  <a:cubicBezTo>
                    <a:pt x="8293" y="26866"/>
                    <a:pt x="35159" y="0"/>
                    <a:pt x="68301" y="0"/>
                  </a:cubicBezTo>
                  <a:lnTo>
                    <a:pt x="1244429" y="0"/>
                  </a:lnTo>
                  <a:cubicBezTo>
                    <a:pt x="1277571" y="0"/>
                    <a:pt x="1304437" y="26866"/>
                    <a:pt x="1304437" y="60008"/>
                  </a:cubicBezTo>
                  <a:lnTo>
                    <a:pt x="1304437" y="300032"/>
                  </a:lnTo>
                  <a:cubicBezTo>
                    <a:pt x="1304437" y="333174"/>
                    <a:pt x="1277571" y="360040"/>
                    <a:pt x="1244429" y="360040"/>
                  </a:cubicBezTo>
                  <a:lnTo>
                    <a:pt x="68301" y="360040"/>
                  </a:lnTo>
                  <a:cubicBezTo>
                    <a:pt x="35159" y="360040"/>
                    <a:pt x="8293" y="333174"/>
                    <a:pt x="8293" y="300032"/>
                  </a:cubicBezTo>
                  <a:cubicBezTo>
                    <a:pt x="8293" y="220024"/>
                    <a:pt x="-10368" y="74702"/>
                    <a:pt x="8293" y="60008"/>
                  </a:cubicBezTo>
                  <a:close/>
                </a:path>
              </a:pathLst>
            </a:custGeom>
            <a:gradFill flip="none" rotWithShape="1">
              <a:gsLst>
                <a:gs pos="0">
                  <a:srgbClr val="FFFF66"/>
                </a:gs>
                <a:gs pos="35000">
                  <a:srgbClr val="FFFF99"/>
                </a:gs>
                <a:gs pos="100000">
                  <a:schemeClr val="accent3">
                    <a:tint val="15000"/>
                    <a:satMod val="350000"/>
                  </a:schemeClr>
                </a:gs>
              </a:gsLst>
              <a:lin ang="16200000" scaled="1"/>
              <a:tileRect/>
            </a:gradFill>
            <a:ln>
              <a:solidFill>
                <a:srgbClr val="FFFF00"/>
              </a:solidFill>
            </a:ln>
          </p:spPr>
          <p:style>
            <a:lnRef idx="1">
              <a:schemeClr val="accent3"/>
            </a:lnRef>
            <a:fillRef idx="2">
              <a:schemeClr val="accent3"/>
            </a:fillRef>
            <a:effectRef idx="1">
              <a:schemeClr val="accent3"/>
            </a:effectRef>
            <a:fontRef idx="minor">
              <a:schemeClr val="dk1"/>
            </a:fontRef>
          </p:style>
          <p:txBody>
            <a:bodyPr rtlCol="0" anchor="t"/>
            <a:lstStyle/>
            <a:p>
              <a:pPr algn="ctr"/>
              <a:r>
                <a:rPr lang="ja-JP" altLang="en-US" sz="1600" b="1" dirty="0" smtClean="0">
                  <a:latin typeface="+mn-ea"/>
                  <a:cs typeface="メイリオ" panose="020B0604030504040204" pitchFamily="50" charset="-128"/>
                </a:rPr>
                <a:t>がん患者</a:t>
              </a:r>
              <a:endParaRPr lang="en-US" altLang="ja-JP" sz="1600" b="1" dirty="0" smtClean="0">
                <a:latin typeface="+mn-ea"/>
                <a:cs typeface="メイリオ" panose="020B0604030504040204" pitchFamily="50" charset="-128"/>
              </a:endParaRPr>
            </a:p>
            <a:p>
              <a:endParaRPr kumimoji="1" lang="en-US" altLang="ja-JP" sz="10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00" b="1" dirty="0" smtClean="0">
                  <a:latin typeface="メイリオ" panose="020B0604030504040204" pitchFamily="50" charset="-128"/>
                  <a:ea typeface="メイリオ" panose="020B0604030504040204" pitchFamily="50" charset="-128"/>
                  <a:cs typeface="メイリオ" panose="020B0604030504040204" pitchFamily="50" charset="-128"/>
                </a:rPr>
                <a:t>就労に関する</a:t>
              </a:r>
              <a:endParaRPr kumimoji="1" lang="en-US" altLang="ja-JP" sz="10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00" b="1" dirty="0" smtClean="0">
                  <a:latin typeface="メイリオ" panose="020B0604030504040204" pitchFamily="50" charset="-128"/>
                  <a:ea typeface="メイリオ" panose="020B0604030504040204" pitchFamily="50" charset="-128"/>
                  <a:cs typeface="メイリオ" panose="020B0604030504040204" pitchFamily="50" charset="-128"/>
                </a:rPr>
                <a:t>問題や悩み</a:t>
              </a:r>
              <a:endPar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8" name="図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0796" y="3659981"/>
              <a:ext cx="543404" cy="608856"/>
            </a:xfrm>
            <a:prstGeom prst="rect">
              <a:avLst/>
            </a:prstGeom>
          </p:spPr>
        </p:pic>
        <p:pic>
          <p:nvPicPr>
            <p:cNvPr id="62" name="図 6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6442" y="4465937"/>
              <a:ext cx="911496" cy="638047"/>
            </a:xfrm>
            <a:prstGeom prst="rect">
              <a:avLst/>
            </a:prstGeom>
          </p:spPr>
        </p:pic>
        <p:sp>
          <p:nvSpPr>
            <p:cNvPr id="2" name="角丸四角形 1"/>
            <p:cNvSpPr/>
            <p:nvPr/>
          </p:nvSpPr>
          <p:spPr>
            <a:xfrm>
              <a:off x="356442" y="5173666"/>
              <a:ext cx="1623271" cy="1135654"/>
            </a:xfrm>
            <a:prstGeom prst="roundRect">
              <a:avLst/>
            </a:prstGeom>
            <a:gradFill flip="none" rotWithShape="1">
              <a:gsLst>
                <a:gs pos="0">
                  <a:srgbClr val="92D050"/>
                </a:gs>
                <a:gs pos="50000">
                  <a:srgbClr val="92D050"/>
                </a:gs>
                <a:gs pos="100000">
                  <a:schemeClr val="bg1"/>
                </a:gs>
              </a:gsLst>
              <a:lin ang="16200000" scaled="1"/>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dirty="0" smtClean="0">
                  <a:solidFill>
                    <a:schemeClr val="tx1"/>
                  </a:solidFill>
                </a:rPr>
                <a:t>相談支援センター</a:t>
              </a:r>
              <a:endParaRPr kumimoji="1" lang="ja-JP" altLang="en-US" sz="1200" dirty="0">
                <a:solidFill>
                  <a:schemeClr val="tx1"/>
                </a:solidFill>
              </a:endParaRPr>
            </a:p>
          </p:txBody>
        </p:sp>
        <p:pic>
          <p:nvPicPr>
            <p:cNvPr id="59" name="図 5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4459" y="5643789"/>
              <a:ext cx="576064" cy="576064"/>
            </a:xfrm>
            <a:prstGeom prst="rect">
              <a:avLst/>
            </a:prstGeom>
          </p:spPr>
        </p:pic>
        <p:sp>
          <p:nvSpPr>
            <p:cNvPr id="3" name="下矢印 2"/>
            <p:cNvSpPr/>
            <p:nvPr/>
          </p:nvSpPr>
          <p:spPr>
            <a:xfrm>
              <a:off x="1372152" y="4449157"/>
              <a:ext cx="432048" cy="583317"/>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相談</a:t>
              </a:r>
              <a:endParaRPr kumimoji="1" lang="ja-JP" altLang="en-US" sz="1400" dirty="0">
                <a:solidFill>
                  <a:schemeClr val="tx1"/>
                </a:solidFill>
              </a:endParaRPr>
            </a:p>
          </p:txBody>
        </p:sp>
      </p:grpSp>
      <p:grpSp>
        <p:nvGrpSpPr>
          <p:cNvPr id="10" name="グループ化 20"/>
          <p:cNvGrpSpPr/>
          <p:nvPr/>
        </p:nvGrpSpPr>
        <p:grpSpPr>
          <a:xfrm>
            <a:off x="3811636" y="3372119"/>
            <a:ext cx="1583436" cy="2025861"/>
            <a:chOff x="3491878" y="4350362"/>
            <a:chExt cx="1583436" cy="2025861"/>
          </a:xfrm>
        </p:grpSpPr>
        <p:sp>
          <p:nvSpPr>
            <p:cNvPr id="22" name="角丸四角形 21"/>
            <p:cNvSpPr/>
            <p:nvPr/>
          </p:nvSpPr>
          <p:spPr>
            <a:xfrm>
              <a:off x="3491878" y="4350362"/>
              <a:ext cx="1583436" cy="2025861"/>
            </a:xfrm>
            <a:prstGeom prst="roundRect">
              <a:avLst/>
            </a:prstGeom>
            <a:gradFill>
              <a:gsLst>
                <a:gs pos="0">
                  <a:schemeClr val="accent6">
                    <a:lumMod val="60000"/>
                    <a:lumOff val="40000"/>
                  </a:schemeClr>
                </a:gs>
                <a:gs pos="35000">
                  <a:schemeClr val="accent6">
                    <a:lumMod val="60000"/>
                    <a:lumOff val="40000"/>
                  </a:schemeClr>
                </a:gs>
                <a:gs pos="100000">
                  <a:schemeClr val="accent3">
                    <a:tint val="15000"/>
                    <a:satMod val="350000"/>
                  </a:schemeClr>
                </a:gs>
              </a:gsLst>
              <a:lin ang="16200000" scaled="1"/>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dirty="0" smtClean="0">
                  <a:solidFill>
                    <a:schemeClr val="tx1"/>
                  </a:solidFill>
                </a:rPr>
                <a:t>産業保健総合支援センター</a:t>
              </a:r>
              <a:endParaRPr kumimoji="1" lang="en-US" altLang="ja-JP" sz="1200" dirty="0" smtClean="0">
                <a:solidFill>
                  <a:schemeClr val="tx1"/>
                </a:solidFill>
              </a:endParaRPr>
            </a:p>
            <a:p>
              <a:pPr algn="ctr"/>
              <a:r>
                <a:rPr lang="en-US" altLang="ja-JP" sz="1100" dirty="0" smtClean="0">
                  <a:solidFill>
                    <a:schemeClr val="tx1"/>
                  </a:solidFill>
                </a:rPr>
                <a:t>※</a:t>
              </a:r>
              <a:r>
                <a:rPr lang="ja-JP" altLang="en-US" sz="1100" dirty="0" smtClean="0">
                  <a:solidFill>
                    <a:schemeClr val="tx1"/>
                  </a:solidFill>
                </a:rPr>
                <a:t>両立支援促進員（専門家）による支援</a:t>
              </a:r>
              <a:endParaRPr kumimoji="1" lang="ja-JP" altLang="en-US" sz="1100" dirty="0">
                <a:solidFill>
                  <a:schemeClr val="tx1"/>
                </a:solidFill>
              </a:endParaRPr>
            </a:p>
          </p:txBody>
        </p:sp>
        <p:pic>
          <p:nvPicPr>
            <p:cNvPr id="23"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14489" y="5395501"/>
              <a:ext cx="938213" cy="65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左矢印 5"/>
          <p:cNvSpPr/>
          <p:nvPr/>
        </p:nvSpPr>
        <p:spPr>
          <a:xfrm>
            <a:off x="1993702" y="3407556"/>
            <a:ext cx="1584174" cy="530545"/>
          </a:xfrm>
          <a:prstGeom prst="leftArrow">
            <a:avLst>
              <a:gd name="adj1" fmla="val 50000"/>
              <a:gd name="adj2" fmla="val 24571"/>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専門家による支援</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円形吹き出し 24"/>
          <p:cNvSpPr/>
          <p:nvPr/>
        </p:nvSpPr>
        <p:spPr>
          <a:xfrm>
            <a:off x="2166989" y="2728131"/>
            <a:ext cx="2170872" cy="629441"/>
          </a:xfrm>
          <a:prstGeom prst="wedgeEllipseCallout">
            <a:avLst>
              <a:gd name="adj1" fmla="val -27704"/>
              <a:gd name="adj2" fmla="val 67808"/>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相談支援センターへの出張相談で、相談員を交えた相談</a:t>
            </a:r>
            <a:endParaRPr kumimoji="1" lang="ja-JP" altLang="en-US" sz="1200" dirty="0">
              <a:solidFill>
                <a:schemeClr val="tx1"/>
              </a:solidFill>
            </a:endParaRPr>
          </a:p>
        </p:txBody>
      </p:sp>
      <p:sp>
        <p:nvSpPr>
          <p:cNvPr id="26" name="右矢印 25"/>
          <p:cNvSpPr/>
          <p:nvPr/>
        </p:nvSpPr>
        <p:spPr>
          <a:xfrm>
            <a:off x="5584712" y="3407554"/>
            <a:ext cx="1656184" cy="546440"/>
          </a:xfrm>
          <a:prstGeom prst="rightArrow">
            <a:avLst>
              <a:gd name="adj1" fmla="val 50000"/>
              <a:gd name="adj2" fmla="val 26427"/>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専門家による支援</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テキスト ボックス 26"/>
          <p:cNvSpPr txBox="1"/>
          <p:nvPr/>
        </p:nvSpPr>
        <p:spPr>
          <a:xfrm>
            <a:off x="2060954" y="3834738"/>
            <a:ext cx="2005566" cy="969496"/>
          </a:xfrm>
          <a:prstGeom prst="rect">
            <a:avLst/>
          </a:prstGeom>
          <a:noFill/>
        </p:spPr>
        <p:txBody>
          <a:bodyPr wrap="square" rtlCol="0">
            <a:spAutoFit/>
          </a:bodyPr>
          <a:lstStyle/>
          <a:p>
            <a:r>
              <a:rPr kumimoji="1" lang="ja-JP" altLang="en-US" sz="12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具体的な支援内容</a:t>
            </a:r>
            <a:endParaRPr kumimoji="1" lang="en-US" altLang="ja-JP" sz="12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・仕事と治療の両立支援の仕方</a:t>
            </a: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・休暇制度、勤務制度の利用方法</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・勤務情報の書面等の作成</a:t>
            </a:r>
            <a:endPar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90488" indent="-90488"/>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・仕事</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の復帰に向けた</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準備</a:t>
            </a:r>
          </a:p>
          <a:p>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・職場への伝え方</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9" name="直線矢印コネクタ 28"/>
          <p:cNvCxnSpPr/>
          <p:nvPr/>
        </p:nvCxnSpPr>
        <p:spPr>
          <a:xfrm flipV="1">
            <a:off x="1979714" y="4963361"/>
            <a:ext cx="1799371" cy="579129"/>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2297023" y="5234712"/>
            <a:ext cx="582375" cy="307777"/>
          </a:xfrm>
          <a:prstGeom prst="rect">
            <a:avLst/>
          </a:prstGeom>
          <a:solidFill>
            <a:schemeClr val="bg1"/>
          </a:solidFill>
          <a:ln>
            <a:solidFill>
              <a:srgbClr val="0070C0"/>
            </a:solidFill>
          </a:ln>
        </p:spPr>
        <p:txBody>
          <a:bodyPr wrap="square" rtlCol="0" anchor="ctr">
            <a:spAutoFit/>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紹介</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左右矢印 33"/>
          <p:cNvSpPr/>
          <p:nvPr/>
        </p:nvSpPr>
        <p:spPr>
          <a:xfrm rot="20382431">
            <a:off x="2022501" y="5443534"/>
            <a:ext cx="1789512" cy="45568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rPr>
              <a:t>情報の共有</a:t>
            </a:r>
            <a:endParaRPr kumimoji="1" lang="ja-JP" altLang="en-US" sz="1400" dirty="0">
              <a:solidFill>
                <a:srgbClr val="FF0000"/>
              </a:solidFill>
            </a:endParaRPr>
          </a:p>
        </p:txBody>
      </p:sp>
      <p:sp>
        <p:nvSpPr>
          <p:cNvPr id="35" name="テキスト ボックス 34"/>
          <p:cNvSpPr txBox="1"/>
          <p:nvPr/>
        </p:nvSpPr>
        <p:spPr>
          <a:xfrm rot="20373767">
            <a:off x="2370331" y="5698127"/>
            <a:ext cx="1371308" cy="461665"/>
          </a:xfrm>
          <a:prstGeom prst="rect">
            <a:avLst/>
          </a:prstGeom>
          <a:noFill/>
        </p:spPr>
        <p:txBody>
          <a:bodyPr wrap="square" rtlCol="0">
            <a:spAutoFit/>
          </a:bodyPr>
          <a:lstStyle/>
          <a:p>
            <a:r>
              <a:rPr kumimoji="1" lang="en-US" altLang="ja-JP" sz="1200" dirty="0" smtClean="0"/>
              <a:t>※</a:t>
            </a:r>
            <a:r>
              <a:rPr kumimoji="1" lang="ja-JP" altLang="en-US" sz="1200" dirty="0" smtClean="0"/>
              <a:t>医療関連情報</a:t>
            </a:r>
            <a:endParaRPr kumimoji="1" lang="en-US" altLang="ja-JP" sz="1200" dirty="0" smtClean="0"/>
          </a:p>
          <a:p>
            <a:r>
              <a:rPr lang="ja-JP" altLang="en-US" sz="1200" dirty="0" smtClean="0"/>
              <a:t> </a:t>
            </a:r>
            <a:r>
              <a:rPr lang="ja-JP" altLang="en-US" sz="1200" dirty="0"/>
              <a:t>　</a:t>
            </a:r>
            <a:r>
              <a:rPr lang="ja-JP" altLang="en-US" sz="1200" dirty="0" smtClean="0"/>
              <a:t>就労関連情報</a:t>
            </a:r>
            <a:endParaRPr kumimoji="1" lang="ja-JP" altLang="en-US" sz="1200" dirty="0"/>
          </a:p>
        </p:txBody>
      </p:sp>
      <p:sp>
        <p:nvSpPr>
          <p:cNvPr id="36" name="テキスト ボックス 35"/>
          <p:cNvSpPr txBox="1"/>
          <p:nvPr/>
        </p:nvSpPr>
        <p:spPr>
          <a:xfrm>
            <a:off x="2041979" y="4800829"/>
            <a:ext cx="1546705" cy="461665"/>
          </a:xfrm>
          <a:prstGeom prst="rect">
            <a:avLst/>
          </a:prstGeom>
          <a:noFill/>
        </p:spPr>
        <p:txBody>
          <a:bodyPr wrap="square" rtlCol="0">
            <a:spAutoFit/>
          </a:bodyPr>
          <a:lstStyle/>
          <a:p>
            <a:pPr marL="90488" indent="-90488"/>
            <a:r>
              <a:rPr kumimoji="1" lang="en-US" altLang="ja-JP" sz="1200" u="sng" dirty="0" smtClean="0">
                <a:solidFill>
                  <a:srgbClr val="FF0000"/>
                </a:solidFill>
              </a:rPr>
              <a:t>※</a:t>
            </a:r>
            <a:r>
              <a:rPr kumimoji="1" lang="ja-JP" altLang="en-US" sz="1200" u="sng" dirty="0" smtClean="0">
                <a:solidFill>
                  <a:srgbClr val="FF0000"/>
                </a:solidFill>
              </a:rPr>
              <a:t>就労継続や職場復帰を希望する方</a:t>
            </a:r>
            <a:endParaRPr kumimoji="1" lang="ja-JP" altLang="en-US" sz="1200" u="sng" dirty="0">
              <a:solidFill>
                <a:srgbClr val="FF0000"/>
              </a:solidFill>
            </a:endParaRPr>
          </a:p>
        </p:txBody>
      </p:sp>
      <p:sp>
        <p:nvSpPr>
          <p:cNvPr id="12" name="下矢印 11"/>
          <p:cNvSpPr/>
          <p:nvPr/>
        </p:nvSpPr>
        <p:spPr>
          <a:xfrm>
            <a:off x="7839610" y="6021290"/>
            <a:ext cx="615808" cy="17410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5331555" y="3819098"/>
            <a:ext cx="1982793" cy="1292662"/>
          </a:xfrm>
          <a:prstGeom prst="rect">
            <a:avLst/>
          </a:prstGeom>
          <a:noFill/>
        </p:spPr>
        <p:txBody>
          <a:bodyPr wrap="square" rtlCol="0">
            <a:spAutoFit/>
          </a:bodyPr>
          <a:lstStyle/>
          <a:p>
            <a:r>
              <a:rPr kumimoji="1" lang="ja-JP" altLang="en-US" sz="12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具体的な支援内容</a:t>
            </a:r>
            <a:endParaRPr kumimoji="1" lang="en-US" altLang="ja-JP" sz="12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主治医の意見書等を踏まえ、</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・企業内の体制づくり</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90488" indent="-90488"/>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・勤務時間の短縮への配慮、柔軟な配置転換等への対応</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90488" indent="-90488"/>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両立支援プラン及び職場復帰プラン等の</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策定</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円形吹き出し 41"/>
          <p:cNvSpPr/>
          <p:nvPr/>
        </p:nvSpPr>
        <p:spPr>
          <a:xfrm>
            <a:off x="5556387" y="3047514"/>
            <a:ext cx="1440160" cy="360040"/>
          </a:xfrm>
          <a:prstGeom prst="wedgeEllipseCallout">
            <a:avLst>
              <a:gd name="adj1" fmla="val -21781"/>
              <a:gd name="adj2" fmla="val 7387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企業訪問</a:t>
            </a:r>
            <a:endParaRPr kumimoji="1" lang="ja-JP" altLang="en-US" sz="1400" dirty="0">
              <a:solidFill>
                <a:schemeClr val="tx1"/>
              </a:solidFill>
            </a:endParaRPr>
          </a:p>
        </p:txBody>
      </p:sp>
      <p:grpSp>
        <p:nvGrpSpPr>
          <p:cNvPr id="11" name="グループ化 42"/>
          <p:cNvGrpSpPr/>
          <p:nvPr/>
        </p:nvGrpSpPr>
        <p:grpSpPr>
          <a:xfrm>
            <a:off x="3882904" y="5928959"/>
            <a:ext cx="1512168" cy="879051"/>
            <a:chOff x="444258" y="5863623"/>
            <a:chExt cx="1512168" cy="879051"/>
          </a:xfrm>
        </p:grpSpPr>
        <p:sp>
          <p:nvSpPr>
            <p:cNvPr id="44" name="角丸四角形 43"/>
            <p:cNvSpPr/>
            <p:nvPr/>
          </p:nvSpPr>
          <p:spPr>
            <a:xfrm>
              <a:off x="444258" y="5863623"/>
              <a:ext cx="1512168" cy="879051"/>
            </a:xfrm>
            <a:prstGeom prst="roundRect">
              <a:avLst/>
            </a:prstGeom>
            <a:gradFill>
              <a:gsLst>
                <a:gs pos="0">
                  <a:schemeClr val="accent2">
                    <a:lumMod val="60000"/>
                    <a:lumOff val="40000"/>
                  </a:schemeClr>
                </a:gs>
                <a:gs pos="35000">
                  <a:schemeClr val="accent2">
                    <a:lumMod val="60000"/>
                    <a:lumOff val="40000"/>
                  </a:schemeClr>
                </a:gs>
                <a:gs pos="100000">
                  <a:schemeClr val="accent3">
                    <a:tint val="15000"/>
                    <a:satMod val="350000"/>
                  </a:schemeClr>
                </a:gs>
              </a:gsLst>
              <a:lin ang="16200000" scaled="1"/>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dirty="0" smtClean="0">
                  <a:solidFill>
                    <a:schemeClr val="tx1"/>
                  </a:solidFill>
                </a:rPr>
                <a:t>ハローワーク</a:t>
              </a:r>
              <a:endParaRPr kumimoji="1" lang="ja-JP" altLang="en-US" sz="1200" dirty="0">
                <a:solidFill>
                  <a:schemeClr val="tx1"/>
                </a:solidFill>
              </a:endParaRPr>
            </a:p>
          </p:txBody>
        </p:sp>
        <p:pic>
          <p:nvPicPr>
            <p:cNvPr id="45" name="図 44" descr="建物.jpg"/>
            <p:cNvPicPr>
              <a:picLocks noChangeAspect="1"/>
            </p:cNvPicPr>
            <p:nvPr/>
          </p:nvPicPr>
          <p:blipFill>
            <a:blip r:embed="rId10" cstate="print"/>
            <a:stretch>
              <a:fillRect/>
            </a:stretch>
          </p:blipFill>
          <p:spPr>
            <a:xfrm>
              <a:off x="783677" y="6215921"/>
              <a:ext cx="856299" cy="486046"/>
            </a:xfrm>
            <a:prstGeom prst="rect">
              <a:avLst/>
            </a:prstGeom>
          </p:spPr>
        </p:pic>
      </p:grpSp>
      <p:cxnSp>
        <p:nvCxnSpPr>
          <p:cNvPr id="46" name="直線矢印コネクタ 45"/>
          <p:cNvCxnSpPr/>
          <p:nvPr/>
        </p:nvCxnSpPr>
        <p:spPr>
          <a:xfrm>
            <a:off x="1919192" y="6283010"/>
            <a:ext cx="1892445" cy="296344"/>
          </a:xfrm>
          <a:prstGeom prst="straightConnector1">
            <a:avLst/>
          </a:prstGeom>
          <a:ln w="76200">
            <a:prstDash val="sysDash"/>
            <a:tailEnd type="arrow"/>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2481362" y="6283012"/>
            <a:ext cx="582375" cy="307777"/>
          </a:xfrm>
          <a:prstGeom prst="rect">
            <a:avLst/>
          </a:prstGeom>
          <a:solidFill>
            <a:schemeClr val="bg1"/>
          </a:solidFill>
          <a:ln>
            <a:solidFill>
              <a:srgbClr val="0070C0"/>
            </a:solidFill>
          </a:ln>
        </p:spPr>
        <p:txBody>
          <a:bodyPr wrap="square" rtlCol="0" anchor="ctr">
            <a:spAutoFit/>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紹介</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テキスト ボックス 50"/>
          <p:cNvSpPr txBox="1"/>
          <p:nvPr/>
        </p:nvSpPr>
        <p:spPr>
          <a:xfrm>
            <a:off x="1486954" y="6421760"/>
            <a:ext cx="1101256" cy="461665"/>
          </a:xfrm>
          <a:prstGeom prst="rect">
            <a:avLst/>
          </a:prstGeom>
          <a:noFill/>
        </p:spPr>
        <p:txBody>
          <a:bodyPr wrap="square" rtlCol="0">
            <a:spAutoFit/>
          </a:bodyPr>
          <a:lstStyle/>
          <a:p>
            <a:pPr marL="90488" indent="-90488"/>
            <a:r>
              <a:rPr kumimoji="1" lang="en-US" altLang="ja-JP" sz="1200" u="sng" dirty="0" smtClean="0"/>
              <a:t>※</a:t>
            </a:r>
            <a:r>
              <a:rPr kumimoji="1" lang="ja-JP" altLang="en-US" sz="1200" u="sng" dirty="0" smtClean="0"/>
              <a:t>就職を希望する方</a:t>
            </a:r>
            <a:endParaRPr kumimoji="1" lang="ja-JP" altLang="en-US" sz="1200" u="sng" dirty="0"/>
          </a:p>
        </p:txBody>
      </p:sp>
      <p:sp>
        <p:nvSpPr>
          <p:cNvPr id="43" name="角丸四角形 42"/>
          <p:cNvSpPr/>
          <p:nvPr/>
        </p:nvSpPr>
        <p:spPr>
          <a:xfrm>
            <a:off x="251520" y="0"/>
            <a:ext cx="8783202" cy="504056"/>
          </a:xfrm>
          <a:prstGeom prst="roundRect">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bIns="36000" rtlCol="0" anchor="ctr"/>
          <a:lstStyle/>
          <a:p>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（参考）がん患者等に対する治療と</a:t>
            </a:r>
            <a:r>
              <a:rPr lang="ja-JP" altLang="en-US"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職業</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生活の</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両立支援</a:t>
            </a:r>
            <a:endParaRPr lang="ja-JP" altLang="en-US"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スライド番号プレースホルダー 6"/>
          <p:cNvSpPr>
            <a:spLocks noGrp="1"/>
          </p:cNvSpPr>
          <p:nvPr>
            <p:ph type="sldNum" sz="quarter" idx="12"/>
          </p:nvPr>
        </p:nvSpPr>
        <p:spPr>
          <a:xfrm>
            <a:off x="7010400" y="6479248"/>
            <a:ext cx="2133600" cy="365125"/>
          </a:xfrm>
        </p:spPr>
        <p:txBody>
          <a:bodyPr/>
          <a:lstStyle/>
          <a:p>
            <a:fld id="{61375F60-2867-46AD-B1FE-AD10FFE105A7}" type="slidenum">
              <a:rPr kumimoji="1" lang="ja-JP" altLang="en-US" smtClean="0"/>
              <a:t>23</a:t>
            </a:fld>
            <a:endParaRPr kumimoji="1" lang="ja-JP" altLang="en-US" dirty="0"/>
          </a:p>
        </p:txBody>
      </p:sp>
      <p:sp>
        <p:nvSpPr>
          <p:cNvPr id="48" name="正方形/長方形 47"/>
          <p:cNvSpPr/>
          <p:nvPr/>
        </p:nvSpPr>
        <p:spPr>
          <a:xfrm>
            <a:off x="8028384" y="116632"/>
            <a:ext cx="1033191" cy="353495"/>
          </a:xfrm>
          <a:prstGeom prst="rect">
            <a:avLst/>
          </a:prstGeom>
          <a:no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900" b="1" dirty="0" smtClean="0">
                <a:solidFill>
                  <a:schemeClr val="tx1"/>
                </a:solidFill>
              </a:rPr>
              <a:t>＜資料３－２２＞</a:t>
            </a:r>
            <a:endParaRPr kumimoji="1" lang="ja-JP" altLang="en-US" sz="1050" b="1" dirty="0">
              <a:solidFill>
                <a:schemeClr val="tx1"/>
              </a:solidFill>
            </a:endParaRPr>
          </a:p>
        </p:txBody>
      </p:sp>
      <p:sp>
        <p:nvSpPr>
          <p:cNvPr id="49" name="正方形/長方形 48"/>
          <p:cNvSpPr/>
          <p:nvPr/>
        </p:nvSpPr>
        <p:spPr>
          <a:xfrm>
            <a:off x="323528" y="100964"/>
            <a:ext cx="1080120" cy="369163"/>
          </a:xfrm>
          <a:prstGeom prst="rect">
            <a:avLst/>
          </a:prstGeom>
          <a:solidFill>
            <a:srgbClr val="00206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smtClean="0">
                <a:solidFill>
                  <a:schemeClr val="bg1"/>
                </a:solidFill>
              </a:rPr>
              <a:t>厚労省資料</a:t>
            </a:r>
            <a:endParaRPr kumimoji="1" lang="ja-JP" altLang="en-US" sz="1200" dirty="0">
              <a:solidFill>
                <a:schemeClr val="bg1"/>
              </a:solidFill>
            </a:endParaRPr>
          </a:p>
        </p:txBody>
      </p:sp>
    </p:spTree>
    <p:extLst>
      <p:ext uri="{BB962C8B-B14F-4D97-AF65-F5344CB8AC3E}">
        <p14:creationId xmlns:p14="http://schemas.microsoft.com/office/powerpoint/2010/main" val="4457787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262598" y="290768"/>
            <a:ext cx="8568952" cy="576062"/>
          </a:xfrm>
          <a:prstGeom prst="rect">
            <a:avLst/>
          </a:prstGeom>
          <a:solidFill>
            <a:srgbClr val="002060"/>
          </a:solidFill>
          <a:effectLst/>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治療と職業生活の両立支援セミナーについて</a:t>
            </a:r>
            <a:endParaRPr lang="en-US" altLang="ja-JP"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descr="画面の領域"/>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1056086"/>
            <a:ext cx="4007521" cy="5603946"/>
          </a:xfrm>
          <a:prstGeom prst="rect">
            <a:avLst/>
          </a:prstGeom>
        </p:spPr>
      </p:pic>
      <p:pic>
        <p:nvPicPr>
          <p:cNvPr id="2" name="図 1"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397" y="1010907"/>
            <a:ext cx="4057375" cy="5675021"/>
          </a:xfrm>
          <a:prstGeom prst="rect">
            <a:avLst/>
          </a:prstGeom>
        </p:spPr>
      </p:pic>
      <p:sp>
        <p:nvSpPr>
          <p:cNvPr id="6" name="スライド番号プレースホルダー 6"/>
          <p:cNvSpPr>
            <a:spLocks noGrp="1"/>
          </p:cNvSpPr>
          <p:nvPr>
            <p:ph type="sldNum" sz="quarter" idx="12"/>
          </p:nvPr>
        </p:nvSpPr>
        <p:spPr>
          <a:xfrm>
            <a:off x="7010400" y="6479248"/>
            <a:ext cx="2133600" cy="365125"/>
          </a:xfrm>
        </p:spPr>
        <p:txBody>
          <a:bodyPr/>
          <a:lstStyle/>
          <a:p>
            <a:fld id="{61375F60-2867-46AD-B1FE-AD10FFE105A7}" type="slidenum">
              <a:rPr kumimoji="1" lang="ja-JP" altLang="en-US" smtClean="0"/>
              <a:t>24</a:t>
            </a:fld>
            <a:endParaRPr kumimoji="1" lang="ja-JP" altLang="en-US" dirty="0"/>
          </a:p>
        </p:txBody>
      </p:sp>
      <p:sp>
        <p:nvSpPr>
          <p:cNvPr id="8" name="正方形/長方形 7"/>
          <p:cNvSpPr/>
          <p:nvPr/>
        </p:nvSpPr>
        <p:spPr>
          <a:xfrm>
            <a:off x="7357435" y="339201"/>
            <a:ext cx="1463037" cy="497511"/>
          </a:xfrm>
          <a:prstGeom prst="rect">
            <a:avLst/>
          </a:prstGeom>
          <a:solidFill>
            <a:srgbClr val="00206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400" b="1" dirty="0" smtClean="0">
                <a:solidFill>
                  <a:schemeClr val="bg1"/>
                </a:solidFill>
              </a:rPr>
              <a:t>＜資料３－２３＞</a:t>
            </a:r>
            <a:endParaRPr kumimoji="1" lang="ja-JP" altLang="en-US" sz="1400" b="1" dirty="0">
              <a:solidFill>
                <a:schemeClr val="bg1"/>
              </a:solidFill>
            </a:endParaRPr>
          </a:p>
        </p:txBody>
      </p:sp>
    </p:spTree>
    <p:extLst>
      <p:ext uri="{BB962C8B-B14F-4D97-AF65-F5344CB8AC3E}">
        <p14:creationId xmlns:p14="http://schemas.microsoft.com/office/powerpoint/2010/main" val="41936898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185051" y="260648"/>
            <a:ext cx="8780732" cy="562074"/>
          </a:xfrm>
          <a:solidFill>
            <a:srgbClr val="002060"/>
          </a:solidFill>
          <a:ln>
            <a:solidFill>
              <a:srgbClr val="002060"/>
            </a:solidFill>
          </a:ln>
        </p:spPr>
        <p:txBody>
          <a:bodyPr>
            <a:noAutofit/>
          </a:bodyPr>
          <a:lstStyle/>
          <a:p>
            <a:pPr algn="l"/>
            <a:r>
              <a:rPr kumimoji="1" lang="ja-JP" altLang="en-US" sz="3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就労支援に関するチラシ配布について</a:t>
            </a:r>
            <a:endParaRPr kumimoji="1" lang="ja-JP" altLang="en-US" sz="3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251520" y="6309320"/>
            <a:ext cx="8568952" cy="36004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○平成２８年</a:t>
            </a:r>
            <a:r>
              <a:rPr kumimoji="1"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月末に各がん診療拠点病院に対して配布。</a:t>
            </a:r>
            <a:endParaRPr kumimoji="1"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107504" y="980728"/>
            <a:ext cx="8856984" cy="5812033"/>
          </a:xfrm>
          <a:prstGeom prst="roundRect">
            <a:avLst>
              <a:gd name="adj" fmla="val 552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descr="画面の領域"/>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752" y="1214238"/>
            <a:ext cx="3526184" cy="4976000"/>
          </a:xfrm>
          <a:prstGeom prst="rect">
            <a:avLst/>
          </a:prstGeom>
        </p:spPr>
      </p:pic>
      <p:pic>
        <p:nvPicPr>
          <p:cNvPr id="10" name="図 9"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179022"/>
            <a:ext cx="3528392" cy="4996729"/>
          </a:xfrm>
          <a:prstGeom prst="rect">
            <a:avLst/>
          </a:prstGeom>
        </p:spPr>
      </p:pic>
      <p:sp>
        <p:nvSpPr>
          <p:cNvPr id="8" name="スライド番号プレースホルダー 6"/>
          <p:cNvSpPr>
            <a:spLocks noGrp="1"/>
          </p:cNvSpPr>
          <p:nvPr>
            <p:ph type="sldNum" sz="quarter" idx="12"/>
          </p:nvPr>
        </p:nvSpPr>
        <p:spPr>
          <a:xfrm>
            <a:off x="7010400" y="6479248"/>
            <a:ext cx="2133600" cy="365125"/>
          </a:xfrm>
        </p:spPr>
        <p:txBody>
          <a:bodyPr/>
          <a:lstStyle/>
          <a:p>
            <a:fld id="{61375F60-2867-46AD-B1FE-AD10FFE105A7}" type="slidenum">
              <a:rPr kumimoji="1" lang="ja-JP" altLang="en-US" smtClean="0"/>
              <a:t>25</a:t>
            </a:fld>
            <a:endParaRPr kumimoji="1" lang="ja-JP" altLang="en-US" dirty="0"/>
          </a:p>
        </p:txBody>
      </p:sp>
      <p:sp>
        <p:nvSpPr>
          <p:cNvPr id="11" name="正方形/長方形 10"/>
          <p:cNvSpPr/>
          <p:nvPr/>
        </p:nvSpPr>
        <p:spPr>
          <a:xfrm>
            <a:off x="7452320" y="339201"/>
            <a:ext cx="1463037" cy="497511"/>
          </a:xfrm>
          <a:prstGeom prst="rect">
            <a:avLst/>
          </a:prstGeom>
          <a:solidFill>
            <a:srgbClr val="00206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400" b="1" dirty="0" smtClean="0">
                <a:solidFill>
                  <a:schemeClr val="bg1"/>
                </a:solidFill>
              </a:rPr>
              <a:t>＜資料３－２４＞</a:t>
            </a:r>
            <a:endParaRPr kumimoji="1" lang="ja-JP" altLang="en-US" sz="1400" b="1" dirty="0">
              <a:solidFill>
                <a:schemeClr val="bg1"/>
              </a:solidFill>
            </a:endParaRPr>
          </a:p>
        </p:txBody>
      </p:sp>
    </p:spTree>
    <p:extLst>
      <p:ext uri="{BB962C8B-B14F-4D97-AF65-F5344CB8AC3E}">
        <p14:creationId xmlns:p14="http://schemas.microsoft.com/office/powerpoint/2010/main" val="41209403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1614883097"/>
              </p:ext>
            </p:extLst>
          </p:nvPr>
        </p:nvGraphicFramePr>
        <p:xfrm>
          <a:off x="899592" y="2132857"/>
          <a:ext cx="7311581" cy="3692104"/>
        </p:xfrm>
        <a:graphic>
          <a:graphicData uri="http://schemas.openxmlformats.org/drawingml/2006/table">
            <a:tbl>
              <a:tblPr/>
              <a:tblGrid>
                <a:gridCol w="2952328"/>
                <a:gridCol w="4359253"/>
              </a:tblGrid>
              <a:tr h="404014">
                <a:tc>
                  <a:txBody>
                    <a:bodyPr/>
                    <a:lstStyle/>
                    <a:p>
                      <a:pPr algn="ctr" fontAlgn="ctr"/>
                      <a:r>
                        <a:rPr lang="ja-JP" altLang="en-US" sz="1800" b="1" i="0" u="none" strike="noStrike" dirty="0" smtClean="0">
                          <a:solidFill>
                            <a:schemeClr val="tx1"/>
                          </a:solidFill>
                          <a:effectLst/>
                          <a:latin typeface="+mj-ea"/>
                          <a:ea typeface="+mj-ea"/>
                        </a:rPr>
                        <a:t>年度</a:t>
                      </a:r>
                      <a:endParaRPr lang="ja-JP" altLang="en-US" sz="1800" b="1" i="0" u="none" strike="noStrike" dirty="0">
                        <a:solidFill>
                          <a:schemeClr val="tx1"/>
                        </a:solidFill>
                        <a:effectLst/>
                        <a:latin typeface="+mj-ea"/>
                        <a:ea typeface="+mj-ea"/>
                      </a:endParaRPr>
                    </a:p>
                  </a:txBody>
                  <a:tcPr marL="8792" marR="8792"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altLang="ja-JP" sz="1600" b="1" i="0" u="none" strike="noStrike" dirty="0">
                        <a:solidFill>
                          <a:schemeClr val="tx1"/>
                        </a:solidFill>
                        <a:effectLst/>
                        <a:latin typeface="+mj-ea"/>
                        <a:ea typeface="+mj-ea"/>
                      </a:endParaRPr>
                    </a:p>
                  </a:txBody>
                  <a:tcPr marL="8792" marR="8792"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602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800" b="0" i="0" u="none" strike="noStrike" kern="1200" dirty="0" smtClean="0">
                          <a:solidFill>
                            <a:schemeClr val="tx1"/>
                          </a:solidFill>
                          <a:effectLst/>
                          <a:latin typeface="+mn-ea"/>
                          <a:ea typeface="+mn-ea"/>
                          <a:cs typeface="+mn-cs"/>
                        </a:rPr>
                        <a:t>H24</a:t>
                      </a:r>
                      <a:r>
                        <a:rPr kumimoji="1" lang="ja-JP" altLang="en-US" sz="1800" b="0" i="0" u="none" strike="noStrike" kern="1200" dirty="0" smtClean="0">
                          <a:solidFill>
                            <a:schemeClr val="tx1"/>
                          </a:solidFill>
                          <a:effectLst/>
                          <a:latin typeface="+mn-ea"/>
                          <a:ea typeface="+mn-ea"/>
                          <a:cs typeface="+mn-cs"/>
                        </a:rPr>
                        <a:t>年度</a:t>
                      </a:r>
                    </a:p>
                  </a:txBody>
                  <a:tcPr marL="8792" marR="8792"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kumimoji="1" lang="ja-JP" altLang="en-US" sz="1800" b="0" i="0" u="none" strike="noStrike" kern="1200" dirty="0" smtClean="0">
                          <a:solidFill>
                            <a:schemeClr val="tx1"/>
                          </a:solidFill>
                          <a:effectLst/>
                          <a:latin typeface="+mn-ea"/>
                          <a:ea typeface="+mn-ea"/>
                          <a:cs typeface="+mn-cs"/>
                        </a:rPr>
                        <a:t>　　　　　　　　　　　　</a:t>
                      </a:r>
                      <a:r>
                        <a:rPr kumimoji="1" lang="en-US" altLang="ja-JP" sz="1800" b="0" i="0" u="none" strike="noStrike" kern="1200" dirty="0" smtClean="0">
                          <a:solidFill>
                            <a:schemeClr val="tx1"/>
                          </a:solidFill>
                          <a:effectLst/>
                          <a:latin typeface="+mn-ea"/>
                          <a:ea typeface="+mn-ea"/>
                          <a:cs typeface="+mn-cs"/>
                        </a:rPr>
                        <a:t>5,620,000</a:t>
                      </a:r>
                      <a:r>
                        <a:rPr kumimoji="1" lang="ja-JP" altLang="en-US" sz="1800" b="0" i="0" u="none" strike="noStrike" kern="1200" dirty="0" smtClean="0">
                          <a:solidFill>
                            <a:schemeClr val="tx1"/>
                          </a:solidFill>
                          <a:effectLst/>
                          <a:latin typeface="+mn-ea"/>
                          <a:ea typeface="+mn-ea"/>
                          <a:cs typeface="+mn-cs"/>
                        </a:rPr>
                        <a:t>円</a:t>
                      </a:r>
                      <a:endParaRPr kumimoji="1" lang="en-US" altLang="ja-JP" sz="1800" b="0" i="0" u="none" strike="noStrike" kern="1200" dirty="0" smtClean="0">
                        <a:solidFill>
                          <a:schemeClr val="tx1"/>
                        </a:solidFill>
                        <a:effectLst/>
                        <a:latin typeface="+mn-ea"/>
                        <a:ea typeface="+mn-ea"/>
                        <a:cs typeface="+mn-cs"/>
                      </a:endParaRPr>
                    </a:p>
                  </a:txBody>
                  <a:tcPr marL="8792" marR="8792"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8685">
                <a:tc>
                  <a:txBody>
                    <a:bodyPr/>
                    <a:lstStyle/>
                    <a:p>
                      <a:pPr algn="ctr" fontAlgn="ctr"/>
                      <a:r>
                        <a:rPr lang="en-US" sz="1800" b="0" i="0" u="none" strike="noStrike" dirty="0">
                          <a:solidFill>
                            <a:schemeClr val="tx1"/>
                          </a:solidFill>
                          <a:effectLst/>
                          <a:latin typeface="+mn-ea"/>
                          <a:ea typeface="+mn-ea"/>
                        </a:rPr>
                        <a:t>H25</a:t>
                      </a:r>
                      <a:r>
                        <a:rPr lang="ja-JP" altLang="en-US" sz="1800" b="0" i="0" u="none" strike="noStrike" dirty="0">
                          <a:solidFill>
                            <a:schemeClr val="tx1"/>
                          </a:solidFill>
                          <a:effectLst/>
                          <a:latin typeface="+mn-ea"/>
                          <a:ea typeface="+mn-ea"/>
                        </a:rPr>
                        <a:t>年度</a:t>
                      </a:r>
                    </a:p>
                  </a:txBody>
                  <a:tcPr marL="8792" marR="8792"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800" b="0" i="0" u="none" strike="noStrike" dirty="0" smtClean="0">
                          <a:solidFill>
                            <a:schemeClr val="tx1"/>
                          </a:solidFill>
                          <a:effectLst/>
                          <a:latin typeface="+mn-ea"/>
                          <a:ea typeface="+mn-ea"/>
                        </a:rPr>
                        <a:t>　　　　　　　　　　　　</a:t>
                      </a:r>
                      <a:r>
                        <a:rPr lang="en-US" altLang="ja-JP" sz="1800" b="0" i="0" u="none" strike="noStrike" dirty="0" smtClean="0">
                          <a:solidFill>
                            <a:schemeClr val="tx1"/>
                          </a:solidFill>
                          <a:effectLst/>
                          <a:latin typeface="+mn-ea"/>
                          <a:ea typeface="+mn-ea"/>
                        </a:rPr>
                        <a:t>4,725,176</a:t>
                      </a:r>
                      <a:r>
                        <a:rPr lang="ja-JP" altLang="en-US" sz="1800" b="0" i="0" u="none" strike="noStrike" dirty="0" smtClean="0">
                          <a:solidFill>
                            <a:schemeClr val="tx1"/>
                          </a:solidFill>
                          <a:effectLst/>
                          <a:latin typeface="+mn-ea"/>
                          <a:ea typeface="+mn-ea"/>
                        </a:rPr>
                        <a:t>円</a:t>
                      </a:r>
                      <a:endParaRPr lang="en-US" altLang="ja-JP" sz="1800" b="0" i="0" u="none" strike="noStrike" dirty="0">
                        <a:solidFill>
                          <a:schemeClr val="tx1"/>
                        </a:solidFill>
                        <a:effectLst/>
                        <a:latin typeface="+mn-ea"/>
                        <a:ea typeface="+mn-ea"/>
                      </a:endParaRPr>
                    </a:p>
                  </a:txBody>
                  <a:tcPr marL="8792" marR="8792"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8685">
                <a:tc>
                  <a:txBody>
                    <a:bodyPr/>
                    <a:lstStyle/>
                    <a:p>
                      <a:pPr algn="ctr" fontAlgn="ctr"/>
                      <a:r>
                        <a:rPr lang="en-US" sz="1800" b="0" i="0" u="none" strike="noStrike" dirty="0">
                          <a:solidFill>
                            <a:schemeClr val="tx1"/>
                          </a:solidFill>
                          <a:effectLst/>
                          <a:latin typeface="+mn-ea"/>
                          <a:ea typeface="+mn-ea"/>
                        </a:rPr>
                        <a:t>H26</a:t>
                      </a:r>
                      <a:r>
                        <a:rPr lang="ja-JP" altLang="en-US" sz="1800" b="0" i="0" u="none" strike="noStrike" dirty="0">
                          <a:solidFill>
                            <a:schemeClr val="tx1"/>
                          </a:solidFill>
                          <a:effectLst/>
                          <a:latin typeface="+mn-ea"/>
                          <a:ea typeface="+mn-ea"/>
                        </a:rPr>
                        <a:t>年度</a:t>
                      </a:r>
                    </a:p>
                  </a:txBody>
                  <a:tcPr marL="8792" marR="8792"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800" b="0" i="0" u="none" strike="noStrike" dirty="0" smtClean="0">
                          <a:solidFill>
                            <a:schemeClr val="tx1"/>
                          </a:solidFill>
                          <a:effectLst/>
                          <a:latin typeface="+mn-ea"/>
                          <a:ea typeface="+mn-ea"/>
                        </a:rPr>
                        <a:t>　　　　　　　　　　　</a:t>
                      </a:r>
                      <a:r>
                        <a:rPr lang="en-US" altLang="ja-JP" sz="1800" b="0" i="0" u="none" strike="noStrike" dirty="0" smtClean="0">
                          <a:solidFill>
                            <a:schemeClr val="tx1"/>
                          </a:solidFill>
                          <a:effectLst/>
                          <a:latin typeface="+mn-ea"/>
                          <a:ea typeface="+mn-ea"/>
                        </a:rPr>
                        <a:t>14,217,706</a:t>
                      </a:r>
                      <a:r>
                        <a:rPr lang="ja-JP" altLang="en-US" sz="1800" b="0" i="0" u="none" strike="noStrike" dirty="0" smtClean="0">
                          <a:solidFill>
                            <a:schemeClr val="tx1"/>
                          </a:solidFill>
                          <a:effectLst/>
                          <a:latin typeface="+mn-ea"/>
                          <a:ea typeface="+mn-ea"/>
                        </a:rPr>
                        <a:t>円</a:t>
                      </a:r>
                      <a:endParaRPr lang="en-US" altLang="ja-JP" sz="1800" b="0" i="0" u="none" strike="noStrike" dirty="0">
                        <a:solidFill>
                          <a:schemeClr val="tx1"/>
                        </a:solidFill>
                        <a:effectLst/>
                        <a:latin typeface="+mn-ea"/>
                        <a:ea typeface="+mn-ea"/>
                      </a:endParaRPr>
                    </a:p>
                  </a:txBody>
                  <a:tcPr marL="8792" marR="8792"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8685">
                <a:tc>
                  <a:txBody>
                    <a:bodyPr/>
                    <a:lstStyle/>
                    <a:p>
                      <a:pPr algn="ctr" fontAlgn="ctr"/>
                      <a:r>
                        <a:rPr lang="en-US" sz="1800" b="0" i="0" u="none" strike="noStrike" dirty="0">
                          <a:solidFill>
                            <a:schemeClr val="tx1"/>
                          </a:solidFill>
                          <a:effectLst/>
                          <a:latin typeface="+mn-ea"/>
                          <a:ea typeface="+mn-ea"/>
                        </a:rPr>
                        <a:t>H27</a:t>
                      </a:r>
                      <a:r>
                        <a:rPr lang="ja-JP" altLang="en-US" sz="1800" b="0" i="0" u="none" strike="noStrike" dirty="0">
                          <a:solidFill>
                            <a:schemeClr val="tx1"/>
                          </a:solidFill>
                          <a:effectLst/>
                          <a:latin typeface="+mn-ea"/>
                          <a:ea typeface="+mn-ea"/>
                        </a:rPr>
                        <a:t>年度</a:t>
                      </a:r>
                    </a:p>
                  </a:txBody>
                  <a:tcPr marL="8792" marR="8792"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ja-JP" altLang="en-US" sz="1800" b="0" i="0" u="none" strike="noStrike" dirty="0" smtClean="0">
                          <a:solidFill>
                            <a:schemeClr val="tx1"/>
                          </a:solidFill>
                          <a:effectLst/>
                          <a:latin typeface="+mn-ea"/>
                          <a:ea typeface="+mn-ea"/>
                        </a:rPr>
                        <a:t>　　　　　　　　　　　　</a:t>
                      </a:r>
                      <a:r>
                        <a:rPr lang="en-US" altLang="ja-JP" sz="1800" b="0" i="0" u="none" strike="noStrike" dirty="0" smtClean="0">
                          <a:solidFill>
                            <a:schemeClr val="tx1"/>
                          </a:solidFill>
                          <a:effectLst/>
                          <a:latin typeface="+mn-ea"/>
                          <a:ea typeface="+mn-ea"/>
                        </a:rPr>
                        <a:t>4,567,774</a:t>
                      </a:r>
                      <a:r>
                        <a:rPr lang="ja-JP" altLang="en-US" sz="1800" b="0" i="0" u="none" strike="noStrike" dirty="0" smtClean="0">
                          <a:solidFill>
                            <a:schemeClr val="tx1"/>
                          </a:solidFill>
                          <a:effectLst/>
                          <a:latin typeface="+mn-ea"/>
                          <a:ea typeface="+mn-ea"/>
                        </a:rPr>
                        <a:t>円</a:t>
                      </a:r>
                      <a:endParaRPr lang="en-US" altLang="ja-JP" sz="1800" b="0" i="0" u="none" strike="noStrike" dirty="0">
                        <a:solidFill>
                          <a:schemeClr val="tx1"/>
                        </a:solidFill>
                        <a:effectLst/>
                        <a:latin typeface="+mn-ea"/>
                        <a:ea typeface="+mn-ea"/>
                      </a:endParaRPr>
                    </a:p>
                  </a:txBody>
                  <a:tcPr marL="8792" marR="8792"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426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800" b="0" i="0" u="none" strike="noStrike" kern="1200" dirty="0" smtClean="0">
                          <a:solidFill>
                            <a:schemeClr val="tx1"/>
                          </a:solidFill>
                          <a:effectLst/>
                          <a:latin typeface="+mn-ea"/>
                          <a:ea typeface="+mn-ea"/>
                          <a:cs typeface="+mn-cs"/>
                        </a:rPr>
                        <a:t>H28</a:t>
                      </a:r>
                      <a:r>
                        <a:rPr kumimoji="1" lang="ja-JP" altLang="en-US" sz="1800" b="0" i="0" u="none" strike="noStrike" kern="1200" dirty="0" smtClean="0">
                          <a:solidFill>
                            <a:schemeClr val="tx1"/>
                          </a:solidFill>
                          <a:effectLst/>
                          <a:latin typeface="+mn-ea"/>
                          <a:ea typeface="+mn-ea"/>
                          <a:cs typeface="+mn-cs"/>
                        </a:rPr>
                        <a:t>年度</a:t>
                      </a:r>
                    </a:p>
                  </a:txBody>
                  <a:tcPr marL="8792" marR="8792"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ja-JP" altLang="en-US" sz="1800" b="0" i="0" u="none" strike="noStrike" dirty="0" smtClean="0">
                          <a:solidFill>
                            <a:schemeClr val="tx1"/>
                          </a:solidFill>
                          <a:effectLst/>
                          <a:latin typeface="+mn-ea"/>
                          <a:ea typeface="+mn-ea"/>
                        </a:rPr>
                        <a:t>　　　　　　　　　</a:t>
                      </a:r>
                      <a:r>
                        <a:rPr lang="en-US" altLang="ja-JP" sz="1800" b="0" i="0" u="none" strike="noStrike" dirty="0" smtClean="0">
                          <a:solidFill>
                            <a:schemeClr val="tx1"/>
                          </a:solidFill>
                          <a:effectLst/>
                          <a:latin typeface="+mn-ea"/>
                          <a:ea typeface="+mn-ea"/>
                        </a:rPr>
                        <a:t>4,587,840</a:t>
                      </a:r>
                      <a:r>
                        <a:rPr lang="ja-JP" altLang="en-US" sz="1800" b="0" i="0" u="none" strike="noStrike" dirty="0" smtClean="0">
                          <a:solidFill>
                            <a:schemeClr val="tx1"/>
                          </a:solidFill>
                          <a:effectLst/>
                          <a:latin typeface="+mn-ea"/>
                          <a:ea typeface="+mn-ea"/>
                        </a:rPr>
                        <a:t>円</a:t>
                      </a:r>
                      <a:endParaRPr lang="en-US" altLang="ja-JP" sz="1800" b="0" i="0" u="none" strike="noStrike" dirty="0">
                        <a:solidFill>
                          <a:schemeClr val="tx1"/>
                        </a:solidFill>
                        <a:effectLst/>
                        <a:latin typeface="+mn-ea"/>
                        <a:ea typeface="+mn-ea"/>
                      </a:endParaRPr>
                    </a:p>
                  </a:txBody>
                  <a:tcPr marL="8792" marR="8792"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451745">
                <a:tc>
                  <a:txBody>
                    <a:bodyPr/>
                    <a:lstStyle/>
                    <a:p>
                      <a:pPr algn="ctr" fontAlgn="ctr"/>
                      <a:r>
                        <a:rPr lang="ja-JP" altLang="en-US" sz="1600" b="1" i="0" u="none" strike="noStrike" dirty="0">
                          <a:solidFill>
                            <a:schemeClr val="tx1"/>
                          </a:solidFill>
                          <a:effectLst/>
                          <a:latin typeface="+mn-ea"/>
                          <a:ea typeface="+mn-ea"/>
                        </a:rPr>
                        <a:t>合計</a:t>
                      </a:r>
                    </a:p>
                  </a:txBody>
                  <a:tcPr marL="8792" marR="8792"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ja-JP" altLang="en-US" sz="1600" b="0" i="0" u="none" strike="noStrike" dirty="0" smtClean="0">
                          <a:solidFill>
                            <a:schemeClr val="tx1"/>
                          </a:solidFill>
                          <a:effectLst/>
                          <a:latin typeface="+mn-ea"/>
                          <a:ea typeface="+mn-ea"/>
                        </a:rPr>
                        <a:t>　　　　　　　　　　　</a:t>
                      </a:r>
                      <a:r>
                        <a:rPr lang="ja-JP" altLang="en-US" sz="1600" b="1" i="0" u="sng" strike="noStrike" dirty="0" smtClean="0">
                          <a:solidFill>
                            <a:schemeClr val="tx1"/>
                          </a:solidFill>
                          <a:effectLst/>
                          <a:latin typeface="+mn-ea"/>
                          <a:ea typeface="+mn-ea"/>
                        </a:rPr>
                        <a:t>　３３，７１８，４９６円</a:t>
                      </a:r>
                      <a:endParaRPr lang="en-US" altLang="ja-JP" sz="1600" b="1" i="0" u="sng" strike="noStrike" dirty="0">
                        <a:solidFill>
                          <a:schemeClr val="tx1"/>
                        </a:solidFill>
                        <a:effectLst/>
                        <a:latin typeface="+mn-ea"/>
                        <a:ea typeface="+mn-ea"/>
                      </a:endParaRPr>
                    </a:p>
                  </a:txBody>
                  <a:tcPr marL="8792" marR="8792"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タイトル 1"/>
          <p:cNvSpPr>
            <a:spLocks noGrp="1"/>
          </p:cNvSpPr>
          <p:nvPr>
            <p:ph type="title"/>
          </p:nvPr>
        </p:nvSpPr>
        <p:spPr>
          <a:xfrm>
            <a:off x="457200" y="346646"/>
            <a:ext cx="8229600" cy="1066130"/>
          </a:xfrm>
          <a:solidFill>
            <a:srgbClr val="002060"/>
          </a:solidFill>
        </p:spPr>
        <p:txBody>
          <a:bodyPr>
            <a:noAutofit/>
          </a:bodyPr>
          <a:lstStyle/>
          <a:p>
            <a:r>
              <a:rPr lang="ja-JP" altLang="en-US" sz="3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大阪府がん対策基金寄附</a:t>
            </a:r>
            <a:r>
              <a:rPr lang="ja-JP" altLang="en-US" sz="3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状況</a:t>
            </a:r>
            <a:r>
              <a:rPr lang="en-US" altLang="ja-JP" sz="3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3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br>
            <a:r>
              <a:rPr lang="ja-JP" altLang="en-US" sz="3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3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3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3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3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3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3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ja-JP" altLang="en-US" sz="3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323528" y="1583201"/>
            <a:ext cx="8136904" cy="385333"/>
          </a:xfrm>
          <a:prstGeom prst="rect">
            <a:avLst/>
          </a:prstGeom>
          <a:noFill/>
          <a:ln>
            <a:noFill/>
          </a:ln>
        </p:spPr>
        <p:txBody>
          <a:bodyPr wrap="square" lIns="107287" tIns="53643" rIns="107287" bIns="53643" rtlCol="0">
            <a:spAutoFit/>
          </a:bodyPr>
          <a:lstStyle/>
          <a:p>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○基金規模：</a:t>
            </a:r>
            <a:r>
              <a:rPr lang="en-US" altLang="ja-JP" sz="1800" b="1" dirty="0" smtClean="0">
                <a:latin typeface="Meiryo UI" panose="020B0604030504040204" pitchFamily="50" charset="-128"/>
                <a:ea typeface="Meiryo UI" panose="020B0604030504040204" pitchFamily="50" charset="-128"/>
                <a:cs typeface="Meiryo UI" panose="020B0604030504040204" pitchFamily="50" charset="-128"/>
              </a:rPr>
              <a:t>3,000</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万円</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　平成</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２９</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dirty="0">
                <a:latin typeface="Meiryo UI" panose="020B0604030504040204" pitchFamily="50" charset="-128"/>
                <a:ea typeface="Meiryo UI" panose="020B0604030504040204" pitchFamily="50" charset="-128"/>
                <a:cs typeface="Meiryo UI" panose="020B0604030504040204" pitchFamily="50" charset="-128"/>
              </a:rPr>
              <a:t>末</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日　</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現在　</a:t>
            </a:r>
            <a:r>
              <a:rPr lang="en-US" altLang="ja-JP" sz="1800" b="1" u="sng" dirty="0" smtClean="0">
                <a:latin typeface="Meiryo UI" panose="020B0604030504040204" pitchFamily="50" charset="-128"/>
                <a:ea typeface="Meiryo UI" panose="020B0604030504040204" pitchFamily="50" charset="-128"/>
                <a:cs typeface="Meiryo UI" panose="020B0604030504040204" pitchFamily="50" charset="-128"/>
              </a:rPr>
              <a:t>33,718,496</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6"/>
          <p:cNvSpPr>
            <a:spLocks noGrp="1"/>
          </p:cNvSpPr>
          <p:nvPr>
            <p:ph type="sldNum" sz="quarter" idx="12"/>
          </p:nvPr>
        </p:nvSpPr>
        <p:spPr>
          <a:xfrm>
            <a:off x="7010400" y="6479248"/>
            <a:ext cx="2133600" cy="365125"/>
          </a:xfrm>
        </p:spPr>
        <p:txBody>
          <a:bodyPr/>
          <a:lstStyle/>
          <a:p>
            <a:fld id="{61375F60-2867-46AD-B1FE-AD10FFE105A7}" type="slidenum">
              <a:rPr kumimoji="1" lang="ja-JP" altLang="en-US" smtClean="0"/>
              <a:t>26</a:t>
            </a:fld>
            <a:endParaRPr kumimoji="1" lang="ja-JP" altLang="en-US" dirty="0"/>
          </a:p>
        </p:txBody>
      </p:sp>
      <p:sp>
        <p:nvSpPr>
          <p:cNvPr id="10" name="正方形/長方形 9"/>
          <p:cNvSpPr/>
          <p:nvPr/>
        </p:nvSpPr>
        <p:spPr>
          <a:xfrm>
            <a:off x="7164288" y="915265"/>
            <a:ext cx="1463037" cy="497511"/>
          </a:xfrm>
          <a:prstGeom prst="rect">
            <a:avLst/>
          </a:prstGeom>
          <a:solidFill>
            <a:srgbClr val="00206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400" b="1" dirty="0" smtClean="0">
                <a:solidFill>
                  <a:schemeClr val="bg1"/>
                </a:solidFill>
              </a:rPr>
              <a:t>＜資料３－２５＞</a:t>
            </a:r>
            <a:endParaRPr kumimoji="1" lang="ja-JP" altLang="en-US" sz="1400" b="1" dirty="0">
              <a:solidFill>
                <a:schemeClr val="bg1"/>
              </a:solidFill>
            </a:endParaRPr>
          </a:p>
        </p:txBody>
      </p:sp>
    </p:spTree>
    <p:extLst>
      <p:ext uri="{BB962C8B-B14F-4D97-AF65-F5344CB8AC3E}">
        <p14:creationId xmlns:p14="http://schemas.microsoft.com/office/powerpoint/2010/main" val="18831248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1323635622"/>
              </p:ext>
            </p:extLst>
          </p:nvPr>
        </p:nvGraphicFramePr>
        <p:xfrm>
          <a:off x="288661" y="512676"/>
          <a:ext cx="8507808" cy="6098458"/>
        </p:xfrm>
        <a:graphic>
          <a:graphicData uri="http://schemas.openxmlformats.org/drawingml/2006/table">
            <a:tbl>
              <a:tblPr firstRow="1" firstCol="1" bandRow="1">
                <a:tableStyleId>{5C22544A-7EE6-4342-B048-85BDC9FD1C3A}</a:tableStyleId>
              </a:tblPr>
              <a:tblGrid>
                <a:gridCol w="2267115"/>
                <a:gridCol w="1728192"/>
                <a:gridCol w="4512501"/>
              </a:tblGrid>
              <a:tr h="646415">
                <a:tc>
                  <a:txBody>
                    <a:bodyPr/>
                    <a:lstStyle/>
                    <a:p>
                      <a:pPr algn="ctr">
                        <a:spcAft>
                          <a:spcPts val="0"/>
                        </a:spcAft>
                      </a:pPr>
                      <a:r>
                        <a:rPr lang="ja-JP" sz="1200" b="1" kern="100" dirty="0">
                          <a:effectLst/>
                          <a:latin typeface="Meiryo UI" panose="020B0604030504040204" pitchFamily="50" charset="-128"/>
                          <a:ea typeface="Meiryo UI" panose="020B0604030504040204" pitchFamily="50" charset="-128"/>
                          <a:cs typeface="Meiryo UI" panose="020B0604030504040204" pitchFamily="50" charset="-128"/>
                        </a:rPr>
                        <a:t>助成テーマ</a:t>
                      </a:r>
                    </a:p>
                  </a:txBody>
                  <a:tcPr marL="83596" marR="83596" marT="0" marB="0" anchor="ctr">
                    <a:solidFill>
                      <a:schemeClr val="tx2"/>
                    </a:solidFill>
                  </a:tcPr>
                </a:tc>
                <a:tc>
                  <a:txBody>
                    <a:bodyPr/>
                    <a:lstStyle/>
                    <a:p>
                      <a:pPr algn="ctr">
                        <a:spcAft>
                          <a:spcPts val="0"/>
                        </a:spcAft>
                      </a:pPr>
                      <a:r>
                        <a:rPr lang="ja-JP" sz="1200" b="1" kern="100" dirty="0">
                          <a:effectLst/>
                          <a:latin typeface="Meiryo UI" panose="020B0604030504040204" pitchFamily="50" charset="-128"/>
                          <a:ea typeface="Meiryo UI" panose="020B0604030504040204" pitchFamily="50" charset="-128"/>
                          <a:cs typeface="Meiryo UI" panose="020B0604030504040204" pitchFamily="50" charset="-128"/>
                        </a:rPr>
                        <a:t>団体名</a:t>
                      </a:r>
                    </a:p>
                  </a:txBody>
                  <a:tcPr marL="83596" marR="83596" marT="0" marB="0" anchor="ctr">
                    <a:solidFill>
                      <a:schemeClr val="tx2"/>
                    </a:solidFill>
                  </a:tcPr>
                </a:tc>
                <a:tc>
                  <a:txBody>
                    <a:bodyPr/>
                    <a:lstStyle/>
                    <a:p>
                      <a:pPr algn="ctr">
                        <a:spcAft>
                          <a:spcPts val="0"/>
                        </a:spcAft>
                      </a:pPr>
                      <a:r>
                        <a:rPr 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rPr>
                        <a:t>事業名</a:t>
                      </a:r>
                      <a:endParaRPr lang="ja-JP" sz="1200" b="1"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83596" marR="83596" marT="0" marB="0" anchor="ctr">
                    <a:solidFill>
                      <a:schemeClr val="tx2"/>
                    </a:solidFill>
                  </a:tcPr>
                </a:tc>
              </a:tr>
              <a:tr h="437790">
                <a:tc>
                  <a:txBody>
                    <a:bodyPr/>
                    <a:lstStyle/>
                    <a:p>
                      <a:pPr algn="just">
                        <a:spcAft>
                          <a:spcPts val="0"/>
                        </a:spcAft>
                      </a:pPr>
                      <a:r>
                        <a:rPr lang="ja-JP" sz="1200" b="0" kern="100" dirty="0">
                          <a:effectLst/>
                          <a:latin typeface="Meiryo UI" panose="020B0604030504040204" pitchFamily="50" charset="-128"/>
                          <a:ea typeface="Meiryo UI" panose="020B0604030504040204" pitchFamily="50" charset="-128"/>
                          <a:cs typeface="Meiryo UI" panose="020B0604030504040204" pitchFamily="50" charset="-128"/>
                        </a:rPr>
                        <a:t>がんの予防につながる学習活動</a:t>
                      </a:r>
                    </a:p>
                  </a:txBody>
                  <a:tcPr marL="83596" marR="83596" marT="0" marB="0" anchor="ctr">
                    <a:solidFill>
                      <a:schemeClr val="tx2"/>
                    </a:solidFill>
                  </a:tcPr>
                </a:tc>
                <a:tc>
                  <a:txBody>
                    <a:bodyPr/>
                    <a:lstStyle/>
                    <a:p>
                      <a:pPr algn="just">
                        <a:spcAft>
                          <a:spcPts val="0"/>
                        </a:spcAft>
                      </a:pPr>
                      <a:r>
                        <a:rPr lang="ja-JP"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特定非営利活動法人</a:t>
                      </a:r>
                    </a:p>
                    <a:p>
                      <a:pPr algn="just">
                        <a:spcAft>
                          <a:spcPts val="0"/>
                        </a:spcAft>
                      </a:pPr>
                      <a:r>
                        <a:rPr lang="ja-JP"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ピンクリボン大阪</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83596" marR="83596"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聞く・見る・触れる　がんのこと</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83596" marR="83596" marT="0" marB="0" anchor="ctr"/>
                </a:tc>
              </a:tr>
              <a:tr h="480473">
                <a:tc>
                  <a:txBody>
                    <a:bodyPr/>
                    <a:lstStyle/>
                    <a:p>
                      <a:pPr algn="just">
                        <a:spcAft>
                          <a:spcPts val="0"/>
                        </a:spcAft>
                      </a:pPr>
                      <a:r>
                        <a:rPr lang="ja-JP" sz="1200" b="0" kern="100" dirty="0">
                          <a:effectLst/>
                          <a:latin typeface="Meiryo UI" panose="020B0604030504040204" pitchFamily="50" charset="-128"/>
                          <a:ea typeface="Meiryo UI" panose="020B0604030504040204" pitchFamily="50" charset="-128"/>
                          <a:cs typeface="Meiryo UI" panose="020B0604030504040204" pitchFamily="50" charset="-128"/>
                        </a:rPr>
                        <a:t>がんの予防につながる学習</a:t>
                      </a:r>
                      <a:r>
                        <a:rPr lang="ja-JP" sz="1200" b="0" kern="100" dirty="0" smtClean="0">
                          <a:effectLst/>
                          <a:latin typeface="Meiryo UI" panose="020B0604030504040204" pitchFamily="50" charset="-128"/>
                          <a:ea typeface="Meiryo UI" panose="020B0604030504040204" pitchFamily="50" charset="-128"/>
                          <a:cs typeface="Meiryo UI" panose="020B0604030504040204" pitchFamily="50" charset="-128"/>
                        </a:rPr>
                        <a:t>活動</a:t>
                      </a:r>
                      <a:endParaRPr lang="ja-JP" sz="12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83596" marR="83596" marT="0" marB="0" anchor="ctr">
                    <a:solidFill>
                      <a:schemeClr val="tx2"/>
                    </a:solidFill>
                  </a:tcPr>
                </a:tc>
                <a:tc>
                  <a:txBody>
                    <a:bodyPr/>
                    <a:lstStyle/>
                    <a:p>
                      <a:pPr algn="just">
                        <a:spcAft>
                          <a:spcPts val="0"/>
                        </a:spcAft>
                      </a:pPr>
                      <a:r>
                        <a:rPr lang="zh-TW"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地方独立行政法人</a:t>
                      </a:r>
                    </a:p>
                    <a:p>
                      <a:pPr algn="just">
                        <a:spcAft>
                          <a:spcPts val="0"/>
                        </a:spcAft>
                      </a:pPr>
                      <a:r>
                        <a:rPr lang="zh-TW"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堺市立病院機構</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83596" marR="83596"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小・中学生及び保護者を対象としたがん教育と啓発活動</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83596" marR="83596" marT="0" marB="0" anchor="ctr"/>
                </a:tc>
              </a:tr>
              <a:tr h="68404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200" b="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若者世代への子宮頸がん検診受診啓発活動</a:t>
                      </a:r>
                      <a:r>
                        <a:rPr lang="ja-JP" altLang="en-US" sz="1200" b="0" kern="100" dirty="0" smtClean="0">
                          <a:effectLst/>
                          <a:latin typeface="Meiryo UI" panose="020B0604030504040204" pitchFamily="50" charset="-128"/>
                          <a:ea typeface="Meiryo UI" panose="020B0604030504040204" pitchFamily="50" charset="-128"/>
                          <a:cs typeface="Meiryo UI" panose="020B0604030504040204" pitchFamily="50" charset="-128"/>
                        </a:rPr>
                        <a:t>　</a:t>
                      </a:r>
                      <a:endParaRPr lang="ja-JP" sz="12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83596" marR="83596" marT="0" marB="0" anchor="ctr">
                    <a:solidFill>
                      <a:schemeClr val="tx2"/>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大阪大学大学院医学系研究科産科学婦人科学教室</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83596" marR="83596"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子宮頸がん予防ワクチン接種・非接種の若年女性に対する漫画を用いた子宮がん検診受診勧奨</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83596" marR="83596" marT="0" marB="0" anchor="ctr"/>
                </a:tc>
              </a:tr>
              <a:tr h="379566">
                <a:tc>
                  <a:txBody>
                    <a:bodyPr/>
                    <a:lstStyle/>
                    <a:p>
                      <a:pPr algn="just">
                        <a:spcAft>
                          <a:spcPts val="0"/>
                        </a:spcAft>
                      </a:pPr>
                      <a:r>
                        <a:rPr lang="ja-JP" sz="1200" b="0" kern="100" dirty="0">
                          <a:effectLst/>
                          <a:latin typeface="Meiryo UI" panose="020B0604030504040204" pitchFamily="50" charset="-128"/>
                          <a:ea typeface="Meiryo UI" panose="020B0604030504040204" pitchFamily="50" charset="-128"/>
                          <a:cs typeface="Meiryo UI" panose="020B0604030504040204" pitchFamily="50" charset="-128"/>
                        </a:rPr>
                        <a:t>がん患者会活動</a:t>
                      </a:r>
                    </a:p>
                  </a:txBody>
                  <a:tcPr marL="83596" marR="83596" marT="0" marB="0" anchor="ctr">
                    <a:solidFill>
                      <a:schemeClr val="tx2"/>
                    </a:solidFill>
                  </a:tcPr>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ＮＰＯ</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法人大阪</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がんええナビ制作委員会</a:t>
                      </a:r>
                    </a:p>
                  </a:txBody>
                  <a:tcPr marL="83596" marR="83596"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公開講座「第</a:t>
                      </a: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回　難治性がんの最新医療」開催</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83596" marR="83596" marT="0" marB="0" anchor="ctr"/>
                </a:tc>
              </a:tr>
              <a:tr h="46986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1200" b="0" kern="100" dirty="0" smtClean="0">
                          <a:effectLst/>
                          <a:latin typeface="Meiryo UI" panose="020B0604030504040204" pitchFamily="50" charset="-128"/>
                          <a:ea typeface="Meiryo UI" panose="020B0604030504040204" pitchFamily="50" charset="-128"/>
                          <a:cs typeface="Meiryo UI" panose="020B0604030504040204" pitchFamily="50" charset="-128"/>
                        </a:rPr>
                        <a:t>がん患者会活動</a:t>
                      </a:r>
                    </a:p>
                  </a:txBody>
                  <a:tcPr marL="83596" marR="83596" marT="0" marB="0" anchor="ctr">
                    <a:solidFill>
                      <a:schemeClr val="tx2"/>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特定非営利活動法人　</a:t>
                      </a:r>
                      <a:b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b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がんと共に生きる会</a:t>
                      </a:r>
                      <a:endPar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596" marR="83596"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がん患者や、それをサポートする家族・医療提供者を対象とした、がん患者のスピリチュアルケアに関する公開講座</a:t>
                      </a:r>
                      <a:endPar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596" marR="83596" marT="0" marB="0" anchor="ctr"/>
                </a:tc>
              </a:tr>
              <a:tr h="43779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1200" b="0" kern="100" dirty="0" smtClean="0">
                          <a:effectLst/>
                          <a:latin typeface="Meiryo UI" panose="020B0604030504040204" pitchFamily="50" charset="-128"/>
                          <a:ea typeface="Meiryo UI" panose="020B0604030504040204" pitchFamily="50" charset="-128"/>
                          <a:cs typeface="Meiryo UI" panose="020B0604030504040204" pitchFamily="50" charset="-128"/>
                        </a:rPr>
                        <a:t>がん患者会活動</a:t>
                      </a:r>
                    </a:p>
                  </a:txBody>
                  <a:tcPr marL="83596" marR="83596" marT="0" marB="0" anchor="ctr">
                    <a:solidFill>
                      <a:schemeClr val="tx2"/>
                    </a:solidFill>
                  </a:tcP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大阪肝臓友の会</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841" marR="7841" marT="4411"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ウイルス性肝炎患者の療養を支援と受診記録できる手帳の作成、配布</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83596" marR="83596" marT="0" marB="0" anchor="ctr"/>
                </a:tc>
              </a:tr>
              <a:tr h="312169">
                <a:tc>
                  <a:txBody>
                    <a:bodyPr/>
                    <a:lstStyle/>
                    <a:p>
                      <a:pPr algn="just">
                        <a:spcAft>
                          <a:spcPts val="0"/>
                        </a:spcAft>
                      </a:pPr>
                      <a:r>
                        <a:rPr lang="ja-JP" sz="1200" b="0" kern="100" dirty="0">
                          <a:effectLst/>
                          <a:latin typeface="Meiryo UI" panose="020B0604030504040204" pitchFamily="50" charset="-128"/>
                          <a:ea typeface="Meiryo UI" panose="020B0604030504040204" pitchFamily="50" charset="-128"/>
                          <a:cs typeface="Meiryo UI" panose="020B0604030504040204" pitchFamily="50" charset="-128"/>
                        </a:rPr>
                        <a:t>がん患者会活動</a:t>
                      </a:r>
                    </a:p>
                  </a:txBody>
                  <a:tcPr marL="83596" marR="83596" marT="0" marB="0" anchor="ctr">
                    <a:solidFill>
                      <a:schemeClr val="tx2"/>
                    </a:solidFill>
                  </a:tcPr>
                </a:tc>
                <a:tc>
                  <a:txBody>
                    <a:bodyPr/>
                    <a:lstStyle/>
                    <a:p>
                      <a:pPr algn="l"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あけぼの大阪</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841" marR="7841" marT="4411"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正しく知ろう！　乳がんのこと</a:t>
                      </a:r>
                    </a:p>
                  </a:txBody>
                  <a:tcPr marL="83596" marR="83596" marT="0" marB="0" anchor="ctr"/>
                </a:tc>
              </a:tr>
              <a:tr h="335616">
                <a:tc>
                  <a:txBody>
                    <a:bodyPr/>
                    <a:lstStyle/>
                    <a:p>
                      <a:pPr algn="just">
                        <a:spcAft>
                          <a:spcPts val="0"/>
                        </a:spcAft>
                      </a:pPr>
                      <a:r>
                        <a:rPr lang="ja-JP" sz="1200" b="0" kern="100" dirty="0">
                          <a:effectLst/>
                          <a:latin typeface="Meiryo UI" panose="020B0604030504040204" pitchFamily="50" charset="-128"/>
                          <a:ea typeface="Meiryo UI" panose="020B0604030504040204" pitchFamily="50" charset="-128"/>
                          <a:cs typeface="Meiryo UI" panose="020B0604030504040204" pitchFamily="50" charset="-128"/>
                        </a:rPr>
                        <a:t>がん患者会活動</a:t>
                      </a:r>
                    </a:p>
                  </a:txBody>
                  <a:tcPr marL="83596" marR="83596" marT="0" marB="0" anchor="ctr">
                    <a:solidFill>
                      <a:schemeClr val="tx2"/>
                    </a:solidFill>
                  </a:tcPr>
                </a:tc>
                <a:tc>
                  <a:txBody>
                    <a:bodyPr/>
                    <a:lstStyle/>
                    <a:p>
                      <a:pPr algn="l" fontAlgn="ctr"/>
                      <a:r>
                        <a:rPr lang="zh-CN"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悠声会関西支部</a:t>
                      </a:r>
                      <a:endPar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841" marR="7841" marT="4411"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大阪府内において「咽頭全摘手術後の失声者ゼロを目指す」運動</a:t>
                      </a:r>
                    </a:p>
                  </a:txBody>
                  <a:tcPr marL="83596" marR="83596" marT="0" marB="0" anchor="ctr"/>
                </a:tc>
              </a:tr>
              <a:tr h="422693">
                <a:tc>
                  <a:txBody>
                    <a:bodyPr/>
                    <a:lstStyle/>
                    <a:p>
                      <a:pPr algn="just">
                        <a:spcAft>
                          <a:spcPts val="0"/>
                        </a:spcAft>
                      </a:pPr>
                      <a:r>
                        <a:rPr lang="ja-JP" sz="1200" b="0" kern="100" dirty="0">
                          <a:effectLst/>
                          <a:latin typeface="Meiryo UI" panose="020B0604030504040204" pitchFamily="50" charset="-128"/>
                          <a:ea typeface="Meiryo UI" panose="020B0604030504040204" pitchFamily="50" charset="-128"/>
                          <a:cs typeface="Meiryo UI" panose="020B0604030504040204" pitchFamily="50" charset="-128"/>
                        </a:rPr>
                        <a:t>がん患者会活動</a:t>
                      </a:r>
                    </a:p>
                  </a:txBody>
                  <a:tcPr marL="83596" marR="83596" marT="0" marB="0" anchor="ctr">
                    <a:lnB w="12700" cap="flat" cmpd="sng" algn="ctr">
                      <a:solidFill>
                        <a:schemeClr val="bg1"/>
                      </a:solidFill>
                      <a:prstDash val="solid"/>
                      <a:round/>
                      <a:headEnd type="none" w="med" len="med"/>
                      <a:tailEnd type="none" w="med" len="med"/>
                    </a:lnB>
                    <a:solidFill>
                      <a:schemeClr val="tx2"/>
                    </a:solidFill>
                  </a:tcPr>
                </a:tc>
                <a:tc>
                  <a:txBody>
                    <a:bodyPr/>
                    <a:lstStyle/>
                    <a:p>
                      <a:pPr algn="l"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どうするＢＯＫＳ</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841" marR="7841" marT="4411" marB="0" anchor="ctr">
                    <a:lnB w="12700" cap="flat" cmpd="sng" algn="ctr">
                      <a:solidFill>
                        <a:schemeClr val="bg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第</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回がん患者会就労支援意見交換会</a:t>
                      </a:r>
                    </a:p>
                  </a:txBody>
                  <a:tcPr marL="83596" marR="83596" marT="0" marB="0" anchor="ctr">
                    <a:lnB w="12700" cap="flat" cmpd="sng" algn="ctr">
                      <a:solidFill>
                        <a:schemeClr val="bg1"/>
                      </a:solidFill>
                      <a:prstDash val="solid"/>
                      <a:round/>
                      <a:headEnd type="none" w="med" len="med"/>
                      <a:tailEnd type="none" w="med" len="med"/>
                    </a:lnB>
                  </a:tcPr>
                </a:tc>
              </a:tr>
              <a:tr h="44307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1200" b="0" kern="100" dirty="0" smtClean="0">
                          <a:effectLst/>
                          <a:latin typeface="Meiryo UI" panose="020B0604030504040204" pitchFamily="50" charset="-128"/>
                          <a:ea typeface="Meiryo UI" panose="020B0604030504040204" pitchFamily="50" charset="-128"/>
                          <a:cs typeface="Meiryo UI" panose="020B0604030504040204" pitchFamily="50" charset="-128"/>
                        </a:rPr>
                        <a:t>がん患者会活動</a:t>
                      </a:r>
                    </a:p>
                  </a:txBody>
                  <a:tcPr marL="83596" marR="83596"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l"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堺市がん患者と家族の会</a:t>
                      </a:r>
                    </a:p>
                    <a:p>
                      <a:pPr algn="l"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「よりそい」</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841" marR="7841" marT="4411"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”がん”知りたい、聞きたい、学びたい</a:t>
                      </a:r>
                    </a:p>
                  </a:txBody>
                  <a:tcPr marL="83596" marR="83596"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5739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1200" b="0" kern="100" dirty="0" smtClean="0">
                          <a:effectLst/>
                          <a:latin typeface="Meiryo UI" panose="020B0604030504040204" pitchFamily="50" charset="-128"/>
                          <a:ea typeface="Meiryo UI" panose="020B0604030504040204" pitchFamily="50" charset="-128"/>
                          <a:cs typeface="Meiryo UI" panose="020B0604030504040204" pitchFamily="50" charset="-128"/>
                        </a:rPr>
                        <a:t>がん患者会活動</a:t>
                      </a:r>
                    </a:p>
                  </a:txBody>
                  <a:tcPr marL="83596" marR="83596"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l"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口腔・咽頭がん患者会</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841" marR="7841" marT="4411"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①口腔・咽頭がん患者会パンフレット作成</a:t>
                      </a: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②構音障害者向け構音訓練マニュアル増刷</a:t>
                      </a:r>
                    </a:p>
                  </a:txBody>
                  <a:tcPr marL="83596" marR="83596"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7658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1200" b="0" kern="100" dirty="0" smtClean="0">
                          <a:effectLst/>
                          <a:latin typeface="Meiryo UI" panose="020B0604030504040204" pitchFamily="50" charset="-128"/>
                          <a:ea typeface="Meiryo UI" panose="020B0604030504040204" pitchFamily="50" charset="-128"/>
                          <a:cs typeface="Meiryo UI" panose="020B0604030504040204" pitchFamily="50" charset="-128"/>
                        </a:rPr>
                        <a:t>がん患者会活動</a:t>
                      </a:r>
                    </a:p>
                  </a:txBody>
                  <a:tcPr marL="83596" marR="83596" marT="0" marB="0" anchor="ct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大阪がん患者団体協議会</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841" marR="7841" marT="4411" marB="0" anchor="ct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新規がん患者会ネットワークの構築</a:t>
                      </a:r>
                    </a:p>
                  </a:txBody>
                  <a:tcPr marL="83596" marR="83596" marT="0" marB="0" anchor="ct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4992">
                <a:tc>
                  <a:txBody>
                    <a:bodyPr/>
                    <a:lstStyle/>
                    <a:p>
                      <a:pPr algn="just">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　　　</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83596" marR="83596" marT="0" marB="0" anchor="ctr">
                    <a:lnT w="12700" cap="flat" cmpd="sng" algn="ctr">
                      <a:solidFill>
                        <a:schemeClr val="tx1"/>
                      </a:solidFill>
                      <a:prstDash val="solid"/>
                      <a:round/>
                      <a:headEnd type="none" w="med" len="med"/>
                      <a:tailEnd type="none" w="med" len="med"/>
                    </a:lnT>
                    <a:solidFill>
                      <a:schemeClr val="tx2"/>
                    </a:solidFill>
                  </a:tcPr>
                </a:tc>
                <a:tc>
                  <a:txBody>
                    <a:bodyPr/>
                    <a:lstStyle/>
                    <a:p>
                      <a:pPr algn="just">
                        <a:spcAft>
                          <a:spcPts val="0"/>
                        </a:spcAft>
                      </a:pP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841" marR="7841" marT="4411" marB="0" anchor="ctr">
                    <a:lnT w="12700" cap="flat" cmpd="sng" algn="ctr">
                      <a:solidFill>
                        <a:schemeClr val="tx1"/>
                      </a:solidFill>
                      <a:prstDash val="solid"/>
                      <a:round/>
                      <a:headEnd type="none" w="med" len="med"/>
                      <a:tailEnd type="none" w="med" len="med"/>
                    </a:lnT>
                  </a:tcPr>
                </a:tc>
                <a:tc>
                  <a:txBody>
                    <a:bodyPr/>
                    <a:lstStyle/>
                    <a:p>
                      <a:pPr algn="r">
                        <a:spcAft>
                          <a:spcPts val="0"/>
                        </a:spcAft>
                      </a:pPr>
                      <a:r>
                        <a:rPr lang="ja-JP" altLang="en-US" sz="1200" b="1" u="sng" kern="100" dirty="0" smtClean="0">
                          <a:effectLst/>
                          <a:latin typeface="Meiryo UI" panose="020B0604030504040204" pitchFamily="50" charset="-128"/>
                          <a:ea typeface="Meiryo UI" panose="020B0604030504040204" pitchFamily="50" charset="-128"/>
                          <a:cs typeface="Meiryo UI" panose="020B0604030504040204" pitchFamily="50" charset="-128"/>
                        </a:rPr>
                        <a:t>計１２団体</a:t>
                      </a:r>
                      <a:endParaRPr lang="ja-JP" sz="1200" b="1" u="sng"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83596" marR="83596" marT="0" marB="0" anchor="ctr">
                    <a:lnT w="12700" cap="flat" cmpd="sng" algn="ctr">
                      <a:solidFill>
                        <a:schemeClr val="tx1"/>
                      </a:solidFill>
                      <a:prstDash val="solid"/>
                      <a:round/>
                      <a:headEnd type="none" w="med" len="med"/>
                      <a:tailEnd type="none" w="med" len="med"/>
                    </a:lnT>
                  </a:tcPr>
                </a:tc>
              </a:tr>
            </a:tbl>
          </a:graphicData>
        </a:graphic>
      </p:graphicFrame>
      <p:sp>
        <p:nvSpPr>
          <p:cNvPr id="10" name="テキスト ボックス 9"/>
          <p:cNvSpPr txBox="1"/>
          <p:nvPr/>
        </p:nvSpPr>
        <p:spPr>
          <a:xfrm>
            <a:off x="347531" y="74235"/>
            <a:ext cx="6240693" cy="338554"/>
          </a:xfrm>
          <a:prstGeom prst="rect">
            <a:avLst/>
          </a:prstGeom>
          <a:noFill/>
        </p:spPr>
        <p:txBody>
          <a:bodyPr wrap="square" rtlCol="0">
            <a:spAutoFit/>
          </a:bodyPr>
          <a:lstStyle/>
          <a:p>
            <a:r>
              <a:rPr lang="ja-JP" altLang="en-US" sz="1600" b="1" dirty="0" smtClean="0"/>
              <a:t>○　平成</a:t>
            </a:r>
            <a:r>
              <a:rPr lang="en-US" altLang="ja-JP" sz="1600" b="1" dirty="0"/>
              <a:t>28</a:t>
            </a:r>
            <a:r>
              <a:rPr lang="ja-JP" altLang="en-US" sz="1600" b="1" dirty="0" smtClean="0"/>
              <a:t>年度がん対策基金企画提案公募事業一覧</a:t>
            </a:r>
            <a:endParaRPr kumimoji="1" lang="ja-JP" altLang="en-US" sz="1600" b="1" dirty="0"/>
          </a:p>
        </p:txBody>
      </p:sp>
      <p:sp>
        <p:nvSpPr>
          <p:cNvPr id="4" name="スライド番号プレースホルダー 6"/>
          <p:cNvSpPr>
            <a:spLocks noGrp="1"/>
          </p:cNvSpPr>
          <p:nvPr>
            <p:ph type="sldNum" sz="quarter" idx="12"/>
          </p:nvPr>
        </p:nvSpPr>
        <p:spPr>
          <a:xfrm>
            <a:off x="7010400" y="6479248"/>
            <a:ext cx="2133600" cy="365125"/>
          </a:xfrm>
        </p:spPr>
        <p:txBody>
          <a:bodyPr/>
          <a:lstStyle/>
          <a:p>
            <a:fld id="{61375F60-2867-46AD-B1FE-AD10FFE105A7}" type="slidenum">
              <a:rPr kumimoji="1" lang="ja-JP" altLang="en-US" smtClean="0"/>
              <a:t>27</a:t>
            </a:fld>
            <a:endParaRPr kumimoji="1" lang="ja-JP" altLang="en-US" dirty="0"/>
          </a:p>
        </p:txBody>
      </p:sp>
      <p:sp>
        <p:nvSpPr>
          <p:cNvPr id="6" name="正方形/長方形 5"/>
          <p:cNvSpPr/>
          <p:nvPr/>
        </p:nvSpPr>
        <p:spPr>
          <a:xfrm>
            <a:off x="7213419" y="627233"/>
            <a:ext cx="1463037" cy="497511"/>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400" b="1" dirty="0" smtClean="0">
                <a:solidFill>
                  <a:schemeClr val="bg1"/>
                </a:solidFill>
              </a:rPr>
              <a:t>＜資料３－２６＞</a:t>
            </a:r>
            <a:endParaRPr kumimoji="1" lang="ja-JP" altLang="en-US" sz="1400" b="1" dirty="0">
              <a:solidFill>
                <a:schemeClr val="bg1"/>
              </a:solidFill>
            </a:endParaRPr>
          </a:p>
        </p:txBody>
      </p:sp>
    </p:spTree>
    <p:extLst>
      <p:ext uri="{BB962C8B-B14F-4D97-AF65-F5344CB8AC3E}">
        <p14:creationId xmlns:p14="http://schemas.microsoft.com/office/powerpoint/2010/main" val="314254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2"/>
          <p:cNvSpPr txBox="1">
            <a:spLocks/>
          </p:cNvSpPr>
          <p:nvPr/>
        </p:nvSpPr>
        <p:spPr>
          <a:xfrm>
            <a:off x="517396" y="1025841"/>
            <a:ext cx="5211350" cy="567826"/>
          </a:xfrm>
          <a:prstGeom prst="rect">
            <a:avLst/>
          </a:prstGeom>
        </p:spPr>
        <p:txBody>
          <a:bodyPr vert="horz" rtlCol="0" anchor="t">
            <a:noAutofit/>
            <a:scene3d>
              <a:camera prst="orthographicFront"/>
              <a:lightRig rig="soft" dir="t"/>
            </a:scene3d>
            <a:sp3d prstMaterial="softEdge">
              <a:bevelT w="25400" h="25400"/>
            </a:sp3d>
          </a:bodyPr>
          <a:lst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altLang="ja-JP" sz="1600" b="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コンテンツ プレースホルダー 2"/>
          <p:cNvSpPr txBox="1">
            <a:spLocks/>
          </p:cNvSpPr>
          <p:nvPr/>
        </p:nvSpPr>
        <p:spPr>
          <a:xfrm>
            <a:off x="637910" y="1161619"/>
            <a:ext cx="8352928" cy="4320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タイトル 1"/>
          <p:cNvSpPr txBox="1">
            <a:spLocks/>
          </p:cNvSpPr>
          <p:nvPr/>
        </p:nvSpPr>
        <p:spPr>
          <a:xfrm>
            <a:off x="246651" y="41635"/>
            <a:ext cx="8749662" cy="759944"/>
          </a:xfrm>
          <a:prstGeom prst="rect">
            <a:avLst/>
          </a:prstGeom>
          <a:solidFill>
            <a:schemeClr val="accent1">
              <a:lumMod val="50000"/>
            </a:schemeClr>
          </a:solidFill>
        </p:spPr>
        <p:txBody>
          <a:bodyPr vert="horz" lIns="91440" tIns="72000" rIns="91440" bIns="7200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b="1" dirty="0" smtClean="0">
                <a:solidFill>
                  <a:schemeClr val="bg1"/>
                </a:solidFill>
                <a:latin typeface="+mj-ea"/>
                <a:cs typeface="メイリオ" panose="020B0604030504040204" pitchFamily="50" charset="-128"/>
              </a:rPr>
              <a:t>がん予防の推進（がん予防につながる学習活動の充実）</a:t>
            </a:r>
            <a:endParaRPr lang="ja-JP" altLang="en-US" sz="2800" b="1" dirty="0">
              <a:solidFill>
                <a:schemeClr val="bg1"/>
              </a:solidFill>
              <a:latin typeface="+mj-ea"/>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7010400" y="6492878"/>
            <a:ext cx="2133600" cy="365125"/>
          </a:xfrm>
        </p:spPr>
        <p:txBody>
          <a:bodyPr/>
          <a:lstStyle/>
          <a:p>
            <a:fld id="{61375F60-2867-46AD-B1FE-AD10FFE105A7}" type="slidenum">
              <a:rPr kumimoji="1" lang="ja-JP" altLang="en-US" smtClean="0"/>
              <a:t>3</a:t>
            </a:fld>
            <a:endParaRPr kumimoji="1" lang="ja-JP" altLang="en-US" dirty="0"/>
          </a:p>
        </p:txBody>
      </p:sp>
      <p:pic>
        <p:nvPicPr>
          <p:cNvPr id="6146" name="Picture 2" descr="https://lh3.googleusercontent.com/zYU6N6CtB-ZI63bfNTQAnNt3ootXOJhM51M1KQzH31M=w834-h625-n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5236" y="4187366"/>
            <a:ext cx="2258945" cy="1833925"/>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52113" y="823352"/>
            <a:ext cx="8944200" cy="3416320"/>
          </a:xfrm>
          <a:prstGeom prst="rect">
            <a:avLst/>
          </a:prstGeom>
        </p:spPr>
        <p:txBody>
          <a:bodyPr wrap="square">
            <a:spAutoFit/>
          </a:bodyPr>
          <a:lstStyle/>
          <a:p>
            <a:pPr marL="268288" indent="-268288"/>
            <a:r>
              <a:rPr lang="ja-JP" altLang="en-US" sz="2400" dirty="0" smtClean="0"/>
              <a:t>　</a:t>
            </a:r>
            <a:r>
              <a:rPr lang="ja-JP" altLang="en-US" sz="2400" dirty="0"/>
              <a:t>○</a:t>
            </a:r>
            <a:r>
              <a:rPr lang="ja-JP" altLang="en-US" sz="2400" dirty="0" smtClean="0"/>
              <a:t>文科省委託事業</a:t>
            </a:r>
            <a:endParaRPr lang="en-US" altLang="ja-JP" sz="2400" dirty="0" smtClean="0"/>
          </a:p>
          <a:p>
            <a:pPr marL="268288" indent="-268288"/>
            <a:r>
              <a:rPr lang="ja-JP" altLang="en-US" sz="2400" dirty="0"/>
              <a:t>　</a:t>
            </a:r>
            <a:r>
              <a:rPr lang="ja-JP" altLang="en-US" sz="2400" dirty="0" smtClean="0"/>
              <a:t>　　Ｈ</a:t>
            </a:r>
            <a:r>
              <a:rPr lang="en-US" altLang="ja-JP" sz="2400" dirty="0" smtClean="0"/>
              <a:t>26</a:t>
            </a:r>
            <a:r>
              <a:rPr lang="ja-JP" altLang="en-US" sz="2400" dirty="0" smtClean="0"/>
              <a:t>：高校</a:t>
            </a:r>
            <a:r>
              <a:rPr lang="en-US" altLang="ja-JP" sz="2400" dirty="0" smtClean="0"/>
              <a:t>1</a:t>
            </a:r>
            <a:r>
              <a:rPr lang="ja-JP" altLang="en-US" sz="2400" dirty="0" smtClean="0"/>
              <a:t>校</a:t>
            </a:r>
            <a:r>
              <a:rPr lang="en-US" altLang="ja-JP" sz="2400" dirty="0" smtClean="0"/>
              <a:t>(</a:t>
            </a:r>
            <a:r>
              <a:rPr lang="ja-JP" altLang="en-US" sz="2400" dirty="0" smtClean="0"/>
              <a:t>高槻</a:t>
            </a:r>
            <a:r>
              <a:rPr lang="en-US" altLang="ja-JP" sz="2400" dirty="0" smtClean="0"/>
              <a:t>)</a:t>
            </a:r>
            <a:r>
              <a:rPr lang="ja-JP" altLang="en-US" sz="2400" dirty="0" smtClean="0"/>
              <a:t>　Ｈ</a:t>
            </a:r>
            <a:r>
              <a:rPr lang="en-US" altLang="ja-JP" sz="2400" dirty="0" smtClean="0"/>
              <a:t>27</a:t>
            </a:r>
            <a:r>
              <a:rPr lang="ja-JP" altLang="en-US" sz="2400" dirty="0" smtClean="0"/>
              <a:t>：高校</a:t>
            </a:r>
            <a:r>
              <a:rPr lang="en-US" altLang="ja-JP" sz="2400" dirty="0" smtClean="0"/>
              <a:t>1</a:t>
            </a:r>
            <a:r>
              <a:rPr lang="ja-JP" altLang="en-US" sz="2400" dirty="0" smtClean="0"/>
              <a:t>校・中学</a:t>
            </a:r>
            <a:r>
              <a:rPr lang="en-US" altLang="ja-JP" sz="2400" dirty="0"/>
              <a:t>1</a:t>
            </a:r>
            <a:r>
              <a:rPr lang="ja-JP" altLang="en-US" sz="2400" dirty="0" smtClean="0"/>
              <a:t>校</a:t>
            </a:r>
            <a:r>
              <a:rPr lang="en-US" altLang="ja-JP" sz="2400" dirty="0" smtClean="0"/>
              <a:t>(</a:t>
            </a:r>
            <a:r>
              <a:rPr lang="ja-JP" altLang="en-US" sz="2400" dirty="0" smtClean="0"/>
              <a:t>河内長野</a:t>
            </a:r>
            <a:r>
              <a:rPr lang="en-US" altLang="ja-JP" sz="2400" dirty="0" smtClean="0"/>
              <a:t>)</a:t>
            </a:r>
          </a:p>
          <a:p>
            <a:pPr marL="268288" indent="-268288"/>
            <a:r>
              <a:rPr lang="ja-JP" altLang="en-US" sz="2400" dirty="0"/>
              <a:t>　</a:t>
            </a:r>
            <a:r>
              <a:rPr lang="ja-JP" altLang="en-US" sz="2400" dirty="0" smtClean="0"/>
              <a:t>　　Ｈ</a:t>
            </a:r>
            <a:r>
              <a:rPr lang="en-US" altLang="ja-JP" sz="2400" dirty="0" smtClean="0"/>
              <a:t>28</a:t>
            </a:r>
            <a:r>
              <a:rPr lang="ja-JP" altLang="en-US" sz="2400" dirty="0" smtClean="0"/>
              <a:t>：高校</a:t>
            </a:r>
            <a:r>
              <a:rPr lang="en-US" altLang="ja-JP" sz="2400" dirty="0" smtClean="0"/>
              <a:t>1</a:t>
            </a:r>
            <a:r>
              <a:rPr lang="ja-JP" altLang="en-US" sz="2400" dirty="0" smtClean="0"/>
              <a:t>校、中学校</a:t>
            </a:r>
            <a:r>
              <a:rPr lang="en-US" altLang="ja-JP" sz="2400" dirty="0" smtClean="0"/>
              <a:t>1</a:t>
            </a:r>
            <a:r>
              <a:rPr lang="ja-JP" altLang="en-US" sz="2400" dirty="0" smtClean="0"/>
              <a:t>校（八尾）</a:t>
            </a:r>
            <a:endParaRPr lang="en-US" altLang="ja-JP" sz="2400" dirty="0"/>
          </a:p>
          <a:p>
            <a:pPr marL="268288" indent="-268288"/>
            <a:r>
              <a:rPr lang="ja-JP" altLang="en-US" sz="2400" dirty="0" smtClean="0"/>
              <a:t>　</a:t>
            </a:r>
            <a:r>
              <a:rPr lang="ja-JP" altLang="en-US" sz="2400" dirty="0"/>
              <a:t>○</a:t>
            </a:r>
            <a:r>
              <a:rPr lang="ja-JP" altLang="en-US" sz="2400" dirty="0" smtClean="0"/>
              <a:t>府独自の取組み（がん予防につながる学習活動充実支援事業）</a:t>
            </a:r>
            <a:endParaRPr lang="en-US" altLang="ja-JP" sz="2400" dirty="0" smtClean="0"/>
          </a:p>
          <a:p>
            <a:pPr marL="268288" indent="-268288"/>
            <a:r>
              <a:rPr lang="ja-JP" altLang="en-US" sz="2400" dirty="0"/>
              <a:t>　</a:t>
            </a:r>
            <a:r>
              <a:rPr lang="ja-JP" altLang="en-US" sz="2400" dirty="0" smtClean="0"/>
              <a:t>　　がん対策基金を活用し、Ｈ</a:t>
            </a:r>
            <a:r>
              <a:rPr lang="en-US" altLang="ja-JP" sz="2400" dirty="0" smtClean="0"/>
              <a:t>27</a:t>
            </a:r>
            <a:r>
              <a:rPr lang="ja-JP" altLang="en-US" sz="2400" dirty="0" smtClean="0"/>
              <a:t>から公立中学校</a:t>
            </a:r>
            <a:r>
              <a:rPr lang="en-US" altLang="ja-JP" sz="2400" dirty="0" smtClean="0"/>
              <a:t>8</a:t>
            </a:r>
            <a:r>
              <a:rPr lang="ja-JP" altLang="en-US" sz="2400" dirty="0" smtClean="0"/>
              <a:t>校で実施</a:t>
            </a:r>
            <a:endParaRPr lang="en-US" altLang="ja-JP" sz="2400" dirty="0" smtClean="0"/>
          </a:p>
          <a:p>
            <a:pPr marL="268288" indent="-268288"/>
            <a:r>
              <a:rPr lang="en-US" altLang="ja-JP" sz="2400" dirty="0"/>
              <a:t> </a:t>
            </a:r>
            <a:r>
              <a:rPr lang="en-US" altLang="ja-JP" sz="2400" dirty="0" smtClean="0"/>
              <a:t>       </a:t>
            </a:r>
            <a:r>
              <a:rPr lang="ja-JP" altLang="en-US" sz="2400" dirty="0" smtClean="0"/>
              <a:t>（豊中、高槻、寝屋川、富田林、和泉、高石、阪南２）</a:t>
            </a:r>
            <a:endParaRPr lang="en-US" altLang="ja-JP" sz="2400" dirty="0" smtClean="0"/>
          </a:p>
          <a:p>
            <a:pPr marL="268288" indent="-268288"/>
            <a:r>
              <a:rPr lang="ja-JP" altLang="en-US" sz="2400" dirty="0"/>
              <a:t>　</a:t>
            </a:r>
            <a:r>
              <a:rPr lang="ja-JP" altLang="en-US" sz="2400" dirty="0" smtClean="0"/>
              <a:t>　　Ｈ</a:t>
            </a:r>
            <a:r>
              <a:rPr lang="en-US" altLang="ja-JP" sz="2400" dirty="0" smtClean="0"/>
              <a:t>28</a:t>
            </a:r>
            <a:r>
              <a:rPr lang="ja-JP" altLang="en-US" sz="2400" dirty="0" smtClean="0"/>
              <a:t>：府内公立中学校</a:t>
            </a:r>
            <a:r>
              <a:rPr lang="en-US" altLang="ja-JP" sz="2400" dirty="0"/>
              <a:t>15</a:t>
            </a:r>
            <a:r>
              <a:rPr lang="ja-JP" altLang="en-US" sz="2400" dirty="0" smtClean="0"/>
              <a:t>校で実施</a:t>
            </a:r>
            <a:endParaRPr lang="en-US" altLang="ja-JP" sz="2400" dirty="0" smtClean="0"/>
          </a:p>
          <a:p>
            <a:pPr marL="268288" indent="-268288"/>
            <a:r>
              <a:rPr lang="ja-JP" altLang="en-US" sz="2400" dirty="0" smtClean="0"/>
              <a:t>　○講師</a:t>
            </a:r>
            <a:endParaRPr lang="en-US" altLang="ja-JP" sz="2400" dirty="0" smtClean="0"/>
          </a:p>
          <a:p>
            <a:pPr marL="268288" indent="-268288"/>
            <a:r>
              <a:rPr lang="ja-JP" altLang="en-US" sz="2400" dirty="0"/>
              <a:t>　</a:t>
            </a:r>
            <a:r>
              <a:rPr lang="ja-JP" altLang="en-US" sz="2400" dirty="0" smtClean="0"/>
              <a:t>　　がんプロ、がん拠点病院、地区医師会（病院）、がん経験者</a:t>
            </a:r>
            <a:endParaRPr lang="ja-JP" altLang="en-US" sz="2400" dirty="0"/>
          </a:p>
        </p:txBody>
      </p:sp>
      <p:pic>
        <p:nvPicPr>
          <p:cNvPr id="4" name="図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876254" y="4175282"/>
            <a:ext cx="3074904" cy="1809953"/>
          </a:xfrm>
          <a:prstGeom prst="rect">
            <a:avLst/>
          </a:prstGeom>
        </p:spPr>
      </p:pic>
      <p:pic>
        <p:nvPicPr>
          <p:cNvPr id="9" name="Picture 4" descr="https://lh3.googleusercontent.com/XdF2jGisFokeCj67amUwvvzuw_VPZSgc01tiDeHJe7hbvHFJ0IQsJfazAZL7BhWZ5b6ZvvnI3iIuNz9TAJoR3IbR9KB1mtMILsrLw46ieyllfATttB5EcEKN5Jn-B5sqOuhVNMKETqRqw0bKI_Tp1UMKKtoWbhW048dBww2-0RJquL1e0dDhQKjROMeXqPQT55uZ8kNrU-SCHkalxbCpEwmoCw6DJkKvJYaDPiy9KW3iyc9BVjpgqazk-qlD3Z6xjp5KC2OfTYrG782Rg8Z9LXqyaMaPfwCUkgGz3IrlIF6brdqbpjVqK9fjcADH6l6S6DahI5GWYXovJWqNC5IbrXaIbN85uO1ewLMHvxhpQ1hjb3sAuOxdPxtONTt2t8sXaKx3gyczmKbx3agYgzsOPnwsUjUbmIfwPRL_lROEogAnaRFWB2CvWzavRJ0NgXkrxpQti55aIP8T0WeLDZp0F2FdSmvMHUjlH6wyXGEXKosPK3_KB65rA1_PegllwKiF-_vZkSs7Vn9jCfV8dwb-QH6GKu5FjSBa_GgMvANm6M0=w1080-h608-no"/>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6100785" y="4187364"/>
            <a:ext cx="2592288" cy="1795526"/>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p:cNvSpPr/>
          <p:nvPr/>
        </p:nvSpPr>
        <p:spPr>
          <a:xfrm>
            <a:off x="453723" y="5877272"/>
            <a:ext cx="8638164"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u="sng" dirty="0" smtClean="0">
                <a:solidFill>
                  <a:prstClr val="black"/>
                </a:solidFill>
                <a:latin typeface="+mj-ea"/>
                <a:ea typeface="+mj-ea"/>
                <a:cs typeface="メイリオ" panose="020B0604030504040204" pitchFamily="50" charset="-128"/>
              </a:rPr>
              <a:t>◎２９年度</a:t>
            </a:r>
            <a:r>
              <a:rPr lang="ja-JP" altLang="en-US" sz="2000" b="1" u="sng" dirty="0">
                <a:solidFill>
                  <a:prstClr val="black"/>
                </a:solidFill>
                <a:latin typeface="+mj-ea"/>
                <a:ea typeface="+mj-ea"/>
                <a:cs typeface="メイリオ" panose="020B0604030504040204" pitchFamily="50" charset="-128"/>
              </a:rPr>
              <a:t>も</a:t>
            </a:r>
            <a:r>
              <a:rPr lang="ja-JP" altLang="en-US" sz="2000" b="1" u="sng" dirty="0" smtClean="0">
                <a:solidFill>
                  <a:prstClr val="black"/>
                </a:solidFill>
                <a:latin typeface="+mj-ea"/>
                <a:ea typeface="+mj-ea"/>
                <a:cs typeface="メイリオ" panose="020B0604030504040204" pitchFamily="50" charset="-128"/>
              </a:rPr>
              <a:t>引き続き実施予定</a:t>
            </a:r>
            <a:endParaRPr lang="en-US" altLang="ja-JP" sz="2000" b="1" u="sng" dirty="0" smtClean="0">
              <a:solidFill>
                <a:prstClr val="black"/>
              </a:solidFill>
              <a:latin typeface="+mj-ea"/>
              <a:ea typeface="+mj-ea"/>
              <a:cs typeface="メイリオ" panose="020B0604030504040204" pitchFamily="50" charset="-128"/>
            </a:endParaRPr>
          </a:p>
        </p:txBody>
      </p:sp>
      <p:sp>
        <p:nvSpPr>
          <p:cNvPr id="12" name="正方形/長方形 11"/>
          <p:cNvSpPr/>
          <p:nvPr/>
        </p:nvSpPr>
        <p:spPr>
          <a:xfrm>
            <a:off x="7692572" y="764704"/>
            <a:ext cx="1316558" cy="453854"/>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400" b="1" dirty="0" smtClean="0">
                <a:solidFill>
                  <a:schemeClr val="tx1"/>
                </a:solidFill>
              </a:rPr>
              <a:t>＜資料３－２＞</a:t>
            </a:r>
            <a:endParaRPr kumimoji="1" lang="ja-JP" altLang="en-US" sz="1400" b="1" dirty="0">
              <a:solidFill>
                <a:schemeClr val="tx1"/>
              </a:solidFill>
            </a:endParaRPr>
          </a:p>
        </p:txBody>
      </p:sp>
    </p:spTree>
    <p:extLst>
      <p:ext uri="{BB962C8B-B14F-4D97-AF65-F5344CB8AC3E}">
        <p14:creationId xmlns:p14="http://schemas.microsoft.com/office/powerpoint/2010/main" val="2628253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980873693"/>
              </p:ext>
            </p:extLst>
          </p:nvPr>
        </p:nvGraphicFramePr>
        <p:xfrm>
          <a:off x="110121" y="597557"/>
          <a:ext cx="8874285" cy="6071600"/>
        </p:xfrm>
        <a:graphic>
          <a:graphicData uri="http://schemas.openxmlformats.org/drawingml/2006/table">
            <a:tbl>
              <a:tblPr firstRow="1" firstCol="1" bandRow="1">
                <a:tableStyleId>{5C22544A-7EE6-4342-B048-85BDC9FD1C3A}</a:tableStyleId>
              </a:tblPr>
              <a:tblGrid>
                <a:gridCol w="1065048"/>
                <a:gridCol w="1656834"/>
                <a:gridCol w="2005873"/>
                <a:gridCol w="1246292"/>
                <a:gridCol w="2900238"/>
              </a:tblGrid>
              <a:tr h="327685">
                <a:tc>
                  <a:txBody>
                    <a:bodyPr/>
                    <a:lstStyle/>
                    <a:p>
                      <a:pPr algn="ctr">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市町村名</a:t>
                      </a:r>
                    </a:p>
                  </a:txBody>
                  <a:tcPr marL="62807" marR="62807" marT="0" marB="0" anchor="ctr"/>
                </a:tc>
                <a:tc>
                  <a:txBody>
                    <a:bodyPr/>
                    <a:lstStyle/>
                    <a:p>
                      <a:pPr algn="ctr">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学校名</a:t>
                      </a:r>
                    </a:p>
                  </a:txBody>
                  <a:tcPr marL="62807" marR="62807" marT="0" marB="0" anchor="ctr"/>
                </a:tc>
                <a:tc>
                  <a:txBody>
                    <a:bodyPr/>
                    <a:lstStyle/>
                    <a:p>
                      <a:pPr algn="ctr">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学年</a:t>
                      </a:r>
                    </a:p>
                  </a:txBody>
                  <a:tcPr marL="62807" marR="62807" marT="0" marB="0" anchor="ctr"/>
                </a:tc>
                <a:tc>
                  <a:txBody>
                    <a:bodyPr/>
                    <a:lstStyle/>
                    <a:p>
                      <a:pPr algn="ctr">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実施日</a:t>
                      </a:r>
                    </a:p>
                  </a:txBody>
                  <a:tcPr marL="62807" marR="62807" marT="0" marB="0" anchor="ctr"/>
                </a:tc>
                <a:tc>
                  <a:txBody>
                    <a:bodyPr/>
                    <a:lstStyle/>
                    <a:p>
                      <a:pPr algn="ctr">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講師</a:t>
                      </a:r>
                    </a:p>
                  </a:txBody>
                  <a:tcPr marL="62807" marR="62807" marT="0" marB="0" anchor="ctr"/>
                </a:tc>
              </a:tr>
              <a:tr h="351151">
                <a:tc>
                  <a:txBody>
                    <a:bodyPr/>
                    <a:lstStyle/>
                    <a:p>
                      <a:pPr algn="ctr">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大阪市</a:t>
                      </a:r>
                    </a:p>
                  </a:txBody>
                  <a:tcPr marL="62807" marR="62807" marT="0" marB="0" anchor="ctr"/>
                </a:tc>
                <a:tc>
                  <a:txBody>
                    <a:bodyPr/>
                    <a:lstStyle/>
                    <a:p>
                      <a:pPr marL="1066800" indent="-1066800" algn="l">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市立菫中学校</a:t>
                      </a:r>
                    </a:p>
                  </a:txBody>
                  <a:tcPr marL="62807" marR="62807" marT="0" marB="0" anchor="ctr"/>
                </a:tc>
                <a:tc>
                  <a:txBody>
                    <a:bodyPr/>
                    <a:lstStyle/>
                    <a:p>
                      <a:pPr algn="l">
                        <a:lnSpc>
                          <a:spcPts val="1400"/>
                        </a:lnSpc>
                        <a:spcAft>
                          <a:spcPts val="0"/>
                        </a:spcAft>
                      </a:pPr>
                      <a:r>
                        <a:rPr lang="en-US" sz="1250" kern="100" dirty="0">
                          <a:effectLst/>
                          <a:latin typeface="メイリオ" panose="020B0604030504040204" pitchFamily="50" charset="-128"/>
                          <a:ea typeface="メイリオ" panose="020B0604030504040204" pitchFamily="50" charset="-128"/>
                          <a:cs typeface="メイリオ" panose="020B0604030504040204" pitchFamily="50" charset="-128"/>
                        </a:rPr>
                        <a:t>3</a:t>
                      </a: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年生（</a:t>
                      </a:r>
                      <a:r>
                        <a:rPr lang="en-US" sz="1250" kern="100" dirty="0">
                          <a:effectLst/>
                          <a:latin typeface="メイリオ" panose="020B0604030504040204" pitchFamily="50" charset="-128"/>
                          <a:ea typeface="メイリオ" panose="020B0604030504040204" pitchFamily="50" charset="-128"/>
                          <a:cs typeface="メイリオ" panose="020B0604030504040204" pitchFamily="50" charset="-128"/>
                        </a:rPr>
                        <a:t>260</a:t>
                      </a: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名</a:t>
                      </a:r>
                      <a:r>
                        <a:rPr lang="ja-JP"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）保健</a:t>
                      </a: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体育</a:t>
                      </a:r>
                    </a:p>
                  </a:txBody>
                  <a:tcPr marL="62807" marR="62807" marT="0" marB="0" anchor="ctr"/>
                </a:tc>
                <a:tc>
                  <a:txBody>
                    <a:bodyPr/>
                    <a:lstStyle/>
                    <a:p>
                      <a:pPr algn="l">
                        <a:lnSpc>
                          <a:spcPts val="1400"/>
                        </a:lnSpc>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sz="1250" kern="100" dirty="0">
                          <a:effectLst/>
                          <a:latin typeface="メイリオ" panose="020B0604030504040204" pitchFamily="50" charset="-128"/>
                          <a:ea typeface="メイリオ" panose="020B0604030504040204" pitchFamily="50" charset="-128"/>
                          <a:cs typeface="メイリオ" panose="020B0604030504040204" pitchFamily="50" charset="-128"/>
                        </a:rPr>
                        <a:t>28</a:t>
                      </a: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年</a:t>
                      </a:r>
                      <a:r>
                        <a:rPr lang="en-US" sz="1250" kern="100" dirty="0">
                          <a:effectLst/>
                          <a:latin typeface="メイリオ" panose="020B0604030504040204" pitchFamily="50" charset="-128"/>
                          <a:ea typeface="メイリオ" panose="020B0604030504040204" pitchFamily="50" charset="-128"/>
                          <a:cs typeface="メイリオ" panose="020B0604030504040204" pitchFamily="50" charset="-128"/>
                        </a:rPr>
                        <a:t>7</a:t>
                      </a:r>
                      <a:r>
                        <a:rPr lang="ja-JP"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月</a:t>
                      </a:r>
                      <a:endPar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07" marR="62807" marT="0" marB="0" anchor="ctr"/>
                </a:tc>
                <a:tc>
                  <a:txBody>
                    <a:bodyPr/>
                    <a:lstStyle/>
                    <a:p>
                      <a:pPr algn="l">
                        <a:lnSpc>
                          <a:spcPts val="1400"/>
                        </a:lnSpc>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府立成人病Ｃ・医師</a:t>
                      </a:r>
                    </a:p>
                  </a:txBody>
                  <a:tcPr marL="62807" marR="62807" marT="0" marB="0" anchor="ctr"/>
                </a:tc>
              </a:tr>
              <a:tr h="505679">
                <a:tc>
                  <a:txBody>
                    <a:bodyPr/>
                    <a:lstStyle/>
                    <a:p>
                      <a:pPr algn="ctr">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大阪市</a:t>
                      </a:r>
                    </a:p>
                  </a:txBody>
                  <a:tcPr marL="62807" marR="62807" marT="0" marB="0" anchor="ctr"/>
                </a:tc>
                <a:tc>
                  <a:txBody>
                    <a:bodyPr/>
                    <a:lstStyle/>
                    <a:p>
                      <a:pPr marL="1066800" indent="-1066800" algn="l">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市立港中学校</a:t>
                      </a:r>
                    </a:p>
                  </a:txBody>
                  <a:tcPr marL="62807" marR="62807" marT="0" marB="0" anchor="ctr"/>
                </a:tc>
                <a:tc>
                  <a:txBody>
                    <a:bodyPr/>
                    <a:lstStyle/>
                    <a:p>
                      <a:pPr algn="l">
                        <a:lnSpc>
                          <a:spcPts val="1400"/>
                        </a:lnSpc>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全学年（</a:t>
                      </a:r>
                      <a:r>
                        <a:rPr lang="en-US" sz="1250" kern="100" dirty="0">
                          <a:effectLst/>
                          <a:latin typeface="メイリオ" panose="020B0604030504040204" pitchFamily="50" charset="-128"/>
                          <a:ea typeface="メイリオ" panose="020B0604030504040204" pitchFamily="50" charset="-128"/>
                          <a:cs typeface="メイリオ" panose="020B0604030504040204" pitchFamily="50" charset="-128"/>
                        </a:rPr>
                        <a:t>350</a:t>
                      </a: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名</a:t>
                      </a:r>
                      <a:r>
                        <a:rPr lang="ja-JP"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5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1400"/>
                        </a:lnSpc>
                        <a:spcAft>
                          <a:spcPts val="0"/>
                        </a:spcAft>
                      </a:pPr>
                      <a:r>
                        <a:rPr lang="ja-JP" altLang="en-US"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小中連携健康教育学習会</a:t>
                      </a:r>
                      <a:endPar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07" marR="62807" marT="0" marB="0" anchor="ctr"/>
                </a:tc>
                <a:tc>
                  <a:txBody>
                    <a:bodyPr/>
                    <a:lstStyle/>
                    <a:p>
                      <a:pPr algn="l">
                        <a:lnSpc>
                          <a:spcPts val="1400"/>
                        </a:lnSpc>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sz="1250" kern="100" dirty="0">
                          <a:effectLst/>
                          <a:latin typeface="メイリオ" panose="020B0604030504040204" pitchFamily="50" charset="-128"/>
                          <a:ea typeface="メイリオ" panose="020B0604030504040204" pitchFamily="50" charset="-128"/>
                          <a:cs typeface="メイリオ" panose="020B0604030504040204" pitchFamily="50" charset="-128"/>
                        </a:rPr>
                        <a:t>28</a:t>
                      </a: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年</a:t>
                      </a:r>
                      <a:r>
                        <a:rPr lang="en-US" sz="1250" kern="100" dirty="0">
                          <a:effectLst/>
                          <a:latin typeface="メイリオ" panose="020B0604030504040204" pitchFamily="50" charset="-128"/>
                          <a:ea typeface="メイリオ" panose="020B0604030504040204" pitchFamily="50" charset="-128"/>
                          <a:cs typeface="メイリオ" panose="020B0604030504040204" pitchFamily="50" charset="-128"/>
                        </a:rPr>
                        <a:t>11</a:t>
                      </a:r>
                      <a:r>
                        <a:rPr lang="ja-JP"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月</a:t>
                      </a:r>
                      <a:endPar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07" marR="62807" marT="0" marB="0" anchor="ctr"/>
                </a:tc>
                <a:tc>
                  <a:txBody>
                    <a:bodyPr/>
                    <a:lstStyle/>
                    <a:p>
                      <a:pPr algn="l">
                        <a:lnSpc>
                          <a:spcPts val="1400"/>
                        </a:lnSpc>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市立総合医療Ｃ・医師</a:t>
                      </a:r>
                    </a:p>
                  </a:txBody>
                  <a:tcPr marL="62807" marR="62807" marT="0" marB="0" anchor="ctr"/>
                </a:tc>
              </a:tr>
              <a:tr h="351151">
                <a:tc>
                  <a:txBody>
                    <a:bodyPr/>
                    <a:lstStyle/>
                    <a:p>
                      <a:pPr algn="ctr">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豊中市</a:t>
                      </a:r>
                    </a:p>
                  </a:txBody>
                  <a:tcPr marL="62807" marR="62807" marT="0" marB="0" anchor="ctr"/>
                </a:tc>
                <a:tc>
                  <a:txBody>
                    <a:bodyPr/>
                    <a:lstStyle/>
                    <a:p>
                      <a:pPr marL="1066800" indent="-1066800" algn="l">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市立第十六中学校</a:t>
                      </a:r>
                    </a:p>
                  </a:txBody>
                  <a:tcPr marL="62807" marR="62807" marT="0" marB="0" anchor="ctr"/>
                </a:tc>
                <a:tc>
                  <a:txBody>
                    <a:bodyPr/>
                    <a:lstStyle/>
                    <a:p>
                      <a:pPr algn="l">
                        <a:lnSpc>
                          <a:spcPts val="1400"/>
                        </a:lnSpc>
                        <a:spcAft>
                          <a:spcPts val="0"/>
                        </a:spcAft>
                      </a:pPr>
                      <a:r>
                        <a:rPr lang="en-US" sz="1250" kern="100" dirty="0">
                          <a:effectLst/>
                          <a:latin typeface="メイリオ" panose="020B0604030504040204" pitchFamily="50" charset="-128"/>
                          <a:ea typeface="メイリオ" panose="020B0604030504040204" pitchFamily="50" charset="-128"/>
                          <a:cs typeface="メイリオ" panose="020B0604030504040204" pitchFamily="50" charset="-128"/>
                        </a:rPr>
                        <a:t>3</a:t>
                      </a: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年生（</a:t>
                      </a:r>
                      <a:r>
                        <a:rPr lang="en-US" sz="1250" kern="100" dirty="0">
                          <a:effectLst/>
                          <a:latin typeface="メイリオ" panose="020B0604030504040204" pitchFamily="50" charset="-128"/>
                          <a:ea typeface="メイリオ" panose="020B0604030504040204" pitchFamily="50" charset="-128"/>
                          <a:cs typeface="メイリオ" panose="020B0604030504040204" pitchFamily="50" charset="-128"/>
                        </a:rPr>
                        <a:t>131</a:t>
                      </a: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名</a:t>
                      </a:r>
                      <a:r>
                        <a:rPr lang="ja-JP"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）保健</a:t>
                      </a: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体育</a:t>
                      </a:r>
                    </a:p>
                  </a:txBody>
                  <a:tcPr marL="62807" marR="62807" marT="0" marB="0" anchor="ctr"/>
                </a:tc>
                <a:tc>
                  <a:txBody>
                    <a:bodyPr/>
                    <a:lstStyle/>
                    <a:p>
                      <a:pPr algn="l">
                        <a:lnSpc>
                          <a:spcPts val="1400"/>
                        </a:lnSpc>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sz="1250" kern="100" dirty="0">
                          <a:effectLst/>
                          <a:latin typeface="メイリオ" panose="020B0604030504040204" pitchFamily="50" charset="-128"/>
                          <a:ea typeface="メイリオ" panose="020B0604030504040204" pitchFamily="50" charset="-128"/>
                          <a:cs typeface="メイリオ" panose="020B0604030504040204" pitchFamily="50" charset="-128"/>
                        </a:rPr>
                        <a:t>28</a:t>
                      </a: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年</a:t>
                      </a:r>
                      <a:r>
                        <a:rPr lang="en-US" sz="1250" kern="100" dirty="0">
                          <a:effectLst/>
                          <a:latin typeface="メイリオ" panose="020B0604030504040204" pitchFamily="50" charset="-128"/>
                          <a:ea typeface="メイリオ" panose="020B0604030504040204" pitchFamily="50" charset="-128"/>
                          <a:cs typeface="メイリオ" panose="020B0604030504040204" pitchFamily="50" charset="-128"/>
                        </a:rPr>
                        <a:t>10</a:t>
                      </a:r>
                      <a:r>
                        <a:rPr lang="ja-JP"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月</a:t>
                      </a:r>
                      <a:endPar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07" marR="62807" marT="0" marB="0" anchor="ctr"/>
                </a:tc>
                <a:tc>
                  <a:txBody>
                    <a:bodyPr/>
                    <a:lstStyle/>
                    <a:p>
                      <a:pPr algn="l">
                        <a:lnSpc>
                          <a:spcPts val="1400"/>
                        </a:lnSpc>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市立豊中病院・医師</a:t>
                      </a:r>
                    </a:p>
                  </a:txBody>
                  <a:tcPr marL="62807" marR="62807" marT="0" marB="0" anchor="ctr"/>
                </a:tc>
              </a:tr>
              <a:tr h="351151">
                <a:tc>
                  <a:txBody>
                    <a:bodyPr/>
                    <a:lstStyle/>
                    <a:p>
                      <a:pPr algn="ctr">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豊中市</a:t>
                      </a:r>
                    </a:p>
                  </a:txBody>
                  <a:tcPr marL="62807" marR="62807" marT="0" marB="0" anchor="ctr"/>
                </a:tc>
                <a:tc>
                  <a:txBody>
                    <a:bodyPr/>
                    <a:lstStyle/>
                    <a:p>
                      <a:pPr marL="1066800" indent="-1066800" algn="l">
                        <a:spcAft>
                          <a:spcPts val="0"/>
                        </a:spcAft>
                      </a:pPr>
                      <a:r>
                        <a:rPr lang="ja-JP"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市立第</a:t>
                      </a:r>
                      <a:r>
                        <a:rPr lang="ja-JP" altLang="en-US"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二</a:t>
                      </a:r>
                      <a:r>
                        <a:rPr lang="ja-JP"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中学校</a:t>
                      </a:r>
                      <a:endPar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07" marR="62807" marT="0" marB="0" anchor="ctr"/>
                </a:tc>
                <a:tc>
                  <a:txBody>
                    <a:bodyPr/>
                    <a:lstStyle/>
                    <a:p>
                      <a:pPr algn="l">
                        <a:lnSpc>
                          <a:spcPts val="1400"/>
                        </a:lnSpc>
                        <a:spcAft>
                          <a:spcPts val="0"/>
                        </a:spcAft>
                      </a:pPr>
                      <a:r>
                        <a:rPr lang="en-US" altLang="ja-JP"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2</a:t>
                      </a:r>
                      <a:r>
                        <a:rPr lang="ja-JP"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年生（</a:t>
                      </a:r>
                      <a:r>
                        <a:rPr lang="en-US" altLang="ja-JP"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160</a:t>
                      </a:r>
                      <a:r>
                        <a:rPr lang="ja-JP" altLang="en-US"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名</a:t>
                      </a:r>
                      <a:r>
                        <a:rPr lang="ja-JP"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）保健</a:t>
                      </a: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体育</a:t>
                      </a:r>
                    </a:p>
                  </a:txBody>
                  <a:tcPr marL="62807" marR="62807" marT="0" marB="0" anchor="ctr"/>
                </a:tc>
                <a:tc>
                  <a:txBody>
                    <a:bodyPr/>
                    <a:lstStyle/>
                    <a:p>
                      <a:pPr algn="l">
                        <a:lnSpc>
                          <a:spcPts val="1400"/>
                        </a:lnSpc>
                        <a:spcAft>
                          <a:spcPts val="0"/>
                        </a:spcAft>
                      </a:pPr>
                      <a:r>
                        <a:rPr lang="ja-JP"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29</a:t>
                      </a:r>
                      <a:r>
                        <a:rPr lang="ja-JP"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年</a:t>
                      </a:r>
                      <a:r>
                        <a:rPr lang="ja-JP" altLang="en-US"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２</a:t>
                      </a:r>
                      <a:r>
                        <a:rPr lang="ja-JP"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月</a:t>
                      </a:r>
                      <a:endPar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07" marR="62807" marT="0" marB="0" anchor="ctr"/>
                </a:tc>
                <a:tc>
                  <a:txBody>
                    <a:bodyPr/>
                    <a:lstStyle/>
                    <a:p>
                      <a:pPr algn="l">
                        <a:lnSpc>
                          <a:spcPts val="1400"/>
                        </a:lnSpc>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市立豊中病院・医師</a:t>
                      </a:r>
                    </a:p>
                  </a:txBody>
                  <a:tcPr marL="62807" marR="62807" marT="0" marB="0" anchor="ctr"/>
                </a:tc>
              </a:tr>
              <a:tr h="317889">
                <a:tc>
                  <a:txBody>
                    <a:bodyPr/>
                    <a:lstStyle/>
                    <a:p>
                      <a:pPr algn="ctr">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高槻市</a:t>
                      </a:r>
                    </a:p>
                  </a:txBody>
                  <a:tcPr marL="62807" marR="62807" marT="0" marB="0" anchor="ctr"/>
                </a:tc>
                <a:tc>
                  <a:txBody>
                    <a:bodyPr/>
                    <a:lstStyle/>
                    <a:p>
                      <a:pPr algn="l">
                        <a:spcAft>
                          <a:spcPts val="0"/>
                        </a:spcAft>
                      </a:pPr>
                      <a:r>
                        <a:rPr lang="ja-JP"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市立第</a:t>
                      </a:r>
                      <a:r>
                        <a:rPr lang="ja-JP" altLang="en-US"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１</a:t>
                      </a:r>
                      <a:r>
                        <a:rPr lang="ja-JP"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中学校</a:t>
                      </a:r>
                      <a:endPar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07" marR="62807" marT="0" marB="0" anchor="ctr"/>
                </a:tc>
                <a:tc>
                  <a:txBody>
                    <a:bodyPr/>
                    <a:lstStyle/>
                    <a:p>
                      <a:pPr algn="l">
                        <a:lnSpc>
                          <a:spcPts val="1400"/>
                        </a:lnSpc>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全学年（</a:t>
                      </a:r>
                      <a:r>
                        <a:rPr lang="en-US" sz="1250" kern="100" dirty="0">
                          <a:effectLst/>
                          <a:latin typeface="メイリオ" panose="020B0604030504040204" pitchFamily="50" charset="-128"/>
                          <a:ea typeface="メイリオ" panose="020B0604030504040204" pitchFamily="50" charset="-128"/>
                          <a:cs typeface="メイリオ" panose="020B0604030504040204" pitchFamily="50" charset="-128"/>
                        </a:rPr>
                        <a:t>363</a:t>
                      </a: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名）</a:t>
                      </a:r>
                    </a:p>
                  </a:txBody>
                  <a:tcPr marL="62807" marR="62807" marT="0" marB="0" anchor="ctr"/>
                </a:tc>
                <a:tc>
                  <a:txBody>
                    <a:bodyPr/>
                    <a:lstStyle/>
                    <a:p>
                      <a:pPr algn="l">
                        <a:lnSpc>
                          <a:spcPts val="1400"/>
                        </a:lnSpc>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sz="1250" kern="100" dirty="0">
                          <a:effectLst/>
                          <a:latin typeface="メイリオ" panose="020B0604030504040204" pitchFamily="50" charset="-128"/>
                          <a:ea typeface="メイリオ" panose="020B0604030504040204" pitchFamily="50" charset="-128"/>
                          <a:cs typeface="メイリオ" panose="020B0604030504040204" pitchFamily="50" charset="-128"/>
                        </a:rPr>
                        <a:t>28</a:t>
                      </a: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年</a:t>
                      </a:r>
                      <a:r>
                        <a:rPr lang="en-US" sz="1250" kern="100" dirty="0">
                          <a:effectLst/>
                          <a:latin typeface="メイリオ" panose="020B0604030504040204" pitchFamily="50" charset="-128"/>
                          <a:ea typeface="メイリオ" panose="020B0604030504040204" pitchFamily="50" charset="-128"/>
                          <a:cs typeface="メイリオ" panose="020B0604030504040204" pitchFamily="50" charset="-128"/>
                        </a:rPr>
                        <a:t>11</a:t>
                      </a:r>
                      <a:r>
                        <a:rPr lang="ja-JP"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月</a:t>
                      </a:r>
                      <a:endPar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07" marR="62807" marT="0" marB="0" anchor="ctr"/>
                </a:tc>
                <a:tc>
                  <a:txBody>
                    <a:bodyPr/>
                    <a:lstStyle/>
                    <a:p>
                      <a:pPr algn="l">
                        <a:lnSpc>
                          <a:spcPts val="1400"/>
                        </a:lnSpc>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がん経験者</a:t>
                      </a:r>
                    </a:p>
                  </a:txBody>
                  <a:tcPr marL="62807" marR="62807" marT="0" marB="0" anchor="ctr"/>
                </a:tc>
              </a:tr>
              <a:tr h="351151">
                <a:tc>
                  <a:txBody>
                    <a:bodyPr/>
                    <a:lstStyle/>
                    <a:p>
                      <a:pPr algn="ctr">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枚方市</a:t>
                      </a:r>
                    </a:p>
                  </a:txBody>
                  <a:tcPr marL="62807" marR="62807" marT="0" marB="0" anchor="ctr"/>
                </a:tc>
                <a:tc>
                  <a:txBody>
                    <a:bodyPr/>
                    <a:lstStyle/>
                    <a:p>
                      <a:pPr algn="l">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市立</a:t>
                      </a:r>
                      <a:r>
                        <a:rPr lang="ja-JP"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第</a:t>
                      </a:r>
                      <a:r>
                        <a:rPr lang="ja-JP" altLang="en-US"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１</a:t>
                      </a:r>
                      <a:r>
                        <a:rPr lang="ja-JP"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中学校</a:t>
                      </a:r>
                      <a:endPar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07" marR="62807" marT="0" marB="0" anchor="ctr"/>
                </a:tc>
                <a:tc>
                  <a:txBody>
                    <a:bodyPr/>
                    <a:lstStyle/>
                    <a:p>
                      <a:pPr algn="l">
                        <a:lnSpc>
                          <a:spcPts val="1400"/>
                        </a:lnSpc>
                        <a:spcAft>
                          <a:spcPts val="0"/>
                        </a:spcAft>
                      </a:pPr>
                      <a:r>
                        <a:rPr lang="en-US" sz="1250" kern="100" dirty="0">
                          <a:effectLst/>
                          <a:latin typeface="メイリオ" panose="020B0604030504040204" pitchFamily="50" charset="-128"/>
                          <a:ea typeface="メイリオ" panose="020B0604030504040204" pitchFamily="50" charset="-128"/>
                          <a:cs typeface="メイリオ" panose="020B0604030504040204" pitchFamily="50" charset="-128"/>
                        </a:rPr>
                        <a:t>3</a:t>
                      </a: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年生（</a:t>
                      </a:r>
                      <a:r>
                        <a:rPr lang="en-US" sz="1250" kern="100" dirty="0">
                          <a:effectLst/>
                          <a:latin typeface="メイリオ" panose="020B0604030504040204" pitchFamily="50" charset="-128"/>
                          <a:ea typeface="メイリオ" panose="020B0604030504040204" pitchFamily="50" charset="-128"/>
                          <a:cs typeface="メイリオ" panose="020B0604030504040204" pitchFamily="50" charset="-128"/>
                        </a:rPr>
                        <a:t>213</a:t>
                      </a: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名</a:t>
                      </a:r>
                      <a:r>
                        <a:rPr lang="ja-JP"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）保健</a:t>
                      </a: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体育</a:t>
                      </a:r>
                    </a:p>
                  </a:txBody>
                  <a:tcPr marL="62807" marR="62807" marT="0" marB="0" anchor="ctr"/>
                </a:tc>
                <a:tc>
                  <a:txBody>
                    <a:bodyPr/>
                    <a:lstStyle/>
                    <a:p>
                      <a:pPr algn="l">
                        <a:lnSpc>
                          <a:spcPts val="1400"/>
                        </a:lnSpc>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sz="1250" kern="100" dirty="0">
                          <a:effectLst/>
                          <a:latin typeface="メイリオ" panose="020B0604030504040204" pitchFamily="50" charset="-128"/>
                          <a:ea typeface="メイリオ" panose="020B0604030504040204" pitchFamily="50" charset="-128"/>
                          <a:cs typeface="メイリオ" panose="020B0604030504040204" pitchFamily="50" charset="-128"/>
                        </a:rPr>
                        <a:t>28</a:t>
                      </a: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年</a:t>
                      </a:r>
                      <a:r>
                        <a:rPr lang="en-US" sz="1250" kern="100" dirty="0">
                          <a:effectLst/>
                          <a:latin typeface="メイリオ" panose="020B0604030504040204" pitchFamily="50" charset="-128"/>
                          <a:ea typeface="メイリオ" panose="020B0604030504040204" pitchFamily="50" charset="-128"/>
                          <a:cs typeface="メイリオ" panose="020B0604030504040204" pitchFamily="50" charset="-128"/>
                        </a:rPr>
                        <a:t>7</a:t>
                      </a:r>
                      <a:r>
                        <a:rPr lang="ja-JP"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月</a:t>
                      </a:r>
                      <a:endPar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07" marR="62807" marT="0" marB="0" anchor="ctr"/>
                </a:tc>
                <a:tc>
                  <a:txBody>
                    <a:bodyPr/>
                    <a:lstStyle/>
                    <a:p>
                      <a:pPr algn="l">
                        <a:lnSpc>
                          <a:spcPts val="1400"/>
                        </a:lnSpc>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市立ひらかた病院・医師</a:t>
                      </a:r>
                    </a:p>
                  </a:txBody>
                  <a:tcPr marL="62807" marR="62807" marT="0" marB="0" anchor="ctr"/>
                </a:tc>
              </a:tr>
              <a:tr h="336662">
                <a:tc>
                  <a:txBody>
                    <a:bodyPr/>
                    <a:lstStyle/>
                    <a:p>
                      <a:pPr algn="ctr">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寝屋川市</a:t>
                      </a:r>
                    </a:p>
                  </a:txBody>
                  <a:tcPr marL="62807" marR="62807" marT="0" marB="0" anchor="ctr"/>
                </a:tc>
                <a:tc>
                  <a:txBody>
                    <a:bodyPr/>
                    <a:lstStyle/>
                    <a:p>
                      <a:pPr algn="l">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市立</a:t>
                      </a:r>
                      <a:r>
                        <a:rPr lang="ja-JP"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第</a:t>
                      </a:r>
                      <a:r>
                        <a:rPr lang="ja-JP" altLang="en-US"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１</a:t>
                      </a:r>
                      <a:r>
                        <a:rPr lang="ja-JP"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中学校</a:t>
                      </a:r>
                      <a:endPar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07" marR="62807" marT="0" marB="0" anchor="ctr"/>
                </a:tc>
                <a:tc>
                  <a:txBody>
                    <a:bodyPr/>
                    <a:lstStyle/>
                    <a:p>
                      <a:pPr algn="l">
                        <a:lnSpc>
                          <a:spcPts val="1200"/>
                        </a:lnSpc>
                        <a:spcAft>
                          <a:spcPts val="0"/>
                        </a:spcAft>
                      </a:pPr>
                      <a:r>
                        <a:rPr lang="en-US" sz="1250" kern="100" dirty="0">
                          <a:effectLst/>
                          <a:latin typeface="メイリオ" panose="020B0604030504040204" pitchFamily="50" charset="-128"/>
                          <a:ea typeface="メイリオ" panose="020B0604030504040204" pitchFamily="50" charset="-128"/>
                          <a:cs typeface="メイリオ" panose="020B0604030504040204" pitchFamily="50" charset="-128"/>
                        </a:rPr>
                        <a:t>3</a:t>
                      </a: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年生（</a:t>
                      </a:r>
                      <a:r>
                        <a:rPr lang="en-US" sz="1250" kern="100" dirty="0">
                          <a:effectLst/>
                          <a:latin typeface="メイリオ" panose="020B0604030504040204" pitchFamily="50" charset="-128"/>
                          <a:ea typeface="メイリオ" panose="020B0604030504040204" pitchFamily="50" charset="-128"/>
                          <a:cs typeface="メイリオ" panose="020B0604030504040204" pitchFamily="50" charset="-128"/>
                        </a:rPr>
                        <a:t>192</a:t>
                      </a: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名</a:t>
                      </a:r>
                      <a:r>
                        <a:rPr lang="ja-JP"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）保健</a:t>
                      </a: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体育</a:t>
                      </a:r>
                    </a:p>
                  </a:txBody>
                  <a:tcPr marL="62807" marR="62807" marT="0" marB="0" anchor="ctr"/>
                </a:tc>
                <a:tc>
                  <a:txBody>
                    <a:bodyPr/>
                    <a:lstStyle/>
                    <a:p>
                      <a:pPr algn="l">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sz="1250" kern="100" dirty="0">
                          <a:effectLst/>
                          <a:latin typeface="メイリオ" panose="020B0604030504040204" pitchFamily="50" charset="-128"/>
                          <a:ea typeface="メイリオ" panose="020B0604030504040204" pitchFamily="50" charset="-128"/>
                          <a:cs typeface="メイリオ" panose="020B0604030504040204" pitchFamily="50" charset="-128"/>
                        </a:rPr>
                        <a:t>28</a:t>
                      </a: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年</a:t>
                      </a:r>
                      <a:r>
                        <a:rPr lang="en-US" sz="1250" kern="100" dirty="0">
                          <a:effectLst/>
                          <a:latin typeface="メイリオ" panose="020B0604030504040204" pitchFamily="50" charset="-128"/>
                          <a:ea typeface="メイリオ" panose="020B0604030504040204" pitchFamily="50" charset="-128"/>
                          <a:cs typeface="メイリオ" panose="020B0604030504040204" pitchFamily="50" charset="-128"/>
                        </a:rPr>
                        <a:t>11</a:t>
                      </a:r>
                      <a:r>
                        <a:rPr lang="ja-JP"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月</a:t>
                      </a:r>
                      <a:endPar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07" marR="62807" marT="0" marB="0" anchor="ctr"/>
                </a:tc>
                <a:tc>
                  <a:txBody>
                    <a:bodyPr/>
                    <a:lstStyle/>
                    <a:p>
                      <a:pPr algn="l">
                        <a:lnSpc>
                          <a:spcPts val="1400"/>
                        </a:lnSpc>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国立大阪南医療Ｃ・医師等</a:t>
                      </a:r>
                    </a:p>
                  </a:txBody>
                  <a:tcPr marL="62807" marR="62807" marT="0" marB="0" anchor="ctr"/>
                </a:tc>
              </a:tr>
              <a:tr h="360975">
                <a:tc>
                  <a:txBody>
                    <a:bodyPr/>
                    <a:lstStyle/>
                    <a:p>
                      <a:pPr algn="ctr">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東大阪市</a:t>
                      </a:r>
                    </a:p>
                  </a:txBody>
                  <a:tcPr marL="62807" marR="62807" marT="0" marB="0" anchor="ctr"/>
                </a:tc>
                <a:tc>
                  <a:txBody>
                    <a:bodyPr/>
                    <a:lstStyle/>
                    <a:p>
                      <a:pPr algn="l">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市立枚岡中学校</a:t>
                      </a:r>
                    </a:p>
                  </a:txBody>
                  <a:tcPr marL="62807" marR="62807" marT="0" marB="0" anchor="ctr"/>
                </a:tc>
                <a:tc>
                  <a:txBody>
                    <a:bodyPr/>
                    <a:lstStyle/>
                    <a:p>
                      <a:pPr algn="l">
                        <a:lnSpc>
                          <a:spcPts val="1400"/>
                        </a:lnSpc>
                        <a:spcAft>
                          <a:spcPts val="0"/>
                        </a:spcAft>
                      </a:pPr>
                      <a:r>
                        <a:rPr lang="en-US" altLang="ja-JP"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年生（</a:t>
                      </a:r>
                      <a:r>
                        <a:rPr lang="en-US" altLang="ja-JP"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267</a:t>
                      </a:r>
                      <a:r>
                        <a:rPr lang="ja-JP" altLang="en-US"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名）保健体育</a:t>
                      </a:r>
                      <a:endPar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07" marR="62807" marT="0" marB="0" anchor="ctr"/>
                </a:tc>
                <a:tc>
                  <a:txBody>
                    <a:bodyPr/>
                    <a:lstStyle/>
                    <a:p>
                      <a:pPr algn="l">
                        <a:lnSpc>
                          <a:spcPts val="1400"/>
                        </a:lnSpc>
                        <a:spcAft>
                          <a:spcPts val="0"/>
                        </a:spcAft>
                      </a:pPr>
                      <a:r>
                        <a:rPr lang="ja-JP" altLang="en-US"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月</a:t>
                      </a:r>
                      <a:endPar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07" marR="62807" marT="0" marB="0" anchor="ctr"/>
                </a:tc>
                <a:tc>
                  <a:txBody>
                    <a:bodyPr/>
                    <a:lstStyle/>
                    <a:p>
                      <a:pPr algn="l">
                        <a:lnSpc>
                          <a:spcPts val="1400"/>
                        </a:lnSpc>
                        <a:spcAft>
                          <a:spcPts val="0"/>
                        </a:spcAft>
                      </a:pPr>
                      <a:r>
                        <a:rPr lang="ja-JP"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市立</a:t>
                      </a:r>
                      <a:r>
                        <a:rPr lang="ja-JP" altLang="en-US"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東大阪医療Ｃ</a:t>
                      </a:r>
                      <a:r>
                        <a:rPr lang="ja-JP"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医師</a:t>
                      </a:r>
                    </a:p>
                  </a:txBody>
                  <a:tcPr marL="62807" marR="62807" marT="0" marB="0" anchor="ctr"/>
                </a:tc>
              </a:tr>
              <a:tr h="298029">
                <a:tc>
                  <a:txBody>
                    <a:bodyPr/>
                    <a:lstStyle/>
                    <a:p>
                      <a:pPr algn="ctr">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富田林市</a:t>
                      </a:r>
                    </a:p>
                  </a:txBody>
                  <a:tcPr marL="62807" marR="62807" marT="0" marB="0" anchor="ctr"/>
                </a:tc>
                <a:tc>
                  <a:txBody>
                    <a:bodyPr/>
                    <a:lstStyle/>
                    <a:p>
                      <a:pPr algn="l">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市立葛城中学校</a:t>
                      </a:r>
                    </a:p>
                  </a:txBody>
                  <a:tcPr marL="62807" marR="62807" marT="0" marB="0" anchor="ctr"/>
                </a:tc>
                <a:tc>
                  <a:txBody>
                    <a:bodyPr/>
                    <a:lstStyle/>
                    <a:p>
                      <a:pPr algn="l">
                        <a:lnSpc>
                          <a:spcPts val="1400"/>
                        </a:lnSpc>
                        <a:spcAft>
                          <a:spcPts val="0"/>
                        </a:spcAft>
                      </a:pPr>
                      <a:r>
                        <a:rPr lang="en-US" sz="1250" kern="100" dirty="0">
                          <a:effectLst/>
                          <a:latin typeface="メイリオ" panose="020B0604030504040204" pitchFamily="50" charset="-128"/>
                          <a:ea typeface="メイリオ" panose="020B0604030504040204" pitchFamily="50" charset="-128"/>
                          <a:cs typeface="メイリオ" panose="020B0604030504040204" pitchFamily="50" charset="-128"/>
                        </a:rPr>
                        <a:t>2</a:t>
                      </a: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年生（</a:t>
                      </a:r>
                      <a:r>
                        <a:rPr lang="en-US" sz="1250" kern="100" dirty="0">
                          <a:effectLst/>
                          <a:latin typeface="メイリオ" panose="020B0604030504040204" pitchFamily="50" charset="-128"/>
                          <a:ea typeface="メイリオ" panose="020B0604030504040204" pitchFamily="50" charset="-128"/>
                          <a:cs typeface="メイリオ" panose="020B0604030504040204" pitchFamily="50" charset="-128"/>
                        </a:rPr>
                        <a:t>85</a:t>
                      </a: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名</a:t>
                      </a:r>
                      <a:r>
                        <a:rPr lang="ja-JP"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）保健</a:t>
                      </a: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体育</a:t>
                      </a:r>
                    </a:p>
                  </a:txBody>
                  <a:tcPr marL="62807" marR="62807" marT="0" marB="0" anchor="ctr"/>
                </a:tc>
                <a:tc>
                  <a:txBody>
                    <a:bodyPr/>
                    <a:lstStyle/>
                    <a:p>
                      <a:pPr algn="l">
                        <a:lnSpc>
                          <a:spcPts val="1400"/>
                        </a:lnSpc>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sz="1250" kern="100" dirty="0">
                          <a:effectLst/>
                          <a:latin typeface="メイリオ" panose="020B0604030504040204" pitchFamily="50" charset="-128"/>
                          <a:ea typeface="メイリオ" panose="020B0604030504040204" pitchFamily="50" charset="-128"/>
                          <a:cs typeface="メイリオ" panose="020B0604030504040204" pitchFamily="50" charset="-128"/>
                        </a:rPr>
                        <a:t>28</a:t>
                      </a: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年</a:t>
                      </a:r>
                      <a:r>
                        <a:rPr lang="en-US" sz="1250" kern="100" dirty="0">
                          <a:effectLst/>
                          <a:latin typeface="メイリオ" panose="020B0604030504040204" pitchFamily="50" charset="-128"/>
                          <a:ea typeface="メイリオ" panose="020B0604030504040204" pitchFamily="50" charset="-128"/>
                          <a:cs typeface="メイリオ" panose="020B0604030504040204" pitchFamily="50" charset="-128"/>
                        </a:rPr>
                        <a:t>7</a:t>
                      </a:r>
                      <a:r>
                        <a:rPr lang="ja-JP"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月</a:t>
                      </a:r>
                      <a:endPar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07" marR="62807" marT="0" marB="0" anchor="ctr"/>
                </a:tc>
                <a:tc>
                  <a:txBody>
                    <a:bodyPr/>
                    <a:lstStyle/>
                    <a:p>
                      <a:pPr algn="l">
                        <a:lnSpc>
                          <a:spcPts val="1400"/>
                        </a:lnSpc>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近畿大学医学部附属病院</a:t>
                      </a:r>
                    </a:p>
                    <a:p>
                      <a:pPr algn="l">
                        <a:lnSpc>
                          <a:spcPts val="1400"/>
                        </a:lnSpc>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・専門看護師</a:t>
                      </a:r>
                    </a:p>
                  </a:txBody>
                  <a:tcPr marL="62807" marR="62807" marT="0" marB="0" anchor="ctr"/>
                </a:tc>
              </a:tr>
              <a:tr h="351151">
                <a:tc>
                  <a:txBody>
                    <a:bodyPr/>
                    <a:lstStyle/>
                    <a:p>
                      <a:pPr algn="ctr">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岸和田市</a:t>
                      </a:r>
                    </a:p>
                  </a:txBody>
                  <a:tcPr marL="62807" marR="62807" marT="0" marB="0" anchor="ctr"/>
                </a:tc>
                <a:tc>
                  <a:txBody>
                    <a:bodyPr/>
                    <a:lstStyle/>
                    <a:p>
                      <a:pPr algn="l">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市立山直中学校</a:t>
                      </a:r>
                    </a:p>
                  </a:txBody>
                  <a:tcPr marL="62807" marR="62807" marT="0" marB="0" anchor="ctr"/>
                </a:tc>
                <a:tc>
                  <a:txBody>
                    <a:bodyPr/>
                    <a:lstStyle/>
                    <a:p>
                      <a:pPr algn="l">
                        <a:lnSpc>
                          <a:spcPts val="1400"/>
                        </a:lnSpc>
                        <a:spcAft>
                          <a:spcPts val="0"/>
                        </a:spcAft>
                      </a:pPr>
                      <a:r>
                        <a:rPr lang="en-US" sz="1250" kern="100" dirty="0">
                          <a:effectLst/>
                          <a:latin typeface="メイリオ" panose="020B0604030504040204" pitchFamily="50" charset="-128"/>
                          <a:ea typeface="メイリオ" panose="020B0604030504040204" pitchFamily="50" charset="-128"/>
                          <a:cs typeface="メイリオ" panose="020B0604030504040204" pitchFamily="50" charset="-128"/>
                        </a:rPr>
                        <a:t>3</a:t>
                      </a: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年生（</a:t>
                      </a:r>
                      <a:r>
                        <a:rPr lang="en-US" sz="1250" kern="100" dirty="0">
                          <a:effectLst/>
                          <a:latin typeface="メイリオ" panose="020B0604030504040204" pitchFamily="50" charset="-128"/>
                          <a:ea typeface="メイリオ" panose="020B0604030504040204" pitchFamily="50" charset="-128"/>
                          <a:cs typeface="メイリオ" panose="020B0604030504040204" pitchFamily="50" charset="-128"/>
                        </a:rPr>
                        <a:t>217</a:t>
                      </a: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名</a:t>
                      </a:r>
                      <a:r>
                        <a:rPr lang="ja-JP"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）保健</a:t>
                      </a: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体育</a:t>
                      </a:r>
                    </a:p>
                  </a:txBody>
                  <a:tcPr marL="62807" marR="62807" marT="0" marB="0" anchor="ctr"/>
                </a:tc>
                <a:tc>
                  <a:txBody>
                    <a:bodyPr/>
                    <a:lstStyle/>
                    <a:p>
                      <a:pPr algn="l">
                        <a:lnSpc>
                          <a:spcPts val="1400"/>
                        </a:lnSpc>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sz="1250" kern="100" dirty="0">
                          <a:effectLst/>
                          <a:latin typeface="メイリオ" panose="020B0604030504040204" pitchFamily="50" charset="-128"/>
                          <a:ea typeface="メイリオ" panose="020B0604030504040204" pitchFamily="50" charset="-128"/>
                          <a:cs typeface="メイリオ" panose="020B0604030504040204" pitchFamily="50" charset="-128"/>
                        </a:rPr>
                        <a:t>28</a:t>
                      </a: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年</a:t>
                      </a:r>
                      <a:r>
                        <a:rPr lang="en-US" sz="1250" kern="100" dirty="0">
                          <a:effectLst/>
                          <a:latin typeface="メイリオ" panose="020B0604030504040204" pitchFamily="50" charset="-128"/>
                          <a:ea typeface="メイリオ" panose="020B0604030504040204" pitchFamily="50" charset="-128"/>
                          <a:cs typeface="メイリオ" panose="020B0604030504040204" pitchFamily="50" charset="-128"/>
                        </a:rPr>
                        <a:t>12</a:t>
                      </a:r>
                      <a:r>
                        <a:rPr lang="ja-JP"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月</a:t>
                      </a:r>
                      <a:endPar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07" marR="62807" marT="0" marB="0" anchor="ctr"/>
                </a:tc>
                <a:tc>
                  <a:txBody>
                    <a:bodyPr/>
                    <a:lstStyle/>
                    <a:p>
                      <a:pPr algn="l">
                        <a:lnSpc>
                          <a:spcPts val="1400"/>
                        </a:lnSpc>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市立岸和田市民病院・医師</a:t>
                      </a:r>
                    </a:p>
                  </a:txBody>
                  <a:tcPr marL="62807" marR="62807" marT="0" marB="0" anchor="ctr"/>
                </a:tc>
              </a:tr>
              <a:tr h="351151">
                <a:tc>
                  <a:txBody>
                    <a:bodyPr/>
                    <a:lstStyle/>
                    <a:p>
                      <a:pPr algn="ctr">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泉佐野市</a:t>
                      </a:r>
                    </a:p>
                  </a:txBody>
                  <a:tcPr marL="62807" marR="62807" marT="0" marB="0" anchor="ctr"/>
                </a:tc>
                <a:tc>
                  <a:txBody>
                    <a:bodyPr/>
                    <a:lstStyle/>
                    <a:p>
                      <a:pPr algn="l">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市立佐野中学校</a:t>
                      </a:r>
                    </a:p>
                  </a:txBody>
                  <a:tcPr marL="62807" marR="62807" marT="0" marB="0" anchor="ctr"/>
                </a:tc>
                <a:tc>
                  <a:txBody>
                    <a:bodyPr/>
                    <a:lstStyle/>
                    <a:p>
                      <a:pPr algn="l">
                        <a:lnSpc>
                          <a:spcPts val="1400"/>
                        </a:lnSpc>
                        <a:spcAft>
                          <a:spcPts val="0"/>
                        </a:spcAft>
                      </a:pPr>
                      <a:r>
                        <a:rPr lang="en-US" sz="1250" kern="100" dirty="0">
                          <a:effectLst/>
                          <a:latin typeface="メイリオ" panose="020B0604030504040204" pitchFamily="50" charset="-128"/>
                          <a:ea typeface="メイリオ" panose="020B0604030504040204" pitchFamily="50" charset="-128"/>
                          <a:cs typeface="メイリオ" panose="020B0604030504040204" pitchFamily="50" charset="-128"/>
                        </a:rPr>
                        <a:t>1</a:t>
                      </a: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年生（</a:t>
                      </a:r>
                      <a:r>
                        <a:rPr lang="en-US" sz="1250" kern="100" dirty="0">
                          <a:effectLst/>
                          <a:latin typeface="メイリオ" panose="020B0604030504040204" pitchFamily="50" charset="-128"/>
                          <a:ea typeface="メイリオ" panose="020B0604030504040204" pitchFamily="50" charset="-128"/>
                          <a:cs typeface="メイリオ" panose="020B0604030504040204" pitchFamily="50" charset="-128"/>
                        </a:rPr>
                        <a:t>243</a:t>
                      </a: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名</a:t>
                      </a:r>
                      <a:r>
                        <a:rPr lang="ja-JP"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）保健</a:t>
                      </a: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体育</a:t>
                      </a:r>
                    </a:p>
                  </a:txBody>
                  <a:tcPr marL="62807" marR="62807" marT="0" marB="0" anchor="ctr"/>
                </a:tc>
                <a:tc>
                  <a:txBody>
                    <a:bodyPr/>
                    <a:lstStyle/>
                    <a:p>
                      <a:pPr algn="l">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sz="1250" kern="100" dirty="0">
                          <a:effectLst/>
                          <a:latin typeface="メイリオ" panose="020B0604030504040204" pitchFamily="50" charset="-128"/>
                          <a:ea typeface="メイリオ" panose="020B0604030504040204" pitchFamily="50" charset="-128"/>
                          <a:cs typeface="メイリオ" panose="020B0604030504040204" pitchFamily="50" charset="-128"/>
                        </a:rPr>
                        <a:t>28</a:t>
                      </a: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年</a:t>
                      </a:r>
                      <a:r>
                        <a:rPr lang="en-US" sz="1250" kern="100" dirty="0">
                          <a:effectLst/>
                          <a:latin typeface="メイリオ" panose="020B0604030504040204" pitchFamily="50" charset="-128"/>
                          <a:ea typeface="メイリオ" panose="020B0604030504040204" pitchFamily="50" charset="-128"/>
                          <a:cs typeface="メイリオ" panose="020B0604030504040204" pitchFamily="50" charset="-128"/>
                        </a:rPr>
                        <a:t>12</a:t>
                      </a:r>
                      <a:r>
                        <a:rPr lang="ja-JP"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月</a:t>
                      </a:r>
                      <a:endPar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07" marR="62807" marT="0" marB="0" anchor="ctr"/>
                </a:tc>
                <a:tc>
                  <a:txBody>
                    <a:bodyPr/>
                    <a:lstStyle/>
                    <a:p>
                      <a:pPr algn="l">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りんくう総合医療Ｃ・医師</a:t>
                      </a:r>
                    </a:p>
                  </a:txBody>
                  <a:tcPr marL="62807" marR="62807" marT="0" marB="0" anchor="ctr"/>
                </a:tc>
              </a:tr>
              <a:tr h="351151">
                <a:tc>
                  <a:txBody>
                    <a:bodyPr/>
                    <a:lstStyle/>
                    <a:p>
                      <a:pPr algn="ctr">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和泉市</a:t>
                      </a:r>
                    </a:p>
                  </a:txBody>
                  <a:tcPr marL="62807" marR="62807" marT="0" marB="0" anchor="ctr"/>
                </a:tc>
                <a:tc>
                  <a:txBody>
                    <a:bodyPr/>
                    <a:lstStyle/>
                    <a:p>
                      <a:pPr algn="l">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市立郷荘中学校</a:t>
                      </a:r>
                    </a:p>
                  </a:txBody>
                  <a:tcPr marL="62807" marR="62807" marT="0" marB="0" anchor="ctr"/>
                </a:tc>
                <a:tc>
                  <a:txBody>
                    <a:bodyPr/>
                    <a:lstStyle/>
                    <a:p>
                      <a:pPr algn="l">
                        <a:lnSpc>
                          <a:spcPts val="1400"/>
                        </a:lnSpc>
                        <a:spcAft>
                          <a:spcPts val="0"/>
                        </a:spcAft>
                      </a:pPr>
                      <a:r>
                        <a:rPr lang="en-US" sz="1250" kern="100" dirty="0">
                          <a:effectLst/>
                          <a:latin typeface="メイリオ" panose="020B0604030504040204" pitchFamily="50" charset="-128"/>
                          <a:ea typeface="メイリオ" panose="020B0604030504040204" pitchFamily="50" charset="-128"/>
                          <a:cs typeface="メイリオ" panose="020B0604030504040204" pitchFamily="50" charset="-128"/>
                        </a:rPr>
                        <a:t>2</a:t>
                      </a: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年生（</a:t>
                      </a:r>
                      <a:r>
                        <a:rPr lang="en-US" sz="1250" kern="100" dirty="0">
                          <a:effectLst/>
                          <a:latin typeface="メイリオ" panose="020B0604030504040204" pitchFamily="50" charset="-128"/>
                          <a:ea typeface="メイリオ" panose="020B0604030504040204" pitchFamily="50" charset="-128"/>
                          <a:cs typeface="メイリオ" panose="020B0604030504040204" pitchFamily="50" charset="-128"/>
                        </a:rPr>
                        <a:t>251</a:t>
                      </a: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名</a:t>
                      </a:r>
                      <a:r>
                        <a:rPr lang="ja-JP"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）保健</a:t>
                      </a: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体育</a:t>
                      </a:r>
                    </a:p>
                  </a:txBody>
                  <a:tcPr marL="62807" marR="62807" marT="0" marB="0" anchor="ctr"/>
                </a:tc>
                <a:tc>
                  <a:txBody>
                    <a:bodyPr/>
                    <a:lstStyle/>
                    <a:p>
                      <a:pPr algn="l">
                        <a:lnSpc>
                          <a:spcPts val="1400"/>
                        </a:lnSpc>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sz="1250" kern="100" dirty="0">
                          <a:effectLst/>
                          <a:latin typeface="メイリオ" panose="020B0604030504040204" pitchFamily="50" charset="-128"/>
                          <a:ea typeface="メイリオ" panose="020B0604030504040204" pitchFamily="50" charset="-128"/>
                          <a:cs typeface="メイリオ" panose="020B0604030504040204" pitchFamily="50" charset="-128"/>
                        </a:rPr>
                        <a:t>28</a:t>
                      </a: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年</a:t>
                      </a:r>
                      <a:r>
                        <a:rPr lang="en-US" sz="1250" kern="100" dirty="0">
                          <a:effectLst/>
                          <a:latin typeface="メイリオ" panose="020B0604030504040204" pitchFamily="50" charset="-128"/>
                          <a:ea typeface="メイリオ" panose="020B0604030504040204" pitchFamily="50" charset="-128"/>
                          <a:cs typeface="メイリオ" panose="020B0604030504040204" pitchFamily="50" charset="-128"/>
                        </a:rPr>
                        <a:t>9</a:t>
                      </a:r>
                      <a:r>
                        <a:rPr lang="ja-JP"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月</a:t>
                      </a:r>
                      <a:endPar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07" marR="62807" marT="0" marB="0" anchor="ctr"/>
                </a:tc>
                <a:tc>
                  <a:txBody>
                    <a:bodyPr/>
                    <a:lstStyle/>
                    <a:p>
                      <a:pPr algn="l">
                        <a:lnSpc>
                          <a:spcPts val="1400"/>
                        </a:lnSpc>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和泉市民病院・医師</a:t>
                      </a:r>
                    </a:p>
                  </a:txBody>
                  <a:tcPr marL="62807" marR="62807" marT="0" marB="0" anchor="ctr"/>
                </a:tc>
              </a:tr>
              <a:tr h="351151">
                <a:tc>
                  <a:txBody>
                    <a:bodyPr/>
                    <a:lstStyle/>
                    <a:p>
                      <a:pPr algn="ctr">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阪南市</a:t>
                      </a:r>
                    </a:p>
                  </a:txBody>
                  <a:tcPr marL="62807" marR="62807" marT="0" marB="0" anchor="ctr"/>
                </a:tc>
                <a:tc>
                  <a:txBody>
                    <a:bodyPr/>
                    <a:lstStyle/>
                    <a:p>
                      <a:pPr algn="l">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市立鳥取中学校</a:t>
                      </a:r>
                    </a:p>
                  </a:txBody>
                  <a:tcPr marL="62807" marR="62807" marT="0" marB="0" anchor="ctr"/>
                </a:tc>
                <a:tc>
                  <a:txBody>
                    <a:bodyPr/>
                    <a:lstStyle/>
                    <a:p>
                      <a:pPr algn="l">
                        <a:lnSpc>
                          <a:spcPts val="1400"/>
                        </a:lnSpc>
                        <a:spcAft>
                          <a:spcPts val="0"/>
                        </a:spcAft>
                      </a:pPr>
                      <a:r>
                        <a:rPr lang="en-US" sz="1250" kern="100" dirty="0">
                          <a:effectLst/>
                          <a:latin typeface="メイリオ" panose="020B0604030504040204" pitchFamily="50" charset="-128"/>
                          <a:ea typeface="メイリオ" panose="020B0604030504040204" pitchFamily="50" charset="-128"/>
                          <a:cs typeface="メイリオ" panose="020B0604030504040204" pitchFamily="50" charset="-128"/>
                        </a:rPr>
                        <a:t>3</a:t>
                      </a: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年生（</a:t>
                      </a:r>
                      <a:r>
                        <a:rPr lang="en-US" sz="1250" kern="100" dirty="0">
                          <a:effectLst/>
                          <a:latin typeface="メイリオ" panose="020B0604030504040204" pitchFamily="50" charset="-128"/>
                          <a:ea typeface="メイリオ" panose="020B0604030504040204" pitchFamily="50" charset="-128"/>
                          <a:cs typeface="メイリオ" panose="020B0604030504040204" pitchFamily="50" charset="-128"/>
                        </a:rPr>
                        <a:t>113</a:t>
                      </a: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名</a:t>
                      </a:r>
                      <a:r>
                        <a:rPr lang="ja-JP"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）保健</a:t>
                      </a: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体育</a:t>
                      </a:r>
                    </a:p>
                  </a:txBody>
                  <a:tcPr marL="62807" marR="62807" marT="0" marB="0" anchor="ctr"/>
                </a:tc>
                <a:tc>
                  <a:txBody>
                    <a:bodyPr/>
                    <a:lstStyle/>
                    <a:p>
                      <a:pPr algn="l">
                        <a:lnSpc>
                          <a:spcPts val="1400"/>
                        </a:lnSpc>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sz="1250" kern="100" dirty="0">
                          <a:effectLst/>
                          <a:latin typeface="メイリオ" panose="020B0604030504040204" pitchFamily="50" charset="-128"/>
                          <a:ea typeface="メイリオ" panose="020B0604030504040204" pitchFamily="50" charset="-128"/>
                          <a:cs typeface="メイリオ" panose="020B0604030504040204" pitchFamily="50" charset="-128"/>
                        </a:rPr>
                        <a:t>28</a:t>
                      </a: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年</a:t>
                      </a:r>
                      <a:r>
                        <a:rPr lang="en-US" sz="1250" kern="100" dirty="0">
                          <a:effectLst/>
                          <a:latin typeface="メイリオ" panose="020B0604030504040204" pitchFamily="50" charset="-128"/>
                          <a:ea typeface="メイリオ" panose="020B0604030504040204" pitchFamily="50" charset="-128"/>
                          <a:cs typeface="メイリオ" panose="020B0604030504040204" pitchFamily="50" charset="-128"/>
                        </a:rPr>
                        <a:t>10</a:t>
                      </a:r>
                      <a:r>
                        <a:rPr lang="ja-JP"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月</a:t>
                      </a:r>
                      <a:endPar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07" marR="62807" marT="0" marB="0" anchor="ctr"/>
                </a:tc>
                <a:tc>
                  <a:txBody>
                    <a:bodyPr/>
                    <a:lstStyle/>
                    <a:p>
                      <a:pPr algn="l">
                        <a:lnSpc>
                          <a:spcPts val="1400"/>
                        </a:lnSpc>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学校医</a:t>
                      </a:r>
                    </a:p>
                  </a:txBody>
                  <a:tcPr marL="62807" marR="62807" marT="0" marB="0" anchor="ctr"/>
                </a:tc>
              </a:tr>
              <a:tr h="351151">
                <a:tc>
                  <a:txBody>
                    <a:bodyPr/>
                    <a:lstStyle/>
                    <a:p>
                      <a:pPr algn="ctr">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阪南市</a:t>
                      </a:r>
                    </a:p>
                  </a:txBody>
                  <a:tcPr marL="62807" marR="62807" marT="0" marB="0" anchor="ctr"/>
                </a:tc>
                <a:tc>
                  <a:txBody>
                    <a:bodyPr/>
                    <a:lstStyle/>
                    <a:p>
                      <a:pPr algn="l">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市立尾崎中学校</a:t>
                      </a:r>
                    </a:p>
                  </a:txBody>
                  <a:tcPr marL="62807" marR="62807" marT="0" marB="0" anchor="ctr"/>
                </a:tc>
                <a:tc>
                  <a:txBody>
                    <a:bodyPr/>
                    <a:lstStyle/>
                    <a:p>
                      <a:pPr algn="l">
                        <a:lnSpc>
                          <a:spcPts val="1400"/>
                        </a:lnSpc>
                        <a:spcAft>
                          <a:spcPts val="0"/>
                        </a:spcAft>
                      </a:pPr>
                      <a:r>
                        <a:rPr lang="en-US" sz="1250" kern="100" dirty="0">
                          <a:effectLst/>
                          <a:latin typeface="メイリオ" panose="020B0604030504040204" pitchFamily="50" charset="-128"/>
                          <a:ea typeface="メイリオ" panose="020B0604030504040204" pitchFamily="50" charset="-128"/>
                          <a:cs typeface="メイリオ" panose="020B0604030504040204" pitchFamily="50" charset="-128"/>
                        </a:rPr>
                        <a:t>3</a:t>
                      </a: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年生（</a:t>
                      </a:r>
                      <a:r>
                        <a:rPr lang="en-US" sz="1250" kern="100" dirty="0">
                          <a:effectLst/>
                          <a:latin typeface="メイリオ" panose="020B0604030504040204" pitchFamily="50" charset="-128"/>
                          <a:ea typeface="メイリオ" panose="020B0604030504040204" pitchFamily="50" charset="-128"/>
                          <a:cs typeface="メイリオ" panose="020B0604030504040204" pitchFamily="50" charset="-128"/>
                        </a:rPr>
                        <a:t>67</a:t>
                      </a: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名</a:t>
                      </a:r>
                      <a:r>
                        <a:rPr lang="ja-JP"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）保健</a:t>
                      </a: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体育</a:t>
                      </a:r>
                    </a:p>
                  </a:txBody>
                  <a:tcPr marL="62807" marR="62807" marT="0" marB="0" anchor="ctr"/>
                </a:tc>
                <a:tc>
                  <a:txBody>
                    <a:bodyPr/>
                    <a:lstStyle/>
                    <a:p>
                      <a:pPr algn="l">
                        <a:lnSpc>
                          <a:spcPts val="1400"/>
                        </a:lnSpc>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sz="1250" kern="100" dirty="0">
                          <a:effectLst/>
                          <a:latin typeface="メイリオ" panose="020B0604030504040204" pitchFamily="50" charset="-128"/>
                          <a:ea typeface="メイリオ" panose="020B0604030504040204" pitchFamily="50" charset="-128"/>
                          <a:cs typeface="メイリオ" panose="020B0604030504040204" pitchFamily="50" charset="-128"/>
                        </a:rPr>
                        <a:t>28</a:t>
                      </a: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年</a:t>
                      </a:r>
                      <a:r>
                        <a:rPr lang="en-US" sz="1250" kern="100" dirty="0">
                          <a:effectLst/>
                          <a:latin typeface="メイリオ" panose="020B0604030504040204" pitchFamily="50" charset="-128"/>
                          <a:ea typeface="メイリオ" panose="020B0604030504040204" pitchFamily="50" charset="-128"/>
                          <a:cs typeface="メイリオ" panose="020B0604030504040204" pitchFamily="50" charset="-128"/>
                        </a:rPr>
                        <a:t>11</a:t>
                      </a:r>
                      <a:r>
                        <a:rPr lang="ja-JP"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月</a:t>
                      </a:r>
                      <a:endPar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07" marR="62807" marT="0" marB="0" anchor="ctr"/>
                </a:tc>
                <a:tc>
                  <a:txBody>
                    <a:bodyPr/>
                    <a:lstStyle/>
                    <a:p>
                      <a:pPr algn="l">
                        <a:lnSpc>
                          <a:spcPts val="1400"/>
                        </a:lnSpc>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阪南市民病院・医師</a:t>
                      </a:r>
                    </a:p>
                  </a:txBody>
                  <a:tcPr marL="62807" marR="62807" marT="0" marB="0" anchor="ctr"/>
                </a:tc>
              </a:tr>
              <a:tr h="351151">
                <a:tc>
                  <a:txBody>
                    <a:bodyPr/>
                    <a:lstStyle/>
                    <a:p>
                      <a:pPr algn="ctr">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阪南市</a:t>
                      </a:r>
                    </a:p>
                  </a:txBody>
                  <a:tcPr marL="62807" marR="62807" marT="0" marB="0" anchor="ctr"/>
                </a:tc>
                <a:tc>
                  <a:txBody>
                    <a:bodyPr/>
                    <a:lstStyle/>
                    <a:p>
                      <a:pPr algn="l">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市立鳥取東中学校</a:t>
                      </a:r>
                    </a:p>
                  </a:txBody>
                  <a:tcPr marL="62807" marR="62807" marT="0" marB="0" anchor="ctr"/>
                </a:tc>
                <a:tc>
                  <a:txBody>
                    <a:bodyPr/>
                    <a:lstStyle/>
                    <a:p>
                      <a:pPr algn="l">
                        <a:lnSpc>
                          <a:spcPts val="1400"/>
                        </a:lnSpc>
                        <a:spcAft>
                          <a:spcPts val="0"/>
                        </a:spcAft>
                      </a:pPr>
                      <a:r>
                        <a:rPr lang="en-US" sz="1250" kern="100" dirty="0">
                          <a:effectLst/>
                          <a:latin typeface="メイリオ" panose="020B0604030504040204" pitchFamily="50" charset="-128"/>
                          <a:ea typeface="メイリオ" panose="020B0604030504040204" pitchFamily="50" charset="-128"/>
                          <a:cs typeface="メイリオ" panose="020B0604030504040204" pitchFamily="50" charset="-128"/>
                        </a:rPr>
                        <a:t>2</a:t>
                      </a: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年生（</a:t>
                      </a:r>
                      <a:r>
                        <a:rPr lang="en-US" sz="1250" kern="100" dirty="0">
                          <a:effectLst/>
                          <a:latin typeface="メイリオ" panose="020B0604030504040204" pitchFamily="50" charset="-128"/>
                          <a:ea typeface="メイリオ" panose="020B0604030504040204" pitchFamily="50" charset="-128"/>
                          <a:cs typeface="メイリオ" panose="020B0604030504040204" pitchFamily="50" charset="-128"/>
                        </a:rPr>
                        <a:t>143</a:t>
                      </a: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名</a:t>
                      </a:r>
                      <a:r>
                        <a:rPr lang="ja-JP"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）保健</a:t>
                      </a: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体育</a:t>
                      </a:r>
                    </a:p>
                  </a:txBody>
                  <a:tcPr marL="62807" marR="62807" marT="0" marB="0" anchor="ctr"/>
                </a:tc>
                <a:tc>
                  <a:txBody>
                    <a:bodyPr/>
                    <a:lstStyle/>
                    <a:p>
                      <a:pPr algn="l">
                        <a:lnSpc>
                          <a:spcPts val="1400"/>
                        </a:lnSpc>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sz="1250" kern="100" dirty="0">
                          <a:effectLst/>
                          <a:latin typeface="メイリオ" panose="020B0604030504040204" pitchFamily="50" charset="-128"/>
                          <a:ea typeface="メイリオ" panose="020B0604030504040204" pitchFamily="50" charset="-128"/>
                          <a:cs typeface="メイリオ" panose="020B0604030504040204" pitchFamily="50" charset="-128"/>
                        </a:rPr>
                        <a:t>29</a:t>
                      </a: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年</a:t>
                      </a:r>
                      <a:r>
                        <a:rPr lang="en-US" sz="1250" kern="100" dirty="0">
                          <a:effectLst/>
                          <a:latin typeface="メイリオ" panose="020B0604030504040204" pitchFamily="50" charset="-128"/>
                          <a:ea typeface="メイリオ" panose="020B0604030504040204" pitchFamily="50" charset="-128"/>
                          <a:cs typeface="メイリオ" panose="020B0604030504040204" pitchFamily="50" charset="-128"/>
                        </a:rPr>
                        <a:t>2</a:t>
                      </a:r>
                      <a:r>
                        <a:rPr lang="ja-JP"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月</a:t>
                      </a:r>
                      <a:endPar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07" marR="62807" marT="0" marB="0" anchor="ctr"/>
                </a:tc>
                <a:tc>
                  <a:txBody>
                    <a:bodyPr/>
                    <a:lstStyle/>
                    <a:p>
                      <a:pPr algn="l">
                        <a:lnSpc>
                          <a:spcPts val="1400"/>
                        </a:lnSpc>
                        <a:spcAft>
                          <a:spcPts val="0"/>
                        </a:spcAft>
                      </a:pPr>
                      <a:r>
                        <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rPr>
                        <a:t>阪南市民病院・医師</a:t>
                      </a:r>
                    </a:p>
                  </a:txBody>
                  <a:tcPr marL="62807" marR="62807" marT="0" marB="0" anchor="ctr"/>
                </a:tc>
              </a:tr>
              <a:tr h="337119">
                <a:tc>
                  <a:txBody>
                    <a:bodyPr/>
                    <a:lstStyle/>
                    <a:p>
                      <a:pPr algn="ctr">
                        <a:spcAft>
                          <a:spcPts val="0"/>
                        </a:spcAft>
                      </a:pPr>
                      <a:r>
                        <a:rPr lang="ja-JP" altLang="en-US"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計</a:t>
                      </a:r>
                      <a:endPar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07" marR="62807" marT="0" marB="0" anchor="ctr"/>
                </a:tc>
                <a:tc>
                  <a:txBody>
                    <a:bodyPr/>
                    <a:lstStyle/>
                    <a:p>
                      <a:pPr algn="ctr">
                        <a:spcAft>
                          <a:spcPts val="0"/>
                        </a:spcAft>
                      </a:pPr>
                      <a:r>
                        <a:rPr lang="ja-JP" altLang="en-US" sz="1250" kern="100" smtClean="0">
                          <a:effectLst/>
                          <a:latin typeface="メイリオ" panose="020B0604030504040204" pitchFamily="50" charset="-128"/>
                          <a:ea typeface="メイリオ" panose="020B0604030504040204" pitchFamily="50" charset="-128"/>
                          <a:cs typeface="メイリオ" panose="020B0604030504040204" pitchFamily="50" charset="-128"/>
                        </a:rPr>
                        <a:t>１５校</a:t>
                      </a:r>
                      <a:endPar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07" marR="62807" marT="0" marB="0" anchor="ctr"/>
                </a:tc>
                <a:tc>
                  <a:txBody>
                    <a:bodyPr/>
                    <a:lstStyle/>
                    <a:p>
                      <a:pPr algn="r">
                        <a:lnSpc>
                          <a:spcPts val="1400"/>
                        </a:lnSpc>
                        <a:spcAft>
                          <a:spcPts val="0"/>
                        </a:spcAft>
                      </a:pPr>
                      <a:r>
                        <a:rPr lang="ja-JP" altLang="en-US"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３，０５５名</a:t>
                      </a:r>
                      <a:endPar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07" marR="62807" marT="0" marB="0" anchor="ctr"/>
                </a:tc>
                <a:tc>
                  <a:txBody>
                    <a:bodyPr/>
                    <a:lstStyle/>
                    <a:p>
                      <a:pPr algn="l">
                        <a:lnSpc>
                          <a:spcPts val="1400"/>
                        </a:lnSpc>
                        <a:spcAft>
                          <a:spcPts val="0"/>
                        </a:spcAft>
                      </a:pPr>
                      <a:endPar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07" marR="62807" marT="0" marB="0" anchor="ctr"/>
                </a:tc>
                <a:tc>
                  <a:txBody>
                    <a:bodyPr/>
                    <a:lstStyle/>
                    <a:p>
                      <a:pPr algn="l">
                        <a:lnSpc>
                          <a:spcPts val="1400"/>
                        </a:lnSpc>
                        <a:spcAft>
                          <a:spcPts val="0"/>
                        </a:spcAft>
                      </a:pPr>
                      <a:r>
                        <a:rPr lang="ja-JP" altLang="en-US"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がん診療拠点病院（その他含む）</a:t>
                      </a:r>
                      <a:endParaRPr lang="en-US" altLang="ja-JP" sz="125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1400"/>
                        </a:lnSpc>
                        <a:spcAft>
                          <a:spcPts val="0"/>
                        </a:spcAft>
                      </a:pPr>
                      <a:r>
                        <a:rPr lang="ja-JP" altLang="en-US" sz="12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１１医師会１、がん経験者１</a:t>
                      </a:r>
                      <a:endParaRPr lang="ja-JP" sz="12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07" marR="62807" marT="0" marB="0" anchor="ctr"/>
                </a:tc>
              </a:tr>
            </a:tbl>
          </a:graphicData>
        </a:graphic>
      </p:graphicFrame>
      <p:sp>
        <p:nvSpPr>
          <p:cNvPr id="4" name="スライド番号プレースホルダー 3"/>
          <p:cNvSpPr>
            <a:spLocks noGrp="1"/>
          </p:cNvSpPr>
          <p:nvPr>
            <p:ph type="sldNum" sz="quarter" idx="12"/>
          </p:nvPr>
        </p:nvSpPr>
        <p:spPr>
          <a:xfrm>
            <a:off x="7010400" y="6492876"/>
            <a:ext cx="2133600" cy="365125"/>
          </a:xfrm>
        </p:spPr>
        <p:txBody>
          <a:bodyPr/>
          <a:lstStyle/>
          <a:p>
            <a:fld id="{61375F60-2867-46AD-B1FE-AD10FFE105A7}" type="slidenum">
              <a:rPr kumimoji="1" lang="ja-JP" altLang="en-US" smtClean="0"/>
              <a:t>4</a:t>
            </a:fld>
            <a:endParaRPr kumimoji="1" lang="ja-JP" altLang="en-US" dirty="0"/>
          </a:p>
        </p:txBody>
      </p:sp>
      <p:sp>
        <p:nvSpPr>
          <p:cNvPr id="6" name="正方形/長方形 5"/>
          <p:cNvSpPr/>
          <p:nvPr/>
        </p:nvSpPr>
        <p:spPr>
          <a:xfrm>
            <a:off x="202048" y="116632"/>
            <a:ext cx="8690432" cy="400110"/>
          </a:xfrm>
          <a:prstGeom prst="rect">
            <a:avLst/>
          </a:prstGeom>
        </p:spPr>
        <p:txBody>
          <a:bodyPr wrap="square">
            <a:spAutoFit/>
          </a:bodyPr>
          <a:lstStyle/>
          <a:p>
            <a:r>
              <a:rPr lang="ja-JP" altLang="ja-JP" sz="2000" b="1" dirty="0">
                <a:latin typeface="メイリオ" panose="020B0604030504040204" pitchFamily="50" charset="-128"/>
                <a:ea typeface="メイリオ" panose="020B0604030504040204" pitchFamily="50" charset="-128"/>
              </a:rPr>
              <a:t>○がん予防につながる学習活動の充実支援事業の実施</a:t>
            </a:r>
            <a:r>
              <a:rPr lang="ja-JP" altLang="ja-JP" sz="2000" b="1" dirty="0" smtClean="0">
                <a:latin typeface="メイリオ" panose="020B0604030504040204" pitchFamily="50" charset="-128"/>
                <a:ea typeface="メイリオ" panose="020B0604030504040204" pitchFamily="50" charset="-128"/>
              </a:rPr>
              <a:t>状況</a:t>
            </a:r>
            <a:r>
              <a:rPr lang="ja-JP" altLang="en-US" sz="2000" b="1" dirty="0" smtClean="0">
                <a:latin typeface="メイリオ" panose="020B0604030504040204" pitchFamily="50" charset="-128"/>
                <a:ea typeface="メイリオ" panose="020B0604030504040204" pitchFamily="50" charset="-128"/>
              </a:rPr>
              <a:t>（</a:t>
            </a:r>
            <a:r>
              <a:rPr lang="en-US" altLang="ja-JP" sz="2000" b="1" dirty="0" smtClean="0">
                <a:latin typeface="メイリオ" panose="020B0604030504040204" pitchFamily="50" charset="-128"/>
                <a:ea typeface="メイリオ" panose="020B0604030504040204" pitchFamily="50" charset="-128"/>
              </a:rPr>
              <a:t>H28</a:t>
            </a:r>
            <a:r>
              <a:rPr lang="ja-JP" altLang="en-US" sz="2000" b="1" dirty="0" smtClean="0">
                <a:latin typeface="メイリオ" panose="020B0604030504040204" pitchFamily="50" charset="-128"/>
                <a:ea typeface="メイリオ" panose="020B0604030504040204" pitchFamily="50" charset="-128"/>
              </a:rPr>
              <a:t>）</a:t>
            </a:r>
            <a:endParaRPr lang="en-US" altLang="ja-JP" sz="2000" b="1" dirty="0" smtClean="0">
              <a:latin typeface="メイリオ" panose="020B0604030504040204" pitchFamily="50" charset="-128"/>
              <a:ea typeface="メイリオ" panose="020B0604030504040204" pitchFamily="50" charset="-128"/>
            </a:endParaRPr>
          </a:p>
        </p:txBody>
      </p:sp>
      <p:sp>
        <p:nvSpPr>
          <p:cNvPr id="7" name="正方形/長方形 6"/>
          <p:cNvSpPr/>
          <p:nvPr/>
        </p:nvSpPr>
        <p:spPr>
          <a:xfrm>
            <a:off x="7893631" y="73343"/>
            <a:ext cx="1070857" cy="497511"/>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050" b="1" dirty="0" smtClean="0">
                <a:solidFill>
                  <a:schemeClr val="tx1"/>
                </a:solidFill>
              </a:rPr>
              <a:t>＜資料３－３＞</a:t>
            </a:r>
            <a:endParaRPr kumimoji="1" lang="ja-JP" altLang="en-US" sz="1050" b="1" dirty="0">
              <a:solidFill>
                <a:schemeClr val="tx1"/>
              </a:solidFill>
            </a:endParaRPr>
          </a:p>
        </p:txBody>
      </p:sp>
    </p:spTree>
    <p:extLst>
      <p:ext uri="{BB962C8B-B14F-4D97-AF65-F5344CB8AC3E}">
        <p14:creationId xmlns:p14="http://schemas.microsoft.com/office/powerpoint/2010/main" val="1620731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246651" y="332656"/>
            <a:ext cx="8749662" cy="759944"/>
          </a:xfrm>
          <a:prstGeom prst="rect">
            <a:avLst/>
          </a:prstGeom>
          <a:solidFill>
            <a:srgbClr val="002060"/>
          </a:solidFill>
        </p:spPr>
        <p:txBody>
          <a:bodyPr vert="horz" lIns="91440" tIns="72000" rIns="91440" bIns="7200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b="1" dirty="0">
                <a:solidFill>
                  <a:schemeClr val="bg1"/>
                </a:solidFill>
                <a:latin typeface="+mj-ea"/>
                <a:cs typeface="メイリオ" panose="020B0604030504040204" pitchFamily="50" charset="-128"/>
              </a:rPr>
              <a:t>「がん教育」普及に向けた教員向け研修会の開催</a:t>
            </a:r>
          </a:p>
        </p:txBody>
      </p:sp>
      <p:sp>
        <p:nvSpPr>
          <p:cNvPr id="6" name="正方形/長方形 5"/>
          <p:cNvSpPr/>
          <p:nvPr/>
        </p:nvSpPr>
        <p:spPr>
          <a:xfrm>
            <a:off x="218195" y="1844824"/>
            <a:ext cx="8749663" cy="283155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b="1" dirty="0" smtClean="0"/>
              <a:t>【</a:t>
            </a:r>
            <a:r>
              <a:rPr kumimoji="1" lang="ja-JP" altLang="en-US" b="1" dirty="0" smtClean="0"/>
              <a:t>新規事業</a:t>
            </a:r>
            <a:r>
              <a:rPr kumimoji="1" lang="en-US" altLang="ja-JP" b="1" dirty="0" smtClean="0"/>
              <a:t>】</a:t>
            </a:r>
          </a:p>
          <a:p>
            <a:r>
              <a:rPr kumimoji="1" lang="ja-JP" altLang="en-US" b="1" dirty="0" smtClean="0"/>
              <a:t>実施主体：大阪府教育庁　教育振興室　保健体育課</a:t>
            </a:r>
            <a:endParaRPr kumimoji="1" lang="en-US" altLang="ja-JP" b="1" dirty="0" smtClean="0"/>
          </a:p>
          <a:p>
            <a:r>
              <a:rPr kumimoji="1" lang="ja-JP" altLang="en-US" dirty="0" smtClean="0"/>
              <a:t>○平成２９年度より、公立、私立中学校、府立、私立高等学校の教員を対象とした「がん教育」普及に向けた教員向けの研修会を開催予定。</a:t>
            </a:r>
            <a:endParaRPr kumimoji="1" lang="en-US" altLang="ja-JP" dirty="0" smtClean="0"/>
          </a:p>
          <a:p>
            <a:r>
              <a:rPr kumimoji="1" lang="ja-JP" altLang="en-US" dirty="0" smtClean="0"/>
              <a:t>○がん教育を普及させるため、学校現場において直接生徒と接する教員</a:t>
            </a:r>
            <a:endParaRPr kumimoji="1" lang="en-US" altLang="ja-JP" dirty="0" smtClean="0"/>
          </a:p>
          <a:p>
            <a:r>
              <a:rPr kumimoji="1" lang="ja-JP" altLang="en-US" dirty="0" smtClean="0"/>
              <a:t>（保健体育教員、養護教員等）を対象</a:t>
            </a:r>
            <a:endParaRPr kumimoji="1" lang="en-US" altLang="ja-JP" dirty="0" smtClean="0"/>
          </a:p>
          <a:p>
            <a:r>
              <a:rPr lang="ja-JP" altLang="en-US" dirty="0" smtClean="0"/>
              <a:t>○</a:t>
            </a:r>
            <a:r>
              <a:rPr kumimoji="1" lang="ja-JP" altLang="en-US" dirty="0" smtClean="0"/>
              <a:t>大阪府内においてブロック別に開催予定（年４回程度の予定）</a:t>
            </a:r>
            <a:endParaRPr kumimoji="1" lang="en-US" altLang="ja-JP" dirty="0" smtClean="0"/>
          </a:p>
          <a:p>
            <a:r>
              <a:rPr lang="ja-JP" altLang="en-US" dirty="0" smtClean="0"/>
              <a:t>○がん対策基金を活用して実施</a:t>
            </a:r>
            <a:endParaRPr kumimoji="1" lang="en-US" altLang="ja-JP" dirty="0" smtClean="0"/>
          </a:p>
        </p:txBody>
      </p:sp>
      <p:sp>
        <p:nvSpPr>
          <p:cNvPr id="7" name="正方形/長方形 6"/>
          <p:cNvSpPr/>
          <p:nvPr/>
        </p:nvSpPr>
        <p:spPr>
          <a:xfrm>
            <a:off x="225127" y="1356828"/>
            <a:ext cx="1698653"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≪情報提供≫</a:t>
            </a:r>
            <a:endParaRPr kumimoji="1" lang="ja-JP" altLang="en-US" dirty="0"/>
          </a:p>
        </p:txBody>
      </p:sp>
      <p:pic>
        <p:nvPicPr>
          <p:cNvPr id="1026" name="Picture 2" descr="X:\【がん対策グループ】\003_がん対策基金【寄附金の方】\シンボルマーク（元データは「Ｈ25事業自主事業」に在）\大阪府がん対策基金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8001" y="4879286"/>
            <a:ext cx="1538416" cy="1613591"/>
          </a:xfrm>
          <a:prstGeom prst="rect">
            <a:avLst/>
          </a:prstGeom>
          <a:noFill/>
          <a:extLst>
            <a:ext uri="{909E8E84-426E-40DD-AFC4-6F175D3DCCD1}">
              <a14:hiddenFill xmlns:a14="http://schemas.microsoft.com/office/drawing/2010/main">
                <a:solidFill>
                  <a:srgbClr val="FFFFFF"/>
                </a:solidFill>
              </a14:hiddenFill>
            </a:ext>
          </a:extLst>
        </p:spPr>
      </p:pic>
      <p:sp>
        <p:nvSpPr>
          <p:cNvPr id="9" name="スライド番号プレースホルダー 1"/>
          <p:cNvSpPr txBox="1">
            <a:spLocks/>
          </p:cNvSpPr>
          <p:nvPr/>
        </p:nvSpPr>
        <p:spPr>
          <a:xfrm>
            <a:off x="7010400" y="6492878"/>
            <a:ext cx="2133600" cy="365125"/>
          </a:xfrm>
          <a:prstGeom prst="rect">
            <a:avLst/>
          </a:prstGeom>
        </p:spPr>
        <p:txBody>
          <a:bodyPr vert="horz" lIns="91440" tIns="45720" rIns="91440" bIns="45720" rtlCol="0" anchor="ctr"/>
          <a:lstStyle>
            <a:defPPr>
              <a:defRPr lang="ja-JP"/>
            </a:defPPr>
            <a:lvl1pPr marL="0" algn="r" defTabSz="1072866" rtl="0" eaLnBrk="1" latinLnBrk="0" hangingPunct="1">
              <a:defRPr kumimoji="1" sz="1200" kern="1200">
                <a:solidFill>
                  <a:schemeClr val="tx1">
                    <a:tint val="75000"/>
                  </a:schemeClr>
                </a:solidFill>
                <a:latin typeface="+mn-lt"/>
                <a:ea typeface="+mn-ea"/>
                <a:cs typeface="+mn-cs"/>
              </a:defRPr>
            </a:lvl1pPr>
            <a:lvl2pPr marL="536433" algn="l" defTabSz="1072866" rtl="0" eaLnBrk="1" latinLnBrk="0" hangingPunct="1">
              <a:defRPr kumimoji="1" sz="2100" kern="1200">
                <a:solidFill>
                  <a:schemeClr val="tx1"/>
                </a:solidFill>
                <a:latin typeface="+mn-lt"/>
                <a:ea typeface="+mn-ea"/>
                <a:cs typeface="+mn-cs"/>
              </a:defRPr>
            </a:lvl2pPr>
            <a:lvl3pPr marL="1072866" algn="l" defTabSz="1072866" rtl="0" eaLnBrk="1" latinLnBrk="0" hangingPunct="1">
              <a:defRPr kumimoji="1" sz="2100" kern="1200">
                <a:solidFill>
                  <a:schemeClr val="tx1"/>
                </a:solidFill>
                <a:latin typeface="+mn-lt"/>
                <a:ea typeface="+mn-ea"/>
                <a:cs typeface="+mn-cs"/>
              </a:defRPr>
            </a:lvl3pPr>
            <a:lvl4pPr marL="1609298" algn="l" defTabSz="1072866" rtl="0" eaLnBrk="1" latinLnBrk="0" hangingPunct="1">
              <a:defRPr kumimoji="1" sz="2100" kern="1200">
                <a:solidFill>
                  <a:schemeClr val="tx1"/>
                </a:solidFill>
                <a:latin typeface="+mn-lt"/>
                <a:ea typeface="+mn-ea"/>
                <a:cs typeface="+mn-cs"/>
              </a:defRPr>
            </a:lvl4pPr>
            <a:lvl5pPr marL="2145731" algn="l" defTabSz="1072866" rtl="0" eaLnBrk="1" latinLnBrk="0" hangingPunct="1">
              <a:defRPr kumimoji="1" sz="2100" kern="1200">
                <a:solidFill>
                  <a:schemeClr val="tx1"/>
                </a:solidFill>
                <a:latin typeface="+mn-lt"/>
                <a:ea typeface="+mn-ea"/>
                <a:cs typeface="+mn-cs"/>
              </a:defRPr>
            </a:lvl5pPr>
            <a:lvl6pPr marL="2682164" algn="l" defTabSz="1072866" rtl="0" eaLnBrk="1" latinLnBrk="0" hangingPunct="1">
              <a:defRPr kumimoji="1" sz="2100" kern="1200">
                <a:solidFill>
                  <a:schemeClr val="tx1"/>
                </a:solidFill>
                <a:latin typeface="+mn-lt"/>
                <a:ea typeface="+mn-ea"/>
                <a:cs typeface="+mn-cs"/>
              </a:defRPr>
            </a:lvl6pPr>
            <a:lvl7pPr marL="3218597" algn="l" defTabSz="1072866" rtl="0" eaLnBrk="1" latinLnBrk="0" hangingPunct="1">
              <a:defRPr kumimoji="1" sz="2100" kern="1200">
                <a:solidFill>
                  <a:schemeClr val="tx1"/>
                </a:solidFill>
                <a:latin typeface="+mn-lt"/>
                <a:ea typeface="+mn-ea"/>
                <a:cs typeface="+mn-cs"/>
              </a:defRPr>
            </a:lvl7pPr>
            <a:lvl8pPr marL="3755029" algn="l" defTabSz="1072866" rtl="0" eaLnBrk="1" latinLnBrk="0" hangingPunct="1">
              <a:defRPr kumimoji="1" sz="2100" kern="1200">
                <a:solidFill>
                  <a:schemeClr val="tx1"/>
                </a:solidFill>
                <a:latin typeface="+mn-lt"/>
                <a:ea typeface="+mn-ea"/>
                <a:cs typeface="+mn-cs"/>
              </a:defRPr>
            </a:lvl8pPr>
            <a:lvl9pPr marL="4291462" algn="l" defTabSz="1072866" rtl="0" eaLnBrk="1" latinLnBrk="0" hangingPunct="1">
              <a:defRPr kumimoji="1" sz="2100" kern="1200">
                <a:solidFill>
                  <a:schemeClr val="tx1"/>
                </a:solidFill>
                <a:latin typeface="+mn-lt"/>
                <a:ea typeface="+mn-ea"/>
                <a:cs typeface="+mn-cs"/>
              </a:defRPr>
            </a:lvl9pPr>
          </a:lstStyle>
          <a:p>
            <a:fld id="{61375F60-2867-46AD-B1FE-AD10FFE105A7}" type="slidenum">
              <a:rPr lang="ja-JP" altLang="en-US" smtClean="0"/>
              <a:pPr/>
              <a:t>5</a:t>
            </a:fld>
            <a:endParaRPr lang="ja-JP" altLang="en-US" dirty="0"/>
          </a:p>
        </p:txBody>
      </p:sp>
      <p:sp>
        <p:nvSpPr>
          <p:cNvPr id="8" name="正方形/長方形 7"/>
          <p:cNvSpPr/>
          <p:nvPr/>
        </p:nvSpPr>
        <p:spPr>
          <a:xfrm>
            <a:off x="7547210" y="1111911"/>
            <a:ext cx="1408016" cy="497511"/>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400" b="1" dirty="0" smtClean="0">
                <a:solidFill>
                  <a:schemeClr val="tx1"/>
                </a:solidFill>
              </a:rPr>
              <a:t>＜資料３－４＞</a:t>
            </a:r>
            <a:endParaRPr kumimoji="1" lang="ja-JP" altLang="en-US" sz="1400" b="1" dirty="0">
              <a:solidFill>
                <a:schemeClr val="tx1"/>
              </a:solidFill>
            </a:endParaRPr>
          </a:p>
        </p:txBody>
      </p:sp>
    </p:spTree>
    <p:extLst>
      <p:ext uri="{BB962C8B-B14F-4D97-AF65-F5344CB8AC3E}">
        <p14:creationId xmlns:p14="http://schemas.microsoft.com/office/powerpoint/2010/main" val="34108959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67544" y="96489"/>
            <a:ext cx="8229600" cy="596207"/>
          </a:xfrm>
          <a:solidFill>
            <a:srgbClr val="002060"/>
          </a:solidFill>
          <a:ln>
            <a:solidFill>
              <a:srgbClr val="002060"/>
            </a:solidFill>
          </a:ln>
        </p:spPr>
        <p:txBody>
          <a:bodyPr>
            <a:normAutofit/>
          </a:bodyPr>
          <a:lstStyle/>
          <a:p>
            <a:r>
              <a:rPr lang="ja-JP" altLang="en-US" sz="2400" b="1" dirty="0" smtClean="0">
                <a:solidFill>
                  <a:schemeClr val="bg1"/>
                </a:solidFill>
              </a:rPr>
              <a:t>がん検診に関する市町村への通知文</a:t>
            </a:r>
            <a:endParaRPr kumimoji="1" lang="ja-JP" altLang="en-US" sz="2400" b="1" dirty="0">
              <a:solidFill>
                <a:schemeClr val="bg1"/>
              </a:solidFill>
            </a:endParaRPr>
          </a:p>
        </p:txBody>
      </p:sp>
      <p:sp>
        <p:nvSpPr>
          <p:cNvPr id="9" name="コンテンツ プレースホルダー 8"/>
          <p:cNvSpPr>
            <a:spLocks noGrp="1"/>
          </p:cNvSpPr>
          <p:nvPr>
            <p:ph idx="1"/>
          </p:nvPr>
        </p:nvSpPr>
        <p:spPr>
          <a:xfrm>
            <a:off x="251520" y="764704"/>
            <a:ext cx="8784976" cy="5904656"/>
          </a:xfrm>
        </p:spPr>
        <p:txBody>
          <a:bodyPr/>
          <a:lstStyle/>
          <a:p>
            <a:pPr marL="0" indent="0">
              <a:buNone/>
            </a:pP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日付</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tabLst>
                <a:tab pos="3857625" algn="l"/>
              </a:tabLst>
            </a:pP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   胃がん検診（内視鏡検査）の実施について</a:t>
            </a:r>
            <a:endPar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tabLst>
                <a:tab pos="3857625" algn="l"/>
              </a:tabLst>
            </a:pP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tabLst>
                <a:tab pos="3857625" algn="l"/>
              </a:tabLst>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日付</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tabLst>
                <a:tab pos="3857625" algn="l"/>
              </a:tabLst>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がん検診の精度管理について</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9</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日付</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胃がん検診における胃内視鏡検査導入検討のためのアンケート項目について</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smtClean="0">
                <a:latin typeface="Meiryo UI" panose="020B0604030504040204" pitchFamily="50" charset="-128"/>
                <a:ea typeface="Meiryo UI" panose="020B0604030504040204" pitchFamily="50" charset="-128"/>
                <a:cs typeface="Meiryo UI" panose="020B0604030504040204" pitchFamily="50" charset="-128"/>
              </a:rPr>
              <a:t>肺がん</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検診及び大腸がん検診精密検査依頼書 兼 結果報告書の一部変更</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について（依頼）</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tabLst>
                <a:tab pos="3857625" algn="l"/>
              </a:tabLst>
            </a:pP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tabLst>
                <a:tab pos="3857625" algn="l"/>
              </a:tabLst>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17</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日付</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tabLst>
                <a:tab pos="3857625" algn="l"/>
              </a:tabLst>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smtClean="0">
                <a:latin typeface="Meiryo UI" panose="020B0604030504040204" pitchFamily="50" charset="-128"/>
                <a:ea typeface="Meiryo UI" panose="020B0604030504040204" pitchFamily="50" charset="-128"/>
                <a:cs typeface="Meiryo UI" panose="020B0604030504040204" pitchFamily="50" charset="-128"/>
              </a:rPr>
              <a:t>がん</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検診事業評価のためのチェックリスト調査様式の一部変更について</a:t>
            </a:r>
          </a:p>
          <a:p>
            <a:pPr marL="0" indent="0">
              <a:buNone/>
            </a:pP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kumimoji="1" lang="ja-JP" altLang="en-US" dirty="0"/>
          </a:p>
        </p:txBody>
      </p:sp>
      <p:sp>
        <p:nvSpPr>
          <p:cNvPr id="5" name="スライド番号プレースホルダー 6"/>
          <p:cNvSpPr>
            <a:spLocks noGrp="1"/>
          </p:cNvSpPr>
          <p:nvPr>
            <p:ph type="sldNum" sz="quarter" idx="12"/>
          </p:nvPr>
        </p:nvSpPr>
        <p:spPr>
          <a:xfrm>
            <a:off x="7010400" y="6479248"/>
            <a:ext cx="2133600" cy="365125"/>
          </a:xfrm>
        </p:spPr>
        <p:txBody>
          <a:bodyPr/>
          <a:lstStyle/>
          <a:p>
            <a:fld id="{61375F60-2867-46AD-B1FE-AD10FFE105A7}" type="slidenum">
              <a:rPr kumimoji="1" lang="ja-JP" altLang="en-US" smtClean="0"/>
              <a:t>6</a:t>
            </a:fld>
            <a:endParaRPr kumimoji="1" lang="ja-JP" altLang="en-US" dirty="0"/>
          </a:p>
        </p:txBody>
      </p:sp>
      <p:sp>
        <p:nvSpPr>
          <p:cNvPr id="6" name="正方形/長方形 5"/>
          <p:cNvSpPr/>
          <p:nvPr/>
        </p:nvSpPr>
        <p:spPr>
          <a:xfrm>
            <a:off x="7308305" y="195185"/>
            <a:ext cx="1319020" cy="497511"/>
          </a:xfrm>
          <a:prstGeom prst="rect">
            <a:avLst/>
          </a:prstGeom>
          <a:solidFill>
            <a:srgbClr val="00206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400" b="1" dirty="0" smtClean="0">
                <a:solidFill>
                  <a:schemeClr val="bg1"/>
                </a:solidFill>
              </a:rPr>
              <a:t>＜資料３－５＞</a:t>
            </a:r>
            <a:endParaRPr kumimoji="1" lang="ja-JP" altLang="en-US" sz="1400" b="1" dirty="0">
              <a:solidFill>
                <a:schemeClr val="bg1"/>
              </a:solidFill>
            </a:endParaRPr>
          </a:p>
        </p:txBody>
      </p:sp>
    </p:spTree>
    <p:extLst>
      <p:ext uri="{BB962C8B-B14F-4D97-AF65-F5344CB8AC3E}">
        <p14:creationId xmlns:p14="http://schemas.microsoft.com/office/powerpoint/2010/main" val="4101742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3168"/>
            <a:ext cx="8229600" cy="901576"/>
          </a:xfrm>
          <a:solidFill>
            <a:srgbClr val="002060"/>
          </a:solidFill>
          <a:ln>
            <a:solidFill>
              <a:srgbClr val="002060"/>
            </a:solidFill>
          </a:ln>
        </p:spPr>
        <p:txBody>
          <a:bodyPr/>
          <a:lstStyle/>
          <a:p>
            <a:r>
              <a:rPr kumimoji="1" lang="ja-JP" altLang="en-US" dirty="0" smtClean="0">
                <a:solidFill>
                  <a:schemeClr val="bg1"/>
                </a:solidFill>
              </a:rPr>
              <a:t>知って肝炎プロジェクト</a:t>
            </a:r>
            <a:endParaRPr kumimoji="1" lang="ja-JP" altLang="en-US" dirty="0">
              <a:solidFill>
                <a:schemeClr val="bg1"/>
              </a:solidFill>
            </a:endParaRPr>
          </a:p>
        </p:txBody>
      </p:sp>
      <p:pic>
        <p:nvPicPr>
          <p:cNvPr id="1027" name="Picture 3" descr="\\10.19.162.23\gan\【がん対策グループ】\011_肝炎・肝がん関係\H28\28_肝炎知ってプロジェクト関連\写真\【肝炎大阪表敬訪問】オフィシャル画像\小室様OKカット\_SS_57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628800"/>
            <a:ext cx="3888432" cy="25922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0.19.162.23\gan\【がん対策グループ】\011_肝炎・肝がん関係\H28\28_肝炎知ってプロジェクト関連\写真\【肝炎大阪表敬訪問】オフィシャル画像\小室様OKカット\_SS_583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3564344"/>
            <a:ext cx="3901440" cy="2600960"/>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4572000" y="1596504"/>
            <a:ext cx="4427984"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t>厚生労働省事業「知って、肝炎プロジェクト」</a:t>
            </a:r>
          </a:p>
          <a:p>
            <a:r>
              <a:rPr lang="ja-JP" altLang="en-US" dirty="0"/>
              <a:t>・スペシャルサポーター</a:t>
            </a:r>
            <a:r>
              <a:rPr lang="en-US" altLang="ja-JP" dirty="0"/>
              <a:t>(</a:t>
            </a:r>
            <a:r>
              <a:rPr lang="ja-JP" altLang="en-US" dirty="0"/>
              <a:t>小室哲哉氏</a:t>
            </a:r>
            <a:r>
              <a:rPr lang="en-US" altLang="ja-JP" dirty="0"/>
              <a:t>)</a:t>
            </a:r>
            <a:r>
              <a:rPr lang="ja-JP" altLang="en-US" dirty="0"/>
              <a:t>による知事・大阪市長表敬訪問</a:t>
            </a:r>
          </a:p>
        </p:txBody>
      </p:sp>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4740622"/>
            <a:ext cx="3048000" cy="1123950"/>
          </a:xfrm>
          <a:prstGeom prst="rect">
            <a:avLst/>
          </a:prstGeom>
        </p:spPr>
      </p:pic>
      <p:sp>
        <p:nvSpPr>
          <p:cNvPr id="7" name="スライド番号プレースホルダー 6"/>
          <p:cNvSpPr>
            <a:spLocks noGrp="1"/>
          </p:cNvSpPr>
          <p:nvPr>
            <p:ph type="sldNum" sz="quarter" idx="12"/>
          </p:nvPr>
        </p:nvSpPr>
        <p:spPr>
          <a:xfrm>
            <a:off x="7010400" y="6479248"/>
            <a:ext cx="2133600" cy="365125"/>
          </a:xfrm>
        </p:spPr>
        <p:txBody>
          <a:bodyPr/>
          <a:lstStyle/>
          <a:p>
            <a:fld id="{61375F60-2867-46AD-B1FE-AD10FFE105A7}" type="slidenum">
              <a:rPr kumimoji="1" lang="ja-JP" altLang="en-US" smtClean="0"/>
              <a:t>7</a:t>
            </a:fld>
            <a:endParaRPr kumimoji="1" lang="ja-JP" altLang="en-US" dirty="0"/>
          </a:p>
        </p:txBody>
      </p:sp>
      <p:sp>
        <p:nvSpPr>
          <p:cNvPr id="9" name="正方形/長方形 8"/>
          <p:cNvSpPr/>
          <p:nvPr/>
        </p:nvSpPr>
        <p:spPr>
          <a:xfrm>
            <a:off x="7357436" y="627233"/>
            <a:ext cx="1319020" cy="497511"/>
          </a:xfrm>
          <a:prstGeom prst="rect">
            <a:avLst/>
          </a:prstGeom>
          <a:solidFill>
            <a:srgbClr val="00206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400" b="1" dirty="0" smtClean="0">
                <a:solidFill>
                  <a:schemeClr val="bg1"/>
                </a:solidFill>
              </a:rPr>
              <a:t>＜資料３－６＞</a:t>
            </a:r>
            <a:endParaRPr kumimoji="1" lang="ja-JP" altLang="en-US" sz="1400" b="1" dirty="0">
              <a:solidFill>
                <a:schemeClr val="bg1"/>
              </a:solidFill>
            </a:endParaRPr>
          </a:p>
        </p:txBody>
      </p:sp>
    </p:spTree>
    <p:extLst>
      <p:ext uri="{BB962C8B-B14F-4D97-AF65-F5344CB8AC3E}">
        <p14:creationId xmlns:p14="http://schemas.microsoft.com/office/powerpoint/2010/main" val="8080562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bwMode="auto">
          <a:xfrm>
            <a:off x="331788" y="850900"/>
            <a:ext cx="4938714" cy="5588000"/>
            <a:chOff x="209" y="536"/>
            <a:chExt cx="3111" cy="3520"/>
          </a:xfrm>
        </p:grpSpPr>
        <p:sp>
          <p:nvSpPr>
            <p:cNvPr id="8" name="Rectangle 5"/>
            <p:cNvSpPr>
              <a:spLocks noChangeArrowheads="1"/>
            </p:cNvSpPr>
            <p:nvPr/>
          </p:nvSpPr>
          <p:spPr bwMode="auto">
            <a:xfrm>
              <a:off x="1449" y="3065"/>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dirty="0" smtClean="0">
                  <a:ln>
                    <a:noFill/>
                  </a:ln>
                  <a:solidFill>
                    <a:srgbClr val="FF0000"/>
                  </a:solidFill>
                  <a:effectLst/>
                  <a:latin typeface="ＭＳ Ｐゴシック" pitchFamily="50" charset="-128"/>
                  <a:ea typeface="ＭＳ Ｐゴシック" pitchFamily="50" charset="-128"/>
                  <a:cs typeface="ＭＳ Ｐゴシック" pitchFamily="50" charset="-128"/>
                </a:rPr>
                <a:t>●</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 name="Rectangle 6"/>
            <p:cNvSpPr>
              <a:spLocks noChangeArrowheads="1"/>
            </p:cNvSpPr>
            <p:nvPr/>
          </p:nvSpPr>
          <p:spPr bwMode="auto">
            <a:xfrm>
              <a:off x="1673" y="2835"/>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dirty="0" smtClean="0">
                  <a:ln>
                    <a:noFill/>
                  </a:ln>
                  <a:solidFill>
                    <a:srgbClr val="4F81BD"/>
                  </a:solidFill>
                  <a:effectLst/>
                  <a:latin typeface="ＭＳ Ｐゴシック" pitchFamily="50" charset="-128"/>
                  <a:ea typeface="ＭＳ Ｐゴシック" pitchFamily="50" charset="-128"/>
                  <a:cs typeface="ＭＳ Ｐゴシック" pitchFamily="50" charset="-128"/>
                </a:rPr>
                <a:t>■</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 name="Rectangle 7"/>
            <p:cNvSpPr>
              <a:spLocks noChangeArrowheads="1"/>
            </p:cNvSpPr>
            <p:nvPr/>
          </p:nvSpPr>
          <p:spPr bwMode="auto">
            <a:xfrm>
              <a:off x="1953" y="347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 name="Freeform 8"/>
            <p:cNvSpPr>
              <a:spLocks/>
            </p:cNvSpPr>
            <p:nvPr/>
          </p:nvSpPr>
          <p:spPr bwMode="auto">
            <a:xfrm>
              <a:off x="209" y="3742"/>
              <a:ext cx="405" cy="314"/>
            </a:xfrm>
            <a:custGeom>
              <a:avLst/>
              <a:gdLst>
                <a:gd name="T0" fmla="*/ 1316 w 1505"/>
                <a:gd name="T1" fmla="*/ 522 h 1169"/>
                <a:gd name="T2" fmla="*/ 1483 w 1505"/>
                <a:gd name="T3" fmla="*/ 586 h 1169"/>
                <a:gd name="T4" fmla="*/ 1482 w 1505"/>
                <a:gd name="T5" fmla="*/ 751 h 1169"/>
                <a:gd name="T6" fmla="*/ 1459 w 1505"/>
                <a:gd name="T7" fmla="*/ 920 h 1169"/>
                <a:gd name="T8" fmla="*/ 1252 w 1505"/>
                <a:gd name="T9" fmla="*/ 1044 h 1169"/>
                <a:gd name="T10" fmla="*/ 981 w 1505"/>
                <a:gd name="T11" fmla="*/ 1085 h 1169"/>
                <a:gd name="T12" fmla="*/ 785 w 1505"/>
                <a:gd name="T13" fmla="*/ 1054 h 1169"/>
                <a:gd name="T14" fmla="*/ 632 w 1505"/>
                <a:gd name="T15" fmla="*/ 1064 h 1169"/>
                <a:gd name="T16" fmla="*/ 548 w 1505"/>
                <a:gd name="T17" fmla="*/ 1168 h 1169"/>
                <a:gd name="T18" fmla="*/ 441 w 1505"/>
                <a:gd name="T19" fmla="*/ 1107 h 1169"/>
                <a:gd name="T20" fmla="*/ 216 w 1505"/>
                <a:gd name="T21" fmla="*/ 1168 h 1169"/>
                <a:gd name="T22" fmla="*/ 144 w 1505"/>
                <a:gd name="T23" fmla="*/ 974 h 1169"/>
                <a:gd name="T24" fmla="*/ 1 w 1505"/>
                <a:gd name="T25" fmla="*/ 728 h 1169"/>
                <a:gd name="T26" fmla="*/ 124 w 1505"/>
                <a:gd name="T27" fmla="*/ 525 h 1169"/>
                <a:gd name="T28" fmla="*/ 21 w 1505"/>
                <a:gd name="T29" fmla="*/ 422 h 1169"/>
                <a:gd name="T30" fmla="*/ 138 w 1505"/>
                <a:gd name="T31" fmla="*/ 414 h 1169"/>
                <a:gd name="T32" fmla="*/ 249 w 1505"/>
                <a:gd name="T33" fmla="*/ 314 h 1169"/>
                <a:gd name="T34" fmla="*/ 502 w 1505"/>
                <a:gd name="T35" fmla="*/ 228 h 1169"/>
                <a:gd name="T36" fmla="*/ 509 w 1505"/>
                <a:gd name="T37" fmla="*/ 282 h 1169"/>
                <a:gd name="T38" fmla="*/ 422 w 1505"/>
                <a:gd name="T39" fmla="*/ 372 h 1169"/>
                <a:gd name="T40" fmla="*/ 706 w 1505"/>
                <a:gd name="T41" fmla="*/ 311 h 1169"/>
                <a:gd name="T42" fmla="*/ 768 w 1505"/>
                <a:gd name="T43" fmla="*/ 186 h 1169"/>
                <a:gd name="T44" fmla="*/ 1016 w 1505"/>
                <a:gd name="T45" fmla="*/ 107 h 1169"/>
                <a:gd name="T46" fmla="*/ 1153 w 1505"/>
                <a:gd name="T47" fmla="*/ 51 h 1169"/>
                <a:gd name="T48" fmla="*/ 1400 w 1505"/>
                <a:gd name="T49" fmla="*/ 319 h 1169"/>
                <a:gd name="T50" fmla="*/ 1145 w 1505"/>
                <a:gd name="T51" fmla="*/ 59 h 1169"/>
                <a:gd name="T52" fmla="*/ 1026 w 1505"/>
                <a:gd name="T53" fmla="*/ 119 h 1169"/>
                <a:gd name="T54" fmla="*/ 777 w 1505"/>
                <a:gd name="T55" fmla="*/ 200 h 1169"/>
                <a:gd name="T56" fmla="*/ 713 w 1505"/>
                <a:gd name="T57" fmla="*/ 326 h 1169"/>
                <a:gd name="T58" fmla="*/ 422 w 1505"/>
                <a:gd name="T59" fmla="*/ 388 h 1169"/>
                <a:gd name="T60" fmla="*/ 499 w 1505"/>
                <a:gd name="T61" fmla="*/ 269 h 1169"/>
                <a:gd name="T62" fmla="*/ 341 w 1505"/>
                <a:gd name="T63" fmla="*/ 284 h 1169"/>
                <a:gd name="T64" fmla="*/ 200 w 1505"/>
                <a:gd name="T65" fmla="*/ 404 h 1169"/>
                <a:gd name="T66" fmla="*/ 85 w 1505"/>
                <a:gd name="T67" fmla="*/ 386 h 1169"/>
                <a:gd name="T68" fmla="*/ 57 w 1505"/>
                <a:gd name="T69" fmla="*/ 521 h 1169"/>
                <a:gd name="T70" fmla="*/ 160 w 1505"/>
                <a:gd name="T71" fmla="*/ 603 h 1169"/>
                <a:gd name="T72" fmla="*/ 37 w 1505"/>
                <a:gd name="T73" fmla="*/ 892 h 1169"/>
                <a:gd name="T74" fmla="*/ 140 w 1505"/>
                <a:gd name="T75" fmla="*/ 1058 h 1169"/>
                <a:gd name="T76" fmla="*/ 378 w 1505"/>
                <a:gd name="T77" fmla="*/ 1131 h 1169"/>
                <a:gd name="T78" fmla="*/ 524 w 1505"/>
                <a:gd name="T79" fmla="*/ 1091 h 1169"/>
                <a:gd name="T80" fmla="*/ 627 w 1505"/>
                <a:gd name="T81" fmla="*/ 1131 h 1169"/>
                <a:gd name="T82" fmla="*/ 728 w 1505"/>
                <a:gd name="T83" fmla="*/ 1009 h 1169"/>
                <a:gd name="T84" fmla="*/ 780 w 1505"/>
                <a:gd name="T85" fmla="*/ 1141 h 1169"/>
                <a:gd name="T86" fmla="*/ 1083 w 1505"/>
                <a:gd name="T87" fmla="*/ 1030 h 1169"/>
                <a:gd name="T88" fmla="*/ 1348 w 1505"/>
                <a:gd name="T89" fmla="*/ 947 h 1169"/>
                <a:gd name="T90" fmla="*/ 1467 w 1505"/>
                <a:gd name="T91" fmla="*/ 893 h 1169"/>
                <a:gd name="T92" fmla="*/ 1489 w 1505"/>
                <a:gd name="T93" fmla="*/ 689 h 1169"/>
                <a:gd name="T94" fmla="*/ 1475 w 1505"/>
                <a:gd name="T95" fmla="*/ 531 h 1169"/>
                <a:gd name="T96" fmla="*/ 1288 w 1505"/>
                <a:gd name="T97" fmla="*/ 329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05" h="1169">
                  <a:moveTo>
                    <a:pt x="1393" y="326"/>
                  </a:moveTo>
                  <a:lnTo>
                    <a:pt x="1291" y="345"/>
                  </a:lnTo>
                  <a:lnTo>
                    <a:pt x="1298" y="336"/>
                  </a:lnTo>
                  <a:lnTo>
                    <a:pt x="1316" y="522"/>
                  </a:lnTo>
                  <a:lnTo>
                    <a:pt x="1308" y="515"/>
                  </a:lnTo>
                  <a:lnTo>
                    <a:pt x="1475" y="515"/>
                  </a:lnTo>
                  <a:cubicBezTo>
                    <a:pt x="1479" y="515"/>
                    <a:pt x="1483" y="519"/>
                    <a:pt x="1483" y="523"/>
                  </a:cubicBezTo>
                  <a:lnTo>
                    <a:pt x="1483" y="586"/>
                  </a:lnTo>
                  <a:lnTo>
                    <a:pt x="1483" y="584"/>
                  </a:lnTo>
                  <a:lnTo>
                    <a:pt x="1504" y="686"/>
                  </a:lnTo>
                  <a:cubicBezTo>
                    <a:pt x="1505" y="687"/>
                    <a:pt x="1505" y="689"/>
                    <a:pt x="1504" y="690"/>
                  </a:cubicBezTo>
                  <a:lnTo>
                    <a:pt x="1482" y="751"/>
                  </a:lnTo>
                  <a:lnTo>
                    <a:pt x="1483" y="749"/>
                  </a:lnTo>
                  <a:lnTo>
                    <a:pt x="1483" y="893"/>
                  </a:lnTo>
                  <a:cubicBezTo>
                    <a:pt x="1483" y="895"/>
                    <a:pt x="1482" y="897"/>
                    <a:pt x="1481" y="899"/>
                  </a:cubicBezTo>
                  <a:lnTo>
                    <a:pt x="1459" y="920"/>
                  </a:lnTo>
                  <a:cubicBezTo>
                    <a:pt x="1458" y="921"/>
                    <a:pt x="1457" y="922"/>
                    <a:pt x="1456" y="922"/>
                  </a:cubicBezTo>
                  <a:lnTo>
                    <a:pt x="1354" y="962"/>
                  </a:lnTo>
                  <a:lnTo>
                    <a:pt x="1356" y="961"/>
                  </a:lnTo>
                  <a:lnTo>
                    <a:pt x="1252" y="1044"/>
                  </a:lnTo>
                  <a:cubicBezTo>
                    <a:pt x="1250" y="1045"/>
                    <a:pt x="1248" y="1046"/>
                    <a:pt x="1247" y="1046"/>
                  </a:cubicBezTo>
                  <a:lnTo>
                    <a:pt x="1083" y="1046"/>
                  </a:lnTo>
                  <a:lnTo>
                    <a:pt x="1086" y="1045"/>
                  </a:lnTo>
                  <a:lnTo>
                    <a:pt x="981" y="1085"/>
                  </a:lnTo>
                  <a:lnTo>
                    <a:pt x="775" y="1147"/>
                  </a:lnTo>
                  <a:cubicBezTo>
                    <a:pt x="772" y="1148"/>
                    <a:pt x="769" y="1147"/>
                    <a:pt x="767" y="1145"/>
                  </a:cubicBezTo>
                  <a:cubicBezTo>
                    <a:pt x="765" y="1143"/>
                    <a:pt x="764" y="1140"/>
                    <a:pt x="765" y="1137"/>
                  </a:cubicBezTo>
                  <a:lnTo>
                    <a:pt x="785" y="1054"/>
                  </a:lnTo>
                  <a:lnTo>
                    <a:pt x="788" y="1063"/>
                  </a:lnTo>
                  <a:lnTo>
                    <a:pt x="727" y="1023"/>
                  </a:lnTo>
                  <a:lnTo>
                    <a:pt x="734" y="1024"/>
                  </a:lnTo>
                  <a:lnTo>
                    <a:pt x="632" y="1064"/>
                  </a:lnTo>
                  <a:lnTo>
                    <a:pt x="637" y="1056"/>
                  </a:lnTo>
                  <a:lnTo>
                    <a:pt x="637" y="1139"/>
                  </a:lnTo>
                  <a:cubicBezTo>
                    <a:pt x="637" y="1143"/>
                    <a:pt x="634" y="1146"/>
                    <a:pt x="631" y="1147"/>
                  </a:cubicBezTo>
                  <a:lnTo>
                    <a:pt x="548" y="1168"/>
                  </a:lnTo>
                  <a:cubicBezTo>
                    <a:pt x="544" y="1169"/>
                    <a:pt x="539" y="1167"/>
                    <a:pt x="538" y="1163"/>
                  </a:cubicBezTo>
                  <a:lnTo>
                    <a:pt x="517" y="1102"/>
                  </a:lnTo>
                  <a:lnTo>
                    <a:pt x="524" y="1107"/>
                  </a:lnTo>
                  <a:lnTo>
                    <a:pt x="441" y="1107"/>
                  </a:lnTo>
                  <a:lnTo>
                    <a:pt x="445" y="1106"/>
                  </a:lnTo>
                  <a:lnTo>
                    <a:pt x="383" y="1146"/>
                  </a:lnTo>
                  <a:cubicBezTo>
                    <a:pt x="382" y="1146"/>
                    <a:pt x="381" y="1147"/>
                    <a:pt x="380" y="1147"/>
                  </a:cubicBezTo>
                  <a:lnTo>
                    <a:pt x="216" y="1168"/>
                  </a:lnTo>
                  <a:cubicBezTo>
                    <a:pt x="214" y="1169"/>
                    <a:pt x="211" y="1168"/>
                    <a:pt x="209" y="1165"/>
                  </a:cubicBezTo>
                  <a:lnTo>
                    <a:pt x="126" y="1061"/>
                  </a:lnTo>
                  <a:cubicBezTo>
                    <a:pt x="124" y="1059"/>
                    <a:pt x="124" y="1057"/>
                    <a:pt x="124" y="1054"/>
                  </a:cubicBezTo>
                  <a:lnTo>
                    <a:pt x="144" y="974"/>
                  </a:lnTo>
                  <a:lnTo>
                    <a:pt x="148" y="983"/>
                  </a:lnTo>
                  <a:lnTo>
                    <a:pt x="24" y="900"/>
                  </a:lnTo>
                  <a:cubicBezTo>
                    <a:pt x="22" y="899"/>
                    <a:pt x="21" y="896"/>
                    <a:pt x="21" y="894"/>
                  </a:cubicBezTo>
                  <a:lnTo>
                    <a:pt x="1" y="728"/>
                  </a:lnTo>
                  <a:cubicBezTo>
                    <a:pt x="0" y="726"/>
                    <a:pt x="1" y="723"/>
                    <a:pt x="3" y="721"/>
                  </a:cubicBezTo>
                  <a:lnTo>
                    <a:pt x="147" y="598"/>
                  </a:lnTo>
                  <a:lnTo>
                    <a:pt x="144" y="606"/>
                  </a:lnTo>
                  <a:lnTo>
                    <a:pt x="124" y="525"/>
                  </a:lnTo>
                  <a:lnTo>
                    <a:pt x="132" y="531"/>
                  </a:lnTo>
                  <a:lnTo>
                    <a:pt x="49" y="531"/>
                  </a:lnTo>
                  <a:cubicBezTo>
                    <a:pt x="45" y="531"/>
                    <a:pt x="42" y="528"/>
                    <a:pt x="41" y="525"/>
                  </a:cubicBezTo>
                  <a:lnTo>
                    <a:pt x="21" y="422"/>
                  </a:lnTo>
                  <a:cubicBezTo>
                    <a:pt x="20" y="418"/>
                    <a:pt x="21" y="415"/>
                    <a:pt x="24" y="413"/>
                  </a:cubicBezTo>
                  <a:lnTo>
                    <a:pt x="86" y="373"/>
                  </a:lnTo>
                  <a:cubicBezTo>
                    <a:pt x="89" y="371"/>
                    <a:pt x="93" y="372"/>
                    <a:pt x="96" y="374"/>
                  </a:cubicBezTo>
                  <a:lnTo>
                    <a:pt x="138" y="414"/>
                  </a:lnTo>
                  <a:lnTo>
                    <a:pt x="129" y="413"/>
                  </a:lnTo>
                  <a:lnTo>
                    <a:pt x="191" y="391"/>
                  </a:lnTo>
                  <a:lnTo>
                    <a:pt x="187" y="394"/>
                  </a:lnTo>
                  <a:lnTo>
                    <a:pt x="249" y="314"/>
                  </a:lnTo>
                  <a:cubicBezTo>
                    <a:pt x="250" y="313"/>
                    <a:pt x="251" y="312"/>
                    <a:pt x="252" y="311"/>
                  </a:cubicBezTo>
                  <a:lnTo>
                    <a:pt x="335" y="269"/>
                  </a:lnTo>
                  <a:cubicBezTo>
                    <a:pt x="336" y="268"/>
                    <a:pt x="336" y="268"/>
                    <a:pt x="337" y="268"/>
                  </a:cubicBezTo>
                  <a:lnTo>
                    <a:pt x="502" y="228"/>
                  </a:lnTo>
                  <a:cubicBezTo>
                    <a:pt x="504" y="227"/>
                    <a:pt x="507" y="228"/>
                    <a:pt x="509" y="229"/>
                  </a:cubicBezTo>
                  <a:cubicBezTo>
                    <a:pt x="511" y="231"/>
                    <a:pt x="512" y="233"/>
                    <a:pt x="512" y="236"/>
                  </a:cubicBezTo>
                  <a:lnTo>
                    <a:pt x="512" y="276"/>
                  </a:lnTo>
                  <a:cubicBezTo>
                    <a:pt x="512" y="278"/>
                    <a:pt x="511" y="281"/>
                    <a:pt x="509" y="282"/>
                  </a:cubicBezTo>
                  <a:lnTo>
                    <a:pt x="427" y="344"/>
                  </a:lnTo>
                  <a:lnTo>
                    <a:pt x="430" y="337"/>
                  </a:lnTo>
                  <a:lnTo>
                    <a:pt x="430" y="380"/>
                  </a:lnTo>
                  <a:lnTo>
                    <a:pt x="422" y="372"/>
                  </a:lnTo>
                  <a:lnTo>
                    <a:pt x="648" y="372"/>
                  </a:lnTo>
                  <a:lnTo>
                    <a:pt x="642" y="374"/>
                  </a:lnTo>
                  <a:lnTo>
                    <a:pt x="704" y="313"/>
                  </a:lnTo>
                  <a:cubicBezTo>
                    <a:pt x="704" y="312"/>
                    <a:pt x="705" y="312"/>
                    <a:pt x="706" y="311"/>
                  </a:cubicBezTo>
                  <a:lnTo>
                    <a:pt x="749" y="290"/>
                  </a:lnTo>
                  <a:lnTo>
                    <a:pt x="745" y="296"/>
                  </a:lnTo>
                  <a:lnTo>
                    <a:pt x="765" y="191"/>
                  </a:lnTo>
                  <a:cubicBezTo>
                    <a:pt x="765" y="189"/>
                    <a:pt x="766" y="187"/>
                    <a:pt x="768" y="186"/>
                  </a:cubicBezTo>
                  <a:lnTo>
                    <a:pt x="830" y="146"/>
                  </a:lnTo>
                  <a:cubicBezTo>
                    <a:pt x="831" y="146"/>
                    <a:pt x="832" y="145"/>
                    <a:pt x="833" y="145"/>
                  </a:cubicBezTo>
                  <a:lnTo>
                    <a:pt x="1019" y="105"/>
                  </a:lnTo>
                  <a:lnTo>
                    <a:pt x="1016" y="107"/>
                  </a:lnTo>
                  <a:lnTo>
                    <a:pt x="1139" y="2"/>
                  </a:lnTo>
                  <a:cubicBezTo>
                    <a:pt x="1142" y="0"/>
                    <a:pt x="1145" y="0"/>
                    <a:pt x="1148" y="1"/>
                  </a:cubicBezTo>
                  <a:cubicBezTo>
                    <a:pt x="1151" y="3"/>
                    <a:pt x="1153" y="5"/>
                    <a:pt x="1153" y="8"/>
                  </a:cubicBezTo>
                  <a:lnTo>
                    <a:pt x="1153" y="51"/>
                  </a:lnTo>
                  <a:lnTo>
                    <a:pt x="1145" y="43"/>
                  </a:lnTo>
                  <a:lnTo>
                    <a:pt x="1392" y="43"/>
                  </a:lnTo>
                  <a:cubicBezTo>
                    <a:pt x="1396" y="43"/>
                    <a:pt x="1400" y="47"/>
                    <a:pt x="1400" y="51"/>
                  </a:cubicBezTo>
                  <a:lnTo>
                    <a:pt x="1400" y="319"/>
                  </a:lnTo>
                  <a:lnTo>
                    <a:pt x="1384" y="319"/>
                  </a:lnTo>
                  <a:lnTo>
                    <a:pt x="1384" y="51"/>
                  </a:lnTo>
                  <a:lnTo>
                    <a:pt x="1392" y="59"/>
                  </a:lnTo>
                  <a:lnTo>
                    <a:pt x="1145" y="59"/>
                  </a:lnTo>
                  <a:cubicBezTo>
                    <a:pt x="1140" y="59"/>
                    <a:pt x="1137" y="56"/>
                    <a:pt x="1137" y="51"/>
                  </a:cubicBezTo>
                  <a:lnTo>
                    <a:pt x="1137" y="8"/>
                  </a:lnTo>
                  <a:lnTo>
                    <a:pt x="1150" y="15"/>
                  </a:lnTo>
                  <a:lnTo>
                    <a:pt x="1026" y="119"/>
                  </a:lnTo>
                  <a:cubicBezTo>
                    <a:pt x="1025" y="120"/>
                    <a:pt x="1024" y="120"/>
                    <a:pt x="1023" y="121"/>
                  </a:cubicBezTo>
                  <a:lnTo>
                    <a:pt x="836" y="161"/>
                  </a:lnTo>
                  <a:lnTo>
                    <a:pt x="839" y="160"/>
                  </a:lnTo>
                  <a:lnTo>
                    <a:pt x="777" y="200"/>
                  </a:lnTo>
                  <a:lnTo>
                    <a:pt x="780" y="194"/>
                  </a:lnTo>
                  <a:lnTo>
                    <a:pt x="760" y="299"/>
                  </a:lnTo>
                  <a:cubicBezTo>
                    <a:pt x="760" y="301"/>
                    <a:pt x="758" y="303"/>
                    <a:pt x="756" y="304"/>
                  </a:cubicBezTo>
                  <a:lnTo>
                    <a:pt x="713" y="326"/>
                  </a:lnTo>
                  <a:lnTo>
                    <a:pt x="715" y="324"/>
                  </a:lnTo>
                  <a:lnTo>
                    <a:pt x="653" y="386"/>
                  </a:lnTo>
                  <a:cubicBezTo>
                    <a:pt x="652" y="387"/>
                    <a:pt x="650" y="388"/>
                    <a:pt x="648" y="388"/>
                  </a:cubicBezTo>
                  <a:lnTo>
                    <a:pt x="422" y="388"/>
                  </a:lnTo>
                  <a:cubicBezTo>
                    <a:pt x="418" y="388"/>
                    <a:pt x="414" y="385"/>
                    <a:pt x="414" y="380"/>
                  </a:cubicBezTo>
                  <a:lnTo>
                    <a:pt x="414" y="337"/>
                  </a:lnTo>
                  <a:cubicBezTo>
                    <a:pt x="414" y="335"/>
                    <a:pt x="415" y="332"/>
                    <a:pt x="417" y="331"/>
                  </a:cubicBezTo>
                  <a:lnTo>
                    <a:pt x="499" y="269"/>
                  </a:lnTo>
                  <a:lnTo>
                    <a:pt x="496" y="276"/>
                  </a:lnTo>
                  <a:lnTo>
                    <a:pt x="496" y="236"/>
                  </a:lnTo>
                  <a:lnTo>
                    <a:pt x="506" y="244"/>
                  </a:lnTo>
                  <a:lnTo>
                    <a:pt x="341" y="284"/>
                  </a:lnTo>
                  <a:lnTo>
                    <a:pt x="342" y="283"/>
                  </a:lnTo>
                  <a:lnTo>
                    <a:pt x="259" y="326"/>
                  </a:lnTo>
                  <a:lnTo>
                    <a:pt x="262" y="324"/>
                  </a:lnTo>
                  <a:lnTo>
                    <a:pt x="200" y="404"/>
                  </a:lnTo>
                  <a:cubicBezTo>
                    <a:pt x="199" y="405"/>
                    <a:pt x="198" y="406"/>
                    <a:pt x="196" y="406"/>
                  </a:cubicBezTo>
                  <a:lnTo>
                    <a:pt x="135" y="428"/>
                  </a:lnTo>
                  <a:cubicBezTo>
                    <a:pt x="132" y="429"/>
                    <a:pt x="129" y="428"/>
                    <a:pt x="126" y="426"/>
                  </a:cubicBezTo>
                  <a:lnTo>
                    <a:pt x="85" y="386"/>
                  </a:lnTo>
                  <a:lnTo>
                    <a:pt x="95" y="387"/>
                  </a:lnTo>
                  <a:lnTo>
                    <a:pt x="33" y="427"/>
                  </a:lnTo>
                  <a:lnTo>
                    <a:pt x="36" y="419"/>
                  </a:lnTo>
                  <a:lnTo>
                    <a:pt x="57" y="521"/>
                  </a:lnTo>
                  <a:lnTo>
                    <a:pt x="49" y="515"/>
                  </a:lnTo>
                  <a:lnTo>
                    <a:pt x="132" y="515"/>
                  </a:lnTo>
                  <a:cubicBezTo>
                    <a:pt x="136" y="515"/>
                    <a:pt x="139" y="518"/>
                    <a:pt x="140" y="521"/>
                  </a:cubicBezTo>
                  <a:lnTo>
                    <a:pt x="160" y="603"/>
                  </a:lnTo>
                  <a:cubicBezTo>
                    <a:pt x="161" y="605"/>
                    <a:pt x="160" y="609"/>
                    <a:pt x="157" y="611"/>
                  </a:cubicBezTo>
                  <a:lnTo>
                    <a:pt x="14" y="733"/>
                  </a:lnTo>
                  <a:lnTo>
                    <a:pt x="16" y="726"/>
                  </a:lnTo>
                  <a:lnTo>
                    <a:pt x="37" y="892"/>
                  </a:lnTo>
                  <a:lnTo>
                    <a:pt x="33" y="887"/>
                  </a:lnTo>
                  <a:lnTo>
                    <a:pt x="157" y="969"/>
                  </a:lnTo>
                  <a:cubicBezTo>
                    <a:pt x="159" y="971"/>
                    <a:pt x="161" y="975"/>
                    <a:pt x="160" y="978"/>
                  </a:cubicBezTo>
                  <a:lnTo>
                    <a:pt x="140" y="1058"/>
                  </a:lnTo>
                  <a:lnTo>
                    <a:pt x="138" y="1051"/>
                  </a:lnTo>
                  <a:lnTo>
                    <a:pt x="222" y="1155"/>
                  </a:lnTo>
                  <a:lnTo>
                    <a:pt x="214" y="1153"/>
                  </a:lnTo>
                  <a:lnTo>
                    <a:pt x="378" y="1131"/>
                  </a:lnTo>
                  <a:lnTo>
                    <a:pt x="375" y="1132"/>
                  </a:lnTo>
                  <a:lnTo>
                    <a:pt x="436" y="1092"/>
                  </a:lnTo>
                  <a:cubicBezTo>
                    <a:pt x="438" y="1091"/>
                    <a:pt x="439" y="1091"/>
                    <a:pt x="441" y="1091"/>
                  </a:cubicBezTo>
                  <a:lnTo>
                    <a:pt x="524" y="1091"/>
                  </a:lnTo>
                  <a:cubicBezTo>
                    <a:pt x="528" y="1091"/>
                    <a:pt x="531" y="1093"/>
                    <a:pt x="532" y="1096"/>
                  </a:cubicBezTo>
                  <a:lnTo>
                    <a:pt x="553" y="1158"/>
                  </a:lnTo>
                  <a:lnTo>
                    <a:pt x="544" y="1153"/>
                  </a:lnTo>
                  <a:lnTo>
                    <a:pt x="627" y="1131"/>
                  </a:lnTo>
                  <a:lnTo>
                    <a:pt x="621" y="1139"/>
                  </a:lnTo>
                  <a:lnTo>
                    <a:pt x="621" y="1056"/>
                  </a:lnTo>
                  <a:cubicBezTo>
                    <a:pt x="621" y="1053"/>
                    <a:pt x="623" y="1050"/>
                    <a:pt x="626" y="1049"/>
                  </a:cubicBezTo>
                  <a:lnTo>
                    <a:pt x="728" y="1009"/>
                  </a:lnTo>
                  <a:cubicBezTo>
                    <a:pt x="730" y="1008"/>
                    <a:pt x="733" y="1008"/>
                    <a:pt x="735" y="1009"/>
                  </a:cubicBezTo>
                  <a:lnTo>
                    <a:pt x="797" y="1049"/>
                  </a:lnTo>
                  <a:cubicBezTo>
                    <a:pt x="800" y="1051"/>
                    <a:pt x="801" y="1055"/>
                    <a:pt x="800" y="1058"/>
                  </a:cubicBezTo>
                  <a:lnTo>
                    <a:pt x="780" y="1141"/>
                  </a:lnTo>
                  <a:lnTo>
                    <a:pt x="770" y="1131"/>
                  </a:lnTo>
                  <a:lnTo>
                    <a:pt x="975" y="1070"/>
                  </a:lnTo>
                  <a:lnTo>
                    <a:pt x="1080" y="1030"/>
                  </a:lnTo>
                  <a:cubicBezTo>
                    <a:pt x="1081" y="1030"/>
                    <a:pt x="1082" y="1030"/>
                    <a:pt x="1083" y="1030"/>
                  </a:cubicBezTo>
                  <a:lnTo>
                    <a:pt x="1247" y="1030"/>
                  </a:lnTo>
                  <a:lnTo>
                    <a:pt x="1242" y="1031"/>
                  </a:lnTo>
                  <a:lnTo>
                    <a:pt x="1346" y="948"/>
                  </a:lnTo>
                  <a:cubicBezTo>
                    <a:pt x="1347" y="948"/>
                    <a:pt x="1348" y="947"/>
                    <a:pt x="1348" y="947"/>
                  </a:cubicBezTo>
                  <a:lnTo>
                    <a:pt x="1450" y="907"/>
                  </a:lnTo>
                  <a:lnTo>
                    <a:pt x="1448" y="909"/>
                  </a:lnTo>
                  <a:lnTo>
                    <a:pt x="1469" y="888"/>
                  </a:lnTo>
                  <a:lnTo>
                    <a:pt x="1467" y="893"/>
                  </a:lnTo>
                  <a:lnTo>
                    <a:pt x="1467" y="749"/>
                  </a:lnTo>
                  <a:cubicBezTo>
                    <a:pt x="1467" y="748"/>
                    <a:pt x="1467" y="747"/>
                    <a:pt x="1467" y="746"/>
                  </a:cubicBezTo>
                  <a:lnTo>
                    <a:pt x="1489" y="685"/>
                  </a:lnTo>
                  <a:lnTo>
                    <a:pt x="1489" y="689"/>
                  </a:lnTo>
                  <a:lnTo>
                    <a:pt x="1467" y="588"/>
                  </a:lnTo>
                  <a:cubicBezTo>
                    <a:pt x="1467" y="587"/>
                    <a:pt x="1467" y="586"/>
                    <a:pt x="1467" y="586"/>
                  </a:cubicBezTo>
                  <a:lnTo>
                    <a:pt x="1467" y="523"/>
                  </a:lnTo>
                  <a:lnTo>
                    <a:pt x="1475" y="531"/>
                  </a:lnTo>
                  <a:lnTo>
                    <a:pt x="1308" y="531"/>
                  </a:lnTo>
                  <a:cubicBezTo>
                    <a:pt x="1304" y="531"/>
                    <a:pt x="1301" y="528"/>
                    <a:pt x="1300" y="524"/>
                  </a:cubicBezTo>
                  <a:lnTo>
                    <a:pt x="1282" y="338"/>
                  </a:lnTo>
                  <a:cubicBezTo>
                    <a:pt x="1281" y="334"/>
                    <a:pt x="1284" y="330"/>
                    <a:pt x="1288" y="329"/>
                  </a:cubicBezTo>
                  <a:lnTo>
                    <a:pt x="1390" y="311"/>
                  </a:lnTo>
                  <a:lnTo>
                    <a:pt x="1393" y="32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 name="Freeform 9"/>
            <p:cNvSpPr>
              <a:spLocks/>
            </p:cNvSpPr>
            <p:nvPr/>
          </p:nvSpPr>
          <p:spPr bwMode="auto">
            <a:xfrm>
              <a:off x="1086" y="536"/>
              <a:ext cx="611" cy="545"/>
            </a:xfrm>
            <a:custGeom>
              <a:avLst/>
              <a:gdLst>
                <a:gd name="T0" fmla="*/ 335 w 2272"/>
                <a:gd name="T1" fmla="*/ 493 h 2032"/>
                <a:gd name="T2" fmla="*/ 89 w 2272"/>
                <a:gd name="T3" fmla="*/ 435 h 2032"/>
                <a:gd name="T4" fmla="*/ 1 w 2272"/>
                <a:gd name="T5" fmla="*/ 291 h 2032"/>
                <a:gd name="T6" fmla="*/ 154 w 2272"/>
                <a:gd name="T7" fmla="*/ 141 h 2032"/>
                <a:gd name="T8" fmla="*/ 319 w 2272"/>
                <a:gd name="T9" fmla="*/ 0 h 2032"/>
                <a:gd name="T10" fmla="*/ 612 w 2272"/>
                <a:gd name="T11" fmla="*/ 99 h 2032"/>
                <a:gd name="T12" fmla="*/ 741 w 2272"/>
                <a:gd name="T13" fmla="*/ 449 h 2032"/>
                <a:gd name="T14" fmla="*/ 835 w 2272"/>
                <a:gd name="T15" fmla="*/ 679 h 2032"/>
                <a:gd name="T16" fmla="*/ 1069 w 2272"/>
                <a:gd name="T17" fmla="*/ 661 h 2032"/>
                <a:gd name="T18" fmla="*/ 1434 w 2272"/>
                <a:gd name="T19" fmla="*/ 700 h 2032"/>
                <a:gd name="T20" fmla="*/ 1686 w 2272"/>
                <a:gd name="T21" fmla="*/ 779 h 2032"/>
                <a:gd name="T22" fmla="*/ 2099 w 2272"/>
                <a:gd name="T23" fmla="*/ 939 h 2032"/>
                <a:gd name="T24" fmla="*/ 2105 w 2272"/>
                <a:gd name="T25" fmla="*/ 1152 h 2032"/>
                <a:gd name="T26" fmla="*/ 2170 w 2272"/>
                <a:gd name="T27" fmla="*/ 1302 h 2032"/>
                <a:gd name="T28" fmla="*/ 2079 w 2272"/>
                <a:gd name="T29" fmla="*/ 1373 h 2032"/>
                <a:gd name="T30" fmla="*/ 2170 w 2272"/>
                <a:gd name="T31" fmla="*/ 1488 h 2032"/>
                <a:gd name="T32" fmla="*/ 2144 w 2272"/>
                <a:gd name="T33" fmla="*/ 1692 h 2032"/>
                <a:gd name="T34" fmla="*/ 2003 w 2272"/>
                <a:gd name="T35" fmla="*/ 1884 h 2032"/>
                <a:gd name="T36" fmla="*/ 1850 w 2272"/>
                <a:gd name="T37" fmla="*/ 2032 h 2032"/>
                <a:gd name="T38" fmla="*/ 1335 w 2272"/>
                <a:gd name="T39" fmla="*/ 1952 h 2032"/>
                <a:gd name="T40" fmla="*/ 1299 w 2272"/>
                <a:gd name="T41" fmla="*/ 1830 h 2032"/>
                <a:gd name="T42" fmla="*/ 1212 w 2272"/>
                <a:gd name="T43" fmla="*/ 1792 h 2032"/>
                <a:gd name="T44" fmla="*/ 813 w 2272"/>
                <a:gd name="T45" fmla="*/ 1791 h 2032"/>
                <a:gd name="T46" fmla="*/ 753 w 2272"/>
                <a:gd name="T47" fmla="*/ 1612 h 2032"/>
                <a:gd name="T48" fmla="*/ 419 w 2272"/>
                <a:gd name="T49" fmla="*/ 1551 h 2032"/>
                <a:gd name="T50" fmla="*/ 250 w 2272"/>
                <a:gd name="T51" fmla="*/ 1448 h 2032"/>
                <a:gd name="T52" fmla="*/ 378 w 2272"/>
                <a:gd name="T53" fmla="*/ 1158 h 2032"/>
                <a:gd name="T54" fmla="*/ 291 w 2272"/>
                <a:gd name="T55" fmla="*/ 987 h 2032"/>
                <a:gd name="T56" fmla="*/ 327 w 2272"/>
                <a:gd name="T57" fmla="*/ 1084 h 2032"/>
                <a:gd name="T58" fmla="*/ 261 w 2272"/>
                <a:gd name="T59" fmla="*/ 1232 h 2032"/>
                <a:gd name="T60" fmla="*/ 263 w 2272"/>
                <a:gd name="T61" fmla="*/ 1440 h 2032"/>
                <a:gd name="T62" fmla="*/ 572 w 2272"/>
                <a:gd name="T63" fmla="*/ 1618 h 2032"/>
                <a:gd name="T64" fmla="*/ 762 w 2272"/>
                <a:gd name="T65" fmla="*/ 1600 h 2032"/>
                <a:gd name="T66" fmla="*/ 883 w 2272"/>
                <a:gd name="T67" fmla="*/ 1818 h 2032"/>
                <a:gd name="T68" fmla="*/ 1214 w 2272"/>
                <a:gd name="T69" fmla="*/ 1778 h 2032"/>
                <a:gd name="T70" fmla="*/ 1296 w 2272"/>
                <a:gd name="T71" fmla="*/ 1817 h 2032"/>
                <a:gd name="T72" fmla="*/ 1332 w 2272"/>
                <a:gd name="T73" fmla="*/ 1936 h 2032"/>
                <a:gd name="T74" fmla="*/ 1850 w 2272"/>
                <a:gd name="T75" fmla="*/ 2016 h 2032"/>
                <a:gd name="T76" fmla="*/ 1987 w 2272"/>
                <a:gd name="T77" fmla="*/ 1884 h 2032"/>
                <a:gd name="T78" fmla="*/ 2138 w 2272"/>
                <a:gd name="T79" fmla="*/ 1677 h 2032"/>
                <a:gd name="T80" fmla="*/ 2157 w 2272"/>
                <a:gd name="T81" fmla="*/ 1491 h 2032"/>
                <a:gd name="T82" fmla="*/ 2162 w 2272"/>
                <a:gd name="T83" fmla="*/ 1357 h 2032"/>
                <a:gd name="T84" fmla="*/ 2156 w 2272"/>
                <a:gd name="T85" fmla="*/ 1300 h 2032"/>
                <a:gd name="T86" fmla="*/ 2260 w 2272"/>
                <a:gd name="T87" fmla="*/ 1039 h 2032"/>
                <a:gd name="T88" fmla="*/ 1991 w 2272"/>
                <a:gd name="T89" fmla="*/ 972 h 2032"/>
                <a:gd name="T90" fmla="*/ 1497 w 2272"/>
                <a:gd name="T91" fmla="*/ 714 h 2032"/>
                <a:gd name="T92" fmla="*/ 1244 w 2272"/>
                <a:gd name="T93" fmla="*/ 831 h 2032"/>
                <a:gd name="T94" fmla="*/ 1031 w 2272"/>
                <a:gd name="T95" fmla="*/ 732 h 2032"/>
                <a:gd name="T96" fmla="*/ 769 w 2272"/>
                <a:gd name="T97" fmla="*/ 711 h 2032"/>
                <a:gd name="T98" fmla="*/ 704 w 2272"/>
                <a:gd name="T99" fmla="*/ 309 h 2032"/>
                <a:gd name="T100" fmla="*/ 506 w 2272"/>
                <a:gd name="T101" fmla="*/ 115 h 2032"/>
                <a:gd name="T102" fmla="*/ 245 w 2272"/>
                <a:gd name="T103" fmla="*/ 10 h 2032"/>
                <a:gd name="T104" fmla="*/ 94 w 2272"/>
                <a:gd name="T105" fmla="*/ 174 h 2032"/>
                <a:gd name="T106" fmla="*/ 58 w 2272"/>
                <a:gd name="T107" fmla="*/ 304 h 2032"/>
                <a:gd name="T108" fmla="*/ 299 w 2272"/>
                <a:gd name="T109" fmla="*/ 439 h 2032"/>
                <a:gd name="T110" fmla="*/ 368 w 2272"/>
                <a:gd name="T111" fmla="*/ 691 h 2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2" h="2032">
                  <a:moveTo>
                    <a:pt x="292" y="783"/>
                  </a:moveTo>
                  <a:lnTo>
                    <a:pt x="354" y="683"/>
                  </a:lnTo>
                  <a:lnTo>
                    <a:pt x="353" y="688"/>
                  </a:lnTo>
                  <a:lnTo>
                    <a:pt x="333" y="488"/>
                  </a:lnTo>
                  <a:lnTo>
                    <a:pt x="335" y="493"/>
                  </a:lnTo>
                  <a:lnTo>
                    <a:pt x="294" y="453"/>
                  </a:lnTo>
                  <a:lnTo>
                    <a:pt x="299" y="455"/>
                  </a:lnTo>
                  <a:lnTo>
                    <a:pt x="134" y="455"/>
                  </a:lnTo>
                  <a:cubicBezTo>
                    <a:pt x="132" y="455"/>
                    <a:pt x="131" y="455"/>
                    <a:pt x="130" y="454"/>
                  </a:cubicBezTo>
                  <a:lnTo>
                    <a:pt x="89" y="435"/>
                  </a:lnTo>
                  <a:cubicBezTo>
                    <a:pt x="87" y="434"/>
                    <a:pt x="85" y="432"/>
                    <a:pt x="84" y="430"/>
                  </a:cubicBezTo>
                  <a:lnTo>
                    <a:pt x="43" y="309"/>
                  </a:lnTo>
                  <a:lnTo>
                    <a:pt x="47" y="314"/>
                  </a:lnTo>
                  <a:lnTo>
                    <a:pt x="5" y="296"/>
                  </a:lnTo>
                  <a:cubicBezTo>
                    <a:pt x="3" y="295"/>
                    <a:pt x="1" y="293"/>
                    <a:pt x="1" y="291"/>
                  </a:cubicBezTo>
                  <a:cubicBezTo>
                    <a:pt x="0" y="289"/>
                    <a:pt x="1" y="286"/>
                    <a:pt x="2" y="284"/>
                  </a:cubicBezTo>
                  <a:lnTo>
                    <a:pt x="85" y="162"/>
                  </a:lnTo>
                  <a:cubicBezTo>
                    <a:pt x="86" y="161"/>
                    <a:pt x="88" y="159"/>
                    <a:pt x="90" y="159"/>
                  </a:cubicBezTo>
                  <a:lnTo>
                    <a:pt x="152" y="141"/>
                  </a:lnTo>
                  <a:cubicBezTo>
                    <a:pt x="152" y="141"/>
                    <a:pt x="153" y="141"/>
                    <a:pt x="154" y="141"/>
                  </a:cubicBezTo>
                  <a:lnTo>
                    <a:pt x="216" y="141"/>
                  </a:lnTo>
                  <a:lnTo>
                    <a:pt x="208" y="147"/>
                  </a:lnTo>
                  <a:lnTo>
                    <a:pt x="229" y="7"/>
                  </a:lnTo>
                  <a:cubicBezTo>
                    <a:pt x="230" y="3"/>
                    <a:pt x="233" y="0"/>
                    <a:pt x="237" y="0"/>
                  </a:cubicBezTo>
                  <a:lnTo>
                    <a:pt x="319" y="0"/>
                  </a:lnTo>
                  <a:cubicBezTo>
                    <a:pt x="321" y="0"/>
                    <a:pt x="322" y="1"/>
                    <a:pt x="323" y="1"/>
                  </a:cubicBezTo>
                  <a:lnTo>
                    <a:pt x="510" y="100"/>
                  </a:lnTo>
                  <a:lnTo>
                    <a:pt x="506" y="99"/>
                  </a:lnTo>
                  <a:lnTo>
                    <a:pt x="610" y="99"/>
                  </a:lnTo>
                  <a:cubicBezTo>
                    <a:pt x="611" y="99"/>
                    <a:pt x="612" y="99"/>
                    <a:pt x="612" y="99"/>
                  </a:cubicBezTo>
                  <a:lnTo>
                    <a:pt x="674" y="120"/>
                  </a:lnTo>
                  <a:cubicBezTo>
                    <a:pt x="677" y="121"/>
                    <a:pt x="679" y="123"/>
                    <a:pt x="680" y="126"/>
                  </a:cubicBezTo>
                  <a:lnTo>
                    <a:pt x="720" y="305"/>
                  </a:lnTo>
                  <a:lnTo>
                    <a:pt x="742" y="446"/>
                  </a:lnTo>
                  <a:cubicBezTo>
                    <a:pt x="742" y="447"/>
                    <a:pt x="742" y="448"/>
                    <a:pt x="741" y="449"/>
                  </a:cubicBezTo>
                  <a:lnTo>
                    <a:pt x="700" y="589"/>
                  </a:lnTo>
                  <a:lnTo>
                    <a:pt x="698" y="582"/>
                  </a:lnTo>
                  <a:lnTo>
                    <a:pt x="782" y="702"/>
                  </a:lnTo>
                  <a:lnTo>
                    <a:pt x="773" y="699"/>
                  </a:lnTo>
                  <a:lnTo>
                    <a:pt x="835" y="679"/>
                  </a:lnTo>
                  <a:cubicBezTo>
                    <a:pt x="836" y="679"/>
                    <a:pt x="838" y="679"/>
                    <a:pt x="839" y="679"/>
                  </a:cubicBezTo>
                  <a:lnTo>
                    <a:pt x="1026" y="719"/>
                  </a:lnTo>
                  <a:lnTo>
                    <a:pt x="1018" y="723"/>
                  </a:lnTo>
                  <a:lnTo>
                    <a:pt x="1058" y="663"/>
                  </a:lnTo>
                  <a:cubicBezTo>
                    <a:pt x="1060" y="659"/>
                    <a:pt x="1065" y="658"/>
                    <a:pt x="1069" y="661"/>
                  </a:cubicBezTo>
                  <a:lnTo>
                    <a:pt x="1193" y="740"/>
                  </a:lnTo>
                  <a:cubicBezTo>
                    <a:pt x="1193" y="740"/>
                    <a:pt x="1194" y="741"/>
                    <a:pt x="1195" y="742"/>
                  </a:cubicBezTo>
                  <a:lnTo>
                    <a:pt x="1256" y="821"/>
                  </a:lnTo>
                  <a:lnTo>
                    <a:pt x="1246" y="819"/>
                  </a:lnTo>
                  <a:lnTo>
                    <a:pt x="1434" y="700"/>
                  </a:lnTo>
                  <a:cubicBezTo>
                    <a:pt x="1436" y="699"/>
                    <a:pt x="1437" y="698"/>
                    <a:pt x="1439" y="698"/>
                  </a:cubicBezTo>
                  <a:lnTo>
                    <a:pt x="1500" y="698"/>
                  </a:lnTo>
                  <a:cubicBezTo>
                    <a:pt x="1502" y="698"/>
                    <a:pt x="1503" y="699"/>
                    <a:pt x="1504" y="699"/>
                  </a:cubicBezTo>
                  <a:lnTo>
                    <a:pt x="1689" y="779"/>
                  </a:lnTo>
                  <a:lnTo>
                    <a:pt x="1686" y="779"/>
                  </a:lnTo>
                  <a:lnTo>
                    <a:pt x="1748" y="779"/>
                  </a:lnTo>
                  <a:cubicBezTo>
                    <a:pt x="1750" y="779"/>
                    <a:pt x="1751" y="779"/>
                    <a:pt x="1753" y="780"/>
                  </a:cubicBezTo>
                  <a:lnTo>
                    <a:pt x="2000" y="959"/>
                  </a:lnTo>
                  <a:lnTo>
                    <a:pt x="1994" y="958"/>
                  </a:lnTo>
                  <a:lnTo>
                    <a:pt x="2099" y="939"/>
                  </a:lnTo>
                  <a:cubicBezTo>
                    <a:pt x="2101" y="938"/>
                    <a:pt x="2103" y="939"/>
                    <a:pt x="2105" y="940"/>
                  </a:cubicBezTo>
                  <a:lnTo>
                    <a:pt x="2269" y="1039"/>
                  </a:lnTo>
                  <a:cubicBezTo>
                    <a:pt x="2271" y="1041"/>
                    <a:pt x="2272" y="1044"/>
                    <a:pt x="2272" y="1046"/>
                  </a:cubicBezTo>
                  <a:cubicBezTo>
                    <a:pt x="2272" y="1049"/>
                    <a:pt x="2271" y="1052"/>
                    <a:pt x="2269" y="1053"/>
                  </a:cubicBezTo>
                  <a:lnTo>
                    <a:pt x="2105" y="1152"/>
                  </a:lnTo>
                  <a:lnTo>
                    <a:pt x="2107" y="1141"/>
                  </a:lnTo>
                  <a:lnTo>
                    <a:pt x="2188" y="1281"/>
                  </a:lnTo>
                  <a:cubicBezTo>
                    <a:pt x="2190" y="1284"/>
                    <a:pt x="2189" y="1288"/>
                    <a:pt x="2187" y="1290"/>
                  </a:cubicBezTo>
                  <a:lnTo>
                    <a:pt x="2168" y="1311"/>
                  </a:lnTo>
                  <a:lnTo>
                    <a:pt x="2170" y="1302"/>
                  </a:lnTo>
                  <a:lnTo>
                    <a:pt x="2188" y="1341"/>
                  </a:lnTo>
                  <a:cubicBezTo>
                    <a:pt x="2190" y="1344"/>
                    <a:pt x="2189" y="1348"/>
                    <a:pt x="2187" y="1350"/>
                  </a:cubicBezTo>
                  <a:lnTo>
                    <a:pt x="2168" y="1371"/>
                  </a:lnTo>
                  <a:cubicBezTo>
                    <a:pt x="2167" y="1372"/>
                    <a:pt x="2165" y="1373"/>
                    <a:pt x="2162" y="1373"/>
                  </a:cubicBezTo>
                  <a:lnTo>
                    <a:pt x="2079" y="1373"/>
                  </a:lnTo>
                  <a:lnTo>
                    <a:pt x="2087" y="1365"/>
                  </a:lnTo>
                  <a:lnTo>
                    <a:pt x="2087" y="1404"/>
                  </a:lnTo>
                  <a:lnTo>
                    <a:pt x="2084" y="1399"/>
                  </a:lnTo>
                  <a:lnTo>
                    <a:pt x="2168" y="1479"/>
                  </a:lnTo>
                  <a:cubicBezTo>
                    <a:pt x="2170" y="1481"/>
                    <a:pt x="2171" y="1485"/>
                    <a:pt x="2170" y="1488"/>
                  </a:cubicBezTo>
                  <a:lnTo>
                    <a:pt x="2108" y="1647"/>
                  </a:lnTo>
                  <a:lnTo>
                    <a:pt x="2106" y="1639"/>
                  </a:lnTo>
                  <a:lnTo>
                    <a:pt x="2146" y="1679"/>
                  </a:lnTo>
                  <a:cubicBezTo>
                    <a:pt x="2148" y="1681"/>
                    <a:pt x="2149" y="1684"/>
                    <a:pt x="2149" y="1686"/>
                  </a:cubicBezTo>
                  <a:cubicBezTo>
                    <a:pt x="2148" y="1689"/>
                    <a:pt x="2146" y="1691"/>
                    <a:pt x="2144" y="1692"/>
                  </a:cubicBezTo>
                  <a:lnTo>
                    <a:pt x="2042" y="1732"/>
                  </a:lnTo>
                  <a:lnTo>
                    <a:pt x="2046" y="1728"/>
                  </a:lnTo>
                  <a:lnTo>
                    <a:pt x="2003" y="1828"/>
                  </a:lnTo>
                  <a:lnTo>
                    <a:pt x="2003" y="1825"/>
                  </a:lnTo>
                  <a:lnTo>
                    <a:pt x="2003" y="1884"/>
                  </a:lnTo>
                  <a:cubicBezTo>
                    <a:pt x="2003" y="1886"/>
                    <a:pt x="2003" y="1887"/>
                    <a:pt x="2002" y="1889"/>
                  </a:cubicBezTo>
                  <a:lnTo>
                    <a:pt x="1940" y="1988"/>
                  </a:lnTo>
                  <a:cubicBezTo>
                    <a:pt x="1940" y="1990"/>
                    <a:pt x="1938" y="1991"/>
                    <a:pt x="1937" y="1991"/>
                  </a:cubicBezTo>
                  <a:lnTo>
                    <a:pt x="1854" y="2032"/>
                  </a:lnTo>
                  <a:cubicBezTo>
                    <a:pt x="1852" y="2032"/>
                    <a:pt x="1851" y="2032"/>
                    <a:pt x="1850" y="2032"/>
                  </a:cubicBezTo>
                  <a:lnTo>
                    <a:pt x="1788" y="2032"/>
                  </a:lnTo>
                  <a:cubicBezTo>
                    <a:pt x="1786" y="2032"/>
                    <a:pt x="1785" y="2032"/>
                    <a:pt x="1783" y="2031"/>
                  </a:cubicBezTo>
                  <a:lnTo>
                    <a:pt x="1598" y="1891"/>
                  </a:lnTo>
                  <a:lnTo>
                    <a:pt x="1604" y="1892"/>
                  </a:lnTo>
                  <a:lnTo>
                    <a:pt x="1335" y="1952"/>
                  </a:lnTo>
                  <a:cubicBezTo>
                    <a:pt x="1335" y="1952"/>
                    <a:pt x="1334" y="1952"/>
                    <a:pt x="1334" y="1952"/>
                  </a:cubicBezTo>
                  <a:lnTo>
                    <a:pt x="1312" y="1952"/>
                  </a:lnTo>
                  <a:cubicBezTo>
                    <a:pt x="1308" y="1952"/>
                    <a:pt x="1305" y="1949"/>
                    <a:pt x="1304" y="1945"/>
                  </a:cubicBezTo>
                  <a:lnTo>
                    <a:pt x="1285" y="1826"/>
                  </a:lnTo>
                  <a:lnTo>
                    <a:pt x="1299" y="1830"/>
                  </a:lnTo>
                  <a:lnTo>
                    <a:pt x="1237" y="1890"/>
                  </a:lnTo>
                  <a:cubicBezTo>
                    <a:pt x="1235" y="1892"/>
                    <a:pt x="1232" y="1893"/>
                    <a:pt x="1229" y="1892"/>
                  </a:cubicBezTo>
                  <a:cubicBezTo>
                    <a:pt x="1226" y="1891"/>
                    <a:pt x="1224" y="1889"/>
                    <a:pt x="1224" y="1886"/>
                  </a:cubicBezTo>
                  <a:lnTo>
                    <a:pt x="1202" y="1786"/>
                  </a:lnTo>
                  <a:lnTo>
                    <a:pt x="1212" y="1792"/>
                  </a:lnTo>
                  <a:lnTo>
                    <a:pt x="1150" y="1812"/>
                  </a:lnTo>
                  <a:cubicBezTo>
                    <a:pt x="1150" y="1812"/>
                    <a:pt x="1149" y="1812"/>
                    <a:pt x="1149" y="1812"/>
                  </a:cubicBezTo>
                  <a:lnTo>
                    <a:pt x="880" y="1833"/>
                  </a:lnTo>
                  <a:cubicBezTo>
                    <a:pt x="878" y="1833"/>
                    <a:pt x="876" y="1832"/>
                    <a:pt x="875" y="1831"/>
                  </a:cubicBezTo>
                  <a:lnTo>
                    <a:pt x="813" y="1791"/>
                  </a:lnTo>
                  <a:cubicBezTo>
                    <a:pt x="811" y="1790"/>
                    <a:pt x="810" y="1788"/>
                    <a:pt x="809" y="1786"/>
                  </a:cubicBezTo>
                  <a:lnTo>
                    <a:pt x="788" y="1665"/>
                  </a:lnTo>
                  <a:lnTo>
                    <a:pt x="789" y="1668"/>
                  </a:lnTo>
                  <a:lnTo>
                    <a:pt x="749" y="1609"/>
                  </a:lnTo>
                  <a:lnTo>
                    <a:pt x="753" y="1612"/>
                  </a:lnTo>
                  <a:lnTo>
                    <a:pt x="670" y="1592"/>
                  </a:lnTo>
                  <a:lnTo>
                    <a:pt x="675" y="1592"/>
                  </a:lnTo>
                  <a:lnTo>
                    <a:pt x="571" y="1632"/>
                  </a:lnTo>
                  <a:cubicBezTo>
                    <a:pt x="569" y="1633"/>
                    <a:pt x="566" y="1633"/>
                    <a:pt x="564" y="1632"/>
                  </a:cubicBezTo>
                  <a:lnTo>
                    <a:pt x="419" y="1551"/>
                  </a:lnTo>
                  <a:lnTo>
                    <a:pt x="421" y="1552"/>
                  </a:lnTo>
                  <a:lnTo>
                    <a:pt x="339" y="1533"/>
                  </a:lnTo>
                  <a:cubicBezTo>
                    <a:pt x="338" y="1532"/>
                    <a:pt x="336" y="1532"/>
                    <a:pt x="335" y="1531"/>
                  </a:cubicBezTo>
                  <a:lnTo>
                    <a:pt x="252" y="1452"/>
                  </a:lnTo>
                  <a:cubicBezTo>
                    <a:pt x="251" y="1451"/>
                    <a:pt x="250" y="1450"/>
                    <a:pt x="250" y="1448"/>
                  </a:cubicBezTo>
                  <a:lnTo>
                    <a:pt x="230" y="1387"/>
                  </a:lnTo>
                  <a:cubicBezTo>
                    <a:pt x="229" y="1386"/>
                    <a:pt x="229" y="1385"/>
                    <a:pt x="229" y="1384"/>
                  </a:cubicBezTo>
                  <a:lnTo>
                    <a:pt x="249" y="1224"/>
                  </a:lnTo>
                  <a:cubicBezTo>
                    <a:pt x="250" y="1222"/>
                    <a:pt x="251" y="1219"/>
                    <a:pt x="254" y="1218"/>
                  </a:cubicBezTo>
                  <a:lnTo>
                    <a:pt x="378" y="1158"/>
                  </a:lnTo>
                  <a:lnTo>
                    <a:pt x="375" y="1171"/>
                  </a:lnTo>
                  <a:lnTo>
                    <a:pt x="313" y="1090"/>
                  </a:lnTo>
                  <a:cubicBezTo>
                    <a:pt x="312" y="1089"/>
                    <a:pt x="312" y="1088"/>
                    <a:pt x="311" y="1087"/>
                  </a:cubicBezTo>
                  <a:lnTo>
                    <a:pt x="291" y="988"/>
                  </a:lnTo>
                  <a:cubicBezTo>
                    <a:pt x="291" y="988"/>
                    <a:pt x="291" y="987"/>
                    <a:pt x="291" y="987"/>
                  </a:cubicBezTo>
                  <a:lnTo>
                    <a:pt x="291" y="787"/>
                  </a:lnTo>
                  <a:lnTo>
                    <a:pt x="307" y="787"/>
                  </a:lnTo>
                  <a:lnTo>
                    <a:pt x="307" y="987"/>
                  </a:lnTo>
                  <a:lnTo>
                    <a:pt x="307" y="985"/>
                  </a:lnTo>
                  <a:lnTo>
                    <a:pt x="327" y="1084"/>
                  </a:lnTo>
                  <a:lnTo>
                    <a:pt x="326" y="1080"/>
                  </a:lnTo>
                  <a:lnTo>
                    <a:pt x="387" y="1161"/>
                  </a:lnTo>
                  <a:cubicBezTo>
                    <a:pt x="389" y="1163"/>
                    <a:pt x="389" y="1165"/>
                    <a:pt x="389" y="1167"/>
                  </a:cubicBezTo>
                  <a:cubicBezTo>
                    <a:pt x="388" y="1170"/>
                    <a:pt x="387" y="1172"/>
                    <a:pt x="385" y="1173"/>
                  </a:cubicBezTo>
                  <a:lnTo>
                    <a:pt x="261" y="1232"/>
                  </a:lnTo>
                  <a:lnTo>
                    <a:pt x="265" y="1226"/>
                  </a:lnTo>
                  <a:lnTo>
                    <a:pt x="245" y="1386"/>
                  </a:lnTo>
                  <a:lnTo>
                    <a:pt x="245" y="1382"/>
                  </a:lnTo>
                  <a:lnTo>
                    <a:pt x="265" y="1443"/>
                  </a:lnTo>
                  <a:lnTo>
                    <a:pt x="263" y="1440"/>
                  </a:lnTo>
                  <a:lnTo>
                    <a:pt x="346" y="1519"/>
                  </a:lnTo>
                  <a:lnTo>
                    <a:pt x="343" y="1517"/>
                  </a:lnTo>
                  <a:lnTo>
                    <a:pt x="425" y="1537"/>
                  </a:lnTo>
                  <a:cubicBezTo>
                    <a:pt x="425" y="1537"/>
                    <a:pt x="426" y="1537"/>
                    <a:pt x="427" y="1537"/>
                  </a:cubicBezTo>
                  <a:lnTo>
                    <a:pt x="572" y="1618"/>
                  </a:lnTo>
                  <a:lnTo>
                    <a:pt x="565" y="1617"/>
                  </a:lnTo>
                  <a:lnTo>
                    <a:pt x="669" y="1577"/>
                  </a:lnTo>
                  <a:cubicBezTo>
                    <a:pt x="670" y="1577"/>
                    <a:pt x="672" y="1576"/>
                    <a:pt x="674" y="1577"/>
                  </a:cubicBezTo>
                  <a:lnTo>
                    <a:pt x="757" y="1596"/>
                  </a:lnTo>
                  <a:cubicBezTo>
                    <a:pt x="759" y="1597"/>
                    <a:pt x="761" y="1598"/>
                    <a:pt x="762" y="1600"/>
                  </a:cubicBezTo>
                  <a:lnTo>
                    <a:pt x="802" y="1659"/>
                  </a:lnTo>
                  <a:cubicBezTo>
                    <a:pt x="803" y="1660"/>
                    <a:pt x="803" y="1661"/>
                    <a:pt x="803" y="1662"/>
                  </a:cubicBezTo>
                  <a:lnTo>
                    <a:pt x="825" y="1783"/>
                  </a:lnTo>
                  <a:lnTo>
                    <a:pt x="821" y="1778"/>
                  </a:lnTo>
                  <a:lnTo>
                    <a:pt x="883" y="1818"/>
                  </a:lnTo>
                  <a:lnTo>
                    <a:pt x="878" y="1817"/>
                  </a:lnTo>
                  <a:lnTo>
                    <a:pt x="1147" y="1796"/>
                  </a:lnTo>
                  <a:lnTo>
                    <a:pt x="1146" y="1796"/>
                  </a:lnTo>
                  <a:lnTo>
                    <a:pt x="1207" y="1777"/>
                  </a:lnTo>
                  <a:cubicBezTo>
                    <a:pt x="1210" y="1776"/>
                    <a:pt x="1212" y="1776"/>
                    <a:pt x="1214" y="1778"/>
                  </a:cubicBezTo>
                  <a:cubicBezTo>
                    <a:pt x="1216" y="1779"/>
                    <a:pt x="1217" y="1781"/>
                    <a:pt x="1218" y="1783"/>
                  </a:cubicBezTo>
                  <a:lnTo>
                    <a:pt x="1239" y="1883"/>
                  </a:lnTo>
                  <a:lnTo>
                    <a:pt x="1226" y="1879"/>
                  </a:lnTo>
                  <a:lnTo>
                    <a:pt x="1288" y="1819"/>
                  </a:lnTo>
                  <a:cubicBezTo>
                    <a:pt x="1290" y="1817"/>
                    <a:pt x="1293" y="1816"/>
                    <a:pt x="1296" y="1817"/>
                  </a:cubicBezTo>
                  <a:cubicBezTo>
                    <a:pt x="1299" y="1818"/>
                    <a:pt x="1301" y="1820"/>
                    <a:pt x="1301" y="1823"/>
                  </a:cubicBezTo>
                  <a:lnTo>
                    <a:pt x="1320" y="1943"/>
                  </a:lnTo>
                  <a:lnTo>
                    <a:pt x="1312" y="1936"/>
                  </a:lnTo>
                  <a:lnTo>
                    <a:pt x="1334" y="1936"/>
                  </a:lnTo>
                  <a:lnTo>
                    <a:pt x="1332" y="1936"/>
                  </a:lnTo>
                  <a:lnTo>
                    <a:pt x="1601" y="1877"/>
                  </a:lnTo>
                  <a:cubicBezTo>
                    <a:pt x="1603" y="1876"/>
                    <a:pt x="1606" y="1877"/>
                    <a:pt x="1607" y="1878"/>
                  </a:cubicBezTo>
                  <a:lnTo>
                    <a:pt x="1793" y="2018"/>
                  </a:lnTo>
                  <a:lnTo>
                    <a:pt x="1788" y="2016"/>
                  </a:lnTo>
                  <a:lnTo>
                    <a:pt x="1850" y="2016"/>
                  </a:lnTo>
                  <a:lnTo>
                    <a:pt x="1847" y="2017"/>
                  </a:lnTo>
                  <a:lnTo>
                    <a:pt x="1930" y="1977"/>
                  </a:lnTo>
                  <a:lnTo>
                    <a:pt x="1927" y="1980"/>
                  </a:lnTo>
                  <a:lnTo>
                    <a:pt x="1989" y="1880"/>
                  </a:lnTo>
                  <a:lnTo>
                    <a:pt x="1987" y="1884"/>
                  </a:lnTo>
                  <a:lnTo>
                    <a:pt x="1987" y="1825"/>
                  </a:lnTo>
                  <a:cubicBezTo>
                    <a:pt x="1987" y="1824"/>
                    <a:pt x="1988" y="1822"/>
                    <a:pt x="1988" y="1821"/>
                  </a:cubicBezTo>
                  <a:lnTo>
                    <a:pt x="2031" y="1722"/>
                  </a:lnTo>
                  <a:cubicBezTo>
                    <a:pt x="2032" y="1720"/>
                    <a:pt x="2034" y="1718"/>
                    <a:pt x="2036" y="1717"/>
                  </a:cubicBezTo>
                  <a:lnTo>
                    <a:pt x="2138" y="1677"/>
                  </a:lnTo>
                  <a:lnTo>
                    <a:pt x="2135" y="1690"/>
                  </a:lnTo>
                  <a:lnTo>
                    <a:pt x="2095" y="1650"/>
                  </a:lnTo>
                  <a:cubicBezTo>
                    <a:pt x="2093" y="1648"/>
                    <a:pt x="2092" y="1644"/>
                    <a:pt x="2093" y="1641"/>
                  </a:cubicBezTo>
                  <a:lnTo>
                    <a:pt x="2155" y="1482"/>
                  </a:lnTo>
                  <a:lnTo>
                    <a:pt x="2157" y="1491"/>
                  </a:lnTo>
                  <a:lnTo>
                    <a:pt x="2073" y="1410"/>
                  </a:lnTo>
                  <a:cubicBezTo>
                    <a:pt x="2072" y="1409"/>
                    <a:pt x="2071" y="1406"/>
                    <a:pt x="2071" y="1404"/>
                  </a:cubicBezTo>
                  <a:lnTo>
                    <a:pt x="2071" y="1365"/>
                  </a:lnTo>
                  <a:cubicBezTo>
                    <a:pt x="2071" y="1361"/>
                    <a:pt x="2074" y="1357"/>
                    <a:pt x="2079" y="1357"/>
                  </a:cubicBezTo>
                  <a:lnTo>
                    <a:pt x="2162" y="1357"/>
                  </a:lnTo>
                  <a:lnTo>
                    <a:pt x="2156" y="1360"/>
                  </a:lnTo>
                  <a:lnTo>
                    <a:pt x="2175" y="1339"/>
                  </a:lnTo>
                  <a:lnTo>
                    <a:pt x="2174" y="1348"/>
                  </a:lnTo>
                  <a:lnTo>
                    <a:pt x="2155" y="1309"/>
                  </a:lnTo>
                  <a:cubicBezTo>
                    <a:pt x="2154" y="1306"/>
                    <a:pt x="2154" y="1303"/>
                    <a:pt x="2156" y="1300"/>
                  </a:cubicBezTo>
                  <a:lnTo>
                    <a:pt x="2175" y="1280"/>
                  </a:lnTo>
                  <a:lnTo>
                    <a:pt x="2174" y="1289"/>
                  </a:lnTo>
                  <a:lnTo>
                    <a:pt x="2094" y="1149"/>
                  </a:lnTo>
                  <a:cubicBezTo>
                    <a:pt x="2091" y="1145"/>
                    <a:pt x="2093" y="1140"/>
                    <a:pt x="2096" y="1138"/>
                  </a:cubicBezTo>
                  <a:lnTo>
                    <a:pt x="2260" y="1039"/>
                  </a:lnTo>
                  <a:lnTo>
                    <a:pt x="2260" y="1053"/>
                  </a:lnTo>
                  <a:lnTo>
                    <a:pt x="2096" y="953"/>
                  </a:lnTo>
                  <a:lnTo>
                    <a:pt x="2102" y="954"/>
                  </a:lnTo>
                  <a:lnTo>
                    <a:pt x="1997" y="974"/>
                  </a:lnTo>
                  <a:cubicBezTo>
                    <a:pt x="1995" y="974"/>
                    <a:pt x="1992" y="974"/>
                    <a:pt x="1991" y="972"/>
                  </a:cubicBezTo>
                  <a:lnTo>
                    <a:pt x="1743" y="793"/>
                  </a:lnTo>
                  <a:lnTo>
                    <a:pt x="1748" y="795"/>
                  </a:lnTo>
                  <a:lnTo>
                    <a:pt x="1686" y="795"/>
                  </a:lnTo>
                  <a:cubicBezTo>
                    <a:pt x="1685" y="795"/>
                    <a:pt x="1684" y="795"/>
                    <a:pt x="1683" y="794"/>
                  </a:cubicBezTo>
                  <a:lnTo>
                    <a:pt x="1497" y="714"/>
                  </a:lnTo>
                  <a:lnTo>
                    <a:pt x="1500" y="714"/>
                  </a:lnTo>
                  <a:lnTo>
                    <a:pt x="1439" y="714"/>
                  </a:lnTo>
                  <a:lnTo>
                    <a:pt x="1443" y="713"/>
                  </a:lnTo>
                  <a:lnTo>
                    <a:pt x="1254" y="832"/>
                  </a:lnTo>
                  <a:cubicBezTo>
                    <a:pt x="1251" y="835"/>
                    <a:pt x="1246" y="834"/>
                    <a:pt x="1244" y="831"/>
                  </a:cubicBezTo>
                  <a:lnTo>
                    <a:pt x="1182" y="752"/>
                  </a:lnTo>
                  <a:lnTo>
                    <a:pt x="1184" y="753"/>
                  </a:lnTo>
                  <a:lnTo>
                    <a:pt x="1060" y="674"/>
                  </a:lnTo>
                  <a:lnTo>
                    <a:pt x="1071" y="672"/>
                  </a:lnTo>
                  <a:lnTo>
                    <a:pt x="1031" y="732"/>
                  </a:lnTo>
                  <a:cubicBezTo>
                    <a:pt x="1029" y="734"/>
                    <a:pt x="1026" y="736"/>
                    <a:pt x="1023" y="735"/>
                  </a:cubicBezTo>
                  <a:lnTo>
                    <a:pt x="836" y="695"/>
                  </a:lnTo>
                  <a:lnTo>
                    <a:pt x="840" y="695"/>
                  </a:lnTo>
                  <a:lnTo>
                    <a:pt x="778" y="714"/>
                  </a:lnTo>
                  <a:cubicBezTo>
                    <a:pt x="774" y="715"/>
                    <a:pt x="771" y="714"/>
                    <a:pt x="769" y="711"/>
                  </a:cubicBezTo>
                  <a:lnTo>
                    <a:pt x="685" y="592"/>
                  </a:lnTo>
                  <a:cubicBezTo>
                    <a:pt x="684" y="590"/>
                    <a:pt x="684" y="587"/>
                    <a:pt x="684" y="585"/>
                  </a:cubicBezTo>
                  <a:lnTo>
                    <a:pt x="726" y="445"/>
                  </a:lnTo>
                  <a:lnTo>
                    <a:pt x="726" y="448"/>
                  </a:lnTo>
                  <a:lnTo>
                    <a:pt x="704" y="309"/>
                  </a:lnTo>
                  <a:lnTo>
                    <a:pt x="664" y="130"/>
                  </a:lnTo>
                  <a:lnTo>
                    <a:pt x="669" y="135"/>
                  </a:lnTo>
                  <a:lnTo>
                    <a:pt x="607" y="115"/>
                  </a:lnTo>
                  <a:lnTo>
                    <a:pt x="610" y="115"/>
                  </a:lnTo>
                  <a:lnTo>
                    <a:pt x="506" y="115"/>
                  </a:lnTo>
                  <a:cubicBezTo>
                    <a:pt x="505" y="115"/>
                    <a:pt x="504" y="115"/>
                    <a:pt x="503" y="114"/>
                  </a:cubicBezTo>
                  <a:lnTo>
                    <a:pt x="316" y="16"/>
                  </a:lnTo>
                  <a:lnTo>
                    <a:pt x="319" y="16"/>
                  </a:lnTo>
                  <a:lnTo>
                    <a:pt x="237" y="16"/>
                  </a:lnTo>
                  <a:lnTo>
                    <a:pt x="245" y="10"/>
                  </a:lnTo>
                  <a:lnTo>
                    <a:pt x="224" y="150"/>
                  </a:lnTo>
                  <a:cubicBezTo>
                    <a:pt x="223" y="154"/>
                    <a:pt x="220" y="157"/>
                    <a:pt x="216" y="157"/>
                  </a:cubicBezTo>
                  <a:lnTo>
                    <a:pt x="154" y="157"/>
                  </a:lnTo>
                  <a:lnTo>
                    <a:pt x="156" y="156"/>
                  </a:lnTo>
                  <a:lnTo>
                    <a:pt x="94" y="174"/>
                  </a:lnTo>
                  <a:lnTo>
                    <a:pt x="99" y="171"/>
                  </a:lnTo>
                  <a:lnTo>
                    <a:pt x="15" y="293"/>
                  </a:lnTo>
                  <a:lnTo>
                    <a:pt x="12" y="281"/>
                  </a:lnTo>
                  <a:lnTo>
                    <a:pt x="53" y="299"/>
                  </a:lnTo>
                  <a:cubicBezTo>
                    <a:pt x="55" y="300"/>
                    <a:pt x="57" y="302"/>
                    <a:pt x="58" y="304"/>
                  </a:cubicBezTo>
                  <a:lnTo>
                    <a:pt x="99" y="425"/>
                  </a:lnTo>
                  <a:lnTo>
                    <a:pt x="95" y="420"/>
                  </a:lnTo>
                  <a:lnTo>
                    <a:pt x="137" y="440"/>
                  </a:lnTo>
                  <a:lnTo>
                    <a:pt x="134" y="439"/>
                  </a:lnTo>
                  <a:lnTo>
                    <a:pt x="299" y="439"/>
                  </a:lnTo>
                  <a:cubicBezTo>
                    <a:pt x="301" y="439"/>
                    <a:pt x="303" y="440"/>
                    <a:pt x="305" y="441"/>
                  </a:cubicBezTo>
                  <a:lnTo>
                    <a:pt x="346" y="481"/>
                  </a:lnTo>
                  <a:cubicBezTo>
                    <a:pt x="348" y="483"/>
                    <a:pt x="349" y="484"/>
                    <a:pt x="349" y="486"/>
                  </a:cubicBezTo>
                  <a:lnTo>
                    <a:pt x="369" y="686"/>
                  </a:lnTo>
                  <a:cubicBezTo>
                    <a:pt x="369" y="688"/>
                    <a:pt x="369" y="690"/>
                    <a:pt x="368" y="691"/>
                  </a:cubicBezTo>
                  <a:lnTo>
                    <a:pt x="306" y="791"/>
                  </a:lnTo>
                  <a:lnTo>
                    <a:pt x="292" y="783"/>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 name="Freeform 10"/>
            <p:cNvSpPr>
              <a:spLocks/>
            </p:cNvSpPr>
            <p:nvPr/>
          </p:nvSpPr>
          <p:spPr bwMode="auto">
            <a:xfrm>
              <a:off x="1426" y="987"/>
              <a:ext cx="391" cy="339"/>
            </a:xfrm>
            <a:custGeom>
              <a:avLst/>
              <a:gdLst>
                <a:gd name="T0" fmla="*/ 1375 w 1456"/>
                <a:gd name="T1" fmla="*/ 762 h 1264"/>
                <a:gd name="T2" fmla="*/ 1126 w 1456"/>
                <a:gd name="T3" fmla="*/ 1061 h 1264"/>
                <a:gd name="T4" fmla="*/ 1059 w 1456"/>
                <a:gd name="T5" fmla="*/ 1125 h 1264"/>
                <a:gd name="T6" fmla="*/ 961 w 1456"/>
                <a:gd name="T7" fmla="*/ 1262 h 1264"/>
                <a:gd name="T8" fmla="*/ 804 w 1456"/>
                <a:gd name="T9" fmla="*/ 1102 h 1264"/>
                <a:gd name="T10" fmla="*/ 905 w 1456"/>
                <a:gd name="T11" fmla="*/ 855 h 1264"/>
                <a:gd name="T12" fmla="*/ 743 w 1456"/>
                <a:gd name="T13" fmla="*/ 746 h 1264"/>
                <a:gd name="T14" fmla="*/ 630 w 1456"/>
                <a:gd name="T15" fmla="*/ 709 h 1264"/>
                <a:gd name="T16" fmla="*/ 524 w 1456"/>
                <a:gd name="T17" fmla="*/ 829 h 1264"/>
                <a:gd name="T18" fmla="*/ 444 w 1456"/>
                <a:gd name="T19" fmla="*/ 947 h 1264"/>
                <a:gd name="T20" fmla="*/ 240 w 1456"/>
                <a:gd name="T21" fmla="*/ 987 h 1264"/>
                <a:gd name="T22" fmla="*/ 166 w 1456"/>
                <a:gd name="T23" fmla="*/ 920 h 1264"/>
                <a:gd name="T24" fmla="*/ 7 w 1456"/>
                <a:gd name="T25" fmla="*/ 730 h 1264"/>
                <a:gd name="T26" fmla="*/ 84 w 1456"/>
                <a:gd name="T27" fmla="*/ 660 h 1264"/>
                <a:gd name="T28" fmla="*/ 187 w 1456"/>
                <a:gd name="T29" fmla="*/ 577 h 1264"/>
                <a:gd name="T30" fmla="*/ 584 w 1456"/>
                <a:gd name="T31" fmla="*/ 535 h 1264"/>
                <a:gd name="T32" fmla="*/ 640 w 1456"/>
                <a:gd name="T33" fmla="*/ 385 h 1264"/>
                <a:gd name="T34" fmla="*/ 581 w 1456"/>
                <a:gd name="T35" fmla="*/ 338 h 1264"/>
                <a:gd name="T36" fmla="*/ 720 w 1456"/>
                <a:gd name="T37" fmla="*/ 207 h 1264"/>
                <a:gd name="T38" fmla="*/ 768 w 1456"/>
                <a:gd name="T39" fmla="*/ 41 h 1264"/>
                <a:gd name="T40" fmla="*/ 984 w 1456"/>
                <a:gd name="T41" fmla="*/ 65 h 1264"/>
                <a:gd name="T42" fmla="*/ 1111 w 1456"/>
                <a:gd name="T43" fmla="*/ 144 h 1264"/>
                <a:gd name="T44" fmla="*/ 1292 w 1456"/>
                <a:gd name="T45" fmla="*/ 106 h 1264"/>
                <a:gd name="T46" fmla="*/ 1348 w 1456"/>
                <a:gd name="T47" fmla="*/ 258 h 1264"/>
                <a:gd name="T48" fmla="*/ 1456 w 1456"/>
                <a:gd name="T49" fmla="*/ 325 h 1264"/>
                <a:gd name="T50" fmla="*/ 1443 w 1456"/>
                <a:gd name="T51" fmla="*/ 331 h 1264"/>
                <a:gd name="T52" fmla="*/ 1340 w 1456"/>
                <a:gd name="T53" fmla="*/ 272 h 1264"/>
                <a:gd name="T54" fmla="*/ 1282 w 1456"/>
                <a:gd name="T55" fmla="*/ 115 h 1264"/>
                <a:gd name="T56" fmla="*/ 1117 w 1456"/>
                <a:gd name="T57" fmla="*/ 155 h 1264"/>
                <a:gd name="T58" fmla="*/ 973 w 1456"/>
                <a:gd name="T59" fmla="*/ 75 h 1264"/>
                <a:gd name="T60" fmla="*/ 778 w 1456"/>
                <a:gd name="T61" fmla="*/ 52 h 1264"/>
                <a:gd name="T62" fmla="*/ 734 w 1456"/>
                <a:gd name="T63" fmla="*/ 211 h 1264"/>
                <a:gd name="T64" fmla="*/ 587 w 1456"/>
                <a:gd name="T65" fmla="*/ 339 h 1264"/>
                <a:gd name="T66" fmla="*/ 652 w 1456"/>
                <a:gd name="T67" fmla="*/ 511 h 1264"/>
                <a:gd name="T68" fmla="*/ 254 w 1456"/>
                <a:gd name="T69" fmla="*/ 532 h 1264"/>
                <a:gd name="T70" fmla="*/ 113 w 1456"/>
                <a:gd name="T71" fmla="*/ 611 h 1264"/>
                <a:gd name="T72" fmla="*/ 13 w 1456"/>
                <a:gd name="T73" fmla="*/ 729 h 1264"/>
                <a:gd name="T74" fmla="*/ 182 w 1456"/>
                <a:gd name="T75" fmla="*/ 917 h 1264"/>
                <a:gd name="T76" fmla="*/ 238 w 1456"/>
                <a:gd name="T77" fmla="*/ 972 h 1264"/>
                <a:gd name="T78" fmla="*/ 446 w 1456"/>
                <a:gd name="T79" fmla="*/ 933 h 1264"/>
                <a:gd name="T80" fmla="*/ 514 w 1456"/>
                <a:gd name="T81" fmla="*/ 820 h 1264"/>
                <a:gd name="T82" fmla="*/ 619 w 1456"/>
                <a:gd name="T83" fmla="*/ 698 h 1264"/>
                <a:gd name="T84" fmla="*/ 756 w 1456"/>
                <a:gd name="T85" fmla="*/ 738 h 1264"/>
                <a:gd name="T86" fmla="*/ 915 w 1456"/>
                <a:gd name="T87" fmla="*/ 852 h 1264"/>
                <a:gd name="T88" fmla="*/ 819 w 1456"/>
                <a:gd name="T89" fmla="*/ 1020 h 1264"/>
                <a:gd name="T90" fmla="*/ 894 w 1456"/>
                <a:gd name="T91" fmla="*/ 1248 h 1264"/>
                <a:gd name="T92" fmla="*/ 1030 w 1456"/>
                <a:gd name="T93" fmla="*/ 1176 h 1264"/>
                <a:gd name="T94" fmla="*/ 1110 w 1456"/>
                <a:gd name="T95" fmla="*/ 1098 h 1264"/>
                <a:gd name="T96" fmla="*/ 1177 w 1456"/>
                <a:gd name="T97" fmla="*/ 874 h 1264"/>
                <a:gd name="T98" fmla="*/ 1360 w 1456"/>
                <a:gd name="T99" fmla="*/ 638 h 1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56" h="1264">
                  <a:moveTo>
                    <a:pt x="1455" y="508"/>
                  </a:moveTo>
                  <a:lnTo>
                    <a:pt x="1374" y="646"/>
                  </a:lnTo>
                  <a:lnTo>
                    <a:pt x="1375" y="642"/>
                  </a:lnTo>
                  <a:lnTo>
                    <a:pt x="1375" y="762"/>
                  </a:lnTo>
                  <a:cubicBezTo>
                    <a:pt x="1375" y="765"/>
                    <a:pt x="1374" y="767"/>
                    <a:pt x="1371" y="769"/>
                  </a:cubicBezTo>
                  <a:lnTo>
                    <a:pt x="1185" y="887"/>
                  </a:lnTo>
                  <a:lnTo>
                    <a:pt x="1189" y="883"/>
                  </a:lnTo>
                  <a:lnTo>
                    <a:pt x="1126" y="1061"/>
                  </a:lnTo>
                  <a:lnTo>
                    <a:pt x="1126" y="1058"/>
                  </a:lnTo>
                  <a:lnTo>
                    <a:pt x="1126" y="1098"/>
                  </a:lnTo>
                  <a:cubicBezTo>
                    <a:pt x="1126" y="1102"/>
                    <a:pt x="1124" y="1105"/>
                    <a:pt x="1121" y="1106"/>
                  </a:cubicBezTo>
                  <a:lnTo>
                    <a:pt x="1059" y="1125"/>
                  </a:lnTo>
                  <a:lnTo>
                    <a:pt x="1064" y="1120"/>
                  </a:lnTo>
                  <a:lnTo>
                    <a:pt x="1046" y="1180"/>
                  </a:lnTo>
                  <a:cubicBezTo>
                    <a:pt x="1045" y="1182"/>
                    <a:pt x="1045" y="1183"/>
                    <a:pt x="1044" y="1184"/>
                  </a:cubicBezTo>
                  <a:lnTo>
                    <a:pt x="961" y="1262"/>
                  </a:lnTo>
                  <a:cubicBezTo>
                    <a:pt x="959" y="1264"/>
                    <a:pt x="957" y="1264"/>
                    <a:pt x="955" y="1264"/>
                  </a:cubicBezTo>
                  <a:lnTo>
                    <a:pt x="894" y="1264"/>
                  </a:lnTo>
                  <a:cubicBezTo>
                    <a:pt x="891" y="1264"/>
                    <a:pt x="888" y="1263"/>
                    <a:pt x="887" y="1260"/>
                  </a:cubicBezTo>
                  <a:lnTo>
                    <a:pt x="804" y="1102"/>
                  </a:lnTo>
                  <a:cubicBezTo>
                    <a:pt x="803" y="1101"/>
                    <a:pt x="803" y="1099"/>
                    <a:pt x="803" y="1098"/>
                  </a:cubicBezTo>
                  <a:lnTo>
                    <a:pt x="803" y="1020"/>
                  </a:lnTo>
                  <a:cubicBezTo>
                    <a:pt x="803" y="1018"/>
                    <a:pt x="803" y="1017"/>
                    <a:pt x="804" y="1015"/>
                  </a:cubicBezTo>
                  <a:lnTo>
                    <a:pt x="905" y="855"/>
                  </a:lnTo>
                  <a:lnTo>
                    <a:pt x="909" y="867"/>
                  </a:lnTo>
                  <a:lnTo>
                    <a:pt x="808" y="829"/>
                  </a:lnTo>
                  <a:cubicBezTo>
                    <a:pt x="806" y="828"/>
                    <a:pt x="805" y="827"/>
                    <a:pt x="804" y="826"/>
                  </a:cubicBezTo>
                  <a:lnTo>
                    <a:pt x="743" y="746"/>
                  </a:lnTo>
                  <a:cubicBezTo>
                    <a:pt x="743" y="746"/>
                    <a:pt x="742" y="745"/>
                    <a:pt x="742" y="745"/>
                  </a:cubicBezTo>
                  <a:lnTo>
                    <a:pt x="702" y="666"/>
                  </a:lnTo>
                  <a:lnTo>
                    <a:pt x="713" y="670"/>
                  </a:lnTo>
                  <a:lnTo>
                    <a:pt x="630" y="709"/>
                  </a:lnTo>
                  <a:lnTo>
                    <a:pt x="634" y="705"/>
                  </a:lnTo>
                  <a:lnTo>
                    <a:pt x="591" y="804"/>
                  </a:lnTo>
                  <a:cubicBezTo>
                    <a:pt x="590" y="806"/>
                    <a:pt x="588" y="807"/>
                    <a:pt x="586" y="808"/>
                  </a:cubicBezTo>
                  <a:lnTo>
                    <a:pt x="524" y="829"/>
                  </a:lnTo>
                  <a:lnTo>
                    <a:pt x="530" y="823"/>
                  </a:lnTo>
                  <a:lnTo>
                    <a:pt x="511" y="922"/>
                  </a:lnTo>
                  <a:cubicBezTo>
                    <a:pt x="511" y="925"/>
                    <a:pt x="508" y="927"/>
                    <a:pt x="506" y="928"/>
                  </a:cubicBezTo>
                  <a:lnTo>
                    <a:pt x="444" y="947"/>
                  </a:lnTo>
                  <a:cubicBezTo>
                    <a:pt x="442" y="948"/>
                    <a:pt x="439" y="948"/>
                    <a:pt x="437" y="946"/>
                  </a:cubicBezTo>
                  <a:lnTo>
                    <a:pt x="376" y="906"/>
                  </a:lnTo>
                  <a:lnTo>
                    <a:pt x="384" y="907"/>
                  </a:lnTo>
                  <a:lnTo>
                    <a:pt x="240" y="987"/>
                  </a:lnTo>
                  <a:cubicBezTo>
                    <a:pt x="238" y="988"/>
                    <a:pt x="235" y="988"/>
                    <a:pt x="233" y="987"/>
                  </a:cubicBezTo>
                  <a:lnTo>
                    <a:pt x="172" y="967"/>
                  </a:lnTo>
                  <a:cubicBezTo>
                    <a:pt x="169" y="965"/>
                    <a:pt x="166" y="962"/>
                    <a:pt x="166" y="959"/>
                  </a:cubicBezTo>
                  <a:lnTo>
                    <a:pt x="166" y="920"/>
                  </a:lnTo>
                  <a:lnTo>
                    <a:pt x="167" y="924"/>
                  </a:lnTo>
                  <a:lnTo>
                    <a:pt x="84" y="745"/>
                  </a:lnTo>
                  <a:lnTo>
                    <a:pt x="90" y="749"/>
                  </a:lnTo>
                  <a:lnTo>
                    <a:pt x="7" y="730"/>
                  </a:lnTo>
                  <a:cubicBezTo>
                    <a:pt x="4" y="729"/>
                    <a:pt x="1" y="727"/>
                    <a:pt x="1" y="724"/>
                  </a:cubicBezTo>
                  <a:cubicBezTo>
                    <a:pt x="0" y="720"/>
                    <a:pt x="1" y="717"/>
                    <a:pt x="4" y="715"/>
                  </a:cubicBezTo>
                  <a:lnTo>
                    <a:pt x="87" y="656"/>
                  </a:lnTo>
                  <a:lnTo>
                    <a:pt x="84" y="660"/>
                  </a:lnTo>
                  <a:lnTo>
                    <a:pt x="104" y="601"/>
                  </a:lnTo>
                  <a:cubicBezTo>
                    <a:pt x="105" y="598"/>
                    <a:pt x="107" y="596"/>
                    <a:pt x="109" y="596"/>
                  </a:cubicBezTo>
                  <a:lnTo>
                    <a:pt x="191" y="575"/>
                  </a:lnTo>
                  <a:lnTo>
                    <a:pt x="187" y="577"/>
                  </a:lnTo>
                  <a:lnTo>
                    <a:pt x="249" y="518"/>
                  </a:lnTo>
                  <a:cubicBezTo>
                    <a:pt x="250" y="516"/>
                    <a:pt x="252" y="516"/>
                    <a:pt x="254" y="516"/>
                  </a:cubicBezTo>
                  <a:lnTo>
                    <a:pt x="442" y="516"/>
                  </a:lnTo>
                  <a:lnTo>
                    <a:pt x="584" y="535"/>
                  </a:lnTo>
                  <a:lnTo>
                    <a:pt x="579" y="536"/>
                  </a:lnTo>
                  <a:lnTo>
                    <a:pt x="644" y="497"/>
                  </a:lnTo>
                  <a:lnTo>
                    <a:pt x="640" y="504"/>
                  </a:lnTo>
                  <a:lnTo>
                    <a:pt x="640" y="385"/>
                  </a:lnTo>
                  <a:lnTo>
                    <a:pt x="644" y="391"/>
                  </a:lnTo>
                  <a:lnTo>
                    <a:pt x="579" y="353"/>
                  </a:lnTo>
                  <a:cubicBezTo>
                    <a:pt x="577" y="351"/>
                    <a:pt x="575" y="348"/>
                    <a:pt x="575" y="345"/>
                  </a:cubicBezTo>
                  <a:cubicBezTo>
                    <a:pt x="576" y="342"/>
                    <a:pt x="578" y="339"/>
                    <a:pt x="581" y="338"/>
                  </a:cubicBezTo>
                  <a:lnTo>
                    <a:pt x="645" y="318"/>
                  </a:lnTo>
                  <a:lnTo>
                    <a:pt x="641" y="321"/>
                  </a:lnTo>
                  <a:lnTo>
                    <a:pt x="721" y="202"/>
                  </a:lnTo>
                  <a:lnTo>
                    <a:pt x="720" y="207"/>
                  </a:lnTo>
                  <a:lnTo>
                    <a:pt x="720" y="148"/>
                  </a:lnTo>
                  <a:cubicBezTo>
                    <a:pt x="720" y="147"/>
                    <a:pt x="720" y="145"/>
                    <a:pt x="720" y="144"/>
                  </a:cubicBezTo>
                  <a:lnTo>
                    <a:pt x="763" y="45"/>
                  </a:lnTo>
                  <a:cubicBezTo>
                    <a:pt x="764" y="43"/>
                    <a:pt x="766" y="42"/>
                    <a:pt x="768" y="41"/>
                  </a:cubicBezTo>
                  <a:lnTo>
                    <a:pt x="869" y="1"/>
                  </a:lnTo>
                  <a:cubicBezTo>
                    <a:pt x="872" y="0"/>
                    <a:pt x="874" y="0"/>
                    <a:pt x="876" y="2"/>
                  </a:cubicBezTo>
                  <a:lnTo>
                    <a:pt x="981" y="61"/>
                  </a:lnTo>
                  <a:cubicBezTo>
                    <a:pt x="982" y="62"/>
                    <a:pt x="984" y="63"/>
                    <a:pt x="984" y="65"/>
                  </a:cubicBezTo>
                  <a:lnTo>
                    <a:pt x="1003" y="125"/>
                  </a:lnTo>
                  <a:lnTo>
                    <a:pt x="996" y="119"/>
                  </a:lnTo>
                  <a:lnTo>
                    <a:pt x="1119" y="140"/>
                  </a:lnTo>
                  <a:lnTo>
                    <a:pt x="1111" y="144"/>
                  </a:lnTo>
                  <a:lnTo>
                    <a:pt x="1154" y="64"/>
                  </a:lnTo>
                  <a:cubicBezTo>
                    <a:pt x="1156" y="60"/>
                    <a:pt x="1160" y="59"/>
                    <a:pt x="1164" y="60"/>
                  </a:cubicBezTo>
                  <a:lnTo>
                    <a:pt x="1286" y="100"/>
                  </a:lnTo>
                  <a:cubicBezTo>
                    <a:pt x="1289" y="101"/>
                    <a:pt x="1291" y="103"/>
                    <a:pt x="1292" y="106"/>
                  </a:cubicBezTo>
                  <a:lnTo>
                    <a:pt x="1313" y="225"/>
                  </a:lnTo>
                  <a:lnTo>
                    <a:pt x="1311" y="220"/>
                  </a:lnTo>
                  <a:lnTo>
                    <a:pt x="1351" y="260"/>
                  </a:lnTo>
                  <a:lnTo>
                    <a:pt x="1348" y="258"/>
                  </a:lnTo>
                  <a:lnTo>
                    <a:pt x="1409" y="278"/>
                  </a:lnTo>
                  <a:cubicBezTo>
                    <a:pt x="1411" y="278"/>
                    <a:pt x="1412" y="279"/>
                    <a:pt x="1413" y="280"/>
                  </a:cubicBezTo>
                  <a:lnTo>
                    <a:pt x="1454" y="320"/>
                  </a:lnTo>
                  <a:cubicBezTo>
                    <a:pt x="1456" y="321"/>
                    <a:pt x="1456" y="323"/>
                    <a:pt x="1456" y="325"/>
                  </a:cubicBezTo>
                  <a:lnTo>
                    <a:pt x="1456" y="504"/>
                  </a:lnTo>
                  <a:lnTo>
                    <a:pt x="1440" y="504"/>
                  </a:lnTo>
                  <a:lnTo>
                    <a:pt x="1440" y="325"/>
                  </a:lnTo>
                  <a:lnTo>
                    <a:pt x="1443" y="331"/>
                  </a:lnTo>
                  <a:lnTo>
                    <a:pt x="1401" y="291"/>
                  </a:lnTo>
                  <a:lnTo>
                    <a:pt x="1405" y="293"/>
                  </a:lnTo>
                  <a:lnTo>
                    <a:pt x="1343" y="274"/>
                  </a:lnTo>
                  <a:cubicBezTo>
                    <a:pt x="1342" y="273"/>
                    <a:pt x="1341" y="273"/>
                    <a:pt x="1340" y="272"/>
                  </a:cubicBezTo>
                  <a:lnTo>
                    <a:pt x="1300" y="232"/>
                  </a:lnTo>
                  <a:cubicBezTo>
                    <a:pt x="1299" y="231"/>
                    <a:pt x="1298" y="229"/>
                    <a:pt x="1298" y="228"/>
                  </a:cubicBezTo>
                  <a:lnTo>
                    <a:pt x="1276" y="109"/>
                  </a:lnTo>
                  <a:lnTo>
                    <a:pt x="1282" y="115"/>
                  </a:lnTo>
                  <a:lnTo>
                    <a:pt x="1159" y="75"/>
                  </a:lnTo>
                  <a:lnTo>
                    <a:pt x="1168" y="71"/>
                  </a:lnTo>
                  <a:lnTo>
                    <a:pt x="1125" y="151"/>
                  </a:lnTo>
                  <a:cubicBezTo>
                    <a:pt x="1124" y="154"/>
                    <a:pt x="1120" y="156"/>
                    <a:pt x="1117" y="155"/>
                  </a:cubicBezTo>
                  <a:lnTo>
                    <a:pt x="994" y="135"/>
                  </a:lnTo>
                  <a:cubicBezTo>
                    <a:pt x="991" y="134"/>
                    <a:pt x="988" y="132"/>
                    <a:pt x="988" y="129"/>
                  </a:cubicBezTo>
                  <a:lnTo>
                    <a:pt x="969" y="70"/>
                  </a:lnTo>
                  <a:lnTo>
                    <a:pt x="973" y="75"/>
                  </a:lnTo>
                  <a:lnTo>
                    <a:pt x="868" y="15"/>
                  </a:lnTo>
                  <a:lnTo>
                    <a:pt x="875" y="16"/>
                  </a:lnTo>
                  <a:lnTo>
                    <a:pt x="774" y="56"/>
                  </a:lnTo>
                  <a:lnTo>
                    <a:pt x="778" y="52"/>
                  </a:lnTo>
                  <a:lnTo>
                    <a:pt x="735" y="151"/>
                  </a:lnTo>
                  <a:lnTo>
                    <a:pt x="736" y="148"/>
                  </a:lnTo>
                  <a:lnTo>
                    <a:pt x="736" y="207"/>
                  </a:lnTo>
                  <a:cubicBezTo>
                    <a:pt x="736" y="208"/>
                    <a:pt x="735" y="210"/>
                    <a:pt x="734" y="211"/>
                  </a:cubicBezTo>
                  <a:lnTo>
                    <a:pt x="654" y="330"/>
                  </a:lnTo>
                  <a:cubicBezTo>
                    <a:pt x="653" y="331"/>
                    <a:pt x="652" y="332"/>
                    <a:pt x="650" y="333"/>
                  </a:cubicBezTo>
                  <a:lnTo>
                    <a:pt x="586" y="354"/>
                  </a:lnTo>
                  <a:lnTo>
                    <a:pt x="587" y="339"/>
                  </a:lnTo>
                  <a:lnTo>
                    <a:pt x="652" y="378"/>
                  </a:lnTo>
                  <a:cubicBezTo>
                    <a:pt x="654" y="379"/>
                    <a:pt x="656" y="382"/>
                    <a:pt x="656" y="385"/>
                  </a:cubicBezTo>
                  <a:lnTo>
                    <a:pt x="656" y="504"/>
                  </a:lnTo>
                  <a:cubicBezTo>
                    <a:pt x="656" y="507"/>
                    <a:pt x="654" y="510"/>
                    <a:pt x="652" y="511"/>
                  </a:cubicBezTo>
                  <a:lnTo>
                    <a:pt x="587" y="550"/>
                  </a:lnTo>
                  <a:cubicBezTo>
                    <a:pt x="586" y="551"/>
                    <a:pt x="584" y="551"/>
                    <a:pt x="582" y="551"/>
                  </a:cubicBezTo>
                  <a:lnTo>
                    <a:pt x="442" y="532"/>
                  </a:lnTo>
                  <a:lnTo>
                    <a:pt x="254" y="532"/>
                  </a:lnTo>
                  <a:lnTo>
                    <a:pt x="260" y="529"/>
                  </a:lnTo>
                  <a:lnTo>
                    <a:pt x="198" y="589"/>
                  </a:lnTo>
                  <a:cubicBezTo>
                    <a:pt x="197" y="590"/>
                    <a:pt x="196" y="590"/>
                    <a:pt x="195" y="591"/>
                  </a:cubicBezTo>
                  <a:lnTo>
                    <a:pt x="113" y="611"/>
                  </a:lnTo>
                  <a:lnTo>
                    <a:pt x="119" y="606"/>
                  </a:lnTo>
                  <a:lnTo>
                    <a:pt x="99" y="665"/>
                  </a:lnTo>
                  <a:cubicBezTo>
                    <a:pt x="98" y="667"/>
                    <a:pt x="97" y="668"/>
                    <a:pt x="96" y="669"/>
                  </a:cubicBezTo>
                  <a:lnTo>
                    <a:pt x="13" y="729"/>
                  </a:lnTo>
                  <a:lnTo>
                    <a:pt x="10" y="714"/>
                  </a:lnTo>
                  <a:lnTo>
                    <a:pt x="93" y="733"/>
                  </a:lnTo>
                  <a:cubicBezTo>
                    <a:pt x="96" y="734"/>
                    <a:pt x="98" y="736"/>
                    <a:pt x="99" y="738"/>
                  </a:cubicBezTo>
                  <a:lnTo>
                    <a:pt x="182" y="917"/>
                  </a:lnTo>
                  <a:cubicBezTo>
                    <a:pt x="182" y="918"/>
                    <a:pt x="182" y="919"/>
                    <a:pt x="182" y="920"/>
                  </a:cubicBezTo>
                  <a:lnTo>
                    <a:pt x="182" y="959"/>
                  </a:lnTo>
                  <a:lnTo>
                    <a:pt x="177" y="951"/>
                  </a:lnTo>
                  <a:lnTo>
                    <a:pt x="238" y="972"/>
                  </a:lnTo>
                  <a:lnTo>
                    <a:pt x="232" y="973"/>
                  </a:lnTo>
                  <a:lnTo>
                    <a:pt x="376" y="893"/>
                  </a:lnTo>
                  <a:cubicBezTo>
                    <a:pt x="379" y="891"/>
                    <a:pt x="382" y="891"/>
                    <a:pt x="385" y="893"/>
                  </a:cubicBezTo>
                  <a:lnTo>
                    <a:pt x="446" y="933"/>
                  </a:lnTo>
                  <a:lnTo>
                    <a:pt x="439" y="932"/>
                  </a:lnTo>
                  <a:lnTo>
                    <a:pt x="501" y="913"/>
                  </a:lnTo>
                  <a:lnTo>
                    <a:pt x="495" y="919"/>
                  </a:lnTo>
                  <a:lnTo>
                    <a:pt x="514" y="820"/>
                  </a:lnTo>
                  <a:cubicBezTo>
                    <a:pt x="514" y="817"/>
                    <a:pt x="517" y="815"/>
                    <a:pt x="519" y="814"/>
                  </a:cubicBezTo>
                  <a:lnTo>
                    <a:pt x="581" y="793"/>
                  </a:lnTo>
                  <a:lnTo>
                    <a:pt x="576" y="797"/>
                  </a:lnTo>
                  <a:lnTo>
                    <a:pt x="619" y="698"/>
                  </a:lnTo>
                  <a:cubicBezTo>
                    <a:pt x="620" y="696"/>
                    <a:pt x="621" y="695"/>
                    <a:pt x="623" y="694"/>
                  </a:cubicBezTo>
                  <a:lnTo>
                    <a:pt x="706" y="656"/>
                  </a:lnTo>
                  <a:cubicBezTo>
                    <a:pt x="710" y="654"/>
                    <a:pt x="714" y="655"/>
                    <a:pt x="716" y="659"/>
                  </a:cubicBezTo>
                  <a:lnTo>
                    <a:pt x="756" y="738"/>
                  </a:lnTo>
                  <a:lnTo>
                    <a:pt x="756" y="736"/>
                  </a:lnTo>
                  <a:lnTo>
                    <a:pt x="817" y="816"/>
                  </a:lnTo>
                  <a:lnTo>
                    <a:pt x="814" y="814"/>
                  </a:lnTo>
                  <a:lnTo>
                    <a:pt x="915" y="852"/>
                  </a:lnTo>
                  <a:cubicBezTo>
                    <a:pt x="917" y="853"/>
                    <a:pt x="919" y="855"/>
                    <a:pt x="920" y="857"/>
                  </a:cubicBezTo>
                  <a:cubicBezTo>
                    <a:pt x="921" y="860"/>
                    <a:pt x="920" y="862"/>
                    <a:pt x="919" y="864"/>
                  </a:cubicBezTo>
                  <a:lnTo>
                    <a:pt x="817" y="1024"/>
                  </a:lnTo>
                  <a:lnTo>
                    <a:pt x="819" y="1020"/>
                  </a:lnTo>
                  <a:lnTo>
                    <a:pt x="819" y="1098"/>
                  </a:lnTo>
                  <a:lnTo>
                    <a:pt x="818" y="1094"/>
                  </a:lnTo>
                  <a:lnTo>
                    <a:pt x="901" y="1253"/>
                  </a:lnTo>
                  <a:lnTo>
                    <a:pt x="894" y="1248"/>
                  </a:lnTo>
                  <a:lnTo>
                    <a:pt x="955" y="1248"/>
                  </a:lnTo>
                  <a:lnTo>
                    <a:pt x="950" y="1251"/>
                  </a:lnTo>
                  <a:lnTo>
                    <a:pt x="1033" y="1172"/>
                  </a:lnTo>
                  <a:lnTo>
                    <a:pt x="1030" y="1176"/>
                  </a:lnTo>
                  <a:lnTo>
                    <a:pt x="1049" y="1115"/>
                  </a:lnTo>
                  <a:cubicBezTo>
                    <a:pt x="1050" y="1112"/>
                    <a:pt x="1052" y="1110"/>
                    <a:pt x="1054" y="1110"/>
                  </a:cubicBezTo>
                  <a:lnTo>
                    <a:pt x="1116" y="1090"/>
                  </a:lnTo>
                  <a:lnTo>
                    <a:pt x="1110" y="1098"/>
                  </a:lnTo>
                  <a:lnTo>
                    <a:pt x="1110" y="1058"/>
                  </a:lnTo>
                  <a:cubicBezTo>
                    <a:pt x="1110" y="1057"/>
                    <a:pt x="1110" y="1056"/>
                    <a:pt x="1111" y="1055"/>
                  </a:cubicBezTo>
                  <a:lnTo>
                    <a:pt x="1174" y="878"/>
                  </a:lnTo>
                  <a:cubicBezTo>
                    <a:pt x="1174" y="876"/>
                    <a:pt x="1175" y="875"/>
                    <a:pt x="1177" y="874"/>
                  </a:cubicBezTo>
                  <a:lnTo>
                    <a:pt x="1363" y="755"/>
                  </a:lnTo>
                  <a:lnTo>
                    <a:pt x="1359" y="762"/>
                  </a:lnTo>
                  <a:lnTo>
                    <a:pt x="1359" y="642"/>
                  </a:lnTo>
                  <a:cubicBezTo>
                    <a:pt x="1359" y="641"/>
                    <a:pt x="1359" y="639"/>
                    <a:pt x="1360" y="638"/>
                  </a:cubicBezTo>
                  <a:lnTo>
                    <a:pt x="1442" y="500"/>
                  </a:lnTo>
                  <a:lnTo>
                    <a:pt x="1455" y="50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 name="Freeform 11"/>
            <p:cNvSpPr>
              <a:spLocks/>
            </p:cNvSpPr>
            <p:nvPr/>
          </p:nvSpPr>
          <p:spPr bwMode="auto">
            <a:xfrm>
              <a:off x="1491" y="1163"/>
              <a:ext cx="395" cy="477"/>
            </a:xfrm>
            <a:custGeom>
              <a:avLst/>
              <a:gdLst>
                <a:gd name="T0" fmla="*/ 191 w 1473"/>
                <a:gd name="T1" fmla="*/ 1369 h 1776"/>
                <a:gd name="T2" fmla="*/ 271 w 1473"/>
                <a:gd name="T3" fmla="*/ 997 h 1776"/>
                <a:gd name="T4" fmla="*/ 231 w 1473"/>
                <a:gd name="T5" fmla="*/ 782 h 1776"/>
                <a:gd name="T6" fmla="*/ 64 w 1473"/>
                <a:gd name="T7" fmla="*/ 621 h 1776"/>
                <a:gd name="T8" fmla="*/ 1 w 1473"/>
                <a:gd name="T9" fmla="*/ 636 h 1776"/>
                <a:gd name="T10" fmla="*/ 148 w 1473"/>
                <a:gd name="T11" fmla="*/ 268 h 1776"/>
                <a:gd name="T12" fmla="*/ 193 w 1473"/>
                <a:gd name="T13" fmla="*/ 305 h 1776"/>
                <a:gd name="T14" fmla="*/ 276 w 1473"/>
                <a:gd name="T15" fmla="*/ 164 h 1776"/>
                <a:gd name="T16" fmla="*/ 381 w 1473"/>
                <a:gd name="T17" fmla="*/ 42 h 1776"/>
                <a:gd name="T18" fmla="*/ 577 w 1473"/>
                <a:gd name="T19" fmla="*/ 167 h 1776"/>
                <a:gd name="T20" fmla="*/ 680 w 1473"/>
                <a:gd name="T21" fmla="*/ 215 h 1776"/>
                <a:gd name="T22" fmla="*/ 577 w 1473"/>
                <a:gd name="T23" fmla="*/ 450 h 1776"/>
                <a:gd name="T24" fmla="*/ 711 w 1473"/>
                <a:gd name="T25" fmla="*/ 610 h 1776"/>
                <a:gd name="T26" fmla="*/ 888 w 1473"/>
                <a:gd name="T27" fmla="*/ 571 h 1776"/>
                <a:gd name="T28" fmla="*/ 1048 w 1473"/>
                <a:gd name="T29" fmla="*/ 567 h 1776"/>
                <a:gd name="T30" fmla="*/ 1139 w 1473"/>
                <a:gd name="T31" fmla="*/ 660 h 1776"/>
                <a:gd name="T32" fmla="*/ 1322 w 1473"/>
                <a:gd name="T33" fmla="*/ 811 h 1776"/>
                <a:gd name="T34" fmla="*/ 1283 w 1473"/>
                <a:gd name="T35" fmla="*/ 854 h 1776"/>
                <a:gd name="T36" fmla="*/ 1426 w 1473"/>
                <a:gd name="T37" fmla="*/ 953 h 1776"/>
                <a:gd name="T38" fmla="*/ 1387 w 1473"/>
                <a:gd name="T39" fmla="*/ 1228 h 1776"/>
                <a:gd name="T40" fmla="*/ 1451 w 1473"/>
                <a:gd name="T41" fmla="*/ 1405 h 1776"/>
                <a:gd name="T42" fmla="*/ 1253 w 1473"/>
                <a:gd name="T43" fmla="*/ 1393 h 1776"/>
                <a:gd name="T44" fmla="*/ 1023 w 1473"/>
                <a:gd name="T45" fmla="*/ 1331 h 1776"/>
                <a:gd name="T46" fmla="*/ 868 w 1473"/>
                <a:gd name="T47" fmla="*/ 1411 h 1776"/>
                <a:gd name="T48" fmla="*/ 736 w 1473"/>
                <a:gd name="T49" fmla="*/ 1594 h 1776"/>
                <a:gd name="T50" fmla="*/ 513 w 1473"/>
                <a:gd name="T51" fmla="*/ 1554 h 1776"/>
                <a:gd name="T52" fmla="*/ 508 w 1473"/>
                <a:gd name="T53" fmla="*/ 1539 h 1776"/>
                <a:gd name="T54" fmla="*/ 731 w 1473"/>
                <a:gd name="T55" fmla="*/ 1583 h 1776"/>
                <a:gd name="T56" fmla="*/ 939 w 1473"/>
                <a:gd name="T57" fmla="*/ 1318 h 1776"/>
                <a:gd name="T58" fmla="*/ 1155 w 1473"/>
                <a:gd name="T59" fmla="*/ 1378 h 1776"/>
                <a:gd name="T60" fmla="*/ 1344 w 1473"/>
                <a:gd name="T61" fmla="*/ 1419 h 1776"/>
                <a:gd name="T62" fmla="*/ 1435 w 1473"/>
                <a:gd name="T63" fmla="*/ 1284 h 1776"/>
                <a:gd name="T64" fmla="*/ 1458 w 1473"/>
                <a:gd name="T65" fmla="*/ 1098 h 1776"/>
                <a:gd name="T66" fmla="*/ 1384 w 1473"/>
                <a:gd name="T67" fmla="*/ 987 h 1776"/>
                <a:gd name="T68" fmla="*/ 1313 w 1473"/>
                <a:gd name="T69" fmla="*/ 813 h 1776"/>
                <a:gd name="T70" fmla="*/ 1124 w 1473"/>
                <a:gd name="T71" fmla="*/ 657 h 1776"/>
                <a:gd name="T72" fmla="*/ 1048 w 1473"/>
                <a:gd name="T73" fmla="*/ 583 h 1776"/>
                <a:gd name="T74" fmla="*/ 937 w 1473"/>
                <a:gd name="T75" fmla="*/ 701 h 1776"/>
                <a:gd name="T76" fmla="*/ 784 w 1473"/>
                <a:gd name="T77" fmla="*/ 561 h 1776"/>
                <a:gd name="T78" fmla="*/ 647 w 1473"/>
                <a:gd name="T79" fmla="*/ 620 h 1776"/>
                <a:gd name="T80" fmla="*/ 564 w 1473"/>
                <a:gd name="T81" fmla="*/ 370 h 1776"/>
                <a:gd name="T82" fmla="*/ 564 w 1473"/>
                <a:gd name="T83" fmla="*/ 176 h 1776"/>
                <a:gd name="T84" fmla="*/ 387 w 1473"/>
                <a:gd name="T85" fmla="*/ 56 h 1776"/>
                <a:gd name="T86" fmla="*/ 281 w 1473"/>
                <a:gd name="T87" fmla="*/ 179 h 1776"/>
                <a:gd name="T88" fmla="*/ 202 w 1473"/>
                <a:gd name="T89" fmla="*/ 319 h 1776"/>
                <a:gd name="T90" fmla="*/ 100 w 1473"/>
                <a:gd name="T91" fmla="*/ 377 h 1776"/>
                <a:gd name="T92" fmla="*/ 6 w 1473"/>
                <a:gd name="T93" fmla="*/ 629 h 1776"/>
                <a:gd name="T94" fmla="*/ 178 w 1473"/>
                <a:gd name="T95" fmla="*/ 750 h 1776"/>
                <a:gd name="T96" fmla="*/ 287 w 1473"/>
                <a:gd name="T97" fmla="*/ 838 h 1776"/>
                <a:gd name="T98" fmla="*/ 184 w 1473"/>
                <a:gd name="T99" fmla="*/ 1326 h 1776"/>
                <a:gd name="T100" fmla="*/ 206 w 1473"/>
                <a:gd name="T101" fmla="*/ 1466 h 1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73" h="1776">
                  <a:moveTo>
                    <a:pt x="190" y="1769"/>
                  </a:moveTo>
                  <a:lnTo>
                    <a:pt x="190" y="1466"/>
                  </a:lnTo>
                  <a:lnTo>
                    <a:pt x="190" y="1366"/>
                  </a:lnTo>
                  <a:lnTo>
                    <a:pt x="191" y="1369"/>
                  </a:lnTo>
                  <a:lnTo>
                    <a:pt x="169" y="1327"/>
                  </a:lnTo>
                  <a:cubicBezTo>
                    <a:pt x="168" y="1325"/>
                    <a:pt x="168" y="1323"/>
                    <a:pt x="168" y="1321"/>
                  </a:cubicBezTo>
                  <a:lnTo>
                    <a:pt x="230" y="1100"/>
                  </a:lnTo>
                  <a:lnTo>
                    <a:pt x="271" y="997"/>
                  </a:lnTo>
                  <a:lnTo>
                    <a:pt x="271" y="1000"/>
                  </a:lnTo>
                  <a:lnTo>
                    <a:pt x="271" y="838"/>
                  </a:lnTo>
                  <a:lnTo>
                    <a:pt x="272" y="843"/>
                  </a:lnTo>
                  <a:lnTo>
                    <a:pt x="231" y="782"/>
                  </a:lnTo>
                  <a:lnTo>
                    <a:pt x="236" y="785"/>
                  </a:lnTo>
                  <a:lnTo>
                    <a:pt x="174" y="766"/>
                  </a:lnTo>
                  <a:cubicBezTo>
                    <a:pt x="172" y="765"/>
                    <a:pt x="171" y="764"/>
                    <a:pt x="170" y="763"/>
                  </a:cubicBezTo>
                  <a:lnTo>
                    <a:pt x="64" y="621"/>
                  </a:lnTo>
                  <a:lnTo>
                    <a:pt x="73" y="623"/>
                  </a:lnTo>
                  <a:lnTo>
                    <a:pt x="11" y="645"/>
                  </a:lnTo>
                  <a:cubicBezTo>
                    <a:pt x="8" y="645"/>
                    <a:pt x="5" y="645"/>
                    <a:pt x="3" y="643"/>
                  </a:cubicBezTo>
                  <a:cubicBezTo>
                    <a:pt x="1" y="641"/>
                    <a:pt x="0" y="638"/>
                    <a:pt x="1" y="636"/>
                  </a:cubicBezTo>
                  <a:lnTo>
                    <a:pt x="22" y="513"/>
                  </a:lnTo>
                  <a:cubicBezTo>
                    <a:pt x="22" y="513"/>
                    <a:pt x="23" y="512"/>
                    <a:pt x="23" y="511"/>
                  </a:cubicBezTo>
                  <a:lnTo>
                    <a:pt x="85" y="371"/>
                  </a:lnTo>
                  <a:lnTo>
                    <a:pt x="148" y="268"/>
                  </a:lnTo>
                  <a:cubicBezTo>
                    <a:pt x="149" y="266"/>
                    <a:pt x="151" y="265"/>
                    <a:pt x="153" y="265"/>
                  </a:cubicBezTo>
                  <a:cubicBezTo>
                    <a:pt x="156" y="264"/>
                    <a:pt x="158" y="265"/>
                    <a:pt x="160" y="267"/>
                  </a:cubicBezTo>
                  <a:lnTo>
                    <a:pt x="203" y="306"/>
                  </a:lnTo>
                  <a:lnTo>
                    <a:pt x="193" y="305"/>
                  </a:lnTo>
                  <a:lnTo>
                    <a:pt x="256" y="266"/>
                  </a:lnTo>
                  <a:lnTo>
                    <a:pt x="252" y="271"/>
                  </a:lnTo>
                  <a:lnTo>
                    <a:pt x="271" y="170"/>
                  </a:lnTo>
                  <a:cubicBezTo>
                    <a:pt x="271" y="167"/>
                    <a:pt x="273" y="165"/>
                    <a:pt x="276" y="164"/>
                  </a:cubicBezTo>
                  <a:lnTo>
                    <a:pt x="338" y="143"/>
                  </a:lnTo>
                  <a:lnTo>
                    <a:pt x="333" y="147"/>
                  </a:lnTo>
                  <a:lnTo>
                    <a:pt x="377" y="46"/>
                  </a:lnTo>
                  <a:cubicBezTo>
                    <a:pt x="377" y="44"/>
                    <a:pt x="379" y="42"/>
                    <a:pt x="381" y="42"/>
                  </a:cubicBezTo>
                  <a:lnTo>
                    <a:pt x="464" y="2"/>
                  </a:lnTo>
                  <a:cubicBezTo>
                    <a:pt x="468" y="0"/>
                    <a:pt x="472" y="2"/>
                    <a:pt x="475" y="5"/>
                  </a:cubicBezTo>
                  <a:lnTo>
                    <a:pt x="537" y="107"/>
                  </a:lnTo>
                  <a:lnTo>
                    <a:pt x="577" y="167"/>
                  </a:lnTo>
                  <a:lnTo>
                    <a:pt x="573" y="164"/>
                  </a:lnTo>
                  <a:lnTo>
                    <a:pt x="676" y="203"/>
                  </a:lnTo>
                  <a:cubicBezTo>
                    <a:pt x="678" y="204"/>
                    <a:pt x="680" y="206"/>
                    <a:pt x="681" y="208"/>
                  </a:cubicBezTo>
                  <a:cubicBezTo>
                    <a:pt x="681" y="210"/>
                    <a:pt x="681" y="213"/>
                    <a:pt x="680" y="215"/>
                  </a:cubicBezTo>
                  <a:lnTo>
                    <a:pt x="577" y="378"/>
                  </a:lnTo>
                  <a:lnTo>
                    <a:pt x="578" y="374"/>
                  </a:lnTo>
                  <a:lnTo>
                    <a:pt x="578" y="454"/>
                  </a:lnTo>
                  <a:lnTo>
                    <a:pt x="577" y="450"/>
                  </a:lnTo>
                  <a:lnTo>
                    <a:pt x="661" y="612"/>
                  </a:lnTo>
                  <a:lnTo>
                    <a:pt x="654" y="608"/>
                  </a:lnTo>
                  <a:lnTo>
                    <a:pt x="716" y="608"/>
                  </a:lnTo>
                  <a:lnTo>
                    <a:pt x="711" y="610"/>
                  </a:lnTo>
                  <a:lnTo>
                    <a:pt x="773" y="550"/>
                  </a:lnTo>
                  <a:cubicBezTo>
                    <a:pt x="775" y="548"/>
                    <a:pt x="777" y="547"/>
                    <a:pt x="780" y="547"/>
                  </a:cubicBezTo>
                  <a:lnTo>
                    <a:pt x="882" y="567"/>
                  </a:lnTo>
                  <a:cubicBezTo>
                    <a:pt x="885" y="568"/>
                    <a:pt x="887" y="569"/>
                    <a:pt x="888" y="571"/>
                  </a:cubicBezTo>
                  <a:lnTo>
                    <a:pt x="952" y="694"/>
                  </a:lnTo>
                  <a:lnTo>
                    <a:pt x="938" y="692"/>
                  </a:lnTo>
                  <a:lnTo>
                    <a:pt x="1042" y="570"/>
                  </a:lnTo>
                  <a:cubicBezTo>
                    <a:pt x="1044" y="568"/>
                    <a:pt x="1046" y="567"/>
                    <a:pt x="1048" y="567"/>
                  </a:cubicBezTo>
                  <a:lnTo>
                    <a:pt x="1173" y="567"/>
                  </a:lnTo>
                  <a:cubicBezTo>
                    <a:pt x="1175" y="567"/>
                    <a:pt x="1178" y="568"/>
                    <a:pt x="1179" y="571"/>
                  </a:cubicBezTo>
                  <a:cubicBezTo>
                    <a:pt x="1181" y="573"/>
                    <a:pt x="1181" y="576"/>
                    <a:pt x="1180" y="579"/>
                  </a:cubicBezTo>
                  <a:lnTo>
                    <a:pt x="1139" y="660"/>
                  </a:lnTo>
                  <a:lnTo>
                    <a:pt x="1140" y="657"/>
                  </a:lnTo>
                  <a:lnTo>
                    <a:pt x="1140" y="717"/>
                  </a:lnTo>
                  <a:lnTo>
                    <a:pt x="1136" y="710"/>
                  </a:lnTo>
                  <a:lnTo>
                    <a:pt x="1322" y="811"/>
                  </a:lnTo>
                  <a:cubicBezTo>
                    <a:pt x="1325" y="813"/>
                    <a:pt x="1326" y="815"/>
                    <a:pt x="1327" y="817"/>
                  </a:cubicBezTo>
                  <a:cubicBezTo>
                    <a:pt x="1327" y="820"/>
                    <a:pt x="1326" y="822"/>
                    <a:pt x="1324" y="824"/>
                  </a:cubicBezTo>
                  <a:lnTo>
                    <a:pt x="1282" y="865"/>
                  </a:lnTo>
                  <a:lnTo>
                    <a:pt x="1283" y="854"/>
                  </a:lnTo>
                  <a:lnTo>
                    <a:pt x="1387" y="975"/>
                  </a:lnTo>
                  <a:lnTo>
                    <a:pt x="1377" y="973"/>
                  </a:lnTo>
                  <a:lnTo>
                    <a:pt x="1419" y="953"/>
                  </a:lnTo>
                  <a:cubicBezTo>
                    <a:pt x="1421" y="952"/>
                    <a:pt x="1424" y="952"/>
                    <a:pt x="1426" y="953"/>
                  </a:cubicBezTo>
                  <a:cubicBezTo>
                    <a:pt x="1428" y="954"/>
                    <a:pt x="1430" y="956"/>
                    <a:pt x="1430" y="958"/>
                  </a:cubicBezTo>
                  <a:lnTo>
                    <a:pt x="1472" y="1100"/>
                  </a:lnTo>
                  <a:cubicBezTo>
                    <a:pt x="1473" y="1103"/>
                    <a:pt x="1472" y="1105"/>
                    <a:pt x="1471" y="1107"/>
                  </a:cubicBezTo>
                  <a:lnTo>
                    <a:pt x="1387" y="1228"/>
                  </a:lnTo>
                  <a:lnTo>
                    <a:pt x="1386" y="1218"/>
                  </a:lnTo>
                  <a:lnTo>
                    <a:pt x="1448" y="1278"/>
                  </a:lnTo>
                  <a:cubicBezTo>
                    <a:pt x="1450" y="1280"/>
                    <a:pt x="1451" y="1282"/>
                    <a:pt x="1451" y="1284"/>
                  </a:cubicBezTo>
                  <a:lnTo>
                    <a:pt x="1451" y="1405"/>
                  </a:lnTo>
                  <a:cubicBezTo>
                    <a:pt x="1451" y="1409"/>
                    <a:pt x="1448" y="1412"/>
                    <a:pt x="1444" y="1413"/>
                  </a:cubicBezTo>
                  <a:lnTo>
                    <a:pt x="1342" y="1434"/>
                  </a:lnTo>
                  <a:cubicBezTo>
                    <a:pt x="1340" y="1434"/>
                    <a:pt x="1338" y="1434"/>
                    <a:pt x="1337" y="1433"/>
                  </a:cubicBezTo>
                  <a:lnTo>
                    <a:pt x="1253" y="1393"/>
                  </a:lnTo>
                  <a:lnTo>
                    <a:pt x="1256" y="1393"/>
                  </a:lnTo>
                  <a:lnTo>
                    <a:pt x="1151" y="1393"/>
                  </a:lnTo>
                  <a:cubicBezTo>
                    <a:pt x="1150" y="1393"/>
                    <a:pt x="1149" y="1393"/>
                    <a:pt x="1147" y="1393"/>
                  </a:cubicBezTo>
                  <a:lnTo>
                    <a:pt x="1023" y="1331"/>
                  </a:lnTo>
                  <a:lnTo>
                    <a:pt x="1027" y="1331"/>
                  </a:lnTo>
                  <a:lnTo>
                    <a:pt x="944" y="1331"/>
                  </a:lnTo>
                  <a:lnTo>
                    <a:pt x="950" y="1329"/>
                  </a:lnTo>
                  <a:lnTo>
                    <a:pt x="868" y="1411"/>
                  </a:lnTo>
                  <a:lnTo>
                    <a:pt x="806" y="1471"/>
                  </a:lnTo>
                  <a:lnTo>
                    <a:pt x="807" y="1469"/>
                  </a:lnTo>
                  <a:lnTo>
                    <a:pt x="745" y="1590"/>
                  </a:lnTo>
                  <a:cubicBezTo>
                    <a:pt x="743" y="1594"/>
                    <a:pt x="740" y="1595"/>
                    <a:pt x="736" y="1594"/>
                  </a:cubicBezTo>
                  <a:lnTo>
                    <a:pt x="569" y="1555"/>
                  </a:lnTo>
                  <a:lnTo>
                    <a:pt x="570" y="1555"/>
                  </a:lnTo>
                  <a:lnTo>
                    <a:pt x="508" y="1555"/>
                  </a:lnTo>
                  <a:lnTo>
                    <a:pt x="513" y="1554"/>
                  </a:lnTo>
                  <a:lnTo>
                    <a:pt x="202" y="1776"/>
                  </a:lnTo>
                  <a:lnTo>
                    <a:pt x="193" y="1763"/>
                  </a:lnTo>
                  <a:lnTo>
                    <a:pt x="504" y="1541"/>
                  </a:lnTo>
                  <a:cubicBezTo>
                    <a:pt x="505" y="1540"/>
                    <a:pt x="507" y="1539"/>
                    <a:pt x="508" y="1539"/>
                  </a:cubicBezTo>
                  <a:lnTo>
                    <a:pt x="570" y="1539"/>
                  </a:lnTo>
                  <a:cubicBezTo>
                    <a:pt x="571" y="1539"/>
                    <a:pt x="572" y="1539"/>
                    <a:pt x="572" y="1539"/>
                  </a:cubicBezTo>
                  <a:lnTo>
                    <a:pt x="740" y="1579"/>
                  </a:lnTo>
                  <a:lnTo>
                    <a:pt x="731" y="1583"/>
                  </a:lnTo>
                  <a:lnTo>
                    <a:pt x="793" y="1462"/>
                  </a:lnTo>
                  <a:cubicBezTo>
                    <a:pt x="793" y="1461"/>
                    <a:pt x="794" y="1460"/>
                    <a:pt x="794" y="1460"/>
                  </a:cubicBezTo>
                  <a:lnTo>
                    <a:pt x="856" y="1399"/>
                  </a:lnTo>
                  <a:lnTo>
                    <a:pt x="939" y="1318"/>
                  </a:lnTo>
                  <a:cubicBezTo>
                    <a:pt x="940" y="1316"/>
                    <a:pt x="942" y="1315"/>
                    <a:pt x="944" y="1315"/>
                  </a:cubicBezTo>
                  <a:lnTo>
                    <a:pt x="1027" y="1315"/>
                  </a:lnTo>
                  <a:cubicBezTo>
                    <a:pt x="1028" y="1315"/>
                    <a:pt x="1029" y="1316"/>
                    <a:pt x="1030" y="1316"/>
                  </a:cubicBezTo>
                  <a:lnTo>
                    <a:pt x="1155" y="1378"/>
                  </a:lnTo>
                  <a:lnTo>
                    <a:pt x="1151" y="1377"/>
                  </a:lnTo>
                  <a:lnTo>
                    <a:pt x="1256" y="1377"/>
                  </a:lnTo>
                  <a:cubicBezTo>
                    <a:pt x="1258" y="1377"/>
                    <a:pt x="1259" y="1378"/>
                    <a:pt x="1260" y="1378"/>
                  </a:cubicBezTo>
                  <a:lnTo>
                    <a:pt x="1344" y="1419"/>
                  </a:lnTo>
                  <a:lnTo>
                    <a:pt x="1339" y="1418"/>
                  </a:lnTo>
                  <a:lnTo>
                    <a:pt x="1441" y="1397"/>
                  </a:lnTo>
                  <a:lnTo>
                    <a:pt x="1435" y="1405"/>
                  </a:lnTo>
                  <a:lnTo>
                    <a:pt x="1435" y="1284"/>
                  </a:lnTo>
                  <a:lnTo>
                    <a:pt x="1437" y="1290"/>
                  </a:lnTo>
                  <a:lnTo>
                    <a:pt x="1375" y="1229"/>
                  </a:lnTo>
                  <a:cubicBezTo>
                    <a:pt x="1372" y="1227"/>
                    <a:pt x="1372" y="1222"/>
                    <a:pt x="1374" y="1219"/>
                  </a:cubicBezTo>
                  <a:lnTo>
                    <a:pt x="1458" y="1098"/>
                  </a:lnTo>
                  <a:lnTo>
                    <a:pt x="1457" y="1105"/>
                  </a:lnTo>
                  <a:lnTo>
                    <a:pt x="1415" y="963"/>
                  </a:lnTo>
                  <a:lnTo>
                    <a:pt x="1426" y="968"/>
                  </a:lnTo>
                  <a:lnTo>
                    <a:pt x="1384" y="987"/>
                  </a:lnTo>
                  <a:cubicBezTo>
                    <a:pt x="1381" y="989"/>
                    <a:pt x="1377" y="988"/>
                    <a:pt x="1375" y="985"/>
                  </a:cubicBezTo>
                  <a:lnTo>
                    <a:pt x="1271" y="864"/>
                  </a:lnTo>
                  <a:cubicBezTo>
                    <a:pt x="1268" y="861"/>
                    <a:pt x="1268" y="856"/>
                    <a:pt x="1271" y="853"/>
                  </a:cubicBezTo>
                  <a:lnTo>
                    <a:pt x="1313" y="813"/>
                  </a:lnTo>
                  <a:lnTo>
                    <a:pt x="1315" y="825"/>
                  </a:lnTo>
                  <a:lnTo>
                    <a:pt x="1128" y="724"/>
                  </a:lnTo>
                  <a:cubicBezTo>
                    <a:pt x="1126" y="723"/>
                    <a:pt x="1124" y="720"/>
                    <a:pt x="1124" y="717"/>
                  </a:cubicBezTo>
                  <a:lnTo>
                    <a:pt x="1124" y="657"/>
                  </a:lnTo>
                  <a:cubicBezTo>
                    <a:pt x="1124" y="655"/>
                    <a:pt x="1125" y="654"/>
                    <a:pt x="1125" y="653"/>
                  </a:cubicBezTo>
                  <a:lnTo>
                    <a:pt x="1166" y="571"/>
                  </a:lnTo>
                  <a:lnTo>
                    <a:pt x="1173" y="583"/>
                  </a:lnTo>
                  <a:lnTo>
                    <a:pt x="1048" y="583"/>
                  </a:lnTo>
                  <a:lnTo>
                    <a:pt x="1055" y="580"/>
                  </a:lnTo>
                  <a:lnTo>
                    <a:pt x="951" y="703"/>
                  </a:lnTo>
                  <a:cubicBezTo>
                    <a:pt x="949" y="705"/>
                    <a:pt x="946" y="706"/>
                    <a:pt x="944" y="705"/>
                  </a:cubicBezTo>
                  <a:cubicBezTo>
                    <a:pt x="941" y="705"/>
                    <a:pt x="939" y="703"/>
                    <a:pt x="937" y="701"/>
                  </a:cubicBezTo>
                  <a:lnTo>
                    <a:pt x="874" y="579"/>
                  </a:lnTo>
                  <a:lnTo>
                    <a:pt x="879" y="583"/>
                  </a:lnTo>
                  <a:lnTo>
                    <a:pt x="777" y="563"/>
                  </a:lnTo>
                  <a:lnTo>
                    <a:pt x="784" y="561"/>
                  </a:lnTo>
                  <a:lnTo>
                    <a:pt x="722" y="622"/>
                  </a:lnTo>
                  <a:cubicBezTo>
                    <a:pt x="720" y="623"/>
                    <a:pt x="718" y="624"/>
                    <a:pt x="716" y="624"/>
                  </a:cubicBezTo>
                  <a:lnTo>
                    <a:pt x="654" y="624"/>
                  </a:lnTo>
                  <a:cubicBezTo>
                    <a:pt x="651" y="624"/>
                    <a:pt x="648" y="622"/>
                    <a:pt x="647" y="620"/>
                  </a:cubicBezTo>
                  <a:lnTo>
                    <a:pt x="563" y="458"/>
                  </a:lnTo>
                  <a:cubicBezTo>
                    <a:pt x="563" y="457"/>
                    <a:pt x="562" y="455"/>
                    <a:pt x="562" y="454"/>
                  </a:cubicBezTo>
                  <a:lnTo>
                    <a:pt x="562" y="374"/>
                  </a:lnTo>
                  <a:cubicBezTo>
                    <a:pt x="562" y="372"/>
                    <a:pt x="563" y="371"/>
                    <a:pt x="564" y="370"/>
                  </a:cubicBezTo>
                  <a:lnTo>
                    <a:pt x="666" y="206"/>
                  </a:lnTo>
                  <a:lnTo>
                    <a:pt x="670" y="218"/>
                  </a:lnTo>
                  <a:lnTo>
                    <a:pt x="567" y="179"/>
                  </a:lnTo>
                  <a:cubicBezTo>
                    <a:pt x="566" y="178"/>
                    <a:pt x="565" y="177"/>
                    <a:pt x="564" y="176"/>
                  </a:cubicBezTo>
                  <a:lnTo>
                    <a:pt x="523" y="115"/>
                  </a:lnTo>
                  <a:lnTo>
                    <a:pt x="461" y="14"/>
                  </a:lnTo>
                  <a:lnTo>
                    <a:pt x="471" y="17"/>
                  </a:lnTo>
                  <a:lnTo>
                    <a:pt x="387" y="56"/>
                  </a:lnTo>
                  <a:lnTo>
                    <a:pt x="391" y="52"/>
                  </a:lnTo>
                  <a:lnTo>
                    <a:pt x="348" y="153"/>
                  </a:lnTo>
                  <a:cubicBezTo>
                    <a:pt x="347" y="155"/>
                    <a:pt x="345" y="157"/>
                    <a:pt x="343" y="158"/>
                  </a:cubicBezTo>
                  <a:lnTo>
                    <a:pt x="281" y="179"/>
                  </a:lnTo>
                  <a:lnTo>
                    <a:pt x="286" y="173"/>
                  </a:lnTo>
                  <a:lnTo>
                    <a:pt x="268" y="274"/>
                  </a:lnTo>
                  <a:cubicBezTo>
                    <a:pt x="267" y="276"/>
                    <a:pt x="266" y="278"/>
                    <a:pt x="264" y="279"/>
                  </a:cubicBezTo>
                  <a:lnTo>
                    <a:pt x="202" y="319"/>
                  </a:lnTo>
                  <a:cubicBezTo>
                    <a:pt x="199" y="321"/>
                    <a:pt x="195" y="320"/>
                    <a:pt x="192" y="318"/>
                  </a:cubicBezTo>
                  <a:lnTo>
                    <a:pt x="149" y="278"/>
                  </a:lnTo>
                  <a:lnTo>
                    <a:pt x="161" y="277"/>
                  </a:lnTo>
                  <a:lnTo>
                    <a:pt x="100" y="377"/>
                  </a:lnTo>
                  <a:lnTo>
                    <a:pt x="37" y="518"/>
                  </a:lnTo>
                  <a:lnTo>
                    <a:pt x="38" y="516"/>
                  </a:lnTo>
                  <a:lnTo>
                    <a:pt x="16" y="638"/>
                  </a:lnTo>
                  <a:lnTo>
                    <a:pt x="6" y="629"/>
                  </a:lnTo>
                  <a:lnTo>
                    <a:pt x="68" y="608"/>
                  </a:lnTo>
                  <a:cubicBezTo>
                    <a:pt x="71" y="607"/>
                    <a:pt x="75" y="608"/>
                    <a:pt x="77" y="611"/>
                  </a:cubicBezTo>
                  <a:lnTo>
                    <a:pt x="182" y="753"/>
                  </a:lnTo>
                  <a:lnTo>
                    <a:pt x="178" y="750"/>
                  </a:lnTo>
                  <a:lnTo>
                    <a:pt x="241" y="770"/>
                  </a:lnTo>
                  <a:cubicBezTo>
                    <a:pt x="242" y="771"/>
                    <a:pt x="244" y="772"/>
                    <a:pt x="245" y="773"/>
                  </a:cubicBezTo>
                  <a:lnTo>
                    <a:pt x="285" y="834"/>
                  </a:lnTo>
                  <a:cubicBezTo>
                    <a:pt x="286" y="835"/>
                    <a:pt x="287" y="837"/>
                    <a:pt x="287" y="838"/>
                  </a:cubicBezTo>
                  <a:lnTo>
                    <a:pt x="287" y="1000"/>
                  </a:lnTo>
                  <a:cubicBezTo>
                    <a:pt x="287" y="1001"/>
                    <a:pt x="286" y="1002"/>
                    <a:pt x="286" y="1003"/>
                  </a:cubicBezTo>
                  <a:lnTo>
                    <a:pt x="246" y="1105"/>
                  </a:lnTo>
                  <a:lnTo>
                    <a:pt x="184" y="1326"/>
                  </a:lnTo>
                  <a:lnTo>
                    <a:pt x="183" y="1320"/>
                  </a:lnTo>
                  <a:lnTo>
                    <a:pt x="205" y="1362"/>
                  </a:lnTo>
                  <a:cubicBezTo>
                    <a:pt x="205" y="1363"/>
                    <a:pt x="206" y="1364"/>
                    <a:pt x="206" y="1366"/>
                  </a:cubicBezTo>
                  <a:lnTo>
                    <a:pt x="206" y="1466"/>
                  </a:lnTo>
                  <a:lnTo>
                    <a:pt x="206" y="1769"/>
                  </a:lnTo>
                  <a:lnTo>
                    <a:pt x="190" y="1769"/>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5" name="Freeform 12"/>
            <p:cNvSpPr>
              <a:spLocks/>
            </p:cNvSpPr>
            <p:nvPr/>
          </p:nvSpPr>
          <p:spPr bwMode="auto">
            <a:xfrm>
              <a:off x="1426" y="1322"/>
              <a:ext cx="142" cy="383"/>
            </a:xfrm>
            <a:custGeom>
              <a:avLst/>
              <a:gdLst>
                <a:gd name="T0" fmla="*/ 148 w 528"/>
                <a:gd name="T1" fmla="*/ 328 h 1425"/>
                <a:gd name="T2" fmla="*/ 124 w 528"/>
                <a:gd name="T3" fmla="*/ 276 h 1425"/>
                <a:gd name="T4" fmla="*/ 247 w 528"/>
                <a:gd name="T5" fmla="*/ 26 h 1425"/>
                <a:gd name="T6" fmla="*/ 312 w 528"/>
                <a:gd name="T7" fmla="*/ 1 h 1425"/>
                <a:gd name="T8" fmla="*/ 426 w 528"/>
                <a:gd name="T9" fmla="*/ 147 h 1425"/>
                <a:gd name="T10" fmla="*/ 483 w 528"/>
                <a:gd name="T11" fmla="*/ 164 h 1425"/>
                <a:gd name="T12" fmla="*/ 527 w 528"/>
                <a:gd name="T13" fmla="*/ 228 h 1425"/>
                <a:gd name="T14" fmla="*/ 528 w 528"/>
                <a:gd name="T15" fmla="*/ 396 h 1425"/>
                <a:gd name="T16" fmla="*/ 488 w 528"/>
                <a:gd name="T17" fmla="*/ 502 h 1425"/>
                <a:gd name="T18" fmla="*/ 427 w 528"/>
                <a:gd name="T19" fmla="*/ 724 h 1425"/>
                <a:gd name="T20" fmla="*/ 448 w 528"/>
                <a:gd name="T21" fmla="*/ 761 h 1425"/>
                <a:gd name="T22" fmla="*/ 449 w 528"/>
                <a:gd name="T23" fmla="*/ 1171 h 1425"/>
                <a:gd name="T24" fmla="*/ 364 w 528"/>
                <a:gd name="T25" fmla="*/ 1278 h 1425"/>
                <a:gd name="T26" fmla="*/ 323 w 528"/>
                <a:gd name="T27" fmla="*/ 1419 h 1425"/>
                <a:gd name="T28" fmla="*/ 309 w 528"/>
                <a:gd name="T29" fmla="*/ 1422 h 1425"/>
                <a:gd name="T30" fmla="*/ 246 w 528"/>
                <a:gd name="T31" fmla="*/ 1358 h 1425"/>
                <a:gd name="T32" fmla="*/ 210 w 528"/>
                <a:gd name="T33" fmla="*/ 1259 h 1425"/>
                <a:gd name="T34" fmla="*/ 177 w 528"/>
                <a:gd name="T35" fmla="*/ 1239 h 1425"/>
                <a:gd name="T36" fmla="*/ 87 w 528"/>
                <a:gd name="T37" fmla="*/ 1280 h 1425"/>
                <a:gd name="T38" fmla="*/ 83 w 528"/>
                <a:gd name="T39" fmla="*/ 1171 h 1425"/>
                <a:gd name="T40" fmla="*/ 1 w 528"/>
                <a:gd name="T41" fmla="*/ 928 h 1425"/>
                <a:gd name="T42" fmla="*/ 84 w 528"/>
                <a:gd name="T43" fmla="*/ 761 h 1425"/>
                <a:gd name="T44" fmla="*/ 83 w 528"/>
                <a:gd name="T45" fmla="*/ 641 h 1425"/>
                <a:gd name="T46" fmla="*/ 1 w 528"/>
                <a:gd name="T47" fmla="*/ 440 h 1425"/>
                <a:gd name="T48" fmla="*/ 99 w 528"/>
                <a:gd name="T49" fmla="*/ 638 h 1425"/>
                <a:gd name="T50" fmla="*/ 99 w 528"/>
                <a:gd name="T51" fmla="*/ 764 h 1425"/>
                <a:gd name="T52" fmla="*/ 16 w 528"/>
                <a:gd name="T53" fmla="*/ 930 h 1425"/>
                <a:gd name="T54" fmla="*/ 99 w 528"/>
                <a:gd name="T55" fmla="*/ 1169 h 1425"/>
                <a:gd name="T56" fmla="*/ 99 w 528"/>
                <a:gd name="T57" fmla="*/ 1273 h 1425"/>
                <a:gd name="T58" fmla="*/ 170 w 528"/>
                <a:gd name="T59" fmla="*/ 1225 h 1425"/>
                <a:gd name="T60" fmla="*/ 217 w 528"/>
                <a:gd name="T61" fmla="*/ 1245 h 1425"/>
                <a:gd name="T62" fmla="*/ 261 w 528"/>
                <a:gd name="T63" fmla="*/ 1353 h 1425"/>
                <a:gd name="T64" fmla="*/ 321 w 528"/>
                <a:gd name="T65" fmla="*/ 1411 h 1425"/>
                <a:gd name="T66" fmla="*/ 350 w 528"/>
                <a:gd name="T67" fmla="*/ 1271 h 1425"/>
                <a:gd name="T68" fmla="*/ 434 w 528"/>
                <a:gd name="T69" fmla="*/ 1166 h 1425"/>
                <a:gd name="T70" fmla="*/ 433 w 528"/>
                <a:gd name="T71" fmla="*/ 764 h 1425"/>
                <a:gd name="T72" fmla="*/ 412 w 528"/>
                <a:gd name="T73" fmla="*/ 725 h 1425"/>
                <a:gd name="T74" fmla="*/ 451 w 528"/>
                <a:gd name="T75" fmla="*/ 578 h 1425"/>
                <a:gd name="T76" fmla="*/ 513 w 528"/>
                <a:gd name="T77" fmla="*/ 393 h 1425"/>
                <a:gd name="T78" fmla="*/ 512 w 528"/>
                <a:gd name="T79" fmla="*/ 233 h 1425"/>
                <a:gd name="T80" fmla="*/ 474 w 528"/>
                <a:gd name="T81" fmla="*/ 176 h 1425"/>
                <a:gd name="T82" fmla="*/ 417 w 528"/>
                <a:gd name="T83" fmla="*/ 159 h 1425"/>
                <a:gd name="T84" fmla="*/ 309 w 528"/>
                <a:gd name="T85" fmla="*/ 13 h 1425"/>
                <a:gd name="T86" fmla="*/ 256 w 528"/>
                <a:gd name="T87" fmla="*/ 37 h 1425"/>
                <a:gd name="T88" fmla="*/ 138 w 528"/>
                <a:gd name="T89" fmla="*/ 277 h 1425"/>
                <a:gd name="T90" fmla="*/ 160 w 528"/>
                <a:gd name="T91" fmla="*/ 332 h 1425"/>
                <a:gd name="T92" fmla="*/ 13 w 528"/>
                <a:gd name="T93" fmla="*/ 443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8" h="1425">
                  <a:moveTo>
                    <a:pt x="4" y="430"/>
                  </a:moveTo>
                  <a:lnTo>
                    <a:pt x="148" y="328"/>
                  </a:lnTo>
                  <a:lnTo>
                    <a:pt x="145" y="337"/>
                  </a:lnTo>
                  <a:lnTo>
                    <a:pt x="124" y="276"/>
                  </a:lnTo>
                  <a:cubicBezTo>
                    <a:pt x="123" y="274"/>
                    <a:pt x="123" y="272"/>
                    <a:pt x="124" y="270"/>
                  </a:cubicBezTo>
                  <a:lnTo>
                    <a:pt x="247" y="26"/>
                  </a:lnTo>
                  <a:cubicBezTo>
                    <a:pt x="248" y="24"/>
                    <a:pt x="249" y="23"/>
                    <a:pt x="251" y="22"/>
                  </a:cubicBezTo>
                  <a:lnTo>
                    <a:pt x="312" y="1"/>
                  </a:lnTo>
                  <a:cubicBezTo>
                    <a:pt x="316" y="0"/>
                    <a:pt x="320" y="1"/>
                    <a:pt x="322" y="4"/>
                  </a:cubicBezTo>
                  <a:lnTo>
                    <a:pt x="426" y="147"/>
                  </a:lnTo>
                  <a:lnTo>
                    <a:pt x="422" y="144"/>
                  </a:lnTo>
                  <a:lnTo>
                    <a:pt x="483" y="164"/>
                  </a:lnTo>
                  <a:cubicBezTo>
                    <a:pt x="485" y="164"/>
                    <a:pt x="486" y="166"/>
                    <a:pt x="487" y="167"/>
                  </a:cubicBezTo>
                  <a:lnTo>
                    <a:pt x="527" y="228"/>
                  </a:lnTo>
                  <a:cubicBezTo>
                    <a:pt x="528" y="229"/>
                    <a:pt x="528" y="231"/>
                    <a:pt x="528" y="233"/>
                  </a:cubicBezTo>
                  <a:lnTo>
                    <a:pt x="528" y="396"/>
                  </a:lnTo>
                  <a:cubicBezTo>
                    <a:pt x="528" y="397"/>
                    <a:pt x="528" y="398"/>
                    <a:pt x="528" y="398"/>
                  </a:cubicBezTo>
                  <a:lnTo>
                    <a:pt x="488" y="502"/>
                  </a:lnTo>
                  <a:lnTo>
                    <a:pt x="467" y="582"/>
                  </a:lnTo>
                  <a:lnTo>
                    <a:pt x="427" y="724"/>
                  </a:lnTo>
                  <a:lnTo>
                    <a:pt x="426" y="718"/>
                  </a:lnTo>
                  <a:lnTo>
                    <a:pt x="448" y="761"/>
                  </a:lnTo>
                  <a:cubicBezTo>
                    <a:pt x="448" y="762"/>
                    <a:pt x="449" y="763"/>
                    <a:pt x="449" y="764"/>
                  </a:cubicBezTo>
                  <a:lnTo>
                    <a:pt x="449" y="1171"/>
                  </a:lnTo>
                  <a:cubicBezTo>
                    <a:pt x="449" y="1173"/>
                    <a:pt x="448" y="1175"/>
                    <a:pt x="447" y="1176"/>
                  </a:cubicBezTo>
                  <a:lnTo>
                    <a:pt x="364" y="1278"/>
                  </a:lnTo>
                  <a:lnTo>
                    <a:pt x="366" y="1276"/>
                  </a:lnTo>
                  <a:lnTo>
                    <a:pt x="323" y="1419"/>
                  </a:lnTo>
                  <a:cubicBezTo>
                    <a:pt x="322" y="1421"/>
                    <a:pt x="320" y="1424"/>
                    <a:pt x="317" y="1424"/>
                  </a:cubicBezTo>
                  <a:cubicBezTo>
                    <a:pt x="314" y="1425"/>
                    <a:pt x="311" y="1424"/>
                    <a:pt x="309" y="1422"/>
                  </a:cubicBezTo>
                  <a:lnTo>
                    <a:pt x="248" y="1361"/>
                  </a:lnTo>
                  <a:cubicBezTo>
                    <a:pt x="247" y="1360"/>
                    <a:pt x="247" y="1359"/>
                    <a:pt x="246" y="1358"/>
                  </a:cubicBezTo>
                  <a:lnTo>
                    <a:pt x="206" y="1255"/>
                  </a:lnTo>
                  <a:lnTo>
                    <a:pt x="210" y="1259"/>
                  </a:lnTo>
                  <a:lnTo>
                    <a:pt x="170" y="1239"/>
                  </a:lnTo>
                  <a:lnTo>
                    <a:pt x="177" y="1239"/>
                  </a:lnTo>
                  <a:lnTo>
                    <a:pt x="95" y="1280"/>
                  </a:lnTo>
                  <a:cubicBezTo>
                    <a:pt x="92" y="1282"/>
                    <a:pt x="89" y="1282"/>
                    <a:pt x="87" y="1280"/>
                  </a:cubicBezTo>
                  <a:cubicBezTo>
                    <a:pt x="85" y="1279"/>
                    <a:pt x="83" y="1276"/>
                    <a:pt x="83" y="1273"/>
                  </a:cubicBezTo>
                  <a:lnTo>
                    <a:pt x="83" y="1171"/>
                  </a:lnTo>
                  <a:lnTo>
                    <a:pt x="84" y="1174"/>
                  </a:lnTo>
                  <a:lnTo>
                    <a:pt x="1" y="928"/>
                  </a:lnTo>
                  <a:cubicBezTo>
                    <a:pt x="0" y="926"/>
                    <a:pt x="0" y="924"/>
                    <a:pt x="1" y="922"/>
                  </a:cubicBezTo>
                  <a:lnTo>
                    <a:pt x="84" y="761"/>
                  </a:lnTo>
                  <a:lnTo>
                    <a:pt x="83" y="764"/>
                  </a:lnTo>
                  <a:lnTo>
                    <a:pt x="83" y="641"/>
                  </a:lnTo>
                  <a:lnTo>
                    <a:pt x="84" y="644"/>
                  </a:lnTo>
                  <a:lnTo>
                    <a:pt x="1" y="440"/>
                  </a:lnTo>
                  <a:lnTo>
                    <a:pt x="16" y="434"/>
                  </a:lnTo>
                  <a:lnTo>
                    <a:pt x="99" y="638"/>
                  </a:lnTo>
                  <a:cubicBezTo>
                    <a:pt x="99" y="639"/>
                    <a:pt x="99" y="640"/>
                    <a:pt x="99" y="641"/>
                  </a:cubicBezTo>
                  <a:lnTo>
                    <a:pt x="99" y="764"/>
                  </a:lnTo>
                  <a:cubicBezTo>
                    <a:pt x="99" y="765"/>
                    <a:pt x="99" y="767"/>
                    <a:pt x="98" y="768"/>
                  </a:cubicBezTo>
                  <a:lnTo>
                    <a:pt x="16" y="930"/>
                  </a:lnTo>
                  <a:lnTo>
                    <a:pt x="16" y="923"/>
                  </a:lnTo>
                  <a:lnTo>
                    <a:pt x="99" y="1169"/>
                  </a:lnTo>
                  <a:cubicBezTo>
                    <a:pt x="99" y="1169"/>
                    <a:pt x="99" y="1170"/>
                    <a:pt x="99" y="1171"/>
                  </a:cubicBezTo>
                  <a:lnTo>
                    <a:pt x="99" y="1273"/>
                  </a:lnTo>
                  <a:lnTo>
                    <a:pt x="88" y="1266"/>
                  </a:lnTo>
                  <a:lnTo>
                    <a:pt x="170" y="1225"/>
                  </a:lnTo>
                  <a:cubicBezTo>
                    <a:pt x="173" y="1224"/>
                    <a:pt x="175" y="1224"/>
                    <a:pt x="177" y="1225"/>
                  </a:cubicBezTo>
                  <a:lnTo>
                    <a:pt x="217" y="1245"/>
                  </a:lnTo>
                  <a:cubicBezTo>
                    <a:pt x="219" y="1246"/>
                    <a:pt x="221" y="1247"/>
                    <a:pt x="221" y="1249"/>
                  </a:cubicBezTo>
                  <a:lnTo>
                    <a:pt x="261" y="1353"/>
                  </a:lnTo>
                  <a:lnTo>
                    <a:pt x="259" y="1350"/>
                  </a:lnTo>
                  <a:lnTo>
                    <a:pt x="321" y="1411"/>
                  </a:lnTo>
                  <a:lnTo>
                    <a:pt x="307" y="1414"/>
                  </a:lnTo>
                  <a:lnTo>
                    <a:pt x="350" y="1271"/>
                  </a:lnTo>
                  <a:cubicBezTo>
                    <a:pt x="351" y="1270"/>
                    <a:pt x="351" y="1269"/>
                    <a:pt x="352" y="1268"/>
                  </a:cubicBezTo>
                  <a:lnTo>
                    <a:pt x="434" y="1166"/>
                  </a:lnTo>
                  <a:lnTo>
                    <a:pt x="433" y="1171"/>
                  </a:lnTo>
                  <a:lnTo>
                    <a:pt x="433" y="764"/>
                  </a:lnTo>
                  <a:lnTo>
                    <a:pt x="433" y="768"/>
                  </a:lnTo>
                  <a:lnTo>
                    <a:pt x="412" y="725"/>
                  </a:lnTo>
                  <a:cubicBezTo>
                    <a:pt x="411" y="723"/>
                    <a:pt x="411" y="721"/>
                    <a:pt x="412" y="720"/>
                  </a:cubicBezTo>
                  <a:lnTo>
                    <a:pt x="451" y="578"/>
                  </a:lnTo>
                  <a:lnTo>
                    <a:pt x="473" y="496"/>
                  </a:lnTo>
                  <a:lnTo>
                    <a:pt x="513" y="393"/>
                  </a:lnTo>
                  <a:lnTo>
                    <a:pt x="512" y="396"/>
                  </a:lnTo>
                  <a:lnTo>
                    <a:pt x="512" y="233"/>
                  </a:lnTo>
                  <a:lnTo>
                    <a:pt x="514" y="237"/>
                  </a:lnTo>
                  <a:lnTo>
                    <a:pt x="474" y="176"/>
                  </a:lnTo>
                  <a:lnTo>
                    <a:pt x="478" y="179"/>
                  </a:lnTo>
                  <a:lnTo>
                    <a:pt x="417" y="159"/>
                  </a:lnTo>
                  <a:cubicBezTo>
                    <a:pt x="415" y="159"/>
                    <a:pt x="414" y="158"/>
                    <a:pt x="413" y="156"/>
                  </a:cubicBezTo>
                  <a:lnTo>
                    <a:pt x="309" y="13"/>
                  </a:lnTo>
                  <a:lnTo>
                    <a:pt x="318" y="16"/>
                  </a:lnTo>
                  <a:lnTo>
                    <a:pt x="256" y="37"/>
                  </a:lnTo>
                  <a:lnTo>
                    <a:pt x="261" y="33"/>
                  </a:lnTo>
                  <a:lnTo>
                    <a:pt x="138" y="277"/>
                  </a:lnTo>
                  <a:lnTo>
                    <a:pt x="139" y="271"/>
                  </a:lnTo>
                  <a:lnTo>
                    <a:pt x="160" y="332"/>
                  </a:lnTo>
                  <a:cubicBezTo>
                    <a:pt x="161" y="335"/>
                    <a:pt x="160" y="339"/>
                    <a:pt x="157" y="341"/>
                  </a:cubicBezTo>
                  <a:lnTo>
                    <a:pt x="13" y="443"/>
                  </a:lnTo>
                  <a:lnTo>
                    <a:pt x="4" y="43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6" name="Freeform 13"/>
            <p:cNvSpPr>
              <a:spLocks/>
            </p:cNvSpPr>
            <p:nvPr/>
          </p:nvSpPr>
          <p:spPr bwMode="auto">
            <a:xfrm>
              <a:off x="1701" y="1073"/>
              <a:ext cx="439" cy="675"/>
            </a:xfrm>
            <a:custGeom>
              <a:avLst/>
              <a:gdLst>
                <a:gd name="T0" fmla="*/ 1091 w 1632"/>
                <a:gd name="T1" fmla="*/ 437 h 2512"/>
                <a:gd name="T2" fmla="*/ 1052 w 1632"/>
                <a:gd name="T3" fmla="*/ 652 h 2512"/>
                <a:gd name="T4" fmla="*/ 1092 w 1632"/>
                <a:gd name="T5" fmla="*/ 797 h 2512"/>
                <a:gd name="T6" fmla="*/ 1071 w 1632"/>
                <a:gd name="T7" fmla="*/ 1050 h 2512"/>
                <a:gd name="T8" fmla="*/ 1050 w 1632"/>
                <a:gd name="T9" fmla="*/ 1212 h 2512"/>
                <a:gd name="T10" fmla="*/ 1362 w 1632"/>
                <a:gd name="T11" fmla="*/ 1515 h 2512"/>
                <a:gd name="T12" fmla="*/ 1377 w 1632"/>
                <a:gd name="T13" fmla="*/ 1753 h 2512"/>
                <a:gd name="T14" fmla="*/ 1544 w 1632"/>
                <a:gd name="T15" fmla="*/ 1814 h 2512"/>
                <a:gd name="T16" fmla="*/ 1632 w 1632"/>
                <a:gd name="T17" fmla="*/ 1861 h 2512"/>
                <a:gd name="T18" fmla="*/ 1508 w 1632"/>
                <a:gd name="T19" fmla="*/ 2084 h 2512"/>
                <a:gd name="T20" fmla="*/ 1023 w 1632"/>
                <a:gd name="T21" fmla="*/ 2512 h 2512"/>
                <a:gd name="T22" fmla="*/ 977 w 1632"/>
                <a:gd name="T23" fmla="*/ 2391 h 2512"/>
                <a:gd name="T24" fmla="*/ 896 w 1632"/>
                <a:gd name="T25" fmla="*/ 2331 h 2512"/>
                <a:gd name="T26" fmla="*/ 748 w 1632"/>
                <a:gd name="T27" fmla="*/ 1968 h 2512"/>
                <a:gd name="T28" fmla="*/ 540 w 1632"/>
                <a:gd name="T29" fmla="*/ 1758 h 2512"/>
                <a:gd name="T30" fmla="*/ 644 w 1632"/>
                <a:gd name="T31" fmla="*/ 1625 h 2512"/>
                <a:gd name="T32" fmla="*/ 622 w 1632"/>
                <a:gd name="T33" fmla="*/ 1300 h 2512"/>
                <a:gd name="T34" fmla="*/ 479 w 1632"/>
                <a:gd name="T35" fmla="*/ 1191 h 2512"/>
                <a:gd name="T36" fmla="*/ 332 w 1632"/>
                <a:gd name="T37" fmla="*/ 995 h 2512"/>
                <a:gd name="T38" fmla="*/ 263 w 1632"/>
                <a:gd name="T39" fmla="*/ 919 h 2512"/>
                <a:gd name="T40" fmla="*/ 87 w 1632"/>
                <a:gd name="T41" fmla="*/ 922 h 2512"/>
                <a:gd name="T42" fmla="*/ 87 w 1632"/>
                <a:gd name="T43" fmla="*/ 786 h 2512"/>
                <a:gd name="T44" fmla="*/ 148 w 1632"/>
                <a:gd name="T45" fmla="*/ 566 h 2512"/>
                <a:gd name="T46" fmla="*/ 415 w 1632"/>
                <a:gd name="T47" fmla="*/ 187 h 2512"/>
                <a:gd name="T48" fmla="*/ 611 w 1632"/>
                <a:gd name="T49" fmla="*/ 41 h 2512"/>
                <a:gd name="T50" fmla="*/ 670 w 1632"/>
                <a:gd name="T51" fmla="*/ 243 h 2512"/>
                <a:gd name="T52" fmla="*/ 774 w 1632"/>
                <a:gd name="T53" fmla="*/ 238 h 2512"/>
                <a:gd name="T54" fmla="*/ 580 w 1632"/>
                <a:gd name="T55" fmla="*/ 168 h 2512"/>
                <a:gd name="T56" fmla="*/ 430 w 1632"/>
                <a:gd name="T57" fmla="*/ 190 h 2512"/>
                <a:gd name="T58" fmla="*/ 344 w 1632"/>
                <a:gd name="T59" fmla="*/ 459 h 2512"/>
                <a:gd name="T60" fmla="*/ 97 w 1632"/>
                <a:gd name="T61" fmla="*/ 794 h 2512"/>
                <a:gd name="T62" fmla="*/ 10 w 1632"/>
                <a:gd name="T63" fmla="*/ 887 h 2512"/>
                <a:gd name="T64" fmla="*/ 250 w 1632"/>
                <a:gd name="T65" fmla="*/ 909 h 2512"/>
                <a:gd name="T66" fmla="*/ 347 w 1632"/>
                <a:gd name="T67" fmla="*/ 999 h 2512"/>
                <a:gd name="T68" fmla="*/ 534 w 1632"/>
                <a:gd name="T69" fmla="*/ 1155 h 2512"/>
                <a:gd name="T70" fmla="*/ 585 w 1632"/>
                <a:gd name="T71" fmla="*/ 1310 h 2512"/>
                <a:gd name="T72" fmla="*/ 678 w 1632"/>
                <a:gd name="T73" fmla="*/ 1444 h 2512"/>
                <a:gd name="T74" fmla="*/ 658 w 1632"/>
                <a:gd name="T75" fmla="*/ 1740 h 2512"/>
                <a:gd name="T76" fmla="*/ 712 w 1632"/>
                <a:gd name="T77" fmla="*/ 1955 h 2512"/>
                <a:gd name="T78" fmla="*/ 825 w 1632"/>
                <a:gd name="T79" fmla="*/ 2287 h 2512"/>
                <a:gd name="T80" fmla="*/ 943 w 1632"/>
                <a:gd name="T81" fmla="*/ 2277 h 2512"/>
                <a:gd name="T82" fmla="*/ 1051 w 1632"/>
                <a:gd name="T83" fmla="*/ 2427 h 2512"/>
                <a:gd name="T84" fmla="*/ 1143 w 1632"/>
                <a:gd name="T85" fmla="*/ 2419 h 2512"/>
                <a:gd name="T86" fmla="*/ 1620 w 1632"/>
                <a:gd name="T87" fmla="*/ 1894 h 2512"/>
                <a:gd name="T88" fmla="*/ 1534 w 1632"/>
                <a:gd name="T89" fmla="*/ 1861 h 2512"/>
                <a:gd name="T90" fmla="*/ 1431 w 1632"/>
                <a:gd name="T91" fmla="*/ 1765 h 2512"/>
                <a:gd name="T92" fmla="*/ 1327 w 1632"/>
                <a:gd name="T93" fmla="*/ 1638 h 2512"/>
                <a:gd name="T94" fmla="*/ 1104 w 1632"/>
                <a:gd name="T95" fmla="*/ 1325 h 2512"/>
                <a:gd name="T96" fmla="*/ 1057 w 1632"/>
                <a:gd name="T97" fmla="*/ 1137 h 2512"/>
                <a:gd name="T98" fmla="*/ 995 w 1632"/>
                <a:gd name="T99" fmla="*/ 955 h 2512"/>
                <a:gd name="T100" fmla="*/ 997 w 1632"/>
                <a:gd name="T101" fmla="*/ 687 h 2512"/>
                <a:gd name="T102" fmla="*/ 997 w 1632"/>
                <a:gd name="T103" fmla="*/ 517 h 2512"/>
                <a:gd name="T104" fmla="*/ 1100 w 1632"/>
                <a:gd name="T105" fmla="*/ 296 h 2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32" h="2512">
                  <a:moveTo>
                    <a:pt x="1072" y="225"/>
                  </a:moveTo>
                  <a:lnTo>
                    <a:pt x="1114" y="287"/>
                  </a:lnTo>
                  <a:cubicBezTo>
                    <a:pt x="1115" y="288"/>
                    <a:pt x="1115" y="290"/>
                    <a:pt x="1115" y="292"/>
                  </a:cubicBezTo>
                  <a:lnTo>
                    <a:pt x="1093" y="432"/>
                  </a:lnTo>
                  <a:cubicBezTo>
                    <a:pt x="1093" y="434"/>
                    <a:pt x="1092" y="436"/>
                    <a:pt x="1091" y="437"/>
                  </a:cubicBezTo>
                  <a:lnTo>
                    <a:pt x="1009" y="518"/>
                  </a:lnTo>
                  <a:lnTo>
                    <a:pt x="1010" y="508"/>
                  </a:lnTo>
                  <a:lnTo>
                    <a:pt x="1050" y="568"/>
                  </a:lnTo>
                  <a:cubicBezTo>
                    <a:pt x="1051" y="569"/>
                    <a:pt x="1052" y="571"/>
                    <a:pt x="1052" y="573"/>
                  </a:cubicBezTo>
                  <a:lnTo>
                    <a:pt x="1052" y="652"/>
                  </a:lnTo>
                  <a:cubicBezTo>
                    <a:pt x="1052" y="655"/>
                    <a:pt x="1051" y="657"/>
                    <a:pt x="1049" y="658"/>
                  </a:cubicBezTo>
                  <a:lnTo>
                    <a:pt x="1009" y="699"/>
                  </a:lnTo>
                  <a:lnTo>
                    <a:pt x="1009" y="688"/>
                  </a:lnTo>
                  <a:lnTo>
                    <a:pt x="1092" y="789"/>
                  </a:lnTo>
                  <a:cubicBezTo>
                    <a:pt x="1094" y="791"/>
                    <a:pt x="1094" y="795"/>
                    <a:pt x="1092" y="797"/>
                  </a:cubicBezTo>
                  <a:lnTo>
                    <a:pt x="1010" y="958"/>
                  </a:lnTo>
                  <a:lnTo>
                    <a:pt x="1011" y="955"/>
                  </a:lnTo>
                  <a:lnTo>
                    <a:pt x="1011" y="995"/>
                  </a:lnTo>
                  <a:lnTo>
                    <a:pt x="1009" y="990"/>
                  </a:lnTo>
                  <a:lnTo>
                    <a:pt x="1071" y="1050"/>
                  </a:lnTo>
                  <a:cubicBezTo>
                    <a:pt x="1072" y="1051"/>
                    <a:pt x="1073" y="1053"/>
                    <a:pt x="1073" y="1056"/>
                  </a:cubicBezTo>
                  <a:lnTo>
                    <a:pt x="1073" y="1137"/>
                  </a:lnTo>
                  <a:cubicBezTo>
                    <a:pt x="1073" y="1137"/>
                    <a:pt x="1073" y="1138"/>
                    <a:pt x="1073" y="1139"/>
                  </a:cubicBezTo>
                  <a:lnTo>
                    <a:pt x="1051" y="1219"/>
                  </a:lnTo>
                  <a:lnTo>
                    <a:pt x="1050" y="1212"/>
                  </a:lnTo>
                  <a:lnTo>
                    <a:pt x="1114" y="1313"/>
                  </a:lnTo>
                  <a:lnTo>
                    <a:pt x="1110" y="1310"/>
                  </a:lnTo>
                  <a:lnTo>
                    <a:pt x="1296" y="1390"/>
                  </a:lnTo>
                  <a:cubicBezTo>
                    <a:pt x="1298" y="1391"/>
                    <a:pt x="1299" y="1392"/>
                    <a:pt x="1300" y="1394"/>
                  </a:cubicBezTo>
                  <a:lnTo>
                    <a:pt x="1362" y="1515"/>
                  </a:lnTo>
                  <a:cubicBezTo>
                    <a:pt x="1363" y="1517"/>
                    <a:pt x="1363" y="1519"/>
                    <a:pt x="1363" y="1520"/>
                  </a:cubicBezTo>
                  <a:lnTo>
                    <a:pt x="1343" y="1641"/>
                  </a:lnTo>
                  <a:lnTo>
                    <a:pt x="1342" y="1637"/>
                  </a:lnTo>
                  <a:lnTo>
                    <a:pt x="1384" y="1759"/>
                  </a:lnTo>
                  <a:lnTo>
                    <a:pt x="1377" y="1753"/>
                  </a:lnTo>
                  <a:lnTo>
                    <a:pt x="1439" y="1753"/>
                  </a:lnTo>
                  <a:cubicBezTo>
                    <a:pt x="1442" y="1753"/>
                    <a:pt x="1444" y="1755"/>
                    <a:pt x="1446" y="1757"/>
                  </a:cubicBezTo>
                  <a:lnTo>
                    <a:pt x="1466" y="1797"/>
                  </a:lnTo>
                  <a:lnTo>
                    <a:pt x="1461" y="1793"/>
                  </a:lnTo>
                  <a:lnTo>
                    <a:pt x="1544" y="1814"/>
                  </a:lnTo>
                  <a:cubicBezTo>
                    <a:pt x="1548" y="1814"/>
                    <a:pt x="1550" y="1818"/>
                    <a:pt x="1550" y="1821"/>
                  </a:cubicBezTo>
                  <a:lnTo>
                    <a:pt x="1550" y="1861"/>
                  </a:lnTo>
                  <a:lnTo>
                    <a:pt x="1542" y="1853"/>
                  </a:lnTo>
                  <a:lnTo>
                    <a:pt x="1624" y="1853"/>
                  </a:lnTo>
                  <a:cubicBezTo>
                    <a:pt x="1629" y="1853"/>
                    <a:pt x="1632" y="1856"/>
                    <a:pt x="1632" y="1861"/>
                  </a:cubicBezTo>
                  <a:lnTo>
                    <a:pt x="1632" y="1901"/>
                  </a:lnTo>
                  <a:cubicBezTo>
                    <a:pt x="1632" y="1904"/>
                    <a:pt x="1631" y="1907"/>
                    <a:pt x="1629" y="1908"/>
                  </a:cubicBezTo>
                  <a:lnTo>
                    <a:pt x="1525" y="1970"/>
                  </a:lnTo>
                  <a:lnTo>
                    <a:pt x="1529" y="1964"/>
                  </a:lnTo>
                  <a:lnTo>
                    <a:pt x="1508" y="2084"/>
                  </a:lnTo>
                  <a:cubicBezTo>
                    <a:pt x="1508" y="2086"/>
                    <a:pt x="1507" y="2088"/>
                    <a:pt x="1506" y="2089"/>
                  </a:cubicBezTo>
                  <a:lnTo>
                    <a:pt x="1154" y="2430"/>
                  </a:lnTo>
                  <a:lnTo>
                    <a:pt x="1071" y="2510"/>
                  </a:lnTo>
                  <a:cubicBezTo>
                    <a:pt x="1069" y="2512"/>
                    <a:pt x="1067" y="2512"/>
                    <a:pt x="1065" y="2512"/>
                  </a:cubicBezTo>
                  <a:lnTo>
                    <a:pt x="1023" y="2512"/>
                  </a:lnTo>
                  <a:cubicBezTo>
                    <a:pt x="1021" y="2512"/>
                    <a:pt x="1019" y="2511"/>
                    <a:pt x="1017" y="2509"/>
                  </a:cubicBezTo>
                  <a:cubicBezTo>
                    <a:pt x="1015" y="2507"/>
                    <a:pt x="1015" y="2505"/>
                    <a:pt x="1016" y="2503"/>
                  </a:cubicBezTo>
                  <a:lnTo>
                    <a:pt x="1036" y="2423"/>
                  </a:lnTo>
                  <a:lnTo>
                    <a:pt x="1039" y="2431"/>
                  </a:lnTo>
                  <a:lnTo>
                    <a:pt x="977" y="2391"/>
                  </a:lnTo>
                  <a:cubicBezTo>
                    <a:pt x="976" y="2390"/>
                    <a:pt x="975" y="2389"/>
                    <a:pt x="974" y="2387"/>
                  </a:cubicBezTo>
                  <a:lnTo>
                    <a:pt x="934" y="2288"/>
                  </a:lnTo>
                  <a:lnTo>
                    <a:pt x="947" y="2291"/>
                  </a:lnTo>
                  <a:lnTo>
                    <a:pt x="905" y="2330"/>
                  </a:lnTo>
                  <a:cubicBezTo>
                    <a:pt x="902" y="2332"/>
                    <a:pt x="899" y="2333"/>
                    <a:pt x="896" y="2331"/>
                  </a:cubicBezTo>
                  <a:lnTo>
                    <a:pt x="814" y="2292"/>
                  </a:lnTo>
                  <a:cubicBezTo>
                    <a:pt x="810" y="2290"/>
                    <a:pt x="808" y="2286"/>
                    <a:pt x="810" y="2282"/>
                  </a:cubicBezTo>
                  <a:lnTo>
                    <a:pt x="872" y="2100"/>
                  </a:lnTo>
                  <a:lnTo>
                    <a:pt x="873" y="2108"/>
                  </a:lnTo>
                  <a:lnTo>
                    <a:pt x="748" y="1968"/>
                  </a:lnTo>
                  <a:lnTo>
                    <a:pt x="754" y="1971"/>
                  </a:lnTo>
                  <a:lnTo>
                    <a:pt x="712" y="1971"/>
                  </a:lnTo>
                  <a:cubicBezTo>
                    <a:pt x="710" y="1971"/>
                    <a:pt x="707" y="1970"/>
                    <a:pt x="706" y="1968"/>
                  </a:cubicBezTo>
                  <a:lnTo>
                    <a:pt x="541" y="1766"/>
                  </a:lnTo>
                  <a:cubicBezTo>
                    <a:pt x="540" y="1764"/>
                    <a:pt x="539" y="1761"/>
                    <a:pt x="540" y="1758"/>
                  </a:cubicBezTo>
                  <a:cubicBezTo>
                    <a:pt x="541" y="1756"/>
                    <a:pt x="543" y="1754"/>
                    <a:pt x="546" y="1753"/>
                  </a:cubicBezTo>
                  <a:lnTo>
                    <a:pt x="648" y="1732"/>
                  </a:lnTo>
                  <a:lnTo>
                    <a:pt x="642" y="1740"/>
                  </a:lnTo>
                  <a:lnTo>
                    <a:pt x="642" y="1620"/>
                  </a:lnTo>
                  <a:lnTo>
                    <a:pt x="644" y="1625"/>
                  </a:lnTo>
                  <a:lnTo>
                    <a:pt x="582" y="1565"/>
                  </a:lnTo>
                  <a:cubicBezTo>
                    <a:pt x="580" y="1563"/>
                    <a:pt x="579" y="1558"/>
                    <a:pt x="581" y="1555"/>
                  </a:cubicBezTo>
                  <a:lnTo>
                    <a:pt x="665" y="1435"/>
                  </a:lnTo>
                  <a:lnTo>
                    <a:pt x="664" y="1441"/>
                  </a:lnTo>
                  <a:lnTo>
                    <a:pt x="622" y="1300"/>
                  </a:lnTo>
                  <a:lnTo>
                    <a:pt x="633" y="1305"/>
                  </a:lnTo>
                  <a:lnTo>
                    <a:pt x="591" y="1325"/>
                  </a:lnTo>
                  <a:cubicBezTo>
                    <a:pt x="588" y="1326"/>
                    <a:pt x="584" y="1325"/>
                    <a:pt x="582" y="1323"/>
                  </a:cubicBezTo>
                  <a:lnTo>
                    <a:pt x="478" y="1202"/>
                  </a:lnTo>
                  <a:cubicBezTo>
                    <a:pt x="475" y="1199"/>
                    <a:pt x="476" y="1194"/>
                    <a:pt x="479" y="1191"/>
                  </a:cubicBezTo>
                  <a:lnTo>
                    <a:pt x="520" y="1151"/>
                  </a:lnTo>
                  <a:lnTo>
                    <a:pt x="522" y="1163"/>
                  </a:lnTo>
                  <a:lnTo>
                    <a:pt x="336" y="1063"/>
                  </a:lnTo>
                  <a:cubicBezTo>
                    <a:pt x="334" y="1061"/>
                    <a:pt x="332" y="1059"/>
                    <a:pt x="332" y="1056"/>
                  </a:cubicBezTo>
                  <a:lnTo>
                    <a:pt x="332" y="995"/>
                  </a:lnTo>
                  <a:cubicBezTo>
                    <a:pt x="332" y="994"/>
                    <a:pt x="332" y="993"/>
                    <a:pt x="333" y="992"/>
                  </a:cubicBezTo>
                  <a:lnTo>
                    <a:pt x="373" y="911"/>
                  </a:lnTo>
                  <a:lnTo>
                    <a:pt x="380" y="922"/>
                  </a:lnTo>
                  <a:lnTo>
                    <a:pt x="256" y="922"/>
                  </a:lnTo>
                  <a:lnTo>
                    <a:pt x="263" y="919"/>
                  </a:lnTo>
                  <a:lnTo>
                    <a:pt x="159" y="1041"/>
                  </a:lnTo>
                  <a:cubicBezTo>
                    <a:pt x="157" y="1043"/>
                    <a:pt x="154" y="1044"/>
                    <a:pt x="152" y="1044"/>
                  </a:cubicBezTo>
                  <a:cubicBezTo>
                    <a:pt x="149" y="1044"/>
                    <a:pt x="147" y="1042"/>
                    <a:pt x="146" y="1040"/>
                  </a:cubicBezTo>
                  <a:lnTo>
                    <a:pt x="82" y="918"/>
                  </a:lnTo>
                  <a:lnTo>
                    <a:pt x="87" y="922"/>
                  </a:lnTo>
                  <a:lnTo>
                    <a:pt x="7" y="902"/>
                  </a:lnTo>
                  <a:cubicBezTo>
                    <a:pt x="2" y="901"/>
                    <a:pt x="0" y="897"/>
                    <a:pt x="1" y="893"/>
                  </a:cubicBezTo>
                  <a:lnTo>
                    <a:pt x="19" y="812"/>
                  </a:lnTo>
                  <a:cubicBezTo>
                    <a:pt x="20" y="809"/>
                    <a:pt x="22" y="807"/>
                    <a:pt x="25" y="806"/>
                  </a:cubicBezTo>
                  <a:lnTo>
                    <a:pt x="87" y="786"/>
                  </a:lnTo>
                  <a:lnTo>
                    <a:pt x="81" y="794"/>
                  </a:lnTo>
                  <a:lnTo>
                    <a:pt x="81" y="753"/>
                  </a:lnTo>
                  <a:cubicBezTo>
                    <a:pt x="81" y="752"/>
                    <a:pt x="81" y="751"/>
                    <a:pt x="82" y="751"/>
                  </a:cubicBezTo>
                  <a:lnTo>
                    <a:pt x="145" y="570"/>
                  </a:lnTo>
                  <a:cubicBezTo>
                    <a:pt x="146" y="568"/>
                    <a:pt x="147" y="567"/>
                    <a:pt x="148" y="566"/>
                  </a:cubicBezTo>
                  <a:lnTo>
                    <a:pt x="336" y="445"/>
                  </a:lnTo>
                  <a:lnTo>
                    <a:pt x="332" y="452"/>
                  </a:lnTo>
                  <a:lnTo>
                    <a:pt x="332" y="351"/>
                  </a:lnTo>
                  <a:cubicBezTo>
                    <a:pt x="332" y="350"/>
                    <a:pt x="332" y="349"/>
                    <a:pt x="333" y="348"/>
                  </a:cubicBezTo>
                  <a:lnTo>
                    <a:pt x="415" y="187"/>
                  </a:lnTo>
                  <a:lnTo>
                    <a:pt x="414" y="190"/>
                  </a:lnTo>
                  <a:lnTo>
                    <a:pt x="414" y="8"/>
                  </a:lnTo>
                  <a:cubicBezTo>
                    <a:pt x="414" y="6"/>
                    <a:pt x="415" y="4"/>
                    <a:pt x="417" y="2"/>
                  </a:cubicBezTo>
                  <a:cubicBezTo>
                    <a:pt x="419" y="1"/>
                    <a:pt x="422" y="0"/>
                    <a:pt x="424" y="1"/>
                  </a:cubicBezTo>
                  <a:lnTo>
                    <a:pt x="611" y="41"/>
                  </a:lnTo>
                  <a:cubicBezTo>
                    <a:pt x="616" y="42"/>
                    <a:pt x="618" y="46"/>
                    <a:pt x="617" y="50"/>
                  </a:cubicBezTo>
                  <a:lnTo>
                    <a:pt x="596" y="171"/>
                  </a:lnTo>
                  <a:lnTo>
                    <a:pt x="594" y="164"/>
                  </a:lnTo>
                  <a:lnTo>
                    <a:pt x="677" y="245"/>
                  </a:lnTo>
                  <a:lnTo>
                    <a:pt x="670" y="243"/>
                  </a:lnTo>
                  <a:lnTo>
                    <a:pt x="772" y="222"/>
                  </a:lnTo>
                  <a:cubicBezTo>
                    <a:pt x="773" y="222"/>
                    <a:pt x="773" y="222"/>
                    <a:pt x="774" y="222"/>
                  </a:cubicBezTo>
                  <a:lnTo>
                    <a:pt x="1065" y="222"/>
                  </a:lnTo>
                  <a:lnTo>
                    <a:pt x="1065" y="238"/>
                  </a:lnTo>
                  <a:lnTo>
                    <a:pt x="774" y="238"/>
                  </a:lnTo>
                  <a:lnTo>
                    <a:pt x="776" y="237"/>
                  </a:lnTo>
                  <a:lnTo>
                    <a:pt x="673" y="258"/>
                  </a:lnTo>
                  <a:cubicBezTo>
                    <a:pt x="671" y="259"/>
                    <a:pt x="668" y="258"/>
                    <a:pt x="666" y="256"/>
                  </a:cubicBezTo>
                  <a:lnTo>
                    <a:pt x="582" y="175"/>
                  </a:lnTo>
                  <a:cubicBezTo>
                    <a:pt x="580" y="173"/>
                    <a:pt x="580" y="171"/>
                    <a:pt x="580" y="168"/>
                  </a:cubicBezTo>
                  <a:lnTo>
                    <a:pt x="602" y="48"/>
                  </a:lnTo>
                  <a:lnTo>
                    <a:pt x="608" y="57"/>
                  </a:lnTo>
                  <a:lnTo>
                    <a:pt x="421" y="16"/>
                  </a:lnTo>
                  <a:lnTo>
                    <a:pt x="430" y="8"/>
                  </a:lnTo>
                  <a:lnTo>
                    <a:pt x="430" y="190"/>
                  </a:lnTo>
                  <a:cubicBezTo>
                    <a:pt x="430" y="192"/>
                    <a:pt x="430" y="193"/>
                    <a:pt x="429" y="194"/>
                  </a:cubicBezTo>
                  <a:lnTo>
                    <a:pt x="347" y="355"/>
                  </a:lnTo>
                  <a:lnTo>
                    <a:pt x="348" y="351"/>
                  </a:lnTo>
                  <a:lnTo>
                    <a:pt x="348" y="452"/>
                  </a:lnTo>
                  <a:cubicBezTo>
                    <a:pt x="348" y="455"/>
                    <a:pt x="347" y="457"/>
                    <a:pt x="344" y="459"/>
                  </a:cubicBezTo>
                  <a:lnTo>
                    <a:pt x="157" y="579"/>
                  </a:lnTo>
                  <a:lnTo>
                    <a:pt x="160" y="575"/>
                  </a:lnTo>
                  <a:lnTo>
                    <a:pt x="97" y="756"/>
                  </a:lnTo>
                  <a:lnTo>
                    <a:pt x="97" y="753"/>
                  </a:lnTo>
                  <a:lnTo>
                    <a:pt x="97" y="794"/>
                  </a:lnTo>
                  <a:cubicBezTo>
                    <a:pt x="97" y="797"/>
                    <a:pt x="95" y="800"/>
                    <a:pt x="92" y="801"/>
                  </a:cubicBezTo>
                  <a:lnTo>
                    <a:pt x="30" y="821"/>
                  </a:lnTo>
                  <a:lnTo>
                    <a:pt x="35" y="815"/>
                  </a:lnTo>
                  <a:lnTo>
                    <a:pt x="16" y="896"/>
                  </a:lnTo>
                  <a:lnTo>
                    <a:pt x="10" y="887"/>
                  </a:lnTo>
                  <a:lnTo>
                    <a:pt x="91" y="906"/>
                  </a:lnTo>
                  <a:cubicBezTo>
                    <a:pt x="93" y="907"/>
                    <a:pt x="95" y="908"/>
                    <a:pt x="96" y="910"/>
                  </a:cubicBezTo>
                  <a:lnTo>
                    <a:pt x="160" y="1032"/>
                  </a:lnTo>
                  <a:lnTo>
                    <a:pt x="147" y="1031"/>
                  </a:lnTo>
                  <a:lnTo>
                    <a:pt x="250" y="909"/>
                  </a:lnTo>
                  <a:cubicBezTo>
                    <a:pt x="252" y="907"/>
                    <a:pt x="254" y="906"/>
                    <a:pt x="256" y="906"/>
                  </a:cubicBezTo>
                  <a:lnTo>
                    <a:pt x="380" y="906"/>
                  </a:lnTo>
                  <a:cubicBezTo>
                    <a:pt x="383" y="906"/>
                    <a:pt x="386" y="908"/>
                    <a:pt x="387" y="910"/>
                  </a:cubicBezTo>
                  <a:cubicBezTo>
                    <a:pt x="389" y="912"/>
                    <a:pt x="389" y="915"/>
                    <a:pt x="388" y="918"/>
                  </a:cubicBezTo>
                  <a:lnTo>
                    <a:pt x="347" y="999"/>
                  </a:lnTo>
                  <a:lnTo>
                    <a:pt x="348" y="995"/>
                  </a:lnTo>
                  <a:lnTo>
                    <a:pt x="348" y="1056"/>
                  </a:lnTo>
                  <a:lnTo>
                    <a:pt x="344" y="1049"/>
                  </a:lnTo>
                  <a:lnTo>
                    <a:pt x="530" y="1149"/>
                  </a:lnTo>
                  <a:cubicBezTo>
                    <a:pt x="532" y="1151"/>
                    <a:pt x="534" y="1153"/>
                    <a:pt x="534" y="1155"/>
                  </a:cubicBezTo>
                  <a:cubicBezTo>
                    <a:pt x="534" y="1158"/>
                    <a:pt x="533" y="1160"/>
                    <a:pt x="532" y="1162"/>
                  </a:cubicBezTo>
                  <a:lnTo>
                    <a:pt x="490" y="1203"/>
                  </a:lnTo>
                  <a:lnTo>
                    <a:pt x="490" y="1192"/>
                  </a:lnTo>
                  <a:lnTo>
                    <a:pt x="594" y="1312"/>
                  </a:lnTo>
                  <a:lnTo>
                    <a:pt x="585" y="1310"/>
                  </a:lnTo>
                  <a:lnTo>
                    <a:pt x="626" y="1291"/>
                  </a:lnTo>
                  <a:cubicBezTo>
                    <a:pt x="628" y="1290"/>
                    <a:pt x="631" y="1290"/>
                    <a:pt x="633" y="1290"/>
                  </a:cubicBezTo>
                  <a:cubicBezTo>
                    <a:pt x="635" y="1291"/>
                    <a:pt x="637" y="1293"/>
                    <a:pt x="637" y="1295"/>
                  </a:cubicBezTo>
                  <a:lnTo>
                    <a:pt x="679" y="1437"/>
                  </a:lnTo>
                  <a:cubicBezTo>
                    <a:pt x="680" y="1439"/>
                    <a:pt x="680" y="1442"/>
                    <a:pt x="678" y="1444"/>
                  </a:cubicBezTo>
                  <a:lnTo>
                    <a:pt x="595" y="1564"/>
                  </a:lnTo>
                  <a:lnTo>
                    <a:pt x="594" y="1554"/>
                  </a:lnTo>
                  <a:lnTo>
                    <a:pt x="656" y="1614"/>
                  </a:lnTo>
                  <a:cubicBezTo>
                    <a:pt x="657" y="1616"/>
                    <a:pt x="658" y="1618"/>
                    <a:pt x="658" y="1620"/>
                  </a:cubicBezTo>
                  <a:lnTo>
                    <a:pt x="658" y="1740"/>
                  </a:lnTo>
                  <a:cubicBezTo>
                    <a:pt x="658" y="1744"/>
                    <a:pt x="655" y="1747"/>
                    <a:pt x="652" y="1748"/>
                  </a:cubicBezTo>
                  <a:lnTo>
                    <a:pt x="549" y="1769"/>
                  </a:lnTo>
                  <a:lnTo>
                    <a:pt x="554" y="1756"/>
                  </a:lnTo>
                  <a:lnTo>
                    <a:pt x="718" y="1958"/>
                  </a:lnTo>
                  <a:lnTo>
                    <a:pt x="712" y="1955"/>
                  </a:lnTo>
                  <a:lnTo>
                    <a:pt x="754" y="1955"/>
                  </a:lnTo>
                  <a:cubicBezTo>
                    <a:pt x="756" y="1955"/>
                    <a:pt x="758" y="1956"/>
                    <a:pt x="760" y="1957"/>
                  </a:cubicBezTo>
                  <a:lnTo>
                    <a:pt x="885" y="2097"/>
                  </a:lnTo>
                  <a:cubicBezTo>
                    <a:pt x="887" y="2100"/>
                    <a:pt x="888" y="2103"/>
                    <a:pt x="887" y="2105"/>
                  </a:cubicBezTo>
                  <a:lnTo>
                    <a:pt x="825" y="2287"/>
                  </a:lnTo>
                  <a:lnTo>
                    <a:pt x="821" y="2277"/>
                  </a:lnTo>
                  <a:lnTo>
                    <a:pt x="903" y="2317"/>
                  </a:lnTo>
                  <a:lnTo>
                    <a:pt x="894" y="2318"/>
                  </a:lnTo>
                  <a:lnTo>
                    <a:pt x="936" y="2279"/>
                  </a:lnTo>
                  <a:cubicBezTo>
                    <a:pt x="938" y="2277"/>
                    <a:pt x="940" y="2276"/>
                    <a:pt x="943" y="2277"/>
                  </a:cubicBezTo>
                  <a:cubicBezTo>
                    <a:pt x="945" y="2277"/>
                    <a:pt x="948" y="2279"/>
                    <a:pt x="949" y="2282"/>
                  </a:cubicBezTo>
                  <a:lnTo>
                    <a:pt x="989" y="2381"/>
                  </a:lnTo>
                  <a:lnTo>
                    <a:pt x="986" y="2377"/>
                  </a:lnTo>
                  <a:lnTo>
                    <a:pt x="1048" y="2418"/>
                  </a:lnTo>
                  <a:cubicBezTo>
                    <a:pt x="1051" y="2420"/>
                    <a:pt x="1052" y="2423"/>
                    <a:pt x="1051" y="2427"/>
                  </a:cubicBezTo>
                  <a:lnTo>
                    <a:pt x="1031" y="2506"/>
                  </a:lnTo>
                  <a:lnTo>
                    <a:pt x="1023" y="2496"/>
                  </a:lnTo>
                  <a:lnTo>
                    <a:pt x="1065" y="2496"/>
                  </a:lnTo>
                  <a:lnTo>
                    <a:pt x="1060" y="2499"/>
                  </a:lnTo>
                  <a:lnTo>
                    <a:pt x="1143" y="2419"/>
                  </a:lnTo>
                  <a:lnTo>
                    <a:pt x="1495" y="2077"/>
                  </a:lnTo>
                  <a:lnTo>
                    <a:pt x="1493" y="2082"/>
                  </a:lnTo>
                  <a:lnTo>
                    <a:pt x="1513" y="1961"/>
                  </a:lnTo>
                  <a:cubicBezTo>
                    <a:pt x="1513" y="1959"/>
                    <a:pt x="1515" y="1957"/>
                    <a:pt x="1517" y="1956"/>
                  </a:cubicBezTo>
                  <a:lnTo>
                    <a:pt x="1620" y="1894"/>
                  </a:lnTo>
                  <a:lnTo>
                    <a:pt x="1616" y="1901"/>
                  </a:lnTo>
                  <a:lnTo>
                    <a:pt x="1616" y="1861"/>
                  </a:lnTo>
                  <a:lnTo>
                    <a:pt x="1624" y="1869"/>
                  </a:lnTo>
                  <a:lnTo>
                    <a:pt x="1542" y="1869"/>
                  </a:lnTo>
                  <a:cubicBezTo>
                    <a:pt x="1538" y="1869"/>
                    <a:pt x="1534" y="1865"/>
                    <a:pt x="1534" y="1861"/>
                  </a:cubicBezTo>
                  <a:lnTo>
                    <a:pt x="1534" y="1821"/>
                  </a:lnTo>
                  <a:lnTo>
                    <a:pt x="1540" y="1829"/>
                  </a:lnTo>
                  <a:lnTo>
                    <a:pt x="1457" y="1808"/>
                  </a:lnTo>
                  <a:cubicBezTo>
                    <a:pt x="1455" y="1808"/>
                    <a:pt x="1453" y="1806"/>
                    <a:pt x="1452" y="1804"/>
                  </a:cubicBezTo>
                  <a:lnTo>
                    <a:pt x="1431" y="1765"/>
                  </a:lnTo>
                  <a:lnTo>
                    <a:pt x="1439" y="1769"/>
                  </a:lnTo>
                  <a:lnTo>
                    <a:pt x="1377" y="1769"/>
                  </a:lnTo>
                  <a:cubicBezTo>
                    <a:pt x="1373" y="1769"/>
                    <a:pt x="1370" y="1767"/>
                    <a:pt x="1369" y="1764"/>
                  </a:cubicBezTo>
                  <a:lnTo>
                    <a:pt x="1327" y="1642"/>
                  </a:lnTo>
                  <a:cubicBezTo>
                    <a:pt x="1327" y="1641"/>
                    <a:pt x="1327" y="1639"/>
                    <a:pt x="1327" y="1638"/>
                  </a:cubicBezTo>
                  <a:lnTo>
                    <a:pt x="1347" y="1518"/>
                  </a:lnTo>
                  <a:lnTo>
                    <a:pt x="1348" y="1523"/>
                  </a:lnTo>
                  <a:lnTo>
                    <a:pt x="1286" y="1401"/>
                  </a:lnTo>
                  <a:lnTo>
                    <a:pt x="1290" y="1405"/>
                  </a:lnTo>
                  <a:lnTo>
                    <a:pt x="1104" y="1325"/>
                  </a:lnTo>
                  <a:cubicBezTo>
                    <a:pt x="1102" y="1324"/>
                    <a:pt x="1101" y="1323"/>
                    <a:pt x="1100" y="1322"/>
                  </a:cubicBezTo>
                  <a:lnTo>
                    <a:pt x="1037" y="1221"/>
                  </a:lnTo>
                  <a:cubicBezTo>
                    <a:pt x="1036" y="1219"/>
                    <a:pt x="1035" y="1217"/>
                    <a:pt x="1036" y="1214"/>
                  </a:cubicBezTo>
                  <a:lnTo>
                    <a:pt x="1057" y="1135"/>
                  </a:lnTo>
                  <a:lnTo>
                    <a:pt x="1057" y="1137"/>
                  </a:lnTo>
                  <a:lnTo>
                    <a:pt x="1057" y="1056"/>
                  </a:lnTo>
                  <a:lnTo>
                    <a:pt x="1060" y="1061"/>
                  </a:lnTo>
                  <a:lnTo>
                    <a:pt x="998" y="1001"/>
                  </a:lnTo>
                  <a:cubicBezTo>
                    <a:pt x="996" y="1000"/>
                    <a:pt x="995" y="998"/>
                    <a:pt x="995" y="995"/>
                  </a:cubicBezTo>
                  <a:lnTo>
                    <a:pt x="995" y="955"/>
                  </a:lnTo>
                  <a:cubicBezTo>
                    <a:pt x="995" y="954"/>
                    <a:pt x="995" y="952"/>
                    <a:pt x="996" y="951"/>
                  </a:cubicBezTo>
                  <a:lnTo>
                    <a:pt x="1078" y="790"/>
                  </a:lnTo>
                  <a:lnTo>
                    <a:pt x="1079" y="799"/>
                  </a:lnTo>
                  <a:lnTo>
                    <a:pt x="997" y="698"/>
                  </a:lnTo>
                  <a:cubicBezTo>
                    <a:pt x="994" y="695"/>
                    <a:pt x="995" y="690"/>
                    <a:pt x="997" y="687"/>
                  </a:cubicBezTo>
                  <a:lnTo>
                    <a:pt x="1038" y="647"/>
                  </a:lnTo>
                  <a:lnTo>
                    <a:pt x="1036" y="652"/>
                  </a:lnTo>
                  <a:lnTo>
                    <a:pt x="1036" y="573"/>
                  </a:lnTo>
                  <a:lnTo>
                    <a:pt x="1037" y="577"/>
                  </a:lnTo>
                  <a:lnTo>
                    <a:pt x="997" y="517"/>
                  </a:lnTo>
                  <a:cubicBezTo>
                    <a:pt x="994" y="514"/>
                    <a:pt x="995" y="509"/>
                    <a:pt x="998" y="507"/>
                  </a:cubicBezTo>
                  <a:lnTo>
                    <a:pt x="1080" y="426"/>
                  </a:lnTo>
                  <a:lnTo>
                    <a:pt x="1077" y="430"/>
                  </a:lnTo>
                  <a:lnTo>
                    <a:pt x="1099" y="290"/>
                  </a:lnTo>
                  <a:lnTo>
                    <a:pt x="1100" y="296"/>
                  </a:lnTo>
                  <a:lnTo>
                    <a:pt x="1059" y="234"/>
                  </a:lnTo>
                  <a:lnTo>
                    <a:pt x="1072" y="225"/>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7" name="Freeform 14"/>
            <p:cNvSpPr>
              <a:spLocks/>
            </p:cNvSpPr>
            <p:nvPr/>
          </p:nvSpPr>
          <p:spPr bwMode="auto">
            <a:xfrm>
              <a:off x="1968" y="849"/>
              <a:ext cx="413" cy="903"/>
            </a:xfrm>
            <a:custGeom>
              <a:avLst/>
              <a:gdLst>
                <a:gd name="T0" fmla="*/ 734 w 1537"/>
                <a:gd name="T1" fmla="*/ 786 h 3361"/>
                <a:gd name="T2" fmla="*/ 911 w 1537"/>
                <a:gd name="T3" fmla="*/ 714 h 3361"/>
                <a:gd name="T4" fmla="*/ 891 w 1537"/>
                <a:gd name="T5" fmla="*/ 1017 h 3361"/>
                <a:gd name="T6" fmla="*/ 1016 w 1537"/>
                <a:gd name="T7" fmla="*/ 1157 h 3361"/>
                <a:gd name="T8" fmla="*/ 993 w 1537"/>
                <a:gd name="T9" fmla="*/ 1413 h 3361"/>
                <a:gd name="T10" fmla="*/ 1182 w 1537"/>
                <a:gd name="T11" fmla="*/ 1581 h 3361"/>
                <a:gd name="T12" fmla="*/ 1363 w 1537"/>
                <a:gd name="T13" fmla="*/ 1812 h 3361"/>
                <a:gd name="T14" fmla="*/ 1385 w 1537"/>
                <a:gd name="T15" fmla="*/ 2110 h 3361"/>
                <a:gd name="T16" fmla="*/ 1244 w 1537"/>
                <a:gd name="T17" fmla="*/ 2408 h 3361"/>
                <a:gd name="T18" fmla="*/ 1116 w 1537"/>
                <a:gd name="T19" fmla="*/ 2694 h 3361"/>
                <a:gd name="T20" fmla="*/ 741 w 1537"/>
                <a:gd name="T21" fmla="*/ 3158 h 3361"/>
                <a:gd name="T22" fmla="*/ 499 w 1537"/>
                <a:gd name="T23" fmla="*/ 3236 h 3361"/>
                <a:gd name="T24" fmla="*/ 419 w 1537"/>
                <a:gd name="T25" fmla="*/ 2983 h 3361"/>
                <a:gd name="T26" fmla="*/ 623 w 1537"/>
                <a:gd name="T27" fmla="*/ 2727 h 3361"/>
                <a:gd name="T28" fmla="*/ 547 w 1537"/>
                <a:gd name="T29" fmla="*/ 2656 h 3361"/>
                <a:gd name="T30" fmla="*/ 375 w 1537"/>
                <a:gd name="T31" fmla="*/ 2590 h 3361"/>
                <a:gd name="T32" fmla="*/ 297 w 1537"/>
                <a:gd name="T33" fmla="*/ 2232 h 3361"/>
                <a:gd name="T34" fmla="*/ 63 w 1537"/>
                <a:gd name="T35" fmla="*/ 1942 h 3361"/>
                <a:gd name="T36" fmla="*/ 1 w 1537"/>
                <a:gd name="T37" fmla="*/ 1776 h 3361"/>
                <a:gd name="T38" fmla="*/ 40 w 1537"/>
                <a:gd name="T39" fmla="*/ 1477 h 3361"/>
                <a:gd name="T40" fmla="*/ 83 w 1537"/>
                <a:gd name="T41" fmla="*/ 1255 h 3361"/>
                <a:gd name="T42" fmla="*/ 211 w 1537"/>
                <a:gd name="T43" fmla="*/ 969 h 3361"/>
                <a:gd name="T44" fmla="*/ 215 w 1537"/>
                <a:gd name="T45" fmla="*/ 645 h 3361"/>
                <a:gd name="T46" fmla="*/ 168 w 1537"/>
                <a:gd name="T47" fmla="*/ 609 h 3361"/>
                <a:gd name="T48" fmla="*/ 60 w 1537"/>
                <a:gd name="T49" fmla="*/ 649 h 3361"/>
                <a:gd name="T50" fmla="*/ 111 w 1537"/>
                <a:gd name="T51" fmla="*/ 384 h 3361"/>
                <a:gd name="T52" fmla="*/ 312 w 1537"/>
                <a:gd name="T53" fmla="*/ 231 h 3361"/>
                <a:gd name="T54" fmla="*/ 563 w 1537"/>
                <a:gd name="T55" fmla="*/ 144 h 3361"/>
                <a:gd name="T56" fmla="*/ 911 w 1537"/>
                <a:gd name="T57" fmla="*/ 252 h 3361"/>
                <a:gd name="T58" fmla="*/ 833 w 1537"/>
                <a:gd name="T59" fmla="*/ 448 h 3361"/>
                <a:gd name="T60" fmla="*/ 618 w 1537"/>
                <a:gd name="T61" fmla="*/ 92 h 3361"/>
                <a:gd name="T62" fmla="*/ 303 w 1537"/>
                <a:gd name="T63" fmla="*/ 95 h 3361"/>
                <a:gd name="T64" fmla="*/ 390 w 1537"/>
                <a:gd name="T65" fmla="*/ 311 h 3361"/>
                <a:gd name="T66" fmla="*/ 70 w 1537"/>
                <a:gd name="T67" fmla="*/ 645 h 3361"/>
                <a:gd name="T68" fmla="*/ 137 w 1537"/>
                <a:gd name="T69" fmla="*/ 586 h 3361"/>
                <a:gd name="T70" fmla="*/ 180 w 1537"/>
                <a:gd name="T71" fmla="*/ 694 h 3361"/>
                <a:gd name="T72" fmla="*/ 288 w 1537"/>
                <a:gd name="T73" fmla="*/ 894 h 3361"/>
                <a:gd name="T74" fmla="*/ 121 w 1537"/>
                <a:gd name="T75" fmla="*/ 1116 h 3361"/>
                <a:gd name="T76" fmla="*/ 55 w 1537"/>
                <a:gd name="T77" fmla="*/ 1394 h 3361"/>
                <a:gd name="T78" fmla="*/ 97 w 1537"/>
                <a:gd name="T79" fmla="*/ 1614 h 3361"/>
                <a:gd name="T80" fmla="*/ 76 w 1537"/>
                <a:gd name="T81" fmla="*/ 1875 h 3361"/>
                <a:gd name="T82" fmla="*/ 120 w 1537"/>
                <a:gd name="T83" fmla="*/ 2139 h 3361"/>
                <a:gd name="T84" fmla="*/ 350 w 1537"/>
                <a:gd name="T85" fmla="*/ 2467 h 3361"/>
                <a:gd name="T86" fmla="*/ 474 w 1537"/>
                <a:gd name="T87" fmla="*/ 2622 h 3361"/>
                <a:gd name="T88" fmla="*/ 631 w 1537"/>
                <a:gd name="T89" fmla="*/ 2679 h 3361"/>
                <a:gd name="T90" fmla="*/ 515 w 1537"/>
                <a:gd name="T91" fmla="*/ 2912 h 3361"/>
                <a:gd name="T92" fmla="*/ 515 w 1537"/>
                <a:gd name="T93" fmla="*/ 3233 h 3361"/>
                <a:gd name="T94" fmla="*/ 731 w 1537"/>
                <a:gd name="T95" fmla="*/ 3145 h 3361"/>
                <a:gd name="T96" fmla="*/ 1109 w 1537"/>
                <a:gd name="T97" fmla="*/ 2679 h 3361"/>
                <a:gd name="T98" fmla="*/ 1230 w 1537"/>
                <a:gd name="T99" fmla="*/ 2402 h 3361"/>
                <a:gd name="T100" fmla="*/ 1378 w 1537"/>
                <a:gd name="T101" fmla="*/ 2095 h 3361"/>
                <a:gd name="T102" fmla="*/ 1358 w 1537"/>
                <a:gd name="T103" fmla="*/ 1827 h 3361"/>
                <a:gd name="T104" fmla="*/ 1168 w 1537"/>
                <a:gd name="T105" fmla="*/ 1583 h 3361"/>
                <a:gd name="T106" fmla="*/ 980 w 1537"/>
                <a:gd name="T107" fmla="*/ 1420 h 3361"/>
                <a:gd name="T108" fmla="*/ 1009 w 1537"/>
                <a:gd name="T109" fmla="*/ 1165 h 3361"/>
                <a:gd name="T110" fmla="*/ 918 w 1537"/>
                <a:gd name="T111" fmla="*/ 890 h 3361"/>
                <a:gd name="T112" fmla="*/ 904 w 1537"/>
                <a:gd name="T113" fmla="*/ 720 h 3361"/>
                <a:gd name="T114" fmla="*/ 501 w 1537"/>
                <a:gd name="T115" fmla="*/ 860 h 3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37" h="3361">
                  <a:moveTo>
                    <a:pt x="762" y="620"/>
                  </a:moveTo>
                  <a:lnTo>
                    <a:pt x="595" y="699"/>
                  </a:lnTo>
                  <a:lnTo>
                    <a:pt x="599" y="696"/>
                  </a:lnTo>
                  <a:lnTo>
                    <a:pt x="514" y="858"/>
                  </a:lnTo>
                  <a:lnTo>
                    <a:pt x="505" y="847"/>
                  </a:lnTo>
                  <a:lnTo>
                    <a:pt x="734" y="786"/>
                  </a:lnTo>
                  <a:lnTo>
                    <a:pt x="729" y="789"/>
                  </a:lnTo>
                  <a:lnTo>
                    <a:pt x="772" y="728"/>
                  </a:lnTo>
                  <a:cubicBezTo>
                    <a:pt x="773" y="726"/>
                    <a:pt x="775" y="725"/>
                    <a:pt x="777" y="725"/>
                  </a:cubicBezTo>
                  <a:lnTo>
                    <a:pt x="902" y="704"/>
                  </a:lnTo>
                  <a:cubicBezTo>
                    <a:pt x="904" y="704"/>
                    <a:pt x="907" y="705"/>
                    <a:pt x="909" y="707"/>
                  </a:cubicBezTo>
                  <a:cubicBezTo>
                    <a:pt x="911" y="709"/>
                    <a:pt x="911" y="711"/>
                    <a:pt x="911" y="714"/>
                  </a:cubicBezTo>
                  <a:lnTo>
                    <a:pt x="871" y="894"/>
                  </a:lnTo>
                  <a:lnTo>
                    <a:pt x="863" y="885"/>
                  </a:lnTo>
                  <a:lnTo>
                    <a:pt x="925" y="885"/>
                  </a:lnTo>
                  <a:cubicBezTo>
                    <a:pt x="928" y="885"/>
                    <a:pt x="930" y="886"/>
                    <a:pt x="932" y="888"/>
                  </a:cubicBezTo>
                  <a:cubicBezTo>
                    <a:pt x="933" y="890"/>
                    <a:pt x="934" y="893"/>
                    <a:pt x="933" y="895"/>
                  </a:cubicBezTo>
                  <a:lnTo>
                    <a:pt x="891" y="1017"/>
                  </a:lnTo>
                  <a:lnTo>
                    <a:pt x="891" y="1015"/>
                  </a:lnTo>
                  <a:lnTo>
                    <a:pt x="891" y="1177"/>
                  </a:lnTo>
                  <a:lnTo>
                    <a:pt x="882" y="1169"/>
                  </a:lnTo>
                  <a:lnTo>
                    <a:pt x="1006" y="1149"/>
                  </a:lnTo>
                  <a:cubicBezTo>
                    <a:pt x="1009" y="1149"/>
                    <a:pt x="1011" y="1149"/>
                    <a:pt x="1013" y="1151"/>
                  </a:cubicBezTo>
                  <a:cubicBezTo>
                    <a:pt x="1015" y="1152"/>
                    <a:pt x="1016" y="1155"/>
                    <a:pt x="1016" y="1157"/>
                  </a:cubicBezTo>
                  <a:lnTo>
                    <a:pt x="1016" y="1238"/>
                  </a:lnTo>
                  <a:cubicBezTo>
                    <a:pt x="1016" y="1240"/>
                    <a:pt x="1015" y="1242"/>
                    <a:pt x="1014" y="1243"/>
                  </a:cubicBezTo>
                  <a:lnTo>
                    <a:pt x="972" y="1301"/>
                  </a:lnTo>
                  <a:lnTo>
                    <a:pt x="973" y="1295"/>
                  </a:lnTo>
                  <a:lnTo>
                    <a:pt x="996" y="1417"/>
                  </a:lnTo>
                  <a:lnTo>
                    <a:pt x="993" y="1413"/>
                  </a:lnTo>
                  <a:lnTo>
                    <a:pt x="1036" y="1454"/>
                  </a:lnTo>
                  <a:lnTo>
                    <a:pt x="1030" y="1451"/>
                  </a:lnTo>
                  <a:lnTo>
                    <a:pt x="1092" y="1451"/>
                  </a:lnTo>
                  <a:cubicBezTo>
                    <a:pt x="1095" y="1451"/>
                    <a:pt x="1098" y="1453"/>
                    <a:pt x="1099" y="1455"/>
                  </a:cubicBezTo>
                  <a:lnTo>
                    <a:pt x="1181" y="1574"/>
                  </a:lnTo>
                  <a:cubicBezTo>
                    <a:pt x="1183" y="1576"/>
                    <a:pt x="1183" y="1579"/>
                    <a:pt x="1182" y="1581"/>
                  </a:cubicBezTo>
                  <a:lnTo>
                    <a:pt x="1162" y="1662"/>
                  </a:lnTo>
                  <a:lnTo>
                    <a:pt x="1161" y="1655"/>
                  </a:lnTo>
                  <a:lnTo>
                    <a:pt x="1223" y="1734"/>
                  </a:lnTo>
                  <a:lnTo>
                    <a:pt x="1221" y="1732"/>
                  </a:lnTo>
                  <a:lnTo>
                    <a:pt x="1365" y="1813"/>
                  </a:lnTo>
                  <a:lnTo>
                    <a:pt x="1363" y="1812"/>
                  </a:lnTo>
                  <a:lnTo>
                    <a:pt x="1530" y="1853"/>
                  </a:lnTo>
                  <a:cubicBezTo>
                    <a:pt x="1533" y="1854"/>
                    <a:pt x="1534" y="1855"/>
                    <a:pt x="1535" y="1857"/>
                  </a:cubicBezTo>
                  <a:cubicBezTo>
                    <a:pt x="1537" y="1859"/>
                    <a:pt x="1537" y="1861"/>
                    <a:pt x="1536" y="1863"/>
                  </a:cubicBezTo>
                  <a:lnTo>
                    <a:pt x="1474" y="2067"/>
                  </a:lnTo>
                  <a:cubicBezTo>
                    <a:pt x="1473" y="2069"/>
                    <a:pt x="1472" y="2071"/>
                    <a:pt x="1469" y="2071"/>
                  </a:cubicBezTo>
                  <a:lnTo>
                    <a:pt x="1385" y="2110"/>
                  </a:lnTo>
                  <a:lnTo>
                    <a:pt x="1283" y="2170"/>
                  </a:lnTo>
                  <a:lnTo>
                    <a:pt x="1286" y="2168"/>
                  </a:lnTo>
                  <a:lnTo>
                    <a:pt x="1244" y="2229"/>
                  </a:lnTo>
                  <a:lnTo>
                    <a:pt x="1245" y="2224"/>
                  </a:lnTo>
                  <a:lnTo>
                    <a:pt x="1245" y="2405"/>
                  </a:lnTo>
                  <a:cubicBezTo>
                    <a:pt x="1245" y="2406"/>
                    <a:pt x="1245" y="2407"/>
                    <a:pt x="1244" y="2408"/>
                  </a:cubicBezTo>
                  <a:lnTo>
                    <a:pt x="1202" y="2509"/>
                  </a:lnTo>
                  <a:lnTo>
                    <a:pt x="1202" y="2508"/>
                  </a:lnTo>
                  <a:lnTo>
                    <a:pt x="1182" y="2609"/>
                  </a:lnTo>
                  <a:cubicBezTo>
                    <a:pt x="1182" y="2611"/>
                    <a:pt x="1182" y="2612"/>
                    <a:pt x="1181" y="2613"/>
                  </a:cubicBezTo>
                  <a:lnTo>
                    <a:pt x="1119" y="2692"/>
                  </a:lnTo>
                  <a:cubicBezTo>
                    <a:pt x="1118" y="2693"/>
                    <a:pt x="1117" y="2694"/>
                    <a:pt x="1116" y="2694"/>
                  </a:cubicBezTo>
                  <a:lnTo>
                    <a:pt x="929" y="2775"/>
                  </a:lnTo>
                  <a:lnTo>
                    <a:pt x="932" y="2773"/>
                  </a:lnTo>
                  <a:lnTo>
                    <a:pt x="785" y="2974"/>
                  </a:lnTo>
                  <a:lnTo>
                    <a:pt x="786" y="2971"/>
                  </a:lnTo>
                  <a:lnTo>
                    <a:pt x="744" y="3154"/>
                  </a:lnTo>
                  <a:cubicBezTo>
                    <a:pt x="743" y="3155"/>
                    <a:pt x="742" y="3157"/>
                    <a:pt x="741" y="3158"/>
                  </a:cubicBezTo>
                  <a:lnTo>
                    <a:pt x="658" y="3217"/>
                  </a:lnTo>
                  <a:lnTo>
                    <a:pt x="660" y="3215"/>
                  </a:lnTo>
                  <a:lnTo>
                    <a:pt x="556" y="3357"/>
                  </a:lnTo>
                  <a:cubicBezTo>
                    <a:pt x="554" y="3360"/>
                    <a:pt x="551" y="3361"/>
                    <a:pt x="548" y="3360"/>
                  </a:cubicBezTo>
                  <a:cubicBezTo>
                    <a:pt x="545" y="3360"/>
                    <a:pt x="543" y="3358"/>
                    <a:pt x="542" y="3355"/>
                  </a:cubicBezTo>
                  <a:lnTo>
                    <a:pt x="499" y="3236"/>
                  </a:lnTo>
                  <a:cubicBezTo>
                    <a:pt x="499" y="3235"/>
                    <a:pt x="499" y="3234"/>
                    <a:pt x="499" y="3233"/>
                  </a:cubicBezTo>
                  <a:lnTo>
                    <a:pt x="499" y="3009"/>
                  </a:lnTo>
                  <a:lnTo>
                    <a:pt x="505" y="3017"/>
                  </a:lnTo>
                  <a:lnTo>
                    <a:pt x="423" y="2997"/>
                  </a:lnTo>
                  <a:cubicBezTo>
                    <a:pt x="420" y="2996"/>
                    <a:pt x="418" y="2994"/>
                    <a:pt x="417" y="2991"/>
                  </a:cubicBezTo>
                  <a:cubicBezTo>
                    <a:pt x="416" y="2988"/>
                    <a:pt x="417" y="2985"/>
                    <a:pt x="419" y="2983"/>
                  </a:cubicBezTo>
                  <a:lnTo>
                    <a:pt x="501" y="2905"/>
                  </a:lnTo>
                  <a:lnTo>
                    <a:pt x="499" y="2909"/>
                  </a:lnTo>
                  <a:lnTo>
                    <a:pt x="521" y="2787"/>
                  </a:lnTo>
                  <a:cubicBezTo>
                    <a:pt x="522" y="2785"/>
                    <a:pt x="523" y="2783"/>
                    <a:pt x="525" y="2781"/>
                  </a:cubicBezTo>
                  <a:lnTo>
                    <a:pt x="627" y="2720"/>
                  </a:lnTo>
                  <a:lnTo>
                    <a:pt x="623" y="2727"/>
                  </a:lnTo>
                  <a:lnTo>
                    <a:pt x="623" y="2687"/>
                  </a:lnTo>
                  <a:lnTo>
                    <a:pt x="631" y="2695"/>
                  </a:lnTo>
                  <a:lnTo>
                    <a:pt x="549" y="2695"/>
                  </a:lnTo>
                  <a:cubicBezTo>
                    <a:pt x="545" y="2695"/>
                    <a:pt x="541" y="2691"/>
                    <a:pt x="541" y="2687"/>
                  </a:cubicBezTo>
                  <a:lnTo>
                    <a:pt x="541" y="2649"/>
                  </a:lnTo>
                  <a:lnTo>
                    <a:pt x="547" y="2656"/>
                  </a:lnTo>
                  <a:lnTo>
                    <a:pt x="465" y="2633"/>
                  </a:lnTo>
                  <a:cubicBezTo>
                    <a:pt x="463" y="2633"/>
                    <a:pt x="461" y="2632"/>
                    <a:pt x="460" y="2630"/>
                  </a:cubicBezTo>
                  <a:lnTo>
                    <a:pt x="438" y="2592"/>
                  </a:lnTo>
                  <a:lnTo>
                    <a:pt x="445" y="2596"/>
                  </a:lnTo>
                  <a:lnTo>
                    <a:pt x="382" y="2596"/>
                  </a:lnTo>
                  <a:cubicBezTo>
                    <a:pt x="379" y="2596"/>
                    <a:pt x="376" y="2593"/>
                    <a:pt x="375" y="2590"/>
                  </a:cubicBezTo>
                  <a:lnTo>
                    <a:pt x="335" y="2468"/>
                  </a:lnTo>
                  <a:cubicBezTo>
                    <a:pt x="334" y="2467"/>
                    <a:pt x="334" y="2466"/>
                    <a:pt x="334" y="2464"/>
                  </a:cubicBezTo>
                  <a:lnTo>
                    <a:pt x="354" y="2345"/>
                  </a:lnTo>
                  <a:lnTo>
                    <a:pt x="355" y="2350"/>
                  </a:lnTo>
                  <a:lnTo>
                    <a:pt x="293" y="2228"/>
                  </a:lnTo>
                  <a:lnTo>
                    <a:pt x="297" y="2232"/>
                  </a:lnTo>
                  <a:lnTo>
                    <a:pt x="110" y="2150"/>
                  </a:lnTo>
                  <a:cubicBezTo>
                    <a:pt x="108" y="2150"/>
                    <a:pt x="107" y="2149"/>
                    <a:pt x="106" y="2147"/>
                  </a:cubicBezTo>
                  <a:lnTo>
                    <a:pt x="42" y="2048"/>
                  </a:lnTo>
                  <a:cubicBezTo>
                    <a:pt x="40" y="2046"/>
                    <a:pt x="40" y="2044"/>
                    <a:pt x="41" y="2042"/>
                  </a:cubicBezTo>
                  <a:lnTo>
                    <a:pt x="63" y="1940"/>
                  </a:lnTo>
                  <a:lnTo>
                    <a:pt x="63" y="1942"/>
                  </a:lnTo>
                  <a:lnTo>
                    <a:pt x="63" y="1881"/>
                  </a:lnTo>
                  <a:lnTo>
                    <a:pt x="65" y="1887"/>
                  </a:lnTo>
                  <a:lnTo>
                    <a:pt x="3" y="1826"/>
                  </a:lnTo>
                  <a:cubicBezTo>
                    <a:pt x="1" y="1824"/>
                    <a:pt x="0" y="1822"/>
                    <a:pt x="0" y="1820"/>
                  </a:cubicBezTo>
                  <a:lnTo>
                    <a:pt x="0" y="1780"/>
                  </a:lnTo>
                  <a:cubicBezTo>
                    <a:pt x="0" y="1778"/>
                    <a:pt x="1" y="1777"/>
                    <a:pt x="1" y="1776"/>
                  </a:cubicBezTo>
                  <a:lnTo>
                    <a:pt x="84" y="1616"/>
                  </a:lnTo>
                  <a:lnTo>
                    <a:pt x="84" y="1625"/>
                  </a:lnTo>
                  <a:lnTo>
                    <a:pt x="2" y="1523"/>
                  </a:lnTo>
                  <a:cubicBezTo>
                    <a:pt x="0" y="1520"/>
                    <a:pt x="0" y="1515"/>
                    <a:pt x="3" y="1512"/>
                  </a:cubicBezTo>
                  <a:lnTo>
                    <a:pt x="43" y="1472"/>
                  </a:lnTo>
                  <a:lnTo>
                    <a:pt x="40" y="1477"/>
                  </a:lnTo>
                  <a:lnTo>
                    <a:pt x="40" y="1398"/>
                  </a:lnTo>
                  <a:lnTo>
                    <a:pt x="42" y="1403"/>
                  </a:lnTo>
                  <a:lnTo>
                    <a:pt x="2" y="1342"/>
                  </a:lnTo>
                  <a:cubicBezTo>
                    <a:pt x="0" y="1339"/>
                    <a:pt x="0" y="1334"/>
                    <a:pt x="3" y="1332"/>
                  </a:cubicBezTo>
                  <a:lnTo>
                    <a:pt x="85" y="1250"/>
                  </a:lnTo>
                  <a:lnTo>
                    <a:pt x="83" y="1255"/>
                  </a:lnTo>
                  <a:lnTo>
                    <a:pt x="105" y="1115"/>
                  </a:lnTo>
                  <a:lnTo>
                    <a:pt x="105" y="1116"/>
                  </a:lnTo>
                  <a:lnTo>
                    <a:pt x="105" y="1055"/>
                  </a:lnTo>
                  <a:cubicBezTo>
                    <a:pt x="105" y="1053"/>
                    <a:pt x="106" y="1051"/>
                    <a:pt x="108" y="1049"/>
                  </a:cubicBezTo>
                  <a:lnTo>
                    <a:pt x="213" y="968"/>
                  </a:lnTo>
                  <a:lnTo>
                    <a:pt x="211" y="969"/>
                  </a:lnTo>
                  <a:lnTo>
                    <a:pt x="274" y="888"/>
                  </a:lnTo>
                  <a:lnTo>
                    <a:pt x="272" y="891"/>
                  </a:lnTo>
                  <a:lnTo>
                    <a:pt x="312" y="690"/>
                  </a:lnTo>
                  <a:lnTo>
                    <a:pt x="317" y="699"/>
                  </a:lnTo>
                  <a:lnTo>
                    <a:pt x="205" y="648"/>
                  </a:lnTo>
                  <a:lnTo>
                    <a:pt x="215" y="645"/>
                  </a:lnTo>
                  <a:lnTo>
                    <a:pt x="185" y="706"/>
                  </a:lnTo>
                  <a:cubicBezTo>
                    <a:pt x="183" y="709"/>
                    <a:pt x="180" y="711"/>
                    <a:pt x="176" y="710"/>
                  </a:cubicBezTo>
                  <a:lnTo>
                    <a:pt x="131" y="700"/>
                  </a:lnTo>
                  <a:cubicBezTo>
                    <a:pt x="129" y="699"/>
                    <a:pt x="127" y="698"/>
                    <a:pt x="126" y="695"/>
                  </a:cubicBezTo>
                  <a:cubicBezTo>
                    <a:pt x="125" y="693"/>
                    <a:pt x="125" y="690"/>
                    <a:pt x="126" y="688"/>
                  </a:cubicBezTo>
                  <a:lnTo>
                    <a:pt x="168" y="609"/>
                  </a:lnTo>
                  <a:lnTo>
                    <a:pt x="172" y="620"/>
                  </a:lnTo>
                  <a:lnTo>
                    <a:pt x="130" y="600"/>
                  </a:lnTo>
                  <a:lnTo>
                    <a:pt x="140" y="596"/>
                  </a:lnTo>
                  <a:lnTo>
                    <a:pt x="110" y="660"/>
                  </a:lnTo>
                  <a:cubicBezTo>
                    <a:pt x="109" y="664"/>
                    <a:pt x="104" y="665"/>
                    <a:pt x="100" y="664"/>
                  </a:cubicBezTo>
                  <a:lnTo>
                    <a:pt x="60" y="649"/>
                  </a:lnTo>
                  <a:cubicBezTo>
                    <a:pt x="58" y="648"/>
                    <a:pt x="57" y="646"/>
                    <a:pt x="56" y="644"/>
                  </a:cubicBezTo>
                  <a:cubicBezTo>
                    <a:pt x="55" y="642"/>
                    <a:pt x="55" y="639"/>
                    <a:pt x="56" y="637"/>
                  </a:cubicBezTo>
                  <a:lnTo>
                    <a:pt x="106" y="548"/>
                  </a:lnTo>
                  <a:lnTo>
                    <a:pt x="105" y="552"/>
                  </a:lnTo>
                  <a:lnTo>
                    <a:pt x="105" y="392"/>
                  </a:lnTo>
                  <a:cubicBezTo>
                    <a:pt x="105" y="389"/>
                    <a:pt x="107" y="386"/>
                    <a:pt x="111" y="384"/>
                  </a:cubicBezTo>
                  <a:lnTo>
                    <a:pt x="380" y="303"/>
                  </a:lnTo>
                  <a:lnTo>
                    <a:pt x="374" y="311"/>
                  </a:lnTo>
                  <a:lnTo>
                    <a:pt x="374" y="250"/>
                  </a:lnTo>
                  <a:lnTo>
                    <a:pt x="380" y="257"/>
                  </a:lnTo>
                  <a:lnTo>
                    <a:pt x="317" y="237"/>
                  </a:lnTo>
                  <a:cubicBezTo>
                    <a:pt x="315" y="236"/>
                    <a:pt x="312" y="234"/>
                    <a:pt x="312" y="231"/>
                  </a:cubicBezTo>
                  <a:lnTo>
                    <a:pt x="292" y="88"/>
                  </a:lnTo>
                  <a:cubicBezTo>
                    <a:pt x="292" y="85"/>
                    <a:pt x="294" y="81"/>
                    <a:pt x="297" y="80"/>
                  </a:cubicBezTo>
                  <a:lnTo>
                    <a:pt x="484" y="1"/>
                  </a:lnTo>
                  <a:cubicBezTo>
                    <a:pt x="487" y="0"/>
                    <a:pt x="492" y="1"/>
                    <a:pt x="494" y="4"/>
                  </a:cubicBezTo>
                  <a:lnTo>
                    <a:pt x="576" y="144"/>
                  </a:lnTo>
                  <a:lnTo>
                    <a:pt x="563" y="144"/>
                  </a:lnTo>
                  <a:lnTo>
                    <a:pt x="605" y="83"/>
                  </a:lnTo>
                  <a:cubicBezTo>
                    <a:pt x="606" y="81"/>
                    <a:pt x="609" y="79"/>
                    <a:pt x="611" y="79"/>
                  </a:cubicBezTo>
                  <a:lnTo>
                    <a:pt x="801" y="79"/>
                  </a:lnTo>
                  <a:cubicBezTo>
                    <a:pt x="804" y="79"/>
                    <a:pt x="806" y="81"/>
                    <a:pt x="808" y="83"/>
                  </a:cubicBezTo>
                  <a:lnTo>
                    <a:pt x="910" y="246"/>
                  </a:lnTo>
                  <a:cubicBezTo>
                    <a:pt x="911" y="248"/>
                    <a:pt x="911" y="250"/>
                    <a:pt x="911" y="252"/>
                  </a:cubicBezTo>
                  <a:lnTo>
                    <a:pt x="848" y="453"/>
                  </a:lnTo>
                  <a:cubicBezTo>
                    <a:pt x="848" y="453"/>
                    <a:pt x="848" y="454"/>
                    <a:pt x="848" y="454"/>
                  </a:cubicBezTo>
                  <a:lnTo>
                    <a:pt x="766" y="617"/>
                  </a:lnTo>
                  <a:lnTo>
                    <a:pt x="751" y="610"/>
                  </a:lnTo>
                  <a:lnTo>
                    <a:pt x="834" y="447"/>
                  </a:lnTo>
                  <a:lnTo>
                    <a:pt x="833" y="448"/>
                  </a:lnTo>
                  <a:lnTo>
                    <a:pt x="895" y="247"/>
                  </a:lnTo>
                  <a:lnTo>
                    <a:pt x="896" y="254"/>
                  </a:lnTo>
                  <a:lnTo>
                    <a:pt x="794" y="92"/>
                  </a:lnTo>
                  <a:lnTo>
                    <a:pt x="801" y="95"/>
                  </a:lnTo>
                  <a:lnTo>
                    <a:pt x="611" y="95"/>
                  </a:lnTo>
                  <a:lnTo>
                    <a:pt x="618" y="92"/>
                  </a:lnTo>
                  <a:lnTo>
                    <a:pt x="576" y="153"/>
                  </a:lnTo>
                  <a:cubicBezTo>
                    <a:pt x="574" y="155"/>
                    <a:pt x="572" y="156"/>
                    <a:pt x="569" y="156"/>
                  </a:cubicBezTo>
                  <a:cubicBezTo>
                    <a:pt x="566" y="156"/>
                    <a:pt x="564" y="155"/>
                    <a:pt x="562" y="152"/>
                  </a:cubicBezTo>
                  <a:lnTo>
                    <a:pt x="480" y="13"/>
                  </a:lnTo>
                  <a:lnTo>
                    <a:pt x="490" y="16"/>
                  </a:lnTo>
                  <a:lnTo>
                    <a:pt x="303" y="95"/>
                  </a:lnTo>
                  <a:lnTo>
                    <a:pt x="308" y="86"/>
                  </a:lnTo>
                  <a:lnTo>
                    <a:pt x="328" y="228"/>
                  </a:lnTo>
                  <a:lnTo>
                    <a:pt x="322" y="222"/>
                  </a:lnTo>
                  <a:lnTo>
                    <a:pt x="385" y="242"/>
                  </a:lnTo>
                  <a:cubicBezTo>
                    <a:pt x="388" y="243"/>
                    <a:pt x="390" y="246"/>
                    <a:pt x="390" y="250"/>
                  </a:cubicBezTo>
                  <a:lnTo>
                    <a:pt x="390" y="311"/>
                  </a:lnTo>
                  <a:cubicBezTo>
                    <a:pt x="390" y="314"/>
                    <a:pt x="388" y="317"/>
                    <a:pt x="385" y="319"/>
                  </a:cubicBezTo>
                  <a:lnTo>
                    <a:pt x="115" y="400"/>
                  </a:lnTo>
                  <a:lnTo>
                    <a:pt x="121" y="392"/>
                  </a:lnTo>
                  <a:lnTo>
                    <a:pt x="121" y="552"/>
                  </a:lnTo>
                  <a:cubicBezTo>
                    <a:pt x="121" y="554"/>
                    <a:pt x="121" y="555"/>
                    <a:pt x="120" y="556"/>
                  </a:cubicBezTo>
                  <a:lnTo>
                    <a:pt x="70" y="645"/>
                  </a:lnTo>
                  <a:lnTo>
                    <a:pt x="66" y="634"/>
                  </a:lnTo>
                  <a:lnTo>
                    <a:pt x="106" y="649"/>
                  </a:lnTo>
                  <a:lnTo>
                    <a:pt x="96" y="653"/>
                  </a:lnTo>
                  <a:lnTo>
                    <a:pt x="126" y="589"/>
                  </a:lnTo>
                  <a:cubicBezTo>
                    <a:pt x="127" y="588"/>
                    <a:pt x="128" y="586"/>
                    <a:pt x="130" y="585"/>
                  </a:cubicBezTo>
                  <a:cubicBezTo>
                    <a:pt x="132" y="585"/>
                    <a:pt x="135" y="585"/>
                    <a:pt x="137" y="586"/>
                  </a:cubicBezTo>
                  <a:lnTo>
                    <a:pt x="179" y="606"/>
                  </a:lnTo>
                  <a:cubicBezTo>
                    <a:pt x="181" y="607"/>
                    <a:pt x="182" y="609"/>
                    <a:pt x="183" y="611"/>
                  </a:cubicBezTo>
                  <a:cubicBezTo>
                    <a:pt x="184" y="613"/>
                    <a:pt x="184" y="615"/>
                    <a:pt x="182" y="617"/>
                  </a:cubicBezTo>
                  <a:lnTo>
                    <a:pt x="140" y="696"/>
                  </a:lnTo>
                  <a:lnTo>
                    <a:pt x="135" y="684"/>
                  </a:lnTo>
                  <a:lnTo>
                    <a:pt x="180" y="694"/>
                  </a:lnTo>
                  <a:lnTo>
                    <a:pt x="171" y="699"/>
                  </a:lnTo>
                  <a:lnTo>
                    <a:pt x="201" y="638"/>
                  </a:lnTo>
                  <a:cubicBezTo>
                    <a:pt x="203" y="634"/>
                    <a:pt x="207" y="632"/>
                    <a:pt x="211" y="634"/>
                  </a:cubicBezTo>
                  <a:lnTo>
                    <a:pt x="323" y="685"/>
                  </a:lnTo>
                  <a:cubicBezTo>
                    <a:pt x="327" y="686"/>
                    <a:pt x="329" y="690"/>
                    <a:pt x="328" y="694"/>
                  </a:cubicBezTo>
                  <a:lnTo>
                    <a:pt x="288" y="894"/>
                  </a:lnTo>
                  <a:cubicBezTo>
                    <a:pt x="288" y="896"/>
                    <a:pt x="287" y="897"/>
                    <a:pt x="286" y="898"/>
                  </a:cubicBezTo>
                  <a:lnTo>
                    <a:pt x="224" y="979"/>
                  </a:lnTo>
                  <a:cubicBezTo>
                    <a:pt x="224" y="979"/>
                    <a:pt x="223" y="980"/>
                    <a:pt x="223" y="980"/>
                  </a:cubicBezTo>
                  <a:lnTo>
                    <a:pt x="118" y="1062"/>
                  </a:lnTo>
                  <a:lnTo>
                    <a:pt x="121" y="1055"/>
                  </a:lnTo>
                  <a:lnTo>
                    <a:pt x="121" y="1116"/>
                  </a:lnTo>
                  <a:cubicBezTo>
                    <a:pt x="121" y="1117"/>
                    <a:pt x="121" y="1117"/>
                    <a:pt x="121" y="1118"/>
                  </a:cubicBezTo>
                  <a:lnTo>
                    <a:pt x="99" y="1257"/>
                  </a:lnTo>
                  <a:cubicBezTo>
                    <a:pt x="98" y="1259"/>
                    <a:pt x="98" y="1261"/>
                    <a:pt x="96" y="1262"/>
                  </a:cubicBezTo>
                  <a:lnTo>
                    <a:pt x="14" y="1343"/>
                  </a:lnTo>
                  <a:lnTo>
                    <a:pt x="15" y="1333"/>
                  </a:lnTo>
                  <a:lnTo>
                    <a:pt x="55" y="1394"/>
                  </a:lnTo>
                  <a:cubicBezTo>
                    <a:pt x="56" y="1395"/>
                    <a:pt x="56" y="1397"/>
                    <a:pt x="56" y="1398"/>
                  </a:cubicBezTo>
                  <a:lnTo>
                    <a:pt x="56" y="1477"/>
                  </a:lnTo>
                  <a:cubicBezTo>
                    <a:pt x="56" y="1479"/>
                    <a:pt x="56" y="1481"/>
                    <a:pt x="54" y="1483"/>
                  </a:cubicBezTo>
                  <a:lnTo>
                    <a:pt x="14" y="1523"/>
                  </a:lnTo>
                  <a:lnTo>
                    <a:pt x="15" y="1513"/>
                  </a:lnTo>
                  <a:lnTo>
                    <a:pt x="97" y="1614"/>
                  </a:lnTo>
                  <a:cubicBezTo>
                    <a:pt x="99" y="1617"/>
                    <a:pt x="99" y="1620"/>
                    <a:pt x="98" y="1623"/>
                  </a:cubicBezTo>
                  <a:lnTo>
                    <a:pt x="16" y="1783"/>
                  </a:lnTo>
                  <a:lnTo>
                    <a:pt x="16" y="1780"/>
                  </a:lnTo>
                  <a:lnTo>
                    <a:pt x="16" y="1820"/>
                  </a:lnTo>
                  <a:lnTo>
                    <a:pt x="14" y="1815"/>
                  </a:lnTo>
                  <a:lnTo>
                    <a:pt x="76" y="1875"/>
                  </a:lnTo>
                  <a:cubicBezTo>
                    <a:pt x="78" y="1877"/>
                    <a:pt x="79" y="1879"/>
                    <a:pt x="79" y="1881"/>
                  </a:cubicBezTo>
                  <a:lnTo>
                    <a:pt x="79" y="1942"/>
                  </a:lnTo>
                  <a:cubicBezTo>
                    <a:pt x="79" y="1943"/>
                    <a:pt x="79" y="1943"/>
                    <a:pt x="79" y="1944"/>
                  </a:cubicBezTo>
                  <a:lnTo>
                    <a:pt x="56" y="2046"/>
                  </a:lnTo>
                  <a:lnTo>
                    <a:pt x="55" y="2039"/>
                  </a:lnTo>
                  <a:lnTo>
                    <a:pt x="120" y="2139"/>
                  </a:lnTo>
                  <a:lnTo>
                    <a:pt x="116" y="2136"/>
                  </a:lnTo>
                  <a:lnTo>
                    <a:pt x="303" y="2217"/>
                  </a:lnTo>
                  <a:cubicBezTo>
                    <a:pt x="305" y="2218"/>
                    <a:pt x="306" y="2219"/>
                    <a:pt x="307" y="2221"/>
                  </a:cubicBezTo>
                  <a:lnTo>
                    <a:pt x="369" y="2343"/>
                  </a:lnTo>
                  <a:cubicBezTo>
                    <a:pt x="370" y="2344"/>
                    <a:pt x="370" y="2346"/>
                    <a:pt x="370" y="2348"/>
                  </a:cubicBezTo>
                  <a:lnTo>
                    <a:pt x="350" y="2467"/>
                  </a:lnTo>
                  <a:lnTo>
                    <a:pt x="350" y="2463"/>
                  </a:lnTo>
                  <a:lnTo>
                    <a:pt x="390" y="2585"/>
                  </a:lnTo>
                  <a:lnTo>
                    <a:pt x="382" y="2580"/>
                  </a:lnTo>
                  <a:lnTo>
                    <a:pt x="445" y="2580"/>
                  </a:lnTo>
                  <a:cubicBezTo>
                    <a:pt x="447" y="2580"/>
                    <a:pt x="450" y="2581"/>
                    <a:pt x="451" y="2584"/>
                  </a:cubicBezTo>
                  <a:lnTo>
                    <a:pt x="474" y="2622"/>
                  </a:lnTo>
                  <a:lnTo>
                    <a:pt x="469" y="2618"/>
                  </a:lnTo>
                  <a:lnTo>
                    <a:pt x="551" y="2641"/>
                  </a:lnTo>
                  <a:cubicBezTo>
                    <a:pt x="555" y="2642"/>
                    <a:pt x="557" y="2645"/>
                    <a:pt x="557" y="2649"/>
                  </a:cubicBezTo>
                  <a:lnTo>
                    <a:pt x="557" y="2687"/>
                  </a:lnTo>
                  <a:lnTo>
                    <a:pt x="549" y="2679"/>
                  </a:lnTo>
                  <a:lnTo>
                    <a:pt x="631" y="2679"/>
                  </a:lnTo>
                  <a:cubicBezTo>
                    <a:pt x="636" y="2679"/>
                    <a:pt x="639" y="2682"/>
                    <a:pt x="639" y="2687"/>
                  </a:cubicBezTo>
                  <a:lnTo>
                    <a:pt x="639" y="2727"/>
                  </a:lnTo>
                  <a:cubicBezTo>
                    <a:pt x="639" y="2730"/>
                    <a:pt x="638" y="2733"/>
                    <a:pt x="636" y="2734"/>
                  </a:cubicBezTo>
                  <a:lnTo>
                    <a:pt x="533" y="2795"/>
                  </a:lnTo>
                  <a:lnTo>
                    <a:pt x="537" y="2790"/>
                  </a:lnTo>
                  <a:lnTo>
                    <a:pt x="515" y="2912"/>
                  </a:lnTo>
                  <a:cubicBezTo>
                    <a:pt x="514" y="2913"/>
                    <a:pt x="514" y="2915"/>
                    <a:pt x="512" y="2916"/>
                  </a:cubicBezTo>
                  <a:lnTo>
                    <a:pt x="430" y="2995"/>
                  </a:lnTo>
                  <a:lnTo>
                    <a:pt x="427" y="2981"/>
                  </a:lnTo>
                  <a:lnTo>
                    <a:pt x="509" y="3002"/>
                  </a:lnTo>
                  <a:cubicBezTo>
                    <a:pt x="512" y="3003"/>
                    <a:pt x="515" y="3006"/>
                    <a:pt x="515" y="3009"/>
                  </a:cubicBezTo>
                  <a:lnTo>
                    <a:pt x="515" y="3233"/>
                  </a:lnTo>
                  <a:lnTo>
                    <a:pt x="514" y="3230"/>
                  </a:lnTo>
                  <a:lnTo>
                    <a:pt x="557" y="3350"/>
                  </a:lnTo>
                  <a:lnTo>
                    <a:pt x="543" y="3348"/>
                  </a:lnTo>
                  <a:lnTo>
                    <a:pt x="647" y="3205"/>
                  </a:lnTo>
                  <a:cubicBezTo>
                    <a:pt x="648" y="3205"/>
                    <a:pt x="649" y="3204"/>
                    <a:pt x="649" y="3204"/>
                  </a:cubicBezTo>
                  <a:lnTo>
                    <a:pt x="731" y="3145"/>
                  </a:lnTo>
                  <a:lnTo>
                    <a:pt x="728" y="3150"/>
                  </a:lnTo>
                  <a:lnTo>
                    <a:pt x="771" y="2967"/>
                  </a:lnTo>
                  <a:cubicBezTo>
                    <a:pt x="771" y="2966"/>
                    <a:pt x="771" y="2965"/>
                    <a:pt x="772" y="2964"/>
                  </a:cubicBezTo>
                  <a:lnTo>
                    <a:pt x="919" y="2763"/>
                  </a:lnTo>
                  <a:cubicBezTo>
                    <a:pt x="920" y="2762"/>
                    <a:pt x="921" y="2761"/>
                    <a:pt x="922" y="2761"/>
                  </a:cubicBezTo>
                  <a:lnTo>
                    <a:pt x="1109" y="2679"/>
                  </a:lnTo>
                  <a:lnTo>
                    <a:pt x="1106" y="2682"/>
                  </a:lnTo>
                  <a:lnTo>
                    <a:pt x="1168" y="2603"/>
                  </a:lnTo>
                  <a:lnTo>
                    <a:pt x="1167" y="2606"/>
                  </a:lnTo>
                  <a:lnTo>
                    <a:pt x="1187" y="2505"/>
                  </a:lnTo>
                  <a:cubicBezTo>
                    <a:pt x="1187" y="2504"/>
                    <a:pt x="1187" y="2504"/>
                    <a:pt x="1187" y="2503"/>
                  </a:cubicBezTo>
                  <a:lnTo>
                    <a:pt x="1230" y="2402"/>
                  </a:lnTo>
                  <a:lnTo>
                    <a:pt x="1229" y="2405"/>
                  </a:lnTo>
                  <a:lnTo>
                    <a:pt x="1229" y="2224"/>
                  </a:lnTo>
                  <a:cubicBezTo>
                    <a:pt x="1229" y="2223"/>
                    <a:pt x="1229" y="2221"/>
                    <a:pt x="1230" y="2220"/>
                  </a:cubicBezTo>
                  <a:lnTo>
                    <a:pt x="1273" y="2159"/>
                  </a:lnTo>
                  <a:cubicBezTo>
                    <a:pt x="1273" y="2158"/>
                    <a:pt x="1274" y="2157"/>
                    <a:pt x="1275" y="2156"/>
                  </a:cubicBezTo>
                  <a:lnTo>
                    <a:pt x="1378" y="2095"/>
                  </a:lnTo>
                  <a:lnTo>
                    <a:pt x="1463" y="2057"/>
                  </a:lnTo>
                  <a:lnTo>
                    <a:pt x="1459" y="2062"/>
                  </a:lnTo>
                  <a:lnTo>
                    <a:pt x="1521" y="1859"/>
                  </a:lnTo>
                  <a:lnTo>
                    <a:pt x="1527" y="1869"/>
                  </a:lnTo>
                  <a:lnTo>
                    <a:pt x="1360" y="1828"/>
                  </a:lnTo>
                  <a:cubicBezTo>
                    <a:pt x="1359" y="1828"/>
                    <a:pt x="1358" y="1828"/>
                    <a:pt x="1358" y="1827"/>
                  </a:cubicBezTo>
                  <a:lnTo>
                    <a:pt x="1213" y="1746"/>
                  </a:lnTo>
                  <a:cubicBezTo>
                    <a:pt x="1212" y="1745"/>
                    <a:pt x="1211" y="1745"/>
                    <a:pt x="1211" y="1744"/>
                  </a:cubicBezTo>
                  <a:lnTo>
                    <a:pt x="1148" y="1665"/>
                  </a:lnTo>
                  <a:cubicBezTo>
                    <a:pt x="1147" y="1663"/>
                    <a:pt x="1146" y="1661"/>
                    <a:pt x="1147" y="1658"/>
                  </a:cubicBezTo>
                  <a:lnTo>
                    <a:pt x="1167" y="1577"/>
                  </a:lnTo>
                  <a:lnTo>
                    <a:pt x="1168" y="1583"/>
                  </a:lnTo>
                  <a:lnTo>
                    <a:pt x="1086" y="1464"/>
                  </a:lnTo>
                  <a:lnTo>
                    <a:pt x="1092" y="1467"/>
                  </a:lnTo>
                  <a:lnTo>
                    <a:pt x="1030" y="1467"/>
                  </a:lnTo>
                  <a:cubicBezTo>
                    <a:pt x="1028" y="1467"/>
                    <a:pt x="1026" y="1467"/>
                    <a:pt x="1025" y="1465"/>
                  </a:cubicBezTo>
                  <a:lnTo>
                    <a:pt x="982" y="1425"/>
                  </a:lnTo>
                  <a:cubicBezTo>
                    <a:pt x="981" y="1423"/>
                    <a:pt x="980" y="1422"/>
                    <a:pt x="980" y="1420"/>
                  </a:cubicBezTo>
                  <a:lnTo>
                    <a:pt x="957" y="1298"/>
                  </a:lnTo>
                  <a:cubicBezTo>
                    <a:pt x="957" y="1296"/>
                    <a:pt x="958" y="1294"/>
                    <a:pt x="959" y="1292"/>
                  </a:cubicBezTo>
                  <a:lnTo>
                    <a:pt x="1001" y="1234"/>
                  </a:lnTo>
                  <a:lnTo>
                    <a:pt x="1000" y="1238"/>
                  </a:lnTo>
                  <a:lnTo>
                    <a:pt x="1000" y="1157"/>
                  </a:lnTo>
                  <a:lnTo>
                    <a:pt x="1009" y="1165"/>
                  </a:lnTo>
                  <a:lnTo>
                    <a:pt x="884" y="1185"/>
                  </a:lnTo>
                  <a:cubicBezTo>
                    <a:pt x="882" y="1186"/>
                    <a:pt x="880" y="1185"/>
                    <a:pt x="878" y="1183"/>
                  </a:cubicBezTo>
                  <a:cubicBezTo>
                    <a:pt x="876" y="1182"/>
                    <a:pt x="875" y="1180"/>
                    <a:pt x="875" y="1177"/>
                  </a:cubicBezTo>
                  <a:lnTo>
                    <a:pt x="875" y="1015"/>
                  </a:lnTo>
                  <a:cubicBezTo>
                    <a:pt x="875" y="1014"/>
                    <a:pt x="875" y="1013"/>
                    <a:pt x="876" y="1012"/>
                  </a:cubicBezTo>
                  <a:lnTo>
                    <a:pt x="918" y="890"/>
                  </a:lnTo>
                  <a:lnTo>
                    <a:pt x="925" y="901"/>
                  </a:lnTo>
                  <a:lnTo>
                    <a:pt x="863" y="901"/>
                  </a:lnTo>
                  <a:cubicBezTo>
                    <a:pt x="861" y="901"/>
                    <a:pt x="858" y="900"/>
                    <a:pt x="857" y="898"/>
                  </a:cubicBezTo>
                  <a:cubicBezTo>
                    <a:pt x="855" y="896"/>
                    <a:pt x="855" y="893"/>
                    <a:pt x="855" y="891"/>
                  </a:cubicBezTo>
                  <a:lnTo>
                    <a:pt x="895" y="711"/>
                  </a:lnTo>
                  <a:lnTo>
                    <a:pt x="904" y="720"/>
                  </a:lnTo>
                  <a:lnTo>
                    <a:pt x="780" y="741"/>
                  </a:lnTo>
                  <a:lnTo>
                    <a:pt x="785" y="737"/>
                  </a:lnTo>
                  <a:lnTo>
                    <a:pt x="743" y="798"/>
                  </a:lnTo>
                  <a:cubicBezTo>
                    <a:pt x="742" y="800"/>
                    <a:pt x="740" y="801"/>
                    <a:pt x="738" y="801"/>
                  </a:cubicBezTo>
                  <a:lnTo>
                    <a:pt x="509" y="862"/>
                  </a:lnTo>
                  <a:cubicBezTo>
                    <a:pt x="506" y="863"/>
                    <a:pt x="503" y="862"/>
                    <a:pt x="501" y="860"/>
                  </a:cubicBezTo>
                  <a:cubicBezTo>
                    <a:pt x="499" y="857"/>
                    <a:pt x="498" y="854"/>
                    <a:pt x="500" y="851"/>
                  </a:cubicBezTo>
                  <a:lnTo>
                    <a:pt x="584" y="688"/>
                  </a:lnTo>
                  <a:cubicBezTo>
                    <a:pt x="585" y="687"/>
                    <a:pt x="587" y="686"/>
                    <a:pt x="588" y="685"/>
                  </a:cubicBezTo>
                  <a:lnTo>
                    <a:pt x="755" y="606"/>
                  </a:lnTo>
                  <a:lnTo>
                    <a:pt x="762" y="62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8" name="Freeform 15"/>
            <p:cNvSpPr>
              <a:spLocks/>
            </p:cNvSpPr>
            <p:nvPr/>
          </p:nvSpPr>
          <p:spPr bwMode="auto">
            <a:xfrm>
              <a:off x="2196" y="1039"/>
              <a:ext cx="215" cy="309"/>
            </a:xfrm>
            <a:custGeom>
              <a:avLst/>
              <a:gdLst>
                <a:gd name="T0" fmla="*/ 63 w 801"/>
                <a:gd name="T1" fmla="*/ 185 h 1153"/>
                <a:gd name="T2" fmla="*/ 8 w 801"/>
                <a:gd name="T3" fmla="*/ 195 h 1153"/>
                <a:gd name="T4" fmla="*/ 1 w 801"/>
                <a:gd name="T5" fmla="*/ 185 h 1153"/>
                <a:gd name="T6" fmla="*/ 45 w 801"/>
                <a:gd name="T7" fmla="*/ 1 h 1153"/>
                <a:gd name="T8" fmla="*/ 197 w 801"/>
                <a:gd name="T9" fmla="*/ 61 h 1153"/>
                <a:gd name="T10" fmla="*/ 345 w 801"/>
                <a:gd name="T11" fmla="*/ 222 h 1153"/>
                <a:gd name="T12" fmla="*/ 407 w 801"/>
                <a:gd name="T13" fmla="*/ 323 h 1153"/>
                <a:gd name="T14" fmla="*/ 400 w 801"/>
                <a:gd name="T15" fmla="*/ 335 h 1153"/>
                <a:gd name="T16" fmla="*/ 325 w 801"/>
                <a:gd name="T17" fmla="*/ 327 h 1153"/>
                <a:gd name="T18" fmla="*/ 320 w 801"/>
                <a:gd name="T19" fmla="*/ 419 h 1153"/>
                <a:gd name="T20" fmla="*/ 427 w 801"/>
                <a:gd name="T21" fmla="*/ 461 h 1153"/>
                <a:gd name="T22" fmla="*/ 504 w 801"/>
                <a:gd name="T23" fmla="*/ 519 h 1153"/>
                <a:gd name="T24" fmla="*/ 591 w 801"/>
                <a:gd name="T25" fmla="*/ 520 h 1153"/>
                <a:gd name="T26" fmla="*/ 739 w 801"/>
                <a:gd name="T27" fmla="*/ 645 h 1153"/>
                <a:gd name="T28" fmla="*/ 759 w 801"/>
                <a:gd name="T29" fmla="*/ 782 h 1153"/>
                <a:gd name="T30" fmla="*/ 800 w 801"/>
                <a:gd name="T31" fmla="*/ 867 h 1153"/>
                <a:gd name="T32" fmla="*/ 759 w 801"/>
                <a:gd name="T33" fmla="*/ 1028 h 1153"/>
                <a:gd name="T34" fmla="*/ 667 w 801"/>
                <a:gd name="T35" fmla="*/ 1152 h 1153"/>
                <a:gd name="T36" fmla="*/ 500 w 801"/>
                <a:gd name="T37" fmla="*/ 1111 h 1153"/>
                <a:gd name="T38" fmla="*/ 353 w 801"/>
                <a:gd name="T39" fmla="*/ 1029 h 1153"/>
                <a:gd name="T40" fmla="*/ 289 w 801"/>
                <a:gd name="T41" fmla="*/ 943 h 1153"/>
                <a:gd name="T42" fmla="*/ 311 w 801"/>
                <a:gd name="T43" fmla="*/ 869 h 1153"/>
                <a:gd name="T44" fmla="*/ 235 w 801"/>
                <a:gd name="T45" fmla="*/ 753 h 1153"/>
                <a:gd name="T46" fmla="*/ 168 w 801"/>
                <a:gd name="T47" fmla="*/ 751 h 1153"/>
                <a:gd name="T48" fmla="*/ 124 w 801"/>
                <a:gd name="T49" fmla="*/ 707 h 1153"/>
                <a:gd name="T50" fmla="*/ 104 w 801"/>
                <a:gd name="T51" fmla="*/ 582 h 1153"/>
                <a:gd name="T52" fmla="*/ 144 w 801"/>
                <a:gd name="T53" fmla="*/ 527 h 1153"/>
                <a:gd name="T54" fmla="*/ 153 w 801"/>
                <a:gd name="T55" fmla="*/ 454 h 1153"/>
                <a:gd name="T56" fmla="*/ 23 w 801"/>
                <a:gd name="T57" fmla="*/ 473 h 1153"/>
                <a:gd name="T58" fmla="*/ 21 w 801"/>
                <a:gd name="T59" fmla="*/ 308 h 1153"/>
                <a:gd name="T60" fmla="*/ 37 w 801"/>
                <a:gd name="T61" fmla="*/ 467 h 1153"/>
                <a:gd name="T62" fmla="*/ 151 w 801"/>
                <a:gd name="T63" fmla="*/ 438 h 1153"/>
                <a:gd name="T64" fmla="*/ 160 w 801"/>
                <a:gd name="T65" fmla="*/ 446 h 1153"/>
                <a:gd name="T66" fmla="*/ 159 w 801"/>
                <a:gd name="T67" fmla="*/ 531 h 1153"/>
                <a:gd name="T68" fmla="*/ 118 w 801"/>
                <a:gd name="T69" fmla="*/ 585 h 1153"/>
                <a:gd name="T70" fmla="*/ 138 w 801"/>
                <a:gd name="T71" fmla="*/ 700 h 1153"/>
                <a:gd name="T72" fmla="*/ 174 w 801"/>
                <a:gd name="T73" fmla="*/ 737 h 1153"/>
                <a:gd name="T74" fmla="*/ 242 w 801"/>
                <a:gd name="T75" fmla="*/ 741 h 1153"/>
                <a:gd name="T76" fmla="*/ 325 w 801"/>
                <a:gd name="T77" fmla="*/ 867 h 1153"/>
                <a:gd name="T78" fmla="*/ 303 w 801"/>
                <a:gd name="T79" fmla="*/ 940 h 1153"/>
                <a:gd name="T80" fmla="*/ 363 w 801"/>
                <a:gd name="T81" fmla="*/ 1017 h 1153"/>
                <a:gd name="T82" fmla="*/ 506 w 801"/>
                <a:gd name="T83" fmla="*/ 1097 h 1153"/>
                <a:gd name="T84" fmla="*/ 662 w 801"/>
                <a:gd name="T85" fmla="*/ 1140 h 1153"/>
                <a:gd name="T86" fmla="*/ 744 w 801"/>
                <a:gd name="T87" fmla="*/ 1022 h 1153"/>
                <a:gd name="T88" fmla="*/ 785 w 801"/>
                <a:gd name="T89" fmla="*/ 868 h 1153"/>
                <a:gd name="T90" fmla="*/ 744 w 801"/>
                <a:gd name="T91" fmla="*/ 787 h 1153"/>
                <a:gd name="T92" fmla="*/ 726 w 801"/>
                <a:gd name="T93" fmla="*/ 652 h 1153"/>
                <a:gd name="T94" fmla="*/ 586 w 801"/>
                <a:gd name="T95" fmla="*/ 535 h 1153"/>
                <a:gd name="T96" fmla="*/ 499 w 801"/>
                <a:gd name="T97" fmla="*/ 533 h 1153"/>
                <a:gd name="T98" fmla="*/ 419 w 801"/>
                <a:gd name="T99" fmla="*/ 475 h 1153"/>
                <a:gd name="T100" fmla="*/ 309 w 801"/>
                <a:gd name="T101" fmla="*/ 427 h 1153"/>
                <a:gd name="T102" fmla="*/ 317 w 801"/>
                <a:gd name="T103" fmla="*/ 319 h 1153"/>
                <a:gd name="T104" fmla="*/ 394 w 801"/>
                <a:gd name="T105" fmla="*/ 331 h 1153"/>
                <a:gd name="T106" fmla="*/ 333 w 801"/>
                <a:gd name="T107" fmla="*/ 233 h 1153"/>
                <a:gd name="T108" fmla="*/ 191 w 801"/>
                <a:gd name="T109" fmla="*/ 75 h 1153"/>
                <a:gd name="T110" fmla="*/ 56 w 801"/>
                <a:gd name="T111" fmla="*/ 10 h 1153"/>
                <a:gd name="T112" fmla="*/ 8 w 801"/>
                <a:gd name="T113" fmla="*/ 179 h 1153"/>
                <a:gd name="T114" fmla="*/ 77 w 801"/>
                <a:gd name="T115" fmla="*/ 183 h 1153"/>
                <a:gd name="T116" fmla="*/ 36 w 801"/>
                <a:gd name="T117" fmla="*/ 310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1" h="1153">
                  <a:moveTo>
                    <a:pt x="21" y="305"/>
                  </a:moveTo>
                  <a:lnTo>
                    <a:pt x="63" y="185"/>
                  </a:lnTo>
                  <a:lnTo>
                    <a:pt x="70" y="195"/>
                  </a:lnTo>
                  <a:lnTo>
                    <a:pt x="8" y="195"/>
                  </a:lnTo>
                  <a:cubicBezTo>
                    <a:pt x="6" y="195"/>
                    <a:pt x="4" y="194"/>
                    <a:pt x="2" y="192"/>
                  </a:cubicBezTo>
                  <a:cubicBezTo>
                    <a:pt x="1" y="190"/>
                    <a:pt x="0" y="188"/>
                    <a:pt x="1" y="185"/>
                  </a:cubicBezTo>
                  <a:lnTo>
                    <a:pt x="41" y="7"/>
                  </a:lnTo>
                  <a:cubicBezTo>
                    <a:pt x="41" y="4"/>
                    <a:pt x="43" y="2"/>
                    <a:pt x="45" y="1"/>
                  </a:cubicBezTo>
                  <a:cubicBezTo>
                    <a:pt x="47" y="0"/>
                    <a:pt x="50" y="0"/>
                    <a:pt x="52" y="1"/>
                  </a:cubicBezTo>
                  <a:lnTo>
                    <a:pt x="197" y="61"/>
                  </a:lnTo>
                  <a:cubicBezTo>
                    <a:pt x="198" y="61"/>
                    <a:pt x="199" y="62"/>
                    <a:pt x="200" y="63"/>
                  </a:cubicBezTo>
                  <a:lnTo>
                    <a:pt x="345" y="222"/>
                  </a:lnTo>
                  <a:cubicBezTo>
                    <a:pt x="345" y="222"/>
                    <a:pt x="345" y="223"/>
                    <a:pt x="346" y="223"/>
                  </a:cubicBezTo>
                  <a:lnTo>
                    <a:pt x="407" y="323"/>
                  </a:lnTo>
                  <a:cubicBezTo>
                    <a:pt x="409" y="325"/>
                    <a:pt x="409" y="328"/>
                    <a:pt x="407" y="331"/>
                  </a:cubicBezTo>
                  <a:cubicBezTo>
                    <a:pt x="406" y="334"/>
                    <a:pt x="403" y="335"/>
                    <a:pt x="400" y="335"/>
                  </a:cubicBezTo>
                  <a:lnTo>
                    <a:pt x="317" y="335"/>
                  </a:lnTo>
                  <a:lnTo>
                    <a:pt x="325" y="327"/>
                  </a:lnTo>
                  <a:lnTo>
                    <a:pt x="325" y="427"/>
                  </a:lnTo>
                  <a:lnTo>
                    <a:pt x="320" y="419"/>
                  </a:lnTo>
                  <a:lnTo>
                    <a:pt x="425" y="460"/>
                  </a:lnTo>
                  <a:cubicBezTo>
                    <a:pt x="426" y="460"/>
                    <a:pt x="426" y="460"/>
                    <a:pt x="427" y="461"/>
                  </a:cubicBezTo>
                  <a:lnTo>
                    <a:pt x="509" y="520"/>
                  </a:lnTo>
                  <a:lnTo>
                    <a:pt x="504" y="519"/>
                  </a:lnTo>
                  <a:lnTo>
                    <a:pt x="586" y="519"/>
                  </a:lnTo>
                  <a:cubicBezTo>
                    <a:pt x="588" y="519"/>
                    <a:pt x="589" y="519"/>
                    <a:pt x="591" y="520"/>
                  </a:cubicBezTo>
                  <a:lnTo>
                    <a:pt x="736" y="640"/>
                  </a:lnTo>
                  <a:cubicBezTo>
                    <a:pt x="737" y="641"/>
                    <a:pt x="738" y="643"/>
                    <a:pt x="739" y="645"/>
                  </a:cubicBezTo>
                  <a:lnTo>
                    <a:pt x="760" y="784"/>
                  </a:lnTo>
                  <a:lnTo>
                    <a:pt x="759" y="782"/>
                  </a:lnTo>
                  <a:lnTo>
                    <a:pt x="800" y="861"/>
                  </a:lnTo>
                  <a:cubicBezTo>
                    <a:pt x="800" y="863"/>
                    <a:pt x="801" y="865"/>
                    <a:pt x="800" y="867"/>
                  </a:cubicBezTo>
                  <a:lnTo>
                    <a:pt x="760" y="1026"/>
                  </a:lnTo>
                  <a:cubicBezTo>
                    <a:pt x="760" y="1027"/>
                    <a:pt x="759" y="1028"/>
                    <a:pt x="759" y="1028"/>
                  </a:cubicBezTo>
                  <a:lnTo>
                    <a:pt x="676" y="1149"/>
                  </a:lnTo>
                  <a:cubicBezTo>
                    <a:pt x="674" y="1152"/>
                    <a:pt x="670" y="1153"/>
                    <a:pt x="667" y="1152"/>
                  </a:cubicBezTo>
                  <a:lnTo>
                    <a:pt x="502" y="1112"/>
                  </a:lnTo>
                  <a:cubicBezTo>
                    <a:pt x="501" y="1112"/>
                    <a:pt x="501" y="1112"/>
                    <a:pt x="500" y="1111"/>
                  </a:cubicBezTo>
                  <a:lnTo>
                    <a:pt x="355" y="1031"/>
                  </a:lnTo>
                  <a:cubicBezTo>
                    <a:pt x="354" y="1030"/>
                    <a:pt x="353" y="1030"/>
                    <a:pt x="353" y="1029"/>
                  </a:cubicBezTo>
                  <a:lnTo>
                    <a:pt x="291" y="950"/>
                  </a:lnTo>
                  <a:cubicBezTo>
                    <a:pt x="289" y="948"/>
                    <a:pt x="289" y="945"/>
                    <a:pt x="289" y="943"/>
                  </a:cubicBezTo>
                  <a:lnTo>
                    <a:pt x="309" y="863"/>
                  </a:lnTo>
                  <a:lnTo>
                    <a:pt x="311" y="869"/>
                  </a:lnTo>
                  <a:lnTo>
                    <a:pt x="229" y="750"/>
                  </a:lnTo>
                  <a:lnTo>
                    <a:pt x="235" y="753"/>
                  </a:lnTo>
                  <a:lnTo>
                    <a:pt x="174" y="753"/>
                  </a:lnTo>
                  <a:cubicBezTo>
                    <a:pt x="172" y="753"/>
                    <a:pt x="170" y="753"/>
                    <a:pt x="168" y="751"/>
                  </a:cubicBezTo>
                  <a:lnTo>
                    <a:pt x="126" y="711"/>
                  </a:lnTo>
                  <a:cubicBezTo>
                    <a:pt x="125" y="710"/>
                    <a:pt x="124" y="708"/>
                    <a:pt x="124" y="707"/>
                  </a:cubicBezTo>
                  <a:lnTo>
                    <a:pt x="103" y="588"/>
                  </a:lnTo>
                  <a:cubicBezTo>
                    <a:pt x="102" y="585"/>
                    <a:pt x="103" y="583"/>
                    <a:pt x="104" y="582"/>
                  </a:cubicBezTo>
                  <a:lnTo>
                    <a:pt x="145" y="522"/>
                  </a:lnTo>
                  <a:lnTo>
                    <a:pt x="144" y="527"/>
                  </a:lnTo>
                  <a:lnTo>
                    <a:pt x="144" y="446"/>
                  </a:lnTo>
                  <a:lnTo>
                    <a:pt x="153" y="454"/>
                  </a:lnTo>
                  <a:lnTo>
                    <a:pt x="30" y="475"/>
                  </a:lnTo>
                  <a:cubicBezTo>
                    <a:pt x="28" y="475"/>
                    <a:pt x="25" y="475"/>
                    <a:pt x="23" y="473"/>
                  </a:cubicBezTo>
                  <a:cubicBezTo>
                    <a:pt x="22" y="472"/>
                    <a:pt x="21" y="469"/>
                    <a:pt x="21" y="467"/>
                  </a:cubicBezTo>
                  <a:lnTo>
                    <a:pt x="21" y="308"/>
                  </a:lnTo>
                  <a:lnTo>
                    <a:pt x="37" y="308"/>
                  </a:lnTo>
                  <a:lnTo>
                    <a:pt x="37" y="467"/>
                  </a:lnTo>
                  <a:lnTo>
                    <a:pt x="27" y="459"/>
                  </a:lnTo>
                  <a:lnTo>
                    <a:pt x="151" y="438"/>
                  </a:lnTo>
                  <a:cubicBezTo>
                    <a:pt x="153" y="438"/>
                    <a:pt x="155" y="439"/>
                    <a:pt x="157" y="440"/>
                  </a:cubicBezTo>
                  <a:cubicBezTo>
                    <a:pt x="159" y="442"/>
                    <a:pt x="160" y="444"/>
                    <a:pt x="160" y="446"/>
                  </a:cubicBezTo>
                  <a:lnTo>
                    <a:pt x="160" y="527"/>
                  </a:lnTo>
                  <a:cubicBezTo>
                    <a:pt x="160" y="528"/>
                    <a:pt x="160" y="530"/>
                    <a:pt x="159" y="531"/>
                  </a:cubicBezTo>
                  <a:lnTo>
                    <a:pt x="117" y="591"/>
                  </a:lnTo>
                  <a:lnTo>
                    <a:pt x="118" y="585"/>
                  </a:lnTo>
                  <a:lnTo>
                    <a:pt x="140" y="704"/>
                  </a:lnTo>
                  <a:lnTo>
                    <a:pt x="138" y="700"/>
                  </a:lnTo>
                  <a:lnTo>
                    <a:pt x="179" y="740"/>
                  </a:lnTo>
                  <a:lnTo>
                    <a:pt x="174" y="737"/>
                  </a:lnTo>
                  <a:lnTo>
                    <a:pt x="235" y="737"/>
                  </a:lnTo>
                  <a:cubicBezTo>
                    <a:pt x="238" y="737"/>
                    <a:pt x="240" y="739"/>
                    <a:pt x="242" y="741"/>
                  </a:cubicBezTo>
                  <a:lnTo>
                    <a:pt x="324" y="860"/>
                  </a:lnTo>
                  <a:cubicBezTo>
                    <a:pt x="325" y="862"/>
                    <a:pt x="326" y="864"/>
                    <a:pt x="325" y="867"/>
                  </a:cubicBezTo>
                  <a:lnTo>
                    <a:pt x="305" y="947"/>
                  </a:lnTo>
                  <a:lnTo>
                    <a:pt x="303" y="940"/>
                  </a:lnTo>
                  <a:lnTo>
                    <a:pt x="365" y="1019"/>
                  </a:lnTo>
                  <a:lnTo>
                    <a:pt x="363" y="1017"/>
                  </a:lnTo>
                  <a:lnTo>
                    <a:pt x="508" y="1097"/>
                  </a:lnTo>
                  <a:lnTo>
                    <a:pt x="506" y="1097"/>
                  </a:lnTo>
                  <a:lnTo>
                    <a:pt x="671" y="1137"/>
                  </a:lnTo>
                  <a:lnTo>
                    <a:pt x="662" y="1140"/>
                  </a:lnTo>
                  <a:lnTo>
                    <a:pt x="746" y="1019"/>
                  </a:lnTo>
                  <a:lnTo>
                    <a:pt x="744" y="1022"/>
                  </a:lnTo>
                  <a:lnTo>
                    <a:pt x="785" y="863"/>
                  </a:lnTo>
                  <a:lnTo>
                    <a:pt x="785" y="868"/>
                  </a:lnTo>
                  <a:lnTo>
                    <a:pt x="745" y="789"/>
                  </a:lnTo>
                  <a:cubicBezTo>
                    <a:pt x="745" y="789"/>
                    <a:pt x="744" y="788"/>
                    <a:pt x="744" y="787"/>
                  </a:cubicBezTo>
                  <a:lnTo>
                    <a:pt x="723" y="647"/>
                  </a:lnTo>
                  <a:lnTo>
                    <a:pt x="726" y="652"/>
                  </a:lnTo>
                  <a:lnTo>
                    <a:pt x="581" y="533"/>
                  </a:lnTo>
                  <a:lnTo>
                    <a:pt x="586" y="535"/>
                  </a:lnTo>
                  <a:lnTo>
                    <a:pt x="504" y="535"/>
                  </a:lnTo>
                  <a:cubicBezTo>
                    <a:pt x="502" y="535"/>
                    <a:pt x="501" y="534"/>
                    <a:pt x="499" y="533"/>
                  </a:cubicBezTo>
                  <a:lnTo>
                    <a:pt x="417" y="473"/>
                  </a:lnTo>
                  <a:lnTo>
                    <a:pt x="419" y="475"/>
                  </a:lnTo>
                  <a:lnTo>
                    <a:pt x="314" y="434"/>
                  </a:lnTo>
                  <a:cubicBezTo>
                    <a:pt x="311" y="433"/>
                    <a:pt x="309" y="430"/>
                    <a:pt x="309" y="427"/>
                  </a:cubicBezTo>
                  <a:lnTo>
                    <a:pt x="309" y="327"/>
                  </a:lnTo>
                  <a:cubicBezTo>
                    <a:pt x="309" y="323"/>
                    <a:pt x="313" y="319"/>
                    <a:pt x="317" y="319"/>
                  </a:cubicBezTo>
                  <a:lnTo>
                    <a:pt x="400" y="319"/>
                  </a:lnTo>
                  <a:lnTo>
                    <a:pt x="394" y="331"/>
                  </a:lnTo>
                  <a:lnTo>
                    <a:pt x="332" y="232"/>
                  </a:lnTo>
                  <a:lnTo>
                    <a:pt x="333" y="233"/>
                  </a:lnTo>
                  <a:lnTo>
                    <a:pt x="188" y="73"/>
                  </a:lnTo>
                  <a:lnTo>
                    <a:pt x="191" y="75"/>
                  </a:lnTo>
                  <a:lnTo>
                    <a:pt x="46" y="16"/>
                  </a:lnTo>
                  <a:lnTo>
                    <a:pt x="56" y="10"/>
                  </a:lnTo>
                  <a:lnTo>
                    <a:pt x="16" y="189"/>
                  </a:lnTo>
                  <a:lnTo>
                    <a:pt x="8" y="179"/>
                  </a:lnTo>
                  <a:lnTo>
                    <a:pt x="70" y="179"/>
                  </a:lnTo>
                  <a:cubicBezTo>
                    <a:pt x="73" y="179"/>
                    <a:pt x="75" y="180"/>
                    <a:pt x="77" y="183"/>
                  </a:cubicBezTo>
                  <a:cubicBezTo>
                    <a:pt x="78" y="185"/>
                    <a:pt x="79" y="187"/>
                    <a:pt x="78" y="190"/>
                  </a:cubicBezTo>
                  <a:lnTo>
                    <a:pt x="36" y="310"/>
                  </a:lnTo>
                  <a:lnTo>
                    <a:pt x="21" y="305"/>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9" name="Freeform 16"/>
            <p:cNvSpPr>
              <a:spLocks/>
            </p:cNvSpPr>
            <p:nvPr/>
          </p:nvSpPr>
          <p:spPr bwMode="auto">
            <a:xfrm>
              <a:off x="2165" y="1314"/>
              <a:ext cx="486" cy="460"/>
            </a:xfrm>
            <a:custGeom>
              <a:avLst/>
              <a:gdLst>
                <a:gd name="T0" fmla="*/ 541 w 1808"/>
                <a:gd name="T1" fmla="*/ 425 h 1713"/>
                <a:gd name="T2" fmla="*/ 784 w 1808"/>
                <a:gd name="T3" fmla="*/ 128 h 1713"/>
                <a:gd name="T4" fmla="*/ 874 w 1808"/>
                <a:gd name="T5" fmla="*/ 0 h 1713"/>
                <a:gd name="T6" fmla="*/ 957 w 1808"/>
                <a:gd name="T7" fmla="*/ 82 h 1713"/>
                <a:gd name="T8" fmla="*/ 1107 w 1808"/>
                <a:gd name="T9" fmla="*/ 392 h 1713"/>
                <a:gd name="T10" fmla="*/ 1207 w 1808"/>
                <a:gd name="T11" fmla="*/ 365 h 1713"/>
                <a:gd name="T12" fmla="*/ 1356 w 1808"/>
                <a:gd name="T13" fmla="*/ 533 h 1713"/>
                <a:gd name="T14" fmla="*/ 1514 w 1808"/>
                <a:gd name="T15" fmla="*/ 829 h 1713"/>
                <a:gd name="T16" fmla="*/ 1685 w 1808"/>
                <a:gd name="T17" fmla="*/ 1014 h 1713"/>
                <a:gd name="T18" fmla="*/ 1808 w 1808"/>
                <a:gd name="T19" fmla="*/ 1300 h 1713"/>
                <a:gd name="T20" fmla="*/ 1703 w 1808"/>
                <a:gd name="T21" fmla="*/ 1545 h 1713"/>
                <a:gd name="T22" fmla="*/ 1533 w 1808"/>
                <a:gd name="T23" fmla="*/ 1712 h 1713"/>
                <a:gd name="T24" fmla="*/ 1383 w 1808"/>
                <a:gd name="T25" fmla="*/ 1650 h 1713"/>
                <a:gd name="T26" fmla="*/ 1341 w 1808"/>
                <a:gd name="T27" fmla="*/ 1648 h 1713"/>
                <a:gd name="T28" fmla="*/ 1402 w 1808"/>
                <a:gd name="T29" fmla="*/ 1525 h 1713"/>
                <a:gd name="T30" fmla="*/ 1222 w 1808"/>
                <a:gd name="T31" fmla="*/ 1308 h 1713"/>
                <a:gd name="T32" fmla="*/ 886 w 1808"/>
                <a:gd name="T33" fmla="*/ 1300 h 1713"/>
                <a:gd name="T34" fmla="*/ 754 w 1808"/>
                <a:gd name="T35" fmla="*/ 1329 h 1713"/>
                <a:gd name="T36" fmla="*/ 696 w 1808"/>
                <a:gd name="T37" fmla="*/ 1318 h 1713"/>
                <a:gd name="T38" fmla="*/ 833 w 1808"/>
                <a:gd name="T39" fmla="*/ 1652 h 1713"/>
                <a:gd name="T40" fmla="*/ 455 w 1808"/>
                <a:gd name="T41" fmla="*/ 1627 h 1713"/>
                <a:gd name="T42" fmla="*/ 459 w 1808"/>
                <a:gd name="T43" fmla="*/ 1549 h 1713"/>
                <a:gd name="T44" fmla="*/ 256 w 1808"/>
                <a:gd name="T45" fmla="*/ 1510 h 1713"/>
                <a:gd name="T46" fmla="*/ 256 w 1808"/>
                <a:gd name="T47" fmla="*/ 1429 h 1713"/>
                <a:gd name="T48" fmla="*/ 1 w 1808"/>
                <a:gd name="T49" fmla="*/ 1419 h 1713"/>
                <a:gd name="T50" fmla="*/ 188 w 1808"/>
                <a:gd name="T51" fmla="*/ 1033 h 1713"/>
                <a:gd name="T52" fmla="*/ 373 w 1808"/>
                <a:gd name="T53" fmla="*/ 952 h 1713"/>
                <a:gd name="T54" fmla="*/ 454 w 1808"/>
                <a:gd name="T55" fmla="*/ 774 h 1713"/>
                <a:gd name="T56" fmla="*/ 494 w 1808"/>
                <a:gd name="T57" fmla="*/ 675 h 1713"/>
                <a:gd name="T58" fmla="*/ 510 w 1808"/>
                <a:gd name="T59" fmla="*/ 675 h 1713"/>
                <a:gd name="T60" fmla="*/ 470 w 1808"/>
                <a:gd name="T61" fmla="*/ 777 h 1713"/>
                <a:gd name="T62" fmla="*/ 386 w 1808"/>
                <a:gd name="T63" fmla="*/ 962 h 1713"/>
                <a:gd name="T64" fmla="*/ 201 w 1808"/>
                <a:gd name="T65" fmla="*/ 1043 h 1713"/>
                <a:gd name="T66" fmla="*/ 16 w 1808"/>
                <a:gd name="T67" fmla="*/ 1423 h 1713"/>
                <a:gd name="T68" fmla="*/ 264 w 1808"/>
                <a:gd name="T69" fmla="*/ 1421 h 1713"/>
                <a:gd name="T70" fmla="*/ 379 w 1808"/>
                <a:gd name="T71" fmla="*/ 1494 h 1713"/>
                <a:gd name="T72" fmla="*/ 470 w 1808"/>
                <a:gd name="T73" fmla="*/ 1542 h 1713"/>
                <a:gd name="T74" fmla="*/ 509 w 1808"/>
                <a:gd name="T75" fmla="*/ 1701 h 1713"/>
                <a:gd name="T76" fmla="*/ 824 w 1808"/>
                <a:gd name="T77" fmla="*/ 1647 h 1713"/>
                <a:gd name="T78" fmla="*/ 688 w 1808"/>
                <a:gd name="T79" fmla="*/ 1313 h 1713"/>
                <a:gd name="T80" fmla="*/ 891 w 1808"/>
                <a:gd name="T81" fmla="*/ 1252 h 1713"/>
                <a:gd name="T82" fmla="*/ 902 w 1808"/>
                <a:gd name="T83" fmla="*/ 1300 h 1713"/>
                <a:gd name="T84" fmla="*/ 1229 w 1808"/>
                <a:gd name="T85" fmla="*/ 1293 h 1713"/>
                <a:gd name="T86" fmla="*/ 1417 w 1808"/>
                <a:gd name="T87" fmla="*/ 1519 h 1713"/>
                <a:gd name="T88" fmla="*/ 1348 w 1808"/>
                <a:gd name="T89" fmla="*/ 1636 h 1713"/>
                <a:gd name="T90" fmla="*/ 1455 w 1808"/>
                <a:gd name="T91" fmla="*/ 1699 h 1713"/>
                <a:gd name="T92" fmla="*/ 1527 w 1808"/>
                <a:gd name="T93" fmla="*/ 1699 h 1713"/>
                <a:gd name="T94" fmla="*/ 1732 w 1808"/>
                <a:gd name="T95" fmla="*/ 1439 h 1713"/>
                <a:gd name="T96" fmla="*/ 1792 w 1808"/>
                <a:gd name="T97" fmla="*/ 1219 h 1713"/>
                <a:gd name="T98" fmla="*/ 1608 w 1808"/>
                <a:gd name="T99" fmla="*/ 880 h 1713"/>
                <a:gd name="T100" fmla="*/ 1504 w 1808"/>
                <a:gd name="T101" fmla="*/ 840 h 1713"/>
                <a:gd name="T102" fmla="*/ 1319 w 1808"/>
                <a:gd name="T103" fmla="*/ 434 h 1713"/>
                <a:gd name="T104" fmla="*/ 1205 w 1808"/>
                <a:gd name="T105" fmla="*/ 380 h 1713"/>
                <a:gd name="T106" fmla="*/ 1091 w 1808"/>
                <a:gd name="T107" fmla="*/ 394 h 1713"/>
                <a:gd name="T108" fmla="*/ 954 w 1808"/>
                <a:gd name="T109" fmla="*/ 98 h 1713"/>
                <a:gd name="T110" fmla="*/ 881 w 1808"/>
                <a:gd name="T111" fmla="*/ 13 h 1713"/>
                <a:gd name="T112" fmla="*/ 738 w 1808"/>
                <a:gd name="T113" fmla="*/ 335 h 1713"/>
                <a:gd name="T114" fmla="*/ 552 w 1808"/>
                <a:gd name="T115" fmla="*/ 437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08" h="1713">
                  <a:moveTo>
                    <a:pt x="496" y="488"/>
                  </a:moveTo>
                  <a:lnTo>
                    <a:pt x="539" y="427"/>
                  </a:lnTo>
                  <a:cubicBezTo>
                    <a:pt x="539" y="426"/>
                    <a:pt x="540" y="426"/>
                    <a:pt x="541" y="425"/>
                  </a:cubicBezTo>
                  <a:lnTo>
                    <a:pt x="726" y="325"/>
                  </a:lnTo>
                  <a:lnTo>
                    <a:pt x="722" y="330"/>
                  </a:lnTo>
                  <a:lnTo>
                    <a:pt x="784" y="128"/>
                  </a:lnTo>
                  <a:cubicBezTo>
                    <a:pt x="784" y="127"/>
                    <a:pt x="784" y="127"/>
                    <a:pt x="785" y="126"/>
                  </a:cubicBezTo>
                  <a:lnTo>
                    <a:pt x="868" y="4"/>
                  </a:lnTo>
                  <a:cubicBezTo>
                    <a:pt x="869" y="2"/>
                    <a:pt x="871" y="1"/>
                    <a:pt x="874" y="0"/>
                  </a:cubicBezTo>
                  <a:cubicBezTo>
                    <a:pt x="876" y="0"/>
                    <a:pt x="878" y="1"/>
                    <a:pt x="880" y="3"/>
                  </a:cubicBezTo>
                  <a:lnTo>
                    <a:pt x="962" y="84"/>
                  </a:lnTo>
                  <a:lnTo>
                    <a:pt x="957" y="82"/>
                  </a:lnTo>
                  <a:lnTo>
                    <a:pt x="1061" y="102"/>
                  </a:lnTo>
                  <a:cubicBezTo>
                    <a:pt x="1064" y="102"/>
                    <a:pt x="1066" y="105"/>
                    <a:pt x="1067" y="108"/>
                  </a:cubicBezTo>
                  <a:lnTo>
                    <a:pt x="1107" y="392"/>
                  </a:lnTo>
                  <a:lnTo>
                    <a:pt x="1098" y="385"/>
                  </a:lnTo>
                  <a:lnTo>
                    <a:pt x="1202" y="364"/>
                  </a:lnTo>
                  <a:cubicBezTo>
                    <a:pt x="1204" y="364"/>
                    <a:pt x="1206" y="364"/>
                    <a:pt x="1207" y="365"/>
                  </a:cubicBezTo>
                  <a:lnTo>
                    <a:pt x="1330" y="425"/>
                  </a:lnTo>
                  <a:cubicBezTo>
                    <a:pt x="1332" y="426"/>
                    <a:pt x="1334" y="428"/>
                    <a:pt x="1335" y="430"/>
                  </a:cubicBezTo>
                  <a:lnTo>
                    <a:pt x="1356" y="533"/>
                  </a:lnTo>
                  <a:lnTo>
                    <a:pt x="1355" y="531"/>
                  </a:lnTo>
                  <a:lnTo>
                    <a:pt x="1518" y="832"/>
                  </a:lnTo>
                  <a:lnTo>
                    <a:pt x="1514" y="829"/>
                  </a:lnTo>
                  <a:lnTo>
                    <a:pt x="1619" y="869"/>
                  </a:lnTo>
                  <a:cubicBezTo>
                    <a:pt x="1621" y="870"/>
                    <a:pt x="1622" y="872"/>
                    <a:pt x="1623" y="874"/>
                  </a:cubicBezTo>
                  <a:lnTo>
                    <a:pt x="1685" y="1014"/>
                  </a:lnTo>
                  <a:lnTo>
                    <a:pt x="1807" y="1215"/>
                  </a:lnTo>
                  <a:cubicBezTo>
                    <a:pt x="1808" y="1216"/>
                    <a:pt x="1808" y="1218"/>
                    <a:pt x="1808" y="1219"/>
                  </a:cubicBezTo>
                  <a:lnTo>
                    <a:pt x="1808" y="1300"/>
                  </a:lnTo>
                  <a:cubicBezTo>
                    <a:pt x="1808" y="1302"/>
                    <a:pt x="1808" y="1303"/>
                    <a:pt x="1808" y="1304"/>
                  </a:cubicBezTo>
                  <a:lnTo>
                    <a:pt x="1746" y="1445"/>
                  </a:lnTo>
                  <a:lnTo>
                    <a:pt x="1703" y="1545"/>
                  </a:lnTo>
                  <a:cubicBezTo>
                    <a:pt x="1703" y="1546"/>
                    <a:pt x="1702" y="1547"/>
                    <a:pt x="1702" y="1547"/>
                  </a:cubicBezTo>
                  <a:lnTo>
                    <a:pt x="1538" y="1710"/>
                  </a:lnTo>
                  <a:cubicBezTo>
                    <a:pt x="1537" y="1712"/>
                    <a:pt x="1535" y="1712"/>
                    <a:pt x="1533" y="1712"/>
                  </a:cubicBezTo>
                  <a:lnTo>
                    <a:pt x="1450" y="1712"/>
                  </a:lnTo>
                  <a:cubicBezTo>
                    <a:pt x="1448" y="1712"/>
                    <a:pt x="1446" y="1712"/>
                    <a:pt x="1444" y="1710"/>
                  </a:cubicBezTo>
                  <a:lnTo>
                    <a:pt x="1383" y="1650"/>
                  </a:lnTo>
                  <a:lnTo>
                    <a:pt x="1388" y="1652"/>
                  </a:lnTo>
                  <a:lnTo>
                    <a:pt x="1348" y="1652"/>
                  </a:lnTo>
                  <a:cubicBezTo>
                    <a:pt x="1345" y="1652"/>
                    <a:pt x="1343" y="1651"/>
                    <a:pt x="1341" y="1648"/>
                  </a:cubicBezTo>
                  <a:cubicBezTo>
                    <a:pt x="1340" y="1646"/>
                    <a:pt x="1340" y="1643"/>
                    <a:pt x="1341" y="1641"/>
                  </a:cubicBezTo>
                  <a:lnTo>
                    <a:pt x="1403" y="1518"/>
                  </a:lnTo>
                  <a:lnTo>
                    <a:pt x="1402" y="1525"/>
                  </a:lnTo>
                  <a:lnTo>
                    <a:pt x="1341" y="1364"/>
                  </a:lnTo>
                  <a:lnTo>
                    <a:pt x="1345" y="1368"/>
                  </a:lnTo>
                  <a:lnTo>
                    <a:pt x="1222" y="1308"/>
                  </a:lnTo>
                  <a:lnTo>
                    <a:pt x="1225" y="1308"/>
                  </a:lnTo>
                  <a:lnTo>
                    <a:pt x="894" y="1308"/>
                  </a:lnTo>
                  <a:cubicBezTo>
                    <a:pt x="890" y="1308"/>
                    <a:pt x="886" y="1305"/>
                    <a:pt x="886" y="1300"/>
                  </a:cubicBezTo>
                  <a:lnTo>
                    <a:pt x="886" y="1260"/>
                  </a:lnTo>
                  <a:lnTo>
                    <a:pt x="898" y="1267"/>
                  </a:lnTo>
                  <a:lnTo>
                    <a:pt x="754" y="1329"/>
                  </a:lnTo>
                  <a:cubicBezTo>
                    <a:pt x="753" y="1329"/>
                    <a:pt x="752" y="1330"/>
                    <a:pt x="751" y="1330"/>
                  </a:cubicBezTo>
                  <a:lnTo>
                    <a:pt x="688" y="1330"/>
                  </a:lnTo>
                  <a:lnTo>
                    <a:pt x="696" y="1318"/>
                  </a:lnTo>
                  <a:lnTo>
                    <a:pt x="839" y="1641"/>
                  </a:lnTo>
                  <a:cubicBezTo>
                    <a:pt x="840" y="1643"/>
                    <a:pt x="840" y="1646"/>
                    <a:pt x="839" y="1648"/>
                  </a:cubicBezTo>
                  <a:cubicBezTo>
                    <a:pt x="837" y="1650"/>
                    <a:pt x="835" y="1652"/>
                    <a:pt x="833" y="1652"/>
                  </a:cubicBezTo>
                  <a:lnTo>
                    <a:pt x="504" y="1712"/>
                  </a:lnTo>
                  <a:cubicBezTo>
                    <a:pt x="500" y="1713"/>
                    <a:pt x="497" y="1711"/>
                    <a:pt x="495" y="1708"/>
                  </a:cubicBezTo>
                  <a:lnTo>
                    <a:pt x="455" y="1627"/>
                  </a:lnTo>
                  <a:cubicBezTo>
                    <a:pt x="454" y="1626"/>
                    <a:pt x="454" y="1624"/>
                    <a:pt x="454" y="1623"/>
                  </a:cubicBezTo>
                  <a:lnTo>
                    <a:pt x="454" y="1542"/>
                  </a:lnTo>
                  <a:lnTo>
                    <a:pt x="459" y="1549"/>
                  </a:lnTo>
                  <a:lnTo>
                    <a:pt x="376" y="1510"/>
                  </a:lnTo>
                  <a:lnTo>
                    <a:pt x="379" y="1510"/>
                  </a:lnTo>
                  <a:lnTo>
                    <a:pt x="256" y="1510"/>
                  </a:lnTo>
                  <a:cubicBezTo>
                    <a:pt x="252" y="1510"/>
                    <a:pt x="248" y="1507"/>
                    <a:pt x="248" y="1502"/>
                  </a:cubicBezTo>
                  <a:lnTo>
                    <a:pt x="248" y="1421"/>
                  </a:lnTo>
                  <a:lnTo>
                    <a:pt x="256" y="1429"/>
                  </a:lnTo>
                  <a:lnTo>
                    <a:pt x="8" y="1429"/>
                  </a:lnTo>
                  <a:cubicBezTo>
                    <a:pt x="6" y="1429"/>
                    <a:pt x="4" y="1428"/>
                    <a:pt x="2" y="1426"/>
                  </a:cubicBezTo>
                  <a:cubicBezTo>
                    <a:pt x="1" y="1424"/>
                    <a:pt x="0" y="1422"/>
                    <a:pt x="1" y="1419"/>
                  </a:cubicBezTo>
                  <a:lnTo>
                    <a:pt x="42" y="1238"/>
                  </a:lnTo>
                  <a:cubicBezTo>
                    <a:pt x="42" y="1237"/>
                    <a:pt x="43" y="1236"/>
                    <a:pt x="43" y="1235"/>
                  </a:cubicBezTo>
                  <a:lnTo>
                    <a:pt x="188" y="1033"/>
                  </a:lnTo>
                  <a:cubicBezTo>
                    <a:pt x="189" y="1032"/>
                    <a:pt x="190" y="1031"/>
                    <a:pt x="191" y="1031"/>
                  </a:cubicBezTo>
                  <a:lnTo>
                    <a:pt x="376" y="949"/>
                  </a:lnTo>
                  <a:lnTo>
                    <a:pt x="373" y="952"/>
                  </a:lnTo>
                  <a:lnTo>
                    <a:pt x="434" y="872"/>
                  </a:lnTo>
                  <a:lnTo>
                    <a:pt x="433" y="875"/>
                  </a:lnTo>
                  <a:lnTo>
                    <a:pt x="454" y="774"/>
                  </a:lnTo>
                  <a:cubicBezTo>
                    <a:pt x="454" y="774"/>
                    <a:pt x="455" y="773"/>
                    <a:pt x="455" y="773"/>
                  </a:cubicBezTo>
                  <a:lnTo>
                    <a:pt x="495" y="672"/>
                  </a:lnTo>
                  <a:lnTo>
                    <a:pt x="494" y="675"/>
                  </a:lnTo>
                  <a:lnTo>
                    <a:pt x="494" y="492"/>
                  </a:lnTo>
                  <a:lnTo>
                    <a:pt x="510" y="492"/>
                  </a:lnTo>
                  <a:lnTo>
                    <a:pt x="510" y="675"/>
                  </a:lnTo>
                  <a:cubicBezTo>
                    <a:pt x="510" y="676"/>
                    <a:pt x="510" y="677"/>
                    <a:pt x="510" y="678"/>
                  </a:cubicBezTo>
                  <a:lnTo>
                    <a:pt x="470" y="779"/>
                  </a:lnTo>
                  <a:lnTo>
                    <a:pt x="470" y="777"/>
                  </a:lnTo>
                  <a:lnTo>
                    <a:pt x="449" y="878"/>
                  </a:lnTo>
                  <a:cubicBezTo>
                    <a:pt x="448" y="880"/>
                    <a:pt x="448" y="881"/>
                    <a:pt x="447" y="882"/>
                  </a:cubicBezTo>
                  <a:lnTo>
                    <a:pt x="386" y="962"/>
                  </a:lnTo>
                  <a:cubicBezTo>
                    <a:pt x="385" y="963"/>
                    <a:pt x="384" y="964"/>
                    <a:pt x="382" y="964"/>
                  </a:cubicBezTo>
                  <a:lnTo>
                    <a:pt x="198" y="1045"/>
                  </a:lnTo>
                  <a:lnTo>
                    <a:pt x="201" y="1043"/>
                  </a:lnTo>
                  <a:lnTo>
                    <a:pt x="56" y="1245"/>
                  </a:lnTo>
                  <a:lnTo>
                    <a:pt x="58" y="1242"/>
                  </a:lnTo>
                  <a:lnTo>
                    <a:pt x="16" y="1423"/>
                  </a:lnTo>
                  <a:lnTo>
                    <a:pt x="8" y="1413"/>
                  </a:lnTo>
                  <a:lnTo>
                    <a:pt x="256" y="1413"/>
                  </a:lnTo>
                  <a:cubicBezTo>
                    <a:pt x="261" y="1413"/>
                    <a:pt x="264" y="1417"/>
                    <a:pt x="264" y="1421"/>
                  </a:cubicBezTo>
                  <a:lnTo>
                    <a:pt x="264" y="1502"/>
                  </a:lnTo>
                  <a:lnTo>
                    <a:pt x="256" y="1494"/>
                  </a:lnTo>
                  <a:lnTo>
                    <a:pt x="379" y="1494"/>
                  </a:lnTo>
                  <a:cubicBezTo>
                    <a:pt x="380" y="1494"/>
                    <a:pt x="382" y="1495"/>
                    <a:pt x="383" y="1495"/>
                  </a:cubicBezTo>
                  <a:lnTo>
                    <a:pt x="466" y="1535"/>
                  </a:lnTo>
                  <a:cubicBezTo>
                    <a:pt x="468" y="1536"/>
                    <a:pt x="470" y="1539"/>
                    <a:pt x="470" y="1542"/>
                  </a:cubicBezTo>
                  <a:lnTo>
                    <a:pt x="470" y="1623"/>
                  </a:lnTo>
                  <a:lnTo>
                    <a:pt x="469" y="1620"/>
                  </a:lnTo>
                  <a:lnTo>
                    <a:pt x="509" y="1701"/>
                  </a:lnTo>
                  <a:lnTo>
                    <a:pt x="501" y="1697"/>
                  </a:lnTo>
                  <a:lnTo>
                    <a:pt x="830" y="1636"/>
                  </a:lnTo>
                  <a:lnTo>
                    <a:pt x="824" y="1647"/>
                  </a:lnTo>
                  <a:lnTo>
                    <a:pt x="681" y="1325"/>
                  </a:lnTo>
                  <a:cubicBezTo>
                    <a:pt x="680" y="1322"/>
                    <a:pt x="680" y="1319"/>
                    <a:pt x="682" y="1317"/>
                  </a:cubicBezTo>
                  <a:cubicBezTo>
                    <a:pt x="683" y="1315"/>
                    <a:pt x="686" y="1313"/>
                    <a:pt x="688" y="1313"/>
                  </a:cubicBezTo>
                  <a:lnTo>
                    <a:pt x="751" y="1313"/>
                  </a:lnTo>
                  <a:lnTo>
                    <a:pt x="748" y="1314"/>
                  </a:lnTo>
                  <a:lnTo>
                    <a:pt x="891" y="1252"/>
                  </a:lnTo>
                  <a:cubicBezTo>
                    <a:pt x="894" y="1251"/>
                    <a:pt x="897" y="1252"/>
                    <a:pt x="899" y="1253"/>
                  </a:cubicBezTo>
                  <a:cubicBezTo>
                    <a:pt x="901" y="1255"/>
                    <a:pt x="902" y="1257"/>
                    <a:pt x="902" y="1260"/>
                  </a:cubicBezTo>
                  <a:lnTo>
                    <a:pt x="902" y="1300"/>
                  </a:lnTo>
                  <a:lnTo>
                    <a:pt x="894" y="1292"/>
                  </a:lnTo>
                  <a:lnTo>
                    <a:pt x="1225" y="1292"/>
                  </a:lnTo>
                  <a:cubicBezTo>
                    <a:pt x="1226" y="1292"/>
                    <a:pt x="1228" y="1293"/>
                    <a:pt x="1229" y="1293"/>
                  </a:cubicBezTo>
                  <a:lnTo>
                    <a:pt x="1352" y="1354"/>
                  </a:lnTo>
                  <a:cubicBezTo>
                    <a:pt x="1354" y="1354"/>
                    <a:pt x="1355" y="1356"/>
                    <a:pt x="1356" y="1358"/>
                  </a:cubicBezTo>
                  <a:lnTo>
                    <a:pt x="1417" y="1519"/>
                  </a:lnTo>
                  <a:cubicBezTo>
                    <a:pt x="1418" y="1521"/>
                    <a:pt x="1418" y="1524"/>
                    <a:pt x="1417" y="1526"/>
                  </a:cubicBezTo>
                  <a:lnTo>
                    <a:pt x="1355" y="1648"/>
                  </a:lnTo>
                  <a:lnTo>
                    <a:pt x="1348" y="1636"/>
                  </a:lnTo>
                  <a:lnTo>
                    <a:pt x="1388" y="1636"/>
                  </a:lnTo>
                  <a:cubicBezTo>
                    <a:pt x="1390" y="1636"/>
                    <a:pt x="1392" y="1637"/>
                    <a:pt x="1394" y="1638"/>
                  </a:cubicBezTo>
                  <a:lnTo>
                    <a:pt x="1455" y="1699"/>
                  </a:lnTo>
                  <a:lnTo>
                    <a:pt x="1450" y="1696"/>
                  </a:lnTo>
                  <a:lnTo>
                    <a:pt x="1533" y="1696"/>
                  </a:lnTo>
                  <a:lnTo>
                    <a:pt x="1527" y="1699"/>
                  </a:lnTo>
                  <a:lnTo>
                    <a:pt x="1690" y="1536"/>
                  </a:lnTo>
                  <a:lnTo>
                    <a:pt x="1689" y="1539"/>
                  </a:lnTo>
                  <a:lnTo>
                    <a:pt x="1732" y="1439"/>
                  </a:lnTo>
                  <a:lnTo>
                    <a:pt x="1793" y="1297"/>
                  </a:lnTo>
                  <a:lnTo>
                    <a:pt x="1792" y="1300"/>
                  </a:lnTo>
                  <a:lnTo>
                    <a:pt x="1792" y="1219"/>
                  </a:lnTo>
                  <a:lnTo>
                    <a:pt x="1794" y="1223"/>
                  </a:lnTo>
                  <a:lnTo>
                    <a:pt x="1670" y="1020"/>
                  </a:lnTo>
                  <a:lnTo>
                    <a:pt x="1608" y="880"/>
                  </a:lnTo>
                  <a:lnTo>
                    <a:pt x="1613" y="884"/>
                  </a:lnTo>
                  <a:lnTo>
                    <a:pt x="1508" y="844"/>
                  </a:lnTo>
                  <a:cubicBezTo>
                    <a:pt x="1507" y="843"/>
                    <a:pt x="1505" y="842"/>
                    <a:pt x="1504" y="840"/>
                  </a:cubicBezTo>
                  <a:lnTo>
                    <a:pt x="1341" y="538"/>
                  </a:lnTo>
                  <a:cubicBezTo>
                    <a:pt x="1341" y="538"/>
                    <a:pt x="1340" y="537"/>
                    <a:pt x="1340" y="536"/>
                  </a:cubicBezTo>
                  <a:lnTo>
                    <a:pt x="1319" y="434"/>
                  </a:lnTo>
                  <a:lnTo>
                    <a:pt x="1323" y="439"/>
                  </a:lnTo>
                  <a:lnTo>
                    <a:pt x="1200" y="379"/>
                  </a:lnTo>
                  <a:lnTo>
                    <a:pt x="1205" y="380"/>
                  </a:lnTo>
                  <a:lnTo>
                    <a:pt x="1101" y="401"/>
                  </a:lnTo>
                  <a:cubicBezTo>
                    <a:pt x="1099" y="401"/>
                    <a:pt x="1096" y="401"/>
                    <a:pt x="1094" y="399"/>
                  </a:cubicBezTo>
                  <a:cubicBezTo>
                    <a:pt x="1093" y="398"/>
                    <a:pt x="1092" y="396"/>
                    <a:pt x="1091" y="394"/>
                  </a:cubicBezTo>
                  <a:lnTo>
                    <a:pt x="1051" y="111"/>
                  </a:lnTo>
                  <a:lnTo>
                    <a:pt x="1058" y="117"/>
                  </a:lnTo>
                  <a:lnTo>
                    <a:pt x="954" y="98"/>
                  </a:lnTo>
                  <a:cubicBezTo>
                    <a:pt x="953" y="97"/>
                    <a:pt x="951" y="97"/>
                    <a:pt x="950" y="96"/>
                  </a:cubicBezTo>
                  <a:lnTo>
                    <a:pt x="869" y="14"/>
                  </a:lnTo>
                  <a:lnTo>
                    <a:pt x="881" y="13"/>
                  </a:lnTo>
                  <a:lnTo>
                    <a:pt x="798" y="135"/>
                  </a:lnTo>
                  <a:lnTo>
                    <a:pt x="799" y="133"/>
                  </a:lnTo>
                  <a:lnTo>
                    <a:pt x="738" y="335"/>
                  </a:lnTo>
                  <a:cubicBezTo>
                    <a:pt x="737" y="337"/>
                    <a:pt x="736" y="339"/>
                    <a:pt x="734" y="340"/>
                  </a:cubicBezTo>
                  <a:lnTo>
                    <a:pt x="549" y="439"/>
                  </a:lnTo>
                  <a:lnTo>
                    <a:pt x="552" y="437"/>
                  </a:lnTo>
                  <a:lnTo>
                    <a:pt x="509" y="497"/>
                  </a:lnTo>
                  <a:lnTo>
                    <a:pt x="496" y="48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 name="Freeform 17"/>
            <p:cNvSpPr>
              <a:spLocks/>
            </p:cNvSpPr>
            <p:nvPr/>
          </p:nvSpPr>
          <p:spPr bwMode="auto">
            <a:xfrm>
              <a:off x="1508" y="1533"/>
              <a:ext cx="254" cy="425"/>
            </a:xfrm>
            <a:custGeom>
              <a:avLst/>
              <a:gdLst>
                <a:gd name="T0" fmla="*/ 525 w 945"/>
                <a:gd name="T1" fmla="*/ 144 h 1584"/>
                <a:gd name="T2" fmla="*/ 670 w 945"/>
                <a:gd name="T3" fmla="*/ 183 h 1584"/>
                <a:gd name="T4" fmla="*/ 723 w 945"/>
                <a:gd name="T5" fmla="*/ 66 h 1584"/>
                <a:gd name="T6" fmla="*/ 786 w 945"/>
                <a:gd name="T7" fmla="*/ 3 h 1584"/>
                <a:gd name="T8" fmla="*/ 798 w 945"/>
                <a:gd name="T9" fmla="*/ 4 h 1584"/>
                <a:gd name="T10" fmla="*/ 944 w 945"/>
                <a:gd name="T11" fmla="*/ 214 h 1584"/>
                <a:gd name="T12" fmla="*/ 902 w 945"/>
                <a:gd name="T13" fmla="*/ 333 h 1584"/>
                <a:gd name="T14" fmla="*/ 919 w 945"/>
                <a:gd name="T15" fmla="*/ 443 h 1584"/>
                <a:gd name="T16" fmla="*/ 819 w 945"/>
                <a:gd name="T17" fmla="*/ 519 h 1584"/>
                <a:gd name="T18" fmla="*/ 756 w 945"/>
                <a:gd name="T19" fmla="*/ 738 h 1584"/>
                <a:gd name="T20" fmla="*/ 799 w 945"/>
                <a:gd name="T21" fmla="*/ 806 h 1584"/>
                <a:gd name="T22" fmla="*/ 778 w 945"/>
                <a:gd name="T23" fmla="*/ 909 h 1584"/>
                <a:gd name="T24" fmla="*/ 696 w 945"/>
                <a:gd name="T25" fmla="*/ 1027 h 1584"/>
                <a:gd name="T26" fmla="*/ 694 w 945"/>
                <a:gd name="T27" fmla="*/ 1299 h 1584"/>
                <a:gd name="T28" fmla="*/ 549 w 945"/>
                <a:gd name="T29" fmla="*/ 1502 h 1584"/>
                <a:gd name="T30" fmla="*/ 424 w 945"/>
                <a:gd name="T31" fmla="*/ 1583 h 1584"/>
                <a:gd name="T32" fmla="*/ 277 w 945"/>
                <a:gd name="T33" fmla="*/ 1584 h 1584"/>
                <a:gd name="T34" fmla="*/ 240 w 945"/>
                <a:gd name="T35" fmla="*/ 1487 h 1584"/>
                <a:gd name="T36" fmla="*/ 205 w 945"/>
                <a:gd name="T37" fmla="*/ 1208 h 1584"/>
                <a:gd name="T38" fmla="*/ 174 w 945"/>
                <a:gd name="T39" fmla="*/ 1220 h 1584"/>
                <a:gd name="T40" fmla="*/ 141 w 945"/>
                <a:gd name="T41" fmla="*/ 1034 h 1584"/>
                <a:gd name="T42" fmla="*/ 115 w 945"/>
                <a:gd name="T43" fmla="*/ 1084 h 1584"/>
                <a:gd name="T44" fmla="*/ 101 w 945"/>
                <a:gd name="T45" fmla="*/ 1080 h 1584"/>
                <a:gd name="T46" fmla="*/ 91 w 945"/>
                <a:gd name="T47" fmla="*/ 938 h 1584"/>
                <a:gd name="T48" fmla="*/ 35 w 945"/>
                <a:gd name="T49" fmla="*/ 941 h 1584"/>
                <a:gd name="T50" fmla="*/ 1 w 945"/>
                <a:gd name="T51" fmla="*/ 620 h 1584"/>
                <a:gd name="T52" fmla="*/ 43 w 945"/>
                <a:gd name="T53" fmla="*/ 476 h 1584"/>
                <a:gd name="T54" fmla="*/ 128 w 945"/>
                <a:gd name="T55" fmla="*/ 370 h 1584"/>
                <a:gd name="T56" fmla="*/ 437 w 945"/>
                <a:gd name="T57" fmla="*/ 146 h 1584"/>
                <a:gd name="T58" fmla="*/ 139 w 945"/>
                <a:gd name="T59" fmla="*/ 382 h 1584"/>
                <a:gd name="T60" fmla="*/ 57 w 945"/>
                <a:gd name="T61" fmla="*/ 483 h 1584"/>
                <a:gd name="T62" fmla="*/ 16 w 945"/>
                <a:gd name="T63" fmla="*/ 622 h 1584"/>
                <a:gd name="T64" fmla="*/ 48 w 945"/>
                <a:gd name="T65" fmla="*/ 934 h 1584"/>
                <a:gd name="T66" fmla="*/ 89 w 945"/>
                <a:gd name="T67" fmla="*/ 922 h 1584"/>
                <a:gd name="T68" fmla="*/ 117 w 945"/>
                <a:gd name="T69" fmla="*/ 1078 h 1584"/>
                <a:gd name="T70" fmla="*/ 143 w 945"/>
                <a:gd name="T71" fmla="*/ 1027 h 1584"/>
                <a:gd name="T72" fmla="*/ 157 w 945"/>
                <a:gd name="T73" fmla="*/ 1031 h 1584"/>
                <a:gd name="T74" fmla="*/ 172 w 945"/>
                <a:gd name="T75" fmla="*/ 1204 h 1584"/>
                <a:gd name="T76" fmla="*/ 218 w 945"/>
                <a:gd name="T77" fmla="*/ 1201 h 1584"/>
                <a:gd name="T78" fmla="*/ 231 w 945"/>
                <a:gd name="T79" fmla="*/ 1339 h 1584"/>
                <a:gd name="T80" fmla="*/ 284 w 945"/>
                <a:gd name="T81" fmla="*/ 1574 h 1584"/>
                <a:gd name="T82" fmla="*/ 420 w 945"/>
                <a:gd name="T83" fmla="*/ 1568 h 1584"/>
                <a:gd name="T84" fmla="*/ 538 w 945"/>
                <a:gd name="T85" fmla="*/ 1490 h 1584"/>
                <a:gd name="T86" fmla="*/ 598 w 945"/>
                <a:gd name="T87" fmla="*/ 1410 h 1584"/>
                <a:gd name="T88" fmla="*/ 680 w 945"/>
                <a:gd name="T89" fmla="*/ 1294 h 1584"/>
                <a:gd name="T90" fmla="*/ 681 w 945"/>
                <a:gd name="T91" fmla="*/ 1023 h 1584"/>
                <a:gd name="T92" fmla="*/ 764 w 945"/>
                <a:gd name="T93" fmla="*/ 903 h 1584"/>
                <a:gd name="T94" fmla="*/ 785 w 945"/>
                <a:gd name="T95" fmla="*/ 809 h 1584"/>
                <a:gd name="T96" fmla="*/ 742 w 945"/>
                <a:gd name="T97" fmla="*/ 740 h 1584"/>
                <a:gd name="T98" fmla="*/ 806 w 945"/>
                <a:gd name="T99" fmla="*/ 510 h 1584"/>
                <a:gd name="T100" fmla="*/ 906 w 945"/>
                <a:gd name="T101" fmla="*/ 439 h 1584"/>
                <a:gd name="T102" fmla="*/ 887 w 945"/>
                <a:gd name="T103" fmla="*/ 332 h 1584"/>
                <a:gd name="T104" fmla="*/ 930 w 945"/>
                <a:gd name="T105" fmla="*/ 216 h 1584"/>
                <a:gd name="T106" fmla="*/ 797 w 945"/>
                <a:gd name="T107" fmla="*/ 14 h 1584"/>
                <a:gd name="T108" fmla="*/ 737 w 945"/>
                <a:gd name="T109" fmla="*/ 74 h 1584"/>
                <a:gd name="T110" fmla="*/ 666 w 945"/>
                <a:gd name="T111" fmla="*/ 198 h 1584"/>
                <a:gd name="T112" fmla="*/ 525 w 945"/>
                <a:gd name="T113" fmla="*/ 160 h 1584"/>
                <a:gd name="T114" fmla="*/ 442 w 945"/>
                <a:gd name="T115" fmla="*/ 144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45" h="1584">
                  <a:moveTo>
                    <a:pt x="442" y="144"/>
                  </a:moveTo>
                  <a:lnTo>
                    <a:pt x="525" y="144"/>
                  </a:lnTo>
                  <a:cubicBezTo>
                    <a:pt x="526" y="144"/>
                    <a:pt x="527" y="144"/>
                    <a:pt x="527" y="144"/>
                  </a:cubicBezTo>
                  <a:lnTo>
                    <a:pt x="670" y="183"/>
                  </a:lnTo>
                  <a:lnTo>
                    <a:pt x="661" y="187"/>
                  </a:lnTo>
                  <a:lnTo>
                    <a:pt x="723" y="66"/>
                  </a:lnTo>
                  <a:cubicBezTo>
                    <a:pt x="723" y="66"/>
                    <a:pt x="723" y="65"/>
                    <a:pt x="724" y="64"/>
                  </a:cubicBezTo>
                  <a:lnTo>
                    <a:pt x="786" y="3"/>
                  </a:lnTo>
                  <a:cubicBezTo>
                    <a:pt x="787" y="1"/>
                    <a:pt x="790" y="0"/>
                    <a:pt x="792" y="0"/>
                  </a:cubicBezTo>
                  <a:cubicBezTo>
                    <a:pt x="794" y="1"/>
                    <a:pt x="796" y="2"/>
                    <a:pt x="798" y="4"/>
                  </a:cubicBezTo>
                  <a:lnTo>
                    <a:pt x="943" y="207"/>
                  </a:lnTo>
                  <a:cubicBezTo>
                    <a:pt x="944" y="209"/>
                    <a:pt x="945" y="211"/>
                    <a:pt x="944" y="214"/>
                  </a:cubicBezTo>
                  <a:lnTo>
                    <a:pt x="902" y="337"/>
                  </a:lnTo>
                  <a:lnTo>
                    <a:pt x="902" y="333"/>
                  </a:lnTo>
                  <a:lnTo>
                    <a:pt x="922" y="436"/>
                  </a:lnTo>
                  <a:cubicBezTo>
                    <a:pt x="923" y="438"/>
                    <a:pt x="922" y="442"/>
                    <a:pt x="919" y="443"/>
                  </a:cubicBezTo>
                  <a:lnTo>
                    <a:pt x="816" y="523"/>
                  </a:lnTo>
                  <a:lnTo>
                    <a:pt x="819" y="519"/>
                  </a:lnTo>
                  <a:lnTo>
                    <a:pt x="757" y="745"/>
                  </a:lnTo>
                  <a:lnTo>
                    <a:pt x="756" y="738"/>
                  </a:lnTo>
                  <a:lnTo>
                    <a:pt x="798" y="800"/>
                  </a:lnTo>
                  <a:cubicBezTo>
                    <a:pt x="799" y="801"/>
                    <a:pt x="800" y="803"/>
                    <a:pt x="799" y="806"/>
                  </a:cubicBezTo>
                  <a:lnTo>
                    <a:pt x="779" y="906"/>
                  </a:lnTo>
                  <a:cubicBezTo>
                    <a:pt x="779" y="907"/>
                    <a:pt x="779" y="908"/>
                    <a:pt x="778" y="909"/>
                  </a:cubicBezTo>
                  <a:lnTo>
                    <a:pt x="694" y="1032"/>
                  </a:lnTo>
                  <a:lnTo>
                    <a:pt x="696" y="1027"/>
                  </a:lnTo>
                  <a:lnTo>
                    <a:pt x="696" y="1294"/>
                  </a:lnTo>
                  <a:cubicBezTo>
                    <a:pt x="696" y="1296"/>
                    <a:pt x="695" y="1297"/>
                    <a:pt x="694" y="1299"/>
                  </a:cubicBezTo>
                  <a:lnTo>
                    <a:pt x="611" y="1419"/>
                  </a:lnTo>
                  <a:lnTo>
                    <a:pt x="549" y="1502"/>
                  </a:lnTo>
                  <a:cubicBezTo>
                    <a:pt x="548" y="1502"/>
                    <a:pt x="548" y="1503"/>
                    <a:pt x="547" y="1504"/>
                  </a:cubicBezTo>
                  <a:lnTo>
                    <a:pt x="424" y="1583"/>
                  </a:lnTo>
                  <a:cubicBezTo>
                    <a:pt x="423" y="1584"/>
                    <a:pt x="421" y="1584"/>
                    <a:pt x="420" y="1584"/>
                  </a:cubicBezTo>
                  <a:lnTo>
                    <a:pt x="277" y="1584"/>
                  </a:lnTo>
                  <a:cubicBezTo>
                    <a:pt x="273" y="1584"/>
                    <a:pt x="270" y="1582"/>
                    <a:pt x="269" y="1579"/>
                  </a:cubicBezTo>
                  <a:lnTo>
                    <a:pt x="240" y="1487"/>
                  </a:lnTo>
                  <a:lnTo>
                    <a:pt x="215" y="1342"/>
                  </a:lnTo>
                  <a:lnTo>
                    <a:pt x="205" y="1208"/>
                  </a:lnTo>
                  <a:lnTo>
                    <a:pt x="214" y="1215"/>
                  </a:lnTo>
                  <a:lnTo>
                    <a:pt x="174" y="1220"/>
                  </a:lnTo>
                  <a:cubicBezTo>
                    <a:pt x="170" y="1221"/>
                    <a:pt x="166" y="1218"/>
                    <a:pt x="165" y="1213"/>
                  </a:cubicBezTo>
                  <a:lnTo>
                    <a:pt x="141" y="1034"/>
                  </a:lnTo>
                  <a:lnTo>
                    <a:pt x="155" y="1038"/>
                  </a:lnTo>
                  <a:lnTo>
                    <a:pt x="115" y="1084"/>
                  </a:lnTo>
                  <a:cubicBezTo>
                    <a:pt x="113" y="1086"/>
                    <a:pt x="110" y="1087"/>
                    <a:pt x="107" y="1086"/>
                  </a:cubicBezTo>
                  <a:cubicBezTo>
                    <a:pt x="104" y="1085"/>
                    <a:pt x="102" y="1083"/>
                    <a:pt x="101" y="1080"/>
                  </a:cubicBezTo>
                  <a:lnTo>
                    <a:pt x="82" y="931"/>
                  </a:lnTo>
                  <a:lnTo>
                    <a:pt x="91" y="938"/>
                  </a:lnTo>
                  <a:lnTo>
                    <a:pt x="41" y="943"/>
                  </a:lnTo>
                  <a:cubicBezTo>
                    <a:pt x="39" y="943"/>
                    <a:pt x="37" y="942"/>
                    <a:pt x="35" y="941"/>
                  </a:cubicBezTo>
                  <a:cubicBezTo>
                    <a:pt x="34" y="940"/>
                    <a:pt x="33" y="938"/>
                    <a:pt x="33" y="936"/>
                  </a:cubicBezTo>
                  <a:lnTo>
                    <a:pt x="1" y="620"/>
                  </a:lnTo>
                  <a:cubicBezTo>
                    <a:pt x="0" y="619"/>
                    <a:pt x="0" y="618"/>
                    <a:pt x="1" y="617"/>
                  </a:cubicBezTo>
                  <a:lnTo>
                    <a:pt x="43" y="476"/>
                  </a:lnTo>
                  <a:cubicBezTo>
                    <a:pt x="43" y="475"/>
                    <a:pt x="43" y="474"/>
                    <a:pt x="44" y="473"/>
                  </a:cubicBezTo>
                  <a:lnTo>
                    <a:pt x="128" y="370"/>
                  </a:lnTo>
                  <a:cubicBezTo>
                    <a:pt x="128" y="370"/>
                    <a:pt x="129" y="369"/>
                    <a:pt x="129" y="369"/>
                  </a:cubicBezTo>
                  <a:lnTo>
                    <a:pt x="437" y="146"/>
                  </a:lnTo>
                  <a:lnTo>
                    <a:pt x="446" y="159"/>
                  </a:lnTo>
                  <a:lnTo>
                    <a:pt x="139" y="382"/>
                  </a:lnTo>
                  <a:lnTo>
                    <a:pt x="140" y="381"/>
                  </a:lnTo>
                  <a:lnTo>
                    <a:pt x="57" y="483"/>
                  </a:lnTo>
                  <a:lnTo>
                    <a:pt x="58" y="480"/>
                  </a:lnTo>
                  <a:lnTo>
                    <a:pt x="16" y="622"/>
                  </a:lnTo>
                  <a:lnTo>
                    <a:pt x="16" y="618"/>
                  </a:lnTo>
                  <a:lnTo>
                    <a:pt x="48" y="934"/>
                  </a:lnTo>
                  <a:lnTo>
                    <a:pt x="40" y="927"/>
                  </a:lnTo>
                  <a:lnTo>
                    <a:pt x="89" y="922"/>
                  </a:lnTo>
                  <a:cubicBezTo>
                    <a:pt x="93" y="921"/>
                    <a:pt x="97" y="924"/>
                    <a:pt x="98" y="929"/>
                  </a:cubicBezTo>
                  <a:lnTo>
                    <a:pt x="117" y="1078"/>
                  </a:lnTo>
                  <a:lnTo>
                    <a:pt x="103" y="1073"/>
                  </a:lnTo>
                  <a:lnTo>
                    <a:pt x="143" y="1027"/>
                  </a:lnTo>
                  <a:cubicBezTo>
                    <a:pt x="145" y="1025"/>
                    <a:pt x="148" y="1024"/>
                    <a:pt x="151" y="1025"/>
                  </a:cubicBezTo>
                  <a:cubicBezTo>
                    <a:pt x="154" y="1026"/>
                    <a:pt x="156" y="1028"/>
                    <a:pt x="157" y="1031"/>
                  </a:cubicBezTo>
                  <a:lnTo>
                    <a:pt x="181" y="1211"/>
                  </a:lnTo>
                  <a:lnTo>
                    <a:pt x="172" y="1204"/>
                  </a:lnTo>
                  <a:lnTo>
                    <a:pt x="212" y="1199"/>
                  </a:lnTo>
                  <a:cubicBezTo>
                    <a:pt x="214" y="1199"/>
                    <a:pt x="216" y="1199"/>
                    <a:pt x="218" y="1201"/>
                  </a:cubicBezTo>
                  <a:cubicBezTo>
                    <a:pt x="220" y="1202"/>
                    <a:pt x="221" y="1204"/>
                    <a:pt x="221" y="1206"/>
                  </a:cubicBezTo>
                  <a:lnTo>
                    <a:pt x="231" y="1339"/>
                  </a:lnTo>
                  <a:lnTo>
                    <a:pt x="255" y="1482"/>
                  </a:lnTo>
                  <a:lnTo>
                    <a:pt x="284" y="1574"/>
                  </a:lnTo>
                  <a:lnTo>
                    <a:pt x="277" y="1568"/>
                  </a:lnTo>
                  <a:lnTo>
                    <a:pt x="420" y="1568"/>
                  </a:lnTo>
                  <a:lnTo>
                    <a:pt x="415" y="1570"/>
                  </a:lnTo>
                  <a:lnTo>
                    <a:pt x="538" y="1490"/>
                  </a:lnTo>
                  <a:lnTo>
                    <a:pt x="536" y="1492"/>
                  </a:lnTo>
                  <a:lnTo>
                    <a:pt x="598" y="1410"/>
                  </a:lnTo>
                  <a:lnTo>
                    <a:pt x="681" y="1290"/>
                  </a:lnTo>
                  <a:lnTo>
                    <a:pt x="680" y="1294"/>
                  </a:lnTo>
                  <a:lnTo>
                    <a:pt x="680" y="1027"/>
                  </a:lnTo>
                  <a:cubicBezTo>
                    <a:pt x="680" y="1026"/>
                    <a:pt x="680" y="1024"/>
                    <a:pt x="681" y="1023"/>
                  </a:cubicBezTo>
                  <a:lnTo>
                    <a:pt x="765" y="900"/>
                  </a:lnTo>
                  <a:lnTo>
                    <a:pt x="764" y="903"/>
                  </a:lnTo>
                  <a:lnTo>
                    <a:pt x="783" y="802"/>
                  </a:lnTo>
                  <a:lnTo>
                    <a:pt x="785" y="809"/>
                  </a:lnTo>
                  <a:lnTo>
                    <a:pt x="743" y="747"/>
                  </a:lnTo>
                  <a:cubicBezTo>
                    <a:pt x="741" y="745"/>
                    <a:pt x="741" y="743"/>
                    <a:pt x="742" y="740"/>
                  </a:cubicBezTo>
                  <a:lnTo>
                    <a:pt x="803" y="514"/>
                  </a:lnTo>
                  <a:cubicBezTo>
                    <a:pt x="804" y="513"/>
                    <a:pt x="805" y="511"/>
                    <a:pt x="806" y="510"/>
                  </a:cubicBezTo>
                  <a:lnTo>
                    <a:pt x="909" y="431"/>
                  </a:lnTo>
                  <a:lnTo>
                    <a:pt x="906" y="439"/>
                  </a:lnTo>
                  <a:lnTo>
                    <a:pt x="887" y="336"/>
                  </a:lnTo>
                  <a:cubicBezTo>
                    <a:pt x="886" y="335"/>
                    <a:pt x="887" y="333"/>
                    <a:pt x="887" y="332"/>
                  </a:cubicBezTo>
                  <a:lnTo>
                    <a:pt x="929" y="209"/>
                  </a:lnTo>
                  <a:lnTo>
                    <a:pt x="930" y="216"/>
                  </a:lnTo>
                  <a:lnTo>
                    <a:pt x="785" y="13"/>
                  </a:lnTo>
                  <a:lnTo>
                    <a:pt x="797" y="14"/>
                  </a:lnTo>
                  <a:lnTo>
                    <a:pt x="735" y="76"/>
                  </a:lnTo>
                  <a:lnTo>
                    <a:pt x="737" y="74"/>
                  </a:lnTo>
                  <a:lnTo>
                    <a:pt x="675" y="194"/>
                  </a:lnTo>
                  <a:cubicBezTo>
                    <a:pt x="674" y="198"/>
                    <a:pt x="670" y="199"/>
                    <a:pt x="666" y="198"/>
                  </a:cubicBezTo>
                  <a:lnTo>
                    <a:pt x="523" y="160"/>
                  </a:lnTo>
                  <a:lnTo>
                    <a:pt x="525" y="160"/>
                  </a:lnTo>
                  <a:lnTo>
                    <a:pt x="442" y="160"/>
                  </a:lnTo>
                  <a:lnTo>
                    <a:pt x="442" y="144"/>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 name="Freeform 18"/>
            <p:cNvSpPr>
              <a:spLocks/>
            </p:cNvSpPr>
            <p:nvPr/>
          </p:nvSpPr>
          <p:spPr bwMode="auto">
            <a:xfrm>
              <a:off x="1693" y="1511"/>
              <a:ext cx="249" cy="392"/>
            </a:xfrm>
            <a:custGeom>
              <a:avLst/>
              <a:gdLst>
                <a:gd name="T0" fmla="*/ 85 w 929"/>
                <a:gd name="T1" fmla="*/ 979 h 1457"/>
                <a:gd name="T2" fmla="*/ 106 w 929"/>
                <a:gd name="T3" fmla="*/ 880 h 1457"/>
                <a:gd name="T4" fmla="*/ 65 w 929"/>
                <a:gd name="T5" fmla="*/ 848 h 1457"/>
                <a:gd name="T6" fmla="*/ 124 w 929"/>
                <a:gd name="T7" fmla="*/ 595 h 1457"/>
                <a:gd name="T8" fmla="*/ 232 w 929"/>
                <a:gd name="T9" fmla="*/ 510 h 1457"/>
                <a:gd name="T10" fmla="*/ 208 w 929"/>
                <a:gd name="T11" fmla="*/ 416 h 1457"/>
                <a:gd name="T12" fmla="*/ 251 w 929"/>
                <a:gd name="T13" fmla="*/ 291 h 1457"/>
                <a:gd name="T14" fmla="*/ 107 w 929"/>
                <a:gd name="T15" fmla="*/ 95 h 1457"/>
                <a:gd name="T16" fmla="*/ 190 w 929"/>
                <a:gd name="T17" fmla="*/ 3 h 1457"/>
                <a:gd name="T18" fmla="*/ 277 w 929"/>
                <a:gd name="T19" fmla="*/ 0 h 1457"/>
                <a:gd name="T20" fmla="*/ 426 w 929"/>
                <a:gd name="T21" fmla="*/ 63 h 1457"/>
                <a:gd name="T22" fmla="*/ 506 w 929"/>
                <a:gd name="T23" fmla="*/ 63 h 1457"/>
                <a:gd name="T24" fmla="*/ 593 w 929"/>
                <a:gd name="T25" fmla="*/ 104 h 1457"/>
                <a:gd name="T26" fmla="*/ 760 w 929"/>
                <a:gd name="T27" fmla="*/ 309 h 1457"/>
                <a:gd name="T28" fmla="*/ 795 w 929"/>
                <a:gd name="T29" fmla="*/ 307 h 1457"/>
                <a:gd name="T30" fmla="*/ 926 w 929"/>
                <a:gd name="T31" fmla="*/ 450 h 1457"/>
                <a:gd name="T32" fmla="*/ 866 w 929"/>
                <a:gd name="T33" fmla="*/ 641 h 1457"/>
                <a:gd name="T34" fmla="*/ 697 w 929"/>
                <a:gd name="T35" fmla="*/ 786 h 1457"/>
                <a:gd name="T36" fmla="*/ 843 w 929"/>
                <a:gd name="T37" fmla="*/ 958 h 1457"/>
                <a:gd name="T38" fmla="*/ 884 w 929"/>
                <a:gd name="T39" fmla="*/ 1040 h 1457"/>
                <a:gd name="T40" fmla="*/ 880 w 929"/>
                <a:gd name="T41" fmla="*/ 1051 h 1457"/>
                <a:gd name="T42" fmla="*/ 782 w 929"/>
                <a:gd name="T43" fmla="*/ 1089 h 1457"/>
                <a:gd name="T44" fmla="*/ 718 w 929"/>
                <a:gd name="T45" fmla="*/ 1173 h 1457"/>
                <a:gd name="T46" fmla="*/ 659 w 929"/>
                <a:gd name="T47" fmla="*/ 1207 h 1457"/>
                <a:gd name="T48" fmla="*/ 635 w 929"/>
                <a:gd name="T49" fmla="*/ 1334 h 1457"/>
                <a:gd name="T50" fmla="*/ 546 w 929"/>
                <a:gd name="T51" fmla="*/ 1396 h 1457"/>
                <a:gd name="T52" fmla="*/ 426 w 929"/>
                <a:gd name="T53" fmla="*/ 1395 h 1457"/>
                <a:gd name="T54" fmla="*/ 256 w 929"/>
                <a:gd name="T55" fmla="*/ 1456 h 1457"/>
                <a:gd name="T56" fmla="*/ 0 w 929"/>
                <a:gd name="T57" fmla="*/ 1369 h 1457"/>
                <a:gd name="T58" fmla="*/ 16 w 929"/>
                <a:gd name="T59" fmla="*/ 1106 h 1457"/>
                <a:gd name="T60" fmla="*/ 11 w 929"/>
                <a:gd name="T61" fmla="*/ 1362 h 1457"/>
                <a:gd name="T62" fmla="*/ 256 w 929"/>
                <a:gd name="T63" fmla="*/ 1441 h 1457"/>
                <a:gd name="T64" fmla="*/ 423 w 929"/>
                <a:gd name="T65" fmla="*/ 1380 h 1457"/>
                <a:gd name="T66" fmla="*/ 542 w 929"/>
                <a:gd name="T67" fmla="*/ 1381 h 1457"/>
                <a:gd name="T68" fmla="*/ 622 w 929"/>
                <a:gd name="T69" fmla="*/ 1326 h 1457"/>
                <a:gd name="T70" fmla="*/ 647 w 929"/>
                <a:gd name="T71" fmla="*/ 1199 h 1457"/>
                <a:gd name="T72" fmla="*/ 707 w 929"/>
                <a:gd name="T73" fmla="*/ 1162 h 1457"/>
                <a:gd name="T74" fmla="*/ 772 w 929"/>
                <a:gd name="T75" fmla="*/ 1077 h 1457"/>
                <a:gd name="T76" fmla="*/ 870 w 929"/>
                <a:gd name="T77" fmla="*/ 1047 h 1457"/>
                <a:gd name="T78" fmla="*/ 831 w 929"/>
                <a:gd name="T79" fmla="*/ 968 h 1457"/>
                <a:gd name="T80" fmla="*/ 687 w 929"/>
                <a:gd name="T81" fmla="*/ 774 h 1457"/>
                <a:gd name="T82" fmla="*/ 851 w 929"/>
                <a:gd name="T83" fmla="*/ 636 h 1457"/>
                <a:gd name="T84" fmla="*/ 914 w 929"/>
                <a:gd name="T85" fmla="*/ 461 h 1457"/>
                <a:gd name="T86" fmla="*/ 795 w 929"/>
                <a:gd name="T87" fmla="*/ 323 h 1457"/>
                <a:gd name="T88" fmla="*/ 747 w 929"/>
                <a:gd name="T89" fmla="*/ 320 h 1457"/>
                <a:gd name="T90" fmla="*/ 586 w 929"/>
                <a:gd name="T91" fmla="*/ 119 h 1457"/>
                <a:gd name="T92" fmla="*/ 506 w 929"/>
                <a:gd name="T93" fmla="*/ 79 h 1457"/>
                <a:gd name="T94" fmla="*/ 420 w 929"/>
                <a:gd name="T95" fmla="*/ 78 h 1457"/>
                <a:gd name="T96" fmla="*/ 277 w 929"/>
                <a:gd name="T97" fmla="*/ 16 h 1457"/>
                <a:gd name="T98" fmla="*/ 201 w 929"/>
                <a:gd name="T99" fmla="*/ 14 h 1457"/>
                <a:gd name="T100" fmla="*/ 120 w 929"/>
                <a:gd name="T101" fmla="*/ 86 h 1457"/>
                <a:gd name="T102" fmla="*/ 266 w 929"/>
                <a:gd name="T103" fmla="*/ 296 h 1457"/>
                <a:gd name="T104" fmla="*/ 223 w 929"/>
                <a:gd name="T105" fmla="*/ 413 h 1457"/>
                <a:gd name="T106" fmla="*/ 242 w 929"/>
                <a:gd name="T107" fmla="*/ 523 h 1457"/>
                <a:gd name="T108" fmla="*/ 140 w 929"/>
                <a:gd name="T109" fmla="*/ 599 h 1457"/>
                <a:gd name="T110" fmla="*/ 76 w 929"/>
                <a:gd name="T111" fmla="*/ 836 h 1457"/>
                <a:gd name="T112" fmla="*/ 121 w 929"/>
                <a:gd name="T113" fmla="*/ 883 h 1457"/>
                <a:gd name="T114" fmla="*/ 99 w 929"/>
                <a:gd name="T115" fmla="*/ 988 h 1457"/>
                <a:gd name="T116" fmla="*/ 2 w 929"/>
                <a:gd name="T117" fmla="*/ 1101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9" h="1457">
                  <a:moveTo>
                    <a:pt x="2" y="1101"/>
                  </a:moveTo>
                  <a:lnTo>
                    <a:pt x="85" y="979"/>
                  </a:lnTo>
                  <a:lnTo>
                    <a:pt x="84" y="981"/>
                  </a:lnTo>
                  <a:lnTo>
                    <a:pt x="106" y="880"/>
                  </a:lnTo>
                  <a:lnTo>
                    <a:pt x="108" y="887"/>
                  </a:lnTo>
                  <a:lnTo>
                    <a:pt x="65" y="848"/>
                  </a:lnTo>
                  <a:cubicBezTo>
                    <a:pt x="63" y="846"/>
                    <a:pt x="62" y="843"/>
                    <a:pt x="63" y="840"/>
                  </a:cubicBezTo>
                  <a:lnTo>
                    <a:pt x="124" y="595"/>
                  </a:lnTo>
                  <a:cubicBezTo>
                    <a:pt x="125" y="593"/>
                    <a:pt x="126" y="591"/>
                    <a:pt x="127" y="590"/>
                  </a:cubicBezTo>
                  <a:lnTo>
                    <a:pt x="232" y="510"/>
                  </a:lnTo>
                  <a:lnTo>
                    <a:pt x="229" y="518"/>
                  </a:lnTo>
                  <a:lnTo>
                    <a:pt x="208" y="416"/>
                  </a:lnTo>
                  <a:cubicBezTo>
                    <a:pt x="207" y="415"/>
                    <a:pt x="208" y="413"/>
                    <a:pt x="208" y="412"/>
                  </a:cubicBezTo>
                  <a:lnTo>
                    <a:pt x="251" y="291"/>
                  </a:lnTo>
                  <a:lnTo>
                    <a:pt x="252" y="298"/>
                  </a:lnTo>
                  <a:lnTo>
                    <a:pt x="107" y="95"/>
                  </a:lnTo>
                  <a:cubicBezTo>
                    <a:pt x="105" y="92"/>
                    <a:pt x="105" y="87"/>
                    <a:pt x="108" y="85"/>
                  </a:cubicBezTo>
                  <a:lnTo>
                    <a:pt x="190" y="3"/>
                  </a:lnTo>
                  <a:cubicBezTo>
                    <a:pt x="191" y="1"/>
                    <a:pt x="193" y="0"/>
                    <a:pt x="195" y="0"/>
                  </a:cubicBezTo>
                  <a:lnTo>
                    <a:pt x="277" y="0"/>
                  </a:lnTo>
                  <a:cubicBezTo>
                    <a:pt x="279" y="0"/>
                    <a:pt x="280" y="1"/>
                    <a:pt x="281" y="1"/>
                  </a:cubicBezTo>
                  <a:lnTo>
                    <a:pt x="426" y="63"/>
                  </a:lnTo>
                  <a:lnTo>
                    <a:pt x="423" y="63"/>
                  </a:lnTo>
                  <a:lnTo>
                    <a:pt x="506" y="63"/>
                  </a:lnTo>
                  <a:cubicBezTo>
                    <a:pt x="507" y="63"/>
                    <a:pt x="509" y="63"/>
                    <a:pt x="510" y="63"/>
                  </a:cubicBezTo>
                  <a:lnTo>
                    <a:pt x="593" y="104"/>
                  </a:lnTo>
                  <a:cubicBezTo>
                    <a:pt x="594" y="105"/>
                    <a:pt x="595" y="105"/>
                    <a:pt x="596" y="106"/>
                  </a:cubicBezTo>
                  <a:lnTo>
                    <a:pt x="760" y="309"/>
                  </a:lnTo>
                  <a:lnTo>
                    <a:pt x="754" y="307"/>
                  </a:lnTo>
                  <a:lnTo>
                    <a:pt x="795" y="307"/>
                  </a:lnTo>
                  <a:cubicBezTo>
                    <a:pt x="798" y="307"/>
                    <a:pt x="800" y="307"/>
                    <a:pt x="801" y="309"/>
                  </a:cubicBezTo>
                  <a:lnTo>
                    <a:pt x="926" y="450"/>
                  </a:lnTo>
                  <a:cubicBezTo>
                    <a:pt x="928" y="452"/>
                    <a:pt x="929" y="455"/>
                    <a:pt x="928" y="458"/>
                  </a:cubicBezTo>
                  <a:lnTo>
                    <a:pt x="866" y="641"/>
                  </a:lnTo>
                  <a:cubicBezTo>
                    <a:pt x="866" y="643"/>
                    <a:pt x="865" y="644"/>
                    <a:pt x="864" y="645"/>
                  </a:cubicBezTo>
                  <a:lnTo>
                    <a:pt x="697" y="786"/>
                  </a:lnTo>
                  <a:lnTo>
                    <a:pt x="698" y="775"/>
                  </a:lnTo>
                  <a:lnTo>
                    <a:pt x="843" y="958"/>
                  </a:lnTo>
                  <a:cubicBezTo>
                    <a:pt x="844" y="959"/>
                    <a:pt x="844" y="959"/>
                    <a:pt x="844" y="960"/>
                  </a:cubicBezTo>
                  <a:lnTo>
                    <a:pt x="884" y="1040"/>
                  </a:lnTo>
                  <a:cubicBezTo>
                    <a:pt x="885" y="1042"/>
                    <a:pt x="886" y="1044"/>
                    <a:pt x="885" y="1047"/>
                  </a:cubicBezTo>
                  <a:cubicBezTo>
                    <a:pt x="884" y="1049"/>
                    <a:pt x="882" y="1050"/>
                    <a:pt x="880" y="1051"/>
                  </a:cubicBezTo>
                  <a:lnTo>
                    <a:pt x="778" y="1092"/>
                  </a:lnTo>
                  <a:lnTo>
                    <a:pt x="782" y="1089"/>
                  </a:lnTo>
                  <a:lnTo>
                    <a:pt x="720" y="1171"/>
                  </a:lnTo>
                  <a:cubicBezTo>
                    <a:pt x="719" y="1172"/>
                    <a:pt x="718" y="1173"/>
                    <a:pt x="718" y="1173"/>
                  </a:cubicBezTo>
                  <a:lnTo>
                    <a:pt x="656" y="1213"/>
                  </a:lnTo>
                  <a:lnTo>
                    <a:pt x="659" y="1207"/>
                  </a:lnTo>
                  <a:lnTo>
                    <a:pt x="638" y="1329"/>
                  </a:lnTo>
                  <a:cubicBezTo>
                    <a:pt x="637" y="1331"/>
                    <a:pt x="636" y="1332"/>
                    <a:pt x="635" y="1334"/>
                  </a:cubicBezTo>
                  <a:lnTo>
                    <a:pt x="551" y="1394"/>
                  </a:lnTo>
                  <a:cubicBezTo>
                    <a:pt x="550" y="1395"/>
                    <a:pt x="548" y="1396"/>
                    <a:pt x="546" y="1396"/>
                  </a:cubicBezTo>
                  <a:lnTo>
                    <a:pt x="423" y="1396"/>
                  </a:lnTo>
                  <a:lnTo>
                    <a:pt x="426" y="1395"/>
                  </a:lnTo>
                  <a:lnTo>
                    <a:pt x="262" y="1456"/>
                  </a:lnTo>
                  <a:cubicBezTo>
                    <a:pt x="260" y="1457"/>
                    <a:pt x="258" y="1457"/>
                    <a:pt x="256" y="1456"/>
                  </a:cubicBezTo>
                  <a:lnTo>
                    <a:pt x="6" y="1377"/>
                  </a:lnTo>
                  <a:cubicBezTo>
                    <a:pt x="3" y="1376"/>
                    <a:pt x="0" y="1373"/>
                    <a:pt x="0" y="1369"/>
                  </a:cubicBezTo>
                  <a:lnTo>
                    <a:pt x="0" y="1106"/>
                  </a:lnTo>
                  <a:lnTo>
                    <a:pt x="16" y="1106"/>
                  </a:lnTo>
                  <a:lnTo>
                    <a:pt x="16" y="1369"/>
                  </a:lnTo>
                  <a:lnTo>
                    <a:pt x="11" y="1362"/>
                  </a:lnTo>
                  <a:lnTo>
                    <a:pt x="261" y="1441"/>
                  </a:lnTo>
                  <a:lnTo>
                    <a:pt x="256" y="1441"/>
                  </a:lnTo>
                  <a:lnTo>
                    <a:pt x="420" y="1380"/>
                  </a:lnTo>
                  <a:cubicBezTo>
                    <a:pt x="421" y="1380"/>
                    <a:pt x="422" y="1380"/>
                    <a:pt x="423" y="1380"/>
                  </a:cubicBezTo>
                  <a:lnTo>
                    <a:pt x="546" y="1380"/>
                  </a:lnTo>
                  <a:lnTo>
                    <a:pt x="542" y="1381"/>
                  </a:lnTo>
                  <a:lnTo>
                    <a:pt x="625" y="1321"/>
                  </a:lnTo>
                  <a:lnTo>
                    <a:pt x="622" y="1326"/>
                  </a:lnTo>
                  <a:lnTo>
                    <a:pt x="644" y="1204"/>
                  </a:lnTo>
                  <a:cubicBezTo>
                    <a:pt x="644" y="1202"/>
                    <a:pt x="645" y="1200"/>
                    <a:pt x="647" y="1199"/>
                  </a:cubicBezTo>
                  <a:lnTo>
                    <a:pt x="709" y="1160"/>
                  </a:lnTo>
                  <a:lnTo>
                    <a:pt x="707" y="1162"/>
                  </a:lnTo>
                  <a:lnTo>
                    <a:pt x="769" y="1080"/>
                  </a:lnTo>
                  <a:cubicBezTo>
                    <a:pt x="770" y="1079"/>
                    <a:pt x="771" y="1078"/>
                    <a:pt x="772" y="1077"/>
                  </a:cubicBezTo>
                  <a:lnTo>
                    <a:pt x="874" y="1036"/>
                  </a:lnTo>
                  <a:lnTo>
                    <a:pt x="870" y="1047"/>
                  </a:lnTo>
                  <a:lnTo>
                    <a:pt x="830" y="967"/>
                  </a:lnTo>
                  <a:lnTo>
                    <a:pt x="831" y="968"/>
                  </a:lnTo>
                  <a:lnTo>
                    <a:pt x="685" y="785"/>
                  </a:lnTo>
                  <a:cubicBezTo>
                    <a:pt x="683" y="782"/>
                    <a:pt x="683" y="777"/>
                    <a:pt x="687" y="774"/>
                  </a:cubicBezTo>
                  <a:lnTo>
                    <a:pt x="853" y="633"/>
                  </a:lnTo>
                  <a:lnTo>
                    <a:pt x="851" y="636"/>
                  </a:lnTo>
                  <a:lnTo>
                    <a:pt x="913" y="453"/>
                  </a:lnTo>
                  <a:lnTo>
                    <a:pt x="914" y="461"/>
                  </a:lnTo>
                  <a:lnTo>
                    <a:pt x="789" y="320"/>
                  </a:lnTo>
                  <a:lnTo>
                    <a:pt x="795" y="323"/>
                  </a:lnTo>
                  <a:lnTo>
                    <a:pt x="754" y="323"/>
                  </a:lnTo>
                  <a:cubicBezTo>
                    <a:pt x="751" y="323"/>
                    <a:pt x="749" y="321"/>
                    <a:pt x="747" y="320"/>
                  </a:cubicBezTo>
                  <a:lnTo>
                    <a:pt x="583" y="116"/>
                  </a:lnTo>
                  <a:lnTo>
                    <a:pt x="586" y="119"/>
                  </a:lnTo>
                  <a:lnTo>
                    <a:pt x="503" y="78"/>
                  </a:lnTo>
                  <a:lnTo>
                    <a:pt x="506" y="79"/>
                  </a:lnTo>
                  <a:lnTo>
                    <a:pt x="423" y="79"/>
                  </a:lnTo>
                  <a:cubicBezTo>
                    <a:pt x="422" y="79"/>
                    <a:pt x="421" y="78"/>
                    <a:pt x="420" y="78"/>
                  </a:cubicBezTo>
                  <a:lnTo>
                    <a:pt x="274" y="16"/>
                  </a:lnTo>
                  <a:lnTo>
                    <a:pt x="277" y="16"/>
                  </a:lnTo>
                  <a:lnTo>
                    <a:pt x="195" y="16"/>
                  </a:lnTo>
                  <a:lnTo>
                    <a:pt x="201" y="14"/>
                  </a:lnTo>
                  <a:lnTo>
                    <a:pt x="119" y="96"/>
                  </a:lnTo>
                  <a:lnTo>
                    <a:pt x="120" y="86"/>
                  </a:lnTo>
                  <a:lnTo>
                    <a:pt x="265" y="289"/>
                  </a:lnTo>
                  <a:cubicBezTo>
                    <a:pt x="267" y="291"/>
                    <a:pt x="267" y="294"/>
                    <a:pt x="266" y="296"/>
                  </a:cubicBezTo>
                  <a:lnTo>
                    <a:pt x="223" y="417"/>
                  </a:lnTo>
                  <a:lnTo>
                    <a:pt x="223" y="413"/>
                  </a:lnTo>
                  <a:lnTo>
                    <a:pt x="245" y="515"/>
                  </a:lnTo>
                  <a:cubicBezTo>
                    <a:pt x="246" y="518"/>
                    <a:pt x="245" y="521"/>
                    <a:pt x="242" y="523"/>
                  </a:cubicBezTo>
                  <a:lnTo>
                    <a:pt x="137" y="603"/>
                  </a:lnTo>
                  <a:lnTo>
                    <a:pt x="140" y="599"/>
                  </a:lnTo>
                  <a:lnTo>
                    <a:pt x="78" y="844"/>
                  </a:lnTo>
                  <a:lnTo>
                    <a:pt x="76" y="836"/>
                  </a:lnTo>
                  <a:lnTo>
                    <a:pt x="119" y="876"/>
                  </a:lnTo>
                  <a:cubicBezTo>
                    <a:pt x="121" y="878"/>
                    <a:pt x="122" y="880"/>
                    <a:pt x="121" y="883"/>
                  </a:cubicBezTo>
                  <a:lnTo>
                    <a:pt x="100" y="985"/>
                  </a:lnTo>
                  <a:cubicBezTo>
                    <a:pt x="100" y="986"/>
                    <a:pt x="99" y="987"/>
                    <a:pt x="99" y="988"/>
                  </a:cubicBezTo>
                  <a:lnTo>
                    <a:pt x="15" y="1110"/>
                  </a:lnTo>
                  <a:lnTo>
                    <a:pt x="2" y="1101"/>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168" name="Freeform 19"/>
            <p:cNvSpPr>
              <a:spLocks/>
            </p:cNvSpPr>
            <p:nvPr/>
          </p:nvSpPr>
          <p:spPr bwMode="auto">
            <a:xfrm>
              <a:off x="2329" y="1653"/>
              <a:ext cx="215" cy="250"/>
            </a:xfrm>
            <a:custGeom>
              <a:avLst/>
              <a:gdLst>
                <a:gd name="T0" fmla="*/ 734 w 801"/>
                <a:gd name="T1" fmla="*/ 101 h 929"/>
                <a:gd name="T2" fmla="*/ 800 w 801"/>
                <a:gd name="T3" fmla="*/ 264 h 929"/>
                <a:gd name="T4" fmla="*/ 738 w 801"/>
                <a:gd name="T5" fmla="*/ 390 h 929"/>
                <a:gd name="T6" fmla="*/ 669 w 801"/>
                <a:gd name="T7" fmla="*/ 497 h 929"/>
                <a:gd name="T8" fmla="*/ 716 w 801"/>
                <a:gd name="T9" fmla="*/ 500 h 929"/>
                <a:gd name="T10" fmla="*/ 696 w 801"/>
                <a:gd name="T11" fmla="*/ 605 h 929"/>
                <a:gd name="T12" fmla="*/ 739 w 801"/>
                <a:gd name="T13" fmla="*/ 761 h 929"/>
                <a:gd name="T14" fmla="*/ 676 w 801"/>
                <a:gd name="T15" fmla="*/ 848 h 929"/>
                <a:gd name="T16" fmla="*/ 605 w 801"/>
                <a:gd name="T17" fmla="*/ 830 h 929"/>
                <a:gd name="T18" fmla="*/ 549 w 801"/>
                <a:gd name="T19" fmla="*/ 868 h 929"/>
                <a:gd name="T20" fmla="*/ 553 w 801"/>
                <a:gd name="T21" fmla="*/ 920 h 929"/>
                <a:gd name="T22" fmla="*/ 401 w 801"/>
                <a:gd name="T23" fmla="*/ 928 h 929"/>
                <a:gd name="T24" fmla="*/ 334 w 801"/>
                <a:gd name="T25" fmla="*/ 889 h 929"/>
                <a:gd name="T26" fmla="*/ 281 w 801"/>
                <a:gd name="T27" fmla="*/ 927 h 929"/>
                <a:gd name="T28" fmla="*/ 209 w 801"/>
                <a:gd name="T29" fmla="*/ 889 h 929"/>
                <a:gd name="T30" fmla="*/ 156 w 801"/>
                <a:gd name="T31" fmla="*/ 927 h 929"/>
                <a:gd name="T32" fmla="*/ 5 w 801"/>
                <a:gd name="T33" fmla="*/ 850 h 929"/>
                <a:gd name="T34" fmla="*/ 5 w 801"/>
                <a:gd name="T35" fmla="*/ 836 h 929"/>
                <a:gd name="T36" fmla="*/ 42 w 801"/>
                <a:gd name="T37" fmla="*/ 825 h 929"/>
                <a:gd name="T38" fmla="*/ 2 w 801"/>
                <a:gd name="T39" fmla="*/ 699 h 929"/>
                <a:gd name="T40" fmla="*/ 62 w 801"/>
                <a:gd name="T41" fmla="*/ 626 h 929"/>
                <a:gd name="T42" fmla="*/ 2 w 801"/>
                <a:gd name="T43" fmla="*/ 421 h 929"/>
                <a:gd name="T44" fmla="*/ 212 w 801"/>
                <a:gd name="T45" fmla="*/ 379 h 929"/>
                <a:gd name="T46" fmla="*/ 63 w 801"/>
                <a:gd name="T47" fmla="*/ 72 h 929"/>
                <a:gd name="T48" fmla="*/ 70 w 801"/>
                <a:gd name="T49" fmla="*/ 61 h 929"/>
                <a:gd name="T50" fmla="*/ 130 w 801"/>
                <a:gd name="T51" fmla="*/ 62 h 929"/>
                <a:gd name="T52" fmla="*/ 281 w 801"/>
                <a:gd name="T53" fmla="*/ 2 h 929"/>
                <a:gd name="T54" fmla="*/ 284 w 801"/>
                <a:gd name="T55" fmla="*/ 48 h 929"/>
                <a:gd name="T56" fmla="*/ 608 w 801"/>
                <a:gd name="T57" fmla="*/ 40 h 929"/>
                <a:gd name="T58" fmla="*/ 276 w 801"/>
                <a:gd name="T59" fmla="*/ 56 h 929"/>
                <a:gd name="T60" fmla="*/ 268 w 801"/>
                <a:gd name="T61" fmla="*/ 8 h 929"/>
                <a:gd name="T62" fmla="*/ 136 w 801"/>
                <a:gd name="T63" fmla="*/ 77 h 929"/>
                <a:gd name="T64" fmla="*/ 70 w 801"/>
                <a:gd name="T65" fmla="*/ 77 h 929"/>
                <a:gd name="T66" fmla="*/ 221 w 801"/>
                <a:gd name="T67" fmla="*/ 383 h 929"/>
                <a:gd name="T68" fmla="*/ 215 w 801"/>
                <a:gd name="T69" fmla="*/ 394 h 929"/>
                <a:gd name="T70" fmla="*/ 16 w 801"/>
                <a:gd name="T71" fmla="*/ 423 h 929"/>
                <a:gd name="T72" fmla="*/ 76 w 801"/>
                <a:gd name="T73" fmla="*/ 629 h 929"/>
                <a:gd name="T74" fmla="*/ 16 w 801"/>
                <a:gd name="T75" fmla="*/ 701 h 929"/>
                <a:gd name="T76" fmla="*/ 54 w 801"/>
                <a:gd name="T77" fmla="*/ 830 h 929"/>
                <a:gd name="T78" fmla="*/ 12 w 801"/>
                <a:gd name="T79" fmla="*/ 836 h 929"/>
                <a:gd name="T80" fmla="*/ 148 w 801"/>
                <a:gd name="T81" fmla="*/ 914 h 929"/>
                <a:gd name="T82" fmla="*/ 218 w 801"/>
                <a:gd name="T83" fmla="*/ 875 h 929"/>
                <a:gd name="T84" fmla="*/ 272 w 801"/>
                <a:gd name="T85" fmla="*/ 914 h 929"/>
                <a:gd name="T86" fmla="*/ 342 w 801"/>
                <a:gd name="T87" fmla="*/ 875 h 929"/>
                <a:gd name="T88" fmla="*/ 401 w 801"/>
                <a:gd name="T89" fmla="*/ 912 h 929"/>
                <a:gd name="T90" fmla="*/ 537 w 801"/>
                <a:gd name="T91" fmla="*/ 920 h 929"/>
                <a:gd name="T92" fmla="*/ 540 w 801"/>
                <a:gd name="T93" fmla="*/ 854 h 929"/>
                <a:gd name="T94" fmla="*/ 610 w 801"/>
                <a:gd name="T95" fmla="*/ 815 h 929"/>
                <a:gd name="T96" fmla="*/ 663 w 801"/>
                <a:gd name="T97" fmla="*/ 838 h 929"/>
                <a:gd name="T98" fmla="*/ 723 w 801"/>
                <a:gd name="T99" fmla="*/ 765 h 929"/>
                <a:gd name="T100" fmla="*/ 680 w 801"/>
                <a:gd name="T101" fmla="*/ 601 h 929"/>
                <a:gd name="T102" fmla="*/ 709 w 801"/>
                <a:gd name="T103" fmla="*/ 513 h 929"/>
                <a:gd name="T104" fmla="*/ 662 w 801"/>
                <a:gd name="T105" fmla="*/ 509 h 929"/>
                <a:gd name="T106" fmla="*/ 724 w 801"/>
                <a:gd name="T107" fmla="*/ 383 h 929"/>
                <a:gd name="T108" fmla="*/ 785 w 801"/>
                <a:gd name="T109" fmla="*/ 269 h 929"/>
                <a:gd name="T110" fmla="*/ 727 w 801"/>
                <a:gd name="T111" fmla="*/ 115 h 929"/>
                <a:gd name="T112" fmla="*/ 611 w 801"/>
                <a:gd name="T113" fmla="*/ 41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01" h="929">
                  <a:moveTo>
                    <a:pt x="611" y="41"/>
                  </a:moveTo>
                  <a:lnTo>
                    <a:pt x="734" y="101"/>
                  </a:lnTo>
                  <a:cubicBezTo>
                    <a:pt x="736" y="101"/>
                    <a:pt x="738" y="103"/>
                    <a:pt x="738" y="105"/>
                  </a:cubicBezTo>
                  <a:lnTo>
                    <a:pt x="800" y="264"/>
                  </a:lnTo>
                  <a:cubicBezTo>
                    <a:pt x="801" y="266"/>
                    <a:pt x="801" y="268"/>
                    <a:pt x="800" y="270"/>
                  </a:cubicBezTo>
                  <a:lnTo>
                    <a:pt x="738" y="390"/>
                  </a:lnTo>
                  <a:lnTo>
                    <a:pt x="676" y="509"/>
                  </a:lnTo>
                  <a:lnTo>
                    <a:pt x="669" y="497"/>
                  </a:lnTo>
                  <a:lnTo>
                    <a:pt x="709" y="497"/>
                  </a:lnTo>
                  <a:cubicBezTo>
                    <a:pt x="712" y="497"/>
                    <a:pt x="714" y="498"/>
                    <a:pt x="716" y="500"/>
                  </a:cubicBezTo>
                  <a:cubicBezTo>
                    <a:pt x="717" y="502"/>
                    <a:pt x="718" y="505"/>
                    <a:pt x="717" y="507"/>
                  </a:cubicBezTo>
                  <a:lnTo>
                    <a:pt x="696" y="605"/>
                  </a:lnTo>
                  <a:lnTo>
                    <a:pt x="696" y="601"/>
                  </a:lnTo>
                  <a:lnTo>
                    <a:pt x="739" y="761"/>
                  </a:lnTo>
                  <a:cubicBezTo>
                    <a:pt x="739" y="764"/>
                    <a:pt x="739" y="766"/>
                    <a:pt x="737" y="768"/>
                  </a:cubicBezTo>
                  <a:lnTo>
                    <a:pt x="676" y="848"/>
                  </a:lnTo>
                  <a:cubicBezTo>
                    <a:pt x="673" y="851"/>
                    <a:pt x="670" y="852"/>
                    <a:pt x="667" y="851"/>
                  </a:cubicBezTo>
                  <a:lnTo>
                    <a:pt x="605" y="830"/>
                  </a:lnTo>
                  <a:lnTo>
                    <a:pt x="612" y="829"/>
                  </a:lnTo>
                  <a:lnTo>
                    <a:pt x="549" y="868"/>
                  </a:lnTo>
                  <a:lnTo>
                    <a:pt x="553" y="861"/>
                  </a:lnTo>
                  <a:lnTo>
                    <a:pt x="553" y="920"/>
                  </a:lnTo>
                  <a:cubicBezTo>
                    <a:pt x="553" y="925"/>
                    <a:pt x="549" y="928"/>
                    <a:pt x="545" y="928"/>
                  </a:cubicBezTo>
                  <a:lnTo>
                    <a:pt x="401" y="928"/>
                  </a:lnTo>
                  <a:cubicBezTo>
                    <a:pt x="400" y="928"/>
                    <a:pt x="398" y="928"/>
                    <a:pt x="397" y="927"/>
                  </a:cubicBezTo>
                  <a:lnTo>
                    <a:pt x="334" y="889"/>
                  </a:lnTo>
                  <a:lnTo>
                    <a:pt x="342" y="889"/>
                  </a:lnTo>
                  <a:lnTo>
                    <a:pt x="281" y="927"/>
                  </a:lnTo>
                  <a:cubicBezTo>
                    <a:pt x="278" y="929"/>
                    <a:pt x="275" y="929"/>
                    <a:pt x="272" y="927"/>
                  </a:cubicBezTo>
                  <a:lnTo>
                    <a:pt x="209" y="889"/>
                  </a:lnTo>
                  <a:lnTo>
                    <a:pt x="218" y="889"/>
                  </a:lnTo>
                  <a:lnTo>
                    <a:pt x="156" y="927"/>
                  </a:lnTo>
                  <a:cubicBezTo>
                    <a:pt x="154" y="929"/>
                    <a:pt x="151" y="929"/>
                    <a:pt x="148" y="928"/>
                  </a:cubicBezTo>
                  <a:lnTo>
                    <a:pt x="5" y="850"/>
                  </a:lnTo>
                  <a:cubicBezTo>
                    <a:pt x="2" y="849"/>
                    <a:pt x="0" y="846"/>
                    <a:pt x="0" y="843"/>
                  </a:cubicBezTo>
                  <a:cubicBezTo>
                    <a:pt x="1" y="840"/>
                    <a:pt x="2" y="837"/>
                    <a:pt x="5" y="836"/>
                  </a:cubicBezTo>
                  <a:lnTo>
                    <a:pt x="46" y="815"/>
                  </a:lnTo>
                  <a:lnTo>
                    <a:pt x="42" y="825"/>
                  </a:lnTo>
                  <a:lnTo>
                    <a:pt x="1" y="706"/>
                  </a:lnTo>
                  <a:cubicBezTo>
                    <a:pt x="0" y="704"/>
                    <a:pt x="0" y="701"/>
                    <a:pt x="2" y="699"/>
                  </a:cubicBezTo>
                  <a:lnTo>
                    <a:pt x="64" y="619"/>
                  </a:lnTo>
                  <a:lnTo>
                    <a:pt x="62" y="626"/>
                  </a:lnTo>
                  <a:lnTo>
                    <a:pt x="1" y="428"/>
                  </a:lnTo>
                  <a:cubicBezTo>
                    <a:pt x="0" y="425"/>
                    <a:pt x="0" y="423"/>
                    <a:pt x="2" y="421"/>
                  </a:cubicBezTo>
                  <a:cubicBezTo>
                    <a:pt x="3" y="419"/>
                    <a:pt x="5" y="418"/>
                    <a:pt x="7" y="417"/>
                  </a:cubicBezTo>
                  <a:lnTo>
                    <a:pt x="212" y="379"/>
                  </a:lnTo>
                  <a:lnTo>
                    <a:pt x="206" y="390"/>
                  </a:lnTo>
                  <a:lnTo>
                    <a:pt x="63" y="72"/>
                  </a:lnTo>
                  <a:cubicBezTo>
                    <a:pt x="62" y="70"/>
                    <a:pt x="62" y="67"/>
                    <a:pt x="63" y="65"/>
                  </a:cubicBezTo>
                  <a:cubicBezTo>
                    <a:pt x="65" y="63"/>
                    <a:pt x="67" y="61"/>
                    <a:pt x="70" y="61"/>
                  </a:cubicBezTo>
                  <a:lnTo>
                    <a:pt x="133" y="61"/>
                  </a:lnTo>
                  <a:lnTo>
                    <a:pt x="130" y="62"/>
                  </a:lnTo>
                  <a:lnTo>
                    <a:pt x="273" y="1"/>
                  </a:lnTo>
                  <a:cubicBezTo>
                    <a:pt x="276" y="0"/>
                    <a:pt x="279" y="0"/>
                    <a:pt x="281" y="2"/>
                  </a:cubicBezTo>
                  <a:cubicBezTo>
                    <a:pt x="283" y="3"/>
                    <a:pt x="284" y="6"/>
                    <a:pt x="284" y="8"/>
                  </a:cubicBezTo>
                  <a:lnTo>
                    <a:pt x="284" y="48"/>
                  </a:lnTo>
                  <a:lnTo>
                    <a:pt x="276" y="40"/>
                  </a:lnTo>
                  <a:lnTo>
                    <a:pt x="608" y="40"/>
                  </a:lnTo>
                  <a:lnTo>
                    <a:pt x="608" y="56"/>
                  </a:lnTo>
                  <a:lnTo>
                    <a:pt x="276" y="56"/>
                  </a:lnTo>
                  <a:cubicBezTo>
                    <a:pt x="272" y="56"/>
                    <a:pt x="268" y="53"/>
                    <a:pt x="268" y="48"/>
                  </a:cubicBezTo>
                  <a:lnTo>
                    <a:pt x="268" y="8"/>
                  </a:lnTo>
                  <a:lnTo>
                    <a:pt x="280" y="16"/>
                  </a:lnTo>
                  <a:lnTo>
                    <a:pt x="136" y="77"/>
                  </a:lnTo>
                  <a:cubicBezTo>
                    <a:pt x="135" y="77"/>
                    <a:pt x="134" y="77"/>
                    <a:pt x="133" y="77"/>
                  </a:cubicBezTo>
                  <a:lnTo>
                    <a:pt x="70" y="77"/>
                  </a:lnTo>
                  <a:lnTo>
                    <a:pt x="77" y="66"/>
                  </a:lnTo>
                  <a:lnTo>
                    <a:pt x="221" y="383"/>
                  </a:lnTo>
                  <a:cubicBezTo>
                    <a:pt x="222" y="385"/>
                    <a:pt x="222" y="388"/>
                    <a:pt x="221" y="390"/>
                  </a:cubicBezTo>
                  <a:cubicBezTo>
                    <a:pt x="219" y="392"/>
                    <a:pt x="217" y="394"/>
                    <a:pt x="215" y="394"/>
                  </a:cubicBezTo>
                  <a:lnTo>
                    <a:pt x="10" y="433"/>
                  </a:lnTo>
                  <a:lnTo>
                    <a:pt x="16" y="423"/>
                  </a:lnTo>
                  <a:lnTo>
                    <a:pt x="78" y="621"/>
                  </a:lnTo>
                  <a:cubicBezTo>
                    <a:pt x="79" y="624"/>
                    <a:pt x="78" y="627"/>
                    <a:pt x="76" y="629"/>
                  </a:cubicBezTo>
                  <a:lnTo>
                    <a:pt x="15" y="709"/>
                  </a:lnTo>
                  <a:lnTo>
                    <a:pt x="16" y="701"/>
                  </a:lnTo>
                  <a:lnTo>
                    <a:pt x="58" y="820"/>
                  </a:lnTo>
                  <a:cubicBezTo>
                    <a:pt x="59" y="824"/>
                    <a:pt x="57" y="828"/>
                    <a:pt x="54" y="830"/>
                  </a:cubicBezTo>
                  <a:lnTo>
                    <a:pt x="12" y="850"/>
                  </a:lnTo>
                  <a:lnTo>
                    <a:pt x="12" y="836"/>
                  </a:lnTo>
                  <a:lnTo>
                    <a:pt x="156" y="913"/>
                  </a:lnTo>
                  <a:lnTo>
                    <a:pt x="148" y="914"/>
                  </a:lnTo>
                  <a:lnTo>
                    <a:pt x="209" y="875"/>
                  </a:lnTo>
                  <a:cubicBezTo>
                    <a:pt x="212" y="873"/>
                    <a:pt x="215" y="873"/>
                    <a:pt x="218" y="875"/>
                  </a:cubicBezTo>
                  <a:lnTo>
                    <a:pt x="281" y="914"/>
                  </a:lnTo>
                  <a:lnTo>
                    <a:pt x="272" y="914"/>
                  </a:lnTo>
                  <a:lnTo>
                    <a:pt x="334" y="875"/>
                  </a:lnTo>
                  <a:cubicBezTo>
                    <a:pt x="336" y="873"/>
                    <a:pt x="340" y="873"/>
                    <a:pt x="342" y="875"/>
                  </a:cubicBezTo>
                  <a:lnTo>
                    <a:pt x="405" y="914"/>
                  </a:lnTo>
                  <a:lnTo>
                    <a:pt x="401" y="912"/>
                  </a:lnTo>
                  <a:lnTo>
                    <a:pt x="545" y="912"/>
                  </a:lnTo>
                  <a:lnTo>
                    <a:pt x="537" y="920"/>
                  </a:lnTo>
                  <a:lnTo>
                    <a:pt x="537" y="861"/>
                  </a:lnTo>
                  <a:cubicBezTo>
                    <a:pt x="537" y="858"/>
                    <a:pt x="538" y="856"/>
                    <a:pt x="540" y="854"/>
                  </a:cubicBezTo>
                  <a:lnTo>
                    <a:pt x="603" y="816"/>
                  </a:lnTo>
                  <a:cubicBezTo>
                    <a:pt x="605" y="814"/>
                    <a:pt x="608" y="814"/>
                    <a:pt x="610" y="815"/>
                  </a:cubicBezTo>
                  <a:lnTo>
                    <a:pt x="672" y="836"/>
                  </a:lnTo>
                  <a:lnTo>
                    <a:pt x="663" y="838"/>
                  </a:lnTo>
                  <a:lnTo>
                    <a:pt x="724" y="758"/>
                  </a:lnTo>
                  <a:lnTo>
                    <a:pt x="723" y="765"/>
                  </a:lnTo>
                  <a:lnTo>
                    <a:pt x="680" y="605"/>
                  </a:lnTo>
                  <a:cubicBezTo>
                    <a:pt x="680" y="604"/>
                    <a:pt x="680" y="603"/>
                    <a:pt x="680" y="601"/>
                  </a:cubicBezTo>
                  <a:lnTo>
                    <a:pt x="702" y="503"/>
                  </a:lnTo>
                  <a:lnTo>
                    <a:pt x="709" y="513"/>
                  </a:lnTo>
                  <a:lnTo>
                    <a:pt x="669" y="513"/>
                  </a:lnTo>
                  <a:cubicBezTo>
                    <a:pt x="666" y="513"/>
                    <a:pt x="664" y="512"/>
                    <a:pt x="662" y="509"/>
                  </a:cubicBezTo>
                  <a:cubicBezTo>
                    <a:pt x="661" y="507"/>
                    <a:pt x="661" y="504"/>
                    <a:pt x="662" y="501"/>
                  </a:cubicBezTo>
                  <a:lnTo>
                    <a:pt x="724" y="383"/>
                  </a:lnTo>
                  <a:lnTo>
                    <a:pt x="785" y="263"/>
                  </a:lnTo>
                  <a:lnTo>
                    <a:pt x="785" y="269"/>
                  </a:lnTo>
                  <a:lnTo>
                    <a:pt x="723" y="111"/>
                  </a:lnTo>
                  <a:lnTo>
                    <a:pt x="727" y="115"/>
                  </a:lnTo>
                  <a:lnTo>
                    <a:pt x="604" y="56"/>
                  </a:lnTo>
                  <a:lnTo>
                    <a:pt x="611" y="41"/>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169" name="Freeform 20"/>
            <p:cNvSpPr>
              <a:spLocks/>
            </p:cNvSpPr>
            <p:nvPr/>
          </p:nvSpPr>
          <p:spPr bwMode="auto">
            <a:xfrm>
              <a:off x="2208" y="1872"/>
              <a:ext cx="293" cy="224"/>
            </a:xfrm>
            <a:custGeom>
              <a:avLst/>
              <a:gdLst>
                <a:gd name="T0" fmla="*/ 922 w 1088"/>
                <a:gd name="T1" fmla="*/ 613 h 833"/>
                <a:gd name="T2" fmla="*/ 903 w 1088"/>
                <a:gd name="T3" fmla="*/ 669 h 833"/>
                <a:gd name="T4" fmla="*/ 732 w 1088"/>
                <a:gd name="T5" fmla="*/ 734 h 833"/>
                <a:gd name="T6" fmla="*/ 675 w 1088"/>
                <a:gd name="T7" fmla="*/ 829 h 833"/>
                <a:gd name="T8" fmla="*/ 660 w 1088"/>
                <a:gd name="T9" fmla="*/ 825 h 833"/>
                <a:gd name="T10" fmla="*/ 645 w 1088"/>
                <a:gd name="T11" fmla="*/ 573 h 833"/>
                <a:gd name="T12" fmla="*/ 411 w 1088"/>
                <a:gd name="T13" fmla="*/ 470 h 833"/>
                <a:gd name="T14" fmla="*/ 394 w 1088"/>
                <a:gd name="T15" fmla="*/ 414 h 833"/>
                <a:gd name="T16" fmla="*/ 277 w 1088"/>
                <a:gd name="T17" fmla="*/ 335 h 833"/>
                <a:gd name="T18" fmla="*/ 194 w 1088"/>
                <a:gd name="T19" fmla="*/ 355 h 833"/>
                <a:gd name="T20" fmla="*/ 75 w 1088"/>
                <a:gd name="T21" fmla="*/ 349 h 833"/>
                <a:gd name="T22" fmla="*/ 73 w 1088"/>
                <a:gd name="T23" fmla="*/ 310 h 833"/>
                <a:gd name="T24" fmla="*/ 5 w 1088"/>
                <a:gd name="T25" fmla="*/ 303 h 833"/>
                <a:gd name="T26" fmla="*/ 1 w 1088"/>
                <a:gd name="T27" fmla="*/ 179 h 833"/>
                <a:gd name="T28" fmla="*/ 83 w 1088"/>
                <a:gd name="T29" fmla="*/ 5 h 833"/>
                <a:gd name="T30" fmla="*/ 337 w 1088"/>
                <a:gd name="T31" fmla="*/ 0 h 833"/>
                <a:gd name="T32" fmla="*/ 404 w 1088"/>
                <a:gd name="T33" fmla="*/ 63 h 833"/>
                <a:gd name="T34" fmla="*/ 456 w 1088"/>
                <a:gd name="T35" fmla="*/ 22 h 833"/>
                <a:gd name="T36" fmla="*/ 610 w 1088"/>
                <a:gd name="T37" fmla="*/ 99 h 833"/>
                <a:gd name="T38" fmla="*/ 664 w 1088"/>
                <a:gd name="T39" fmla="*/ 62 h 833"/>
                <a:gd name="T40" fmla="*/ 734 w 1088"/>
                <a:gd name="T41" fmla="*/ 100 h 833"/>
                <a:gd name="T42" fmla="*/ 787 w 1088"/>
                <a:gd name="T43" fmla="*/ 62 h 833"/>
                <a:gd name="T44" fmla="*/ 860 w 1088"/>
                <a:gd name="T45" fmla="*/ 99 h 833"/>
                <a:gd name="T46" fmla="*/ 999 w 1088"/>
                <a:gd name="T47" fmla="*/ 98 h 833"/>
                <a:gd name="T48" fmla="*/ 1088 w 1088"/>
                <a:gd name="T49" fmla="*/ 504 h 833"/>
                <a:gd name="T50" fmla="*/ 991 w 1088"/>
                <a:gd name="T51" fmla="*/ 108 h 833"/>
                <a:gd name="T52" fmla="*/ 856 w 1088"/>
                <a:gd name="T53" fmla="*/ 114 h 833"/>
                <a:gd name="T54" fmla="*/ 787 w 1088"/>
                <a:gd name="T55" fmla="*/ 76 h 833"/>
                <a:gd name="T56" fmla="*/ 734 w 1088"/>
                <a:gd name="T57" fmla="*/ 113 h 833"/>
                <a:gd name="T58" fmla="*/ 664 w 1088"/>
                <a:gd name="T59" fmla="*/ 76 h 833"/>
                <a:gd name="T60" fmla="*/ 610 w 1088"/>
                <a:gd name="T61" fmla="*/ 113 h 833"/>
                <a:gd name="T62" fmla="*/ 457 w 1088"/>
                <a:gd name="T63" fmla="*/ 36 h 833"/>
                <a:gd name="T64" fmla="*/ 403 w 1088"/>
                <a:gd name="T65" fmla="*/ 75 h 833"/>
                <a:gd name="T66" fmla="*/ 331 w 1088"/>
                <a:gd name="T67" fmla="*/ 14 h 833"/>
                <a:gd name="T68" fmla="*/ 90 w 1088"/>
                <a:gd name="T69" fmla="*/ 16 h 833"/>
                <a:gd name="T70" fmla="*/ 36 w 1088"/>
                <a:gd name="T71" fmla="*/ 129 h 833"/>
                <a:gd name="T72" fmla="*/ 16 w 1088"/>
                <a:gd name="T73" fmla="*/ 181 h 833"/>
                <a:gd name="T74" fmla="*/ 13 w 1088"/>
                <a:gd name="T75" fmla="*/ 294 h 833"/>
                <a:gd name="T76" fmla="*/ 81 w 1088"/>
                <a:gd name="T77" fmla="*/ 301 h 833"/>
                <a:gd name="T78" fmla="*/ 83 w 1088"/>
                <a:gd name="T79" fmla="*/ 339 h 833"/>
                <a:gd name="T80" fmla="*/ 192 w 1088"/>
                <a:gd name="T81" fmla="*/ 340 h 833"/>
                <a:gd name="T82" fmla="*/ 280 w 1088"/>
                <a:gd name="T83" fmla="*/ 321 h 833"/>
                <a:gd name="T84" fmla="*/ 406 w 1088"/>
                <a:gd name="T85" fmla="*/ 405 h 833"/>
                <a:gd name="T86" fmla="*/ 422 w 1088"/>
                <a:gd name="T87" fmla="*/ 461 h 833"/>
                <a:gd name="T88" fmla="*/ 656 w 1088"/>
                <a:gd name="T89" fmla="*/ 565 h 833"/>
                <a:gd name="T90" fmla="*/ 661 w 1088"/>
                <a:gd name="T91" fmla="*/ 820 h 833"/>
                <a:gd name="T92" fmla="*/ 727 w 1088"/>
                <a:gd name="T93" fmla="*/ 719 h 833"/>
                <a:gd name="T94" fmla="*/ 888 w 1088"/>
                <a:gd name="T95" fmla="*/ 664 h 833"/>
                <a:gd name="T96" fmla="*/ 913 w 1088"/>
                <a:gd name="T97" fmla="*/ 599 h 833"/>
                <a:gd name="T98" fmla="*/ 1085 w 1088"/>
                <a:gd name="T99" fmla="*/ 512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88" h="833">
                  <a:moveTo>
                    <a:pt x="1085" y="512"/>
                  </a:moveTo>
                  <a:lnTo>
                    <a:pt x="922" y="613"/>
                  </a:lnTo>
                  <a:lnTo>
                    <a:pt x="925" y="609"/>
                  </a:lnTo>
                  <a:lnTo>
                    <a:pt x="903" y="669"/>
                  </a:lnTo>
                  <a:cubicBezTo>
                    <a:pt x="902" y="671"/>
                    <a:pt x="900" y="673"/>
                    <a:pt x="898" y="674"/>
                  </a:cubicBezTo>
                  <a:lnTo>
                    <a:pt x="732" y="734"/>
                  </a:lnTo>
                  <a:lnTo>
                    <a:pt x="736" y="731"/>
                  </a:lnTo>
                  <a:lnTo>
                    <a:pt x="675" y="829"/>
                  </a:lnTo>
                  <a:cubicBezTo>
                    <a:pt x="673" y="832"/>
                    <a:pt x="669" y="833"/>
                    <a:pt x="666" y="832"/>
                  </a:cubicBezTo>
                  <a:cubicBezTo>
                    <a:pt x="663" y="831"/>
                    <a:pt x="660" y="829"/>
                    <a:pt x="660" y="825"/>
                  </a:cubicBezTo>
                  <a:lnTo>
                    <a:pt x="640" y="566"/>
                  </a:lnTo>
                  <a:lnTo>
                    <a:pt x="645" y="573"/>
                  </a:lnTo>
                  <a:lnTo>
                    <a:pt x="415" y="475"/>
                  </a:lnTo>
                  <a:cubicBezTo>
                    <a:pt x="413" y="474"/>
                    <a:pt x="412" y="473"/>
                    <a:pt x="411" y="470"/>
                  </a:cubicBezTo>
                  <a:lnTo>
                    <a:pt x="391" y="410"/>
                  </a:lnTo>
                  <a:lnTo>
                    <a:pt x="394" y="414"/>
                  </a:lnTo>
                  <a:lnTo>
                    <a:pt x="271" y="334"/>
                  </a:lnTo>
                  <a:lnTo>
                    <a:pt x="277" y="335"/>
                  </a:lnTo>
                  <a:lnTo>
                    <a:pt x="196" y="355"/>
                  </a:lnTo>
                  <a:cubicBezTo>
                    <a:pt x="195" y="355"/>
                    <a:pt x="194" y="355"/>
                    <a:pt x="194" y="355"/>
                  </a:cubicBezTo>
                  <a:lnTo>
                    <a:pt x="83" y="355"/>
                  </a:lnTo>
                  <a:cubicBezTo>
                    <a:pt x="79" y="355"/>
                    <a:pt x="76" y="353"/>
                    <a:pt x="75" y="349"/>
                  </a:cubicBezTo>
                  <a:lnTo>
                    <a:pt x="65" y="304"/>
                  </a:lnTo>
                  <a:lnTo>
                    <a:pt x="73" y="310"/>
                  </a:lnTo>
                  <a:lnTo>
                    <a:pt x="13" y="310"/>
                  </a:lnTo>
                  <a:cubicBezTo>
                    <a:pt x="9" y="310"/>
                    <a:pt x="6" y="307"/>
                    <a:pt x="5" y="303"/>
                  </a:cubicBezTo>
                  <a:lnTo>
                    <a:pt x="0" y="182"/>
                  </a:lnTo>
                  <a:cubicBezTo>
                    <a:pt x="0" y="181"/>
                    <a:pt x="1" y="180"/>
                    <a:pt x="1" y="179"/>
                  </a:cubicBezTo>
                  <a:lnTo>
                    <a:pt x="21" y="124"/>
                  </a:lnTo>
                  <a:lnTo>
                    <a:pt x="83" y="5"/>
                  </a:lnTo>
                  <a:cubicBezTo>
                    <a:pt x="84" y="2"/>
                    <a:pt x="87" y="0"/>
                    <a:pt x="90" y="0"/>
                  </a:cubicBezTo>
                  <a:lnTo>
                    <a:pt x="337" y="0"/>
                  </a:lnTo>
                  <a:cubicBezTo>
                    <a:pt x="339" y="0"/>
                    <a:pt x="341" y="1"/>
                    <a:pt x="343" y="3"/>
                  </a:cubicBezTo>
                  <a:lnTo>
                    <a:pt x="404" y="63"/>
                  </a:lnTo>
                  <a:lnTo>
                    <a:pt x="394" y="62"/>
                  </a:lnTo>
                  <a:lnTo>
                    <a:pt x="456" y="22"/>
                  </a:lnTo>
                  <a:cubicBezTo>
                    <a:pt x="459" y="20"/>
                    <a:pt x="462" y="20"/>
                    <a:pt x="464" y="21"/>
                  </a:cubicBezTo>
                  <a:lnTo>
                    <a:pt x="610" y="99"/>
                  </a:lnTo>
                  <a:lnTo>
                    <a:pt x="602" y="100"/>
                  </a:lnTo>
                  <a:lnTo>
                    <a:pt x="664" y="62"/>
                  </a:lnTo>
                  <a:cubicBezTo>
                    <a:pt x="666" y="60"/>
                    <a:pt x="670" y="60"/>
                    <a:pt x="672" y="62"/>
                  </a:cubicBezTo>
                  <a:lnTo>
                    <a:pt x="734" y="100"/>
                  </a:lnTo>
                  <a:lnTo>
                    <a:pt x="726" y="100"/>
                  </a:lnTo>
                  <a:lnTo>
                    <a:pt x="787" y="62"/>
                  </a:lnTo>
                  <a:cubicBezTo>
                    <a:pt x="790" y="60"/>
                    <a:pt x="793" y="60"/>
                    <a:pt x="796" y="62"/>
                  </a:cubicBezTo>
                  <a:lnTo>
                    <a:pt x="860" y="99"/>
                  </a:lnTo>
                  <a:lnTo>
                    <a:pt x="856" y="98"/>
                  </a:lnTo>
                  <a:lnTo>
                    <a:pt x="999" y="98"/>
                  </a:lnTo>
                  <a:cubicBezTo>
                    <a:pt x="1003" y="98"/>
                    <a:pt x="1006" y="101"/>
                    <a:pt x="1007" y="105"/>
                  </a:cubicBezTo>
                  <a:lnTo>
                    <a:pt x="1088" y="504"/>
                  </a:lnTo>
                  <a:lnTo>
                    <a:pt x="1073" y="507"/>
                  </a:lnTo>
                  <a:lnTo>
                    <a:pt x="991" y="108"/>
                  </a:lnTo>
                  <a:lnTo>
                    <a:pt x="999" y="114"/>
                  </a:lnTo>
                  <a:lnTo>
                    <a:pt x="856" y="114"/>
                  </a:lnTo>
                  <a:cubicBezTo>
                    <a:pt x="854" y="114"/>
                    <a:pt x="853" y="114"/>
                    <a:pt x="852" y="113"/>
                  </a:cubicBezTo>
                  <a:lnTo>
                    <a:pt x="787" y="76"/>
                  </a:lnTo>
                  <a:lnTo>
                    <a:pt x="796" y="76"/>
                  </a:lnTo>
                  <a:lnTo>
                    <a:pt x="734" y="113"/>
                  </a:lnTo>
                  <a:cubicBezTo>
                    <a:pt x="731" y="115"/>
                    <a:pt x="728" y="115"/>
                    <a:pt x="726" y="113"/>
                  </a:cubicBezTo>
                  <a:lnTo>
                    <a:pt x="664" y="76"/>
                  </a:lnTo>
                  <a:lnTo>
                    <a:pt x="672" y="76"/>
                  </a:lnTo>
                  <a:lnTo>
                    <a:pt x="610" y="113"/>
                  </a:lnTo>
                  <a:cubicBezTo>
                    <a:pt x="608" y="115"/>
                    <a:pt x="605" y="115"/>
                    <a:pt x="602" y="113"/>
                  </a:cubicBezTo>
                  <a:lnTo>
                    <a:pt x="457" y="36"/>
                  </a:lnTo>
                  <a:lnTo>
                    <a:pt x="465" y="35"/>
                  </a:lnTo>
                  <a:lnTo>
                    <a:pt x="403" y="75"/>
                  </a:lnTo>
                  <a:cubicBezTo>
                    <a:pt x="400" y="77"/>
                    <a:pt x="396" y="77"/>
                    <a:pt x="393" y="74"/>
                  </a:cubicBezTo>
                  <a:lnTo>
                    <a:pt x="331" y="14"/>
                  </a:lnTo>
                  <a:lnTo>
                    <a:pt x="337" y="16"/>
                  </a:lnTo>
                  <a:lnTo>
                    <a:pt x="90" y="16"/>
                  </a:lnTo>
                  <a:lnTo>
                    <a:pt x="97" y="12"/>
                  </a:lnTo>
                  <a:lnTo>
                    <a:pt x="36" y="129"/>
                  </a:lnTo>
                  <a:lnTo>
                    <a:pt x="16" y="184"/>
                  </a:lnTo>
                  <a:lnTo>
                    <a:pt x="16" y="181"/>
                  </a:lnTo>
                  <a:lnTo>
                    <a:pt x="21" y="302"/>
                  </a:lnTo>
                  <a:lnTo>
                    <a:pt x="13" y="294"/>
                  </a:lnTo>
                  <a:lnTo>
                    <a:pt x="73" y="294"/>
                  </a:lnTo>
                  <a:cubicBezTo>
                    <a:pt x="76" y="294"/>
                    <a:pt x="80" y="297"/>
                    <a:pt x="81" y="301"/>
                  </a:cubicBezTo>
                  <a:lnTo>
                    <a:pt x="90" y="346"/>
                  </a:lnTo>
                  <a:lnTo>
                    <a:pt x="83" y="339"/>
                  </a:lnTo>
                  <a:lnTo>
                    <a:pt x="194" y="339"/>
                  </a:lnTo>
                  <a:lnTo>
                    <a:pt x="192" y="340"/>
                  </a:lnTo>
                  <a:lnTo>
                    <a:pt x="273" y="320"/>
                  </a:lnTo>
                  <a:cubicBezTo>
                    <a:pt x="275" y="319"/>
                    <a:pt x="278" y="319"/>
                    <a:pt x="280" y="321"/>
                  </a:cubicBezTo>
                  <a:lnTo>
                    <a:pt x="403" y="401"/>
                  </a:lnTo>
                  <a:cubicBezTo>
                    <a:pt x="405" y="402"/>
                    <a:pt x="406" y="403"/>
                    <a:pt x="406" y="405"/>
                  </a:cubicBezTo>
                  <a:lnTo>
                    <a:pt x="426" y="465"/>
                  </a:lnTo>
                  <a:lnTo>
                    <a:pt x="422" y="461"/>
                  </a:lnTo>
                  <a:lnTo>
                    <a:pt x="651" y="558"/>
                  </a:lnTo>
                  <a:cubicBezTo>
                    <a:pt x="654" y="560"/>
                    <a:pt x="656" y="562"/>
                    <a:pt x="656" y="565"/>
                  </a:cubicBezTo>
                  <a:lnTo>
                    <a:pt x="676" y="824"/>
                  </a:lnTo>
                  <a:lnTo>
                    <a:pt x="661" y="820"/>
                  </a:lnTo>
                  <a:lnTo>
                    <a:pt x="723" y="722"/>
                  </a:lnTo>
                  <a:cubicBezTo>
                    <a:pt x="724" y="721"/>
                    <a:pt x="725" y="720"/>
                    <a:pt x="727" y="719"/>
                  </a:cubicBezTo>
                  <a:lnTo>
                    <a:pt x="892" y="659"/>
                  </a:lnTo>
                  <a:lnTo>
                    <a:pt x="888" y="664"/>
                  </a:lnTo>
                  <a:lnTo>
                    <a:pt x="910" y="603"/>
                  </a:lnTo>
                  <a:cubicBezTo>
                    <a:pt x="911" y="602"/>
                    <a:pt x="912" y="600"/>
                    <a:pt x="913" y="599"/>
                  </a:cubicBezTo>
                  <a:lnTo>
                    <a:pt x="1076" y="499"/>
                  </a:lnTo>
                  <a:lnTo>
                    <a:pt x="1085" y="51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170" name="Freeform 21"/>
            <p:cNvSpPr>
              <a:spLocks/>
            </p:cNvSpPr>
            <p:nvPr/>
          </p:nvSpPr>
          <p:spPr bwMode="auto">
            <a:xfrm>
              <a:off x="2024" y="1877"/>
              <a:ext cx="185" cy="185"/>
            </a:xfrm>
            <a:custGeom>
              <a:avLst/>
              <a:gdLst>
                <a:gd name="T0" fmla="*/ 688 w 689"/>
                <a:gd name="T1" fmla="*/ 496 h 689"/>
                <a:gd name="T2" fmla="*/ 681 w 689"/>
                <a:gd name="T3" fmla="*/ 505 h 689"/>
                <a:gd name="T4" fmla="*/ 476 w 689"/>
                <a:gd name="T5" fmla="*/ 524 h 689"/>
                <a:gd name="T6" fmla="*/ 390 w 689"/>
                <a:gd name="T7" fmla="*/ 608 h 689"/>
                <a:gd name="T8" fmla="*/ 261 w 689"/>
                <a:gd name="T9" fmla="*/ 670 h 689"/>
                <a:gd name="T10" fmla="*/ 149 w 689"/>
                <a:gd name="T11" fmla="*/ 687 h 689"/>
                <a:gd name="T12" fmla="*/ 147 w 689"/>
                <a:gd name="T13" fmla="*/ 558 h 689"/>
                <a:gd name="T14" fmla="*/ 107 w 689"/>
                <a:gd name="T15" fmla="*/ 502 h 689"/>
                <a:gd name="T16" fmla="*/ 42 w 689"/>
                <a:gd name="T17" fmla="*/ 233 h 689"/>
                <a:gd name="T18" fmla="*/ 8 w 689"/>
                <a:gd name="T19" fmla="*/ 240 h 689"/>
                <a:gd name="T20" fmla="*/ 0 w 689"/>
                <a:gd name="T21" fmla="*/ 192 h 689"/>
                <a:gd name="T22" fmla="*/ 129 w 689"/>
                <a:gd name="T23" fmla="*/ 64 h 689"/>
                <a:gd name="T24" fmla="*/ 219 w 689"/>
                <a:gd name="T25" fmla="*/ 62 h 689"/>
                <a:gd name="T26" fmla="*/ 284 w 689"/>
                <a:gd name="T27" fmla="*/ 80 h 689"/>
                <a:gd name="T28" fmla="*/ 387 w 689"/>
                <a:gd name="T29" fmla="*/ 80 h 689"/>
                <a:gd name="T30" fmla="*/ 400 w 689"/>
                <a:gd name="T31" fmla="*/ 6 h 689"/>
                <a:gd name="T32" fmla="*/ 414 w 689"/>
                <a:gd name="T33" fmla="*/ 4 h 689"/>
                <a:gd name="T34" fmla="*/ 470 w 689"/>
                <a:gd name="T35" fmla="*/ 80 h 689"/>
                <a:gd name="T36" fmla="*/ 625 w 689"/>
                <a:gd name="T37" fmla="*/ 86 h 689"/>
                <a:gd name="T38" fmla="*/ 668 w 689"/>
                <a:gd name="T39" fmla="*/ 334 h 689"/>
                <a:gd name="T40" fmla="*/ 630 w 689"/>
                <a:gd name="T41" fmla="*/ 172 h 689"/>
                <a:gd name="T42" fmla="*/ 618 w 689"/>
                <a:gd name="T43" fmla="*/ 96 h 689"/>
                <a:gd name="T44" fmla="*/ 464 w 689"/>
                <a:gd name="T45" fmla="*/ 93 h 689"/>
                <a:gd name="T46" fmla="*/ 415 w 689"/>
                <a:gd name="T47" fmla="*/ 10 h 689"/>
                <a:gd name="T48" fmla="*/ 387 w 689"/>
                <a:gd name="T49" fmla="*/ 96 h 689"/>
                <a:gd name="T50" fmla="*/ 279 w 689"/>
                <a:gd name="T51" fmla="*/ 96 h 689"/>
                <a:gd name="T52" fmla="*/ 219 w 689"/>
                <a:gd name="T53" fmla="*/ 78 h 689"/>
                <a:gd name="T54" fmla="*/ 140 w 689"/>
                <a:gd name="T55" fmla="*/ 75 h 689"/>
                <a:gd name="T56" fmla="*/ 16 w 689"/>
                <a:gd name="T57" fmla="*/ 192 h 689"/>
                <a:gd name="T58" fmla="*/ 8 w 689"/>
                <a:gd name="T59" fmla="*/ 224 h 689"/>
                <a:gd name="T60" fmla="*/ 57 w 689"/>
                <a:gd name="T61" fmla="*/ 230 h 689"/>
                <a:gd name="T62" fmla="*/ 120 w 689"/>
                <a:gd name="T63" fmla="*/ 493 h 689"/>
                <a:gd name="T64" fmla="*/ 163 w 689"/>
                <a:gd name="T65" fmla="*/ 558 h 689"/>
                <a:gd name="T66" fmla="*/ 153 w 689"/>
                <a:gd name="T67" fmla="*/ 673 h 689"/>
                <a:gd name="T68" fmla="*/ 256 w 689"/>
                <a:gd name="T69" fmla="*/ 655 h 689"/>
                <a:gd name="T70" fmla="*/ 381 w 689"/>
                <a:gd name="T71" fmla="*/ 595 h 689"/>
                <a:gd name="T72" fmla="*/ 469 w 689"/>
                <a:gd name="T73" fmla="*/ 511 h 689"/>
                <a:gd name="T74" fmla="*/ 673 w 689"/>
                <a:gd name="T75" fmla="*/ 498 h 689"/>
                <a:gd name="T76" fmla="*/ 668 w 689"/>
                <a:gd name="T77" fmla="*/ 334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9" h="689">
                  <a:moveTo>
                    <a:pt x="668" y="334"/>
                  </a:moveTo>
                  <a:lnTo>
                    <a:pt x="688" y="496"/>
                  </a:lnTo>
                  <a:cubicBezTo>
                    <a:pt x="689" y="498"/>
                    <a:pt x="688" y="500"/>
                    <a:pt x="687" y="502"/>
                  </a:cubicBezTo>
                  <a:cubicBezTo>
                    <a:pt x="685" y="504"/>
                    <a:pt x="683" y="505"/>
                    <a:pt x="681" y="505"/>
                  </a:cubicBezTo>
                  <a:lnTo>
                    <a:pt x="471" y="526"/>
                  </a:lnTo>
                  <a:lnTo>
                    <a:pt x="476" y="524"/>
                  </a:lnTo>
                  <a:lnTo>
                    <a:pt x="392" y="607"/>
                  </a:lnTo>
                  <a:cubicBezTo>
                    <a:pt x="392" y="607"/>
                    <a:pt x="391" y="608"/>
                    <a:pt x="390" y="608"/>
                  </a:cubicBezTo>
                  <a:lnTo>
                    <a:pt x="263" y="669"/>
                  </a:lnTo>
                  <a:cubicBezTo>
                    <a:pt x="263" y="670"/>
                    <a:pt x="262" y="670"/>
                    <a:pt x="261" y="670"/>
                  </a:cubicBezTo>
                  <a:lnTo>
                    <a:pt x="156" y="688"/>
                  </a:lnTo>
                  <a:cubicBezTo>
                    <a:pt x="154" y="689"/>
                    <a:pt x="151" y="688"/>
                    <a:pt x="149" y="687"/>
                  </a:cubicBezTo>
                  <a:cubicBezTo>
                    <a:pt x="148" y="685"/>
                    <a:pt x="147" y="683"/>
                    <a:pt x="147" y="680"/>
                  </a:cubicBezTo>
                  <a:lnTo>
                    <a:pt x="147" y="558"/>
                  </a:lnTo>
                  <a:lnTo>
                    <a:pt x="148" y="563"/>
                  </a:lnTo>
                  <a:lnTo>
                    <a:pt x="107" y="502"/>
                  </a:lnTo>
                  <a:cubicBezTo>
                    <a:pt x="106" y="501"/>
                    <a:pt x="106" y="500"/>
                    <a:pt x="106" y="499"/>
                  </a:cubicBezTo>
                  <a:lnTo>
                    <a:pt x="42" y="233"/>
                  </a:lnTo>
                  <a:lnTo>
                    <a:pt x="49" y="240"/>
                  </a:lnTo>
                  <a:lnTo>
                    <a:pt x="8" y="240"/>
                  </a:lnTo>
                  <a:cubicBezTo>
                    <a:pt x="4" y="240"/>
                    <a:pt x="0" y="236"/>
                    <a:pt x="0" y="232"/>
                  </a:cubicBezTo>
                  <a:lnTo>
                    <a:pt x="0" y="192"/>
                  </a:lnTo>
                  <a:cubicBezTo>
                    <a:pt x="0" y="190"/>
                    <a:pt x="1" y="188"/>
                    <a:pt x="3" y="186"/>
                  </a:cubicBezTo>
                  <a:lnTo>
                    <a:pt x="129" y="64"/>
                  </a:lnTo>
                  <a:cubicBezTo>
                    <a:pt x="130" y="62"/>
                    <a:pt x="132" y="62"/>
                    <a:pt x="134" y="62"/>
                  </a:cubicBezTo>
                  <a:lnTo>
                    <a:pt x="219" y="62"/>
                  </a:lnTo>
                  <a:cubicBezTo>
                    <a:pt x="220" y="62"/>
                    <a:pt x="220" y="62"/>
                    <a:pt x="221" y="62"/>
                  </a:cubicBezTo>
                  <a:lnTo>
                    <a:pt x="284" y="80"/>
                  </a:lnTo>
                  <a:lnTo>
                    <a:pt x="282" y="80"/>
                  </a:lnTo>
                  <a:lnTo>
                    <a:pt x="387" y="80"/>
                  </a:lnTo>
                  <a:lnTo>
                    <a:pt x="379" y="86"/>
                  </a:lnTo>
                  <a:lnTo>
                    <a:pt x="400" y="6"/>
                  </a:lnTo>
                  <a:cubicBezTo>
                    <a:pt x="400" y="4"/>
                    <a:pt x="403" y="1"/>
                    <a:pt x="406" y="1"/>
                  </a:cubicBezTo>
                  <a:cubicBezTo>
                    <a:pt x="409" y="0"/>
                    <a:pt x="412" y="1"/>
                    <a:pt x="414" y="4"/>
                  </a:cubicBezTo>
                  <a:lnTo>
                    <a:pt x="476" y="83"/>
                  </a:lnTo>
                  <a:lnTo>
                    <a:pt x="470" y="80"/>
                  </a:lnTo>
                  <a:lnTo>
                    <a:pt x="618" y="80"/>
                  </a:lnTo>
                  <a:cubicBezTo>
                    <a:pt x="621" y="80"/>
                    <a:pt x="625" y="83"/>
                    <a:pt x="625" y="86"/>
                  </a:cubicBezTo>
                  <a:lnTo>
                    <a:pt x="646" y="169"/>
                  </a:lnTo>
                  <a:lnTo>
                    <a:pt x="668" y="334"/>
                  </a:lnTo>
                  <a:lnTo>
                    <a:pt x="652" y="336"/>
                  </a:lnTo>
                  <a:lnTo>
                    <a:pt x="630" y="172"/>
                  </a:lnTo>
                  <a:lnTo>
                    <a:pt x="610" y="90"/>
                  </a:lnTo>
                  <a:lnTo>
                    <a:pt x="618" y="96"/>
                  </a:lnTo>
                  <a:lnTo>
                    <a:pt x="470" y="96"/>
                  </a:lnTo>
                  <a:cubicBezTo>
                    <a:pt x="468" y="96"/>
                    <a:pt x="465" y="95"/>
                    <a:pt x="464" y="93"/>
                  </a:cubicBezTo>
                  <a:lnTo>
                    <a:pt x="401" y="13"/>
                  </a:lnTo>
                  <a:lnTo>
                    <a:pt x="415" y="10"/>
                  </a:lnTo>
                  <a:lnTo>
                    <a:pt x="395" y="90"/>
                  </a:lnTo>
                  <a:cubicBezTo>
                    <a:pt x="394" y="94"/>
                    <a:pt x="390" y="96"/>
                    <a:pt x="387" y="96"/>
                  </a:cubicBezTo>
                  <a:lnTo>
                    <a:pt x="282" y="96"/>
                  </a:lnTo>
                  <a:cubicBezTo>
                    <a:pt x="281" y="96"/>
                    <a:pt x="280" y="96"/>
                    <a:pt x="279" y="96"/>
                  </a:cubicBezTo>
                  <a:lnTo>
                    <a:pt x="217" y="77"/>
                  </a:lnTo>
                  <a:lnTo>
                    <a:pt x="219" y="78"/>
                  </a:lnTo>
                  <a:lnTo>
                    <a:pt x="134" y="78"/>
                  </a:lnTo>
                  <a:lnTo>
                    <a:pt x="140" y="75"/>
                  </a:lnTo>
                  <a:lnTo>
                    <a:pt x="14" y="197"/>
                  </a:lnTo>
                  <a:lnTo>
                    <a:pt x="16" y="192"/>
                  </a:lnTo>
                  <a:lnTo>
                    <a:pt x="16" y="232"/>
                  </a:lnTo>
                  <a:lnTo>
                    <a:pt x="8" y="224"/>
                  </a:lnTo>
                  <a:lnTo>
                    <a:pt x="49" y="224"/>
                  </a:lnTo>
                  <a:cubicBezTo>
                    <a:pt x="53" y="224"/>
                    <a:pt x="56" y="226"/>
                    <a:pt x="57" y="230"/>
                  </a:cubicBezTo>
                  <a:lnTo>
                    <a:pt x="121" y="495"/>
                  </a:lnTo>
                  <a:lnTo>
                    <a:pt x="120" y="493"/>
                  </a:lnTo>
                  <a:lnTo>
                    <a:pt x="161" y="554"/>
                  </a:lnTo>
                  <a:cubicBezTo>
                    <a:pt x="162" y="555"/>
                    <a:pt x="163" y="557"/>
                    <a:pt x="163" y="558"/>
                  </a:cubicBezTo>
                  <a:lnTo>
                    <a:pt x="163" y="680"/>
                  </a:lnTo>
                  <a:lnTo>
                    <a:pt x="153" y="673"/>
                  </a:lnTo>
                  <a:lnTo>
                    <a:pt x="258" y="654"/>
                  </a:lnTo>
                  <a:lnTo>
                    <a:pt x="256" y="655"/>
                  </a:lnTo>
                  <a:lnTo>
                    <a:pt x="383" y="594"/>
                  </a:lnTo>
                  <a:lnTo>
                    <a:pt x="381" y="595"/>
                  </a:lnTo>
                  <a:lnTo>
                    <a:pt x="464" y="513"/>
                  </a:lnTo>
                  <a:cubicBezTo>
                    <a:pt x="466" y="512"/>
                    <a:pt x="467" y="511"/>
                    <a:pt x="469" y="511"/>
                  </a:cubicBezTo>
                  <a:lnTo>
                    <a:pt x="680" y="489"/>
                  </a:lnTo>
                  <a:lnTo>
                    <a:pt x="673" y="498"/>
                  </a:lnTo>
                  <a:lnTo>
                    <a:pt x="652" y="336"/>
                  </a:lnTo>
                  <a:lnTo>
                    <a:pt x="668" y="334"/>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171" name="Freeform 22"/>
            <p:cNvSpPr>
              <a:spLocks/>
            </p:cNvSpPr>
            <p:nvPr/>
          </p:nvSpPr>
          <p:spPr bwMode="auto">
            <a:xfrm>
              <a:off x="2079" y="1958"/>
              <a:ext cx="310" cy="159"/>
            </a:xfrm>
            <a:custGeom>
              <a:avLst/>
              <a:gdLst>
                <a:gd name="T0" fmla="*/ 441 w 1153"/>
                <a:gd name="T1" fmla="*/ 75 h 592"/>
                <a:gd name="T2" fmla="*/ 449 w 1153"/>
                <a:gd name="T3" fmla="*/ 66 h 592"/>
                <a:gd name="T4" fmla="*/ 560 w 1153"/>
                <a:gd name="T5" fmla="*/ 74 h 592"/>
                <a:gd name="T6" fmla="*/ 557 w 1153"/>
                <a:gd name="T7" fmla="*/ 23 h 592"/>
                <a:gd name="T8" fmla="*/ 669 w 1153"/>
                <a:gd name="T9" fmla="*/ 20 h 592"/>
                <a:gd name="T10" fmla="*/ 749 w 1153"/>
                <a:gd name="T11" fmla="*/ 1 h 592"/>
                <a:gd name="T12" fmla="*/ 881 w 1153"/>
                <a:gd name="T13" fmla="*/ 82 h 592"/>
                <a:gd name="T14" fmla="*/ 905 w 1153"/>
                <a:gd name="T15" fmla="*/ 146 h 592"/>
                <a:gd name="T16" fmla="*/ 1128 w 1153"/>
                <a:gd name="T17" fmla="*/ 239 h 592"/>
                <a:gd name="T18" fmla="*/ 1152 w 1153"/>
                <a:gd name="T19" fmla="*/ 504 h 592"/>
                <a:gd name="T20" fmla="*/ 982 w 1153"/>
                <a:gd name="T21" fmla="*/ 532 h 592"/>
                <a:gd name="T22" fmla="*/ 812 w 1153"/>
                <a:gd name="T23" fmla="*/ 512 h 592"/>
                <a:gd name="T24" fmla="*/ 695 w 1153"/>
                <a:gd name="T25" fmla="*/ 510 h 592"/>
                <a:gd name="T26" fmla="*/ 650 w 1153"/>
                <a:gd name="T27" fmla="*/ 555 h 592"/>
                <a:gd name="T28" fmla="*/ 602 w 1153"/>
                <a:gd name="T29" fmla="*/ 510 h 592"/>
                <a:gd name="T30" fmla="*/ 403 w 1153"/>
                <a:gd name="T31" fmla="*/ 532 h 592"/>
                <a:gd name="T32" fmla="*/ 410 w 1153"/>
                <a:gd name="T33" fmla="*/ 584 h 592"/>
                <a:gd name="T34" fmla="*/ 278 w 1153"/>
                <a:gd name="T35" fmla="*/ 592 h 592"/>
                <a:gd name="T36" fmla="*/ 208 w 1153"/>
                <a:gd name="T37" fmla="*/ 530 h 592"/>
                <a:gd name="T38" fmla="*/ 92 w 1153"/>
                <a:gd name="T39" fmla="*/ 555 h 592"/>
                <a:gd name="T40" fmla="*/ 3 w 1153"/>
                <a:gd name="T41" fmla="*/ 472 h 592"/>
                <a:gd name="T42" fmla="*/ 21 w 1153"/>
                <a:gd name="T43" fmla="*/ 423 h 592"/>
                <a:gd name="T44" fmla="*/ 70 w 1153"/>
                <a:gd name="T45" fmla="*/ 419 h 592"/>
                <a:gd name="T46" fmla="*/ 82 w 1153"/>
                <a:gd name="T47" fmla="*/ 325 h 592"/>
                <a:gd name="T48" fmla="*/ 150 w 1153"/>
                <a:gd name="T49" fmla="*/ 299 h 592"/>
                <a:gd name="T50" fmla="*/ 250 w 1153"/>
                <a:gd name="T51" fmla="*/ 201 h 592"/>
                <a:gd name="T52" fmla="*/ 463 w 1153"/>
                <a:gd name="T53" fmla="*/ 178 h 592"/>
                <a:gd name="T54" fmla="*/ 257 w 1153"/>
                <a:gd name="T55" fmla="*/ 214 h 592"/>
                <a:gd name="T56" fmla="*/ 158 w 1153"/>
                <a:gd name="T57" fmla="*/ 312 h 592"/>
                <a:gd name="T58" fmla="*/ 93 w 1153"/>
                <a:gd name="T59" fmla="*/ 334 h 592"/>
                <a:gd name="T60" fmla="*/ 78 w 1153"/>
                <a:gd name="T61" fmla="*/ 428 h 592"/>
                <a:gd name="T62" fmla="*/ 28 w 1153"/>
                <a:gd name="T63" fmla="*/ 435 h 592"/>
                <a:gd name="T64" fmla="*/ 16 w 1153"/>
                <a:gd name="T65" fmla="*/ 470 h 592"/>
                <a:gd name="T66" fmla="*/ 96 w 1153"/>
                <a:gd name="T67" fmla="*/ 541 h 592"/>
                <a:gd name="T68" fmla="*/ 212 w 1153"/>
                <a:gd name="T69" fmla="*/ 516 h 592"/>
                <a:gd name="T70" fmla="*/ 284 w 1153"/>
                <a:gd name="T71" fmla="*/ 579 h 592"/>
                <a:gd name="T72" fmla="*/ 402 w 1153"/>
                <a:gd name="T73" fmla="*/ 576 h 592"/>
                <a:gd name="T74" fmla="*/ 394 w 1153"/>
                <a:gd name="T75" fmla="*/ 524 h 592"/>
                <a:gd name="T76" fmla="*/ 607 w 1153"/>
                <a:gd name="T77" fmla="*/ 496 h 592"/>
                <a:gd name="T78" fmla="*/ 655 w 1153"/>
                <a:gd name="T79" fmla="*/ 541 h 592"/>
                <a:gd name="T80" fmla="*/ 683 w 1153"/>
                <a:gd name="T81" fmla="*/ 499 h 592"/>
                <a:gd name="T82" fmla="*/ 814 w 1153"/>
                <a:gd name="T83" fmla="*/ 496 h 592"/>
                <a:gd name="T84" fmla="*/ 980 w 1153"/>
                <a:gd name="T85" fmla="*/ 516 h 592"/>
                <a:gd name="T86" fmla="*/ 1136 w 1153"/>
                <a:gd name="T87" fmla="*/ 505 h 592"/>
                <a:gd name="T88" fmla="*/ 1122 w 1153"/>
                <a:gd name="T89" fmla="*/ 254 h 592"/>
                <a:gd name="T90" fmla="*/ 889 w 1153"/>
                <a:gd name="T91" fmla="*/ 151 h 592"/>
                <a:gd name="T92" fmla="*/ 873 w 1153"/>
                <a:gd name="T93" fmla="*/ 95 h 592"/>
                <a:gd name="T94" fmla="*/ 753 w 1153"/>
                <a:gd name="T95" fmla="*/ 16 h 592"/>
                <a:gd name="T96" fmla="*/ 669 w 1153"/>
                <a:gd name="T97" fmla="*/ 37 h 592"/>
                <a:gd name="T98" fmla="*/ 571 w 1153"/>
                <a:gd name="T99" fmla="*/ 28 h 592"/>
                <a:gd name="T100" fmla="*/ 574 w 1153"/>
                <a:gd name="T101" fmla="*/ 79 h 592"/>
                <a:gd name="T102" fmla="*/ 449 w 1153"/>
                <a:gd name="T103" fmla="*/ 82 h 592"/>
                <a:gd name="T104" fmla="*/ 472 w 1153"/>
                <a:gd name="T105" fmla="*/ 185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53" h="592">
                  <a:moveTo>
                    <a:pt x="456" y="187"/>
                  </a:moveTo>
                  <a:lnTo>
                    <a:pt x="441" y="75"/>
                  </a:lnTo>
                  <a:cubicBezTo>
                    <a:pt x="441" y="72"/>
                    <a:pt x="441" y="70"/>
                    <a:pt x="443" y="68"/>
                  </a:cubicBezTo>
                  <a:cubicBezTo>
                    <a:pt x="445" y="67"/>
                    <a:pt x="447" y="66"/>
                    <a:pt x="449" y="66"/>
                  </a:cubicBezTo>
                  <a:lnTo>
                    <a:pt x="568" y="66"/>
                  </a:lnTo>
                  <a:lnTo>
                    <a:pt x="560" y="74"/>
                  </a:lnTo>
                  <a:lnTo>
                    <a:pt x="555" y="29"/>
                  </a:lnTo>
                  <a:cubicBezTo>
                    <a:pt x="555" y="27"/>
                    <a:pt x="555" y="25"/>
                    <a:pt x="557" y="23"/>
                  </a:cubicBezTo>
                  <a:cubicBezTo>
                    <a:pt x="558" y="21"/>
                    <a:pt x="561" y="20"/>
                    <a:pt x="563" y="20"/>
                  </a:cubicBezTo>
                  <a:lnTo>
                    <a:pt x="669" y="20"/>
                  </a:lnTo>
                  <a:lnTo>
                    <a:pt x="667" y="21"/>
                  </a:lnTo>
                  <a:lnTo>
                    <a:pt x="749" y="1"/>
                  </a:lnTo>
                  <a:cubicBezTo>
                    <a:pt x="751" y="0"/>
                    <a:pt x="753" y="1"/>
                    <a:pt x="755" y="2"/>
                  </a:cubicBezTo>
                  <a:lnTo>
                    <a:pt x="881" y="82"/>
                  </a:lnTo>
                  <a:cubicBezTo>
                    <a:pt x="883" y="83"/>
                    <a:pt x="884" y="84"/>
                    <a:pt x="885" y="86"/>
                  </a:cubicBezTo>
                  <a:lnTo>
                    <a:pt x="905" y="146"/>
                  </a:lnTo>
                  <a:lnTo>
                    <a:pt x="900" y="141"/>
                  </a:lnTo>
                  <a:lnTo>
                    <a:pt x="1128" y="239"/>
                  </a:lnTo>
                  <a:cubicBezTo>
                    <a:pt x="1131" y="240"/>
                    <a:pt x="1132" y="243"/>
                    <a:pt x="1133" y="246"/>
                  </a:cubicBezTo>
                  <a:lnTo>
                    <a:pt x="1152" y="504"/>
                  </a:lnTo>
                  <a:cubicBezTo>
                    <a:pt x="1153" y="508"/>
                    <a:pt x="1150" y="512"/>
                    <a:pt x="1145" y="512"/>
                  </a:cubicBezTo>
                  <a:lnTo>
                    <a:pt x="982" y="532"/>
                  </a:lnTo>
                  <a:cubicBezTo>
                    <a:pt x="981" y="532"/>
                    <a:pt x="981" y="532"/>
                    <a:pt x="980" y="532"/>
                  </a:cubicBezTo>
                  <a:lnTo>
                    <a:pt x="812" y="512"/>
                  </a:lnTo>
                  <a:lnTo>
                    <a:pt x="689" y="512"/>
                  </a:lnTo>
                  <a:lnTo>
                    <a:pt x="695" y="510"/>
                  </a:lnTo>
                  <a:lnTo>
                    <a:pt x="655" y="552"/>
                  </a:lnTo>
                  <a:cubicBezTo>
                    <a:pt x="654" y="554"/>
                    <a:pt x="652" y="555"/>
                    <a:pt x="650" y="555"/>
                  </a:cubicBezTo>
                  <a:cubicBezTo>
                    <a:pt x="647" y="555"/>
                    <a:pt x="645" y="554"/>
                    <a:pt x="644" y="553"/>
                  </a:cubicBezTo>
                  <a:lnTo>
                    <a:pt x="602" y="510"/>
                  </a:lnTo>
                  <a:lnTo>
                    <a:pt x="608" y="512"/>
                  </a:lnTo>
                  <a:lnTo>
                    <a:pt x="403" y="532"/>
                  </a:lnTo>
                  <a:lnTo>
                    <a:pt x="410" y="524"/>
                  </a:lnTo>
                  <a:lnTo>
                    <a:pt x="410" y="584"/>
                  </a:lnTo>
                  <a:cubicBezTo>
                    <a:pt x="410" y="589"/>
                    <a:pt x="406" y="592"/>
                    <a:pt x="402" y="592"/>
                  </a:cubicBezTo>
                  <a:lnTo>
                    <a:pt x="278" y="592"/>
                  </a:lnTo>
                  <a:cubicBezTo>
                    <a:pt x="276" y="592"/>
                    <a:pt x="274" y="592"/>
                    <a:pt x="273" y="590"/>
                  </a:cubicBezTo>
                  <a:lnTo>
                    <a:pt x="208" y="530"/>
                  </a:lnTo>
                  <a:lnTo>
                    <a:pt x="215" y="532"/>
                  </a:lnTo>
                  <a:lnTo>
                    <a:pt x="92" y="555"/>
                  </a:lnTo>
                  <a:cubicBezTo>
                    <a:pt x="89" y="555"/>
                    <a:pt x="86" y="554"/>
                    <a:pt x="85" y="553"/>
                  </a:cubicBezTo>
                  <a:lnTo>
                    <a:pt x="3" y="472"/>
                  </a:lnTo>
                  <a:cubicBezTo>
                    <a:pt x="0" y="470"/>
                    <a:pt x="0" y="466"/>
                    <a:pt x="1" y="463"/>
                  </a:cubicBezTo>
                  <a:lnTo>
                    <a:pt x="21" y="423"/>
                  </a:lnTo>
                  <a:cubicBezTo>
                    <a:pt x="22" y="420"/>
                    <a:pt x="25" y="419"/>
                    <a:pt x="28" y="419"/>
                  </a:cubicBezTo>
                  <a:lnTo>
                    <a:pt x="70" y="419"/>
                  </a:lnTo>
                  <a:lnTo>
                    <a:pt x="62" y="425"/>
                  </a:lnTo>
                  <a:lnTo>
                    <a:pt x="82" y="325"/>
                  </a:lnTo>
                  <a:cubicBezTo>
                    <a:pt x="83" y="322"/>
                    <a:pt x="85" y="320"/>
                    <a:pt x="88" y="319"/>
                  </a:cubicBezTo>
                  <a:lnTo>
                    <a:pt x="150" y="299"/>
                  </a:lnTo>
                  <a:lnTo>
                    <a:pt x="146" y="301"/>
                  </a:lnTo>
                  <a:lnTo>
                    <a:pt x="250" y="201"/>
                  </a:lnTo>
                  <a:cubicBezTo>
                    <a:pt x="252" y="199"/>
                    <a:pt x="253" y="199"/>
                    <a:pt x="255" y="198"/>
                  </a:cubicBezTo>
                  <a:lnTo>
                    <a:pt x="463" y="178"/>
                  </a:lnTo>
                  <a:lnTo>
                    <a:pt x="465" y="194"/>
                  </a:lnTo>
                  <a:lnTo>
                    <a:pt x="257" y="214"/>
                  </a:lnTo>
                  <a:lnTo>
                    <a:pt x="262" y="212"/>
                  </a:lnTo>
                  <a:lnTo>
                    <a:pt x="158" y="312"/>
                  </a:lnTo>
                  <a:cubicBezTo>
                    <a:pt x="157" y="313"/>
                    <a:pt x="156" y="314"/>
                    <a:pt x="154" y="314"/>
                  </a:cubicBezTo>
                  <a:lnTo>
                    <a:pt x="93" y="334"/>
                  </a:lnTo>
                  <a:lnTo>
                    <a:pt x="98" y="328"/>
                  </a:lnTo>
                  <a:lnTo>
                    <a:pt x="78" y="428"/>
                  </a:lnTo>
                  <a:cubicBezTo>
                    <a:pt x="77" y="432"/>
                    <a:pt x="74" y="435"/>
                    <a:pt x="70" y="435"/>
                  </a:cubicBezTo>
                  <a:lnTo>
                    <a:pt x="28" y="435"/>
                  </a:lnTo>
                  <a:lnTo>
                    <a:pt x="35" y="430"/>
                  </a:lnTo>
                  <a:lnTo>
                    <a:pt x="16" y="470"/>
                  </a:lnTo>
                  <a:lnTo>
                    <a:pt x="14" y="461"/>
                  </a:lnTo>
                  <a:lnTo>
                    <a:pt x="96" y="541"/>
                  </a:lnTo>
                  <a:lnTo>
                    <a:pt x="89" y="539"/>
                  </a:lnTo>
                  <a:lnTo>
                    <a:pt x="212" y="516"/>
                  </a:lnTo>
                  <a:cubicBezTo>
                    <a:pt x="215" y="516"/>
                    <a:pt x="218" y="517"/>
                    <a:pt x="219" y="519"/>
                  </a:cubicBezTo>
                  <a:lnTo>
                    <a:pt x="284" y="579"/>
                  </a:lnTo>
                  <a:lnTo>
                    <a:pt x="278" y="576"/>
                  </a:lnTo>
                  <a:lnTo>
                    <a:pt x="402" y="576"/>
                  </a:lnTo>
                  <a:lnTo>
                    <a:pt x="394" y="584"/>
                  </a:lnTo>
                  <a:lnTo>
                    <a:pt x="394" y="524"/>
                  </a:lnTo>
                  <a:cubicBezTo>
                    <a:pt x="394" y="520"/>
                    <a:pt x="397" y="517"/>
                    <a:pt x="401" y="516"/>
                  </a:cubicBezTo>
                  <a:lnTo>
                    <a:pt x="607" y="496"/>
                  </a:lnTo>
                  <a:cubicBezTo>
                    <a:pt x="609" y="496"/>
                    <a:pt x="611" y="497"/>
                    <a:pt x="613" y="499"/>
                  </a:cubicBezTo>
                  <a:lnTo>
                    <a:pt x="655" y="541"/>
                  </a:lnTo>
                  <a:lnTo>
                    <a:pt x="644" y="541"/>
                  </a:lnTo>
                  <a:lnTo>
                    <a:pt x="683" y="499"/>
                  </a:lnTo>
                  <a:cubicBezTo>
                    <a:pt x="685" y="497"/>
                    <a:pt x="687" y="496"/>
                    <a:pt x="689" y="496"/>
                  </a:cubicBezTo>
                  <a:lnTo>
                    <a:pt x="814" y="496"/>
                  </a:lnTo>
                  <a:lnTo>
                    <a:pt x="982" y="516"/>
                  </a:lnTo>
                  <a:lnTo>
                    <a:pt x="980" y="516"/>
                  </a:lnTo>
                  <a:lnTo>
                    <a:pt x="1143" y="496"/>
                  </a:lnTo>
                  <a:lnTo>
                    <a:pt x="1136" y="505"/>
                  </a:lnTo>
                  <a:lnTo>
                    <a:pt x="1117" y="247"/>
                  </a:lnTo>
                  <a:lnTo>
                    <a:pt x="1122" y="254"/>
                  </a:lnTo>
                  <a:lnTo>
                    <a:pt x="894" y="156"/>
                  </a:lnTo>
                  <a:cubicBezTo>
                    <a:pt x="892" y="155"/>
                    <a:pt x="890" y="153"/>
                    <a:pt x="889" y="151"/>
                  </a:cubicBezTo>
                  <a:lnTo>
                    <a:pt x="870" y="91"/>
                  </a:lnTo>
                  <a:lnTo>
                    <a:pt x="873" y="95"/>
                  </a:lnTo>
                  <a:lnTo>
                    <a:pt x="747" y="15"/>
                  </a:lnTo>
                  <a:lnTo>
                    <a:pt x="753" y="16"/>
                  </a:lnTo>
                  <a:lnTo>
                    <a:pt x="671" y="36"/>
                  </a:lnTo>
                  <a:cubicBezTo>
                    <a:pt x="671" y="36"/>
                    <a:pt x="670" y="37"/>
                    <a:pt x="669" y="37"/>
                  </a:cubicBezTo>
                  <a:lnTo>
                    <a:pt x="563" y="37"/>
                  </a:lnTo>
                  <a:lnTo>
                    <a:pt x="571" y="28"/>
                  </a:lnTo>
                  <a:lnTo>
                    <a:pt x="576" y="73"/>
                  </a:lnTo>
                  <a:cubicBezTo>
                    <a:pt x="576" y="75"/>
                    <a:pt x="575" y="77"/>
                    <a:pt x="574" y="79"/>
                  </a:cubicBezTo>
                  <a:cubicBezTo>
                    <a:pt x="572" y="81"/>
                    <a:pt x="570" y="82"/>
                    <a:pt x="568" y="82"/>
                  </a:cubicBezTo>
                  <a:lnTo>
                    <a:pt x="449" y="82"/>
                  </a:lnTo>
                  <a:lnTo>
                    <a:pt x="457" y="73"/>
                  </a:lnTo>
                  <a:lnTo>
                    <a:pt x="472" y="185"/>
                  </a:lnTo>
                  <a:lnTo>
                    <a:pt x="456" y="187"/>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172" name="Freeform 23"/>
            <p:cNvSpPr>
              <a:spLocks/>
            </p:cNvSpPr>
            <p:nvPr/>
          </p:nvSpPr>
          <p:spPr bwMode="auto">
            <a:xfrm>
              <a:off x="1959" y="2087"/>
              <a:ext cx="451" cy="327"/>
            </a:xfrm>
            <a:custGeom>
              <a:avLst/>
              <a:gdLst>
                <a:gd name="T0" fmla="*/ 502 w 1680"/>
                <a:gd name="T1" fmla="*/ 1075 h 1217"/>
                <a:gd name="T2" fmla="*/ 444 w 1680"/>
                <a:gd name="T3" fmla="*/ 1142 h 1217"/>
                <a:gd name="T4" fmla="*/ 379 w 1680"/>
                <a:gd name="T5" fmla="*/ 1216 h 1217"/>
                <a:gd name="T6" fmla="*/ 84 w 1680"/>
                <a:gd name="T7" fmla="*/ 1113 h 1217"/>
                <a:gd name="T8" fmla="*/ 20 w 1680"/>
                <a:gd name="T9" fmla="*/ 1090 h 1217"/>
                <a:gd name="T10" fmla="*/ 42 w 1680"/>
                <a:gd name="T11" fmla="*/ 726 h 1217"/>
                <a:gd name="T12" fmla="*/ 2 w 1680"/>
                <a:gd name="T13" fmla="*/ 601 h 1217"/>
                <a:gd name="T14" fmla="*/ 42 w 1680"/>
                <a:gd name="T15" fmla="*/ 286 h 1217"/>
                <a:gd name="T16" fmla="*/ 168 w 1680"/>
                <a:gd name="T17" fmla="*/ 262 h 1217"/>
                <a:gd name="T18" fmla="*/ 434 w 1680"/>
                <a:gd name="T19" fmla="*/ 62 h 1217"/>
                <a:gd name="T20" fmla="*/ 412 w 1680"/>
                <a:gd name="T21" fmla="*/ 23 h 1217"/>
                <a:gd name="T22" fmla="*/ 486 w 1680"/>
                <a:gd name="T23" fmla="*/ 3 h 1217"/>
                <a:gd name="T24" fmla="*/ 663 w 1680"/>
                <a:gd name="T25" fmla="*/ 38 h 1217"/>
                <a:gd name="T26" fmla="*/ 729 w 1680"/>
                <a:gd name="T27" fmla="*/ 99 h 1217"/>
                <a:gd name="T28" fmla="*/ 844 w 1680"/>
                <a:gd name="T29" fmla="*/ 46 h 1217"/>
                <a:gd name="T30" fmla="*/ 1064 w 1680"/>
                <a:gd name="T31" fmla="*/ 21 h 1217"/>
                <a:gd name="T32" fmla="*/ 1133 w 1680"/>
                <a:gd name="T33" fmla="*/ 21 h 1217"/>
                <a:gd name="T34" fmla="*/ 1428 w 1680"/>
                <a:gd name="T35" fmla="*/ 38 h 1217"/>
                <a:gd name="T36" fmla="*/ 1616 w 1680"/>
                <a:gd name="T37" fmla="*/ 20 h 1217"/>
                <a:gd name="T38" fmla="*/ 1619 w 1680"/>
                <a:gd name="T39" fmla="*/ 130 h 1217"/>
                <a:gd name="T40" fmla="*/ 1680 w 1680"/>
                <a:gd name="T41" fmla="*/ 445 h 1217"/>
                <a:gd name="T42" fmla="*/ 1679 w 1680"/>
                <a:gd name="T43" fmla="*/ 512 h 1217"/>
                <a:gd name="T44" fmla="*/ 1454 w 1680"/>
                <a:gd name="T45" fmla="*/ 952 h 1217"/>
                <a:gd name="T46" fmla="*/ 1452 w 1680"/>
                <a:gd name="T47" fmla="*/ 1013 h 1217"/>
                <a:gd name="T48" fmla="*/ 1165 w 1680"/>
                <a:gd name="T49" fmla="*/ 992 h 1217"/>
                <a:gd name="T50" fmla="*/ 852 w 1680"/>
                <a:gd name="T51" fmla="*/ 1037 h 1217"/>
                <a:gd name="T52" fmla="*/ 851 w 1680"/>
                <a:gd name="T53" fmla="*/ 977 h 1217"/>
                <a:gd name="T54" fmla="*/ 852 w 1680"/>
                <a:gd name="T55" fmla="*/ 961 h 1217"/>
                <a:gd name="T56" fmla="*/ 852 w 1680"/>
                <a:gd name="T57" fmla="*/ 1021 h 1217"/>
                <a:gd name="T58" fmla="*/ 1153 w 1680"/>
                <a:gd name="T59" fmla="*/ 981 h 1217"/>
                <a:gd name="T60" fmla="*/ 1438 w 1680"/>
                <a:gd name="T61" fmla="*/ 1007 h 1217"/>
                <a:gd name="T62" fmla="*/ 1604 w 1680"/>
                <a:gd name="T63" fmla="*/ 585 h 1217"/>
                <a:gd name="T64" fmla="*/ 1664 w 1680"/>
                <a:gd name="T65" fmla="*/ 508 h 1217"/>
                <a:gd name="T66" fmla="*/ 1581 w 1680"/>
                <a:gd name="T67" fmla="*/ 190 h 1217"/>
                <a:gd name="T68" fmla="*/ 1603 w 1680"/>
                <a:gd name="T69" fmla="*/ 127 h 1217"/>
                <a:gd name="T70" fmla="*/ 1428 w 1680"/>
                <a:gd name="T71" fmla="*/ 54 h 1217"/>
                <a:gd name="T72" fmla="*/ 1139 w 1680"/>
                <a:gd name="T73" fmla="*/ 34 h 1217"/>
                <a:gd name="T74" fmla="*/ 1097 w 1680"/>
                <a:gd name="T75" fmla="*/ 77 h 1217"/>
                <a:gd name="T76" fmla="*/ 1059 w 1680"/>
                <a:gd name="T77" fmla="*/ 34 h 1217"/>
                <a:gd name="T78" fmla="*/ 860 w 1680"/>
                <a:gd name="T79" fmla="*/ 107 h 1217"/>
                <a:gd name="T80" fmla="*/ 723 w 1680"/>
                <a:gd name="T81" fmla="*/ 113 h 1217"/>
                <a:gd name="T82" fmla="*/ 543 w 1680"/>
                <a:gd name="T83" fmla="*/ 77 h 1217"/>
                <a:gd name="T84" fmla="*/ 483 w 1680"/>
                <a:gd name="T85" fmla="*/ 16 h 1217"/>
                <a:gd name="T86" fmla="*/ 446 w 1680"/>
                <a:gd name="T87" fmla="*/ 66 h 1217"/>
                <a:gd name="T88" fmla="*/ 282 w 1680"/>
                <a:gd name="T89" fmla="*/ 173 h 1217"/>
                <a:gd name="T90" fmla="*/ 51 w 1680"/>
                <a:gd name="T91" fmla="*/ 294 h 1217"/>
                <a:gd name="T92" fmla="*/ 57 w 1680"/>
                <a:gd name="T93" fmla="*/ 553 h 1217"/>
                <a:gd name="T94" fmla="*/ 58 w 1680"/>
                <a:gd name="T95" fmla="*/ 724 h 1217"/>
                <a:gd name="T96" fmla="*/ 36 w 1680"/>
                <a:gd name="T97" fmla="*/ 868 h 1217"/>
                <a:gd name="T98" fmla="*/ 92 w 1680"/>
                <a:gd name="T99" fmla="*/ 1100 h 1217"/>
                <a:gd name="T100" fmla="*/ 169 w 1680"/>
                <a:gd name="T101" fmla="*/ 1190 h 1217"/>
                <a:gd name="T102" fmla="*/ 433 w 1680"/>
                <a:gd name="T103" fmla="*/ 1142 h 1217"/>
                <a:gd name="T104" fmla="*/ 372 w 1680"/>
                <a:gd name="T105" fmla="*/ 1088 h 1217"/>
                <a:gd name="T106" fmla="*/ 492 w 1680"/>
                <a:gd name="T107" fmla="*/ 106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80" h="1217">
                  <a:moveTo>
                    <a:pt x="508" y="926"/>
                  </a:moveTo>
                  <a:lnTo>
                    <a:pt x="508" y="1067"/>
                  </a:lnTo>
                  <a:cubicBezTo>
                    <a:pt x="508" y="1071"/>
                    <a:pt x="505" y="1074"/>
                    <a:pt x="502" y="1075"/>
                  </a:cubicBezTo>
                  <a:lnTo>
                    <a:pt x="381" y="1098"/>
                  </a:lnTo>
                  <a:lnTo>
                    <a:pt x="385" y="1084"/>
                  </a:lnTo>
                  <a:lnTo>
                    <a:pt x="444" y="1142"/>
                  </a:lnTo>
                  <a:cubicBezTo>
                    <a:pt x="447" y="1145"/>
                    <a:pt x="447" y="1150"/>
                    <a:pt x="444" y="1154"/>
                  </a:cubicBezTo>
                  <a:lnTo>
                    <a:pt x="385" y="1214"/>
                  </a:lnTo>
                  <a:cubicBezTo>
                    <a:pt x="384" y="1216"/>
                    <a:pt x="382" y="1217"/>
                    <a:pt x="379" y="1216"/>
                  </a:cubicBezTo>
                  <a:lnTo>
                    <a:pt x="168" y="1206"/>
                  </a:lnTo>
                  <a:cubicBezTo>
                    <a:pt x="166" y="1206"/>
                    <a:pt x="164" y="1205"/>
                    <a:pt x="162" y="1204"/>
                  </a:cubicBezTo>
                  <a:lnTo>
                    <a:pt x="84" y="1113"/>
                  </a:lnTo>
                  <a:lnTo>
                    <a:pt x="87" y="1115"/>
                  </a:lnTo>
                  <a:lnTo>
                    <a:pt x="26" y="1098"/>
                  </a:lnTo>
                  <a:cubicBezTo>
                    <a:pt x="22" y="1097"/>
                    <a:pt x="20" y="1094"/>
                    <a:pt x="20" y="1090"/>
                  </a:cubicBezTo>
                  <a:lnTo>
                    <a:pt x="20" y="868"/>
                  </a:lnTo>
                  <a:cubicBezTo>
                    <a:pt x="20" y="868"/>
                    <a:pt x="20" y="867"/>
                    <a:pt x="20" y="867"/>
                  </a:cubicBezTo>
                  <a:lnTo>
                    <a:pt x="42" y="726"/>
                  </a:lnTo>
                  <a:lnTo>
                    <a:pt x="43" y="730"/>
                  </a:lnTo>
                  <a:lnTo>
                    <a:pt x="1" y="609"/>
                  </a:lnTo>
                  <a:cubicBezTo>
                    <a:pt x="0" y="606"/>
                    <a:pt x="0" y="603"/>
                    <a:pt x="2" y="601"/>
                  </a:cubicBezTo>
                  <a:lnTo>
                    <a:pt x="44" y="543"/>
                  </a:lnTo>
                  <a:lnTo>
                    <a:pt x="42" y="548"/>
                  </a:lnTo>
                  <a:lnTo>
                    <a:pt x="42" y="286"/>
                  </a:lnTo>
                  <a:cubicBezTo>
                    <a:pt x="42" y="282"/>
                    <a:pt x="45" y="278"/>
                    <a:pt x="49" y="278"/>
                  </a:cubicBezTo>
                  <a:lnTo>
                    <a:pt x="172" y="260"/>
                  </a:lnTo>
                  <a:lnTo>
                    <a:pt x="168" y="262"/>
                  </a:lnTo>
                  <a:lnTo>
                    <a:pt x="271" y="162"/>
                  </a:lnTo>
                  <a:cubicBezTo>
                    <a:pt x="271" y="161"/>
                    <a:pt x="272" y="161"/>
                    <a:pt x="272" y="160"/>
                  </a:cubicBezTo>
                  <a:lnTo>
                    <a:pt x="434" y="62"/>
                  </a:lnTo>
                  <a:lnTo>
                    <a:pt x="431" y="72"/>
                  </a:lnTo>
                  <a:lnTo>
                    <a:pt x="412" y="29"/>
                  </a:lnTo>
                  <a:cubicBezTo>
                    <a:pt x="411" y="27"/>
                    <a:pt x="411" y="25"/>
                    <a:pt x="412" y="23"/>
                  </a:cubicBezTo>
                  <a:cubicBezTo>
                    <a:pt x="413" y="21"/>
                    <a:pt x="414" y="19"/>
                    <a:pt x="417" y="18"/>
                  </a:cubicBezTo>
                  <a:lnTo>
                    <a:pt x="478" y="1"/>
                  </a:lnTo>
                  <a:cubicBezTo>
                    <a:pt x="481" y="0"/>
                    <a:pt x="484" y="1"/>
                    <a:pt x="486" y="3"/>
                  </a:cubicBezTo>
                  <a:lnTo>
                    <a:pt x="547" y="63"/>
                  </a:lnTo>
                  <a:lnTo>
                    <a:pt x="540" y="61"/>
                  </a:lnTo>
                  <a:lnTo>
                    <a:pt x="663" y="38"/>
                  </a:lnTo>
                  <a:cubicBezTo>
                    <a:pt x="666" y="38"/>
                    <a:pt x="668" y="39"/>
                    <a:pt x="670" y="40"/>
                  </a:cubicBezTo>
                  <a:lnTo>
                    <a:pt x="734" y="101"/>
                  </a:lnTo>
                  <a:lnTo>
                    <a:pt x="729" y="99"/>
                  </a:lnTo>
                  <a:lnTo>
                    <a:pt x="852" y="99"/>
                  </a:lnTo>
                  <a:lnTo>
                    <a:pt x="844" y="107"/>
                  </a:lnTo>
                  <a:lnTo>
                    <a:pt x="844" y="46"/>
                  </a:lnTo>
                  <a:cubicBezTo>
                    <a:pt x="844" y="42"/>
                    <a:pt x="847" y="39"/>
                    <a:pt x="851" y="38"/>
                  </a:cubicBezTo>
                  <a:lnTo>
                    <a:pt x="1057" y="18"/>
                  </a:lnTo>
                  <a:cubicBezTo>
                    <a:pt x="1060" y="18"/>
                    <a:pt x="1062" y="19"/>
                    <a:pt x="1064" y="21"/>
                  </a:cubicBezTo>
                  <a:lnTo>
                    <a:pt x="1103" y="64"/>
                  </a:lnTo>
                  <a:lnTo>
                    <a:pt x="1092" y="63"/>
                  </a:lnTo>
                  <a:lnTo>
                    <a:pt x="1133" y="21"/>
                  </a:lnTo>
                  <a:cubicBezTo>
                    <a:pt x="1135" y="19"/>
                    <a:pt x="1137" y="18"/>
                    <a:pt x="1139" y="18"/>
                  </a:cubicBezTo>
                  <a:lnTo>
                    <a:pt x="1282" y="18"/>
                  </a:lnTo>
                  <a:lnTo>
                    <a:pt x="1428" y="38"/>
                  </a:lnTo>
                  <a:lnTo>
                    <a:pt x="1426" y="38"/>
                  </a:lnTo>
                  <a:lnTo>
                    <a:pt x="1610" y="18"/>
                  </a:lnTo>
                  <a:cubicBezTo>
                    <a:pt x="1612" y="18"/>
                    <a:pt x="1615" y="19"/>
                    <a:pt x="1616" y="20"/>
                  </a:cubicBezTo>
                  <a:cubicBezTo>
                    <a:pt x="1618" y="22"/>
                    <a:pt x="1619" y="24"/>
                    <a:pt x="1619" y="26"/>
                  </a:cubicBezTo>
                  <a:lnTo>
                    <a:pt x="1619" y="127"/>
                  </a:lnTo>
                  <a:cubicBezTo>
                    <a:pt x="1619" y="128"/>
                    <a:pt x="1619" y="129"/>
                    <a:pt x="1619" y="130"/>
                  </a:cubicBezTo>
                  <a:lnTo>
                    <a:pt x="1596" y="190"/>
                  </a:lnTo>
                  <a:lnTo>
                    <a:pt x="1597" y="185"/>
                  </a:lnTo>
                  <a:lnTo>
                    <a:pt x="1680" y="445"/>
                  </a:lnTo>
                  <a:cubicBezTo>
                    <a:pt x="1680" y="445"/>
                    <a:pt x="1680" y="446"/>
                    <a:pt x="1680" y="447"/>
                  </a:cubicBezTo>
                  <a:lnTo>
                    <a:pt x="1680" y="508"/>
                  </a:lnTo>
                  <a:cubicBezTo>
                    <a:pt x="1680" y="509"/>
                    <a:pt x="1680" y="511"/>
                    <a:pt x="1679" y="512"/>
                  </a:cubicBezTo>
                  <a:lnTo>
                    <a:pt x="1617" y="593"/>
                  </a:lnTo>
                  <a:lnTo>
                    <a:pt x="1618" y="592"/>
                  </a:lnTo>
                  <a:lnTo>
                    <a:pt x="1454" y="952"/>
                  </a:lnTo>
                  <a:lnTo>
                    <a:pt x="1454" y="949"/>
                  </a:lnTo>
                  <a:lnTo>
                    <a:pt x="1454" y="1007"/>
                  </a:lnTo>
                  <a:cubicBezTo>
                    <a:pt x="1454" y="1009"/>
                    <a:pt x="1453" y="1011"/>
                    <a:pt x="1452" y="1013"/>
                  </a:cubicBezTo>
                  <a:cubicBezTo>
                    <a:pt x="1450" y="1014"/>
                    <a:pt x="1448" y="1015"/>
                    <a:pt x="1446" y="1015"/>
                  </a:cubicBezTo>
                  <a:lnTo>
                    <a:pt x="1158" y="995"/>
                  </a:lnTo>
                  <a:lnTo>
                    <a:pt x="1165" y="992"/>
                  </a:lnTo>
                  <a:lnTo>
                    <a:pt x="1125" y="1035"/>
                  </a:lnTo>
                  <a:cubicBezTo>
                    <a:pt x="1124" y="1037"/>
                    <a:pt x="1122" y="1037"/>
                    <a:pt x="1119" y="1037"/>
                  </a:cubicBezTo>
                  <a:lnTo>
                    <a:pt x="852" y="1037"/>
                  </a:lnTo>
                  <a:cubicBezTo>
                    <a:pt x="847" y="1037"/>
                    <a:pt x="844" y="1034"/>
                    <a:pt x="844" y="1029"/>
                  </a:cubicBezTo>
                  <a:lnTo>
                    <a:pt x="844" y="969"/>
                  </a:lnTo>
                  <a:lnTo>
                    <a:pt x="851" y="977"/>
                  </a:lnTo>
                  <a:lnTo>
                    <a:pt x="499" y="934"/>
                  </a:lnTo>
                  <a:lnTo>
                    <a:pt x="501" y="918"/>
                  </a:lnTo>
                  <a:lnTo>
                    <a:pt x="852" y="961"/>
                  </a:lnTo>
                  <a:cubicBezTo>
                    <a:pt x="857" y="962"/>
                    <a:pt x="860" y="965"/>
                    <a:pt x="860" y="969"/>
                  </a:cubicBezTo>
                  <a:lnTo>
                    <a:pt x="860" y="1029"/>
                  </a:lnTo>
                  <a:lnTo>
                    <a:pt x="852" y="1021"/>
                  </a:lnTo>
                  <a:lnTo>
                    <a:pt x="1119" y="1021"/>
                  </a:lnTo>
                  <a:lnTo>
                    <a:pt x="1114" y="1024"/>
                  </a:lnTo>
                  <a:lnTo>
                    <a:pt x="1153" y="981"/>
                  </a:lnTo>
                  <a:cubicBezTo>
                    <a:pt x="1155" y="979"/>
                    <a:pt x="1157" y="978"/>
                    <a:pt x="1159" y="979"/>
                  </a:cubicBezTo>
                  <a:lnTo>
                    <a:pt x="1447" y="999"/>
                  </a:lnTo>
                  <a:lnTo>
                    <a:pt x="1438" y="1007"/>
                  </a:lnTo>
                  <a:lnTo>
                    <a:pt x="1438" y="949"/>
                  </a:lnTo>
                  <a:cubicBezTo>
                    <a:pt x="1438" y="948"/>
                    <a:pt x="1439" y="947"/>
                    <a:pt x="1439" y="945"/>
                  </a:cubicBezTo>
                  <a:lnTo>
                    <a:pt x="1604" y="585"/>
                  </a:lnTo>
                  <a:cubicBezTo>
                    <a:pt x="1604" y="584"/>
                    <a:pt x="1604" y="584"/>
                    <a:pt x="1605" y="583"/>
                  </a:cubicBezTo>
                  <a:lnTo>
                    <a:pt x="1666" y="503"/>
                  </a:lnTo>
                  <a:lnTo>
                    <a:pt x="1664" y="508"/>
                  </a:lnTo>
                  <a:lnTo>
                    <a:pt x="1664" y="447"/>
                  </a:lnTo>
                  <a:lnTo>
                    <a:pt x="1665" y="450"/>
                  </a:lnTo>
                  <a:lnTo>
                    <a:pt x="1581" y="190"/>
                  </a:lnTo>
                  <a:cubicBezTo>
                    <a:pt x="1581" y="188"/>
                    <a:pt x="1581" y="186"/>
                    <a:pt x="1581" y="185"/>
                  </a:cubicBezTo>
                  <a:lnTo>
                    <a:pt x="1603" y="124"/>
                  </a:lnTo>
                  <a:lnTo>
                    <a:pt x="1603" y="127"/>
                  </a:lnTo>
                  <a:lnTo>
                    <a:pt x="1603" y="26"/>
                  </a:lnTo>
                  <a:lnTo>
                    <a:pt x="1612" y="34"/>
                  </a:lnTo>
                  <a:lnTo>
                    <a:pt x="1428" y="54"/>
                  </a:lnTo>
                  <a:cubicBezTo>
                    <a:pt x="1427" y="54"/>
                    <a:pt x="1426" y="54"/>
                    <a:pt x="1426" y="54"/>
                  </a:cubicBezTo>
                  <a:lnTo>
                    <a:pt x="1282" y="34"/>
                  </a:lnTo>
                  <a:lnTo>
                    <a:pt x="1139" y="34"/>
                  </a:lnTo>
                  <a:lnTo>
                    <a:pt x="1145" y="32"/>
                  </a:lnTo>
                  <a:lnTo>
                    <a:pt x="1103" y="75"/>
                  </a:lnTo>
                  <a:cubicBezTo>
                    <a:pt x="1102" y="76"/>
                    <a:pt x="1099" y="77"/>
                    <a:pt x="1097" y="77"/>
                  </a:cubicBezTo>
                  <a:cubicBezTo>
                    <a:pt x="1095" y="77"/>
                    <a:pt x="1093" y="76"/>
                    <a:pt x="1091" y="74"/>
                  </a:cubicBezTo>
                  <a:lnTo>
                    <a:pt x="1052" y="32"/>
                  </a:lnTo>
                  <a:lnTo>
                    <a:pt x="1059" y="34"/>
                  </a:lnTo>
                  <a:lnTo>
                    <a:pt x="852" y="54"/>
                  </a:lnTo>
                  <a:lnTo>
                    <a:pt x="860" y="46"/>
                  </a:lnTo>
                  <a:lnTo>
                    <a:pt x="860" y="107"/>
                  </a:lnTo>
                  <a:cubicBezTo>
                    <a:pt x="860" y="111"/>
                    <a:pt x="856" y="115"/>
                    <a:pt x="852" y="115"/>
                  </a:cubicBezTo>
                  <a:lnTo>
                    <a:pt x="729" y="115"/>
                  </a:lnTo>
                  <a:cubicBezTo>
                    <a:pt x="727" y="115"/>
                    <a:pt x="725" y="114"/>
                    <a:pt x="723" y="113"/>
                  </a:cubicBezTo>
                  <a:lnTo>
                    <a:pt x="659" y="52"/>
                  </a:lnTo>
                  <a:lnTo>
                    <a:pt x="666" y="54"/>
                  </a:lnTo>
                  <a:lnTo>
                    <a:pt x="543" y="77"/>
                  </a:lnTo>
                  <a:cubicBezTo>
                    <a:pt x="541" y="77"/>
                    <a:pt x="538" y="77"/>
                    <a:pt x="536" y="75"/>
                  </a:cubicBezTo>
                  <a:lnTo>
                    <a:pt x="475" y="14"/>
                  </a:lnTo>
                  <a:lnTo>
                    <a:pt x="483" y="16"/>
                  </a:lnTo>
                  <a:lnTo>
                    <a:pt x="421" y="34"/>
                  </a:lnTo>
                  <a:lnTo>
                    <a:pt x="426" y="23"/>
                  </a:lnTo>
                  <a:lnTo>
                    <a:pt x="446" y="66"/>
                  </a:lnTo>
                  <a:cubicBezTo>
                    <a:pt x="448" y="69"/>
                    <a:pt x="446" y="74"/>
                    <a:pt x="443" y="76"/>
                  </a:cubicBezTo>
                  <a:lnTo>
                    <a:pt x="281" y="174"/>
                  </a:lnTo>
                  <a:lnTo>
                    <a:pt x="282" y="173"/>
                  </a:lnTo>
                  <a:lnTo>
                    <a:pt x="179" y="274"/>
                  </a:lnTo>
                  <a:cubicBezTo>
                    <a:pt x="178" y="275"/>
                    <a:pt x="176" y="276"/>
                    <a:pt x="174" y="276"/>
                  </a:cubicBezTo>
                  <a:lnTo>
                    <a:pt x="51" y="294"/>
                  </a:lnTo>
                  <a:lnTo>
                    <a:pt x="58" y="286"/>
                  </a:lnTo>
                  <a:lnTo>
                    <a:pt x="58" y="548"/>
                  </a:lnTo>
                  <a:cubicBezTo>
                    <a:pt x="58" y="550"/>
                    <a:pt x="58" y="551"/>
                    <a:pt x="57" y="553"/>
                  </a:cubicBezTo>
                  <a:lnTo>
                    <a:pt x="15" y="611"/>
                  </a:lnTo>
                  <a:lnTo>
                    <a:pt x="16" y="603"/>
                  </a:lnTo>
                  <a:lnTo>
                    <a:pt x="58" y="724"/>
                  </a:lnTo>
                  <a:cubicBezTo>
                    <a:pt x="58" y="726"/>
                    <a:pt x="58" y="727"/>
                    <a:pt x="58" y="728"/>
                  </a:cubicBezTo>
                  <a:lnTo>
                    <a:pt x="36" y="869"/>
                  </a:lnTo>
                  <a:lnTo>
                    <a:pt x="36" y="868"/>
                  </a:lnTo>
                  <a:lnTo>
                    <a:pt x="36" y="1090"/>
                  </a:lnTo>
                  <a:lnTo>
                    <a:pt x="30" y="1082"/>
                  </a:lnTo>
                  <a:lnTo>
                    <a:pt x="92" y="1100"/>
                  </a:lnTo>
                  <a:cubicBezTo>
                    <a:pt x="93" y="1100"/>
                    <a:pt x="95" y="1101"/>
                    <a:pt x="96" y="1102"/>
                  </a:cubicBezTo>
                  <a:lnTo>
                    <a:pt x="174" y="1193"/>
                  </a:lnTo>
                  <a:lnTo>
                    <a:pt x="169" y="1190"/>
                  </a:lnTo>
                  <a:lnTo>
                    <a:pt x="380" y="1200"/>
                  </a:lnTo>
                  <a:lnTo>
                    <a:pt x="374" y="1203"/>
                  </a:lnTo>
                  <a:lnTo>
                    <a:pt x="433" y="1142"/>
                  </a:lnTo>
                  <a:lnTo>
                    <a:pt x="433" y="1154"/>
                  </a:lnTo>
                  <a:lnTo>
                    <a:pt x="374" y="1096"/>
                  </a:lnTo>
                  <a:cubicBezTo>
                    <a:pt x="372" y="1094"/>
                    <a:pt x="371" y="1091"/>
                    <a:pt x="372" y="1088"/>
                  </a:cubicBezTo>
                  <a:cubicBezTo>
                    <a:pt x="373" y="1085"/>
                    <a:pt x="375" y="1083"/>
                    <a:pt x="378" y="1082"/>
                  </a:cubicBezTo>
                  <a:lnTo>
                    <a:pt x="499" y="1059"/>
                  </a:lnTo>
                  <a:lnTo>
                    <a:pt x="492" y="1067"/>
                  </a:lnTo>
                  <a:lnTo>
                    <a:pt x="492" y="926"/>
                  </a:lnTo>
                  <a:lnTo>
                    <a:pt x="508" y="92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173" name="Freeform 24"/>
            <p:cNvSpPr>
              <a:spLocks/>
            </p:cNvSpPr>
            <p:nvPr/>
          </p:nvSpPr>
          <p:spPr bwMode="auto">
            <a:xfrm>
              <a:off x="1985" y="2332"/>
              <a:ext cx="366" cy="284"/>
            </a:xfrm>
            <a:custGeom>
              <a:avLst/>
              <a:gdLst>
                <a:gd name="T0" fmla="*/ 757 w 1361"/>
                <a:gd name="T1" fmla="*/ 59 h 1056"/>
                <a:gd name="T2" fmla="*/ 418 w 1361"/>
                <a:gd name="T3" fmla="*/ 150 h 1056"/>
                <a:gd name="T4" fmla="*/ 293 w 1361"/>
                <a:gd name="T5" fmla="*/ 164 h 1056"/>
                <a:gd name="T6" fmla="*/ 354 w 1361"/>
                <a:gd name="T7" fmla="*/ 236 h 1056"/>
                <a:gd name="T8" fmla="*/ 124 w 1361"/>
                <a:gd name="T9" fmla="*/ 297 h 1056"/>
                <a:gd name="T10" fmla="*/ 129 w 1361"/>
                <a:gd name="T11" fmla="*/ 506 h 1056"/>
                <a:gd name="T12" fmla="*/ 6 w 1361"/>
                <a:gd name="T13" fmla="*/ 483 h 1056"/>
                <a:gd name="T14" fmla="*/ 11 w 1361"/>
                <a:gd name="T15" fmla="*/ 554 h 1056"/>
                <a:gd name="T16" fmla="*/ 108 w 1361"/>
                <a:gd name="T17" fmla="*/ 556 h 1056"/>
                <a:gd name="T18" fmla="*/ 153 w 1361"/>
                <a:gd name="T19" fmla="*/ 559 h 1056"/>
                <a:gd name="T20" fmla="*/ 153 w 1361"/>
                <a:gd name="T21" fmla="*/ 609 h 1056"/>
                <a:gd name="T22" fmla="*/ 295 w 1361"/>
                <a:gd name="T23" fmla="*/ 737 h 1056"/>
                <a:gd name="T24" fmla="*/ 217 w 1361"/>
                <a:gd name="T25" fmla="*/ 793 h 1056"/>
                <a:gd name="T26" fmla="*/ 287 w 1361"/>
                <a:gd name="T27" fmla="*/ 861 h 1056"/>
                <a:gd name="T28" fmla="*/ 334 w 1361"/>
                <a:gd name="T29" fmla="*/ 964 h 1056"/>
                <a:gd name="T30" fmla="*/ 554 w 1361"/>
                <a:gd name="T31" fmla="*/ 1040 h 1056"/>
                <a:gd name="T32" fmla="*/ 633 w 1361"/>
                <a:gd name="T33" fmla="*/ 922 h 1056"/>
                <a:gd name="T34" fmla="*/ 833 w 1361"/>
                <a:gd name="T35" fmla="*/ 809 h 1056"/>
                <a:gd name="T36" fmla="*/ 1210 w 1361"/>
                <a:gd name="T37" fmla="*/ 763 h 1056"/>
                <a:gd name="T38" fmla="*/ 1222 w 1361"/>
                <a:gd name="T39" fmla="*/ 713 h 1056"/>
                <a:gd name="T40" fmla="*/ 1202 w 1361"/>
                <a:gd name="T41" fmla="*/ 589 h 1056"/>
                <a:gd name="T42" fmla="*/ 1264 w 1361"/>
                <a:gd name="T43" fmla="*/ 546 h 1056"/>
                <a:gd name="T44" fmla="*/ 1327 w 1361"/>
                <a:gd name="T45" fmla="*/ 294 h 1056"/>
                <a:gd name="T46" fmla="*/ 1352 w 1361"/>
                <a:gd name="T47" fmla="*/ 97 h 1056"/>
                <a:gd name="T48" fmla="*/ 1030 w 1361"/>
                <a:gd name="T49" fmla="*/ 115 h 1056"/>
                <a:gd name="T50" fmla="*/ 758 w 1361"/>
                <a:gd name="T51" fmla="*/ 101 h 1056"/>
                <a:gd name="T52" fmla="*/ 1060 w 1361"/>
                <a:gd name="T53" fmla="*/ 63 h 1056"/>
                <a:gd name="T54" fmla="*/ 1359 w 1361"/>
                <a:gd name="T55" fmla="*/ 84 h 1056"/>
                <a:gd name="T56" fmla="*/ 1339 w 1361"/>
                <a:gd name="T57" fmla="*/ 283 h 1056"/>
                <a:gd name="T58" fmla="*/ 1279 w 1361"/>
                <a:gd name="T59" fmla="*/ 551 h 1056"/>
                <a:gd name="T60" fmla="*/ 1218 w 1361"/>
                <a:gd name="T61" fmla="*/ 589 h 1056"/>
                <a:gd name="T62" fmla="*/ 1238 w 1361"/>
                <a:gd name="T63" fmla="*/ 708 h 1056"/>
                <a:gd name="T64" fmla="*/ 1211 w 1361"/>
                <a:gd name="T65" fmla="*/ 779 h 1056"/>
                <a:gd name="T66" fmla="*/ 849 w 1361"/>
                <a:gd name="T67" fmla="*/ 809 h 1056"/>
                <a:gd name="T68" fmla="*/ 637 w 1361"/>
                <a:gd name="T69" fmla="*/ 938 h 1056"/>
                <a:gd name="T70" fmla="*/ 554 w 1361"/>
                <a:gd name="T71" fmla="*/ 1056 h 1056"/>
                <a:gd name="T72" fmla="*/ 324 w 1361"/>
                <a:gd name="T73" fmla="*/ 977 h 1056"/>
                <a:gd name="T74" fmla="*/ 288 w 1361"/>
                <a:gd name="T75" fmla="*/ 877 h 1056"/>
                <a:gd name="T76" fmla="*/ 206 w 1361"/>
                <a:gd name="T77" fmla="*/ 875 h 1056"/>
                <a:gd name="T78" fmla="*/ 283 w 1361"/>
                <a:gd name="T79" fmla="*/ 731 h 1056"/>
                <a:gd name="T80" fmla="*/ 275 w 1361"/>
                <a:gd name="T81" fmla="*/ 675 h 1056"/>
                <a:gd name="T82" fmla="*/ 142 w 1361"/>
                <a:gd name="T83" fmla="*/ 566 h 1056"/>
                <a:gd name="T84" fmla="*/ 124 w 1361"/>
                <a:gd name="T85" fmla="*/ 556 h 1056"/>
                <a:gd name="T86" fmla="*/ 113 w 1361"/>
                <a:gd name="T87" fmla="*/ 609 h 1056"/>
                <a:gd name="T88" fmla="*/ 0 w 1361"/>
                <a:gd name="T89" fmla="*/ 475 h 1056"/>
                <a:gd name="T90" fmla="*/ 123 w 1361"/>
                <a:gd name="T91" fmla="*/ 498 h 1056"/>
                <a:gd name="T92" fmla="*/ 116 w 1361"/>
                <a:gd name="T93" fmla="*/ 289 h 1056"/>
                <a:gd name="T94" fmla="*/ 282 w 1361"/>
                <a:gd name="T95" fmla="*/ 283 h 1056"/>
                <a:gd name="T96" fmla="*/ 282 w 1361"/>
                <a:gd name="T97" fmla="*/ 176 h 1056"/>
                <a:gd name="T98" fmla="*/ 409 w 1361"/>
                <a:gd name="T99" fmla="*/ 142 h 1056"/>
                <a:gd name="T100" fmla="*/ 405 w 1361"/>
                <a:gd name="T101" fmla="*/ 2 h 1056"/>
                <a:gd name="T102" fmla="*/ 766 w 1361"/>
                <a:gd name="T103" fmla="*/ 51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61" h="1056">
                  <a:moveTo>
                    <a:pt x="750" y="109"/>
                  </a:moveTo>
                  <a:lnTo>
                    <a:pt x="750" y="51"/>
                  </a:lnTo>
                  <a:lnTo>
                    <a:pt x="757" y="59"/>
                  </a:lnTo>
                  <a:lnTo>
                    <a:pt x="409" y="16"/>
                  </a:lnTo>
                  <a:lnTo>
                    <a:pt x="418" y="8"/>
                  </a:lnTo>
                  <a:lnTo>
                    <a:pt x="418" y="150"/>
                  </a:lnTo>
                  <a:cubicBezTo>
                    <a:pt x="418" y="154"/>
                    <a:pt x="415" y="157"/>
                    <a:pt x="411" y="158"/>
                  </a:cubicBezTo>
                  <a:lnTo>
                    <a:pt x="289" y="178"/>
                  </a:lnTo>
                  <a:lnTo>
                    <a:pt x="293" y="164"/>
                  </a:lnTo>
                  <a:lnTo>
                    <a:pt x="354" y="225"/>
                  </a:lnTo>
                  <a:cubicBezTo>
                    <a:pt x="356" y="226"/>
                    <a:pt x="357" y="229"/>
                    <a:pt x="357" y="231"/>
                  </a:cubicBezTo>
                  <a:cubicBezTo>
                    <a:pt x="357" y="233"/>
                    <a:pt x="356" y="235"/>
                    <a:pt x="354" y="236"/>
                  </a:cubicBezTo>
                  <a:lnTo>
                    <a:pt x="293" y="294"/>
                  </a:lnTo>
                  <a:cubicBezTo>
                    <a:pt x="292" y="296"/>
                    <a:pt x="290" y="297"/>
                    <a:pt x="288" y="297"/>
                  </a:cubicBezTo>
                  <a:lnTo>
                    <a:pt x="124" y="297"/>
                  </a:lnTo>
                  <a:lnTo>
                    <a:pt x="132" y="289"/>
                  </a:lnTo>
                  <a:lnTo>
                    <a:pt x="129" y="445"/>
                  </a:lnTo>
                  <a:lnTo>
                    <a:pt x="129" y="506"/>
                  </a:lnTo>
                  <a:cubicBezTo>
                    <a:pt x="129" y="508"/>
                    <a:pt x="128" y="511"/>
                    <a:pt x="126" y="512"/>
                  </a:cubicBezTo>
                  <a:cubicBezTo>
                    <a:pt x="124" y="514"/>
                    <a:pt x="121" y="514"/>
                    <a:pt x="119" y="513"/>
                  </a:cubicBezTo>
                  <a:lnTo>
                    <a:pt x="6" y="483"/>
                  </a:lnTo>
                  <a:lnTo>
                    <a:pt x="16" y="475"/>
                  </a:lnTo>
                  <a:lnTo>
                    <a:pt x="16" y="561"/>
                  </a:lnTo>
                  <a:lnTo>
                    <a:pt x="11" y="554"/>
                  </a:lnTo>
                  <a:lnTo>
                    <a:pt x="119" y="594"/>
                  </a:lnTo>
                  <a:lnTo>
                    <a:pt x="108" y="602"/>
                  </a:lnTo>
                  <a:lnTo>
                    <a:pt x="108" y="556"/>
                  </a:lnTo>
                  <a:cubicBezTo>
                    <a:pt x="108" y="554"/>
                    <a:pt x="109" y="551"/>
                    <a:pt x="111" y="550"/>
                  </a:cubicBezTo>
                  <a:cubicBezTo>
                    <a:pt x="113" y="548"/>
                    <a:pt x="116" y="548"/>
                    <a:pt x="118" y="549"/>
                  </a:cubicBezTo>
                  <a:lnTo>
                    <a:pt x="153" y="559"/>
                  </a:lnTo>
                  <a:cubicBezTo>
                    <a:pt x="156" y="560"/>
                    <a:pt x="158" y="563"/>
                    <a:pt x="158" y="566"/>
                  </a:cubicBezTo>
                  <a:lnTo>
                    <a:pt x="158" y="617"/>
                  </a:lnTo>
                  <a:lnTo>
                    <a:pt x="153" y="609"/>
                  </a:lnTo>
                  <a:lnTo>
                    <a:pt x="281" y="660"/>
                  </a:lnTo>
                  <a:cubicBezTo>
                    <a:pt x="283" y="661"/>
                    <a:pt x="285" y="663"/>
                    <a:pt x="286" y="666"/>
                  </a:cubicBezTo>
                  <a:lnTo>
                    <a:pt x="295" y="737"/>
                  </a:lnTo>
                  <a:cubicBezTo>
                    <a:pt x="296" y="740"/>
                    <a:pt x="295" y="743"/>
                    <a:pt x="292" y="745"/>
                  </a:cubicBezTo>
                  <a:lnTo>
                    <a:pt x="214" y="800"/>
                  </a:lnTo>
                  <a:lnTo>
                    <a:pt x="217" y="793"/>
                  </a:lnTo>
                  <a:lnTo>
                    <a:pt x="222" y="874"/>
                  </a:lnTo>
                  <a:lnTo>
                    <a:pt x="214" y="866"/>
                  </a:lnTo>
                  <a:lnTo>
                    <a:pt x="287" y="861"/>
                  </a:lnTo>
                  <a:cubicBezTo>
                    <a:pt x="290" y="861"/>
                    <a:pt x="294" y="863"/>
                    <a:pt x="295" y="866"/>
                  </a:cubicBezTo>
                  <a:lnTo>
                    <a:pt x="337" y="967"/>
                  </a:lnTo>
                  <a:lnTo>
                    <a:pt x="334" y="964"/>
                  </a:lnTo>
                  <a:lnTo>
                    <a:pt x="437" y="1042"/>
                  </a:lnTo>
                  <a:lnTo>
                    <a:pt x="432" y="1040"/>
                  </a:lnTo>
                  <a:lnTo>
                    <a:pt x="554" y="1040"/>
                  </a:lnTo>
                  <a:lnTo>
                    <a:pt x="548" y="1044"/>
                  </a:lnTo>
                  <a:lnTo>
                    <a:pt x="629" y="925"/>
                  </a:lnTo>
                  <a:cubicBezTo>
                    <a:pt x="630" y="924"/>
                    <a:pt x="631" y="923"/>
                    <a:pt x="633" y="922"/>
                  </a:cubicBezTo>
                  <a:lnTo>
                    <a:pt x="839" y="862"/>
                  </a:lnTo>
                  <a:lnTo>
                    <a:pt x="833" y="869"/>
                  </a:lnTo>
                  <a:lnTo>
                    <a:pt x="833" y="809"/>
                  </a:lnTo>
                  <a:cubicBezTo>
                    <a:pt x="833" y="805"/>
                    <a:pt x="836" y="801"/>
                    <a:pt x="840" y="801"/>
                  </a:cubicBezTo>
                  <a:lnTo>
                    <a:pt x="1043" y="780"/>
                  </a:lnTo>
                  <a:lnTo>
                    <a:pt x="1210" y="763"/>
                  </a:lnTo>
                  <a:lnTo>
                    <a:pt x="1203" y="768"/>
                  </a:lnTo>
                  <a:lnTo>
                    <a:pt x="1222" y="708"/>
                  </a:lnTo>
                  <a:lnTo>
                    <a:pt x="1222" y="713"/>
                  </a:lnTo>
                  <a:lnTo>
                    <a:pt x="1203" y="652"/>
                  </a:lnTo>
                  <a:cubicBezTo>
                    <a:pt x="1203" y="651"/>
                    <a:pt x="1202" y="650"/>
                    <a:pt x="1202" y="650"/>
                  </a:cubicBezTo>
                  <a:lnTo>
                    <a:pt x="1202" y="589"/>
                  </a:lnTo>
                  <a:cubicBezTo>
                    <a:pt x="1202" y="586"/>
                    <a:pt x="1204" y="584"/>
                    <a:pt x="1206" y="582"/>
                  </a:cubicBezTo>
                  <a:lnTo>
                    <a:pt x="1267" y="542"/>
                  </a:lnTo>
                  <a:lnTo>
                    <a:pt x="1264" y="546"/>
                  </a:lnTo>
                  <a:lnTo>
                    <a:pt x="1345" y="309"/>
                  </a:lnTo>
                  <a:lnTo>
                    <a:pt x="1346" y="317"/>
                  </a:lnTo>
                  <a:lnTo>
                    <a:pt x="1327" y="294"/>
                  </a:lnTo>
                  <a:cubicBezTo>
                    <a:pt x="1325" y="292"/>
                    <a:pt x="1325" y="290"/>
                    <a:pt x="1325" y="288"/>
                  </a:cubicBezTo>
                  <a:lnTo>
                    <a:pt x="1344" y="88"/>
                  </a:lnTo>
                  <a:lnTo>
                    <a:pt x="1352" y="97"/>
                  </a:lnTo>
                  <a:lnTo>
                    <a:pt x="1065" y="77"/>
                  </a:lnTo>
                  <a:lnTo>
                    <a:pt x="1072" y="75"/>
                  </a:lnTo>
                  <a:lnTo>
                    <a:pt x="1030" y="115"/>
                  </a:lnTo>
                  <a:cubicBezTo>
                    <a:pt x="1029" y="117"/>
                    <a:pt x="1027" y="117"/>
                    <a:pt x="1024" y="117"/>
                  </a:cubicBezTo>
                  <a:lnTo>
                    <a:pt x="758" y="117"/>
                  </a:lnTo>
                  <a:lnTo>
                    <a:pt x="758" y="101"/>
                  </a:lnTo>
                  <a:lnTo>
                    <a:pt x="1024" y="101"/>
                  </a:lnTo>
                  <a:lnTo>
                    <a:pt x="1019" y="104"/>
                  </a:lnTo>
                  <a:lnTo>
                    <a:pt x="1060" y="63"/>
                  </a:lnTo>
                  <a:cubicBezTo>
                    <a:pt x="1062" y="62"/>
                    <a:pt x="1064" y="61"/>
                    <a:pt x="1067" y="61"/>
                  </a:cubicBezTo>
                  <a:lnTo>
                    <a:pt x="1353" y="81"/>
                  </a:lnTo>
                  <a:cubicBezTo>
                    <a:pt x="1355" y="81"/>
                    <a:pt x="1357" y="82"/>
                    <a:pt x="1359" y="84"/>
                  </a:cubicBezTo>
                  <a:cubicBezTo>
                    <a:pt x="1360" y="86"/>
                    <a:pt x="1361" y="88"/>
                    <a:pt x="1360" y="90"/>
                  </a:cubicBezTo>
                  <a:lnTo>
                    <a:pt x="1341" y="289"/>
                  </a:lnTo>
                  <a:lnTo>
                    <a:pt x="1339" y="283"/>
                  </a:lnTo>
                  <a:lnTo>
                    <a:pt x="1359" y="306"/>
                  </a:lnTo>
                  <a:cubicBezTo>
                    <a:pt x="1360" y="308"/>
                    <a:pt x="1361" y="311"/>
                    <a:pt x="1360" y="314"/>
                  </a:cubicBezTo>
                  <a:lnTo>
                    <a:pt x="1279" y="551"/>
                  </a:lnTo>
                  <a:cubicBezTo>
                    <a:pt x="1279" y="553"/>
                    <a:pt x="1278" y="554"/>
                    <a:pt x="1276" y="555"/>
                  </a:cubicBezTo>
                  <a:lnTo>
                    <a:pt x="1215" y="596"/>
                  </a:lnTo>
                  <a:lnTo>
                    <a:pt x="1218" y="589"/>
                  </a:lnTo>
                  <a:lnTo>
                    <a:pt x="1218" y="650"/>
                  </a:lnTo>
                  <a:lnTo>
                    <a:pt x="1218" y="647"/>
                  </a:lnTo>
                  <a:lnTo>
                    <a:pt x="1238" y="708"/>
                  </a:lnTo>
                  <a:cubicBezTo>
                    <a:pt x="1238" y="709"/>
                    <a:pt x="1238" y="711"/>
                    <a:pt x="1238" y="713"/>
                  </a:cubicBezTo>
                  <a:lnTo>
                    <a:pt x="1218" y="773"/>
                  </a:lnTo>
                  <a:cubicBezTo>
                    <a:pt x="1217" y="776"/>
                    <a:pt x="1214" y="778"/>
                    <a:pt x="1211" y="779"/>
                  </a:cubicBezTo>
                  <a:lnTo>
                    <a:pt x="1045" y="796"/>
                  </a:lnTo>
                  <a:lnTo>
                    <a:pt x="842" y="817"/>
                  </a:lnTo>
                  <a:lnTo>
                    <a:pt x="849" y="809"/>
                  </a:lnTo>
                  <a:lnTo>
                    <a:pt x="849" y="869"/>
                  </a:lnTo>
                  <a:cubicBezTo>
                    <a:pt x="849" y="873"/>
                    <a:pt x="846" y="876"/>
                    <a:pt x="843" y="877"/>
                  </a:cubicBezTo>
                  <a:lnTo>
                    <a:pt x="637" y="938"/>
                  </a:lnTo>
                  <a:lnTo>
                    <a:pt x="642" y="934"/>
                  </a:lnTo>
                  <a:lnTo>
                    <a:pt x="561" y="1053"/>
                  </a:lnTo>
                  <a:cubicBezTo>
                    <a:pt x="560" y="1055"/>
                    <a:pt x="557" y="1056"/>
                    <a:pt x="554" y="1056"/>
                  </a:cubicBezTo>
                  <a:lnTo>
                    <a:pt x="432" y="1056"/>
                  </a:lnTo>
                  <a:cubicBezTo>
                    <a:pt x="430" y="1056"/>
                    <a:pt x="429" y="1056"/>
                    <a:pt x="427" y="1055"/>
                  </a:cubicBezTo>
                  <a:lnTo>
                    <a:pt x="324" y="977"/>
                  </a:lnTo>
                  <a:cubicBezTo>
                    <a:pt x="323" y="976"/>
                    <a:pt x="322" y="975"/>
                    <a:pt x="322" y="973"/>
                  </a:cubicBezTo>
                  <a:lnTo>
                    <a:pt x="280" y="872"/>
                  </a:lnTo>
                  <a:lnTo>
                    <a:pt x="288" y="877"/>
                  </a:lnTo>
                  <a:lnTo>
                    <a:pt x="215" y="882"/>
                  </a:lnTo>
                  <a:cubicBezTo>
                    <a:pt x="213" y="882"/>
                    <a:pt x="210" y="882"/>
                    <a:pt x="209" y="880"/>
                  </a:cubicBezTo>
                  <a:cubicBezTo>
                    <a:pt x="207" y="879"/>
                    <a:pt x="206" y="877"/>
                    <a:pt x="206" y="875"/>
                  </a:cubicBezTo>
                  <a:lnTo>
                    <a:pt x="201" y="794"/>
                  </a:lnTo>
                  <a:cubicBezTo>
                    <a:pt x="201" y="791"/>
                    <a:pt x="202" y="789"/>
                    <a:pt x="205" y="787"/>
                  </a:cubicBezTo>
                  <a:lnTo>
                    <a:pt x="283" y="731"/>
                  </a:lnTo>
                  <a:lnTo>
                    <a:pt x="280" y="739"/>
                  </a:lnTo>
                  <a:lnTo>
                    <a:pt x="270" y="668"/>
                  </a:lnTo>
                  <a:lnTo>
                    <a:pt x="275" y="675"/>
                  </a:lnTo>
                  <a:lnTo>
                    <a:pt x="148" y="624"/>
                  </a:lnTo>
                  <a:cubicBezTo>
                    <a:pt x="144" y="623"/>
                    <a:pt x="142" y="620"/>
                    <a:pt x="142" y="617"/>
                  </a:cubicBezTo>
                  <a:lnTo>
                    <a:pt x="142" y="566"/>
                  </a:lnTo>
                  <a:lnTo>
                    <a:pt x="148" y="574"/>
                  </a:lnTo>
                  <a:lnTo>
                    <a:pt x="114" y="564"/>
                  </a:lnTo>
                  <a:lnTo>
                    <a:pt x="124" y="556"/>
                  </a:lnTo>
                  <a:lnTo>
                    <a:pt x="124" y="602"/>
                  </a:lnTo>
                  <a:cubicBezTo>
                    <a:pt x="124" y="604"/>
                    <a:pt x="123" y="607"/>
                    <a:pt x="121" y="608"/>
                  </a:cubicBezTo>
                  <a:cubicBezTo>
                    <a:pt x="119" y="610"/>
                    <a:pt x="116" y="610"/>
                    <a:pt x="113" y="609"/>
                  </a:cubicBezTo>
                  <a:lnTo>
                    <a:pt x="6" y="569"/>
                  </a:lnTo>
                  <a:cubicBezTo>
                    <a:pt x="3" y="568"/>
                    <a:pt x="0" y="565"/>
                    <a:pt x="0" y="561"/>
                  </a:cubicBezTo>
                  <a:lnTo>
                    <a:pt x="0" y="475"/>
                  </a:lnTo>
                  <a:cubicBezTo>
                    <a:pt x="0" y="473"/>
                    <a:pt x="2" y="471"/>
                    <a:pt x="4" y="469"/>
                  </a:cubicBezTo>
                  <a:cubicBezTo>
                    <a:pt x="6" y="468"/>
                    <a:pt x="8" y="467"/>
                    <a:pt x="11" y="468"/>
                  </a:cubicBezTo>
                  <a:lnTo>
                    <a:pt x="123" y="498"/>
                  </a:lnTo>
                  <a:lnTo>
                    <a:pt x="113" y="506"/>
                  </a:lnTo>
                  <a:lnTo>
                    <a:pt x="113" y="445"/>
                  </a:lnTo>
                  <a:lnTo>
                    <a:pt x="116" y="289"/>
                  </a:lnTo>
                  <a:cubicBezTo>
                    <a:pt x="116" y="284"/>
                    <a:pt x="119" y="281"/>
                    <a:pt x="124" y="281"/>
                  </a:cubicBezTo>
                  <a:lnTo>
                    <a:pt x="288" y="281"/>
                  </a:lnTo>
                  <a:lnTo>
                    <a:pt x="282" y="283"/>
                  </a:lnTo>
                  <a:lnTo>
                    <a:pt x="343" y="225"/>
                  </a:lnTo>
                  <a:lnTo>
                    <a:pt x="343" y="236"/>
                  </a:lnTo>
                  <a:lnTo>
                    <a:pt x="282" y="176"/>
                  </a:lnTo>
                  <a:cubicBezTo>
                    <a:pt x="280" y="174"/>
                    <a:pt x="279" y="170"/>
                    <a:pt x="280" y="168"/>
                  </a:cubicBezTo>
                  <a:cubicBezTo>
                    <a:pt x="281" y="165"/>
                    <a:pt x="283" y="163"/>
                    <a:pt x="286" y="162"/>
                  </a:cubicBezTo>
                  <a:lnTo>
                    <a:pt x="409" y="142"/>
                  </a:lnTo>
                  <a:lnTo>
                    <a:pt x="402" y="150"/>
                  </a:lnTo>
                  <a:lnTo>
                    <a:pt x="402" y="8"/>
                  </a:lnTo>
                  <a:cubicBezTo>
                    <a:pt x="402" y="6"/>
                    <a:pt x="403" y="4"/>
                    <a:pt x="405" y="2"/>
                  </a:cubicBezTo>
                  <a:cubicBezTo>
                    <a:pt x="406" y="1"/>
                    <a:pt x="409" y="0"/>
                    <a:pt x="411" y="1"/>
                  </a:cubicBezTo>
                  <a:lnTo>
                    <a:pt x="759" y="43"/>
                  </a:lnTo>
                  <a:cubicBezTo>
                    <a:pt x="763" y="44"/>
                    <a:pt x="766" y="47"/>
                    <a:pt x="766" y="51"/>
                  </a:cubicBezTo>
                  <a:lnTo>
                    <a:pt x="766" y="109"/>
                  </a:lnTo>
                  <a:lnTo>
                    <a:pt x="750" y="109"/>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174" name="Freeform 25"/>
            <p:cNvSpPr>
              <a:spLocks/>
            </p:cNvSpPr>
            <p:nvPr/>
          </p:nvSpPr>
          <p:spPr bwMode="auto">
            <a:xfrm>
              <a:off x="2049" y="2590"/>
              <a:ext cx="164" cy="159"/>
            </a:xfrm>
            <a:custGeom>
              <a:avLst/>
              <a:gdLst>
                <a:gd name="T0" fmla="*/ 87 w 609"/>
                <a:gd name="T1" fmla="*/ 16 h 593"/>
                <a:gd name="T2" fmla="*/ 15 w 609"/>
                <a:gd name="T3" fmla="*/ 115 h 593"/>
                <a:gd name="T4" fmla="*/ 75 w 609"/>
                <a:gd name="T5" fmla="*/ 162 h 593"/>
                <a:gd name="T6" fmla="*/ 78 w 609"/>
                <a:gd name="T7" fmla="*/ 269 h 593"/>
                <a:gd name="T8" fmla="*/ 138 w 609"/>
                <a:gd name="T9" fmla="*/ 383 h 593"/>
                <a:gd name="T10" fmla="*/ 151 w 609"/>
                <a:gd name="T11" fmla="*/ 379 h 593"/>
                <a:gd name="T12" fmla="*/ 179 w 609"/>
                <a:gd name="T13" fmla="*/ 524 h 593"/>
                <a:gd name="T14" fmla="*/ 219 w 609"/>
                <a:gd name="T15" fmla="*/ 581 h 593"/>
                <a:gd name="T16" fmla="*/ 296 w 609"/>
                <a:gd name="T17" fmla="*/ 577 h 593"/>
                <a:gd name="T18" fmla="*/ 328 w 609"/>
                <a:gd name="T19" fmla="*/ 521 h 593"/>
                <a:gd name="T20" fmla="*/ 308 w 609"/>
                <a:gd name="T21" fmla="*/ 401 h 593"/>
                <a:gd name="T22" fmla="*/ 370 w 609"/>
                <a:gd name="T23" fmla="*/ 352 h 593"/>
                <a:gd name="T24" fmla="*/ 424 w 609"/>
                <a:gd name="T25" fmla="*/ 399 h 593"/>
                <a:gd name="T26" fmla="*/ 520 w 609"/>
                <a:gd name="T27" fmla="*/ 399 h 593"/>
                <a:gd name="T28" fmla="*/ 554 w 609"/>
                <a:gd name="T29" fmla="*/ 306 h 593"/>
                <a:gd name="T30" fmla="*/ 593 w 609"/>
                <a:gd name="T31" fmla="*/ 232 h 593"/>
                <a:gd name="T32" fmla="*/ 558 w 609"/>
                <a:gd name="T33" fmla="*/ 155 h 593"/>
                <a:gd name="T34" fmla="*/ 432 w 609"/>
                <a:gd name="T35" fmla="*/ 92 h 593"/>
                <a:gd name="T36" fmla="*/ 383 w 609"/>
                <a:gd name="T37" fmla="*/ 14 h 593"/>
                <a:gd name="T38" fmla="*/ 316 w 609"/>
                <a:gd name="T39" fmla="*/ 95 h 593"/>
                <a:gd name="T40" fmla="*/ 193 w 609"/>
                <a:gd name="T41" fmla="*/ 79 h 593"/>
                <a:gd name="T42" fmla="*/ 309 w 609"/>
                <a:gd name="T43" fmla="*/ 82 h 593"/>
                <a:gd name="T44" fmla="*/ 377 w 609"/>
                <a:gd name="T45" fmla="*/ 1 h 593"/>
                <a:gd name="T46" fmla="*/ 445 w 609"/>
                <a:gd name="T47" fmla="*/ 82 h 593"/>
                <a:gd name="T48" fmla="*/ 565 w 609"/>
                <a:gd name="T49" fmla="*/ 141 h 593"/>
                <a:gd name="T50" fmla="*/ 608 w 609"/>
                <a:gd name="T51" fmla="*/ 225 h 593"/>
                <a:gd name="T52" fmla="*/ 569 w 609"/>
                <a:gd name="T53" fmla="*/ 312 h 593"/>
                <a:gd name="T54" fmla="*/ 519 w 609"/>
                <a:gd name="T55" fmla="*/ 415 h 593"/>
                <a:gd name="T56" fmla="*/ 413 w 609"/>
                <a:gd name="T57" fmla="*/ 410 h 593"/>
                <a:gd name="T58" fmla="*/ 379 w 609"/>
                <a:gd name="T59" fmla="*/ 366 h 593"/>
                <a:gd name="T60" fmla="*/ 323 w 609"/>
                <a:gd name="T61" fmla="*/ 398 h 593"/>
                <a:gd name="T62" fmla="*/ 342 w 609"/>
                <a:gd name="T63" fmla="*/ 529 h 593"/>
                <a:gd name="T64" fmla="*/ 296 w 609"/>
                <a:gd name="T65" fmla="*/ 593 h 593"/>
                <a:gd name="T66" fmla="*/ 206 w 609"/>
                <a:gd name="T67" fmla="*/ 590 h 593"/>
                <a:gd name="T68" fmla="*/ 163 w 609"/>
                <a:gd name="T69" fmla="*/ 526 h 593"/>
                <a:gd name="T70" fmla="*/ 151 w 609"/>
                <a:gd name="T71" fmla="*/ 395 h 593"/>
                <a:gd name="T72" fmla="*/ 124 w 609"/>
                <a:gd name="T73" fmla="*/ 390 h 593"/>
                <a:gd name="T74" fmla="*/ 62 w 609"/>
                <a:gd name="T75" fmla="*/ 269 h 593"/>
                <a:gd name="T76" fmla="*/ 64 w 609"/>
                <a:gd name="T77" fmla="*/ 174 h 593"/>
                <a:gd name="T78" fmla="*/ 2 w 609"/>
                <a:gd name="T79" fmla="*/ 105 h 593"/>
                <a:gd name="T80" fmla="*/ 97 w 609"/>
                <a:gd name="T81" fmla="*/ 3 h 593"/>
                <a:gd name="T82" fmla="*/ 188 w 609"/>
                <a:gd name="T83" fmla="*/ 94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9" h="593">
                  <a:moveTo>
                    <a:pt x="188" y="94"/>
                  </a:moveTo>
                  <a:lnTo>
                    <a:pt x="87" y="16"/>
                  </a:lnTo>
                  <a:lnTo>
                    <a:pt x="98" y="15"/>
                  </a:lnTo>
                  <a:lnTo>
                    <a:pt x="15" y="115"/>
                  </a:lnTo>
                  <a:lnTo>
                    <a:pt x="14" y="104"/>
                  </a:lnTo>
                  <a:lnTo>
                    <a:pt x="75" y="162"/>
                  </a:lnTo>
                  <a:cubicBezTo>
                    <a:pt x="77" y="164"/>
                    <a:pt x="78" y="166"/>
                    <a:pt x="78" y="168"/>
                  </a:cubicBezTo>
                  <a:lnTo>
                    <a:pt x="78" y="269"/>
                  </a:lnTo>
                  <a:lnTo>
                    <a:pt x="77" y="265"/>
                  </a:lnTo>
                  <a:lnTo>
                    <a:pt x="138" y="383"/>
                  </a:lnTo>
                  <a:lnTo>
                    <a:pt x="131" y="379"/>
                  </a:lnTo>
                  <a:lnTo>
                    <a:pt x="151" y="379"/>
                  </a:lnTo>
                  <a:cubicBezTo>
                    <a:pt x="155" y="379"/>
                    <a:pt x="158" y="382"/>
                    <a:pt x="159" y="386"/>
                  </a:cubicBezTo>
                  <a:lnTo>
                    <a:pt x="179" y="524"/>
                  </a:lnTo>
                  <a:lnTo>
                    <a:pt x="177" y="521"/>
                  </a:lnTo>
                  <a:lnTo>
                    <a:pt x="219" y="581"/>
                  </a:lnTo>
                  <a:lnTo>
                    <a:pt x="212" y="577"/>
                  </a:lnTo>
                  <a:lnTo>
                    <a:pt x="296" y="577"/>
                  </a:lnTo>
                  <a:lnTo>
                    <a:pt x="289" y="581"/>
                  </a:lnTo>
                  <a:lnTo>
                    <a:pt x="328" y="521"/>
                  </a:lnTo>
                  <a:lnTo>
                    <a:pt x="327" y="526"/>
                  </a:lnTo>
                  <a:lnTo>
                    <a:pt x="308" y="401"/>
                  </a:lnTo>
                  <a:cubicBezTo>
                    <a:pt x="307" y="398"/>
                    <a:pt x="308" y="394"/>
                    <a:pt x="311" y="393"/>
                  </a:cubicBezTo>
                  <a:lnTo>
                    <a:pt x="370" y="352"/>
                  </a:lnTo>
                  <a:cubicBezTo>
                    <a:pt x="373" y="350"/>
                    <a:pt x="377" y="351"/>
                    <a:pt x="380" y="353"/>
                  </a:cubicBezTo>
                  <a:lnTo>
                    <a:pt x="424" y="399"/>
                  </a:lnTo>
                  <a:lnTo>
                    <a:pt x="419" y="396"/>
                  </a:lnTo>
                  <a:lnTo>
                    <a:pt x="520" y="399"/>
                  </a:lnTo>
                  <a:lnTo>
                    <a:pt x="512" y="404"/>
                  </a:lnTo>
                  <a:lnTo>
                    <a:pt x="554" y="306"/>
                  </a:lnTo>
                  <a:lnTo>
                    <a:pt x="593" y="225"/>
                  </a:lnTo>
                  <a:lnTo>
                    <a:pt x="593" y="232"/>
                  </a:lnTo>
                  <a:lnTo>
                    <a:pt x="554" y="151"/>
                  </a:lnTo>
                  <a:lnTo>
                    <a:pt x="558" y="155"/>
                  </a:lnTo>
                  <a:lnTo>
                    <a:pt x="435" y="95"/>
                  </a:lnTo>
                  <a:cubicBezTo>
                    <a:pt x="434" y="94"/>
                    <a:pt x="433" y="93"/>
                    <a:pt x="432" y="92"/>
                  </a:cubicBezTo>
                  <a:lnTo>
                    <a:pt x="371" y="14"/>
                  </a:lnTo>
                  <a:lnTo>
                    <a:pt x="383" y="14"/>
                  </a:lnTo>
                  <a:lnTo>
                    <a:pt x="322" y="92"/>
                  </a:lnTo>
                  <a:cubicBezTo>
                    <a:pt x="320" y="94"/>
                    <a:pt x="318" y="95"/>
                    <a:pt x="316" y="95"/>
                  </a:cubicBezTo>
                  <a:lnTo>
                    <a:pt x="193" y="95"/>
                  </a:lnTo>
                  <a:lnTo>
                    <a:pt x="193" y="79"/>
                  </a:lnTo>
                  <a:lnTo>
                    <a:pt x="316" y="79"/>
                  </a:lnTo>
                  <a:lnTo>
                    <a:pt x="309" y="82"/>
                  </a:lnTo>
                  <a:lnTo>
                    <a:pt x="371" y="5"/>
                  </a:lnTo>
                  <a:cubicBezTo>
                    <a:pt x="372" y="3"/>
                    <a:pt x="374" y="1"/>
                    <a:pt x="377" y="1"/>
                  </a:cubicBezTo>
                  <a:cubicBezTo>
                    <a:pt x="379" y="1"/>
                    <a:pt x="382" y="3"/>
                    <a:pt x="383" y="5"/>
                  </a:cubicBezTo>
                  <a:lnTo>
                    <a:pt x="445" y="82"/>
                  </a:lnTo>
                  <a:lnTo>
                    <a:pt x="442" y="80"/>
                  </a:lnTo>
                  <a:lnTo>
                    <a:pt x="565" y="141"/>
                  </a:lnTo>
                  <a:cubicBezTo>
                    <a:pt x="566" y="141"/>
                    <a:pt x="568" y="143"/>
                    <a:pt x="568" y="144"/>
                  </a:cubicBezTo>
                  <a:lnTo>
                    <a:pt x="608" y="225"/>
                  </a:lnTo>
                  <a:cubicBezTo>
                    <a:pt x="609" y="227"/>
                    <a:pt x="609" y="230"/>
                    <a:pt x="608" y="232"/>
                  </a:cubicBezTo>
                  <a:lnTo>
                    <a:pt x="569" y="312"/>
                  </a:lnTo>
                  <a:lnTo>
                    <a:pt x="527" y="410"/>
                  </a:lnTo>
                  <a:cubicBezTo>
                    <a:pt x="525" y="413"/>
                    <a:pt x="522" y="415"/>
                    <a:pt x="519" y="415"/>
                  </a:cubicBezTo>
                  <a:lnTo>
                    <a:pt x="418" y="412"/>
                  </a:lnTo>
                  <a:cubicBezTo>
                    <a:pt x="416" y="412"/>
                    <a:pt x="414" y="411"/>
                    <a:pt x="413" y="410"/>
                  </a:cubicBezTo>
                  <a:lnTo>
                    <a:pt x="369" y="365"/>
                  </a:lnTo>
                  <a:lnTo>
                    <a:pt x="379" y="366"/>
                  </a:lnTo>
                  <a:lnTo>
                    <a:pt x="320" y="406"/>
                  </a:lnTo>
                  <a:lnTo>
                    <a:pt x="323" y="398"/>
                  </a:lnTo>
                  <a:lnTo>
                    <a:pt x="343" y="524"/>
                  </a:lnTo>
                  <a:cubicBezTo>
                    <a:pt x="343" y="526"/>
                    <a:pt x="343" y="528"/>
                    <a:pt x="342" y="529"/>
                  </a:cubicBezTo>
                  <a:lnTo>
                    <a:pt x="303" y="590"/>
                  </a:lnTo>
                  <a:cubicBezTo>
                    <a:pt x="301" y="592"/>
                    <a:pt x="299" y="593"/>
                    <a:pt x="296" y="593"/>
                  </a:cubicBezTo>
                  <a:lnTo>
                    <a:pt x="212" y="593"/>
                  </a:lnTo>
                  <a:cubicBezTo>
                    <a:pt x="210" y="593"/>
                    <a:pt x="207" y="592"/>
                    <a:pt x="206" y="590"/>
                  </a:cubicBezTo>
                  <a:lnTo>
                    <a:pt x="164" y="530"/>
                  </a:lnTo>
                  <a:cubicBezTo>
                    <a:pt x="163" y="529"/>
                    <a:pt x="163" y="527"/>
                    <a:pt x="163" y="526"/>
                  </a:cubicBezTo>
                  <a:lnTo>
                    <a:pt x="143" y="388"/>
                  </a:lnTo>
                  <a:lnTo>
                    <a:pt x="151" y="395"/>
                  </a:lnTo>
                  <a:lnTo>
                    <a:pt x="131" y="395"/>
                  </a:lnTo>
                  <a:cubicBezTo>
                    <a:pt x="128" y="395"/>
                    <a:pt x="126" y="393"/>
                    <a:pt x="124" y="390"/>
                  </a:cubicBezTo>
                  <a:lnTo>
                    <a:pt x="63" y="272"/>
                  </a:lnTo>
                  <a:cubicBezTo>
                    <a:pt x="62" y="271"/>
                    <a:pt x="62" y="270"/>
                    <a:pt x="62" y="269"/>
                  </a:cubicBezTo>
                  <a:lnTo>
                    <a:pt x="62" y="168"/>
                  </a:lnTo>
                  <a:lnTo>
                    <a:pt x="64" y="174"/>
                  </a:lnTo>
                  <a:lnTo>
                    <a:pt x="3" y="116"/>
                  </a:lnTo>
                  <a:cubicBezTo>
                    <a:pt x="0" y="113"/>
                    <a:pt x="0" y="108"/>
                    <a:pt x="2" y="105"/>
                  </a:cubicBezTo>
                  <a:lnTo>
                    <a:pt x="86" y="4"/>
                  </a:lnTo>
                  <a:cubicBezTo>
                    <a:pt x="89" y="1"/>
                    <a:pt x="93" y="0"/>
                    <a:pt x="97" y="3"/>
                  </a:cubicBezTo>
                  <a:lnTo>
                    <a:pt x="198" y="81"/>
                  </a:lnTo>
                  <a:lnTo>
                    <a:pt x="188" y="94"/>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175" name="Freeform 26"/>
            <p:cNvSpPr>
              <a:spLocks/>
            </p:cNvSpPr>
            <p:nvPr/>
          </p:nvSpPr>
          <p:spPr bwMode="auto">
            <a:xfrm>
              <a:off x="1998" y="2616"/>
              <a:ext cx="331" cy="279"/>
            </a:xfrm>
            <a:custGeom>
              <a:avLst/>
              <a:gdLst>
                <a:gd name="T0" fmla="*/ 932 w 1233"/>
                <a:gd name="T1" fmla="*/ 534 h 1041"/>
                <a:gd name="T2" fmla="*/ 962 w 1233"/>
                <a:gd name="T3" fmla="*/ 558 h 1041"/>
                <a:gd name="T4" fmla="*/ 941 w 1233"/>
                <a:gd name="T5" fmla="*/ 610 h 1041"/>
                <a:gd name="T6" fmla="*/ 1165 w 1233"/>
                <a:gd name="T7" fmla="*/ 664 h 1041"/>
                <a:gd name="T8" fmla="*/ 1190 w 1233"/>
                <a:gd name="T9" fmla="*/ 731 h 1041"/>
                <a:gd name="T10" fmla="*/ 1224 w 1233"/>
                <a:gd name="T11" fmla="*/ 725 h 1041"/>
                <a:gd name="T12" fmla="*/ 1231 w 1233"/>
                <a:gd name="T13" fmla="*/ 738 h 1041"/>
                <a:gd name="T14" fmla="*/ 1124 w 1233"/>
                <a:gd name="T15" fmla="*/ 892 h 1041"/>
                <a:gd name="T16" fmla="*/ 747 w 1233"/>
                <a:gd name="T17" fmla="*/ 1040 h 1041"/>
                <a:gd name="T18" fmla="*/ 584 w 1233"/>
                <a:gd name="T19" fmla="*/ 1000 h 1041"/>
                <a:gd name="T20" fmla="*/ 397 w 1233"/>
                <a:gd name="T21" fmla="*/ 1000 h 1041"/>
                <a:gd name="T22" fmla="*/ 228 w 1233"/>
                <a:gd name="T23" fmla="*/ 930 h 1041"/>
                <a:gd name="T24" fmla="*/ 169 w 1233"/>
                <a:gd name="T25" fmla="*/ 783 h 1041"/>
                <a:gd name="T26" fmla="*/ 104 w 1233"/>
                <a:gd name="T27" fmla="*/ 736 h 1041"/>
                <a:gd name="T28" fmla="*/ 64 w 1233"/>
                <a:gd name="T29" fmla="*/ 612 h 1041"/>
                <a:gd name="T30" fmla="*/ 20 w 1233"/>
                <a:gd name="T31" fmla="*/ 564 h 1041"/>
                <a:gd name="T32" fmla="*/ 1 w 1233"/>
                <a:gd name="T33" fmla="*/ 160 h 1041"/>
                <a:gd name="T34" fmla="*/ 188 w 1233"/>
                <a:gd name="T35" fmla="*/ 2 h 1041"/>
                <a:gd name="T36" fmla="*/ 200 w 1233"/>
                <a:gd name="T37" fmla="*/ 4 h 1041"/>
                <a:gd name="T38" fmla="*/ 263 w 1233"/>
                <a:gd name="T39" fmla="*/ 95 h 1041"/>
                <a:gd name="T40" fmla="*/ 262 w 1233"/>
                <a:gd name="T41" fmla="*/ 175 h 1041"/>
                <a:gd name="T42" fmla="*/ 303 w 1233"/>
                <a:gd name="T43" fmla="*/ 260 h 1041"/>
                <a:gd name="T44" fmla="*/ 346 w 1233"/>
                <a:gd name="T45" fmla="*/ 325 h 1041"/>
                <a:gd name="T46" fmla="*/ 365 w 1233"/>
                <a:gd name="T47" fmla="*/ 433 h 1041"/>
                <a:gd name="T48" fmla="*/ 400 w 1233"/>
                <a:gd name="T49" fmla="*/ 512 h 1041"/>
                <a:gd name="T50" fmla="*/ 477 w 1233"/>
                <a:gd name="T51" fmla="*/ 516 h 1041"/>
                <a:gd name="T52" fmla="*/ 515 w 1233"/>
                <a:gd name="T53" fmla="*/ 457 h 1041"/>
                <a:gd name="T54" fmla="*/ 494 w 1233"/>
                <a:gd name="T55" fmla="*/ 312 h 1041"/>
                <a:gd name="T56" fmla="*/ 563 w 1233"/>
                <a:gd name="T57" fmla="*/ 275 h 1041"/>
                <a:gd name="T58" fmla="*/ 602 w 1233"/>
                <a:gd name="T59" fmla="*/ 316 h 1041"/>
                <a:gd name="T60" fmla="*/ 718 w 1233"/>
                <a:gd name="T61" fmla="*/ 326 h 1041"/>
                <a:gd name="T62" fmla="*/ 702 w 1233"/>
                <a:gd name="T63" fmla="*/ 585 h 1041"/>
                <a:gd name="T64" fmla="*/ 710 w 1233"/>
                <a:gd name="T65" fmla="*/ 334 h 1041"/>
                <a:gd name="T66" fmla="*/ 596 w 1233"/>
                <a:gd name="T67" fmla="*/ 329 h 1041"/>
                <a:gd name="T68" fmla="*/ 562 w 1233"/>
                <a:gd name="T69" fmla="*/ 287 h 1041"/>
                <a:gd name="T70" fmla="*/ 506 w 1233"/>
                <a:gd name="T71" fmla="*/ 317 h 1041"/>
                <a:gd name="T72" fmla="*/ 530 w 1233"/>
                <a:gd name="T73" fmla="*/ 460 h 1041"/>
                <a:gd name="T74" fmla="*/ 484 w 1233"/>
                <a:gd name="T75" fmla="*/ 528 h 1041"/>
                <a:gd name="T76" fmla="*/ 393 w 1233"/>
                <a:gd name="T77" fmla="*/ 524 h 1041"/>
                <a:gd name="T78" fmla="*/ 350 w 1233"/>
                <a:gd name="T79" fmla="*/ 438 h 1041"/>
                <a:gd name="T80" fmla="*/ 332 w 1233"/>
                <a:gd name="T81" fmla="*/ 331 h 1041"/>
                <a:gd name="T82" fmla="*/ 289 w 1233"/>
                <a:gd name="T83" fmla="*/ 268 h 1041"/>
                <a:gd name="T84" fmla="*/ 247 w 1233"/>
                <a:gd name="T85" fmla="*/ 178 h 1041"/>
                <a:gd name="T86" fmla="*/ 248 w 1233"/>
                <a:gd name="T87" fmla="*/ 99 h 1041"/>
                <a:gd name="T88" fmla="*/ 198 w 1233"/>
                <a:gd name="T89" fmla="*/ 15 h 1041"/>
                <a:gd name="T90" fmla="*/ 16 w 1233"/>
                <a:gd name="T91" fmla="*/ 159 h 1041"/>
                <a:gd name="T92" fmla="*/ 36 w 1233"/>
                <a:gd name="T93" fmla="*/ 564 h 1041"/>
                <a:gd name="T94" fmla="*/ 76 w 1233"/>
                <a:gd name="T95" fmla="*/ 601 h 1041"/>
                <a:gd name="T96" fmla="*/ 119 w 1233"/>
                <a:gd name="T97" fmla="*/ 731 h 1041"/>
                <a:gd name="T98" fmla="*/ 178 w 1233"/>
                <a:gd name="T99" fmla="*/ 770 h 1041"/>
                <a:gd name="T100" fmla="*/ 242 w 1233"/>
                <a:gd name="T101" fmla="*/ 924 h 1041"/>
                <a:gd name="T102" fmla="*/ 403 w 1233"/>
                <a:gd name="T103" fmla="*/ 985 h 1041"/>
                <a:gd name="T104" fmla="*/ 584 w 1233"/>
                <a:gd name="T105" fmla="*/ 984 h 1041"/>
                <a:gd name="T106" fmla="*/ 751 w 1233"/>
                <a:gd name="T107" fmla="*/ 1025 h 1041"/>
                <a:gd name="T108" fmla="*/ 1118 w 1233"/>
                <a:gd name="T109" fmla="*/ 877 h 1041"/>
                <a:gd name="T110" fmla="*/ 1218 w 1233"/>
                <a:gd name="T111" fmla="*/ 729 h 1041"/>
                <a:gd name="T112" fmla="*/ 1183 w 1233"/>
                <a:gd name="T113" fmla="*/ 741 h 1041"/>
                <a:gd name="T114" fmla="*/ 1155 w 1233"/>
                <a:gd name="T115" fmla="*/ 674 h 1041"/>
                <a:gd name="T116" fmla="*/ 932 w 1233"/>
                <a:gd name="T117" fmla="*/ 614 h 1041"/>
                <a:gd name="T118" fmla="*/ 927 w 1233"/>
                <a:gd name="T119" fmla="*/ 603 h 1041"/>
                <a:gd name="T120" fmla="*/ 951 w 1233"/>
                <a:gd name="T121" fmla="*/ 569 h 1041"/>
                <a:gd name="T122" fmla="*/ 936 w 1233"/>
                <a:gd name="T123" fmla="*/ 550 h 1041"/>
                <a:gd name="T124" fmla="*/ 708 w 1233"/>
                <a:gd name="T125" fmla="*/ 577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3" h="1041">
                  <a:moveTo>
                    <a:pt x="708" y="577"/>
                  </a:moveTo>
                  <a:lnTo>
                    <a:pt x="932" y="534"/>
                  </a:lnTo>
                  <a:cubicBezTo>
                    <a:pt x="935" y="534"/>
                    <a:pt x="938" y="534"/>
                    <a:pt x="940" y="536"/>
                  </a:cubicBezTo>
                  <a:lnTo>
                    <a:pt x="962" y="558"/>
                  </a:lnTo>
                  <a:cubicBezTo>
                    <a:pt x="964" y="560"/>
                    <a:pt x="965" y="564"/>
                    <a:pt x="963" y="567"/>
                  </a:cubicBezTo>
                  <a:lnTo>
                    <a:pt x="941" y="610"/>
                  </a:lnTo>
                  <a:lnTo>
                    <a:pt x="936" y="599"/>
                  </a:lnTo>
                  <a:lnTo>
                    <a:pt x="1165" y="664"/>
                  </a:lnTo>
                  <a:cubicBezTo>
                    <a:pt x="1168" y="664"/>
                    <a:pt x="1170" y="666"/>
                    <a:pt x="1171" y="669"/>
                  </a:cubicBezTo>
                  <a:lnTo>
                    <a:pt x="1190" y="731"/>
                  </a:lnTo>
                  <a:lnTo>
                    <a:pt x="1183" y="725"/>
                  </a:lnTo>
                  <a:lnTo>
                    <a:pt x="1224" y="725"/>
                  </a:lnTo>
                  <a:cubicBezTo>
                    <a:pt x="1227" y="725"/>
                    <a:pt x="1230" y="727"/>
                    <a:pt x="1232" y="730"/>
                  </a:cubicBezTo>
                  <a:cubicBezTo>
                    <a:pt x="1233" y="732"/>
                    <a:pt x="1233" y="735"/>
                    <a:pt x="1231" y="738"/>
                  </a:cubicBezTo>
                  <a:lnTo>
                    <a:pt x="1128" y="889"/>
                  </a:lnTo>
                  <a:cubicBezTo>
                    <a:pt x="1127" y="890"/>
                    <a:pt x="1126" y="891"/>
                    <a:pt x="1124" y="892"/>
                  </a:cubicBezTo>
                  <a:lnTo>
                    <a:pt x="752" y="1040"/>
                  </a:lnTo>
                  <a:cubicBezTo>
                    <a:pt x="751" y="1041"/>
                    <a:pt x="749" y="1041"/>
                    <a:pt x="747" y="1040"/>
                  </a:cubicBezTo>
                  <a:lnTo>
                    <a:pt x="583" y="1000"/>
                  </a:lnTo>
                  <a:lnTo>
                    <a:pt x="584" y="1000"/>
                  </a:lnTo>
                  <a:lnTo>
                    <a:pt x="400" y="1000"/>
                  </a:lnTo>
                  <a:cubicBezTo>
                    <a:pt x="399" y="1000"/>
                    <a:pt x="398" y="1000"/>
                    <a:pt x="397" y="1000"/>
                  </a:cubicBezTo>
                  <a:lnTo>
                    <a:pt x="232" y="935"/>
                  </a:lnTo>
                  <a:cubicBezTo>
                    <a:pt x="230" y="934"/>
                    <a:pt x="228" y="932"/>
                    <a:pt x="228" y="930"/>
                  </a:cubicBezTo>
                  <a:lnTo>
                    <a:pt x="166" y="779"/>
                  </a:lnTo>
                  <a:lnTo>
                    <a:pt x="169" y="783"/>
                  </a:lnTo>
                  <a:lnTo>
                    <a:pt x="107" y="740"/>
                  </a:lnTo>
                  <a:cubicBezTo>
                    <a:pt x="106" y="739"/>
                    <a:pt x="105" y="738"/>
                    <a:pt x="104" y="736"/>
                  </a:cubicBezTo>
                  <a:lnTo>
                    <a:pt x="62" y="609"/>
                  </a:lnTo>
                  <a:lnTo>
                    <a:pt x="64" y="612"/>
                  </a:lnTo>
                  <a:lnTo>
                    <a:pt x="22" y="569"/>
                  </a:lnTo>
                  <a:cubicBezTo>
                    <a:pt x="21" y="568"/>
                    <a:pt x="20" y="566"/>
                    <a:pt x="20" y="564"/>
                  </a:cubicBezTo>
                  <a:lnTo>
                    <a:pt x="20" y="351"/>
                  </a:lnTo>
                  <a:lnTo>
                    <a:pt x="1" y="160"/>
                  </a:lnTo>
                  <a:cubicBezTo>
                    <a:pt x="0" y="158"/>
                    <a:pt x="1" y="155"/>
                    <a:pt x="3" y="153"/>
                  </a:cubicBezTo>
                  <a:lnTo>
                    <a:pt x="188" y="2"/>
                  </a:lnTo>
                  <a:cubicBezTo>
                    <a:pt x="190" y="1"/>
                    <a:pt x="192" y="0"/>
                    <a:pt x="194" y="1"/>
                  </a:cubicBezTo>
                  <a:cubicBezTo>
                    <a:pt x="196" y="1"/>
                    <a:pt x="198" y="2"/>
                    <a:pt x="200" y="4"/>
                  </a:cubicBezTo>
                  <a:lnTo>
                    <a:pt x="261" y="90"/>
                  </a:lnTo>
                  <a:cubicBezTo>
                    <a:pt x="262" y="91"/>
                    <a:pt x="263" y="93"/>
                    <a:pt x="263" y="95"/>
                  </a:cubicBezTo>
                  <a:lnTo>
                    <a:pt x="263" y="178"/>
                  </a:lnTo>
                  <a:lnTo>
                    <a:pt x="262" y="175"/>
                  </a:lnTo>
                  <a:lnTo>
                    <a:pt x="304" y="261"/>
                  </a:lnTo>
                  <a:lnTo>
                    <a:pt x="303" y="260"/>
                  </a:lnTo>
                  <a:lnTo>
                    <a:pt x="345" y="322"/>
                  </a:lnTo>
                  <a:cubicBezTo>
                    <a:pt x="346" y="323"/>
                    <a:pt x="346" y="324"/>
                    <a:pt x="346" y="325"/>
                  </a:cubicBezTo>
                  <a:lnTo>
                    <a:pt x="366" y="436"/>
                  </a:lnTo>
                  <a:lnTo>
                    <a:pt x="365" y="433"/>
                  </a:lnTo>
                  <a:lnTo>
                    <a:pt x="407" y="517"/>
                  </a:lnTo>
                  <a:lnTo>
                    <a:pt x="400" y="512"/>
                  </a:lnTo>
                  <a:lnTo>
                    <a:pt x="484" y="512"/>
                  </a:lnTo>
                  <a:lnTo>
                    <a:pt x="477" y="516"/>
                  </a:lnTo>
                  <a:lnTo>
                    <a:pt x="516" y="452"/>
                  </a:lnTo>
                  <a:lnTo>
                    <a:pt x="515" y="457"/>
                  </a:lnTo>
                  <a:lnTo>
                    <a:pt x="490" y="320"/>
                  </a:lnTo>
                  <a:cubicBezTo>
                    <a:pt x="490" y="317"/>
                    <a:pt x="491" y="313"/>
                    <a:pt x="494" y="312"/>
                  </a:cubicBezTo>
                  <a:lnTo>
                    <a:pt x="553" y="274"/>
                  </a:lnTo>
                  <a:cubicBezTo>
                    <a:pt x="556" y="272"/>
                    <a:pt x="560" y="272"/>
                    <a:pt x="563" y="275"/>
                  </a:cubicBezTo>
                  <a:lnTo>
                    <a:pt x="607" y="318"/>
                  </a:lnTo>
                  <a:lnTo>
                    <a:pt x="602" y="316"/>
                  </a:lnTo>
                  <a:lnTo>
                    <a:pt x="710" y="318"/>
                  </a:lnTo>
                  <a:cubicBezTo>
                    <a:pt x="715" y="319"/>
                    <a:pt x="718" y="322"/>
                    <a:pt x="718" y="326"/>
                  </a:cubicBezTo>
                  <a:lnTo>
                    <a:pt x="718" y="585"/>
                  </a:lnTo>
                  <a:lnTo>
                    <a:pt x="702" y="585"/>
                  </a:lnTo>
                  <a:lnTo>
                    <a:pt x="702" y="326"/>
                  </a:lnTo>
                  <a:lnTo>
                    <a:pt x="710" y="334"/>
                  </a:lnTo>
                  <a:lnTo>
                    <a:pt x="601" y="332"/>
                  </a:lnTo>
                  <a:cubicBezTo>
                    <a:pt x="599" y="332"/>
                    <a:pt x="598" y="331"/>
                    <a:pt x="596" y="329"/>
                  </a:cubicBezTo>
                  <a:lnTo>
                    <a:pt x="552" y="286"/>
                  </a:lnTo>
                  <a:lnTo>
                    <a:pt x="562" y="287"/>
                  </a:lnTo>
                  <a:lnTo>
                    <a:pt x="503" y="325"/>
                  </a:lnTo>
                  <a:lnTo>
                    <a:pt x="506" y="317"/>
                  </a:lnTo>
                  <a:lnTo>
                    <a:pt x="531" y="454"/>
                  </a:lnTo>
                  <a:cubicBezTo>
                    <a:pt x="531" y="456"/>
                    <a:pt x="531" y="458"/>
                    <a:pt x="530" y="460"/>
                  </a:cubicBezTo>
                  <a:lnTo>
                    <a:pt x="490" y="525"/>
                  </a:lnTo>
                  <a:cubicBezTo>
                    <a:pt x="489" y="527"/>
                    <a:pt x="486" y="528"/>
                    <a:pt x="484" y="528"/>
                  </a:cubicBezTo>
                  <a:lnTo>
                    <a:pt x="400" y="528"/>
                  </a:lnTo>
                  <a:cubicBezTo>
                    <a:pt x="397" y="528"/>
                    <a:pt x="394" y="527"/>
                    <a:pt x="393" y="524"/>
                  </a:cubicBezTo>
                  <a:lnTo>
                    <a:pt x="351" y="441"/>
                  </a:lnTo>
                  <a:cubicBezTo>
                    <a:pt x="351" y="440"/>
                    <a:pt x="350" y="439"/>
                    <a:pt x="350" y="438"/>
                  </a:cubicBezTo>
                  <a:lnTo>
                    <a:pt x="330" y="328"/>
                  </a:lnTo>
                  <a:lnTo>
                    <a:pt x="332" y="331"/>
                  </a:lnTo>
                  <a:lnTo>
                    <a:pt x="290" y="269"/>
                  </a:lnTo>
                  <a:cubicBezTo>
                    <a:pt x="290" y="269"/>
                    <a:pt x="289" y="268"/>
                    <a:pt x="289" y="268"/>
                  </a:cubicBezTo>
                  <a:lnTo>
                    <a:pt x="247" y="182"/>
                  </a:lnTo>
                  <a:cubicBezTo>
                    <a:pt x="247" y="181"/>
                    <a:pt x="247" y="179"/>
                    <a:pt x="247" y="178"/>
                  </a:cubicBezTo>
                  <a:lnTo>
                    <a:pt x="247" y="95"/>
                  </a:lnTo>
                  <a:lnTo>
                    <a:pt x="248" y="99"/>
                  </a:lnTo>
                  <a:lnTo>
                    <a:pt x="187" y="13"/>
                  </a:lnTo>
                  <a:lnTo>
                    <a:pt x="198" y="15"/>
                  </a:lnTo>
                  <a:lnTo>
                    <a:pt x="14" y="166"/>
                  </a:lnTo>
                  <a:lnTo>
                    <a:pt x="16" y="159"/>
                  </a:lnTo>
                  <a:lnTo>
                    <a:pt x="36" y="351"/>
                  </a:lnTo>
                  <a:lnTo>
                    <a:pt x="36" y="564"/>
                  </a:lnTo>
                  <a:lnTo>
                    <a:pt x="34" y="558"/>
                  </a:lnTo>
                  <a:lnTo>
                    <a:pt x="76" y="601"/>
                  </a:lnTo>
                  <a:cubicBezTo>
                    <a:pt x="77" y="602"/>
                    <a:pt x="77" y="603"/>
                    <a:pt x="78" y="604"/>
                  </a:cubicBezTo>
                  <a:lnTo>
                    <a:pt x="119" y="731"/>
                  </a:lnTo>
                  <a:lnTo>
                    <a:pt x="116" y="727"/>
                  </a:lnTo>
                  <a:lnTo>
                    <a:pt x="178" y="770"/>
                  </a:lnTo>
                  <a:cubicBezTo>
                    <a:pt x="179" y="771"/>
                    <a:pt x="180" y="772"/>
                    <a:pt x="181" y="773"/>
                  </a:cubicBezTo>
                  <a:lnTo>
                    <a:pt x="242" y="924"/>
                  </a:lnTo>
                  <a:lnTo>
                    <a:pt x="238" y="920"/>
                  </a:lnTo>
                  <a:lnTo>
                    <a:pt x="403" y="985"/>
                  </a:lnTo>
                  <a:lnTo>
                    <a:pt x="400" y="984"/>
                  </a:lnTo>
                  <a:lnTo>
                    <a:pt x="584" y="984"/>
                  </a:lnTo>
                  <a:cubicBezTo>
                    <a:pt x="585" y="984"/>
                    <a:pt x="586" y="984"/>
                    <a:pt x="586" y="984"/>
                  </a:cubicBezTo>
                  <a:lnTo>
                    <a:pt x="751" y="1025"/>
                  </a:lnTo>
                  <a:lnTo>
                    <a:pt x="746" y="1025"/>
                  </a:lnTo>
                  <a:lnTo>
                    <a:pt x="1118" y="877"/>
                  </a:lnTo>
                  <a:lnTo>
                    <a:pt x="1114" y="880"/>
                  </a:lnTo>
                  <a:lnTo>
                    <a:pt x="1218" y="729"/>
                  </a:lnTo>
                  <a:lnTo>
                    <a:pt x="1224" y="741"/>
                  </a:lnTo>
                  <a:lnTo>
                    <a:pt x="1183" y="741"/>
                  </a:lnTo>
                  <a:cubicBezTo>
                    <a:pt x="1179" y="741"/>
                    <a:pt x="1176" y="739"/>
                    <a:pt x="1175" y="736"/>
                  </a:cubicBezTo>
                  <a:lnTo>
                    <a:pt x="1155" y="674"/>
                  </a:lnTo>
                  <a:lnTo>
                    <a:pt x="1161" y="679"/>
                  </a:lnTo>
                  <a:lnTo>
                    <a:pt x="932" y="614"/>
                  </a:lnTo>
                  <a:cubicBezTo>
                    <a:pt x="930" y="614"/>
                    <a:pt x="928" y="612"/>
                    <a:pt x="927" y="610"/>
                  </a:cubicBezTo>
                  <a:cubicBezTo>
                    <a:pt x="926" y="608"/>
                    <a:pt x="926" y="605"/>
                    <a:pt x="927" y="603"/>
                  </a:cubicBezTo>
                  <a:lnTo>
                    <a:pt x="949" y="560"/>
                  </a:lnTo>
                  <a:lnTo>
                    <a:pt x="951" y="569"/>
                  </a:lnTo>
                  <a:lnTo>
                    <a:pt x="928" y="548"/>
                  </a:lnTo>
                  <a:lnTo>
                    <a:pt x="936" y="550"/>
                  </a:lnTo>
                  <a:lnTo>
                    <a:pt x="712" y="593"/>
                  </a:lnTo>
                  <a:lnTo>
                    <a:pt x="708" y="577"/>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176" name="Freeform 27"/>
            <p:cNvSpPr>
              <a:spLocks/>
            </p:cNvSpPr>
            <p:nvPr/>
          </p:nvSpPr>
          <p:spPr bwMode="auto">
            <a:xfrm>
              <a:off x="2187" y="2809"/>
              <a:ext cx="232" cy="206"/>
            </a:xfrm>
            <a:custGeom>
              <a:avLst/>
              <a:gdLst>
                <a:gd name="T0" fmla="*/ 16 w 865"/>
                <a:gd name="T1" fmla="*/ 388 h 768"/>
                <a:gd name="T2" fmla="*/ 16 w 865"/>
                <a:gd name="T3" fmla="*/ 469 h 768"/>
                <a:gd name="T4" fmla="*/ 113 w 865"/>
                <a:gd name="T5" fmla="*/ 481 h 768"/>
                <a:gd name="T6" fmla="*/ 200 w 865"/>
                <a:gd name="T7" fmla="*/ 566 h 768"/>
                <a:gd name="T8" fmla="*/ 260 w 865"/>
                <a:gd name="T9" fmla="*/ 586 h 768"/>
                <a:gd name="T10" fmla="*/ 304 w 865"/>
                <a:gd name="T11" fmla="*/ 652 h 768"/>
                <a:gd name="T12" fmla="*/ 362 w 865"/>
                <a:gd name="T13" fmla="*/ 669 h 768"/>
                <a:gd name="T14" fmla="*/ 469 w 865"/>
                <a:gd name="T15" fmla="*/ 754 h 768"/>
                <a:gd name="T16" fmla="*/ 588 w 865"/>
                <a:gd name="T17" fmla="*/ 752 h 768"/>
                <a:gd name="T18" fmla="*/ 746 w 865"/>
                <a:gd name="T19" fmla="*/ 608 h 768"/>
                <a:gd name="T20" fmla="*/ 835 w 865"/>
                <a:gd name="T21" fmla="*/ 606 h 768"/>
                <a:gd name="T22" fmla="*/ 849 w 865"/>
                <a:gd name="T23" fmla="*/ 508 h 768"/>
                <a:gd name="T24" fmla="*/ 808 w 865"/>
                <a:gd name="T25" fmla="*/ 451 h 768"/>
                <a:gd name="T26" fmla="*/ 807 w 865"/>
                <a:gd name="T27" fmla="*/ 260 h 768"/>
                <a:gd name="T28" fmla="*/ 706 w 865"/>
                <a:gd name="T29" fmla="*/ 182 h 768"/>
                <a:gd name="T30" fmla="*/ 628 w 865"/>
                <a:gd name="T31" fmla="*/ 183 h 768"/>
                <a:gd name="T32" fmla="*/ 581 w 865"/>
                <a:gd name="T33" fmla="*/ 117 h 768"/>
                <a:gd name="T34" fmla="*/ 532 w 865"/>
                <a:gd name="T35" fmla="*/ 13 h 768"/>
                <a:gd name="T36" fmla="*/ 424 w 865"/>
                <a:gd name="T37" fmla="*/ 163 h 768"/>
                <a:gd name="T38" fmla="*/ 47 w 865"/>
                <a:gd name="T39" fmla="*/ 293 h 768"/>
                <a:gd name="T40" fmla="*/ 414 w 865"/>
                <a:gd name="T41" fmla="*/ 150 h 768"/>
                <a:gd name="T42" fmla="*/ 526 w 865"/>
                <a:gd name="T43" fmla="*/ 0 h 768"/>
                <a:gd name="T44" fmla="*/ 594 w 865"/>
                <a:gd name="T45" fmla="*/ 109 h 768"/>
                <a:gd name="T46" fmla="*/ 628 w 865"/>
                <a:gd name="T47" fmla="*/ 167 h 768"/>
                <a:gd name="T48" fmla="*/ 716 w 865"/>
                <a:gd name="T49" fmla="*/ 169 h 768"/>
                <a:gd name="T50" fmla="*/ 823 w 865"/>
                <a:gd name="T51" fmla="*/ 260 h 768"/>
                <a:gd name="T52" fmla="*/ 821 w 865"/>
                <a:gd name="T53" fmla="*/ 442 h 768"/>
                <a:gd name="T54" fmla="*/ 864 w 865"/>
                <a:gd name="T55" fmla="*/ 511 h 768"/>
                <a:gd name="T56" fmla="*/ 835 w 865"/>
                <a:gd name="T57" fmla="*/ 622 h 768"/>
                <a:gd name="T58" fmla="*/ 757 w 865"/>
                <a:gd name="T59" fmla="*/ 620 h 768"/>
                <a:gd name="T60" fmla="*/ 588 w 865"/>
                <a:gd name="T61" fmla="*/ 768 h 768"/>
                <a:gd name="T62" fmla="*/ 459 w 865"/>
                <a:gd name="T63" fmla="*/ 767 h 768"/>
                <a:gd name="T64" fmla="*/ 357 w 865"/>
                <a:gd name="T65" fmla="*/ 684 h 768"/>
                <a:gd name="T66" fmla="*/ 291 w 865"/>
                <a:gd name="T67" fmla="*/ 660 h 768"/>
                <a:gd name="T68" fmla="*/ 255 w 865"/>
                <a:gd name="T69" fmla="*/ 601 h 768"/>
                <a:gd name="T70" fmla="*/ 188 w 865"/>
                <a:gd name="T71" fmla="*/ 577 h 768"/>
                <a:gd name="T72" fmla="*/ 110 w 865"/>
                <a:gd name="T73" fmla="*/ 497 h 768"/>
                <a:gd name="T74" fmla="*/ 0 w 865"/>
                <a:gd name="T75" fmla="*/ 469 h 768"/>
                <a:gd name="T76" fmla="*/ 1 w 865"/>
                <a:gd name="T77" fmla="*/ 381 h 768"/>
                <a:gd name="T78" fmla="*/ 57 w 865"/>
                <a:gd name="T79" fmla="*/ 304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65" h="768">
                  <a:moveTo>
                    <a:pt x="57" y="304"/>
                  </a:moveTo>
                  <a:lnTo>
                    <a:pt x="16" y="388"/>
                  </a:lnTo>
                  <a:lnTo>
                    <a:pt x="16" y="384"/>
                  </a:lnTo>
                  <a:lnTo>
                    <a:pt x="16" y="469"/>
                  </a:lnTo>
                  <a:lnTo>
                    <a:pt x="10" y="461"/>
                  </a:lnTo>
                  <a:lnTo>
                    <a:pt x="113" y="481"/>
                  </a:lnTo>
                  <a:cubicBezTo>
                    <a:pt x="115" y="481"/>
                    <a:pt x="117" y="482"/>
                    <a:pt x="118" y="483"/>
                  </a:cubicBezTo>
                  <a:lnTo>
                    <a:pt x="200" y="566"/>
                  </a:lnTo>
                  <a:lnTo>
                    <a:pt x="196" y="564"/>
                  </a:lnTo>
                  <a:lnTo>
                    <a:pt x="260" y="586"/>
                  </a:lnTo>
                  <a:cubicBezTo>
                    <a:pt x="261" y="587"/>
                    <a:pt x="263" y="588"/>
                    <a:pt x="264" y="589"/>
                  </a:cubicBezTo>
                  <a:lnTo>
                    <a:pt x="304" y="652"/>
                  </a:lnTo>
                  <a:lnTo>
                    <a:pt x="300" y="648"/>
                  </a:lnTo>
                  <a:lnTo>
                    <a:pt x="362" y="669"/>
                  </a:lnTo>
                  <a:cubicBezTo>
                    <a:pt x="363" y="669"/>
                    <a:pt x="363" y="669"/>
                    <a:pt x="364" y="670"/>
                  </a:cubicBezTo>
                  <a:lnTo>
                    <a:pt x="469" y="754"/>
                  </a:lnTo>
                  <a:lnTo>
                    <a:pt x="464" y="752"/>
                  </a:lnTo>
                  <a:lnTo>
                    <a:pt x="588" y="752"/>
                  </a:lnTo>
                  <a:lnTo>
                    <a:pt x="582" y="754"/>
                  </a:lnTo>
                  <a:lnTo>
                    <a:pt x="746" y="608"/>
                  </a:lnTo>
                  <a:cubicBezTo>
                    <a:pt x="748" y="607"/>
                    <a:pt x="750" y="606"/>
                    <a:pt x="752" y="606"/>
                  </a:cubicBezTo>
                  <a:lnTo>
                    <a:pt x="835" y="606"/>
                  </a:lnTo>
                  <a:lnTo>
                    <a:pt x="827" y="612"/>
                  </a:lnTo>
                  <a:lnTo>
                    <a:pt x="849" y="508"/>
                  </a:lnTo>
                  <a:lnTo>
                    <a:pt x="850" y="514"/>
                  </a:lnTo>
                  <a:lnTo>
                    <a:pt x="808" y="451"/>
                  </a:lnTo>
                  <a:cubicBezTo>
                    <a:pt x="807" y="450"/>
                    <a:pt x="807" y="448"/>
                    <a:pt x="807" y="447"/>
                  </a:cubicBezTo>
                  <a:lnTo>
                    <a:pt x="807" y="260"/>
                  </a:lnTo>
                  <a:lnTo>
                    <a:pt x="810" y="266"/>
                  </a:lnTo>
                  <a:lnTo>
                    <a:pt x="706" y="182"/>
                  </a:lnTo>
                  <a:lnTo>
                    <a:pt x="711" y="183"/>
                  </a:lnTo>
                  <a:lnTo>
                    <a:pt x="628" y="183"/>
                  </a:lnTo>
                  <a:cubicBezTo>
                    <a:pt x="625" y="183"/>
                    <a:pt x="623" y="182"/>
                    <a:pt x="621" y="180"/>
                  </a:cubicBezTo>
                  <a:lnTo>
                    <a:pt x="581" y="117"/>
                  </a:lnTo>
                  <a:lnTo>
                    <a:pt x="519" y="13"/>
                  </a:lnTo>
                  <a:lnTo>
                    <a:pt x="532" y="13"/>
                  </a:lnTo>
                  <a:lnTo>
                    <a:pt x="427" y="160"/>
                  </a:lnTo>
                  <a:cubicBezTo>
                    <a:pt x="427" y="161"/>
                    <a:pt x="425" y="162"/>
                    <a:pt x="424" y="163"/>
                  </a:cubicBezTo>
                  <a:lnTo>
                    <a:pt x="53" y="308"/>
                  </a:lnTo>
                  <a:lnTo>
                    <a:pt x="47" y="293"/>
                  </a:lnTo>
                  <a:lnTo>
                    <a:pt x="418" y="148"/>
                  </a:lnTo>
                  <a:lnTo>
                    <a:pt x="414" y="150"/>
                  </a:lnTo>
                  <a:lnTo>
                    <a:pt x="519" y="4"/>
                  </a:lnTo>
                  <a:cubicBezTo>
                    <a:pt x="521" y="2"/>
                    <a:pt x="524" y="0"/>
                    <a:pt x="526" y="0"/>
                  </a:cubicBezTo>
                  <a:cubicBezTo>
                    <a:pt x="529" y="1"/>
                    <a:pt x="531" y="2"/>
                    <a:pt x="533" y="4"/>
                  </a:cubicBezTo>
                  <a:lnTo>
                    <a:pt x="594" y="109"/>
                  </a:lnTo>
                  <a:lnTo>
                    <a:pt x="635" y="171"/>
                  </a:lnTo>
                  <a:lnTo>
                    <a:pt x="628" y="167"/>
                  </a:lnTo>
                  <a:lnTo>
                    <a:pt x="711" y="167"/>
                  </a:lnTo>
                  <a:cubicBezTo>
                    <a:pt x="713" y="167"/>
                    <a:pt x="715" y="168"/>
                    <a:pt x="716" y="169"/>
                  </a:cubicBezTo>
                  <a:lnTo>
                    <a:pt x="820" y="253"/>
                  </a:lnTo>
                  <a:cubicBezTo>
                    <a:pt x="822" y="255"/>
                    <a:pt x="823" y="257"/>
                    <a:pt x="823" y="260"/>
                  </a:cubicBezTo>
                  <a:lnTo>
                    <a:pt x="823" y="447"/>
                  </a:lnTo>
                  <a:lnTo>
                    <a:pt x="821" y="442"/>
                  </a:lnTo>
                  <a:lnTo>
                    <a:pt x="863" y="505"/>
                  </a:lnTo>
                  <a:cubicBezTo>
                    <a:pt x="864" y="507"/>
                    <a:pt x="865" y="509"/>
                    <a:pt x="864" y="511"/>
                  </a:cubicBezTo>
                  <a:lnTo>
                    <a:pt x="843" y="615"/>
                  </a:lnTo>
                  <a:cubicBezTo>
                    <a:pt x="842" y="619"/>
                    <a:pt x="839" y="622"/>
                    <a:pt x="835" y="622"/>
                  </a:cubicBezTo>
                  <a:lnTo>
                    <a:pt x="752" y="622"/>
                  </a:lnTo>
                  <a:lnTo>
                    <a:pt x="757" y="620"/>
                  </a:lnTo>
                  <a:lnTo>
                    <a:pt x="593" y="766"/>
                  </a:lnTo>
                  <a:cubicBezTo>
                    <a:pt x="592" y="768"/>
                    <a:pt x="590" y="768"/>
                    <a:pt x="588" y="768"/>
                  </a:cubicBezTo>
                  <a:lnTo>
                    <a:pt x="464" y="768"/>
                  </a:lnTo>
                  <a:cubicBezTo>
                    <a:pt x="462" y="768"/>
                    <a:pt x="460" y="768"/>
                    <a:pt x="459" y="767"/>
                  </a:cubicBezTo>
                  <a:lnTo>
                    <a:pt x="354" y="683"/>
                  </a:lnTo>
                  <a:lnTo>
                    <a:pt x="357" y="684"/>
                  </a:lnTo>
                  <a:lnTo>
                    <a:pt x="295" y="664"/>
                  </a:lnTo>
                  <a:cubicBezTo>
                    <a:pt x="293" y="663"/>
                    <a:pt x="292" y="662"/>
                    <a:pt x="291" y="660"/>
                  </a:cubicBezTo>
                  <a:lnTo>
                    <a:pt x="250" y="598"/>
                  </a:lnTo>
                  <a:lnTo>
                    <a:pt x="255" y="601"/>
                  </a:lnTo>
                  <a:lnTo>
                    <a:pt x="191" y="579"/>
                  </a:lnTo>
                  <a:cubicBezTo>
                    <a:pt x="190" y="579"/>
                    <a:pt x="189" y="578"/>
                    <a:pt x="188" y="577"/>
                  </a:cubicBezTo>
                  <a:lnTo>
                    <a:pt x="106" y="495"/>
                  </a:lnTo>
                  <a:lnTo>
                    <a:pt x="110" y="497"/>
                  </a:lnTo>
                  <a:lnTo>
                    <a:pt x="7" y="477"/>
                  </a:lnTo>
                  <a:cubicBezTo>
                    <a:pt x="3" y="476"/>
                    <a:pt x="0" y="472"/>
                    <a:pt x="0" y="469"/>
                  </a:cubicBezTo>
                  <a:lnTo>
                    <a:pt x="0" y="384"/>
                  </a:lnTo>
                  <a:cubicBezTo>
                    <a:pt x="0" y="383"/>
                    <a:pt x="1" y="382"/>
                    <a:pt x="1" y="381"/>
                  </a:cubicBezTo>
                  <a:lnTo>
                    <a:pt x="43" y="297"/>
                  </a:lnTo>
                  <a:lnTo>
                    <a:pt x="57" y="304"/>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177" name="Freeform 28"/>
            <p:cNvSpPr>
              <a:spLocks/>
            </p:cNvSpPr>
            <p:nvPr/>
          </p:nvSpPr>
          <p:spPr bwMode="auto">
            <a:xfrm>
              <a:off x="1387" y="2517"/>
              <a:ext cx="684" cy="821"/>
            </a:xfrm>
            <a:custGeom>
              <a:avLst/>
              <a:gdLst>
                <a:gd name="T0" fmla="*/ 1843 w 2544"/>
                <a:gd name="T1" fmla="*/ 671 h 3056"/>
                <a:gd name="T2" fmla="*/ 2273 w 2544"/>
                <a:gd name="T3" fmla="*/ 665 h 3056"/>
                <a:gd name="T4" fmla="*/ 2448 w 2544"/>
                <a:gd name="T5" fmla="*/ 1235 h 3056"/>
                <a:gd name="T6" fmla="*/ 2470 w 2544"/>
                <a:gd name="T7" fmla="*/ 1446 h 3056"/>
                <a:gd name="T8" fmla="*/ 2145 w 2544"/>
                <a:gd name="T9" fmla="*/ 1397 h 3056"/>
                <a:gd name="T10" fmla="*/ 1927 w 2544"/>
                <a:gd name="T11" fmla="*/ 1625 h 3056"/>
                <a:gd name="T12" fmla="*/ 1825 w 2544"/>
                <a:gd name="T13" fmla="*/ 1755 h 3056"/>
                <a:gd name="T14" fmla="*/ 1828 w 2544"/>
                <a:gd name="T15" fmla="*/ 2229 h 3056"/>
                <a:gd name="T16" fmla="*/ 1644 w 2544"/>
                <a:gd name="T17" fmla="*/ 2846 h 3056"/>
                <a:gd name="T18" fmla="*/ 1548 w 2544"/>
                <a:gd name="T19" fmla="*/ 3056 h 3056"/>
                <a:gd name="T20" fmla="*/ 1173 w 2544"/>
                <a:gd name="T21" fmla="*/ 2542 h 3056"/>
                <a:gd name="T22" fmla="*/ 953 w 2544"/>
                <a:gd name="T23" fmla="*/ 2198 h 3056"/>
                <a:gd name="T24" fmla="*/ 779 w 2544"/>
                <a:gd name="T25" fmla="*/ 1762 h 3056"/>
                <a:gd name="T26" fmla="*/ 697 w 2544"/>
                <a:gd name="T27" fmla="*/ 1602 h 3056"/>
                <a:gd name="T28" fmla="*/ 696 w 2544"/>
                <a:gd name="T29" fmla="*/ 1437 h 3056"/>
                <a:gd name="T30" fmla="*/ 427 w 2544"/>
                <a:gd name="T31" fmla="*/ 1124 h 3056"/>
                <a:gd name="T32" fmla="*/ 387 w 2544"/>
                <a:gd name="T33" fmla="*/ 1093 h 3056"/>
                <a:gd name="T34" fmla="*/ 412 w 2544"/>
                <a:gd name="T35" fmla="*/ 871 h 3056"/>
                <a:gd name="T36" fmla="*/ 502 w 2544"/>
                <a:gd name="T37" fmla="*/ 999 h 3056"/>
                <a:gd name="T38" fmla="*/ 129 w 2544"/>
                <a:gd name="T39" fmla="*/ 799 h 3056"/>
                <a:gd name="T40" fmla="*/ 245 w 2544"/>
                <a:gd name="T41" fmla="*/ 629 h 3056"/>
                <a:gd name="T42" fmla="*/ 377 w 2544"/>
                <a:gd name="T43" fmla="*/ 316 h 3056"/>
                <a:gd name="T44" fmla="*/ 603 w 2544"/>
                <a:gd name="T45" fmla="*/ 686 h 3056"/>
                <a:gd name="T46" fmla="*/ 537 w 2544"/>
                <a:gd name="T47" fmla="*/ 429 h 3056"/>
                <a:gd name="T48" fmla="*/ 592 w 2544"/>
                <a:gd name="T49" fmla="*/ 310 h 3056"/>
                <a:gd name="T50" fmla="*/ 458 w 2544"/>
                <a:gd name="T51" fmla="*/ 238 h 3056"/>
                <a:gd name="T52" fmla="*/ 405 w 2544"/>
                <a:gd name="T53" fmla="*/ 60 h 3056"/>
                <a:gd name="T54" fmla="*/ 461 w 2544"/>
                <a:gd name="T55" fmla="*/ 63 h 3056"/>
                <a:gd name="T56" fmla="*/ 995 w 2544"/>
                <a:gd name="T57" fmla="*/ 140 h 3056"/>
                <a:gd name="T58" fmla="*/ 1310 w 2544"/>
                <a:gd name="T59" fmla="*/ 346 h 3056"/>
                <a:gd name="T60" fmla="*/ 1582 w 2544"/>
                <a:gd name="T61" fmla="*/ 514 h 3056"/>
                <a:gd name="T62" fmla="*/ 1298 w 2544"/>
                <a:gd name="T63" fmla="*/ 356 h 3056"/>
                <a:gd name="T64" fmla="*/ 990 w 2544"/>
                <a:gd name="T65" fmla="*/ 155 h 3056"/>
                <a:gd name="T66" fmla="*/ 581 w 2544"/>
                <a:gd name="T67" fmla="*/ 78 h 3056"/>
                <a:gd name="T68" fmla="*/ 393 w 2544"/>
                <a:gd name="T69" fmla="*/ 70 h 3056"/>
                <a:gd name="T70" fmla="*/ 622 w 2544"/>
                <a:gd name="T71" fmla="*/ 240 h 3056"/>
                <a:gd name="T72" fmla="*/ 608 w 2544"/>
                <a:gd name="T73" fmla="*/ 369 h 3056"/>
                <a:gd name="T74" fmla="*/ 539 w 2544"/>
                <a:gd name="T75" fmla="*/ 445 h 3056"/>
                <a:gd name="T76" fmla="*/ 606 w 2544"/>
                <a:gd name="T77" fmla="*/ 701 h 3056"/>
                <a:gd name="T78" fmla="*/ 376 w 2544"/>
                <a:gd name="T79" fmla="*/ 402 h 3056"/>
                <a:gd name="T80" fmla="*/ 335 w 2544"/>
                <a:gd name="T81" fmla="*/ 641 h 3056"/>
                <a:gd name="T82" fmla="*/ 144 w 2544"/>
                <a:gd name="T83" fmla="*/ 796 h 3056"/>
                <a:gd name="T84" fmla="*/ 506 w 2544"/>
                <a:gd name="T85" fmla="*/ 1008 h 3056"/>
                <a:gd name="T86" fmla="*/ 417 w 2544"/>
                <a:gd name="T87" fmla="*/ 882 h 3056"/>
                <a:gd name="T88" fmla="*/ 272 w 2544"/>
                <a:gd name="T89" fmla="*/ 999 h 3056"/>
                <a:gd name="T90" fmla="*/ 483 w 2544"/>
                <a:gd name="T91" fmla="*/ 1028 h 3056"/>
                <a:gd name="T92" fmla="*/ 708 w 2544"/>
                <a:gd name="T93" fmla="*/ 1428 h 3056"/>
                <a:gd name="T94" fmla="*/ 710 w 2544"/>
                <a:gd name="T95" fmla="*/ 1592 h 3056"/>
                <a:gd name="T96" fmla="*/ 795 w 2544"/>
                <a:gd name="T97" fmla="*/ 1762 h 3056"/>
                <a:gd name="T98" fmla="*/ 953 w 2544"/>
                <a:gd name="T99" fmla="*/ 2182 h 3056"/>
                <a:gd name="T100" fmla="*/ 1187 w 2544"/>
                <a:gd name="T101" fmla="*/ 2533 h 3056"/>
                <a:gd name="T102" fmla="*/ 1555 w 2544"/>
                <a:gd name="T103" fmla="*/ 3041 h 3056"/>
                <a:gd name="T104" fmla="*/ 1630 w 2544"/>
                <a:gd name="T105" fmla="*/ 2839 h 3056"/>
                <a:gd name="T106" fmla="*/ 1812 w 2544"/>
                <a:gd name="T107" fmla="*/ 2232 h 3056"/>
                <a:gd name="T108" fmla="*/ 1813 w 2544"/>
                <a:gd name="T109" fmla="*/ 1764 h 3056"/>
                <a:gd name="T110" fmla="*/ 1960 w 2544"/>
                <a:gd name="T111" fmla="*/ 1534 h 3056"/>
                <a:gd name="T112" fmla="*/ 2266 w 2544"/>
                <a:gd name="T113" fmla="*/ 1611 h 3056"/>
                <a:gd name="T114" fmla="*/ 2457 w 2544"/>
                <a:gd name="T115" fmla="*/ 1441 h 3056"/>
                <a:gd name="T116" fmla="*/ 2401 w 2544"/>
                <a:gd name="T117" fmla="*/ 1048 h 3056"/>
                <a:gd name="T118" fmla="*/ 2205 w 2544"/>
                <a:gd name="T119" fmla="*/ 832 h 3056"/>
                <a:gd name="T120" fmla="*/ 1732 w 2544"/>
                <a:gd name="T121" fmla="*/ 582 h 3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44" h="3056">
                  <a:moveTo>
                    <a:pt x="1574" y="506"/>
                  </a:moveTo>
                  <a:lnTo>
                    <a:pt x="1719" y="506"/>
                  </a:lnTo>
                  <a:cubicBezTo>
                    <a:pt x="1723" y="506"/>
                    <a:pt x="1726" y="508"/>
                    <a:pt x="1727" y="512"/>
                  </a:cubicBezTo>
                  <a:lnTo>
                    <a:pt x="1745" y="574"/>
                  </a:lnTo>
                  <a:lnTo>
                    <a:pt x="1743" y="570"/>
                  </a:lnTo>
                  <a:lnTo>
                    <a:pt x="1848" y="673"/>
                  </a:lnTo>
                  <a:lnTo>
                    <a:pt x="1843" y="671"/>
                  </a:lnTo>
                  <a:lnTo>
                    <a:pt x="1967" y="671"/>
                  </a:lnTo>
                  <a:cubicBezTo>
                    <a:pt x="1970" y="671"/>
                    <a:pt x="1974" y="673"/>
                    <a:pt x="1975" y="677"/>
                  </a:cubicBezTo>
                  <a:lnTo>
                    <a:pt x="1997" y="798"/>
                  </a:lnTo>
                  <a:lnTo>
                    <a:pt x="1990" y="792"/>
                  </a:lnTo>
                  <a:lnTo>
                    <a:pt x="2207" y="816"/>
                  </a:lnTo>
                  <a:lnTo>
                    <a:pt x="2198" y="821"/>
                  </a:lnTo>
                  <a:lnTo>
                    <a:pt x="2273" y="665"/>
                  </a:lnTo>
                  <a:cubicBezTo>
                    <a:pt x="2275" y="662"/>
                    <a:pt x="2278" y="660"/>
                    <a:pt x="2282" y="661"/>
                  </a:cubicBezTo>
                  <a:cubicBezTo>
                    <a:pt x="2286" y="661"/>
                    <a:pt x="2288" y="665"/>
                    <a:pt x="2288" y="668"/>
                  </a:cubicBezTo>
                  <a:lnTo>
                    <a:pt x="2299" y="913"/>
                  </a:lnTo>
                  <a:lnTo>
                    <a:pt x="2297" y="908"/>
                  </a:lnTo>
                  <a:lnTo>
                    <a:pt x="2414" y="1042"/>
                  </a:lnTo>
                  <a:cubicBezTo>
                    <a:pt x="2415" y="1043"/>
                    <a:pt x="2416" y="1044"/>
                    <a:pt x="2416" y="1046"/>
                  </a:cubicBezTo>
                  <a:lnTo>
                    <a:pt x="2448" y="1235"/>
                  </a:lnTo>
                  <a:lnTo>
                    <a:pt x="2444" y="1229"/>
                  </a:lnTo>
                  <a:lnTo>
                    <a:pt x="2540" y="1274"/>
                  </a:lnTo>
                  <a:cubicBezTo>
                    <a:pt x="2543" y="1275"/>
                    <a:pt x="2544" y="1278"/>
                    <a:pt x="2544" y="1281"/>
                  </a:cubicBezTo>
                  <a:lnTo>
                    <a:pt x="2544" y="1392"/>
                  </a:lnTo>
                  <a:cubicBezTo>
                    <a:pt x="2544" y="1395"/>
                    <a:pt x="2543" y="1397"/>
                    <a:pt x="2541" y="1399"/>
                  </a:cubicBezTo>
                  <a:lnTo>
                    <a:pt x="2467" y="1454"/>
                  </a:lnTo>
                  <a:lnTo>
                    <a:pt x="2470" y="1446"/>
                  </a:lnTo>
                  <a:lnTo>
                    <a:pt x="2512" y="1635"/>
                  </a:lnTo>
                  <a:cubicBezTo>
                    <a:pt x="2513" y="1639"/>
                    <a:pt x="2511" y="1644"/>
                    <a:pt x="2507" y="1645"/>
                  </a:cubicBezTo>
                  <a:lnTo>
                    <a:pt x="2389" y="1678"/>
                  </a:lnTo>
                  <a:cubicBezTo>
                    <a:pt x="2387" y="1679"/>
                    <a:pt x="2386" y="1678"/>
                    <a:pt x="2384" y="1678"/>
                  </a:cubicBezTo>
                  <a:lnTo>
                    <a:pt x="2256" y="1622"/>
                  </a:lnTo>
                  <a:cubicBezTo>
                    <a:pt x="2254" y="1621"/>
                    <a:pt x="2253" y="1620"/>
                    <a:pt x="2252" y="1618"/>
                  </a:cubicBezTo>
                  <a:lnTo>
                    <a:pt x="2145" y="1397"/>
                  </a:lnTo>
                  <a:lnTo>
                    <a:pt x="2159" y="1398"/>
                  </a:lnTo>
                  <a:lnTo>
                    <a:pt x="2078" y="1502"/>
                  </a:lnTo>
                  <a:cubicBezTo>
                    <a:pt x="2077" y="1503"/>
                    <a:pt x="2075" y="1504"/>
                    <a:pt x="2074" y="1504"/>
                  </a:cubicBezTo>
                  <a:lnTo>
                    <a:pt x="1970" y="1545"/>
                  </a:lnTo>
                  <a:lnTo>
                    <a:pt x="1974" y="1542"/>
                  </a:lnTo>
                  <a:lnTo>
                    <a:pt x="1932" y="1621"/>
                  </a:lnTo>
                  <a:cubicBezTo>
                    <a:pt x="1931" y="1623"/>
                    <a:pt x="1929" y="1624"/>
                    <a:pt x="1927" y="1625"/>
                  </a:cubicBezTo>
                  <a:cubicBezTo>
                    <a:pt x="1925" y="1625"/>
                    <a:pt x="1923" y="1625"/>
                    <a:pt x="1921" y="1624"/>
                  </a:cubicBezTo>
                  <a:lnTo>
                    <a:pt x="1777" y="1545"/>
                  </a:lnTo>
                  <a:lnTo>
                    <a:pt x="1788" y="1542"/>
                  </a:lnTo>
                  <a:lnTo>
                    <a:pt x="1767" y="1580"/>
                  </a:lnTo>
                  <a:lnTo>
                    <a:pt x="1767" y="1573"/>
                  </a:lnTo>
                  <a:lnTo>
                    <a:pt x="1828" y="1759"/>
                  </a:lnTo>
                  <a:lnTo>
                    <a:pt x="1825" y="1755"/>
                  </a:lnTo>
                  <a:lnTo>
                    <a:pt x="1887" y="1796"/>
                  </a:lnTo>
                  <a:cubicBezTo>
                    <a:pt x="1890" y="1799"/>
                    <a:pt x="1891" y="1803"/>
                    <a:pt x="1889" y="1807"/>
                  </a:cubicBezTo>
                  <a:lnTo>
                    <a:pt x="1788" y="1970"/>
                  </a:lnTo>
                  <a:lnTo>
                    <a:pt x="1789" y="1964"/>
                  </a:lnTo>
                  <a:lnTo>
                    <a:pt x="1809" y="2064"/>
                  </a:lnTo>
                  <a:lnTo>
                    <a:pt x="1828" y="2230"/>
                  </a:lnTo>
                  <a:lnTo>
                    <a:pt x="1828" y="2229"/>
                  </a:lnTo>
                  <a:lnTo>
                    <a:pt x="1890" y="2393"/>
                  </a:lnTo>
                  <a:lnTo>
                    <a:pt x="1932" y="2473"/>
                  </a:lnTo>
                  <a:cubicBezTo>
                    <a:pt x="1933" y="2474"/>
                    <a:pt x="1933" y="2477"/>
                    <a:pt x="1933" y="2479"/>
                  </a:cubicBezTo>
                  <a:lnTo>
                    <a:pt x="1912" y="2540"/>
                  </a:lnTo>
                  <a:cubicBezTo>
                    <a:pt x="1912" y="2541"/>
                    <a:pt x="1911" y="2542"/>
                    <a:pt x="1911" y="2543"/>
                  </a:cubicBezTo>
                  <a:lnTo>
                    <a:pt x="1642" y="2850"/>
                  </a:lnTo>
                  <a:lnTo>
                    <a:pt x="1644" y="2846"/>
                  </a:lnTo>
                  <a:lnTo>
                    <a:pt x="1621" y="3008"/>
                  </a:lnTo>
                  <a:lnTo>
                    <a:pt x="1620" y="3003"/>
                  </a:lnTo>
                  <a:lnTo>
                    <a:pt x="1643" y="3045"/>
                  </a:lnTo>
                  <a:cubicBezTo>
                    <a:pt x="1644" y="3047"/>
                    <a:pt x="1644" y="3050"/>
                    <a:pt x="1643" y="3053"/>
                  </a:cubicBezTo>
                  <a:cubicBezTo>
                    <a:pt x="1641" y="3055"/>
                    <a:pt x="1639" y="3056"/>
                    <a:pt x="1636" y="3056"/>
                  </a:cubicBezTo>
                  <a:lnTo>
                    <a:pt x="1552" y="3056"/>
                  </a:lnTo>
                  <a:cubicBezTo>
                    <a:pt x="1550" y="3056"/>
                    <a:pt x="1549" y="3056"/>
                    <a:pt x="1548" y="3056"/>
                  </a:cubicBezTo>
                  <a:lnTo>
                    <a:pt x="1321" y="2952"/>
                  </a:lnTo>
                  <a:cubicBezTo>
                    <a:pt x="1320" y="2952"/>
                    <a:pt x="1319" y="2951"/>
                    <a:pt x="1318" y="2950"/>
                  </a:cubicBezTo>
                  <a:lnTo>
                    <a:pt x="1275" y="2891"/>
                  </a:lnTo>
                  <a:cubicBezTo>
                    <a:pt x="1274" y="2890"/>
                    <a:pt x="1274" y="2888"/>
                    <a:pt x="1274" y="2887"/>
                  </a:cubicBezTo>
                  <a:lnTo>
                    <a:pt x="1234" y="2640"/>
                  </a:lnTo>
                  <a:lnTo>
                    <a:pt x="1235" y="2643"/>
                  </a:lnTo>
                  <a:lnTo>
                    <a:pt x="1173" y="2542"/>
                  </a:lnTo>
                  <a:lnTo>
                    <a:pt x="1176" y="2544"/>
                  </a:lnTo>
                  <a:lnTo>
                    <a:pt x="1031" y="2462"/>
                  </a:lnTo>
                  <a:cubicBezTo>
                    <a:pt x="1030" y="2462"/>
                    <a:pt x="1029" y="2461"/>
                    <a:pt x="1029" y="2460"/>
                  </a:cubicBezTo>
                  <a:lnTo>
                    <a:pt x="967" y="2378"/>
                  </a:lnTo>
                  <a:cubicBezTo>
                    <a:pt x="966" y="2376"/>
                    <a:pt x="965" y="2375"/>
                    <a:pt x="965" y="2374"/>
                  </a:cubicBezTo>
                  <a:lnTo>
                    <a:pt x="945" y="2191"/>
                  </a:lnTo>
                  <a:lnTo>
                    <a:pt x="953" y="2198"/>
                  </a:lnTo>
                  <a:lnTo>
                    <a:pt x="849" y="2198"/>
                  </a:lnTo>
                  <a:cubicBezTo>
                    <a:pt x="845" y="2198"/>
                    <a:pt x="842" y="2195"/>
                    <a:pt x="841" y="2191"/>
                  </a:cubicBezTo>
                  <a:lnTo>
                    <a:pt x="819" y="1987"/>
                  </a:lnTo>
                  <a:lnTo>
                    <a:pt x="827" y="1995"/>
                  </a:lnTo>
                  <a:lnTo>
                    <a:pt x="787" y="1995"/>
                  </a:lnTo>
                  <a:cubicBezTo>
                    <a:pt x="783" y="1995"/>
                    <a:pt x="779" y="1991"/>
                    <a:pt x="779" y="1987"/>
                  </a:cubicBezTo>
                  <a:lnTo>
                    <a:pt x="779" y="1762"/>
                  </a:lnTo>
                  <a:lnTo>
                    <a:pt x="791" y="1769"/>
                  </a:lnTo>
                  <a:lnTo>
                    <a:pt x="749" y="1790"/>
                  </a:lnTo>
                  <a:cubicBezTo>
                    <a:pt x="747" y="1791"/>
                    <a:pt x="744" y="1791"/>
                    <a:pt x="742" y="1790"/>
                  </a:cubicBezTo>
                  <a:cubicBezTo>
                    <a:pt x="739" y="1788"/>
                    <a:pt x="738" y="1786"/>
                    <a:pt x="738" y="1783"/>
                  </a:cubicBezTo>
                  <a:lnTo>
                    <a:pt x="738" y="1658"/>
                  </a:lnTo>
                  <a:lnTo>
                    <a:pt x="739" y="1663"/>
                  </a:lnTo>
                  <a:lnTo>
                    <a:pt x="697" y="1602"/>
                  </a:lnTo>
                  <a:lnTo>
                    <a:pt x="701" y="1605"/>
                  </a:lnTo>
                  <a:lnTo>
                    <a:pt x="639" y="1583"/>
                  </a:lnTo>
                  <a:cubicBezTo>
                    <a:pt x="636" y="1582"/>
                    <a:pt x="634" y="1580"/>
                    <a:pt x="633" y="1578"/>
                  </a:cubicBezTo>
                  <a:cubicBezTo>
                    <a:pt x="633" y="1575"/>
                    <a:pt x="634" y="1572"/>
                    <a:pt x="636" y="1570"/>
                  </a:cubicBezTo>
                  <a:lnTo>
                    <a:pt x="718" y="1491"/>
                  </a:lnTo>
                  <a:lnTo>
                    <a:pt x="716" y="1499"/>
                  </a:lnTo>
                  <a:lnTo>
                    <a:pt x="696" y="1437"/>
                  </a:lnTo>
                  <a:lnTo>
                    <a:pt x="699" y="1441"/>
                  </a:lnTo>
                  <a:lnTo>
                    <a:pt x="575" y="1359"/>
                  </a:lnTo>
                  <a:cubicBezTo>
                    <a:pt x="573" y="1357"/>
                    <a:pt x="571" y="1355"/>
                    <a:pt x="571" y="1352"/>
                  </a:cubicBezTo>
                  <a:lnTo>
                    <a:pt x="571" y="1231"/>
                  </a:lnTo>
                  <a:lnTo>
                    <a:pt x="575" y="1237"/>
                  </a:lnTo>
                  <a:lnTo>
                    <a:pt x="430" y="1134"/>
                  </a:lnTo>
                  <a:cubicBezTo>
                    <a:pt x="427" y="1132"/>
                    <a:pt x="425" y="1128"/>
                    <a:pt x="427" y="1124"/>
                  </a:cubicBezTo>
                  <a:lnTo>
                    <a:pt x="468" y="1022"/>
                  </a:lnTo>
                  <a:lnTo>
                    <a:pt x="471" y="1031"/>
                  </a:lnTo>
                  <a:lnTo>
                    <a:pt x="434" y="1005"/>
                  </a:lnTo>
                  <a:lnTo>
                    <a:pt x="446" y="1002"/>
                  </a:lnTo>
                  <a:lnTo>
                    <a:pt x="399" y="1090"/>
                  </a:lnTo>
                  <a:cubicBezTo>
                    <a:pt x="398" y="1092"/>
                    <a:pt x="396" y="1093"/>
                    <a:pt x="394" y="1094"/>
                  </a:cubicBezTo>
                  <a:cubicBezTo>
                    <a:pt x="391" y="1094"/>
                    <a:pt x="389" y="1094"/>
                    <a:pt x="387" y="1093"/>
                  </a:cubicBezTo>
                  <a:lnTo>
                    <a:pt x="263" y="1013"/>
                  </a:lnTo>
                  <a:cubicBezTo>
                    <a:pt x="260" y="1010"/>
                    <a:pt x="259" y="1005"/>
                    <a:pt x="261" y="1002"/>
                  </a:cubicBezTo>
                  <a:lnTo>
                    <a:pt x="323" y="896"/>
                  </a:lnTo>
                  <a:cubicBezTo>
                    <a:pt x="325" y="893"/>
                    <a:pt x="328" y="891"/>
                    <a:pt x="332" y="892"/>
                  </a:cubicBezTo>
                  <a:lnTo>
                    <a:pt x="401" y="914"/>
                  </a:lnTo>
                  <a:lnTo>
                    <a:pt x="392" y="918"/>
                  </a:lnTo>
                  <a:lnTo>
                    <a:pt x="412" y="871"/>
                  </a:lnTo>
                  <a:cubicBezTo>
                    <a:pt x="414" y="868"/>
                    <a:pt x="418" y="866"/>
                    <a:pt x="422" y="867"/>
                  </a:cubicBezTo>
                  <a:lnTo>
                    <a:pt x="491" y="888"/>
                  </a:lnTo>
                  <a:cubicBezTo>
                    <a:pt x="493" y="889"/>
                    <a:pt x="495" y="890"/>
                    <a:pt x="496" y="892"/>
                  </a:cubicBezTo>
                  <a:cubicBezTo>
                    <a:pt x="497" y="894"/>
                    <a:pt x="497" y="897"/>
                    <a:pt x="496" y="899"/>
                  </a:cubicBezTo>
                  <a:lnTo>
                    <a:pt x="461" y="987"/>
                  </a:lnTo>
                  <a:lnTo>
                    <a:pt x="457" y="976"/>
                  </a:lnTo>
                  <a:lnTo>
                    <a:pt x="502" y="999"/>
                  </a:lnTo>
                  <a:lnTo>
                    <a:pt x="491" y="1003"/>
                  </a:lnTo>
                  <a:lnTo>
                    <a:pt x="540" y="852"/>
                  </a:lnTo>
                  <a:lnTo>
                    <a:pt x="545" y="862"/>
                  </a:lnTo>
                  <a:lnTo>
                    <a:pt x="352" y="800"/>
                  </a:lnTo>
                  <a:lnTo>
                    <a:pt x="354" y="800"/>
                  </a:lnTo>
                  <a:lnTo>
                    <a:pt x="137" y="806"/>
                  </a:lnTo>
                  <a:cubicBezTo>
                    <a:pt x="133" y="806"/>
                    <a:pt x="130" y="803"/>
                    <a:pt x="129" y="799"/>
                  </a:cubicBezTo>
                  <a:lnTo>
                    <a:pt x="1" y="212"/>
                  </a:lnTo>
                  <a:cubicBezTo>
                    <a:pt x="0" y="209"/>
                    <a:pt x="1" y="206"/>
                    <a:pt x="3" y="204"/>
                  </a:cubicBezTo>
                  <a:cubicBezTo>
                    <a:pt x="5" y="202"/>
                    <a:pt x="8" y="201"/>
                    <a:pt x="11" y="202"/>
                  </a:cubicBezTo>
                  <a:lnTo>
                    <a:pt x="169" y="259"/>
                  </a:lnTo>
                  <a:cubicBezTo>
                    <a:pt x="172" y="260"/>
                    <a:pt x="174" y="262"/>
                    <a:pt x="174" y="265"/>
                  </a:cubicBezTo>
                  <a:lnTo>
                    <a:pt x="253" y="636"/>
                  </a:lnTo>
                  <a:lnTo>
                    <a:pt x="245" y="629"/>
                  </a:lnTo>
                  <a:lnTo>
                    <a:pt x="335" y="625"/>
                  </a:lnTo>
                  <a:lnTo>
                    <a:pt x="327" y="634"/>
                  </a:lnTo>
                  <a:lnTo>
                    <a:pt x="273" y="294"/>
                  </a:lnTo>
                  <a:cubicBezTo>
                    <a:pt x="272" y="291"/>
                    <a:pt x="273" y="288"/>
                    <a:pt x="275" y="286"/>
                  </a:cubicBezTo>
                  <a:cubicBezTo>
                    <a:pt x="277" y="285"/>
                    <a:pt x="280" y="284"/>
                    <a:pt x="283" y="285"/>
                  </a:cubicBezTo>
                  <a:lnTo>
                    <a:pt x="371" y="310"/>
                  </a:lnTo>
                  <a:cubicBezTo>
                    <a:pt x="374" y="311"/>
                    <a:pt x="376" y="314"/>
                    <a:pt x="377" y="316"/>
                  </a:cubicBezTo>
                  <a:lnTo>
                    <a:pt x="392" y="399"/>
                  </a:lnTo>
                  <a:lnTo>
                    <a:pt x="385" y="392"/>
                  </a:lnTo>
                  <a:lnTo>
                    <a:pt x="430" y="398"/>
                  </a:lnTo>
                  <a:cubicBezTo>
                    <a:pt x="433" y="398"/>
                    <a:pt x="436" y="401"/>
                    <a:pt x="437" y="405"/>
                  </a:cubicBezTo>
                  <a:lnTo>
                    <a:pt x="482" y="667"/>
                  </a:lnTo>
                  <a:lnTo>
                    <a:pt x="475" y="661"/>
                  </a:lnTo>
                  <a:lnTo>
                    <a:pt x="603" y="686"/>
                  </a:lnTo>
                  <a:lnTo>
                    <a:pt x="594" y="693"/>
                  </a:lnTo>
                  <a:lnTo>
                    <a:pt x="603" y="636"/>
                  </a:lnTo>
                  <a:lnTo>
                    <a:pt x="609" y="645"/>
                  </a:lnTo>
                  <a:lnTo>
                    <a:pt x="555" y="630"/>
                  </a:lnTo>
                  <a:cubicBezTo>
                    <a:pt x="552" y="629"/>
                    <a:pt x="549" y="626"/>
                    <a:pt x="549" y="623"/>
                  </a:cubicBezTo>
                  <a:lnTo>
                    <a:pt x="530" y="438"/>
                  </a:lnTo>
                  <a:cubicBezTo>
                    <a:pt x="529" y="433"/>
                    <a:pt x="533" y="430"/>
                    <a:pt x="537" y="429"/>
                  </a:cubicBezTo>
                  <a:lnTo>
                    <a:pt x="730" y="408"/>
                  </a:lnTo>
                  <a:lnTo>
                    <a:pt x="723" y="415"/>
                  </a:lnTo>
                  <a:lnTo>
                    <a:pt x="727" y="374"/>
                  </a:lnTo>
                  <a:lnTo>
                    <a:pt x="735" y="383"/>
                  </a:lnTo>
                  <a:lnTo>
                    <a:pt x="599" y="377"/>
                  </a:lnTo>
                  <a:cubicBezTo>
                    <a:pt x="595" y="377"/>
                    <a:pt x="592" y="373"/>
                    <a:pt x="592" y="369"/>
                  </a:cubicBezTo>
                  <a:lnTo>
                    <a:pt x="592" y="310"/>
                  </a:lnTo>
                  <a:cubicBezTo>
                    <a:pt x="592" y="306"/>
                    <a:pt x="595" y="302"/>
                    <a:pt x="600" y="302"/>
                  </a:cubicBezTo>
                  <a:lnTo>
                    <a:pt x="746" y="302"/>
                  </a:lnTo>
                  <a:lnTo>
                    <a:pt x="738" y="310"/>
                  </a:lnTo>
                  <a:lnTo>
                    <a:pt x="738" y="248"/>
                  </a:lnTo>
                  <a:lnTo>
                    <a:pt x="746" y="256"/>
                  </a:lnTo>
                  <a:lnTo>
                    <a:pt x="622" y="256"/>
                  </a:lnTo>
                  <a:lnTo>
                    <a:pt x="458" y="238"/>
                  </a:lnTo>
                  <a:lnTo>
                    <a:pt x="273" y="192"/>
                  </a:lnTo>
                  <a:cubicBezTo>
                    <a:pt x="270" y="191"/>
                    <a:pt x="268" y="189"/>
                    <a:pt x="267" y="186"/>
                  </a:cubicBezTo>
                  <a:lnTo>
                    <a:pt x="243" y="41"/>
                  </a:lnTo>
                  <a:cubicBezTo>
                    <a:pt x="242" y="38"/>
                    <a:pt x="243" y="36"/>
                    <a:pt x="245" y="34"/>
                  </a:cubicBezTo>
                  <a:cubicBezTo>
                    <a:pt x="247" y="32"/>
                    <a:pt x="250" y="31"/>
                    <a:pt x="252" y="32"/>
                  </a:cubicBezTo>
                  <a:lnTo>
                    <a:pt x="400" y="57"/>
                  </a:lnTo>
                  <a:cubicBezTo>
                    <a:pt x="402" y="58"/>
                    <a:pt x="404" y="59"/>
                    <a:pt x="405" y="60"/>
                  </a:cubicBezTo>
                  <a:lnTo>
                    <a:pt x="454" y="117"/>
                  </a:lnTo>
                  <a:lnTo>
                    <a:pt x="450" y="114"/>
                  </a:lnTo>
                  <a:lnTo>
                    <a:pt x="581" y="140"/>
                  </a:lnTo>
                  <a:lnTo>
                    <a:pt x="571" y="148"/>
                  </a:lnTo>
                  <a:lnTo>
                    <a:pt x="571" y="85"/>
                  </a:lnTo>
                  <a:lnTo>
                    <a:pt x="577" y="93"/>
                  </a:lnTo>
                  <a:lnTo>
                    <a:pt x="461" y="63"/>
                  </a:lnTo>
                  <a:cubicBezTo>
                    <a:pt x="458" y="62"/>
                    <a:pt x="455" y="59"/>
                    <a:pt x="455" y="55"/>
                  </a:cubicBezTo>
                  <a:lnTo>
                    <a:pt x="455" y="8"/>
                  </a:lnTo>
                  <a:cubicBezTo>
                    <a:pt x="455" y="6"/>
                    <a:pt x="456" y="4"/>
                    <a:pt x="458" y="3"/>
                  </a:cubicBezTo>
                  <a:cubicBezTo>
                    <a:pt x="459" y="1"/>
                    <a:pt x="462" y="0"/>
                    <a:pt x="464" y="0"/>
                  </a:cubicBezTo>
                  <a:lnTo>
                    <a:pt x="642" y="16"/>
                  </a:lnTo>
                  <a:cubicBezTo>
                    <a:pt x="643" y="16"/>
                    <a:pt x="643" y="16"/>
                    <a:pt x="644" y="16"/>
                  </a:cubicBezTo>
                  <a:lnTo>
                    <a:pt x="995" y="140"/>
                  </a:lnTo>
                  <a:lnTo>
                    <a:pt x="1056" y="158"/>
                  </a:lnTo>
                  <a:lnTo>
                    <a:pt x="1054" y="157"/>
                  </a:lnTo>
                  <a:lnTo>
                    <a:pt x="1097" y="157"/>
                  </a:lnTo>
                  <a:cubicBezTo>
                    <a:pt x="1098" y="157"/>
                    <a:pt x="1100" y="158"/>
                    <a:pt x="1101" y="159"/>
                  </a:cubicBezTo>
                  <a:lnTo>
                    <a:pt x="1205" y="221"/>
                  </a:lnTo>
                  <a:cubicBezTo>
                    <a:pt x="1205" y="221"/>
                    <a:pt x="1206" y="222"/>
                    <a:pt x="1207" y="223"/>
                  </a:cubicBezTo>
                  <a:lnTo>
                    <a:pt x="1310" y="346"/>
                  </a:lnTo>
                  <a:lnTo>
                    <a:pt x="1304" y="343"/>
                  </a:lnTo>
                  <a:lnTo>
                    <a:pt x="1388" y="343"/>
                  </a:lnTo>
                  <a:lnTo>
                    <a:pt x="1384" y="344"/>
                  </a:lnTo>
                  <a:lnTo>
                    <a:pt x="1570" y="241"/>
                  </a:lnTo>
                  <a:cubicBezTo>
                    <a:pt x="1573" y="239"/>
                    <a:pt x="1576" y="239"/>
                    <a:pt x="1578" y="241"/>
                  </a:cubicBezTo>
                  <a:cubicBezTo>
                    <a:pt x="1580" y="242"/>
                    <a:pt x="1582" y="245"/>
                    <a:pt x="1582" y="248"/>
                  </a:cubicBezTo>
                  <a:lnTo>
                    <a:pt x="1582" y="514"/>
                  </a:lnTo>
                  <a:lnTo>
                    <a:pt x="1566" y="514"/>
                  </a:lnTo>
                  <a:lnTo>
                    <a:pt x="1566" y="248"/>
                  </a:lnTo>
                  <a:lnTo>
                    <a:pt x="1578" y="255"/>
                  </a:lnTo>
                  <a:lnTo>
                    <a:pt x="1392" y="358"/>
                  </a:lnTo>
                  <a:cubicBezTo>
                    <a:pt x="1391" y="359"/>
                    <a:pt x="1390" y="359"/>
                    <a:pt x="1388" y="359"/>
                  </a:cubicBezTo>
                  <a:lnTo>
                    <a:pt x="1304" y="359"/>
                  </a:lnTo>
                  <a:cubicBezTo>
                    <a:pt x="1302" y="359"/>
                    <a:pt x="1299" y="358"/>
                    <a:pt x="1298" y="356"/>
                  </a:cubicBezTo>
                  <a:lnTo>
                    <a:pt x="1194" y="233"/>
                  </a:lnTo>
                  <a:lnTo>
                    <a:pt x="1196" y="235"/>
                  </a:lnTo>
                  <a:lnTo>
                    <a:pt x="1093" y="172"/>
                  </a:lnTo>
                  <a:lnTo>
                    <a:pt x="1097" y="173"/>
                  </a:lnTo>
                  <a:lnTo>
                    <a:pt x="1054" y="173"/>
                  </a:lnTo>
                  <a:cubicBezTo>
                    <a:pt x="1053" y="173"/>
                    <a:pt x="1053" y="173"/>
                    <a:pt x="1052" y="173"/>
                  </a:cubicBezTo>
                  <a:lnTo>
                    <a:pt x="990" y="155"/>
                  </a:lnTo>
                  <a:lnTo>
                    <a:pt x="639" y="32"/>
                  </a:lnTo>
                  <a:lnTo>
                    <a:pt x="641" y="32"/>
                  </a:lnTo>
                  <a:lnTo>
                    <a:pt x="462" y="16"/>
                  </a:lnTo>
                  <a:lnTo>
                    <a:pt x="471" y="8"/>
                  </a:lnTo>
                  <a:lnTo>
                    <a:pt x="471" y="55"/>
                  </a:lnTo>
                  <a:lnTo>
                    <a:pt x="465" y="47"/>
                  </a:lnTo>
                  <a:lnTo>
                    <a:pt x="581" y="78"/>
                  </a:lnTo>
                  <a:cubicBezTo>
                    <a:pt x="585" y="78"/>
                    <a:pt x="587" y="82"/>
                    <a:pt x="587" y="85"/>
                  </a:cubicBezTo>
                  <a:lnTo>
                    <a:pt x="587" y="148"/>
                  </a:lnTo>
                  <a:cubicBezTo>
                    <a:pt x="587" y="150"/>
                    <a:pt x="586" y="152"/>
                    <a:pt x="584" y="154"/>
                  </a:cubicBezTo>
                  <a:cubicBezTo>
                    <a:pt x="583" y="155"/>
                    <a:pt x="580" y="156"/>
                    <a:pt x="578" y="155"/>
                  </a:cubicBezTo>
                  <a:lnTo>
                    <a:pt x="447" y="130"/>
                  </a:lnTo>
                  <a:cubicBezTo>
                    <a:pt x="445" y="130"/>
                    <a:pt x="443" y="129"/>
                    <a:pt x="442" y="127"/>
                  </a:cubicBezTo>
                  <a:lnTo>
                    <a:pt x="393" y="70"/>
                  </a:lnTo>
                  <a:lnTo>
                    <a:pt x="398" y="73"/>
                  </a:lnTo>
                  <a:lnTo>
                    <a:pt x="249" y="48"/>
                  </a:lnTo>
                  <a:lnTo>
                    <a:pt x="259" y="38"/>
                  </a:lnTo>
                  <a:lnTo>
                    <a:pt x="283" y="183"/>
                  </a:lnTo>
                  <a:lnTo>
                    <a:pt x="277" y="177"/>
                  </a:lnTo>
                  <a:lnTo>
                    <a:pt x="460" y="222"/>
                  </a:lnTo>
                  <a:lnTo>
                    <a:pt x="622" y="240"/>
                  </a:lnTo>
                  <a:lnTo>
                    <a:pt x="746" y="240"/>
                  </a:lnTo>
                  <a:cubicBezTo>
                    <a:pt x="750" y="240"/>
                    <a:pt x="754" y="243"/>
                    <a:pt x="754" y="248"/>
                  </a:cubicBezTo>
                  <a:lnTo>
                    <a:pt x="754" y="310"/>
                  </a:lnTo>
                  <a:cubicBezTo>
                    <a:pt x="754" y="315"/>
                    <a:pt x="750" y="318"/>
                    <a:pt x="746" y="318"/>
                  </a:cubicBezTo>
                  <a:lnTo>
                    <a:pt x="600" y="318"/>
                  </a:lnTo>
                  <a:lnTo>
                    <a:pt x="608" y="310"/>
                  </a:lnTo>
                  <a:lnTo>
                    <a:pt x="608" y="369"/>
                  </a:lnTo>
                  <a:lnTo>
                    <a:pt x="600" y="361"/>
                  </a:lnTo>
                  <a:lnTo>
                    <a:pt x="736" y="367"/>
                  </a:lnTo>
                  <a:cubicBezTo>
                    <a:pt x="738" y="367"/>
                    <a:pt x="740" y="368"/>
                    <a:pt x="741" y="369"/>
                  </a:cubicBezTo>
                  <a:cubicBezTo>
                    <a:pt x="743" y="371"/>
                    <a:pt x="743" y="373"/>
                    <a:pt x="743" y="376"/>
                  </a:cubicBezTo>
                  <a:lnTo>
                    <a:pt x="739" y="417"/>
                  </a:lnTo>
                  <a:cubicBezTo>
                    <a:pt x="738" y="420"/>
                    <a:pt x="736" y="423"/>
                    <a:pt x="732" y="424"/>
                  </a:cubicBezTo>
                  <a:lnTo>
                    <a:pt x="539" y="445"/>
                  </a:lnTo>
                  <a:lnTo>
                    <a:pt x="546" y="436"/>
                  </a:lnTo>
                  <a:lnTo>
                    <a:pt x="565" y="621"/>
                  </a:lnTo>
                  <a:lnTo>
                    <a:pt x="559" y="614"/>
                  </a:lnTo>
                  <a:lnTo>
                    <a:pt x="614" y="630"/>
                  </a:lnTo>
                  <a:cubicBezTo>
                    <a:pt x="618" y="631"/>
                    <a:pt x="620" y="635"/>
                    <a:pt x="619" y="639"/>
                  </a:cubicBezTo>
                  <a:lnTo>
                    <a:pt x="610" y="696"/>
                  </a:lnTo>
                  <a:cubicBezTo>
                    <a:pt x="609" y="698"/>
                    <a:pt x="608" y="700"/>
                    <a:pt x="606" y="701"/>
                  </a:cubicBezTo>
                  <a:cubicBezTo>
                    <a:pt x="605" y="702"/>
                    <a:pt x="602" y="702"/>
                    <a:pt x="600" y="702"/>
                  </a:cubicBezTo>
                  <a:lnTo>
                    <a:pt x="472" y="676"/>
                  </a:lnTo>
                  <a:cubicBezTo>
                    <a:pt x="469" y="676"/>
                    <a:pt x="466" y="673"/>
                    <a:pt x="466" y="670"/>
                  </a:cubicBezTo>
                  <a:lnTo>
                    <a:pt x="421" y="407"/>
                  </a:lnTo>
                  <a:lnTo>
                    <a:pt x="428" y="414"/>
                  </a:lnTo>
                  <a:lnTo>
                    <a:pt x="383" y="408"/>
                  </a:lnTo>
                  <a:cubicBezTo>
                    <a:pt x="380" y="408"/>
                    <a:pt x="377" y="405"/>
                    <a:pt x="376" y="402"/>
                  </a:cubicBezTo>
                  <a:lnTo>
                    <a:pt x="361" y="319"/>
                  </a:lnTo>
                  <a:lnTo>
                    <a:pt x="367" y="326"/>
                  </a:lnTo>
                  <a:lnTo>
                    <a:pt x="278" y="300"/>
                  </a:lnTo>
                  <a:lnTo>
                    <a:pt x="288" y="291"/>
                  </a:lnTo>
                  <a:lnTo>
                    <a:pt x="343" y="632"/>
                  </a:lnTo>
                  <a:cubicBezTo>
                    <a:pt x="343" y="634"/>
                    <a:pt x="343" y="636"/>
                    <a:pt x="341" y="638"/>
                  </a:cubicBezTo>
                  <a:cubicBezTo>
                    <a:pt x="340" y="640"/>
                    <a:pt x="338" y="641"/>
                    <a:pt x="335" y="641"/>
                  </a:cubicBezTo>
                  <a:lnTo>
                    <a:pt x="246" y="645"/>
                  </a:lnTo>
                  <a:cubicBezTo>
                    <a:pt x="242" y="646"/>
                    <a:pt x="238" y="643"/>
                    <a:pt x="238" y="639"/>
                  </a:cubicBezTo>
                  <a:lnTo>
                    <a:pt x="159" y="268"/>
                  </a:lnTo>
                  <a:lnTo>
                    <a:pt x="164" y="274"/>
                  </a:lnTo>
                  <a:lnTo>
                    <a:pt x="6" y="217"/>
                  </a:lnTo>
                  <a:lnTo>
                    <a:pt x="16" y="208"/>
                  </a:lnTo>
                  <a:lnTo>
                    <a:pt x="144" y="796"/>
                  </a:lnTo>
                  <a:lnTo>
                    <a:pt x="136" y="790"/>
                  </a:lnTo>
                  <a:lnTo>
                    <a:pt x="354" y="784"/>
                  </a:lnTo>
                  <a:cubicBezTo>
                    <a:pt x="355" y="784"/>
                    <a:pt x="356" y="784"/>
                    <a:pt x="357" y="785"/>
                  </a:cubicBezTo>
                  <a:lnTo>
                    <a:pt x="550" y="847"/>
                  </a:lnTo>
                  <a:cubicBezTo>
                    <a:pt x="552" y="847"/>
                    <a:pt x="554" y="849"/>
                    <a:pt x="554" y="851"/>
                  </a:cubicBezTo>
                  <a:cubicBezTo>
                    <a:pt x="555" y="853"/>
                    <a:pt x="556" y="855"/>
                    <a:pt x="555" y="857"/>
                  </a:cubicBezTo>
                  <a:lnTo>
                    <a:pt x="506" y="1008"/>
                  </a:lnTo>
                  <a:cubicBezTo>
                    <a:pt x="505" y="1011"/>
                    <a:pt x="504" y="1012"/>
                    <a:pt x="501" y="1013"/>
                  </a:cubicBezTo>
                  <a:cubicBezTo>
                    <a:pt x="499" y="1014"/>
                    <a:pt x="497" y="1014"/>
                    <a:pt x="495" y="1013"/>
                  </a:cubicBezTo>
                  <a:lnTo>
                    <a:pt x="450" y="991"/>
                  </a:lnTo>
                  <a:cubicBezTo>
                    <a:pt x="446" y="989"/>
                    <a:pt x="444" y="984"/>
                    <a:pt x="446" y="981"/>
                  </a:cubicBezTo>
                  <a:lnTo>
                    <a:pt x="481" y="893"/>
                  </a:lnTo>
                  <a:lnTo>
                    <a:pt x="486" y="903"/>
                  </a:lnTo>
                  <a:lnTo>
                    <a:pt x="417" y="882"/>
                  </a:lnTo>
                  <a:lnTo>
                    <a:pt x="427" y="878"/>
                  </a:lnTo>
                  <a:lnTo>
                    <a:pt x="406" y="924"/>
                  </a:lnTo>
                  <a:cubicBezTo>
                    <a:pt x="405" y="928"/>
                    <a:pt x="401" y="930"/>
                    <a:pt x="397" y="929"/>
                  </a:cubicBezTo>
                  <a:lnTo>
                    <a:pt x="327" y="908"/>
                  </a:lnTo>
                  <a:lnTo>
                    <a:pt x="337" y="904"/>
                  </a:lnTo>
                  <a:lnTo>
                    <a:pt x="275" y="1010"/>
                  </a:lnTo>
                  <a:lnTo>
                    <a:pt x="272" y="999"/>
                  </a:lnTo>
                  <a:lnTo>
                    <a:pt x="396" y="1079"/>
                  </a:lnTo>
                  <a:lnTo>
                    <a:pt x="384" y="1082"/>
                  </a:lnTo>
                  <a:lnTo>
                    <a:pt x="431" y="994"/>
                  </a:lnTo>
                  <a:cubicBezTo>
                    <a:pt x="433" y="992"/>
                    <a:pt x="434" y="991"/>
                    <a:pt x="437" y="990"/>
                  </a:cubicBezTo>
                  <a:cubicBezTo>
                    <a:pt x="439" y="990"/>
                    <a:pt x="441" y="990"/>
                    <a:pt x="443" y="992"/>
                  </a:cubicBezTo>
                  <a:lnTo>
                    <a:pt x="481" y="1018"/>
                  </a:lnTo>
                  <a:cubicBezTo>
                    <a:pt x="484" y="1020"/>
                    <a:pt x="485" y="1024"/>
                    <a:pt x="483" y="1028"/>
                  </a:cubicBezTo>
                  <a:lnTo>
                    <a:pt x="442" y="1130"/>
                  </a:lnTo>
                  <a:lnTo>
                    <a:pt x="439" y="1121"/>
                  </a:lnTo>
                  <a:lnTo>
                    <a:pt x="584" y="1224"/>
                  </a:lnTo>
                  <a:cubicBezTo>
                    <a:pt x="586" y="1226"/>
                    <a:pt x="587" y="1228"/>
                    <a:pt x="587" y="1231"/>
                  </a:cubicBezTo>
                  <a:lnTo>
                    <a:pt x="587" y="1352"/>
                  </a:lnTo>
                  <a:lnTo>
                    <a:pt x="584" y="1345"/>
                  </a:lnTo>
                  <a:lnTo>
                    <a:pt x="708" y="1428"/>
                  </a:lnTo>
                  <a:cubicBezTo>
                    <a:pt x="709" y="1429"/>
                    <a:pt x="710" y="1430"/>
                    <a:pt x="711" y="1432"/>
                  </a:cubicBezTo>
                  <a:lnTo>
                    <a:pt x="731" y="1494"/>
                  </a:lnTo>
                  <a:cubicBezTo>
                    <a:pt x="732" y="1497"/>
                    <a:pt x="731" y="1500"/>
                    <a:pt x="729" y="1503"/>
                  </a:cubicBezTo>
                  <a:lnTo>
                    <a:pt x="647" y="1582"/>
                  </a:lnTo>
                  <a:lnTo>
                    <a:pt x="644" y="1568"/>
                  </a:lnTo>
                  <a:lnTo>
                    <a:pt x="706" y="1589"/>
                  </a:lnTo>
                  <a:cubicBezTo>
                    <a:pt x="707" y="1590"/>
                    <a:pt x="709" y="1591"/>
                    <a:pt x="710" y="1592"/>
                  </a:cubicBezTo>
                  <a:lnTo>
                    <a:pt x="752" y="1654"/>
                  </a:lnTo>
                  <a:cubicBezTo>
                    <a:pt x="753" y="1655"/>
                    <a:pt x="754" y="1657"/>
                    <a:pt x="754" y="1658"/>
                  </a:cubicBezTo>
                  <a:lnTo>
                    <a:pt x="754" y="1783"/>
                  </a:lnTo>
                  <a:lnTo>
                    <a:pt x="742" y="1776"/>
                  </a:lnTo>
                  <a:lnTo>
                    <a:pt x="784" y="1755"/>
                  </a:lnTo>
                  <a:cubicBezTo>
                    <a:pt x="786" y="1753"/>
                    <a:pt x="789" y="1753"/>
                    <a:pt x="792" y="1755"/>
                  </a:cubicBezTo>
                  <a:cubicBezTo>
                    <a:pt x="794" y="1756"/>
                    <a:pt x="795" y="1759"/>
                    <a:pt x="795" y="1762"/>
                  </a:cubicBezTo>
                  <a:lnTo>
                    <a:pt x="795" y="1987"/>
                  </a:lnTo>
                  <a:lnTo>
                    <a:pt x="787" y="1979"/>
                  </a:lnTo>
                  <a:lnTo>
                    <a:pt x="827" y="1979"/>
                  </a:lnTo>
                  <a:cubicBezTo>
                    <a:pt x="831" y="1979"/>
                    <a:pt x="834" y="1982"/>
                    <a:pt x="835" y="1986"/>
                  </a:cubicBezTo>
                  <a:lnTo>
                    <a:pt x="857" y="2189"/>
                  </a:lnTo>
                  <a:lnTo>
                    <a:pt x="849" y="2182"/>
                  </a:lnTo>
                  <a:lnTo>
                    <a:pt x="953" y="2182"/>
                  </a:lnTo>
                  <a:cubicBezTo>
                    <a:pt x="957" y="2182"/>
                    <a:pt x="960" y="2185"/>
                    <a:pt x="961" y="2189"/>
                  </a:cubicBezTo>
                  <a:lnTo>
                    <a:pt x="981" y="2372"/>
                  </a:lnTo>
                  <a:lnTo>
                    <a:pt x="980" y="2368"/>
                  </a:lnTo>
                  <a:lnTo>
                    <a:pt x="1041" y="2450"/>
                  </a:lnTo>
                  <a:lnTo>
                    <a:pt x="1039" y="2448"/>
                  </a:lnTo>
                  <a:lnTo>
                    <a:pt x="1184" y="2531"/>
                  </a:lnTo>
                  <a:cubicBezTo>
                    <a:pt x="1185" y="2531"/>
                    <a:pt x="1186" y="2532"/>
                    <a:pt x="1187" y="2533"/>
                  </a:cubicBezTo>
                  <a:lnTo>
                    <a:pt x="1249" y="2635"/>
                  </a:lnTo>
                  <a:cubicBezTo>
                    <a:pt x="1249" y="2636"/>
                    <a:pt x="1250" y="2637"/>
                    <a:pt x="1250" y="2638"/>
                  </a:cubicBezTo>
                  <a:lnTo>
                    <a:pt x="1289" y="2885"/>
                  </a:lnTo>
                  <a:lnTo>
                    <a:pt x="1288" y="2881"/>
                  </a:lnTo>
                  <a:lnTo>
                    <a:pt x="1331" y="2940"/>
                  </a:lnTo>
                  <a:lnTo>
                    <a:pt x="1328" y="2938"/>
                  </a:lnTo>
                  <a:lnTo>
                    <a:pt x="1555" y="3041"/>
                  </a:lnTo>
                  <a:lnTo>
                    <a:pt x="1552" y="3040"/>
                  </a:lnTo>
                  <a:lnTo>
                    <a:pt x="1636" y="3040"/>
                  </a:lnTo>
                  <a:lnTo>
                    <a:pt x="1629" y="3052"/>
                  </a:lnTo>
                  <a:lnTo>
                    <a:pt x="1606" y="3011"/>
                  </a:lnTo>
                  <a:cubicBezTo>
                    <a:pt x="1606" y="3010"/>
                    <a:pt x="1605" y="3008"/>
                    <a:pt x="1605" y="3006"/>
                  </a:cubicBezTo>
                  <a:lnTo>
                    <a:pt x="1628" y="2844"/>
                  </a:lnTo>
                  <a:cubicBezTo>
                    <a:pt x="1628" y="2842"/>
                    <a:pt x="1629" y="2841"/>
                    <a:pt x="1630" y="2839"/>
                  </a:cubicBezTo>
                  <a:lnTo>
                    <a:pt x="1899" y="2532"/>
                  </a:lnTo>
                  <a:lnTo>
                    <a:pt x="1897" y="2535"/>
                  </a:lnTo>
                  <a:lnTo>
                    <a:pt x="1917" y="2474"/>
                  </a:lnTo>
                  <a:lnTo>
                    <a:pt x="1918" y="2480"/>
                  </a:lnTo>
                  <a:lnTo>
                    <a:pt x="1875" y="2399"/>
                  </a:lnTo>
                  <a:lnTo>
                    <a:pt x="1813" y="2234"/>
                  </a:lnTo>
                  <a:cubicBezTo>
                    <a:pt x="1813" y="2234"/>
                    <a:pt x="1813" y="2233"/>
                    <a:pt x="1812" y="2232"/>
                  </a:cubicBezTo>
                  <a:lnTo>
                    <a:pt x="1793" y="2067"/>
                  </a:lnTo>
                  <a:lnTo>
                    <a:pt x="1773" y="1967"/>
                  </a:lnTo>
                  <a:cubicBezTo>
                    <a:pt x="1773" y="1965"/>
                    <a:pt x="1773" y="1963"/>
                    <a:pt x="1774" y="1961"/>
                  </a:cubicBezTo>
                  <a:lnTo>
                    <a:pt x="1876" y="1799"/>
                  </a:lnTo>
                  <a:lnTo>
                    <a:pt x="1878" y="1810"/>
                  </a:lnTo>
                  <a:lnTo>
                    <a:pt x="1816" y="1768"/>
                  </a:lnTo>
                  <a:cubicBezTo>
                    <a:pt x="1814" y="1767"/>
                    <a:pt x="1813" y="1766"/>
                    <a:pt x="1813" y="1764"/>
                  </a:cubicBezTo>
                  <a:lnTo>
                    <a:pt x="1752" y="1578"/>
                  </a:lnTo>
                  <a:cubicBezTo>
                    <a:pt x="1751" y="1576"/>
                    <a:pt x="1752" y="1574"/>
                    <a:pt x="1753" y="1572"/>
                  </a:cubicBezTo>
                  <a:lnTo>
                    <a:pt x="1774" y="1534"/>
                  </a:lnTo>
                  <a:cubicBezTo>
                    <a:pt x="1776" y="1530"/>
                    <a:pt x="1781" y="1529"/>
                    <a:pt x="1785" y="1531"/>
                  </a:cubicBezTo>
                  <a:lnTo>
                    <a:pt x="1929" y="1610"/>
                  </a:lnTo>
                  <a:lnTo>
                    <a:pt x="1918" y="1613"/>
                  </a:lnTo>
                  <a:lnTo>
                    <a:pt x="1960" y="1534"/>
                  </a:lnTo>
                  <a:cubicBezTo>
                    <a:pt x="1960" y="1533"/>
                    <a:pt x="1962" y="1531"/>
                    <a:pt x="1964" y="1530"/>
                  </a:cubicBezTo>
                  <a:lnTo>
                    <a:pt x="2068" y="1489"/>
                  </a:lnTo>
                  <a:lnTo>
                    <a:pt x="2065" y="1492"/>
                  </a:lnTo>
                  <a:lnTo>
                    <a:pt x="2146" y="1388"/>
                  </a:lnTo>
                  <a:cubicBezTo>
                    <a:pt x="2148" y="1386"/>
                    <a:pt x="2150" y="1385"/>
                    <a:pt x="2153" y="1385"/>
                  </a:cubicBezTo>
                  <a:cubicBezTo>
                    <a:pt x="2156" y="1386"/>
                    <a:pt x="2158" y="1387"/>
                    <a:pt x="2160" y="1390"/>
                  </a:cubicBezTo>
                  <a:lnTo>
                    <a:pt x="2266" y="1611"/>
                  </a:lnTo>
                  <a:lnTo>
                    <a:pt x="2262" y="1607"/>
                  </a:lnTo>
                  <a:lnTo>
                    <a:pt x="2390" y="1663"/>
                  </a:lnTo>
                  <a:lnTo>
                    <a:pt x="2385" y="1663"/>
                  </a:lnTo>
                  <a:lnTo>
                    <a:pt x="2502" y="1629"/>
                  </a:lnTo>
                  <a:lnTo>
                    <a:pt x="2497" y="1639"/>
                  </a:lnTo>
                  <a:lnTo>
                    <a:pt x="2454" y="1450"/>
                  </a:lnTo>
                  <a:cubicBezTo>
                    <a:pt x="2453" y="1446"/>
                    <a:pt x="2454" y="1443"/>
                    <a:pt x="2457" y="1441"/>
                  </a:cubicBezTo>
                  <a:lnTo>
                    <a:pt x="2532" y="1386"/>
                  </a:lnTo>
                  <a:lnTo>
                    <a:pt x="2528" y="1392"/>
                  </a:lnTo>
                  <a:lnTo>
                    <a:pt x="2528" y="1281"/>
                  </a:lnTo>
                  <a:lnTo>
                    <a:pt x="2533" y="1288"/>
                  </a:lnTo>
                  <a:lnTo>
                    <a:pt x="2437" y="1244"/>
                  </a:lnTo>
                  <a:cubicBezTo>
                    <a:pt x="2435" y="1242"/>
                    <a:pt x="2433" y="1240"/>
                    <a:pt x="2433" y="1238"/>
                  </a:cubicBezTo>
                  <a:lnTo>
                    <a:pt x="2401" y="1048"/>
                  </a:lnTo>
                  <a:lnTo>
                    <a:pt x="2402" y="1052"/>
                  </a:lnTo>
                  <a:lnTo>
                    <a:pt x="2285" y="919"/>
                  </a:lnTo>
                  <a:cubicBezTo>
                    <a:pt x="2284" y="917"/>
                    <a:pt x="2283" y="916"/>
                    <a:pt x="2283" y="914"/>
                  </a:cubicBezTo>
                  <a:lnTo>
                    <a:pt x="2272" y="669"/>
                  </a:lnTo>
                  <a:lnTo>
                    <a:pt x="2288" y="672"/>
                  </a:lnTo>
                  <a:lnTo>
                    <a:pt x="2213" y="828"/>
                  </a:lnTo>
                  <a:cubicBezTo>
                    <a:pt x="2211" y="831"/>
                    <a:pt x="2208" y="833"/>
                    <a:pt x="2205" y="832"/>
                  </a:cubicBezTo>
                  <a:lnTo>
                    <a:pt x="1988" y="808"/>
                  </a:lnTo>
                  <a:cubicBezTo>
                    <a:pt x="1985" y="807"/>
                    <a:pt x="1982" y="805"/>
                    <a:pt x="1981" y="801"/>
                  </a:cubicBezTo>
                  <a:lnTo>
                    <a:pt x="1959" y="680"/>
                  </a:lnTo>
                  <a:lnTo>
                    <a:pt x="1967" y="687"/>
                  </a:lnTo>
                  <a:lnTo>
                    <a:pt x="1843" y="687"/>
                  </a:lnTo>
                  <a:cubicBezTo>
                    <a:pt x="1841" y="687"/>
                    <a:pt x="1839" y="686"/>
                    <a:pt x="1837" y="684"/>
                  </a:cubicBezTo>
                  <a:lnTo>
                    <a:pt x="1732" y="582"/>
                  </a:lnTo>
                  <a:cubicBezTo>
                    <a:pt x="1731" y="581"/>
                    <a:pt x="1730" y="580"/>
                    <a:pt x="1730" y="578"/>
                  </a:cubicBezTo>
                  <a:lnTo>
                    <a:pt x="1711" y="516"/>
                  </a:lnTo>
                  <a:lnTo>
                    <a:pt x="1719" y="522"/>
                  </a:lnTo>
                  <a:lnTo>
                    <a:pt x="1574" y="522"/>
                  </a:lnTo>
                  <a:lnTo>
                    <a:pt x="1574" y="50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178" name="Freeform 29"/>
            <p:cNvSpPr>
              <a:spLocks/>
            </p:cNvSpPr>
            <p:nvPr/>
          </p:nvSpPr>
          <p:spPr bwMode="auto">
            <a:xfrm>
              <a:off x="1860" y="2899"/>
              <a:ext cx="138" cy="276"/>
            </a:xfrm>
            <a:custGeom>
              <a:avLst/>
              <a:gdLst>
                <a:gd name="T0" fmla="*/ 136 w 512"/>
                <a:gd name="T1" fmla="*/ 398 h 1025"/>
                <a:gd name="T2" fmla="*/ 139 w 512"/>
                <a:gd name="T3" fmla="*/ 409 h 1025"/>
                <a:gd name="T4" fmla="*/ 38 w 512"/>
                <a:gd name="T5" fmla="*/ 560 h 1025"/>
                <a:gd name="T6" fmla="*/ 78 w 512"/>
                <a:gd name="T7" fmla="*/ 798 h 1025"/>
                <a:gd name="T8" fmla="*/ 99 w 512"/>
                <a:gd name="T9" fmla="*/ 894 h 1025"/>
                <a:gd name="T10" fmla="*/ 149 w 512"/>
                <a:gd name="T11" fmla="*/ 1010 h 1025"/>
                <a:gd name="T12" fmla="*/ 311 w 512"/>
                <a:gd name="T13" fmla="*/ 896 h 1025"/>
                <a:gd name="T14" fmla="*/ 336 w 512"/>
                <a:gd name="T15" fmla="*/ 811 h 1025"/>
                <a:gd name="T16" fmla="*/ 373 w 512"/>
                <a:gd name="T17" fmla="*/ 799 h 1025"/>
                <a:gd name="T18" fmla="*/ 374 w 512"/>
                <a:gd name="T19" fmla="*/ 744 h 1025"/>
                <a:gd name="T20" fmla="*/ 353 w 512"/>
                <a:gd name="T21" fmla="*/ 700 h 1025"/>
                <a:gd name="T22" fmla="*/ 361 w 512"/>
                <a:gd name="T23" fmla="*/ 593 h 1025"/>
                <a:gd name="T24" fmla="*/ 456 w 512"/>
                <a:gd name="T25" fmla="*/ 605 h 1025"/>
                <a:gd name="T26" fmla="*/ 393 w 512"/>
                <a:gd name="T27" fmla="*/ 502 h 1025"/>
                <a:gd name="T28" fmla="*/ 393 w 512"/>
                <a:gd name="T29" fmla="*/ 226 h 1025"/>
                <a:gd name="T30" fmla="*/ 504 w 512"/>
                <a:gd name="T31" fmla="*/ 218 h 1025"/>
                <a:gd name="T32" fmla="*/ 496 w 512"/>
                <a:gd name="T33" fmla="*/ 127 h 1025"/>
                <a:gd name="T34" fmla="*/ 477 w 512"/>
                <a:gd name="T35" fmla="*/ 70 h 1025"/>
                <a:gd name="T36" fmla="*/ 396 w 512"/>
                <a:gd name="T37" fmla="*/ 15 h 1025"/>
                <a:gd name="T38" fmla="*/ 325 w 512"/>
                <a:gd name="T39" fmla="*/ 113 h 1025"/>
                <a:gd name="T40" fmla="*/ 258 w 512"/>
                <a:gd name="T41" fmla="*/ 134 h 1025"/>
                <a:gd name="T42" fmla="*/ 219 w 512"/>
                <a:gd name="T43" fmla="*/ 154 h 1025"/>
                <a:gd name="T44" fmla="*/ 181 w 512"/>
                <a:gd name="T45" fmla="*/ 230 h 1025"/>
                <a:gd name="T46" fmla="*/ 170 w 512"/>
                <a:gd name="T47" fmla="*/ 233 h 1025"/>
                <a:gd name="T48" fmla="*/ 37 w 512"/>
                <a:gd name="T49" fmla="*/ 151 h 1025"/>
                <a:gd name="T50" fmla="*/ 16 w 512"/>
                <a:gd name="T51" fmla="*/ 183 h 1025"/>
                <a:gd name="T52" fmla="*/ 63 w 512"/>
                <a:gd name="T53" fmla="*/ 367 h 1025"/>
                <a:gd name="T54" fmla="*/ 1 w 512"/>
                <a:gd name="T55" fmla="*/ 182 h 1025"/>
                <a:gd name="T56" fmla="*/ 34 w 512"/>
                <a:gd name="T57" fmla="*/ 140 h 1025"/>
                <a:gd name="T58" fmla="*/ 167 w 512"/>
                <a:gd name="T59" fmla="*/ 222 h 1025"/>
                <a:gd name="T60" fmla="*/ 212 w 512"/>
                <a:gd name="T61" fmla="*/ 140 h 1025"/>
                <a:gd name="T62" fmla="*/ 253 w 512"/>
                <a:gd name="T63" fmla="*/ 119 h 1025"/>
                <a:gd name="T64" fmla="*/ 313 w 512"/>
                <a:gd name="T65" fmla="*/ 102 h 1025"/>
                <a:gd name="T66" fmla="*/ 406 w 512"/>
                <a:gd name="T67" fmla="*/ 2 h 1025"/>
                <a:gd name="T68" fmla="*/ 492 w 512"/>
                <a:gd name="T69" fmla="*/ 65 h 1025"/>
                <a:gd name="T70" fmla="*/ 512 w 512"/>
                <a:gd name="T71" fmla="*/ 127 h 1025"/>
                <a:gd name="T72" fmla="*/ 504 w 512"/>
                <a:gd name="T73" fmla="*/ 234 h 1025"/>
                <a:gd name="T74" fmla="*/ 409 w 512"/>
                <a:gd name="T75" fmla="*/ 226 h 1025"/>
                <a:gd name="T76" fmla="*/ 409 w 512"/>
                <a:gd name="T77" fmla="*/ 502 h 1025"/>
                <a:gd name="T78" fmla="*/ 470 w 512"/>
                <a:gd name="T79" fmla="*/ 597 h 1025"/>
                <a:gd name="T80" fmla="*/ 463 w 512"/>
                <a:gd name="T81" fmla="*/ 609 h 1025"/>
                <a:gd name="T82" fmla="*/ 369 w 512"/>
                <a:gd name="T83" fmla="*/ 601 h 1025"/>
                <a:gd name="T84" fmla="*/ 368 w 512"/>
                <a:gd name="T85" fmla="*/ 697 h 1025"/>
                <a:gd name="T86" fmla="*/ 389 w 512"/>
                <a:gd name="T87" fmla="*/ 740 h 1025"/>
                <a:gd name="T88" fmla="*/ 384 w 512"/>
                <a:gd name="T89" fmla="*/ 806 h 1025"/>
                <a:gd name="T90" fmla="*/ 347 w 512"/>
                <a:gd name="T91" fmla="*/ 820 h 1025"/>
                <a:gd name="T92" fmla="*/ 324 w 512"/>
                <a:gd name="T93" fmla="*/ 905 h 1025"/>
                <a:gd name="T94" fmla="*/ 152 w 512"/>
                <a:gd name="T95" fmla="*/ 1024 h 1025"/>
                <a:gd name="T96" fmla="*/ 85 w 512"/>
                <a:gd name="T97" fmla="*/ 902 h 1025"/>
                <a:gd name="T98" fmla="*/ 62 w 512"/>
                <a:gd name="T99" fmla="*/ 800 h 1025"/>
                <a:gd name="T100" fmla="*/ 22 w 512"/>
                <a:gd name="T101" fmla="*/ 563 h 1025"/>
                <a:gd name="T102" fmla="*/ 125 w 512"/>
                <a:gd name="T103" fmla="*/ 400 h 1025"/>
                <a:gd name="T104" fmla="*/ 66 w 512"/>
                <a:gd name="T105" fmla="*/ 371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2" h="1025">
                  <a:moveTo>
                    <a:pt x="75" y="358"/>
                  </a:moveTo>
                  <a:lnTo>
                    <a:pt x="136" y="398"/>
                  </a:lnTo>
                  <a:cubicBezTo>
                    <a:pt x="138" y="399"/>
                    <a:pt x="139" y="401"/>
                    <a:pt x="140" y="403"/>
                  </a:cubicBezTo>
                  <a:cubicBezTo>
                    <a:pt x="140" y="405"/>
                    <a:pt x="140" y="407"/>
                    <a:pt x="139" y="409"/>
                  </a:cubicBezTo>
                  <a:lnTo>
                    <a:pt x="37" y="566"/>
                  </a:lnTo>
                  <a:lnTo>
                    <a:pt x="38" y="560"/>
                  </a:lnTo>
                  <a:lnTo>
                    <a:pt x="58" y="659"/>
                  </a:lnTo>
                  <a:lnTo>
                    <a:pt x="78" y="798"/>
                  </a:lnTo>
                  <a:lnTo>
                    <a:pt x="100" y="896"/>
                  </a:lnTo>
                  <a:lnTo>
                    <a:pt x="99" y="894"/>
                  </a:lnTo>
                  <a:lnTo>
                    <a:pt x="161" y="1013"/>
                  </a:lnTo>
                  <a:lnTo>
                    <a:pt x="149" y="1010"/>
                  </a:lnTo>
                  <a:lnTo>
                    <a:pt x="314" y="892"/>
                  </a:lnTo>
                  <a:lnTo>
                    <a:pt x="311" y="896"/>
                  </a:lnTo>
                  <a:lnTo>
                    <a:pt x="331" y="816"/>
                  </a:lnTo>
                  <a:cubicBezTo>
                    <a:pt x="332" y="814"/>
                    <a:pt x="334" y="812"/>
                    <a:pt x="336" y="811"/>
                  </a:cubicBezTo>
                  <a:lnTo>
                    <a:pt x="377" y="792"/>
                  </a:lnTo>
                  <a:lnTo>
                    <a:pt x="373" y="799"/>
                  </a:lnTo>
                  <a:lnTo>
                    <a:pt x="373" y="740"/>
                  </a:lnTo>
                  <a:lnTo>
                    <a:pt x="374" y="744"/>
                  </a:lnTo>
                  <a:lnTo>
                    <a:pt x="354" y="704"/>
                  </a:lnTo>
                  <a:cubicBezTo>
                    <a:pt x="353" y="703"/>
                    <a:pt x="353" y="701"/>
                    <a:pt x="353" y="700"/>
                  </a:cubicBezTo>
                  <a:lnTo>
                    <a:pt x="353" y="601"/>
                  </a:lnTo>
                  <a:cubicBezTo>
                    <a:pt x="353" y="597"/>
                    <a:pt x="356" y="593"/>
                    <a:pt x="361" y="593"/>
                  </a:cubicBezTo>
                  <a:lnTo>
                    <a:pt x="463" y="593"/>
                  </a:lnTo>
                  <a:lnTo>
                    <a:pt x="456" y="605"/>
                  </a:lnTo>
                  <a:lnTo>
                    <a:pt x="394" y="506"/>
                  </a:lnTo>
                  <a:cubicBezTo>
                    <a:pt x="393" y="505"/>
                    <a:pt x="393" y="504"/>
                    <a:pt x="393" y="502"/>
                  </a:cubicBezTo>
                  <a:lnTo>
                    <a:pt x="393" y="424"/>
                  </a:lnTo>
                  <a:lnTo>
                    <a:pt x="393" y="226"/>
                  </a:lnTo>
                  <a:cubicBezTo>
                    <a:pt x="393" y="221"/>
                    <a:pt x="397" y="218"/>
                    <a:pt x="401" y="218"/>
                  </a:cubicBezTo>
                  <a:lnTo>
                    <a:pt x="504" y="218"/>
                  </a:lnTo>
                  <a:lnTo>
                    <a:pt x="496" y="226"/>
                  </a:lnTo>
                  <a:lnTo>
                    <a:pt x="496" y="127"/>
                  </a:lnTo>
                  <a:lnTo>
                    <a:pt x="497" y="129"/>
                  </a:lnTo>
                  <a:lnTo>
                    <a:pt x="477" y="70"/>
                  </a:lnTo>
                  <a:lnTo>
                    <a:pt x="480" y="74"/>
                  </a:lnTo>
                  <a:lnTo>
                    <a:pt x="396" y="15"/>
                  </a:lnTo>
                  <a:lnTo>
                    <a:pt x="407" y="14"/>
                  </a:lnTo>
                  <a:lnTo>
                    <a:pt x="325" y="113"/>
                  </a:lnTo>
                  <a:cubicBezTo>
                    <a:pt x="324" y="114"/>
                    <a:pt x="323" y="115"/>
                    <a:pt x="321" y="115"/>
                  </a:cubicBezTo>
                  <a:lnTo>
                    <a:pt x="258" y="134"/>
                  </a:lnTo>
                  <a:lnTo>
                    <a:pt x="259" y="134"/>
                  </a:lnTo>
                  <a:lnTo>
                    <a:pt x="219" y="154"/>
                  </a:lnTo>
                  <a:lnTo>
                    <a:pt x="223" y="151"/>
                  </a:lnTo>
                  <a:lnTo>
                    <a:pt x="181" y="230"/>
                  </a:lnTo>
                  <a:cubicBezTo>
                    <a:pt x="180" y="231"/>
                    <a:pt x="178" y="233"/>
                    <a:pt x="176" y="233"/>
                  </a:cubicBezTo>
                  <a:cubicBezTo>
                    <a:pt x="174" y="234"/>
                    <a:pt x="172" y="234"/>
                    <a:pt x="170" y="233"/>
                  </a:cubicBezTo>
                  <a:lnTo>
                    <a:pt x="26" y="154"/>
                  </a:lnTo>
                  <a:lnTo>
                    <a:pt x="37" y="151"/>
                  </a:lnTo>
                  <a:lnTo>
                    <a:pt x="15" y="190"/>
                  </a:lnTo>
                  <a:lnTo>
                    <a:pt x="16" y="183"/>
                  </a:lnTo>
                  <a:lnTo>
                    <a:pt x="78" y="362"/>
                  </a:lnTo>
                  <a:lnTo>
                    <a:pt x="63" y="367"/>
                  </a:lnTo>
                  <a:lnTo>
                    <a:pt x="1" y="188"/>
                  </a:lnTo>
                  <a:cubicBezTo>
                    <a:pt x="0" y="186"/>
                    <a:pt x="0" y="184"/>
                    <a:pt x="1" y="182"/>
                  </a:cubicBezTo>
                  <a:lnTo>
                    <a:pt x="23" y="143"/>
                  </a:lnTo>
                  <a:cubicBezTo>
                    <a:pt x="25" y="140"/>
                    <a:pt x="30" y="138"/>
                    <a:pt x="34" y="140"/>
                  </a:cubicBezTo>
                  <a:lnTo>
                    <a:pt x="178" y="219"/>
                  </a:lnTo>
                  <a:lnTo>
                    <a:pt x="167" y="222"/>
                  </a:lnTo>
                  <a:lnTo>
                    <a:pt x="208" y="144"/>
                  </a:lnTo>
                  <a:cubicBezTo>
                    <a:pt x="209" y="142"/>
                    <a:pt x="210" y="141"/>
                    <a:pt x="212" y="140"/>
                  </a:cubicBezTo>
                  <a:lnTo>
                    <a:pt x="252" y="120"/>
                  </a:lnTo>
                  <a:cubicBezTo>
                    <a:pt x="253" y="119"/>
                    <a:pt x="253" y="119"/>
                    <a:pt x="253" y="119"/>
                  </a:cubicBezTo>
                  <a:lnTo>
                    <a:pt x="317" y="100"/>
                  </a:lnTo>
                  <a:lnTo>
                    <a:pt x="313" y="102"/>
                  </a:lnTo>
                  <a:lnTo>
                    <a:pt x="395" y="3"/>
                  </a:lnTo>
                  <a:cubicBezTo>
                    <a:pt x="397" y="0"/>
                    <a:pt x="402" y="0"/>
                    <a:pt x="406" y="2"/>
                  </a:cubicBezTo>
                  <a:lnTo>
                    <a:pt x="489" y="61"/>
                  </a:lnTo>
                  <a:cubicBezTo>
                    <a:pt x="490" y="62"/>
                    <a:pt x="491" y="63"/>
                    <a:pt x="492" y="65"/>
                  </a:cubicBezTo>
                  <a:lnTo>
                    <a:pt x="512" y="124"/>
                  </a:lnTo>
                  <a:cubicBezTo>
                    <a:pt x="512" y="125"/>
                    <a:pt x="512" y="126"/>
                    <a:pt x="512" y="127"/>
                  </a:cubicBezTo>
                  <a:lnTo>
                    <a:pt x="512" y="226"/>
                  </a:lnTo>
                  <a:cubicBezTo>
                    <a:pt x="512" y="230"/>
                    <a:pt x="509" y="234"/>
                    <a:pt x="504" y="234"/>
                  </a:cubicBezTo>
                  <a:lnTo>
                    <a:pt x="401" y="234"/>
                  </a:lnTo>
                  <a:lnTo>
                    <a:pt x="409" y="226"/>
                  </a:lnTo>
                  <a:lnTo>
                    <a:pt x="409" y="424"/>
                  </a:lnTo>
                  <a:lnTo>
                    <a:pt x="409" y="502"/>
                  </a:lnTo>
                  <a:lnTo>
                    <a:pt x="408" y="498"/>
                  </a:lnTo>
                  <a:lnTo>
                    <a:pt x="470" y="597"/>
                  </a:lnTo>
                  <a:cubicBezTo>
                    <a:pt x="471" y="599"/>
                    <a:pt x="471" y="603"/>
                    <a:pt x="470" y="605"/>
                  </a:cubicBezTo>
                  <a:cubicBezTo>
                    <a:pt x="468" y="608"/>
                    <a:pt x="466" y="609"/>
                    <a:pt x="463" y="609"/>
                  </a:cubicBezTo>
                  <a:lnTo>
                    <a:pt x="361" y="609"/>
                  </a:lnTo>
                  <a:lnTo>
                    <a:pt x="369" y="601"/>
                  </a:lnTo>
                  <a:lnTo>
                    <a:pt x="369" y="700"/>
                  </a:lnTo>
                  <a:lnTo>
                    <a:pt x="368" y="697"/>
                  </a:lnTo>
                  <a:lnTo>
                    <a:pt x="388" y="736"/>
                  </a:lnTo>
                  <a:cubicBezTo>
                    <a:pt x="389" y="738"/>
                    <a:pt x="389" y="739"/>
                    <a:pt x="389" y="740"/>
                  </a:cubicBezTo>
                  <a:lnTo>
                    <a:pt x="389" y="799"/>
                  </a:lnTo>
                  <a:cubicBezTo>
                    <a:pt x="389" y="802"/>
                    <a:pt x="387" y="805"/>
                    <a:pt x="384" y="806"/>
                  </a:cubicBezTo>
                  <a:lnTo>
                    <a:pt x="342" y="826"/>
                  </a:lnTo>
                  <a:lnTo>
                    <a:pt x="347" y="820"/>
                  </a:lnTo>
                  <a:lnTo>
                    <a:pt x="327" y="900"/>
                  </a:lnTo>
                  <a:cubicBezTo>
                    <a:pt x="326" y="902"/>
                    <a:pt x="325" y="904"/>
                    <a:pt x="324" y="905"/>
                  </a:cubicBezTo>
                  <a:lnTo>
                    <a:pt x="158" y="1023"/>
                  </a:lnTo>
                  <a:cubicBezTo>
                    <a:pt x="156" y="1024"/>
                    <a:pt x="154" y="1025"/>
                    <a:pt x="152" y="1024"/>
                  </a:cubicBezTo>
                  <a:cubicBezTo>
                    <a:pt x="150" y="1024"/>
                    <a:pt x="148" y="1022"/>
                    <a:pt x="147" y="1020"/>
                  </a:cubicBezTo>
                  <a:lnTo>
                    <a:pt x="85" y="902"/>
                  </a:lnTo>
                  <a:cubicBezTo>
                    <a:pt x="84" y="901"/>
                    <a:pt x="84" y="901"/>
                    <a:pt x="84" y="900"/>
                  </a:cubicBezTo>
                  <a:lnTo>
                    <a:pt x="62" y="800"/>
                  </a:lnTo>
                  <a:lnTo>
                    <a:pt x="42" y="662"/>
                  </a:lnTo>
                  <a:lnTo>
                    <a:pt x="22" y="563"/>
                  </a:lnTo>
                  <a:cubicBezTo>
                    <a:pt x="22" y="561"/>
                    <a:pt x="22" y="559"/>
                    <a:pt x="23" y="557"/>
                  </a:cubicBezTo>
                  <a:lnTo>
                    <a:pt x="125" y="400"/>
                  </a:lnTo>
                  <a:lnTo>
                    <a:pt x="128" y="411"/>
                  </a:lnTo>
                  <a:lnTo>
                    <a:pt x="66" y="371"/>
                  </a:lnTo>
                  <a:lnTo>
                    <a:pt x="75" y="35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180" name="Freeform 30"/>
            <p:cNvSpPr>
              <a:spLocks/>
            </p:cNvSpPr>
            <p:nvPr/>
          </p:nvSpPr>
          <p:spPr bwMode="auto">
            <a:xfrm>
              <a:off x="1955" y="2869"/>
              <a:ext cx="262" cy="409"/>
            </a:xfrm>
            <a:custGeom>
              <a:avLst/>
              <a:gdLst>
                <a:gd name="T0" fmla="*/ 116 w 976"/>
                <a:gd name="T1" fmla="*/ 714 h 1521"/>
                <a:gd name="T2" fmla="*/ 16 w 976"/>
                <a:gd name="T3" fmla="*/ 710 h 1521"/>
                <a:gd name="T4" fmla="*/ 34 w 976"/>
                <a:gd name="T5" fmla="*/ 825 h 1521"/>
                <a:gd name="T6" fmla="*/ 33 w 976"/>
                <a:gd name="T7" fmla="*/ 904 h 1521"/>
                <a:gd name="T8" fmla="*/ 190 w 976"/>
                <a:gd name="T9" fmla="*/ 922 h 1521"/>
                <a:gd name="T10" fmla="*/ 301 w 976"/>
                <a:gd name="T11" fmla="*/ 926 h 1521"/>
                <a:gd name="T12" fmla="*/ 343 w 976"/>
                <a:gd name="T13" fmla="*/ 1153 h 1521"/>
                <a:gd name="T14" fmla="*/ 339 w 976"/>
                <a:gd name="T15" fmla="*/ 1305 h 1521"/>
                <a:gd name="T16" fmla="*/ 521 w 976"/>
                <a:gd name="T17" fmla="*/ 1405 h 1521"/>
                <a:gd name="T18" fmla="*/ 655 w 976"/>
                <a:gd name="T19" fmla="*/ 1509 h 1521"/>
                <a:gd name="T20" fmla="*/ 803 w 976"/>
                <a:gd name="T21" fmla="*/ 1364 h 1521"/>
                <a:gd name="T22" fmla="*/ 838 w 976"/>
                <a:gd name="T23" fmla="*/ 1231 h 1521"/>
                <a:gd name="T24" fmla="*/ 776 w 976"/>
                <a:gd name="T25" fmla="*/ 853 h 1521"/>
                <a:gd name="T26" fmla="*/ 780 w 976"/>
                <a:gd name="T27" fmla="*/ 703 h 1521"/>
                <a:gd name="T28" fmla="*/ 931 w 976"/>
                <a:gd name="T29" fmla="*/ 702 h 1521"/>
                <a:gd name="T30" fmla="*/ 960 w 976"/>
                <a:gd name="T31" fmla="*/ 710 h 1521"/>
                <a:gd name="T32" fmla="*/ 819 w 976"/>
                <a:gd name="T33" fmla="*/ 435 h 1521"/>
                <a:gd name="T34" fmla="*/ 859 w 976"/>
                <a:gd name="T35" fmla="*/ 372 h 1521"/>
                <a:gd name="T36" fmla="*/ 859 w 976"/>
                <a:gd name="T37" fmla="*/ 247 h 1521"/>
                <a:gd name="T38" fmla="*/ 860 w 976"/>
                <a:gd name="T39" fmla="*/ 143 h 1521"/>
                <a:gd name="T40" fmla="*/ 762 w 976"/>
                <a:gd name="T41" fmla="*/ 57 h 1521"/>
                <a:gd name="T42" fmla="*/ 557 w 976"/>
                <a:gd name="T43" fmla="*/ 56 h 1521"/>
                <a:gd name="T44" fmla="*/ 424 w 976"/>
                <a:gd name="T45" fmla="*/ 170 h 1521"/>
                <a:gd name="T46" fmla="*/ 362 w 976"/>
                <a:gd name="T47" fmla="*/ 205 h 1521"/>
                <a:gd name="T48" fmla="*/ 404 w 976"/>
                <a:gd name="T49" fmla="*/ 369 h 1521"/>
                <a:gd name="T50" fmla="*/ 272 w 976"/>
                <a:gd name="T51" fmla="*/ 377 h 1521"/>
                <a:gd name="T52" fmla="*/ 48 w 976"/>
                <a:gd name="T53" fmla="*/ 337 h 1521"/>
                <a:gd name="T54" fmla="*/ 40 w 976"/>
                <a:gd name="T55" fmla="*/ 609 h 1521"/>
                <a:gd name="T56" fmla="*/ 150 w 976"/>
                <a:gd name="T57" fmla="*/ 321 h 1521"/>
                <a:gd name="T58" fmla="*/ 274 w 976"/>
                <a:gd name="T59" fmla="*/ 361 h 1521"/>
                <a:gd name="T60" fmla="*/ 388 w 976"/>
                <a:gd name="T61" fmla="*/ 269 h 1521"/>
                <a:gd name="T62" fmla="*/ 347 w 976"/>
                <a:gd name="T63" fmla="*/ 208 h 1521"/>
                <a:gd name="T64" fmla="*/ 408 w 976"/>
                <a:gd name="T65" fmla="*/ 168 h 1521"/>
                <a:gd name="T66" fmla="*/ 440 w 976"/>
                <a:gd name="T67" fmla="*/ 1 h 1521"/>
                <a:gd name="T68" fmla="*/ 764 w 976"/>
                <a:gd name="T69" fmla="*/ 41 h 1521"/>
                <a:gd name="T70" fmla="*/ 915 w 976"/>
                <a:gd name="T71" fmla="*/ 85 h 1521"/>
                <a:gd name="T72" fmla="*/ 874 w 976"/>
                <a:gd name="T73" fmla="*/ 148 h 1521"/>
                <a:gd name="T74" fmla="*/ 854 w 976"/>
                <a:gd name="T75" fmla="*/ 312 h 1521"/>
                <a:gd name="T76" fmla="*/ 873 w 976"/>
                <a:gd name="T77" fmla="*/ 374 h 1521"/>
                <a:gd name="T78" fmla="*/ 974 w 976"/>
                <a:gd name="T79" fmla="*/ 584 h 1521"/>
                <a:gd name="T80" fmla="*/ 968 w 976"/>
                <a:gd name="T81" fmla="*/ 718 h 1521"/>
                <a:gd name="T82" fmla="*/ 843 w 976"/>
                <a:gd name="T83" fmla="*/ 676 h 1521"/>
                <a:gd name="T84" fmla="*/ 792 w 976"/>
                <a:gd name="T85" fmla="*/ 710 h 1521"/>
                <a:gd name="T86" fmla="*/ 854 w 976"/>
                <a:gd name="T87" fmla="*/ 1049 h 1521"/>
                <a:gd name="T88" fmla="*/ 854 w 976"/>
                <a:gd name="T89" fmla="*/ 1233 h 1521"/>
                <a:gd name="T90" fmla="*/ 725 w 976"/>
                <a:gd name="T91" fmla="*/ 1399 h 1521"/>
                <a:gd name="T92" fmla="*/ 664 w 976"/>
                <a:gd name="T93" fmla="*/ 1520 h 1521"/>
                <a:gd name="T94" fmla="*/ 516 w 976"/>
                <a:gd name="T95" fmla="*/ 1420 h 1521"/>
                <a:gd name="T96" fmla="*/ 331 w 976"/>
                <a:gd name="T97" fmla="*/ 1318 h 1521"/>
                <a:gd name="T98" fmla="*/ 327 w 976"/>
                <a:gd name="T99" fmla="*/ 1150 h 1521"/>
                <a:gd name="T100" fmla="*/ 287 w 976"/>
                <a:gd name="T101" fmla="*/ 933 h 1521"/>
                <a:gd name="T102" fmla="*/ 193 w 976"/>
                <a:gd name="T103" fmla="*/ 938 h 1521"/>
                <a:gd name="T104" fmla="*/ 24 w 976"/>
                <a:gd name="T105" fmla="*/ 917 h 1521"/>
                <a:gd name="T106" fmla="*/ 23 w 976"/>
                <a:gd name="T107" fmla="*/ 836 h 1521"/>
                <a:gd name="T108" fmla="*/ 0 w 976"/>
                <a:gd name="T109" fmla="*/ 710 h 1521"/>
                <a:gd name="T110" fmla="*/ 102 w 976"/>
                <a:gd name="T111" fmla="*/ 714 h 1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76" h="1521">
                  <a:moveTo>
                    <a:pt x="55" y="605"/>
                  </a:moveTo>
                  <a:lnTo>
                    <a:pt x="116" y="705"/>
                  </a:lnTo>
                  <a:cubicBezTo>
                    <a:pt x="118" y="708"/>
                    <a:pt x="118" y="711"/>
                    <a:pt x="116" y="714"/>
                  </a:cubicBezTo>
                  <a:cubicBezTo>
                    <a:pt x="115" y="716"/>
                    <a:pt x="112" y="718"/>
                    <a:pt x="109" y="718"/>
                  </a:cubicBezTo>
                  <a:lnTo>
                    <a:pt x="8" y="718"/>
                  </a:lnTo>
                  <a:lnTo>
                    <a:pt x="16" y="710"/>
                  </a:lnTo>
                  <a:lnTo>
                    <a:pt x="16" y="810"/>
                  </a:lnTo>
                  <a:lnTo>
                    <a:pt x="14" y="804"/>
                  </a:lnTo>
                  <a:lnTo>
                    <a:pt x="34" y="825"/>
                  </a:lnTo>
                  <a:cubicBezTo>
                    <a:pt x="36" y="827"/>
                    <a:pt x="36" y="829"/>
                    <a:pt x="36" y="831"/>
                  </a:cubicBezTo>
                  <a:lnTo>
                    <a:pt x="36" y="910"/>
                  </a:lnTo>
                  <a:lnTo>
                    <a:pt x="33" y="904"/>
                  </a:lnTo>
                  <a:lnTo>
                    <a:pt x="94" y="944"/>
                  </a:lnTo>
                  <a:lnTo>
                    <a:pt x="88" y="943"/>
                  </a:lnTo>
                  <a:lnTo>
                    <a:pt x="190" y="922"/>
                  </a:lnTo>
                  <a:cubicBezTo>
                    <a:pt x="191" y="922"/>
                    <a:pt x="191" y="922"/>
                    <a:pt x="192" y="922"/>
                  </a:cubicBezTo>
                  <a:lnTo>
                    <a:pt x="294" y="922"/>
                  </a:lnTo>
                  <a:cubicBezTo>
                    <a:pt x="297" y="922"/>
                    <a:pt x="300" y="924"/>
                    <a:pt x="301" y="926"/>
                  </a:cubicBezTo>
                  <a:lnTo>
                    <a:pt x="362" y="1047"/>
                  </a:lnTo>
                  <a:cubicBezTo>
                    <a:pt x="363" y="1049"/>
                    <a:pt x="363" y="1051"/>
                    <a:pt x="363" y="1053"/>
                  </a:cubicBezTo>
                  <a:lnTo>
                    <a:pt x="343" y="1153"/>
                  </a:lnTo>
                  <a:lnTo>
                    <a:pt x="343" y="1151"/>
                  </a:lnTo>
                  <a:lnTo>
                    <a:pt x="343" y="1312"/>
                  </a:lnTo>
                  <a:lnTo>
                    <a:pt x="339" y="1305"/>
                  </a:lnTo>
                  <a:lnTo>
                    <a:pt x="462" y="1384"/>
                  </a:lnTo>
                  <a:lnTo>
                    <a:pt x="460" y="1384"/>
                  </a:lnTo>
                  <a:lnTo>
                    <a:pt x="521" y="1405"/>
                  </a:lnTo>
                  <a:cubicBezTo>
                    <a:pt x="522" y="1405"/>
                    <a:pt x="522" y="1405"/>
                    <a:pt x="523" y="1406"/>
                  </a:cubicBezTo>
                  <a:lnTo>
                    <a:pt x="666" y="1506"/>
                  </a:lnTo>
                  <a:lnTo>
                    <a:pt x="655" y="1509"/>
                  </a:lnTo>
                  <a:lnTo>
                    <a:pt x="716" y="1388"/>
                  </a:lnTo>
                  <a:cubicBezTo>
                    <a:pt x="717" y="1385"/>
                    <a:pt x="719" y="1384"/>
                    <a:pt x="721" y="1383"/>
                  </a:cubicBezTo>
                  <a:lnTo>
                    <a:pt x="803" y="1364"/>
                  </a:lnTo>
                  <a:lnTo>
                    <a:pt x="797" y="1369"/>
                  </a:lnTo>
                  <a:lnTo>
                    <a:pt x="839" y="1229"/>
                  </a:lnTo>
                  <a:lnTo>
                    <a:pt x="838" y="1231"/>
                  </a:lnTo>
                  <a:lnTo>
                    <a:pt x="838" y="1051"/>
                  </a:lnTo>
                  <a:lnTo>
                    <a:pt x="839" y="1053"/>
                  </a:lnTo>
                  <a:lnTo>
                    <a:pt x="776" y="853"/>
                  </a:lnTo>
                  <a:cubicBezTo>
                    <a:pt x="776" y="852"/>
                    <a:pt x="776" y="851"/>
                    <a:pt x="776" y="850"/>
                  </a:cubicBezTo>
                  <a:lnTo>
                    <a:pt x="776" y="710"/>
                  </a:lnTo>
                  <a:cubicBezTo>
                    <a:pt x="776" y="707"/>
                    <a:pt x="777" y="704"/>
                    <a:pt x="780" y="703"/>
                  </a:cubicBezTo>
                  <a:lnTo>
                    <a:pt x="842" y="662"/>
                  </a:lnTo>
                  <a:cubicBezTo>
                    <a:pt x="844" y="661"/>
                    <a:pt x="847" y="661"/>
                    <a:pt x="850" y="662"/>
                  </a:cubicBezTo>
                  <a:lnTo>
                    <a:pt x="931" y="702"/>
                  </a:lnTo>
                  <a:lnTo>
                    <a:pt x="927" y="702"/>
                  </a:lnTo>
                  <a:lnTo>
                    <a:pt x="968" y="702"/>
                  </a:lnTo>
                  <a:lnTo>
                    <a:pt x="960" y="710"/>
                  </a:lnTo>
                  <a:lnTo>
                    <a:pt x="960" y="590"/>
                  </a:lnTo>
                  <a:lnTo>
                    <a:pt x="962" y="595"/>
                  </a:lnTo>
                  <a:lnTo>
                    <a:pt x="819" y="435"/>
                  </a:lnTo>
                  <a:cubicBezTo>
                    <a:pt x="817" y="432"/>
                    <a:pt x="816" y="428"/>
                    <a:pt x="818" y="425"/>
                  </a:cubicBezTo>
                  <a:lnTo>
                    <a:pt x="860" y="365"/>
                  </a:lnTo>
                  <a:lnTo>
                    <a:pt x="859" y="372"/>
                  </a:lnTo>
                  <a:lnTo>
                    <a:pt x="839" y="312"/>
                  </a:lnTo>
                  <a:cubicBezTo>
                    <a:pt x="838" y="310"/>
                    <a:pt x="838" y="309"/>
                    <a:pt x="839" y="307"/>
                  </a:cubicBezTo>
                  <a:lnTo>
                    <a:pt x="859" y="247"/>
                  </a:lnTo>
                  <a:lnTo>
                    <a:pt x="858" y="250"/>
                  </a:lnTo>
                  <a:lnTo>
                    <a:pt x="858" y="148"/>
                  </a:lnTo>
                  <a:cubicBezTo>
                    <a:pt x="858" y="146"/>
                    <a:pt x="859" y="145"/>
                    <a:pt x="860" y="143"/>
                  </a:cubicBezTo>
                  <a:lnTo>
                    <a:pt x="901" y="83"/>
                  </a:lnTo>
                  <a:lnTo>
                    <a:pt x="905" y="96"/>
                  </a:lnTo>
                  <a:lnTo>
                    <a:pt x="762" y="57"/>
                  </a:lnTo>
                  <a:lnTo>
                    <a:pt x="764" y="57"/>
                  </a:lnTo>
                  <a:lnTo>
                    <a:pt x="559" y="57"/>
                  </a:lnTo>
                  <a:cubicBezTo>
                    <a:pt x="559" y="57"/>
                    <a:pt x="558" y="57"/>
                    <a:pt x="557" y="56"/>
                  </a:cubicBezTo>
                  <a:lnTo>
                    <a:pt x="435" y="16"/>
                  </a:lnTo>
                  <a:lnTo>
                    <a:pt x="445" y="10"/>
                  </a:lnTo>
                  <a:lnTo>
                    <a:pt x="424" y="170"/>
                  </a:lnTo>
                  <a:cubicBezTo>
                    <a:pt x="424" y="172"/>
                    <a:pt x="422" y="174"/>
                    <a:pt x="420" y="175"/>
                  </a:cubicBezTo>
                  <a:lnTo>
                    <a:pt x="359" y="216"/>
                  </a:lnTo>
                  <a:lnTo>
                    <a:pt x="362" y="205"/>
                  </a:lnTo>
                  <a:lnTo>
                    <a:pt x="403" y="265"/>
                  </a:lnTo>
                  <a:cubicBezTo>
                    <a:pt x="404" y="266"/>
                    <a:pt x="404" y="268"/>
                    <a:pt x="404" y="269"/>
                  </a:cubicBezTo>
                  <a:lnTo>
                    <a:pt x="404" y="369"/>
                  </a:lnTo>
                  <a:cubicBezTo>
                    <a:pt x="404" y="374"/>
                    <a:pt x="401" y="377"/>
                    <a:pt x="396" y="377"/>
                  </a:cubicBezTo>
                  <a:lnTo>
                    <a:pt x="274" y="377"/>
                  </a:lnTo>
                  <a:cubicBezTo>
                    <a:pt x="273" y="377"/>
                    <a:pt x="272" y="377"/>
                    <a:pt x="272" y="377"/>
                  </a:cubicBezTo>
                  <a:lnTo>
                    <a:pt x="148" y="337"/>
                  </a:lnTo>
                  <a:lnTo>
                    <a:pt x="150" y="337"/>
                  </a:lnTo>
                  <a:lnTo>
                    <a:pt x="48" y="337"/>
                  </a:lnTo>
                  <a:lnTo>
                    <a:pt x="56" y="329"/>
                  </a:lnTo>
                  <a:lnTo>
                    <a:pt x="56" y="609"/>
                  </a:lnTo>
                  <a:lnTo>
                    <a:pt x="40" y="609"/>
                  </a:lnTo>
                  <a:lnTo>
                    <a:pt x="40" y="329"/>
                  </a:lnTo>
                  <a:cubicBezTo>
                    <a:pt x="40" y="325"/>
                    <a:pt x="44" y="321"/>
                    <a:pt x="48" y="321"/>
                  </a:cubicBezTo>
                  <a:lnTo>
                    <a:pt x="150" y="321"/>
                  </a:lnTo>
                  <a:cubicBezTo>
                    <a:pt x="151" y="321"/>
                    <a:pt x="152" y="321"/>
                    <a:pt x="153" y="321"/>
                  </a:cubicBezTo>
                  <a:lnTo>
                    <a:pt x="277" y="362"/>
                  </a:lnTo>
                  <a:lnTo>
                    <a:pt x="274" y="361"/>
                  </a:lnTo>
                  <a:lnTo>
                    <a:pt x="396" y="361"/>
                  </a:lnTo>
                  <a:lnTo>
                    <a:pt x="388" y="369"/>
                  </a:lnTo>
                  <a:lnTo>
                    <a:pt x="388" y="269"/>
                  </a:lnTo>
                  <a:lnTo>
                    <a:pt x="390" y="274"/>
                  </a:lnTo>
                  <a:lnTo>
                    <a:pt x="348" y="214"/>
                  </a:lnTo>
                  <a:cubicBezTo>
                    <a:pt x="347" y="212"/>
                    <a:pt x="347" y="210"/>
                    <a:pt x="347" y="208"/>
                  </a:cubicBezTo>
                  <a:cubicBezTo>
                    <a:pt x="348" y="206"/>
                    <a:pt x="349" y="204"/>
                    <a:pt x="351" y="203"/>
                  </a:cubicBezTo>
                  <a:lnTo>
                    <a:pt x="412" y="162"/>
                  </a:lnTo>
                  <a:lnTo>
                    <a:pt x="408" y="168"/>
                  </a:lnTo>
                  <a:lnTo>
                    <a:pt x="429" y="7"/>
                  </a:lnTo>
                  <a:cubicBezTo>
                    <a:pt x="430" y="5"/>
                    <a:pt x="431" y="3"/>
                    <a:pt x="433" y="2"/>
                  </a:cubicBezTo>
                  <a:cubicBezTo>
                    <a:pt x="435" y="0"/>
                    <a:pt x="438" y="0"/>
                    <a:pt x="440" y="1"/>
                  </a:cubicBezTo>
                  <a:lnTo>
                    <a:pt x="562" y="41"/>
                  </a:lnTo>
                  <a:lnTo>
                    <a:pt x="559" y="41"/>
                  </a:lnTo>
                  <a:lnTo>
                    <a:pt x="764" y="41"/>
                  </a:lnTo>
                  <a:cubicBezTo>
                    <a:pt x="765" y="41"/>
                    <a:pt x="765" y="41"/>
                    <a:pt x="766" y="41"/>
                  </a:cubicBezTo>
                  <a:lnTo>
                    <a:pt x="910" y="80"/>
                  </a:lnTo>
                  <a:cubicBezTo>
                    <a:pt x="912" y="81"/>
                    <a:pt x="914" y="83"/>
                    <a:pt x="915" y="85"/>
                  </a:cubicBezTo>
                  <a:cubicBezTo>
                    <a:pt x="916" y="88"/>
                    <a:pt x="915" y="90"/>
                    <a:pt x="914" y="92"/>
                  </a:cubicBezTo>
                  <a:lnTo>
                    <a:pt x="873" y="152"/>
                  </a:lnTo>
                  <a:lnTo>
                    <a:pt x="874" y="148"/>
                  </a:lnTo>
                  <a:lnTo>
                    <a:pt x="874" y="250"/>
                  </a:lnTo>
                  <a:cubicBezTo>
                    <a:pt x="874" y="250"/>
                    <a:pt x="874" y="251"/>
                    <a:pt x="874" y="252"/>
                  </a:cubicBezTo>
                  <a:lnTo>
                    <a:pt x="854" y="312"/>
                  </a:lnTo>
                  <a:lnTo>
                    <a:pt x="854" y="307"/>
                  </a:lnTo>
                  <a:lnTo>
                    <a:pt x="874" y="367"/>
                  </a:lnTo>
                  <a:cubicBezTo>
                    <a:pt x="875" y="369"/>
                    <a:pt x="874" y="372"/>
                    <a:pt x="873" y="374"/>
                  </a:cubicBezTo>
                  <a:lnTo>
                    <a:pt x="832" y="434"/>
                  </a:lnTo>
                  <a:lnTo>
                    <a:pt x="831" y="424"/>
                  </a:lnTo>
                  <a:lnTo>
                    <a:pt x="974" y="584"/>
                  </a:lnTo>
                  <a:cubicBezTo>
                    <a:pt x="976" y="586"/>
                    <a:pt x="976" y="588"/>
                    <a:pt x="976" y="590"/>
                  </a:cubicBezTo>
                  <a:lnTo>
                    <a:pt x="976" y="710"/>
                  </a:lnTo>
                  <a:cubicBezTo>
                    <a:pt x="976" y="714"/>
                    <a:pt x="973" y="718"/>
                    <a:pt x="968" y="718"/>
                  </a:cubicBezTo>
                  <a:lnTo>
                    <a:pt x="927" y="718"/>
                  </a:lnTo>
                  <a:cubicBezTo>
                    <a:pt x="926" y="718"/>
                    <a:pt x="925" y="717"/>
                    <a:pt x="924" y="717"/>
                  </a:cubicBezTo>
                  <a:lnTo>
                    <a:pt x="843" y="676"/>
                  </a:lnTo>
                  <a:lnTo>
                    <a:pt x="851" y="676"/>
                  </a:lnTo>
                  <a:lnTo>
                    <a:pt x="788" y="716"/>
                  </a:lnTo>
                  <a:lnTo>
                    <a:pt x="792" y="710"/>
                  </a:lnTo>
                  <a:lnTo>
                    <a:pt x="792" y="850"/>
                  </a:lnTo>
                  <a:lnTo>
                    <a:pt x="791" y="848"/>
                  </a:lnTo>
                  <a:lnTo>
                    <a:pt x="854" y="1049"/>
                  </a:lnTo>
                  <a:cubicBezTo>
                    <a:pt x="854" y="1049"/>
                    <a:pt x="854" y="1050"/>
                    <a:pt x="854" y="1051"/>
                  </a:cubicBezTo>
                  <a:lnTo>
                    <a:pt x="854" y="1231"/>
                  </a:lnTo>
                  <a:cubicBezTo>
                    <a:pt x="854" y="1232"/>
                    <a:pt x="854" y="1232"/>
                    <a:pt x="854" y="1233"/>
                  </a:cubicBezTo>
                  <a:lnTo>
                    <a:pt x="813" y="1374"/>
                  </a:lnTo>
                  <a:cubicBezTo>
                    <a:pt x="812" y="1377"/>
                    <a:pt x="810" y="1379"/>
                    <a:pt x="807" y="1379"/>
                  </a:cubicBezTo>
                  <a:lnTo>
                    <a:pt x="725" y="1399"/>
                  </a:lnTo>
                  <a:lnTo>
                    <a:pt x="730" y="1395"/>
                  </a:lnTo>
                  <a:lnTo>
                    <a:pt x="669" y="1516"/>
                  </a:lnTo>
                  <a:cubicBezTo>
                    <a:pt x="668" y="1518"/>
                    <a:pt x="666" y="1520"/>
                    <a:pt x="664" y="1520"/>
                  </a:cubicBezTo>
                  <a:cubicBezTo>
                    <a:pt x="661" y="1521"/>
                    <a:pt x="659" y="1520"/>
                    <a:pt x="657" y="1519"/>
                  </a:cubicBezTo>
                  <a:lnTo>
                    <a:pt x="514" y="1419"/>
                  </a:lnTo>
                  <a:lnTo>
                    <a:pt x="516" y="1420"/>
                  </a:lnTo>
                  <a:lnTo>
                    <a:pt x="455" y="1399"/>
                  </a:lnTo>
                  <a:cubicBezTo>
                    <a:pt x="454" y="1399"/>
                    <a:pt x="453" y="1398"/>
                    <a:pt x="453" y="1398"/>
                  </a:cubicBezTo>
                  <a:lnTo>
                    <a:pt x="331" y="1318"/>
                  </a:lnTo>
                  <a:cubicBezTo>
                    <a:pt x="328" y="1317"/>
                    <a:pt x="327" y="1314"/>
                    <a:pt x="327" y="1312"/>
                  </a:cubicBezTo>
                  <a:lnTo>
                    <a:pt x="327" y="1151"/>
                  </a:lnTo>
                  <a:cubicBezTo>
                    <a:pt x="327" y="1151"/>
                    <a:pt x="327" y="1150"/>
                    <a:pt x="327" y="1150"/>
                  </a:cubicBezTo>
                  <a:lnTo>
                    <a:pt x="347" y="1050"/>
                  </a:lnTo>
                  <a:lnTo>
                    <a:pt x="348" y="1055"/>
                  </a:lnTo>
                  <a:lnTo>
                    <a:pt x="287" y="933"/>
                  </a:lnTo>
                  <a:lnTo>
                    <a:pt x="294" y="938"/>
                  </a:lnTo>
                  <a:lnTo>
                    <a:pt x="192" y="938"/>
                  </a:lnTo>
                  <a:lnTo>
                    <a:pt x="193" y="938"/>
                  </a:lnTo>
                  <a:lnTo>
                    <a:pt x="91" y="959"/>
                  </a:lnTo>
                  <a:cubicBezTo>
                    <a:pt x="89" y="959"/>
                    <a:pt x="87" y="959"/>
                    <a:pt x="85" y="957"/>
                  </a:cubicBezTo>
                  <a:lnTo>
                    <a:pt x="24" y="917"/>
                  </a:lnTo>
                  <a:cubicBezTo>
                    <a:pt x="22" y="916"/>
                    <a:pt x="20" y="913"/>
                    <a:pt x="20" y="910"/>
                  </a:cubicBezTo>
                  <a:lnTo>
                    <a:pt x="20" y="831"/>
                  </a:lnTo>
                  <a:lnTo>
                    <a:pt x="23" y="836"/>
                  </a:lnTo>
                  <a:lnTo>
                    <a:pt x="3" y="815"/>
                  </a:lnTo>
                  <a:cubicBezTo>
                    <a:pt x="1" y="814"/>
                    <a:pt x="0" y="812"/>
                    <a:pt x="0" y="810"/>
                  </a:cubicBezTo>
                  <a:lnTo>
                    <a:pt x="0" y="710"/>
                  </a:lnTo>
                  <a:cubicBezTo>
                    <a:pt x="0" y="705"/>
                    <a:pt x="4" y="702"/>
                    <a:pt x="8" y="702"/>
                  </a:cubicBezTo>
                  <a:lnTo>
                    <a:pt x="109" y="702"/>
                  </a:lnTo>
                  <a:lnTo>
                    <a:pt x="102" y="714"/>
                  </a:lnTo>
                  <a:lnTo>
                    <a:pt x="41" y="613"/>
                  </a:lnTo>
                  <a:lnTo>
                    <a:pt x="55" y="605"/>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181" name="Freeform 31"/>
            <p:cNvSpPr>
              <a:spLocks/>
            </p:cNvSpPr>
            <p:nvPr/>
          </p:nvSpPr>
          <p:spPr bwMode="auto">
            <a:xfrm>
              <a:off x="1693" y="3110"/>
              <a:ext cx="666" cy="653"/>
            </a:xfrm>
            <a:custGeom>
              <a:avLst/>
              <a:gdLst>
                <a:gd name="T0" fmla="*/ 2480 w 2481"/>
                <a:gd name="T1" fmla="*/ 1387 h 2433"/>
                <a:gd name="T2" fmla="*/ 2245 w 2481"/>
                <a:gd name="T3" fmla="*/ 1620 h 2433"/>
                <a:gd name="T4" fmla="*/ 1831 w 2481"/>
                <a:gd name="T5" fmla="*/ 1704 h 2433"/>
                <a:gd name="T6" fmla="*/ 1542 w 2481"/>
                <a:gd name="T7" fmla="*/ 1726 h 2433"/>
                <a:gd name="T8" fmla="*/ 1113 w 2481"/>
                <a:gd name="T9" fmla="*/ 1805 h 2433"/>
                <a:gd name="T10" fmla="*/ 987 w 2481"/>
                <a:gd name="T11" fmla="*/ 1996 h 2433"/>
                <a:gd name="T12" fmla="*/ 699 w 2481"/>
                <a:gd name="T13" fmla="*/ 2096 h 2433"/>
                <a:gd name="T14" fmla="*/ 595 w 2481"/>
                <a:gd name="T15" fmla="*/ 2181 h 2433"/>
                <a:gd name="T16" fmla="*/ 217 w 2481"/>
                <a:gd name="T17" fmla="*/ 2432 h 2433"/>
                <a:gd name="T18" fmla="*/ 191 w 2481"/>
                <a:gd name="T19" fmla="*/ 2204 h 2433"/>
                <a:gd name="T20" fmla="*/ 63 w 2481"/>
                <a:gd name="T21" fmla="*/ 2138 h 2433"/>
                <a:gd name="T22" fmla="*/ 44 w 2481"/>
                <a:gd name="T23" fmla="*/ 1925 h 2433"/>
                <a:gd name="T24" fmla="*/ 208 w 2481"/>
                <a:gd name="T25" fmla="*/ 1757 h 2433"/>
                <a:gd name="T26" fmla="*/ 316 w 2481"/>
                <a:gd name="T27" fmla="*/ 1649 h 2433"/>
                <a:gd name="T28" fmla="*/ 477 w 2481"/>
                <a:gd name="T29" fmla="*/ 1235 h 2433"/>
                <a:gd name="T30" fmla="*/ 547 w 2481"/>
                <a:gd name="T31" fmla="*/ 871 h 2433"/>
                <a:gd name="T32" fmla="*/ 477 w 2481"/>
                <a:gd name="T33" fmla="*/ 820 h 2433"/>
                <a:gd name="T34" fmla="*/ 768 w 2481"/>
                <a:gd name="T35" fmla="*/ 339 h 2433"/>
                <a:gd name="T36" fmla="*/ 771 w 2481"/>
                <a:gd name="T37" fmla="*/ 231 h 2433"/>
                <a:gd name="T38" fmla="*/ 958 w 2481"/>
                <a:gd name="T39" fmla="*/ 22 h 2433"/>
                <a:gd name="T40" fmla="*/ 1063 w 2481"/>
                <a:gd name="T41" fmla="*/ 43 h 2433"/>
                <a:gd name="T42" fmla="*/ 1279 w 2481"/>
                <a:gd name="T43" fmla="*/ 25 h 2433"/>
                <a:gd name="T44" fmla="*/ 1322 w 2481"/>
                <a:gd name="T45" fmla="*/ 259 h 2433"/>
                <a:gd name="T46" fmla="*/ 1440 w 2481"/>
                <a:gd name="T47" fmla="*/ 501 h 2433"/>
                <a:gd name="T48" fmla="*/ 1651 w 2481"/>
                <a:gd name="T49" fmla="*/ 629 h 2433"/>
                <a:gd name="T50" fmla="*/ 1878 w 2481"/>
                <a:gd name="T51" fmla="*/ 774 h 2433"/>
                <a:gd name="T52" fmla="*/ 2190 w 2481"/>
                <a:gd name="T53" fmla="*/ 984 h 2433"/>
                <a:gd name="T54" fmla="*/ 2182 w 2481"/>
                <a:gd name="T55" fmla="*/ 996 h 2433"/>
                <a:gd name="T56" fmla="*/ 1872 w 2481"/>
                <a:gd name="T57" fmla="*/ 787 h 2433"/>
                <a:gd name="T58" fmla="*/ 1640 w 2481"/>
                <a:gd name="T59" fmla="*/ 641 h 2433"/>
                <a:gd name="T60" fmla="*/ 1433 w 2481"/>
                <a:gd name="T61" fmla="*/ 515 h 2433"/>
                <a:gd name="T62" fmla="*/ 1306 w 2481"/>
                <a:gd name="T63" fmla="*/ 258 h 2433"/>
                <a:gd name="T64" fmla="*/ 1272 w 2481"/>
                <a:gd name="T65" fmla="*/ 37 h 2433"/>
                <a:gd name="T66" fmla="*/ 1060 w 2481"/>
                <a:gd name="T67" fmla="*/ 57 h 2433"/>
                <a:gd name="T68" fmla="*/ 969 w 2481"/>
                <a:gd name="T69" fmla="*/ 31 h 2433"/>
                <a:gd name="T70" fmla="*/ 783 w 2481"/>
                <a:gd name="T71" fmla="*/ 234 h 2433"/>
                <a:gd name="T72" fmla="*/ 782 w 2481"/>
                <a:gd name="T73" fmla="*/ 347 h 2433"/>
                <a:gd name="T74" fmla="*/ 492 w 2481"/>
                <a:gd name="T75" fmla="*/ 817 h 2433"/>
                <a:gd name="T76" fmla="*/ 555 w 2481"/>
                <a:gd name="T77" fmla="*/ 863 h 2433"/>
                <a:gd name="T78" fmla="*/ 493 w 2481"/>
                <a:gd name="T79" fmla="*/ 1240 h 2433"/>
                <a:gd name="T80" fmla="*/ 321 w 2481"/>
                <a:gd name="T81" fmla="*/ 1663 h 2433"/>
                <a:gd name="T82" fmla="*/ 218 w 2481"/>
                <a:gd name="T83" fmla="*/ 1766 h 2433"/>
                <a:gd name="T84" fmla="*/ 58 w 2481"/>
                <a:gd name="T85" fmla="*/ 1931 h 2433"/>
                <a:gd name="T86" fmla="*/ 73 w 2481"/>
                <a:gd name="T87" fmla="*/ 2127 h 2433"/>
                <a:gd name="T88" fmla="*/ 204 w 2481"/>
                <a:gd name="T89" fmla="*/ 2196 h 2433"/>
                <a:gd name="T90" fmla="*/ 294 w 2481"/>
                <a:gd name="T91" fmla="*/ 2399 h 2433"/>
                <a:gd name="T92" fmla="*/ 649 w 2481"/>
                <a:gd name="T93" fmla="*/ 2146 h 2433"/>
                <a:gd name="T94" fmla="*/ 796 w 2481"/>
                <a:gd name="T95" fmla="*/ 2083 h 2433"/>
                <a:gd name="T96" fmla="*/ 1016 w 2481"/>
                <a:gd name="T97" fmla="*/ 1901 h 2433"/>
                <a:gd name="T98" fmla="*/ 1269 w 2481"/>
                <a:gd name="T99" fmla="*/ 1730 h 2433"/>
                <a:gd name="T100" fmla="*/ 1577 w 2481"/>
                <a:gd name="T101" fmla="*/ 1670 h 2433"/>
                <a:gd name="T102" fmla="*/ 1865 w 2481"/>
                <a:gd name="T103" fmla="*/ 1589 h 2433"/>
                <a:gd name="T104" fmla="*/ 2410 w 2481"/>
                <a:gd name="T105" fmla="*/ 1584 h 2433"/>
                <a:gd name="T106" fmla="*/ 2392 w 2481"/>
                <a:gd name="T107" fmla="*/ 1413 h 2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81" h="2433">
                  <a:moveTo>
                    <a:pt x="2389" y="1397"/>
                  </a:moveTo>
                  <a:lnTo>
                    <a:pt x="2471" y="1377"/>
                  </a:lnTo>
                  <a:cubicBezTo>
                    <a:pt x="2473" y="1376"/>
                    <a:pt x="2476" y="1377"/>
                    <a:pt x="2478" y="1379"/>
                  </a:cubicBezTo>
                  <a:cubicBezTo>
                    <a:pt x="2480" y="1381"/>
                    <a:pt x="2481" y="1384"/>
                    <a:pt x="2480" y="1387"/>
                  </a:cubicBezTo>
                  <a:lnTo>
                    <a:pt x="2418" y="1594"/>
                  </a:lnTo>
                  <a:cubicBezTo>
                    <a:pt x="2417" y="1597"/>
                    <a:pt x="2415" y="1599"/>
                    <a:pt x="2412" y="1600"/>
                  </a:cubicBezTo>
                  <a:lnTo>
                    <a:pt x="2246" y="1620"/>
                  </a:lnTo>
                  <a:cubicBezTo>
                    <a:pt x="2246" y="1620"/>
                    <a:pt x="2245" y="1620"/>
                    <a:pt x="2245" y="1620"/>
                  </a:cubicBezTo>
                  <a:lnTo>
                    <a:pt x="1872" y="1600"/>
                  </a:lnTo>
                  <a:lnTo>
                    <a:pt x="1880" y="1594"/>
                  </a:lnTo>
                  <a:lnTo>
                    <a:pt x="1839" y="1699"/>
                  </a:lnTo>
                  <a:cubicBezTo>
                    <a:pt x="1838" y="1702"/>
                    <a:pt x="1835" y="1704"/>
                    <a:pt x="1831" y="1704"/>
                  </a:cubicBezTo>
                  <a:lnTo>
                    <a:pt x="1582" y="1684"/>
                  </a:lnTo>
                  <a:lnTo>
                    <a:pt x="1589" y="1681"/>
                  </a:lnTo>
                  <a:lnTo>
                    <a:pt x="1547" y="1723"/>
                  </a:lnTo>
                  <a:cubicBezTo>
                    <a:pt x="1546" y="1725"/>
                    <a:pt x="1544" y="1725"/>
                    <a:pt x="1542" y="1726"/>
                  </a:cubicBezTo>
                  <a:lnTo>
                    <a:pt x="1273" y="1746"/>
                  </a:lnTo>
                  <a:lnTo>
                    <a:pt x="1275" y="1745"/>
                  </a:lnTo>
                  <a:lnTo>
                    <a:pt x="1109" y="1808"/>
                  </a:lnTo>
                  <a:lnTo>
                    <a:pt x="1113" y="1805"/>
                  </a:lnTo>
                  <a:lnTo>
                    <a:pt x="1029" y="1909"/>
                  </a:lnTo>
                  <a:lnTo>
                    <a:pt x="1030" y="1908"/>
                  </a:lnTo>
                  <a:lnTo>
                    <a:pt x="990" y="1992"/>
                  </a:lnTo>
                  <a:cubicBezTo>
                    <a:pt x="989" y="1993"/>
                    <a:pt x="988" y="1995"/>
                    <a:pt x="987" y="1996"/>
                  </a:cubicBezTo>
                  <a:lnTo>
                    <a:pt x="800" y="2098"/>
                  </a:lnTo>
                  <a:cubicBezTo>
                    <a:pt x="798" y="2099"/>
                    <a:pt x="797" y="2099"/>
                    <a:pt x="796" y="2099"/>
                  </a:cubicBezTo>
                  <a:lnTo>
                    <a:pt x="692" y="2099"/>
                  </a:lnTo>
                  <a:lnTo>
                    <a:pt x="699" y="2096"/>
                  </a:lnTo>
                  <a:lnTo>
                    <a:pt x="659" y="2158"/>
                  </a:lnTo>
                  <a:cubicBezTo>
                    <a:pt x="658" y="2159"/>
                    <a:pt x="656" y="2161"/>
                    <a:pt x="654" y="2161"/>
                  </a:cubicBezTo>
                  <a:lnTo>
                    <a:pt x="593" y="2183"/>
                  </a:lnTo>
                  <a:lnTo>
                    <a:pt x="595" y="2181"/>
                  </a:lnTo>
                  <a:lnTo>
                    <a:pt x="470" y="2286"/>
                  </a:lnTo>
                  <a:lnTo>
                    <a:pt x="304" y="2412"/>
                  </a:lnTo>
                  <a:cubicBezTo>
                    <a:pt x="303" y="2413"/>
                    <a:pt x="302" y="2413"/>
                    <a:pt x="301" y="2413"/>
                  </a:cubicBezTo>
                  <a:lnTo>
                    <a:pt x="217" y="2432"/>
                  </a:lnTo>
                  <a:cubicBezTo>
                    <a:pt x="215" y="2433"/>
                    <a:pt x="213" y="2432"/>
                    <a:pt x="211" y="2431"/>
                  </a:cubicBezTo>
                  <a:cubicBezTo>
                    <a:pt x="209" y="2430"/>
                    <a:pt x="208" y="2427"/>
                    <a:pt x="208" y="2425"/>
                  </a:cubicBezTo>
                  <a:lnTo>
                    <a:pt x="188" y="2198"/>
                  </a:lnTo>
                  <a:lnTo>
                    <a:pt x="191" y="2204"/>
                  </a:lnTo>
                  <a:lnTo>
                    <a:pt x="128" y="2160"/>
                  </a:lnTo>
                  <a:lnTo>
                    <a:pt x="130" y="2161"/>
                  </a:lnTo>
                  <a:lnTo>
                    <a:pt x="68" y="2142"/>
                  </a:lnTo>
                  <a:cubicBezTo>
                    <a:pt x="66" y="2142"/>
                    <a:pt x="64" y="2140"/>
                    <a:pt x="63" y="2138"/>
                  </a:cubicBezTo>
                  <a:lnTo>
                    <a:pt x="1" y="1992"/>
                  </a:lnTo>
                  <a:cubicBezTo>
                    <a:pt x="0" y="1989"/>
                    <a:pt x="0" y="1986"/>
                    <a:pt x="2" y="1984"/>
                  </a:cubicBezTo>
                  <a:lnTo>
                    <a:pt x="45" y="1922"/>
                  </a:lnTo>
                  <a:lnTo>
                    <a:pt x="44" y="1925"/>
                  </a:lnTo>
                  <a:lnTo>
                    <a:pt x="62" y="1799"/>
                  </a:lnTo>
                  <a:cubicBezTo>
                    <a:pt x="63" y="1796"/>
                    <a:pt x="65" y="1793"/>
                    <a:pt x="68" y="1792"/>
                  </a:cubicBezTo>
                  <a:lnTo>
                    <a:pt x="213" y="1750"/>
                  </a:lnTo>
                  <a:lnTo>
                    <a:pt x="208" y="1757"/>
                  </a:lnTo>
                  <a:lnTo>
                    <a:pt x="229" y="1654"/>
                  </a:lnTo>
                  <a:cubicBezTo>
                    <a:pt x="230" y="1650"/>
                    <a:pt x="234" y="1647"/>
                    <a:pt x="237" y="1647"/>
                  </a:cubicBezTo>
                  <a:lnTo>
                    <a:pt x="321" y="1647"/>
                  </a:lnTo>
                  <a:lnTo>
                    <a:pt x="316" y="1649"/>
                  </a:lnTo>
                  <a:lnTo>
                    <a:pt x="418" y="1565"/>
                  </a:lnTo>
                  <a:lnTo>
                    <a:pt x="415" y="1570"/>
                  </a:lnTo>
                  <a:lnTo>
                    <a:pt x="477" y="1237"/>
                  </a:lnTo>
                  <a:cubicBezTo>
                    <a:pt x="477" y="1236"/>
                    <a:pt x="477" y="1236"/>
                    <a:pt x="477" y="1235"/>
                  </a:cubicBezTo>
                  <a:lnTo>
                    <a:pt x="539" y="1089"/>
                  </a:lnTo>
                  <a:lnTo>
                    <a:pt x="539" y="1092"/>
                  </a:lnTo>
                  <a:lnTo>
                    <a:pt x="539" y="863"/>
                  </a:lnTo>
                  <a:lnTo>
                    <a:pt x="547" y="871"/>
                  </a:lnTo>
                  <a:lnTo>
                    <a:pt x="506" y="871"/>
                  </a:lnTo>
                  <a:cubicBezTo>
                    <a:pt x="503" y="871"/>
                    <a:pt x="501" y="869"/>
                    <a:pt x="499" y="867"/>
                  </a:cubicBezTo>
                  <a:lnTo>
                    <a:pt x="478" y="825"/>
                  </a:lnTo>
                  <a:cubicBezTo>
                    <a:pt x="477" y="823"/>
                    <a:pt x="477" y="822"/>
                    <a:pt x="477" y="820"/>
                  </a:cubicBezTo>
                  <a:lnTo>
                    <a:pt x="499" y="653"/>
                  </a:lnTo>
                  <a:cubicBezTo>
                    <a:pt x="499" y="652"/>
                    <a:pt x="499" y="650"/>
                    <a:pt x="500" y="649"/>
                  </a:cubicBezTo>
                  <a:lnTo>
                    <a:pt x="770" y="336"/>
                  </a:lnTo>
                  <a:lnTo>
                    <a:pt x="768" y="339"/>
                  </a:lnTo>
                  <a:lnTo>
                    <a:pt x="788" y="277"/>
                  </a:lnTo>
                  <a:lnTo>
                    <a:pt x="789" y="283"/>
                  </a:lnTo>
                  <a:lnTo>
                    <a:pt x="768" y="241"/>
                  </a:lnTo>
                  <a:cubicBezTo>
                    <a:pt x="767" y="237"/>
                    <a:pt x="768" y="233"/>
                    <a:pt x="771" y="231"/>
                  </a:cubicBezTo>
                  <a:lnTo>
                    <a:pt x="936" y="106"/>
                  </a:lnTo>
                  <a:lnTo>
                    <a:pt x="933" y="111"/>
                  </a:lnTo>
                  <a:lnTo>
                    <a:pt x="953" y="27"/>
                  </a:lnTo>
                  <a:cubicBezTo>
                    <a:pt x="954" y="25"/>
                    <a:pt x="956" y="23"/>
                    <a:pt x="958" y="22"/>
                  </a:cubicBezTo>
                  <a:lnTo>
                    <a:pt x="999" y="1"/>
                  </a:lnTo>
                  <a:cubicBezTo>
                    <a:pt x="1002" y="0"/>
                    <a:pt x="1005" y="0"/>
                    <a:pt x="1007" y="2"/>
                  </a:cubicBezTo>
                  <a:lnTo>
                    <a:pt x="1069" y="44"/>
                  </a:lnTo>
                  <a:lnTo>
                    <a:pt x="1063" y="43"/>
                  </a:lnTo>
                  <a:lnTo>
                    <a:pt x="1146" y="21"/>
                  </a:lnTo>
                  <a:cubicBezTo>
                    <a:pt x="1147" y="21"/>
                    <a:pt x="1148" y="21"/>
                    <a:pt x="1148" y="21"/>
                  </a:cubicBezTo>
                  <a:lnTo>
                    <a:pt x="1272" y="21"/>
                  </a:lnTo>
                  <a:cubicBezTo>
                    <a:pt x="1275" y="21"/>
                    <a:pt x="1278" y="22"/>
                    <a:pt x="1279" y="25"/>
                  </a:cubicBezTo>
                  <a:lnTo>
                    <a:pt x="1341" y="151"/>
                  </a:lnTo>
                  <a:cubicBezTo>
                    <a:pt x="1342" y="153"/>
                    <a:pt x="1342" y="155"/>
                    <a:pt x="1342" y="156"/>
                  </a:cubicBezTo>
                  <a:lnTo>
                    <a:pt x="1322" y="261"/>
                  </a:lnTo>
                  <a:lnTo>
                    <a:pt x="1322" y="259"/>
                  </a:lnTo>
                  <a:lnTo>
                    <a:pt x="1322" y="426"/>
                  </a:lnTo>
                  <a:lnTo>
                    <a:pt x="1318" y="419"/>
                  </a:lnTo>
                  <a:lnTo>
                    <a:pt x="1442" y="502"/>
                  </a:lnTo>
                  <a:lnTo>
                    <a:pt x="1440" y="501"/>
                  </a:lnTo>
                  <a:lnTo>
                    <a:pt x="1502" y="522"/>
                  </a:lnTo>
                  <a:cubicBezTo>
                    <a:pt x="1503" y="523"/>
                    <a:pt x="1504" y="523"/>
                    <a:pt x="1504" y="523"/>
                  </a:cubicBezTo>
                  <a:lnTo>
                    <a:pt x="1650" y="628"/>
                  </a:lnTo>
                  <a:cubicBezTo>
                    <a:pt x="1650" y="628"/>
                    <a:pt x="1650" y="628"/>
                    <a:pt x="1651" y="629"/>
                  </a:cubicBezTo>
                  <a:lnTo>
                    <a:pt x="1796" y="773"/>
                  </a:lnTo>
                  <a:lnTo>
                    <a:pt x="1790" y="771"/>
                  </a:lnTo>
                  <a:lnTo>
                    <a:pt x="1872" y="771"/>
                  </a:lnTo>
                  <a:cubicBezTo>
                    <a:pt x="1875" y="771"/>
                    <a:pt x="1877" y="772"/>
                    <a:pt x="1878" y="774"/>
                  </a:cubicBezTo>
                  <a:lnTo>
                    <a:pt x="2044" y="962"/>
                  </a:lnTo>
                  <a:lnTo>
                    <a:pt x="2039" y="959"/>
                  </a:lnTo>
                  <a:lnTo>
                    <a:pt x="2184" y="980"/>
                  </a:lnTo>
                  <a:cubicBezTo>
                    <a:pt x="2187" y="980"/>
                    <a:pt x="2189" y="982"/>
                    <a:pt x="2190" y="984"/>
                  </a:cubicBezTo>
                  <a:lnTo>
                    <a:pt x="2398" y="1401"/>
                  </a:lnTo>
                  <a:lnTo>
                    <a:pt x="2383" y="1408"/>
                  </a:lnTo>
                  <a:lnTo>
                    <a:pt x="2176" y="991"/>
                  </a:lnTo>
                  <a:lnTo>
                    <a:pt x="2182" y="996"/>
                  </a:lnTo>
                  <a:lnTo>
                    <a:pt x="2037" y="975"/>
                  </a:lnTo>
                  <a:cubicBezTo>
                    <a:pt x="2035" y="975"/>
                    <a:pt x="2033" y="974"/>
                    <a:pt x="2032" y="973"/>
                  </a:cubicBezTo>
                  <a:lnTo>
                    <a:pt x="1866" y="784"/>
                  </a:lnTo>
                  <a:lnTo>
                    <a:pt x="1872" y="787"/>
                  </a:lnTo>
                  <a:lnTo>
                    <a:pt x="1790" y="787"/>
                  </a:lnTo>
                  <a:cubicBezTo>
                    <a:pt x="1788" y="787"/>
                    <a:pt x="1786" y="786"/>
                    <a:pt x="1785" y="785"/>
                  </a:cubicBezTo>
                  <a:lnTo>
                    <a:pt x="1639" y="640"/>
                  </a:lnTo>
                  <a:lnTo>
                    <a:pt x="1640" y="641"/>
                  </a:lnTo>
                  <a:lnTo>
                    <a:pt x="1495" y="536"/>
                  </a:lnTo>
                  <a:lnTo>
                    <a:pt x="1497" y="537"/>
                  </a:lnTo>
                  <a:lnTo>
                    <a:pt x="1435" y="516"/>
                  </a:lnTo>
                  <a:cubicBezTo>
                    <a:pt x="1434" y="516"/>
                    <a:pt x="1434" y="515"/>
                    <a:pt x="1433" y="515"/>
                  </a:cubicBezTo>
                  <a:lnTo>
                    <a:pt x="1309" y="432"/>
                  </a:lnTo>
                  <a:cubicBezTo>
                    <a:pt x="1307" y="431"/>
                    <a:pt x="1306" y="428"/>
                    <a:pt x="1306" y="426"/>
                  </a:cubicBezTo>
                  <a:lnTo>
                    <a:pt x="1306" y="259"/>
                  </a:lnTo>
                  <a:cubicBezTo>
                    <a:pt x="1306" y="259"/>
                    <a:pt x="1306" y="258"/>
                    <a:pt x="1306" y="258"/>
                  </a:cubicBezTo>
                  <a:lnTo>
                    <a:pt x="1326" y="153"/>
                  </a:lnTo>
                  <a:lnTo>
                    <a:pt x="1327" y="158"/>
                  </a:lnTo>
                  <a:lnTo>
                    <a:pt x="1265" y="32"/>
                  </a:lnTo>
                  <a:lnTo>
                    <a:pt x="1272" y="37"/>
                  </a:lnTo>
                  <a:lnTo>
                    <a:pt x="1148" y="37"/>
                  </a:lnTo>
                  <a:lnTo>
                    <a:pt x="1150" y="36"/>
                  </a:lnTo>
                  <a:lnTo>
                    <a:pt x="1067" y="58"/>
                  </a:lnTo>
                  <a:cubicBezTo>
                    <a:pt x="1065" y="59"/>
                    <a:pt x="1062" y="58"/>
                    <a:pt x="1060" y="57"/>
                  </a:cubicBezTo>
                  <a:lnTo>
                    <a:pt x="998" y="15"/>
                  </a:lnTo>
                  <a:lnTo>
                    <a:pt x="1006" y="16"/>
                  </a:lnTo>
                  <a:lnTo>
                    <a:pt x="965" y="36"/>
                  </a:lnTo>
                  <a:lnTo>
                    <a:pt x="969" y="31"/>
                  </a:lnTo>
                  <a:lnTo>
                    <a:pt x="949" y="115"/>
                  </a:lnTo>
                  <a:cubicBezTo>
                    <a:pt x="948" y="116"/>
                    <a:pt x="947" y="118"/>
                    <a:pt x="946" y="119"/>
                  </a:cubicBezTo>
                  <a:lnTo>
                    <a:pt x="780" y="244"/>
                  </a:lnTo>
                  <a:lnTo>
                    <a:pt x="783" y="234"/>
                  </a:lnTo>
                  <a:lnTo>
                    <a:pt x="803" y="276"/>
                  </a:lnTo>
                  <a:cubicBezTo>
                    <a:pt x="804" y="278"/>
                    <a:pt x="804" y="280"/>
                    <a:pt x="803" y="282"/>
                  </a:cubicBezTo>
                  <a:lnTo>
                    <a:pt x="783" y="344"/>
                  </a:lnTo>
                  <a:cubicBezTo>
                    <a:pt x="783" y="345"/>
                    <a:pt x="782" y="346"/>
                    <a:pt x="782" y="347"/>
                  </a:cubicBezTo>
                  <a:lnTo>
                    <a:pt x="513" y="660"/>
                  </a:lnTo>
                  <a:lnTo>
                    <a:pt x="514" y="655"/>
                  </a:lnTo>
                  <a:lnTo>
                    <a:pt x="493" y="822"/>
                  </a:lnTo>
                  <a:lnTo>
                    <a:pt x="492" y="817"/>
                  </a:lnTo>
                  <a:lnTo>
                    <a:pt x="514" y="859"/>
                  </a:lnTo>
                  <a:lnTo>
                    <a:pt x="506" y="855"/>
                  </a:lnTo>
                  <a:lnTo>
                    <a:pt x="547" y="855"/>
                  </a:lnTo>
                  <a:cubicBezTo>
                    <a:pt x="551" y="855"/>
                    <a:pt x="555" y="859"/>
                    <a:pt x="555" y="863"/>
                  </a:cubicBezTo>
                  <a:lnTo>
                    <a:pt x="555" y="1092"/>
                  </a:lnTo>
                  <a:cubicBezTo>
                    <a:pt x="555" y="1093"/>
                    <a:pt x="555" y="1094"/>
                    <a:pt x="554" y="1095"/>
                  </a:cubicBezTo>
                  <a:lnTo>
                    <a:pt x="492" y="1241"/>
                  </a:lnTo>
                  <a:lnTo>
                    <a:pt x="493" y="1240"/>
                  </a:lnTo>
                  <a:lnTo>
                    <a:pt x="431" y="1573"/>
                  </a:lnTo>
                  <a:cubicBezTo>
                    <a:pt x="431" y="1575"/>
                    <a:pt x="430" y="1576"/>
                    <a:pt x="428" y="1578"/>
                  </a:cubicBezTo>
                  <a:lnTo>
                    <a:pt x="326" y="1662"/>
                  </a:lnTo>
                  <a:cubicBezTo>
                    <a:pt x="324" y="1663"/>
                    <a:pt x="323" y="1663"/>
                    <a:pt x="321" y="1663"/>
                  </a:cubicBezTo>
                  <a:lnTo>
                    <a:pt x="237" y="1663"/>
                  </a:lnTo>
                  <a:lnTo>
                    <a:pt x="245" y="1657"/>
                  </a:lnTo>
                  <a:lnTo>
                    <a:pt x="224" y="1760"/>
                  </a:lnTo>
                  <a:cubicBezTo>
                    <a:pt x="223" y="1763"/>
                    <a:pt x="221" y="1765"/>
                    <a:pt x="218" y="1766"/>
                  </a:cubicBezTo>
                  <a:lnTo>
                    <a:pt x="73" y="1808"/>
                  </a:lnTo>
                  <a:lnTo>
                    <a:pt x="78" y="1801"/>
                  </a:lnTo>
                  <a:lnTo>
                    <a:pt x="60" y="1927"/>
                  </a:lnTo>
                  <a:cubicBezTo>
                    <a:pt x="59" y="1929"/>
                    <a:pt x="59" y="1930"/>
                    <a:pt x="58" y="1931"/>
                  </a:cubicBezTo>
                  <a:lnTo>
                    <a:pt x="15" y="1993"/>
                  </a:lnTo>
                  <a:lnTo>
                    <a:pt x="16" y="1985"/>
                  </a:lnTo>
                  <a:lnTo>
                    <a:pt x="78" y="2132"/>
                  </a:lnTo>
                  <a:lnTo>
                    <a:pt x="73" y="2127"/>
                  </a:lnTo>
                  <a:lnTo>
                    <a:pt x="135" y="2146"/>
                  </a:lnTo>
                  <a:cubicBezTo>
                    <a:pt x="135" y="2146"/>
                    <a:pt x="136" y="2147"/>
                    <a:pt x="137" y="2147"/>
                  </a:cubicBezTo>
                  <a:lnTo>
                    <a:pt x="200" y="2190"/>
                  </a:lnTo>
                  <a:cubicBezTo>
                    <a:pt x="202" y="2192"/>
                    <a:pt x="203" y="2194"/>
                    <a:pt x="204" y="2196"/>
                  </a:cubicBezTo>
                  <a:lnTo>
                    <a:pt x="224" y="2424"/>
                  </a:lnTo>
                  <a:lnTo>
                    <a:pt x="214" y="2417"/>
                  </a:lnTo>
                  <a:lnTo>
                    <a:pt x="297" y="2398"/>
                  </a:lnTo>
                  <a:lnTo>
                    <a:pt x="294" y="2399"/>
                  </a:lnTo>
                  <a:lnTo>
                    <a:pt x="460" y="2273"/>
                  </a:lnTo>
                  <a:lnTo>
                    <a:pt x="585" y="2169"/>
                  </a:lnTo>
                  <a:cubicBezTo>
                    <a:pt x="586" y="2169"/>
                    <a:pt x="586" y="2168"/>
                    <a:pt x="587" y="2168"/>
                  </a:cubicBezTo>
                  <a:lnTo>
                    <a:pt x="649" y="2146"/>
                  </a:lnTo>
                  <a:lnTo>
                    <a:pt x="645" y="2149"/>
                  </a:lnTo>
                  <a:lnTo>
                    <a:pt x="685" y="2087"/>
                  </a:lnTo>
                  <a:cubicBezTo>
                    <a:pt x="687" y="2085"/>
                    <a:pt x="689" y="2083"/>
                    <a:pt x="692" y="2083"/>
                  </a:cubicBezTo>
                  <a:lnTo>
                    <a:pt x="796" y="2083"/>
                  </a:lnTo>
                  <a:lnTo>
                    <a:pt x="792" y="2084"/>
                  </a:lnTo>
                  <a:lnTo>
                    <a:pt x="979" y="1981"/>
                  </a:lnTo>
                  <a:lnTo>
                    <a:pt x="976" y="1985"/>
                  </a:lnTo>
                  <a:lnTo>
                    <a:pt x="1016" y="1901"/>
                  </a:lnTo>
                  <a:cubicBezTo>
                    <a:pt x="1016" y="1900"/>
                    <a:pt x="1017" y="1900"/>
                    <a:pt x="1017" y="1899"/>
                  </a:cubicBezTo>
                  <a:lnTo>
                    <a:pt x="1100" y="1795"/>
                  </a:lnTo>
                  <a:cubicBezTo>
                    <a:pt x="1101" y="1794"/>
                    <a:pt x="1102" y="1793"/>
                    <a:pt x="1104" y="1793"/>
                  </a:cubicBezTo>
                  <a:lnTo>
                    <a:pt x="1269" y="1730"/>
                  </a:lnTo>
                  <a:cubicBezTo>
                    <a:pt x="1270" y="1730"/>
                    <a:pt x="1271" y="1730"/>
                    <a:pt x="1272" y="1730"/>
                  </a:cubicBezTo>
                  <a:lnTo>
                    <a:pt x="1541" y="1710"/>
                  </a:lnTo>
                  <a:lnTo>
                    <a:pt x="1536" y="1712"/>
                  </a:lnTo>
                  <a:lnTo>
                    <a:pt x="1577" y="1670"/>
                  </a:lnTo>
                  <a:cubicBezTo>
                    <a:pt x="1579" y="1668"/>
                    <a:pt x="1581" y="1667"/>
                    <a:pt x="1584" y="1668"/>
                  </a:cubicBezTo>
                  <a:lnTo>
                    <a:pt x="1833" y="1688"/>
                  </a:lnTo>
                  <a:lnTo>
                    <a:pt x="1825" y="1693"/>
                  </a:lnTo>
                  <a:lnTo>
                    <a:pt x="1865" y="1589"/>
                  </a:lnTo>
                  <a:cubicBezTo>
                    <a:pt x="1866" y="1585"/>
                    <a:pt x="1869" y="1583"/>
                    <a:pt x="1873" y="1584"/>
                  </a:cubicBezTo>
                  <a:lnTo>
                    <a:pt x="2246" y="1604"/>
                  </a:lnTo>
                  <a:lnTo>
                    <a:pt x="2244" y="1604"/>
                  </a:lnTo>
                  <a:lnTo>
                    <a:pt x="2410" y="1584"/>
                  </a:lnTo>
                  <a:lnTo>
                    <a:pt x="2403" y="1589"/>
                  </a:lnTo>
                  <a:lnTo>
                    <a:pt x="2465" y="1382"/>
                  </a:lnTo>
                  <a:lnTo>
                    <a:pt x="2474" y="1392"/>
                  </a:lnTo>
                  <a:lnTo>
                    <a:pt x="2392" y="1413"/>
                  </a:lnTo>
                  <a:lnTo>
                    <a:pt x="2389" y="1397"/>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182" name="Freeform 32"/>
            <p:cNvSpPr>
              <a:spLocks/>
            </p:cNvSpPr>
            <p:nvPr/>
          </p:nvSpPr>
          <p:spPr bwMode="auto">
            <a:xfrm>
              <a:off x="1250" y="2852"/>
              <a:ext cx="258" cy="232"/>
            </a:xfrm>
            <a:custGeom>
              <a:avLst/>
              <a:gdLst>
                <a:gd name="T0" fmla="*/ 279 w 961"/>
                <a:gd name="T1" fmla="*/ 605 h 865"/>
                <a:gd name="T2" fmla="*/ 3 w 961"/>
                <a:gd name="T3" fmla="*/ 356 h 865"/>
                <a:gd name="T4" fmla="*/ 159 w 961"/>
                <a:gd name="T5" fmla="*/ 264 h 865"/>
                <a:gd name="T6" fmla="*/ 165 w 961"/>
                <a:gd name="T7" fmla="*/ 275 h 865"/>
                <a:gd name="T8" fmla="*/ 118 w 961"/>
                <a:gd name="T9" fmla="*/ 381 h 865"/>
                <a:gd name="T10" fmla="*/ 219 w 961"/>
                <a:gd name="T11" fmla="*/ 355 h 865"/>
                <a:gd name="T12" fmla="*/ 209 w 961"/>
                <a:gd name="T13" fmla="*/ 445 h 865"/>
                <a:gd name="T14" fmla="*/ 259 w 961"/>
                <a:gd name="T15" fmla="*/ 380 h 865"/>
                <a:gd name="T16" fmla="*/ 258 w 961"/>
                <a:gd name="T17" fmla="*/ 470 h 865"/>
                <a:gd name="T18" fmla="*/ 377 w 961"/>
                <a:gd name="T19" fmla="*/ 437 h 865"/>
                <a:gd name="T20" fmla="*/ 408 w 961"/>
                <a:gd name="T21" fmla="*/ 272 h 865"/>
                <a:gd name="T22" fmla="*/ 308 w 961"/>
                <a:gd name="T23" fmla="*/ 250 h 865"/>
                <a:gd name="T24" fmla="*/ 320 w 961"/>
                <a:gd name="T25" fmla="*/ 195 h 865"/>
                <a:gd name="T26" fmla="*/ 241 w 961"/>
                <a:gd name="T27" fmla="*/ 211 h 865"/>
                <a:gd name="T28" fmla="*/ 263 w 961"/>
                <a:gd name="T29" fmla="*/ 139 h 865"/>
                <a:gd name="T30" fmla="*/ 216 w 961"/>
                <a:gd name="T31" fmla="*/ 192 h 865"/>
                <a:gd name="T32" fmla="*/ 314 w 961"/>
                <a:gd name="T33" fmla="*/ 0 h 865"/>
                <a:gd name="T34" fmla="*/ 432 w 961"/>
                <a:gd name="T35" fmla="*/ 261 h 865"/>
                <a:gd name="T36" fmla="*/ 527 w 961"/>
                <a:gd name="T37" fmla="*/ 176 h 865"/>
                <a:gd name="T38" fmla="*/ 772 w 961"/>
                <a:gd name="T39" fmla="*/ 278 h 865"/>
                <a:gd name="T40" fmla="*/ 871 w 961"/>
                <a:gd name="T41" fmla="*/ 313 h 865"/>
                <a:gd name="T42" fmla="*/ 897 w 961"/>
                <a:gd name="T43" fmla="*/ 480 h 865"/>
                <a:gd name="T44" fmla="*/ 812 w 961"/>
                <a:gd name="T45" fmla="*/ 600 h 865"/>
                <a:gd name="T46" fmla="*/ 835 w 961"/>
                <a:gd name="T47" fmla="*/ 718 h 865"/>
                <a:gd name="T48" fmla="*/ 686 w 961"/>
                <a:gd name="T49" fmla="*/ 861 h 865"/>
                <a:gd name="T50" fmla="*/ 539 w 961"/>
                <a:gd name="T51" fmla="*/ 749 h 865"/>
                <a:gd name="T52" fmla="*/ 765 w 961"/>
                <a:gd name="T53" fmla="*/ 708 h 865"/>
                <a:gd name="T54" fmla="*/ 844 w 961"/>
                <a:gd name="T55" fmla="*/ 644 h 865"/>
                <a:gd name="T56" fmla="*/ 850 w 961"/>
                <a:gd name="T57" fmla="*/ 468 h 865"/>
                <a:gd name="T58" fmla="*/ 949 w 961"/>
                <a:gd name="T59" fmla="*/ 366 h 865"/>
                <a:gd name="T60" fmla="*/ 781 w 961"/>
                <a:gd name="T61" fmla="*/ 365 h 865"/>
                <a:gd name="T62" fmla="*/ 676 w 961"/>
                <a:gd name="T63" fmla="*/ 247 h 865"/>
                <a:gd name="T64" fmla="*/ 476 w 961"/>
                <a:gd name="T65" fmla="*/ 298 h 865"/>
                <a:gd name="T66" fmla="*/ 426 w 961"/>
                <a:gd name="T67" fmla="*/ 159 h 865"/>
                <a:gd name="T68" fmla="*/ 210 w 961"/>
                <a:gd name="T69" fmla="*/ 140 h 865"/>
                <a:gd name="T70" fmla="*/ 263 w 961"/>
                <a:gd name="T71" fmla="*/ 129 h 865"/>
                <a:gd name="T72" fmla="*/ 300 w 961"/>
                <a:gd name="T73" fmla="*/ 170 h 865"/>
                <a:gd name="T74" fmla="*/ 273 w 961"/>
                <a:gd name="T75" fmla="*/ 225 h 865"/>
                <a:gd name="T76" fmla="*/ 350 w 961"/>
                <a:gd name="T77" fmla="*/ 214 h 865"/>
                <a:gd name="T78" fmla="*/ 355 w 961"/>
                <a:gd name="T79" fmla="*/ 295 h 865"/>
                <a:gd name="T80" fmla="*/ 469 w 961"/>
                <a:gd name="T81" fmla="*/ 299 h 865"/>
                <a:gd name="T82" fmla="*/ 314 w 961"/>
                <a:gd name="T83" fmla="*/ 518 h 865"/>
                <a:gd name="T84" fmla="*/ 282 w 961"/>
                <a:gd name="T85" fmla="*/ 412 h 865"/>
                <a:gd name="T86" fmla="*/ 210 w 961"/>
                <a:gd name="T87" fmla="*/ 456 h 865"/>
                <a:gd name="T88" fmla="*/ 151 w 961"/>
                <a:gd name="T89" fmla="*/ 417 h 865"/>
                <a:gd name="T90" fmla="*/ 173 w 961"/>
                <a:gd name="T91" fmla="*/ 331 h 865"/>
                <a:gd name="T92" fmla="*/ 118 w 961"/>
                <a:gd name="T93" fmla="*/ 392 h 865"/>
                <a:gd name="T94" fmla="*/ 159 w 961"/>
                <a:gd name="T95" fmla="*/ 278 h 865"/>
                <a:gd name="T96" fmla="*/ 119 w 961"/>
                <a:gd name="T97" fmla="*/ 245 h 865"/>
                <a:gd name="T98" fmla="*/ 183 w 961"/>
                <a:gd name="T99" fmla="*/ 530 h 865"/>
                <a:gd name="T100" fmla="*/ 520 w 961"/>
                <a:gd name="T101" fmla="*/ 65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1" h="865">
                  <a:moveTo>
                    <a:pt x="526" y="758"/>
                  </a:moveTo>
                  <a:lnTo>
                    <a:pt x="504" y="659"/>
                  </a:lnTo>
                  <a:lnTo>
                    <a:pt x="510" y="665"/>
                  </a:lnTo>
                  <a:lnTo>
                    <a:pt x="279" y="605"/>
                  </a:lnTo>
                  <a:cubicBezTo>
                    <a:pt x="279" y="605"/>
                    <a:pt x="278" y="605"/>
                    <a:pt x="277" y="604"/>
                  </a:cubicBezTo>
                  <a:lnTo>
                    <a:pt x="175" y="544"/>
                  </a:lnTo>
                  <a:cubicBezTo>
                    <a:pt x="174" y="543"/>
                    <a:pt x="173" y="543"/>
                    <a:pt x="173" y="542"/>
                  </a:cubicBezTo>
                  <a:lnTo>
                    <a:pt x="3" y="356"/>
                  </a:lnTo>
                  <a:cubicBezTo>
                    <a:pt x="0" y="353"/>
                    <a:pt x="0" y="348"/>
                    <a:pt x="3" y="345"/>
                  </a:cubicBezTo>
                  <a:lnTo>
                    <a:pt x="108" y="234"/>
                  </a:lnTo>
                  <a:cubicBezTo>
                    <a:pt x="111" y="232"/>
                    <a:pt x="115" y="231"/>
                    <a:pt x="118" y="234"/>
                  </a:cubicBezTo>
                  <a:lnTo>
                    <a:pt x="159" y="264"/>
                  </a:lnTo>
                  <a:lnTo>
                    <a:pt x="154" y="262"/>
                  </a:lnTo>
                  <a:lnTo>
                    <a:pt x="159" y="262"/>
                  </a:lnTo>
                  <a:cubicBezTo>
                    <a:pt x="162" y="262"/>
                    <a:pt x="165" y="264"/>
                    <a:pt x="166" y="267"/>
                  </a:cubicBezTo>
                  <a:cubicBezTo>
                    <a:pt x="167" y="269"/>
                    <a:pt x="167" y="273"/>
                    <a:pt x="165" y="275"/>
                  </a:cubicBezTo>
                  <a:lnTo>
                    <a:pt x="100" y="361"/>
                  </a:lnTo>
                  <a:lnTo>
                    <a:pt x="99" y="350"/>
                  </a:lnTo>
                  <a:lnTo>
                    <a:pt x="129" y="380"/>
                  </a:lnTo>
                  <a:lnTo>
                    <a:pt x="118" y="381"/>
                  </a:lnTo>
                  <a:lnTo>
                    <a:pt x="173" y="320"/>
                  </a:lnTo>
                  <a:cubicBezTo>
                    <a:pt x="174" y="319"/>
                    <a:pt x="176" y="318"/>
                    <a:pt x="179" y="318"/>
                  </a:cubicBezTo>
                  <a:cubicBezTo>
                    <a:pt x="181" y="317"/>
                    <a:pt x="183" y="318"/>
                    <a:pt x="184" y="320"/>
                  </a:cubicBezTo>
                  <a:lnTo>
                    <a:pt x="219" y="355"/>
                  </a:lnTo>
                  <a:cubicBezTo>
                    <a:pt x="223" y="358"/>
                    <a:pt x="223" y="363"/>
                    <a:pt x="219" y="366"/>
                  </a:cubicBezTo>
                  <a:lnTo>
                    <a:pt x="164" y="422"/>
                  </a:lnTo>
                  <a:lnTo>
                    <a:pt x="164" y="410"/>
                  </a:lnTo>
                  <a:lnTo>
                    <a:pt x="209" y="445"/>
                  </a:lnTo>
                  <a:lnTo>
                    <a:pt x="197" y="446"/>
                  </a:lnTo>
                  <a:lnTo>
                    <a:pt x="247" y="381"/>
                  </a:lnTo>
                  <a:cubicBezTo>
                    <a:pt x="249" y="379"/>
                    <a:pt x="251" y="378"/>
                    <a:pt x="253" y="378"/>
                  </a:cubicBezTo>
                  <a:cubicBezTo>
                    <a:pt x="255" y="378"/>
                    <a:pt x="257" y="378"/>
                    <a:pt x="259" y="380"/>
                  </a:cubicBezTo>
                  <a:lnTo>
                    <a:pt x="294" y="410"/>
                  </a:lnTo>
                  <a:cubicBezTo>
                    <a:pt x="297" y="413"/>
                    <a:pt x="298" y="417"/>
                    <a:pt x="296" y="420"/>
                  </a:cubicBezTo>
                  <a:lnTo>
                    <a:pt x="261" y="481"/>
                  </a:lnTo>
                  <a:lnTo>
                    <a:pt x="258" y="470"/>
                  </a:lnTo>
                  <a:lnTo>
                    <a:pt x="313" y="505"/>
                  </a:lnTo>
                  <a:lnTo>
                    <a:pt x="303" y="506"/>
                  </a:lnTo>
                  <a:lnTo>
                    <a:pt x="379" y="435"/>
                  </a:lnTo>
                  <a:lnTo>
                    <a:pt x="377" y="437"/>
                  </a:lnTo>
                  <a:lnTo>
                    <a:pt x="457" y="301"/>
                  </a:lnTo>
                  <a:lnTo>
                    <a:pt x="460" y="312"/>
                  </a:lnTo>
                  <a:lnTo>
                    <a:pt x="400" y="272"/>
                  </a:lnTo>
                  <a:lnTo>
                    <a:pt x="408" y="272"/>
                  </a:lnTo>
                  <a:lnTo>
                    <a:pt x="353" y="307"/>
                  </a:lnTo>
                  <a:cubicBezTo>
                    <a:pt x="350" y="309"/>
                    <a:pt x="345" y="309"/>
                    <a:pt x="343" y="305"/>
                  </a:cubicBezTo>
                  <a:lnTo>
                    <a:pt x="308" y="260"/>
                  </a:lnTo>
                  <a:cubicBezTo>
                    <a:pt x="305" y="257"/>
                    <a:pt x="305" y="253"/>
                    <a:pt x="308" y="250"/>
                  </a:cubicBezTo>
                  <a:lnTo>
                    <a:pt x="338" y="215"/>
                  </a:lnTo>
                  <a:lnTo>
                    <a:pt x="338" y="225"/>
                  </a:lnTo>
                  <a:lnTo>
                    <a:pt x="308" y="195"/>
                  </a:lnTo>
                  <a:lnTo>
                    <a:pt x="320" y="195"/>
                  </a:lnTo>
                  <a:lnTo>
                    <a:pt x="285" y="235"/>
                  </a:lnTo>
                  <a:cubicBezTo>
                    <a:pt x="282" y="238"/>
                    <a:pt x="278" y="239"/>
                    <a:pt x="274" y="237"/>
                  </a:cubicBezTo>
                  <a:lnTo>
                    <a:pt x="244" y="216"/>
                  </a:lnTo>
                  <a:cubicBezTo>
                    <a:pt x="242" y="215"/>
                    <a:pt x="241" y="213"/>
                    <a:pt x="241" y="211"/>
                  </a:cubicBezTo>
                  <a:cubicBezTo>
                    <a:pt x="241" y="208"/>
                    <a:pt x="241" y="206"/>
                    <a:pt x="243" y="204"/>
                  </a:cubicBezTo>
                  <a:lnTo>
                    <a:pt x="288" y="159"/>
                  </a:lnTo>
                  <a:lnTo>
                    <a:pt x="288" y="170"/>
                  </a:lnTo>
                  <a:lnTo>
                    <a:pt x="263" y="139"/>
                  </a:lnTo>
                  <a:lnTo>
                    <a:pt x="275" y="139"/>
                  </a:lnTo>
                  <a:lnTo>
                    <a:pt x="230" y="195"/>
                  </a:lnTo>
                  <a:cubicBezTo>
                    <a:pt x="228" y="197"/>
                    <a:pt x="225" y="198"/>
                    <a:pt x="222" y="198"/>
                  </a:cubicBezTo>
                  <a:cubicBezTo>
                    <a:pt x="220" y="197"/>
                    <a:pt x="217" y="195"/>
                    <a:pt x="216" y="192"/>
                  </a:cubicBezTo>
                  <a:lnTo>
                    <a:pt x="196" y="137"/>
                  </a:lnTo>
                  <a:cubicBezTo>
                    <a:pt x="195" y="134"/>
                    <a:pt x="196" y="131"/>
                    <a:pt x="198" y="129"/>
                  </a:cubicBezTo>
                  <a:lnTo>
                    <a:pt x="308" y="3"/>
                  </a:lnTo>
                  <a:cubicBezTo>
                    <a:pt x="309" y="1"/>
                    <a:pt x="312" y="0"/>
                    <a:pt x="314" y="0"/>
                  </a:cubicBezTo>
                  <a:cubicBezTo>
                    <a:pt x="317" y="1"/>
                    <a:pt x="319" y="2"/>
                    <a:pt x="320" y="3"/>
                  </a:cubicBezTo>
                  <a:lnTo>
                    <a:pt x="440" y="154"/>
                  </a:lnTo>
                  <a:cubicBezTo>
                    <a:pt x="442" y="156"/>
                    <a:pt x="442" y="158"/>
                    <a:pt x="442" y="160"/>
                  </a:cubicBezTo>
                  <a:lnTo>
                    <a:pt x="432" y="261"/>
                  </a:lnTo>
                  <a:lnTo>
                    <a:pt x="428" y="253"/>
                  </a:lnTo>
                  <a:lnTo>
                    <a:pt x="478" y="283"/>
                  </a:lnTo>
                  <a:lnTo>
                    <a:pt x="467" y="286"/>
                  </a:lnTo>
                  <a:lnTo>
                    <a:pt x="527" y="176"/>
                  </a:lnTo>
                  <a:cubicBezTo>
                    <a:pt x="529" y="172"/>
                    <a:pt x="534" y="171"/>
                    <a:pt x="537" y="172"/>
                  </a:cubicBezTo>
                  <a:lnTo>
                    <a:pt x="683" y="233"/>
                  </a:lnTo>
                  <a:lnTo>
                    <a:pt x="768" y="273"/>
                  </a:lnTo>
                  <a:cubicBezTo>
                    <a:pt x="770" y="274"/>
                    <a:pt x="772" y="276"/>
                    <a:pt x="772" y="278"/>
                  </a:cubicBezTo>
                  <a:lnTo>
                    <a:pt x="792" y="356"/>
                  </a:lnTo>
                  <a:lnTo>
                    <a:pt x="781" y="351"/>
                  </a:lnTo>
                  <a:lnTo>
                    <a:pt x="864" y="313"/>
                  </a:lnTo>
                  <a:cubicBezTo>
                    <a:pt x="866" y="312"/>
                    <a:pt x="868" y="312"/>
                    <a:pt x="871" y="313"/>
                  </a:cubicBezTo>
                  <a:lnTo>
                    <a:pt x="956" y="351"/>
                  </a:lnTo>
                  <a:cubicBezTo>
                    <a:pt x="958" y="352"/>
                    <a:pt x="959" y="354"/>
                    <a:pt x="960" y="356"/>
                  </a:cubicBezTo>
                  <a:cubicBezTo>
                    <a:pt x="961" y="358"/>
                    <a:pt x="961" y="360"/>
                    <a:pt x="960" y="362"/>
                  </a:cubicBezTo>
                  <a:lnTo>
                    <a:pt x="897" y="480"/>
                  </a:lnTo>
                  <a:cubicBezTo>
                    <a:pt x="896" y="483"/>
                    <a:pt x="893" y="485"/>
                    <a:pt x="890" y="485"/>
                  </a:cubicBezTo>
                  <a:lnTo>
                    <a:pt x="850" y="485"/>
                  </a:lnTo>
                  <a:lnTo>
                    <a:pt x="857" y="479"/>
                  </a:lnTo>
                  <a:lnTo>
                    <a:pt x="812" y="600"/>
                  </a:lnTo>
                  <a:lnTo>
                    <a:pt x="810" y="591"/>
                  </a:lnTo>
                  <a:lnTo>
                    <a:pt x="855" y="632"/>
                  </a:lnTo>
                  <a:cubicBezTo>
                    <a:pt x="857" y="634"/>
                    <a:pt x="858" y="637"/>
                    <a:pt x="857" y="640"/>
                  </a:cubicBezTo>
                  <a:lnTo>
                    <a:pt x="835" y="718"/>
                  </a:lnTo>
                  <a:cubicBezTo>
                    <a:pt x="834" y="721"/>
                    <a:pt x="831" y="724"/>
                    <a:pt x="827" y="724"/>
                  </a:cubicBezTo>
                  <a:lnTo>
                    <a:pt x="765" y="724"/>
                  </a:lnTo>
                  <a:lnTo>
                    <a:pt x="772" y="720"/>
                  </a:lnTo>
                  <a:lnTo>
                    <a:pt x="686" y="861"/>
                  </a:lnTo>
                  <a:cubicBezTo>
                    <a:pt x="685" y="863"/>
                    <a:pt x="683" y="864"/>
                    <a:pt x="681" y="864"/>
                  </a:cubicBezTo>
                  <a:cubicBezTo>
                    <a:pt x="679" y="865"/>
                    <a:pt x="677" y="864"/>
                    <a:pt x="675" y="863"/>
                  </a:cubicBezTo>
                  <a:lnTo>
                    <a:pt x="530" y="762"/>
                  </a:lnTo>
                  <a:lnTo>
                    <a:pt x="539" y="749"/>
                  </a:lnTo>
                  <a:lnTo>
                    <a:pt x="684" y="850"/>
                  </a:lnTo>
                  <a:lnTo>
                    <a:pt x="673" y="852"/>
                  </a:lnTo>
                  <a:lnTo>
                    <a:pt x="758" y="711"/>
                  </a:lnTo>
                  <a:cubicBezTo>
                    <a:pt x="759" y="709"/>
                    <a:pt x="762" y="708"/>
                    <a:pt x="765" y="708"/>
                  </a:cubicBezTo>
                  <a:lnTo>
                    <a:pt x="827" y="708"/>
                  </a:lnTo>
                  <a:lnTo>
                    <a:pt x="820" y="713"/>
                  </a:lnTo>
                  <a:lnTo>
                    <a:pt x="842" y="635"/>
                  </a:lnTo>
                  <a:lnTo>
                    <a:pt x="844" y="644"/>
                  </a:lnTo>
                  <a:lnTo>
                    <a:pt x="799" y="603"/>
                  </a:lnTo>
                  <a:cubicBezTo>
                    <a:pt x="797" y="601"/>
                    <a:pt x="796" y="598"/>
                    <a:pt x="797" y="594"/>
                  </a:cubicBezTo>
                  <a:lnTo>
                    <a:pt x="842" y="474"/>
                  </a:lnTo>
                  <a:cubicBezTo>
                    <a:pt x="843" y="471"/>
                    <a:pt x="846" y="468"/>
                    <a:pt x="850" y="468"/>
                  </a:cubicBezTo>
                  <a:lnTo>
                    <a:pt x="890" y="468"/>
                  </a:lnTo>
                  <a:lnTo>
                    <a:pt x="883" y="473"/>
                  </a:lnTo>
                  <a:lnTo>
                    <a:pt x="945" y="354"/>
                  </a:lnTo>
                  <a:lnTo>
                    <a:pt x="949" y="366"/>
                  </a:lnTo>
                  <a:lnTo>
                    <a:pt x="864" y="328"/>
                  </a:lnTo>
                  <a:lnTo>
                    <a:pt x="871" y="328"/>
                  </a:lnTo>
                  <a:lnTo>
                    <a:pt x="788" y="366"/>
                  </a:lnTo>
                  <a:cubicBezTo>
                    <a:pt x="786" y="367"/>
                    <a:pt x="783" y="366"/>
                    <a:pt x="781" y="365"/>
                  </a:cubicBezTo>
                  <a:cubicBezTo>
                    <a:pt x="779" y="364"/>
                    <a:pt x="778" y="363"/>
                    <a:pt x="777" y="360"/>
                  </a:cubicBezTo>
                  <a:lnTo>
                    <a:pt x="757" y="282"/>
                  </a:lnTo>
                  <a:lnTo>
                    <a:pt x="761" y="287"/>
                  </a:lnTo>
                  <a:lnTo>
                    <a:pt x="676" y="247"/>
                  </a:lnTo>
                  <a:lnTo>
                    <a:pt x="531" y="187"/>
                  </a:lnTo>
                  <a:lnTo>
                    <a:pt x="541" y="183"/>
                  </a:lnTo>
                  <a:lnTo>
                    <a:pt x="481" y="294"/>
                  </a:lnTo>
                  <a:cubicBezTo>
                    <a:pt x="480" y="296"/>
                    <a:pt x="478" y="297"/>
                    <a:pt x="476" y="298"/>
                  </a:cubicBezTo>
                  <a:cubicBezTo>
                    <a:pt x="474" y="299"/>
                    <a:pt x="472" y="298"/>
                    <a:pt x="470" y="297"/>
                  </a:cubicBezTo>
                  <a:lnTo>
                    <a:pt x="420" y="267"/>
                  </a:lnTo>
                  <a:cubicBezTo>
                    <a:pt x="417" y="265"/>
                    <a:pt x="416" y="262"/>
                    <a:pt x="416" y="259"/>
                  </a:cubicBezTo>
                  <a:lnTo>
                    <a:pt x="426" y="159"/>
                  </a:lnTo>
                  <a:lnTo>
                    <a:pt x="428" y="164"/>
                  </a:lnTo>
                  <a:lnTo>
                    <a:pt x="308" y="13"/>
                  </a:lnTo>
                  <a:lnTo>
                    <a:pt x="320" y="14"/>
                  </a:lnTo>
                  <a:lnTo>
                    <a:pt x="210" y="140"/>
                  </a:lnTo>
                  <a:lnTo>
                    <a:pt x="211" y="132"/>
                  </a:lnTo>
                  <a:lnTo>
                    <a:pt x="231" y="187"/>
                  </a:lnTo>
                  <a:lnTo>
                    <a:pt x="218" y="185"/>
                  </a:lnTo>
                  <a:lnTo>
                    <a:pt x="263" y="129"/>
                  </a:lnTo>
                  <a:cubicBezTo>
                    <a:pt x="264" y="127"/>
                    <a:pt x="266" y="126"/>
                    <a:pt x="269" y="126"/>
                  </a:cubicBezTo>
                  <a:cubicBezTo>
                    <a:pt x="271" y="126"/>
                    <a:pt x="274" y="127"/>
                    <a:pt x="275" y="129"/>
                  </a:cubicBezTo>
                  <a:lnTo>
                    <a:pt x="300" y="159"/>
                  </a:lnTo>
                  <a:cubicBezTo>
                    <a:pt x="303" y="163"/>
                    <a:pt x="303" y="167"/>
                    <a:pt x="300" y="170"/>
                  </a:cubicBezTo>
                  <a:lnTo>
                    <a:pt x="255" y="215"/>
                  </a:lnTo>
                  <a:lnTo>
                    <a:pt x="253" y="203"/>
                  </a:lnTo>
                  <a:lnTo>
                    <a:pt x="283" y="223"/>
                  </a:lnTo>
                  <a:lnTo>
                    <a:pt x="273" y="225"/>
                  </a:lnTo>
                  <a:lnTo>
                    <a:pt x="308" y="184"/>
                  </a:lnTo>
                  <a:cubicBezTo>
                    <a:pt x="309" y="183"/>
                    <a:pt x="311" y="182"/>
                    <a:pt x="314" y="182"/>
                  </a:cubicBezTo>
                  <a:cubicBezTo>
                    <a:pt x="316" y="182"/>
                    <a:pt x="318" y="182"/>
                    <a:pt x="320" y="184"/>
                  </a:cubicBezTo>
                  <a:lnTo>
                    <a:pt x="350" y="214"/>
                  </a:lnTo>
                  <a:cubicBezTo>
                    <a:pt x="353" y="217"/>
                    <a:pt x="353" y="222"/>
                    <a:pt x="350" y="225"/>
                  </a:cubicBezTo>
                  <a:lnTo>
                    <a:pt x="320" y="260"/>
                  </a:lnTo>
                  <a:lnTo>
                    <a:pt x="320" y="250"/>
                  </a:lnTo>
                  <a:lnTo>
                    <a:pt x="355" y="295"/>
                  </a:lnTo>
                  <a:lnTo>
                    <a:pt x="345" y="294"/>
                  </a:lnTo>
                  <a:lnTo>
                    <a:pt x="400" y="258"/>
                  </a:lnTo>
                  <a:cubicBezTo>
                    <a:pt x="402" y="257"/>
                    <a:pt x="406" y="257"/>
                    <a:pt x="409" y="258"/>
                  </a:cubicBezTo>
                  <a:lnTo>
                    <a:pt x="469" y="299"/>
                  </a:lnTo>
                  <a:cubicBezTo>
                    <a:pt x="472" y="301"/>
                    <a:pt x="473" y="306"/>
                    <a:pt x="471" y="309"/>
                  </a:cubicBezTo>
                  <a:lnTo>
                    <a:pt x="391" y="445"/>
                  </a:lnTo>
                  <a:cubicBezTo>
                    <a:pt x="391" y="446"/>
                    <a:pt x="390" y="447"/>
                    <a:pt x="390" y="447"/>
                  </a:cubicBezTo>
                  <a:lnTo>
                    <a:pt x="314" y="518"/>
                  </a:lnTo>
                  <a:cubicBezTo>
                    <a:pt x="312" y="520"/>
                    <a:pt x="308" y="520"/>
                    <a:pt x="305" y="518"/>
                  </a:cubicBezTo>
                  <a:lnTo>
                    <a:pt x="250" y="483"/>
                  </a:lnTo>
                  <a:cubicBezTo>
                    <a:pt x="246" y="481"/>
                    <a:pt x="245" y="476"/>
                    <a:pt x="247" y="472"/>
                  </a:cubicBezTo>
                  <a:lnTo>
                    <a:pt x="282" y="412"/>
                  </a:lnTo>
                  <a:lnTo>
                    <a:pt x="284" y="422"/>
                  </a:lnTo>
                  <a:lnTo>
                    <a:pt x="249" y="392"/>
                  </a:lnTo>
                  <a:lnTo>
                    <a:pt x="260" y="391"/>
                  </a:lnTo>
                  <a:lnTo>
                    <a:pt x="210" y="456"/>
                  </a:lnTo>
                  <a:cubicBezTo>
                    <a:pt x="209" y="458"/>
                    <a:pt x="207" y="459"/>
                    <a:pt x="205" y="459"/>
                  </a:cubicBezTo>
                  <a:cubicBezTo>
                    <a:pt x="203" y="460"/>
                    <a:pt x="201" y="459"/>
                    <a:pt x="199" y="458"/>
                  </a:cubicBezTo>
                  <a:lnTo>
                    <a:pt x="154" y="422"/>
                  </a:lnTo>
                  <a:cubicBezTo>
                    <a:pt x="152" y="421"/>
                    <a:pt x="151" y="419"/>
                    <a:pt x="151" y="417"/>
                  </a:cubicBezTo>
                  <a:cubicBezTo>
                    <a:pt x="151" y="414"/>
                    <a:pt x="151" y="412"/>
                    <a:pt x="153" y="410"/>
                  </a:cubicBezTo>
                  <a:lnTo>
                    <a:pt x="208" y="355"/>
                  </a:lnTo>
                  <a:lnTo>
                    <a:pt x="208" y="366"/>
                  </a:lnTo>
                  <a:lnTo>
                    <a:pt x="173" y="331"/>
                  </a:lnTo>
                  <a:lnTo>
                    <a:pt x="185" y="331"/>
                  </a:lnTo>
                  <a:lnTo>
                    <a:pt x="130" y="391"/>
                  </a:lnTo>
                  <a:cubicBezTo>
                    <a:pt x="128" y="393"/>
                    <a:pt x="126" y="394"/>
                    <a:pt x="124" y="394"/>
                  </a:cubicBezTo>
                  <a:cubicBezTo>
                    <a:pt x="122" y="394"/>
                    <a:pt x="120" y="393"/>
                    <a:pt x="118" y="392"/>
                  </a:cubicBezTo>
                  <a:lnTo>
                    <a:pt x="88" y="361"/>
                  </a:lnTo>
                  <a:cubicBezTo>
                    <a:pt x="85" y="359"/>
                    <a:pt x="85" y="354"/>
                    <a:pt x="87" y="351"/>
                  </a:cubicBezTo>
                  <a:lnTo>
                    <a:pt x="152" y="265"/>
                  </a:lnTo>
                  <a:lnTo>
                    <a:pt x="159" y="278"/>
                  </a:lnTo>
                  <a:lnTo>
                    <a:pt x="154" y="278"/>
                  </a:lnTo>
                  <a:cubicBezTo>
                    <a:pt x="152" y="278"/>
                    <a:pt x="150" y="278"/>
                    <a:pt x="149" y="277"/>
                  </a:cubicBezTo>
                  <a:lnTo>
                    <a:pt x="109" y="246"/>
                  </a:lnTo>
                  <a:lnTo>
                    <a:pt x="119" y="245"/>
                  </a:lnTo>
                  <a:lnTo>
                    <a:pt x="14" y="356"/>
                  </a:lnTo>
                  <a:lnTo>
                    <a:pt x="14" y="345"/>
                  </a:lnTo>
                  <a:lnTo>
                    <a:pt x="185" y="531"/>
                  </a:lnTo>
                  <a:lnTo>
                    <a:pt x="183" y="530"/>
                  </a:lnTo>
                  <a:lnTo>
                    <a:pt x="285" y="590"/>
                  </a:lnTo>
                  <a:lnTo>
                    <a:pt x="283" y="590"/>
                  </a:lnTo>
                  <a:lnTo>
                    <a:pt x="514" y="650"/>
                  </a:lnTo>
                  <a:cubicBezTo>
                    <a:pt x="517" y="651"/>
                    <a:pt x="519" y="653"/>
                    <a:pt x="520" y="656"/>
                  </a:cubicBezTo>
                  <a:lnTo>
                    <a:pt x="542" y="754"/>
                  </a:lnTo>
                  <a:lnTo>
                    <a:pt x="526" y="75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183" name="Freeform 33"/>
            <p:cNvSpPr>
              <a:spLocks/>
            </p:cNvSpPr>
            <p:nvPr/>
          </p:nvSpPr>
          <p:spPr bwMode="auto">
            <a:xfrm>
              <a:off x="1245" y="2990"/>
              <a:ext cx="190" cy="137"/>
            </a:xfrm>
            <a:custGeom>
              <a:avLst/>
              <a:gdLst>
                <a:gd name="T0" fmla="*/ 173 w 705"/>
                <a:gd name="T1" fmla="*/ 37 h 513"/>
                <a:gd name="T2" fmla="*/ 69 w 705"/>
                <a:gd name="T3" fmla="*/ 16 h 513"/>
                <a:gd name="T4" fmla="*/ 78 w 705"/>
                <a:gd name="T5" fmla="*/ 12 h 513"/>
                <a:gd name="T6" fmla="*/ 16 w 705"/>
                <a:gd name="T7" fmla="*/ 132 h 513"/>
                <a:gd name="T8" fmla="*/ 11 w 705"/>
                <a:gd name="T9" fmla="*/ 121 h 513"/>
                <a:gd name="T10" fmla="*/ 240 w 705"/>
                <a:gd name="T11" fmla="*/ 199 h 513"/>
                <a:gd name="T12" fmla="*/ 242 w 705"/>
                <a:gd name="T13" fmla="*/ 200 h 513"/>
                <a:gd name="T14" fmla="*/ 639 w 705"/>
                <a:gd name="T15" fmla="*/ 498 h 513"/>
                <a:gd name="T16" fmla="*/ 627 w 705"/>
                <a:gd name="T17" fmla="*/ 500 h 513"/>
                <a:gd name="T18" fmla="*/ 690 w 705"/>
                <a:gd name="T19" fmla="*/ 401 h 513"/>
                <a:gd name="T20" fmla="*/ 689 w 705"/>
                <a:gd name="T21" fmla="*/ 409 h 513"/>
                <a:gd name="T22" fmla="*/ 646 w 705"/>
                <a:gd name="T23" fmla="*/ 329 h 513"/>
                <a:gd name="T24" fmla="*/ 649 w 705"/>
                <a:gd name="T25" fmla="*/ 332 h 513"/>
                <a:gd name="T26" fmla="*/ 524 w 705"/>
                <a:gd name="T27" fmla="*/ 254 h 513"/>
                <a:gd name="T28" fmla="*/ 521 w 705"/>
                <a:gd name="T29" fmla="*/ 248 h 513"/>
                <a:gd name="T30" fmla="*/ 500 w 705"/>
                <a:gd name="T31" fmla="*/ 149 h 513"/>
                <a:gd name="T32" fmla="*/ 506 w 705"/>
                <a:gd name="T33" fmla="*/ 155 h 513"/>
                <a:gd name="T34" fmla="*/ 340 w 705"/>
                <a:gd name="T35" fmla="*/ 115 h 513"/>
                <a:gd name="T36" fmla="*/ 256 w 705"/>
                <a:gd name="T37" fmla="*/ 96 h 513"/>
                <a:gd name="T38" fmla="*/ 253 w 705"/>
                <a:gd name="T39" fmla="*/ 95 h 513"/>
                <a:gd name="T40" fmla="*/ 170 w 705"/>
                <a:gd name="T41" fmla="*/ 36 h 513"/>
                <a:gd name="T42" fmla="*/ 180 w 705"/>
                <a:gd name="T43" fmla="*/ 23 h 513"/>
                <a:gd name="T44" fmla="*/ 262 w 705"/>
                <a:gd name="T45" fmla="*/ 82 h 513"/>
                <a:gd name="T46" fmla="*/ 259 w 705"/>
                <a:gd name="T47" fmla="*/ 81 h 513"/>
                <a:gd name="T48" fmla="*/ 343 w 705"/>
                <a:gd name="T49" fmla="*/ 100 h 513"/>
                <a:gd name="T50" fmla="*/ 510 w 705"/>
                <a:gd name="T51" fmla="*/ 140 h 513"/>
                <a:gd name="T52" fmla="*/ 516 w 705"/>
                <a:gd name="T53" fmla="*/ 146 h 513"/>
                <a:gd name="T54" fmla="*/ 536 w 705"/>
                <a:gd name="T55" fmla="*/ 245 h 513"/>
                <a:gd name="T56" fmla="*/ 533 w 705"/>
                <a:gd name="T57" fmla="*/ 240 h 513"/>
                <a:gd name="T58" fmla="*/ 657 w 705"/>
                <a:gd name="T59" fmla="*/ 319 h 513"/>
                <a:gd name="T60" fmla="*/ 660 w 705"/>
                <a:gd name="T61" fmla="*/ 322 h 513"/>
                <a:gd name="T62" fmla="*/ 704 w 705"/>
                <a:gd name="T63" fmla="*/ 401 h 513"/>
                <a:gd name="T64" fmla="*/ 703 w 705"/>
                <a:gd name="T65" fmla="*/ 410 h 513"/>
                <a:gd name="T66" fmla="*/ 641 w 705"/>
                <a:gd name="T67" fmla="*/ 509 h 513"/>
                <a:gd name="T68" fmla="*/ 636 w 705"/>
                <a:gd name="T69" fmla="*/ 512 h 513"/>
                <a:gd name="T70" fmla="*/ 629 w 705"/>
                <a:gd name="T71" fmla="*/ 511 h 513"/>
                <a:gd name="T72" fmla="*/ 233 w 705"/>
                <a:gd name="T73" fmla="*/ 213 h 513"/>
                <a:gd name="T74" fmla="*/ 235 w 705"/>
                <a:gd name="T75" fmla="*/ 214 h 513"/>
                <a:gd name="T76" fmla="*/ 6 w 705"/>
                <a:gd name="T77" fmla="*/ 136 h 513"/>
                <a:gd name="T78" fmla="*/ 1 w 705"/>
                <a:gd name="T79" fmla="*/ 131 h 513"/>
                <a:gd name="T80" fmla="*/ 1 w 705"/>
                <a:gd name="T81" fmla="*/ 125 h 513"/>
                <a:gd name="T82" fmla="*/ 64 w 705"/>
                <a:gd name="T83" fmla="*/ 5 h 513"/>
                <a:gd name="T84" fmla="*/ 72 w 705"/>
                <a:gd name="T85" fmla="*/ 1 h 513"/>
                <a:gd name="T86" fmla="*/ 177 w 705"/>
                <a:gd name="T87" fmla="*/ 21 h 513"/>
                <a:gd name="T88" fmla="*/ 173 w 705"/>
                <a:gd name="T89" fmla="*/ 3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5" h="513">
                  <a:moveTo>
                    <a:pt x="173" y="37"/>
                  </a:moveTo>
                  <a:lnTo>
                    <a:pt x="69" y="16"/>
                  </a:lnTo>
                  <a:lnTo>
                    <a:pt x="78" y="12"/>
                  </a:lnTo>
                  <a:lnTo>
                    <a:pt x="16" y="132"/>
                  </a:lnTo>
                  <a:lnTo>
                    <a:pt x="11" y="121"/>
                  </a:lnTo>
                  <a:lnTo>
                    <a:pt x="240" y="199"/>
                  </a:lnTo>
                  <a:cubicBezTo>
                    <a:pt x="241" y="200"/>
                    <a:pt x="241" y="200"/>
                    <a:pt x="242" y="200"/>
                  </a:cubicBezTo>
                  <a:lnTo>
                    <a:pt x="639" y="498"/>
                  </a:lnTo>
                  <a:lnTo>
                    <a:pt x="627" y="500"/>
                  </a:lnTo>
                  <a:lnTo>
                    <a:pt x="690" y="401"/>
                  </a:lnTo>
                  <a:lnTo>
                    <a:pt x="689" y="409"/>
                  </a:lnTo>
                  <a:lnTo>
                    <a:pt x="646" y="329"/>
                  </a:lnTo>
                  <a:lnTo>
                    <a:pt x="649" y="332"/>
                  </a:lnTo>
                  <a:lnTo>
                    <a:pt x="524" y="254"/>
                  </a:lnTo>
                  <a:cubicBezTo>
                    <a:pt x="522" y="252"/>
                    <a:pt x="521" y="251"/>
                    <a:pt x="521" y="248"/>
                  </a:cubicBezTo>
                  <a:lnTo>
                    <a:pt x="500" y="149"/>
                  </a:lnTo>
                  <a:lnTo>
                    <a:pt x="506" y="155"/>
                  </a:lnTo>
                  <a:lnTo>
                    <a:pt x="340" y="115"/>
                  </a:lnTo>
                  <a:lnTo>
                    <a:pt x="256" y="96"/>
                  </a:lnTo>
                  <a:cubicBezTo>
                    <a:pt x="255" y="96"/>
                    <a:pt x="254" y="96"/>
                    <a:pt x="253" y="95"/>
                  </a:cubicBezTo>
                  <a:lnTo>
                    <a:pt x="170" y="36"/>
                  </a:lnTo>
                  <a:lnTo>
                    <a:pt x="180" y="23"/>
                  </a:lnTo>
                  <a:lnTo>
                    <a:pt x="262" y="82"/>
                  </a:lnTo>
                  <a:lnTo>
                    <a:pt x="259" y="81"/>
                  </a:lnTo>
                  <a:lnTo>
                    <a:pt x="343" y="100"/>
                  </a:lnTo>
                  <a:lnTo>
                    <a:pt x="510" y="140"/>
                  </a:lnTo>
                  <a:cubicBezTo>
                    <a:pt x="513" y="141"/>
                    <a:pt x="515" y="143"/>
                    <a:pt x="516" y="146"/>
                  </a:cubicBezTo>
                  <a:lnTo>
                    <a:pt x="536" y="245"/>
                  </a:lnTo>
                  <a:lnTo>
                    <a:pt x="533" y="240"/>
                  </a:lnTo>
                  <a:lnTo>
                    <a:pt x="657" y="319"/>
                  </a:lnTo>
                  <a:cubicBezTo>
                    <a:pt x="658" y="319"/>
                    <a:pt x="659" y="320"/>
                    <a:pt x="660" y="322"/>
                  </a:cubicBezTo>
                  <a:lnTo>
                    <a:pt x="704" y="401"/>
                  </a:lnTo>
                  <a:cubicBezTo>
                    <a:pt x="705" y="404"/>
                    <a:pt x="705" y="407"/>
                    <a:pt x="703" y="410"/>
                  </a:cubicBezTo>
                  <a:lnTo>
                    <a:pt x="641" y="509"/>
                  </a:lnTo>
                  <a:cubicBezTo>
                    <a:pt x="640" y="511"/>
                    <a:pt x="638" y="512"/>
                    <a:pt x="636" y="512"/>
                  </a:cubicBezTo>
                  <a:cubicBezTo>
                    <a:pt x="633" y="513"/>
                    <a:pt x="631" y="512"/>
                    <a:pt x="629" y="511"/>
                  </a:cubicBezTo>
                  <a:lnTo>
                    <a:pt x="233" y="213"/>
                  </a:lnTo>
                  <a:lnTo>
                    <a:pt x="235" y="214"/>
                  </a:lnTo>
                  <a:lnTo>
                    <a:pt x="6" y="136"/>
                  </a:lnTo>
                  <a:cubicBezTo>
                    <a:pt x="4" y="135"/>
                    <a:pt x="2" y="133"/>
                    <a:pt x="1" y="131"/>
                  </a:cubicBezTo>
                  <a:cubicBezTo>
                    <a:pt x="0" y="129"/>
                    <a:pt x="0" y="127"/>
                    <a:pt x="1" y="125"/>
                  </a:cubicBezTo>
                  <a:lnTo>
                    <a:pt x="64" y="5"/>
                  </a:lnTo>
                  <a:cubicBezTo>
                    <a:pt x="65" y="2"/>
                    <a:pt x="69" y="0"/>
                    <a:pt x="72" y="1"/>
                  </a:cubicBezTo>
                  <a:lnTo>
                    <a:pt x="177" y="21"/>
                  </a:lnTo>
                  <a:lnTo>
                    <a:pt x="173" y="37"/>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184" name="Freeform 34"/>
            <p:cNvSpPr>
              <a:spLocks/>
            </p:cNvSpPr>
            <p:nvPr/>
          </p:nvSpPr>
          <p:spPr bwMode="auto">
            <a:xfrm>
              <a:off x="1207" y="3024"/>
              <a:ext cx="382" cy="688"/>
            </a:xfrm>
            <a:custGeom>
              <a:avLst/>
              <a:gdLst>
                <a:gd name="T0" fmla="*/ 1200 w 1424"/>
                <a:gd name="T1" fmla="*/ 669 h 2560"/>
                <a:gd name="T2" fmla="*/ 1240 w 1424"/>
                <a:gd name="T3" fmla="*/ 1122 h 2560"/>
                <a:gd name="T4" fmla="*/ 1279 w 1424"/>
                <a:gd name="T5" fmla="*/ 1185 h 2560"/>
                <a:gd name="T6" fmla="*/ 1301 w 1424"/>
                <a:gd name="T7" fmla="*/ 1829 h 2560"/>
                <a:gd name="T8" fmla="*/ 1424 w 1424"/>
                <a:gd name="T9" fmla="*/ 1974 h 2560"/>
                <a:gd name="T10" fmla="*/ 1341 w 1424"/>
                <a:gd name="T11" fmla="*/ 2410 h 2560"/>
                <a:gd name="T12" fmla="*/ 1357 w 1424"/>
                <a:gd name="T13" fmla="*/ 2521 h 2560"/>
                <a:gd name="T14" fmla="*/ 1067 w 1424"/>
                <a:gd name="T15" fmla="*/ 2560 h 2560"/>
                <a:gd name="T16" fmla="*/ 918 w 1424"/>
                <a:gd name="T17" fmla="*/ 2124 h 2560"/>
                <a:gd name="T18" fmla="*/ 649 w 1424"/>
                <a:gd name="T19" fmla="*/ 1624 h 2560"/>
                <a:gd name="T20" fmla="*/ 710 w 1424"/>
                <a:gd name="T21" fmla="*/ 1520 h 2560"/>
                <a:gd name="T22" fmla="*/ 514 w 1424"/>
                <a:gd name="T23" fmla="*/ 1464 h 2560"/>
                <a:gd name="T24" fmla="*/ 445 w 1424"/>
                <a:gd name="T25" fmla="*/ 1337 h 2560"/>
                <a:gd name="T26" fmla="*/ 279 w 1424"/>
                <a:gd name="T27" fmla="*/ 1084 h 2560"/>
                <a:gd name="T28" fmla="*/ 279 w 1424"/>
                <a:gd name="T29" fmla="*/ 977 h 2560"/>
                <a:gd name="T30" fmla="*/ 178 w 1424"/>
                <a:gd name="T31" fmla="*/ 818 h 2560"/>
                <a:gd name="T32" fmla="*/ 135 w 1424"/>
                <a:gd name="T33" fmla="*/ 817 h 2560"/>
                <a:gd name="T34" fmla="*/ 33 w 1424"/>
                <a:gd name="T35" fmla="*/ 601 h 2560"/>
                <a:gd name="T36" fmla="*/ 2 w 1424"/>
                <a:gd name="T37" fmla="*/ 553 h 2560"/>
                <a:gd name="T38" fmla="*/ 146 w 1424"/>
                <a:gd name="T39" fmla="*/ 473 h 2560"/>
                <a:gd name="T40" fmla="*/ 177 w 1424"/>
                <a:gd name="T41" fmla="*/ 446 h 2560"/>
                <a:gd name="T42" fmla="*/ 84 w 1424"/>
                <a:gd name="T43" fmla="*/ 278 h 2560"/>
                <a:gd name="T44" fmla="*/ 120 w 1424"/>
                <a:gd name="T45" fmla="*/ 202 h 2560"/>
                <a:gd name="T46" fmla="*/ 217 w 1424"/>
                <a:gd name="T47" fmla="*/ 314 h 2560"/>
                <a:gd name="T48" fmla="*/ 160 w 1424"/>
                <a:gd name="T49" fmla="*/ 134 h 2560"/>
                <a:gd name="T50" fmla="*/ 161 w 1424"/>
                <a:gd name="T51" fmla="*/ 2 h 2560"/>
                <a:gd name="T52" fmla="*/ 395 w 1424"/>
                <a:gd name="T53" fmla="*/ 81 h 2560"/>
                <a:gd name="T54" fmla="*/ 814 w 1424"/>
                <a:gd name="T55" fmla="*/ 331 h 2560"/>
                <a:gd name="T56" fmla="*/ 851 w 1424"/>
                <a:gd name="T57" fmla="*/ 439 h 2560"/>
                <a:gd name="T58" fmla="*/ 959 w 1424"/>
                <a:gd name="T59" fmla="*/ 559 h 2560"/>
                <a:gd name="T60" fmla="*/ 973 w 1424"/>
                <a:gd name="T61" fmla="*/ 568 h 2560"/>
                <a:gd name="T62" fmla="*/ 837 w 1424"/>
                <a:gd name="T63" fmla="*/ 446 h 2560"/>
                <a:gd name="T64" fmla="*/ 828 w 1424"/>
                <a:gd name="T65" fmla="*/ 340 h 2560"/>
                <a:gd name="T66" fmla="*/ 776 w 1424"/>
                <a:gd name="T67" fmla="*/ 405 h 2560"/>
                <a:gd name="T68" fmla="*/ 163 w 1424"/>
                <a:gd name="T69" fmla="*/ 16 h 2560"/>
                <a:gd name="T70" fmla="*/ 172 w 1424"/>
                <a:gd name="T71" fmla="*/ 124 h 2560"/>
                <a:gd name="T72" fmla="*/ 233 w 1424"/>
                <a:gd name="T73" fmla="*/ 316 h 2560"/>
                <a:gd name="T74" fmla="*/ 116 w 1424"/>
                <a:gd name="T75" fmla="*/ 216 h 2560"/>
                <a:gd name="T76" fmla="*/ 100 w 1424"/>
                <a:gd name="T77" fmla="*/ 273 h 2560"/>
                <a:gd name="T78" fmla="*/ 189 w 1424"/>
                <a:gd name="T79" fmla="*/ 435 h 2560"/>
                <a:gd name="T80" fmla="*/ 147 w 1424"/>
                <a:gd name="T81" fmla="*/ 485 h 2560"/>
                <a:gd name="T82" fmla="*/ 108 w 1424"/>
                <a:gd name="T83" fmla="*/ 453 h 2560"/>
                <a:gd name="T84" fmla="*/ 47 w 1424"/>
                <a:gd name="T85" fmla="*/ 601 h 2560"/>
                <a:gd name="T86" fmla="*/ 25 w 1424"/>
                <a:gd name="T87" fmla="*/ 642 h 2560"/>
                <a:gd name="T88" fmla="*/ 183 w 1424"/>
                <a:gd name="T89" fmla="*/ 804 h 2560"/>
                <a:gd name="T90" fmla="*/ 314 w 1424"/>
                <a:gd name="T91" fmla="*/ 919 h 2560"/>
                <a:gd name="T92" fmla="*/ 295 w 1424"/>
                <a:gd name="T93" fmla="*/ 1082 h 2560"/>
                <a:gd name="T94" fmla="*/ 352 w 1424"/>
                <a:gd name="T95" fmla="*/ 1261 h 2560"/>
                <a:gd name="T96" fmla="*/ 520 w 1424"/>
                <a:gd name="T97" fmla="*/ 1452 h 2560"/>
                <a:gd name="T98" fmla="*/ 705 w 1424"/>
                <a:gd name="T99" fmla="*/ 1433 h 2560"/>
                <a:gd name="T100" fmla="*/ 663 w 1424"/>
                <a:gd name="T101" fmla="*/ 1625 h 2560"/>
                <a:gd name="T102" fmla="*/ 849 w 1424"/>
                <a:gd name="T103" fmla="*/ 2029 h 2560"/>
                <a:gd name="T104" fmla="*/ 1075 w 1424"/>
                <a:gd name="T105" fmla="*/ 2550 h 2560"/>
                <a:gd name="T106" fmla="*/ 1208 w 1424"/>
                <a:gd name="T107" fmla="*/ 2545 h 2560"/>
                <a:gd name="T108" fmla="*/ 1325 w 1424"/>
                <a:gd name="T109" fmla="*/ 2410 h 2560"/>
                <a:gd name="T110" fmla="*/ 1408 w 1424"/>
                <a:gd name="T111" fmla="*/ 2058 h 2560"/>
                <a:gd name="T112" fmla="*/ 1287 w 1424"/>
                <a:gd name="T113" fmla="*/ 1833 h 2560"/>
                <a:gd name="T114" fmla="*/ 1325 w 1424"/>
                <a:gd name="T115" fmla="*/ 1622 h 2560"/>
                <a:gd name="T116" fmla="*/ 1225 w 1424"/>
                <a:gd name="T117" fmla="*/ 1128 h 2560"/>
                <a:gd name="T118" fmla="*/ 1162 w 1424"/>
                <a:gd name="T119" fmla="*/ 853 h 2560"/>
                <a:gd name="T120" fmla="*/ 1019 w 1424"/>
                <a:gd name="T121" fmla="*/ 485 h 2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24" h="2560">
                  <a:moveTo>
                    <a:pt x="1031" y="474"/>
                  </a:moveTo>
                  <a:lnTo>
                    <a:pt x="1198" y="663"/>
                  </a:lnTo>
                  <a:cubicBezTo>
                    <a:pt x="1200" y="664"/>
                    <a:pt x="1201" y="667"/>
                    <a:pt x="1200" y="669"/>
                  </a:cubicBezTo>
                  <a:lnTo>
                    <a:pt x="1178" y="855"/>
                  </a:lnTo>
                  <a:lnTo>
                    <a:pt x="1178" y="852"/>
                  </a:lnTo>
                  <a:lnTo>
                    <a:pt x="1240" y="1122"/>
                  </a:lnTo>
                  <a:lnTo>
                    <a:pt x="1239" y="1119"/>
                  </a:lnTo>
                  <a:lnTo>
                    <a:pt x="1278" y="1182"/>
                  </a:lnTo>
                  <a:cubicBezTo>
                    <a:pt x="1279" y="1183"/>
                    <a:pt x="1279" y="1184"/>
                    <a:pt x="1279" y="1185"/>
                  </a:cubicBezTo>
                  <a:lnTo>
                    <a:pt x="1341" y="1620"/>
                  </a:lnTo>
                  <a:cubicBezTo>
                    <a:pt x="1341" y="1620"/>
                    <a:pt x="1341" y="1621"/>
                    <a:pt x="1341" y="1622"/>
                  </a:cubicBezTo>
                  <a:lnTo>
                    <a:pt x="1301" y="1829"/>
                  </a:lnTo>
                  <a:lnTo>
                    <a:pt x="1300" y="1822"/>
                  </a:lnTo>
                  <a:lnTo>
                    <a:pt x="1423" y="1969"/>
                  </a:lnTo>
                  <a:cubicBezTo>
                    <a:pt x="1424" y="1970"/>
                    <a:pt x="1424" y="1972"/>
                    <a:pt x="1424" y="1974"/>
                  </a:cubicBezTo>
                  <a:lnTo>
                    <a:pt x="1424" y="2058"/>
                  </a:lnTo>
                  <a:cubicBezTo>
                    <a:pt x="1424" y="2058"/>
                    <a:pt x="1424" y="2059"/>
                    <a:pt x="1424" y="2060"/>
                  </a:cubicBezTo>
                  <a:lnTo>
                    <a:pt x="1341" y="2410"/>
                  </a:lnTo>
                  <a:lnTo>
                    <a:pt x="1341" y="2407"/>
                  </a:lnTo>
                  <a:lnTo>
                    <a:pt x="1363" y="2512"/>
                  </a:lnTo>
                  <a:cubicBezTo>
                    <a:pt x="1364" y="2516"/>
                    <a:pt x="1361" y="2520"/>
                    <a:pt x="1357" y="2521"/>
                  </a:cubicBezTo>
                  <a:lnTo>
                    <a:pt x="1212" y="2560"/>
                  </a:lnTo>
                  <a:cubicBezTo>
                    <a:pt x="1211" y="2560"/>
                    <a:pt x="1210" y="2560"/>
                    <a:pt x="1210" y="2560"/>
                  </a:cubicBezTo>
                  <a:lnTo>
                    <a:pt x="1067" y="2560"/>
                  </a:lnTo>
                  <a:cubicBezTo>
                    <a:pt x="1063" y="2560"/>
                    <a:pt x="1060" y="2558"/>
                    <a:pt x="1059" y="2555"/>
                  </a:cubicBezTo>
                  <a:lnTo>
                    <a:pt x="917" y="2120"/>
                  </a:lnTo>
                  <a:lnTo>
                    <a:pt x="918" y="2124"/>
                  </a:lnTo>
                  <a:lnTo>
                    <a:pt x="837" y="2040"/>
                  </a:lnTo>
                  <a:cubicBezTo>
                    <a:pt x="837" y="2039"/>
                    <a:pt x="836" y="2038"/>
                    <a:pt x="836" y="2038"/>
                  </a:cubicBezTo>
                  <a:lnTo>
                    <a:pt x="649" y="1624"/>
                  </a:lnTo>
                  <a:cubicBezTo>
                    <a:pt x="647" y="1622"/>
                    <a:pt x="648" y="1619"/>
                    <a:pt x="649" y="1617"/>
                  </a:cubicBezTo>
                  <a:lnTo>
                    <a:pt x="711" y="1515"/>
                  </a:lnTo>
                  <a:lnTo>
                    <a:pt x="710" y="1520"/>
                  </a:lnTo>
                  <a:lnTo>
                    <a:pt x="690" y="1437"/>
                  </a:lnTo>
                  <a:lnTo>
                    <a:pt x="699" y="1443"/>
                  </a:lnTo>
                  <a:lnTo>
                    <a:pt x="514" y="1464"/>
                  </a:lnTo>
                  <a:cubicBezTo>
                    <a:pt x="511" y="1464"/>
                    <a:pt x="507" y="1462"/>
                    <a:pt x="506" y="1459"/>
                  </a:cubicBezTo>
                  <a:lnTo>
                    <a:pt x="442" y="1334"/>
                  </a:lnTo>
                  <a:lnTo>
                    <a:pt x="445" y="1337"/>
                  </a:lnTo>
                  <a:lnTo>
                    <a:pt x="344" y="1274"/>
                  </a:lnTo>
                  <a:cubicBezTo>
                    <a:pt x="342" y="1273"/>
                    <a:pt x="341" y="1272"/>
                    <a:pt x="341" y="1270"/>
                  </a:cubicBezTo>
                  <a:lnTo>
                    <a:pt x="279" y="1084"/>
                  </a:lnTo>
                  <a:cubicBezTo>
                    <a:pt x="279" y="1083"/>
                    <a:pt x="279" y="1082"/>
                    <a:pt x="279" y="1082"/>
                  </a:cubicBezTo>
                  <a:lnTo>
                    <a:pt x="279" y="979"/>
                  </a:lnTo>
                  <a:cubicBezTo>
                    <a:pt x="279" y="979"/>
                    <a:pt x="279" y="978"/>
                    <a:pt x="279" y="977"/>
                  </a:cubicBezTo>
                  <a:lnTo>
                    <a:pt x="299" y="914"/>
                  </a:lnTo>
                  <a:lnTo>
                    <a:pt x="301" y="923"/>
                  </a:lnTo>
                  <a:lnTo>
                    <a:pt x="178" y="818"/>
                  </a:lnTo>
                  <a:lnTo>
                    <a:pt x="183" y="820"/>
                  </a:lnTo>
                  <a:lnTo>
                    <a:pt x="141" y="820"/>
                  </a:lnTo>
                  <a:cubicBezTo>
                    <a:pt x="139" y="820"/>
                    <a:pt x="136" y="819"/>
                    <a:pt x="135" y="817"/>
                  </a:cubicBezTo>
                  <a:lnTo>
                    <a:pt x="12" y="652"/>
                  </a:lnTo>
                  <a:cubicBezTo>
                    <a:pt x="10" y="649"/>
                    <a:pt x="10" y="646"/>
                    <a:pt x="11" y="643"/>
                  </a:cubicBezTo>
                  <a:lnTo>
                    <a:pt x="33" y="601"/>
                  </a:lnTo>
                  <a:lnTo>
                    <a:pt x="34" y="610"/>
                  </a:lnTo>
                  <a:lnTo>
                    <a:pt x="2" y="563"/>
                  </a:lnTo>
                  <a:cubicBezTo>
                    <a:pt x="0" y="560"/>
                    <a:pt x="0" y="556"/>
                    <a:pt x="2" y="553"/>
                  </a:cubicBezTo>
                  <a:lnTo>
                    <a:pt x="96" y="443"/>
                  </a:lnTo>
                  <a:cubicBezTo>
                    <a:pt x="99" y="440"/>
                    <a:pt x="104" y="439"/>
                    <a:pt x="107" y="442"/>
                  </a:cubicBezTo>
                  <a:lnTo>
                    <a:pt x="146" y="473"/>
                  </a:lnTo>
                  <a:lnTo>
                    <a:pt x="136" y="474"/>
                  </a:lnTo>
                  <a:lnTo>
                    <a:pt x="178" y="434"/>
                  </a:lnTo>
                  <a:lnTo>
                    <a:pt x="177" y="446"/>
                  </a:lnTo>
                  <a:lnTo>
                    <a:pt x="116" y="380"/>
                  </a:lnTo>
                  <a:cubicBezTo>
                    <a:pt x="115" y="379"/>
                    <a:pt x="114" y="378"/>
                    <a:pt x="114" y="377"/>
                  </a:cubicBezTo>
                  <a:lnTo>
                    <a:pt x="84" y="278"/>
                  </a:lnTo>
                  <a:cubicBezTo>
                    <a:pt x="84" y="276"/>
                    <a:pt x="84" y="274"/>
                    <a:pt x="85" y="272"/>
                  </a:cubicBezTo>
                  <a:lnTo>
                    <a:pt x="114" y="207"/>
                  </a:lnTo>
                  <a:cubicBezTo>
                    <a:pt x="115" y="204"/>
                    <a:pt x="118" y="203"/>
                    <a:pt x="120" y="202"/>
                  </a:cubicBezTo>
                  <a:cubicBezTo>
                    <a:pt x="123" y="202"/>
                    <a:pt x="126" y="202"/>
                    <a:pt x="127" y="204"/>
                  </a:cubicBezTo>
                  <a:lnTo>
                    <a:pt x="231" y="309"/>
                  </a:lnTo>
                  <a:lnTo>
                    <a:pt x="217" y="314"/>
                  </a:lnTo>
                  <a:lnTo>
                    <a:pt x="227" y="222"/>
                  </a:lnTo>
                  <a:lnTo>
                    <a:pt x="228" y="228"/>
                  </a:lnTo>
                  <a:lnTo>
                    <a:pt x="160" y="134"/>
                  </a:lnTo>
                  <a:cubicBezTo>
                    <a:pt x="159" y="132"/>
                    <a:pt x="158" y="131"/>
                    <a:pt x="158" y="129"/>
                  </a:cubicBezTo>
                  <a:lnTo>
                    <a:pt x="158" y="8"/>
                  </a:lnTo>
                  <a:cubicBezTo>
                    <a:pt x="158" y="6"/>
                    <a:pt x="159" y="3"/>
                    <a:pt x="161" y="2"/>
                  </a:cubicBezTo>
                  <a:cubicBezTo>
                    <a:pt x="163" y="0"/>
                    <a:pt x="166" y="0"/>
                    <a:pt x="169" y="1"/>
                  </a:cubicBezTo>
                  <a:lnTo>
                    <a:pt x="393" y="79"/>
                  </a:lnTo>
                  <a:cubicBezTo>
                    <a:pt x="394" y="80"/>
                    <a:pt x="394" y="80"/>
                    <a:pt x="395" y="81"/>
                  </a:cubicBezTo>
                  <a:lnTo>
                    <a:pt x="786" y="392"/>
                  </a:lnTo>
                  <a:lnTo>
                    <a:pt x="775" y="394"/>
                  </a:lnTo>
                  <a:lnTo>
                    <a:pt x="814" y="331"/>
                  </a:lnTo>
                  <a:cubicBezTo>
                    <a:pt x="816" y="329"/>
                    <a:pt x="819" y="327"/>
                    <a:pt x="822" y="328"/>
                  </a:cubicBezTo>
                  <a:cubicBezTo>
                    <a:pt x="825" y="328"/>
                    <a:pt x="828" y="331"/>
                    <a:pt x="829" y="334"/>
                  </a:cubicBezTo>
                  <a:lnTo>
                    <a:pt x="851" y="439"/>
                  </a:lnTo>
                  <a:lnTo>
                    <a:pt x="849" y="435"/>
                  </a:lnTo>
                  <a:lnTo>
                    <a:pt x="972" y="558"/>
                  </a:lnTo>
                  <a:lnTo>
                    <a:pt x="959" y="559"/>
                  </a:lnTo>
                  <a:lnTo>
                    <a:pt x="1019" y="475"/>
                  </a:lnTo>
                  <a:lnTo>
                    <a:pt x="1032" y="484"/>
                  </a:lnTo>
                  <a:lnTo>
                    <a:pt x="973" y="568"/>
                  </a:lnTo>
                  <a:cubicBezTo>
                    <a:pt x="971" y="570"/>
                    <a:pt x="969" y="571"/>
                    <a:pt x="967" y="571"/>
                  </a:cubicBezTo>
                  <a:cubicBezTo>
                    <a:pt x="964" y="572"/>
                    <a:pt x="962" y="571"/>
                    <a:pt x="960" y="569"/>
                  </a:cubicBezTo>
                  <a:lnTo>
                    <a:pt x="837" y="446"/>
                  </a:lnTo>
                  <a:cubicBezTo>
                    <a:pt x="836" y="445"/>
                    <a:pt x="835" y="443"/>
                    <a:pt x="835" y="442"/>
                  </a:cubicBezTo>
                  <a:lnTo>
                    <a:pt x="813" y="337"/>
                  </a:lnTo>
                  <a:lnTo>
                    <a:pt x="828" y="340"/>
                  </a:lnTo>
                  <a:lnTo>
                    <a:pt x="788" y="403"/>
                  </a:lnTo>
                  <a:cubicBezTo>
                    <a:pt x="787" y="405"/>
                    <a:pt x="785" y="406"/>
                    <a:pt x="783" y="406"/>
                  </a:cubicBezTo>
                  <a:cubicBezTo>
                    <a:pt x="780" y="407"/>
                    <a:pt x="778" y="406"/>
                    <a:pt x="776" y="405"/>
                  </a:cubicBezTo>
                  <a:lnTo>
                    <a:pt x="385" y="93"/>
                  </a:lnTo>
                  <a:lnTo>
                    <a:pt x="387" y="95"/>
                  </a:lnTo>
                  <a:lnTo>
                    <a:pt x="163" y="16"/>
                  </a:lnTo>
                  <a:lnTo>
                    <a:pt x="174" y="8"/>
                  </a:lnTo>
                  <a:lnTo>
                    <a:pt x="174" y="129"/>
                  </a:lnTo>
                  <a:lnTo>
                    <a:pt x="172" y="124"/>
                  </a:lnTo>
                  <a:lnTo>
                    <a:pt x="241" y="218"/>
                  </a:lnTo>
                  <a:cubicBezTo>
                    <a:pt x="243" y="220"/>
                    <a:pt x="243" y="222"/>
                    <a:pt x="243" y="224"/>
                  </a:cubicBezTo>
                  <a:lnTo>
                    <a:pt x="233" y="316"/>
                  </a:lnTo>
                  <a:cubicBezTo>
                    <a:pt x="233" y="319"/>
                    <a:pt x="231" y="321"/>
                    <a:pt x="228" y="322"/>
                  </a:cubicBezTo>
                  <a:cubicBezTo>
                    <a:pt x="225" y="323"/>
                    <a:pt x="222" y="323"/>
                    <a:pt x="219" y="320"/>
                  </a:cubicBezTo>
                  <a:lnTo>
                    <a:pt x="116" y="216"/>
                  </a:lnTo>
                  <a:lnTo>
                    <a:pt x="129" y="213"/>
                  </a:lnTo>
                  <a:lnTo>
                    <a:pt x="99" y="279"/>
                  </a:lnTo>
                  <a:lnTo>
                    <a:pt x="100" y="273"/>
                  </a:lnTo>
                  <a:lnTo>
                    <a:pt x="129" y="373"/>
                  </a:lnTo>
                  <a:lnTo>
                    <a:pt x="128" y="369"/>
                  </a:lnTo>
                  <a:lnTo>
                    <a:pt x="189" y="435"/>
                  </a:lnTo>
                  <a:cubicBezTo>
                    <a:pt x="191" y="436"/>
                    <a:pt x="191" y="438"/>
                    <a:pt x="191" y="441"/>
                  </a:cubicBezTo>
                  <a:cubicBezTo>
                    <a:pt x="191" y="443"/>
                    <a:pt x="190" y="445"/>
                    <a:pt x="189" y="446"/>
                  </a:cubicBezTo>
                  <a:lnTo>
                    <a:pt x="147" y="485"/>
                  </a:lnTo>
                  <a:cubicBezTo>
                    <a:pt x="144" y="488"/>
                    <a:pt x="140" y="488"/>
                    <a:pt x="136" y="486"/>
                  </a:cubicBezTo>
                  <a:lnTo>
                    <a:pt x="97" y="454"/>
                  </a:lnTo>
                  <a:lnTo>
                    <a:pt x="108" y="453"/>
                  </a:lnTo>
                  <a:lnTo>
                    <a:pt x="15" y="563"/>
                  </a:lnTo>
                  <a:lnTo>
                    <a:pt x="15" y="554"/>
                  </a:lnTo>
                  <a:lnTo>
                    <a:pt x="47" y="601"/>
                  </a:lnTo>
                  <a:cubicBezTo>
                    <a:pt x="49" y="603"/>
                    <a:pt x="49" y="606"/>
                    <a:pt x="48" y="609"/>
                  </a:cubicBezTo>
                  <a:lnTo>
                    <a:pt x="25" y="651"/>
                  </a:lnTo>
                  <a:lnTo>
                    <a:pt x="25" y="642"/>
                  </a:lnTo>
                  <a:lnTo>
                    <a:pt x="148" y="807"/>
                  </a:lnTo>
                  <a:lnTo>
                    <a:pt x="141" y="804"/>
                  </a:lnTo>
                  <a:lnTo>
                    <a:pt x="183" y="804"/>
                  </a:lnTo>
                  <a:cubicBezTo>
                    <a:pt x="185" y="804"/>
                    <a:pt x="187" y="805"/>
                    <a:pt x="188" y="806"/>
                  </a:cubicBezTo>
                  <a:lnTo>
                    <a:pt x="312" y="911"/>
                  </a:lnTo>
                  <a:cubicBezTo>
                    <a:pt x="314" y="913"/>
                    <a:pt x="315" y="916"/>
                    <a:pt x="314" y="919"/>
                  </a:cubicBezTo>
                  <a:lnTo>
                    <a:pt x="294" y="982"/>
                  </a:lnTo>
                  <a:lnTo>
                    <a:pt x="295" y="979"/>
                  </a:lnTo>
                  <a:lnTo>
                    <a:pt x="295" y="1082"/>
                  </a:lnTo>
                  <a:lnTo>
                    <a:pt x="294" y="1079"/>
                  </a:lnTo>
                  <a:lnTo>
                    <a:pt x="356" y="1265"/>
                  </a:lnTo>
                  <a:lnTo>
                    <a:pt x="352" y="1261"/>
                  </a:lnTo>
                  <a:lnTo>
                    <a:pt x="453" y="1323"/>
                  </a:lnTo>
                  <a:cubicBezTo>
                    <a:pt x="455" y="1324"/>
                    <a:pt x="456" y="1325"/>
                    <a:pt x="456" y="1327"/>
                  </a:cubicBezTo>
                  <a:lnTo>
                    <a:pt x="520" y="1452"/>
                  </a:lnTo>
                  <a:lnTo>
                    <a:pt x="512" y="1448"/>
                  </a:lnTo>
                  <a:lnTo>
                    <a:pt x="697" y="1427"/>
                  </a:lnTo>
                  <a:cubicBezTo>
                    <a:pt x="701" y="1426"/>
                    <a:pt x="705" y="1429"/>
                    <a:pt x="705" y="1433"/>
                  </a:cubicBezTo>
                  <a:lnTo>
                    <a:pt x="725" y="1517"/>
                  </a:lnTo>
                  <a:cubicBezTo>
                    <a:pt x="726" y="1519"/>
                    <a:pt x="725" y="1521"/>
                    <a:pt x="724" y="1523"/>
                  </a:cubicBezTo>
                  <a:lnTo>
                    <a:pt x="663" y="1625"/>
                  </a:lnTo>
                  <a:lnTo>
                    <a:pt x="663" y="1617"/>
                  </a:lnTo>
                  <a:lnTo>
                    <a:pt x="850" y="2031"/>
                  </a:lnTo>
                  <a:lnTo>
                    <a:pt x="849" y="2029"/>
                  </a:lnTo>
                  <a:lnTo>
                    <a:pt x="930" y="2112"/>
                  </a:lnTo>
                  <a:cubicBezTo>
                    <a:pt x="931" y="2113"/>
                    <a:pt x="931" y="2114"/>
                    <a:pt x="932" y="2115"/>
                  </a:cubicBezTo>
                  <a:lnTo>
                    <a:pt x="1075" y="2550"/>
                  </a:lnTo>
                  <a:lnTo>
                    <a:pt x="1067" y="2544"/>
                  </a:lnTo>
                  <a:lnTo>
                    <a:pt x="1210" y="2544"/>
                  </a:lnTo>
                  <a:lnTo>
                    <a:pt x="1208" y="2545"/>
                  </a:lnTo>
                  <a:lnTo>
                    <a:pt x="1353" y="2505"/>
                  </a:lnTo>
                  <a:lnTo>
                    <a:pt x="1347" y="2515"/>
                  </a:lnTo>
                  <a:lnTo>
                    <a:pt x="1325" y="2410"/>
                  </a:lnTo>
                  <a:cubicBezTo>
                    <a:pt x="1325" y="2409"/>
                    <a:pt x="1325" y="2408"/>
                    <a:pt x="1325" y="2407"/>
                  </a:cubicBezTo>
                  <a:lnTo>
                    <a:pt x="1409" y="2056"/>
                  </a:lnTo>
                  <a:lnTo>
                    <a:pt x="1408" y="2058"/>
                  </a:lnTo>
                  <a:lnTo>
                    <a:pt x="1408" y="1974"/>
                  </a:lnTo>
                  <a:lnTo>
                    <a:pt x="1410" y="1979"/>
                  </a:lnTo>
                  <a:lnTo>
                    <a:pt x="1287" y="1833"/>
                  </a:lnTo>
                  <a:cubicBezTo>
                    <a:pt x="1286" y="1831"/>
                    <a:pt x="1285" y="1828"/>
                    <a:pt x="1286" y="1826"/>
                  </a:cubicBezTo>
                  <a:lnTo>
                    <a:pt x="1325" y="1619"/>
                  </a:lnTo>
                  <a:lnTo>
                    <a:pt x="1325" y="1622"/>
                  </a:lnTo>
                  <a:lnTo>
                    <a:pt x="1263" y="1187"/>
                  </a:lnTo>
                  <a:lnTo>
                    <a:pt x="1264" y="1190"/>
                  </a:lnTo>
                  <a:lnTo>
                    <a:pt x="1225" y="1128"/>
                  </a:lnTo>
                  <a:cubicBezTo>
                    <a:pt x="1225" y="1127"/>
                    <a:pt x="1224" y="1126"/>
                    <a:pt x="1224" y="1125"/>
                  </a:cubicBezTo>
                  <a:lnTo>
                    <a:pt x="1163" y="856"/>
                  </a:lnTo>
                  <a:cubicBezTo>
                    <a:pt x="1162" y="855"/>
                    <a:pt x="1162" y="854"/>
                    <a:pt x="1162" y="853"/>
                  </a:cubicBezTo>
                  <a:lnTo>
                    <a:pt x="1185" y="667"/>
                  </a:lnTo>
                  <a:lnTo>
                    <a:pt x="1186" y="673"/>
                  </a:lnTo>
                  <a:lnTo>
                    <a:pt x="1019" y="485"/>
                  </a:lnTo>
                  <a:lnTo>
                    <a:pt x="1031" y="474"/>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185" name="Freeform 35"/>
            <p:cNvSpPr>
              <a:spLocks/>
            </p:cNvSpPr>
            <p:nvPr/>
          </p:nvSpPr>
          <p:spPr bwMode="auto">
            <a:xfrm>
              <a:off x="1099" y="3153"/>
              <a:ext cx="396" cy="593"/>
            </a:xfrm>
            <a:custGeom>
              <a:avLst/>
              <a:gdLst>
                <a:gd name="T0" fmla="*/ 1330 w 1473"/>
                <a:gd name="T1" fmla="*/ 1614 h 2209"/>
                <a:gd name="T2" fmla="*/ 1467 w 1473"/>
                <a:gd name="T3" fmla="*/ 2061 h 2209"/>
                <a:gd name="T4" fmla="*/ 1349 w 1473"/>
                <a:gd name="T5" fmla="*/ 2165 h 2209"/>
                <a:gd name="T6" fmla="*/ 1217 w 1473"/>
                <a:gd name="T7" fmla="*/ 2208 h 2209"/>
                <a:gd name="T8" fmla="*/ 1047 w 1473"/>
                <a:gd name="T9" fmla="*/ 2057 h 2209"/>
                <a:gd name="T10" fmla="*/ 821 w 1473"/>
                <a:gd name="T11" fmla="*/ 2036 h 2209"/>
                <a:gd name="T12" fmla="*/ 738 w 1473"/>
                <a:gd name="T13" fmla="*/ 1706 h 2209"/>
                <a:gd name="T14" fmla="*/ 804 w 1473"/>
                <a:gd name="T15" fmla="*/ 1672 h 2209"/>
                <a:gd name="T16" fmla="*/ 798 w 1473"/>
                <a:gd name="T17" fmla="*/ 1388 h 2209"/>
                <a:gd name="T18" fmla="*/ 738 w 1473"/>
                <a:gd name="T19" fmla="*/ 1371 h 2209"/>
                <a:gd name="T20" fmla="*/ 637 w 1473"/>
                <a:gd name="T21" fmla="*/ 1098 h 2209"/>
                <a:gd name="T22" fmla="*/ 498 w 1473"/>
                <a:gd name="T23" fmla="*/ 873 h 2209"/>
                <a:gd name="T24" fmla="*/ 249 w 1473"/>
                <a:gd name="T25" fmla="*/ 769 h 2209"/>
                <a:gd name="T26" fmla="*/ 187 w 1473"/>
                <a:gd name="T27" fmla="*/ 684 h 2209"/>
                <a:gd name="T28" fmla="*/ 89 w 1473"/>
                <a:gd name="T29" fmla="*/ 364 h 2209"/>
                <a:gd name="T30" fmla="*/ 208 w 1473"/>
                <a:gd name="T31" fmla="*/ 297 h 2209"/>
                <a:gd name="T32" fmla="*/ 86 w 1473"/>
                <a:gd name="T33" fmla="*/ 326 h 2209"/>
                <a:gd name="T34" fmla="*/ 2 w 1473"/>
                <a:gd name="T35" fmla="*/ 229 h 2209"/>
                <a:gd name="T36" fmla="*/ 202 w 1473"/>
                <a:gd name="T37" fmla="*/ 4 h 2209"/>
                <a:gd name="T38" fmla="*/ 237 w 1473"/>
                <a:gd name="T39" fmla="*/ 238 h 2209"/>
                <a:gd name="T40" fmla="*/ 250 w 1473"/>
                <a:gd name="T41" fmla="*/ 275 h 2209"/>
                <a:gd name="T42" fmla="*/ 413 w 1473"/>
                <a:gd name="T43" fmla="*/ 132 h 2209"/>
                <a:gd name="T44" fmla="*/ 548 w 1473"/>
                <a:gd name="T45" fmla="*/ 298 h 2209"/>
                <a:gd name="T46" fmla="*/ 588 w 1473"/>
                <a:gd name="T47" fmla="*/ 297 h 2209"/>
                <a:gd name="T48" fmla="*/ 691 w 1473"/>
                <a:gd name="T49" fmla="*/ 474 h 2209"/>
                <a:gd name="T50" fmla="*/ 691 w 1473"/>
                <a:gd name="T51" fmla="*/ 571 h 2209"/>
                <a:gd name="T52" fmla="*/ 852 w 1473"/>
                <a:gd name="T53" fmla="*/ 816 h 2209"/>
                <a:gd name="T54" fmla="*/ 911 w 1473"/>
                <a:gd name="T55" fmla="*/ 941 h 2209"/>
                <a:gd name="T56" fmla="*/ 1124 w 1473"/>
                <a:gd name="T57" fmla="*/ 1011 h 2209"/>
                <a:gd name="T58" fmla="*/ 1062 w 1473"/>
                <a:gd name="T59" fmla="*/ 1112 h 2209"/>
                <a:gd name="T60" fmla="*/ 1047 w 1473"/>
                <a:gd name="T61" fmla="*/ 1118 h 2209"/>
                <a:gd name="T62" fmla="*/ 1108 w 1473"/>
                <a:gd name="T63" fmla="*/ 1014 h 2209"/>
                <a:gd name="T64" fmla="*/ 913 w 1473"/>
                <a:gd name="T65" fmla="*/ 957 h 2209"/>
                <a:gd name="T66" fmla="*/ 844 w 1473"/>
                <a:gd name="T67" fmla="*/ 830 h 2209"/>
                <a:gd name="T68" fmla="*/ 676 w 1473"/>
                <a:gd name="T69" fmla="*/ 576 h 2209"/>
                <a:gd name="T70" fmla="*/ 676 w 1473"/>
                <a:gd name="T71" fmla="*/ 468 h 2209"/>
                <a:gd name="T72" fmla="*/ 578 w 1473"/>
                <a:gd name="T73" fmla="*/ 309 h 2209"/>
                <a:gd name="T74" fmla="*/ 535 w 1473"/>
                <a:gd name="T75" fmla="*/ 308 h 2209"/>
                <a:gd name="T76" fmla="*/ 329 w 1473"/>
                <a:gd name="T77" fmla="*/ 250 h 2209"/>
                <a:gd name="T78" fmla="*/ 252 w 1473"/>
                <a:gd name="T79" fmla="*/ 289 h 2209"/>
                <a:gd name="T80" fmla="*/ 222 w 1473"/>
                <a:gd name="T81" fmla="*/ 231 h 2209"/>
                <a:gd name="T82" fmla="*/ 189 w 1473"/>
                <a:gd name="T83" fmla="*/ 13 h 2209"/>
                <a:gd name="T84" fmla="*/ 14 w 1473"/>
                <a:gd name="T85" fmla="*/ 229 h 2209"/>
                <a:gd name="T86" fmla="*/ 191 w 1473"/>
                <a:gd name="T87" fmla="*/ 254 h 2209"/>
                <a:gd name="T88" fmla="*/ 219 w 1473"/>
                <a:gd name="T89" fmla="*/ 299 h 2209"/>
                <a:gd name="T90" fmla="*/ 55 w 1473"/>
                <a:gd name="T91" fmla="*/ 536 h 2209"/>
                <a:gd name="T92" fmla="*/ 199 w 1473"/>
                <a:gd name="T93" fmla="*/ 674 h 2209"/>
                <a:gd name="T94" fmla="*/ 340 w 1473"/>
                <a:gd name="T95" fmla="*/ 817 h 2209"/>
                <a:gd name="T96" fmla="*/ 506 w 1473"/>
                <a:gd name="T97" fmla="*/ 861 h 2209"/>
                <a:gd name="T98" fmla="*/ 672 w 1473"/>
                <a:gd name="T99" fmla="*/ 1198 h 2209"/>
                <a:gd name="T100" fmla="*/ 748 w 1473"/>
                <a:gd name="T101" fmla="*/ 1360 h 2209"/>
                <a:gd name="T102" fmla="*/ 814 w 1473"/>
                <a:gd name="T103" fmla="*/ 1575 h 2209"/>
                <a:gd name="T104" fmla="*/ 748 w 1473"/>
                <a:gd name="T105" fmla="*/ 1709 h 2209"/>
                <a:gd name="T106" fmla="*/ 795 w 1473"/>
                <a:gd name="T107" fmla="*/ 1763 h 2209"/>
                <a:gd name="T108" fmla="*/ 1055 w 1473"/>
                <a:gd name="T109" fmla="*/ 2045 h 2209"/>
                <a:gd name="T110" fmla="*/ 1117 w 1473"/>
                <a:gd name="T111" fmla="*/ 2172 h 2209"/>
                <a:gd name="T112" fmla="*/ 1339 w 1473"/>
                <a:gd name="T113" fmla="*/ 2153 h 2209"/>
                <a:gd name="T114" fmla="*/ 1381 w 1473"/>
                <a:gd name="T115" fmla="*/ 2069 h 2209"/>
                <a:gd name="T116" fmla="*/ 1314 w 1473"/>
                <a:gd name="T117" fmla="*/ 1619 h 2209"/>
                <a:gd name="T118" fmla="*/ 1247 w 1473"/>
                <a:gd name="T119" fmla="*/ 1527 h 2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73" h="2209">
                  <a:moveTo>
                    <a:pt x="1247" y="1527"/>
                  </a:moveTo>
                  <a:lnTo>
                    <a:pt x="1328" y="1611"/>
                  </a:lnTo>
                  <a:cubicBezTo>
                    <a:pt x="1329" y="1612"/>
                    <a:pt x="1329" y="1613"/>
                    <a:pt x="1330" y="1614"/>
                  </a:cubicBezTo>
                  <a:lnTo>
                    <a:pt x="1472" y="2051"/>
                  </a:lnTo>
                  <a:cubicBezTo>
                    <a:pt x="1473" y="2053"/>
                    <a:pt x="1473" y="2055"/>
                    <a:pt x="1472" y="2057"/>
                  </a:cubicBezTo>
                  <a:cubicBezTo>
                    <a:pt x="1471" y="2059"/>
                    <a:pt x="1469" y="2060"/>
                    <a:pt x="1467" y="2061"/>
                  </a:cubicBezTo>
                  <a:lnTo>
                    <a:pt x="1386" y="2085"/>
                  </a:lnTo>
                  <a:lnTo>
                    <a:pt x="1391" y="2080"/>
                  </a:lnTo>
                  <a:lnTo>
                    <a:pt x="1349" y="2165"/>
                  </a:lnTo>
                  <a:cubicBezTo>
                    <a:pt x="1348" y="2167"/>
                    <a:pt x="1346" y="2168"/>
                    <a:pt x="1344" y="2169"/>
                  </a:cubicBezTo>
                  <a:lnTo>
                    <a:pt x="1221" y="2208"/>
                  </a:lnTo>
                  <a:cubicBezTo>
                    <a:pt x="1220" y="2209"/>
                    <a:pt x="1219" y="2209"/>
                    <a:pt x="1217" y="2208"/>
                  </a:cubicBezTo>
                  <a:lnTo>
                    <a:pt x="1114" y="2187"/>
                  </a:lnTo>
                  <a:cubicBezTo>
                    <a:pt x="1112" y="2187"/>
                    <a:pt x="1110" y="2185"/>
                    <a:pt x="1109" y="2183"/>
                  </a:cubicBezTo>
                  <a:lnTo>
                    <a:pt x="1047" y="2057"/>
                  </a:lnTo>
                  <a:lnTo>
                    <a:pt x="1054" y="2061"/>
                  </a:lnTo>
                  <a:lnTo>
                    <a:pt x="828" y="2043"/>
                  </a:lnTo>
                  <a:cubicBezTo>
                    <a:pt x="824" y="2043"/>
                    <a:pt x="821" y="2040"/>
                    <a:pt x="821" y="2036"/>
                  </a:cubicBezTo>
                  <a:lnTo>
                    <a:pt x="779" y="1765"/>
                  </a:lnTo>
                  <a:lnTo>
                    <a:pt x="780" y="1769"/>
                  </a:lnTo>
                  <a:lnTo>
                    <a:pt x="738" y="1706"/>
                  </a:lnTo>
                  <a:cubicBezTo>
                    <a:pt x="737" y="1703"/>
                    <a:pt x="737" y="1701"/>
                    <a:pt x="737" y="1699"/>
                  </a:cubicBezTo>
                  <a:cubicBezTo>
                    <a:pt x="738" y="1696"/>
                    <a:pt x="740" y="1694"/>
                    <a:pt x="742" y="1694"/>
                  </a:cubicBezTo>
                  <a:lnTo>
                    <a:pt x="804" y="1672"/>
                  </a:lnTo>
                  <a:lnTo>
                    <a:pt x="798" y="1680"/>
                  </a:lnTo>
                  <a:lnTo>
                    <a:pt x="798" y="1575"/>
                  </a:lnTo>
                  <a:lnTo>
                    <a:pt x="798" y="1388"/>
                  </a:lnTo>
                  <a:lnTo>
                    <a:pt x="804" y="1396"/>
                  </a:lnTo>
                  <a:lnTo>
                    <a:pt x="742" y="1375"/>
                  </a:lnTo>
                  <a:cubicBezTo>
                    <a:pt x="740" y="1374"/>
                    <a:pt x="739" y="1373"/>
                    <a:pt x="738" y="1371"/>
                  </a:cubicBezTo>
                  <a:lnTo>
                    <a:pt x="657" y="1203"/>
                  </a:lnTo>
                  <a:cubicBezTo>
                    <a:pt x="657" y="1202"/>
                    <a:pt x="656" y="1201"/>
                    <a:pt x="656" y="1201"/>
                  </a:cubicBezTo>
                  <a:lnTo>
                    <a:pt x="637" y="1098"/>
                  </a:lnTo>
                  <a:lnTo>
                    <a:pt x="638" y="1101"/>
                  </a:lnTo>
                  <a:lnTo>
                    <a:pt x="493" y="870"/>
                  </a:lnTo>
                  <a:lnTo>
                    <a:pt x="498" y="873"/>
                  </a:lnTo>
                  <a:lnTo>
                    <a:pt x="333" y="831"/>
                  </a:lnTo>
                  <a:cubicBezTo>
                    <a:pt x="332" y="831"/>
                    <a:pt x="331" y="830"/>
                    <a:pt x="330" y="830"/>
                  </a:cubicBezTo>
                  <a:lnTo>
                    <a:pt x="249" y="769"/>
                  </a:lnTo>
                  <a:cubicBezTo>
                    <a:pt x="249" y="769"/>
                    <a:pt x="248" y="768"/>
                    <a:pt x="248" y="768"/>
                  </a:cubicBezTo>
                  <a:lnTo>
                    <a:pt x="186" y="683"/>
                  </a:lnTo>
                  <a:lnTo>
                    <a:pt x="187" y="684"/>
                  </a:lnTo>
                  <a:lnTo>
                    <a:pt x="42" y="540"/>
                  </a:lnTo>
                  <a:cubicBezTo>
                    <a:pt x="40" y="538"/>
                    <a:pt x="39" y="535"/>
                    <a:pt x="40" y="532"/>
                  </a:cubicBezTo>
                  <a:lnTo>
                    <a:pt x="89" y="364"/>
                  </a:lnTo>
                  <a:cubicBezTo>
                    <a:pt x="90" y="362"/>
                    <a:pt x="91" y="360"/>
                    <a:pt x="93" y="359"/>
                  </a:cubicBezTo>
                  <a:lnTo>
                    <a:pt x="210" y="286"/>
                  </a:lnTo>
                  <a:lnTo>
                    <a:pt x="208" y="297"/>
                  </a:lnTo>
                  <a:lnTo>
                    <a:pt x="188" y="265"/>
                  </a:lnTo>
                  <a:lnTo>
                    <a:pt x="199" y="268"/>
                  </a:lnTo>
                  <a:lnTo>
                    <a:pt x="86" y="326"/>
                  </a:lnTo>
                  <a:cubicBezTo>
                    <a:pt x="83" y="327"/>
                    <a:pt x="79" y="327"/>
                    <a:pt x="76" y="324"/>
                  </a:cubicBezTo>
                  <a:lnTo>
                    <a:pt x="2" y="240"/>
                  </a:lnTo>
                  <a:cubicBezTo>
                    <a:pt x="0" y="237"/>
                    <a:pt x="0" y="232"/>
                    <a:pt x="2" y="229"/>
                  </a:cubicBezTo>
                  <a:lnTo>
                    <a:pt x="189" y="3"/>
                  </a:lnTo>
                  <a:cubicBezTo>
                    <a:pt x="190" y="1"/>
                    <a:pt x="193" y="0"/>
                    <a:pt x="195" y="0"/>
                  </a:cubicBezTo>
                  <a:cubicBezTo>
                    <a:pt x="198" y="1"/>
                    <a:pt x="200" y="2"/>
                    <a:pt x="202" y="4"/>
                  </a:cubicBezTo>
                  <a:lnTo>
                    <a:pt x="285" y="119"/>
                  </a:lnTo>
                  <a:cubicBezTo>
                    <a:pt x="287" y="122"/>
                    <a:pt x="287" y="125"/>
                    <a:pt x="286" y="127"/>
                  </a:cubicBezTo>
                  <a:lnTo>
                    <a:pt x="237" y="238"/>
                  </a:lnTo>
                  <a:lnTo>
                    <a:pt x="237" y="231"/>
                  </a:lnTo>
                  <a:lnTo>
                    <a:pt x="261" y="278"/>
                  </a:lnTo>
                  <a:lnTo>
                    <a:pt x="250" y="275"/>
                  </a:lnTo>
                  <a:lnTo>
                    <a:pt x="319" y="238"/>
                  </a:lnTo>
                  <a:lnTo>
                    <a:pt x="317" y="240"/>
                  </a:lnTo>
                  <a:lnTo>
                    <a:pt x="413" y="132"/>
                  </a:lnTo>
                  <a:cubicBezTo>
                    <a:pt x="414" y="130"/>
                    <a:pt x="416" y="129"/>
                    <a:pt x="419" y="129"/>
                  </a:cubicBezTo>
                  <a:cubicBezTo>
                    <a:pt x="421" y="129"/>
                    <a:pt x="424" y="131"/>
                    <a:pt x="425" y="132"/>
                  </a:cubicBezTo>
                  <a:lnTo>
                    <a:pt x="548" y="298"/>
                  </a:lnTo>
                  <a:lnTo>
                    <a:pt x="541" y="295"/>
                  </a:lnTo>
                  <a:lnTo>
                    <a:pt x="583" y="295"/>
                  </a:lnTo>
                  <a:cubicBezTo>
                    <a:pt x="585" y="295"/>
                    <a:pt x="587" y="296"/>
                    <a:pt x="588" y="297"/>
                  </a:cubicBezTo>
                  <a:lnTo>
                    <a:pt x="711" y="402"/>
                  </a:lnTo>
                  <a:cubicBezTo>
                    <a:pt x="713" y="404"/>
                    <a:pt x="714" y="408"/>
                    <a:pt x="713" y="411"/>
                  </a:cubicBezTo>
                  <a:lnTo>
                    <a:pt x="691" y="474"/>
                  </a:lnTo>
                  <a:lnTo>
                    <a:pt x="692" y="471"/>
                  </a:lnTo>
                  <a:lnTo>
                    <a:pt x="692" y="574"/>
                  </a:lnTo>
                  <a:lnTo>
                    <a:pt x="691" y="571"/>
                  </a:lnTo>
                  <a:lnTo>
                    <a:pt x="753" y="760"/>
                  </a:lnTo>
                  <a:lnTo>
                    <a:pt x="749" y="756"/>
                  </a:lnTo>
                  <a:lnTo>
                    <a:pt x="852" y="816"/>
                  </a:lnTo>
                  <a:cubicBezTo>
                    <a:pt x="854" y="817"/>
                    <a:pt x="855" y="818"/>
                    <a:pt x="855" y="820"/>
                  </a:cubicBezTo>
                  <a:lnTo>
                    <a:pt x="919" y="946"/>
                  </a:lnTo>
                  <a:lnTo>
                    <a:pt x="911" y="941"/>
                  </a:lnTo>
                  <a:lnTo>
                    <a:pt x="1095" y="920"/>
                  </a:lnTo>
                  <a:cubicBezTo>
                    <a:pt x="1099" y="920"/>
                    <a:pt x="1103" y="923"/>
                    <a:pt x="1104" y="927"/>
                  </a:cubicBezTo>
                  <a:lnTo>
                    <a:pt x="1124" y="1011"/>
                  </a:lnTo>
                  <a:cubicBezTo>
                    <a:pt x="1124" y="1013"/>
                    <a:pt x="1124" y="1015"/>
                    <a:pt x="1123" y="1017"/>
                  </a:cubicBezTo>
                  <a:lnTo>
                    <a:pt x="1061" y="1119"/>
                  </a:lnTo>
                  <a:lnTo>
                    <a:pt x="1062" y="1112"/>
                  </a:lnTo>
                  <a:lnTo>
                    <a:pt x="1248" y="1530"/>
                  </a:lnTo>
                  <a:lnTo>
                    <a:pt x="1234" y="1536"/>
                  </a:lnTo>
                  <a:lnTo>
                    <a:pt x="1047" y="1118"/>
                  </a:lnTo>
                  <a:cubicBezTo>
                    <a:pt x="1046" y="1116"/>
                    <a:pt x="1046" y="1113"/>
                    <a:pt x="1048" y="1111"/>
                  </a:cubicBezTo>
                  <a:lnTo>
                    <a:pt x="1109" y="1008"/>
                  </a:lnTo>
                  <a:lnTo>
                    <a:pt x="1108" y="1014"/>
                  </a:lnTo>
                  <a:lnTo>
                    <a:pt x="1088" y="930"/>
                  </a:lnTo>
                  <a:lnTo>
                    <a:pt x="1097" y="936"/>
                  </a:lnTo>
                  <a:lnTo>
                    <a:pt x="913" y="957"/>
                  </a:lnTo>
                  <a:cubicBezTo>
                    <a:pt x="910" y="958"/>
                    <a:pt x="906" y="956"/>
                    <a:pt x="905" y="953"/>
                  </a:cubicBezTo>
                  <a:lnTo>
                    <a:pt x="841" y="827"/>
                  </a:lnTo>
                  <a:lnTo>
                    <a:pt x="844" y="830"/>
                  </a:lnTo>
                  <a:lnTo>
                    <a:pt x="741" y="770"/>
                  </a:lnTo>
                  <a:cubicBezTo>
                    <a:pt x="739" y="769"/>
                    <a:pt x="738" y="767"/>
                    <a:pt x="737" y="765"/>
                  </a:cubicBezTo>
                  <a:lnTo>
                    <a:pt x="676" y="576"/>
                  </a:lnTo>
                  <a:cubicBezTo>
                    <a:pt x="676" y="575"/>
                    <a:pt x="676" y="574"/>
                    <a:pt x="676" y="574"/>
                  </a:cubicBezTo>
                  <a:lnTo>
                    <a:pt x="676" y="471"/>
                  </a:lnTo>
                  <a:cubicBezTo>
                    <a:pt x="676" y="470"/>
                    <a:pt x="676" y="469"/>
                    <a:pt x="676" y="468"/>
                  </a:cubicBezTo>
                  <a:lnTo>
                    <a:pt x="698" y="405"/>
                  </a:lnTo>
                  <a:lnTo>
                    <a:pt x="701" y="414"/>
                  </a:lnTo>
                  <a:lnTo>
                    <a:pt x="578" y="309"/>
                  </a:lnTo>
                  <a:lnTo>
                    <a:pt x="583" y="311"/>
                  </a:lnTo>
                  <a:lnTo>
                    <a:pt x="541" y="311"/>
                  </a:lnTo>
                  <a:cubicBezTo>
                    <a:pt x="539" y="311"/>
                    <a:pt x="536" y="310"/>
                    <a:pt x="535" y="308"/>
                  </a:cubicBezTo>
                  <a:lnTo>
                    <a:pt x="412" y="142"/>
                  </a:lnTo>
                  <a:lnTo>
                    <a:pt x="424" y="143"/>
                  </a:lnTo>
                  <a:lnTo>
                    <a:pt x="329" y="250"/>
                  </a:lnTo>
                  <a:cubicBezTo>
                    <a:pt x="328" y="251"/>
                    <a:pt x="327" y="252"/>
                    <a:pt x="327" y="252"/>
                  </a:cubicBezTo>
                  <a:lnTo>
                    <a:pt x="258" y="289"/>
                  </a:lnTo>
                  <a:cubicBezTo>
                    <a:pt x="256" y="290"/>
                    <a:pt x="254" y="290"/>
                    <a:pt x="252" y="289"/>
                  </a:cubicBezTo>
                  <a:cubicBezTo>
                    <a:pt x="250" y="289"/>
                    <a:pt x="248" y="287"/>
                    <a:pt x="247" y="285"/>
                  </a:cubicBezTo>
                  <a:lnTo>
                    <a:pt x="222" y="238"/>
                  </a:lnTo>
                  <a:cubicBezTo>
                    <a:pt x="221" y="236"/>
                    <a:pt x="221" y="233"/>
                    <a:pt x="222" y="231"/>
                  </a:cubicBezTo>
                  <a:lnTo>
                    <a:pt x="271" y="121"/>
                  </a:lnTo>
                  <a:lnTo>
                    <a:pt x="272" y="129"/>
                  </a:lnTo>
                  <a:lnTo>
                    <a:pt x="189" y="13"/>
                  </a:lnTo>
                  <a:lnTo>
                    <a:pt x="201" y="14"/>
                  </a:lnTo>
                  <a:lnTo>
                    <a:pt x="15" y="240"/>
                  </a:lnTo>
                  <a:lnTo>
                    <a:pt x="14" y="229"/>
                  </a:lnTo>
                  <a:lnTo>
                    <a:pt x="88" y="313"/>
                  </a:lnTo>
                  <a:lnTo>
                    <a:pt x="78" y="311"/>
                  </a:lnTo>
                  <a:lnTo>
                    <a:pt x="191" y="254"/>
                  </a:lnTo>
                  <a:cubicBezTo>
                    <a:pt x="195" y="252"/>
                    <a:pt x="200" y="253"/>
                    <a:pt x="202" y="257"/>
                  </a:cubicBezTo>
                  <a:lnTo>
                    <a:pt x="222" y="288"/>
                  </a:lnTo>
                  <a:cubicBezTo>
                    <a:pt x="224" y="292"/>
                    <a:pt x="223" y="297"/>
                    <a:pt x="219" y="299"/>
                  </a:cubicBezTo>
                  <a:lnTo>
                    <a:pt x="101" y="373"/>
                  </a:lnTo>
                  <a:lnTo>
                    <a:pt x="105" y="368"/>
                  </a:lnTo>
                  <a:lnTo>
                    <a:pt x="55" y="536"/>
                  </a:lnTo>
                  <a:lnTo>
                    <a:pt x="53" y="528"/>
                  </a:lnTo>
                  <a:lnTo>
                    <a:pt x="198" y="673"/>
                  </a:lnTo>
                  <a:cubicBezTo>
                    <a:pt x="199" y="673"/>
                    <a:pt x="199" y="674"/>
                    <a:pt x="199" y="674"/>
                  </a:cubicBezTo>
                  <a:lnTo>
                    <a:pt x="260" y="758"/>
                  </a:lnTo>
                  <a:lnTo>
                    <a:pt x="259" y="756"/>
                  </a:lnTo>
                  <a:lnTo>
                    <a:pt x="340" y="817"/>
                  </a:lnTo>
                  <a:lnTo>
                    <a:pt x="337" y="815"/>
                  </a:lnTo>
                  <a:lnTo>
                    <a:pt x="502" y="858"/>
                  </a:lnTo>
                  <a:cubicBezTo>
                    <a:pt x="504" y="858"/>
                    <a:pt x="505" y="859"/>
                    <a:pt x="506" y="861"/>
                  </a:cubicBezTo>
                  <a:lnTo>
                    <a:pt x="651" y="1092"/>
                  </a:lnTo>
                  <a:cubicBezTo>
                    <a:pt x="652" y="1093"/>
                    <a:pt x="652" y="1094"/>
                    <a:pt x="652" y="1095"/>
                  </a:cubicBezTo>
                  <a:lnTo>
                    <a:pt x="672" y="1198"/>
                  </a:lnTo>
                  <a:lnTo>
                    <a:pt x="671" y="1196"/>
                  </a:lnTo>
                  <a:lnTo>
                    <a:pt x="752" y="1364"/>
                  </a:lnTo>
                  <a:lnTo>
                    <a:pt x="748" y="1360"/>
                  </a:lnTo>
                  <a:lnTo>
                    <a:pt x="809" y="1381"/>
                  </a:lnTo>
                  <a:cubicBezTo>
                    <a:pt x="812" y="1382"/>
                    <a:pt x="814" y="1385"/>
                    <a:pt x="814" y="1388"/>
                  </a:cubicBezTo>
                  <a:lnTo>
                    <a:pt x="814" y="1575"/>
                  </a:lnTo>
                  <a:lnTo>
                    <a:pt x="814" y="1680"/>
                  </a:lnTo>
                  <a:cubicBezTo>
                    <a:pt x="814" y="1683"/>
                    <a:pt x="812" y="1687"/>
                    <a:pt x="809" y="1688"/>
                  </a:cubicBezTo>
                  <a:lnTo>
                    <a:pt x="748" y="1709"/>
                  </a:lnTo>
                  <a:lnTo>
                    <a:pt x="752" y="1697"/>
                  </a:lnTo>
                  <a:lnTo>
                    <a:pt x="793" y="1760"/>
                  </a:lnTo>
                  <a:cubicBezTo>
                    <a:pt x="794" y="1761"/>
                    <a:pt x="795" y="1762"/>
                    <a:pt x="795" y="1763"/>
                  </a:cubicBezTo>
                  <a:lnTo>
                    <a:pt x="836" y="2034"/>
                  </a:lnTo>
                  <a:lnTo>
                    <a:pt x="829" y="2027"/>
                  </a:lnTo>
                  <a:lnTo>
                    <a:pt x="1055" y="2045"/>
                  </a:lnTo>
                  <a:cubicBezTo>
                    <a:pt x="1058" y="2046"/>
                    <a:pt x="1060" y="2047"/>
                    <a:pt x="1062" y="2050"/>
                  </a:cubicBezTo>
                  <a:lnTo>
                    <a:pt x="1123" y="2176"/>
                  </a:lnTo>
                  <a:lnTo>
                    <a:pt x="1117" y="2172"/>
                  </a:lnTo>
                  <a:lnTo>
                    <a:pt x="1221" y="2193"/>
                  </a:lnTo>
                  <a:lnTo>
                    <a:pt x="1216" y="2193"/>
                  </a:lnTo>
                  <a:lnTo>
                    <a:pt x="1339" y="2153"/>
                  </a:lnTo>
                  <a:lnTo>
                    <a:pt x="1335" y="2157"/>
                  </a:lnTo>
                  <a:lnTo>
                    <a:pt x="1376" y="2073"/>
                  </a:lnTo>
                  <a:cubicBezTo>
                    <a:pt x="1377" y="2071"/>
                    <a:pt x="1379" y="2070"/>
                    <a:pt x="1381" y="2069"/>
                  </a:cubicBezTo>
                  <a:lnTo>
                    <a:pt x="1462" y="2046"/>
                  </a:lnTo>
                  <a:lnTo>
                    <a:pt x="1457" y="2056"/>
                  </a:lnTo>
                  <a:lnTo>
                    <a:pt x="1314" y="1619"/>
                  </a:lnTo>
                  <a:lnTo>
                    <a:pt x="1316" y="1623"/>
                  </a:lnTo>
                  <a:lnTo>
                    <a:pt x="1235" y="1538"/>
                  </a:lnTo>
                  <a:lnTo>
                    <a:pt x="1247" y="1527"/>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186" name="Freeform 36"/>
            <p:cNvSpPr>
              <a:spLocks/>
            </p:cNvSpPr>
            <p:nvPr/>
          </p:nvSpPr>
          <p:spPr bwMode="auto">
            <a:xfrm>
              <a:off x="1125" y="3363"/>
              <a:ext cx="194" cy="306"/>
            </a:xfrm>
            <a:custGeom>
              <a:avLst/>
              <a:gdLst>
                <a:gd name="T0" fmla="*/ 168 w 721"/>
                <a:gd name="T1" fmla="*/ 205 h 1136"/>
                <a:gd name="T2" fmla="*/ 72 w 721"/>
                <a:gd name="T3" fmla="*/ 228 h 1136"/>
                <a:gd name="T4" fmla="*/ 15 w 721"/>
                <a:gd name="T5" fmla="*/ 309 h 1136"/>
                <a:gd name="T6" fmla="*/ 16 w 721"/>
                <a:gd name="T7" fmla="*/ 452 h 1136"/>
                <a:gd name="T8" fmla="*/ 117 w 721"/>
                <a:gd name="T9" fmla="*/ 531 h 1136"/>
                <a:gd name="T10" fmla="*/ 120 w 721"/>
                <a:gd name="T11" fmla="*/ 601 h 1136"/>
                <a:gd name="T12" fmla="*/ 283 w 721"/>
                <a:gd name="T13" fmla="*/ 743 h 1136"/>
                <a:gd name="T14" fmla="*/ 327 w 721"/>
                <a:gd name="T15" fmla="*/ 873 h 1136"/>
                <a:gd name="T16" fmla="*/ 470 w 721"/>
                <a:gd name="T17" fmla="*/ 974 h 1136"/>
                <a:gd name="T18" fmla="*/ 610 w 721"/>
                <a:gd name="T19" fmla="*/ 972 h 1136"/>
                <a:gd name="T20" fmla="*/ 618 w 721"/>
                <a:gd name="T21" fmla="*/ 981 h 1136"/>
                <a:gd name="T22" fmla="*/ 589 w 721"/>
                <a:gd name="T23" fmla="*/ 1120 h 1136"/>
                <a:gd name="T24" fmla="*/ 705 w 721"/>
                <a:gd name="T25" fmla="*/ 1129 h 1136"/>
                <a:gd name="T26" fmla="*/ 686 w 721"/>
                <a:gd name="T27" fmla="*/ 965 h 1136"/>
                <a:gd name="T28" fmla="*/ 643 w 721"/>
                <a:gd name="T29" fmla="*/ 895 h 1136"/>
                <a:gd name="T30" fmla="*/ 710 w 721"/>
                <a:gd name="T31" fmla="*/ 868 h 1136"/>
                <a:gd name="T32" fmla="*/ 704 w 721"/>
                <a:gd name="T33" fmla="*/ 579 h 1136"/>
                <a:gd name="T34" fmla="*/ 648 w 721"/>
                <a:gd name="T35" fmla="*/ 566 h 1136"/>
                <a:gd name="T36" fmla="*/ 560 w 721"/>
                <a:gd name="T37" fmla="*/ 370 h 1136"/>
                <a:gd name="T38" fmla="*/ 539 w 721"/>
                <a:gd name="T39" fmla="*/ 285 h 1136"/>
                <a:gd name="T40" fmla="*/ 396 w 721"/>
                <a:gd name="T41" fmla="*/ 55 h 1136"/>
                <a:gd name="T42" fmla="*/ 317 w 721"/>
                <a:gd name="T43" fmla="*/ 37 h 1136"/>
                <a:gd name="T44" fmla="*/ 244 w 721"/>
                <a:gd name="T45" fmla="*/ 9 h 1136"/>
                <a:gd name="T46" fmla="*/ 208 w 721"/>
                <a:gd name="T47" fmla="*/ 240 h 1136"/>
                <a:gd name="T48" fmla="*/ 231 w 721"/>
                <a:gd name="T49" fmla="*/ 2 h 1136"/>
                <a:gd name="T50" fmla="*/ 321 w 721"/>
                <a:gd name="T51" fmla="*/ 21 h 1136"/>
                <a:gd name="T52" fmla="*/ 410 w 721"/>
                <a:gd name="T53" fmla="*/ 47 h 1136"/>
                <a:gd name="T54" fmla="*/ 555 w 721"/>
                <a:gd name="T55" fmla="*/ 281 h 1136"/>
                <a:gd name="T56" fmla="*/ 574 w 721"/>
                <a:gd name="T57" fmla="*/ 364 h 1136"/>
                <a:gd name="T58" fmla="*/ 653 w 721"/>
                <a:gd name="T59" fmla="*/ 551 h 1136"/>
                <a:gd name="T60" fmla="*/ 720 w 721"/>
                <a:gd name="T61" fmla="*/ 579 h 1136"/>
                <a:gd name="T62" fmla="*/ 715 w 721"/>
                <a:gd name="T63" fmla="*/ 883 h 1136"/>
                <a:gd name="T64" fmla="*/ 657 w 721"/>
                <a:gd name="T65" fmla="*/ 893 h 1136"/>
                <a:gd name="T66" fmla="*/ 700 w 721"/>
                <a:gd name="T67" fmla="*/ 960 h 1136"/>
                <a:gd name="T68" fmla="*/ 718 w 721"/>
                <a:gd name="T69" fmla="*/ 1134 h 1136"/>
                <a:gd name="T70" fmla="*/ 589 w 721"/>
                <a:gd name="T71" fmla="*/ 1136 h 1136"/>
                <a:gd name="T72" fmla="*/ 581 w 721"/>
                <a:gd name="T73" fmla="*/ 1127 h 1136"/>
                <a:gd name="T74" fmla="*/ 610 w 721"/>
                <a:gd name="T75" fmla="*/ 988 h 1136"/>
                <a:gd name="T76" fmla="*/ 460 w 721"/>
                <a:gd name="T77" fmla="*/ 987 h 1136"/>
                <a:gd name="T78" fmla="*/ 312 w 721"/>
                <a:gd name="T79" fmla="*/ 878 h 1136"/>
                <a:gd name="T80" fmla="*/ 272 w 721"/>
                <a:gd name="T81" fmla="*/ 755 h 1136"/>
                <a:gd name="T82" fmla="*/ 104 w 721"/>
                <a:gd name="T83" fmla="*/ 601 h 1136"/>
                <a:gd name="T84" fmla="*/ 107 w 721"/>
                <a:gd name="T85" fmla="*/ 544 h 1136"/>
                <a:gd name="T86" fmla="*/ 0 w 721"/>
                <a:gd name="T87" fmla="*/ 452 h 1136"/>
                <a:gd name="T88" fmla="*/ 2 w 721"/>
                <a:gd name="T89" fmla="*/ 299 h 1136"/>
                <a:gd name="T90" fmla="*/ 69 w 721"/>
                <a:gd name="T91" fmla="*/ 212 h 1136"/>
                <a:gd name="T92" fmla="*/ 180 w 721"/>
                <a:gd name="T93" fmla="*/ 194 h 1136"/>
                <a:gd name="T94" fmla="*/ 210 w 721"/>
                <a:gd name="T95" fmla="*/ 246 h 1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21" h="1136">
                  <a:moveTo>
                    <a:pt x="210" y="246"/>
                  </a:moveTo>
                  <a:lnTo>
                    <a:pt x="168" y="205"/>
                  </a:lnTo>
                  <a:lnTo>
                    <a:pt x="176" y="207"/>
                  </a:lnTo>
                  <a:lnTo>
                    <a:pt x="72" y="228"/>
                  </a:lnTo>
                  <a:lnTo>
                    <a:pt x="77" y="225"/>
                  </a:lnTo>
                  <a:lnTo>
                    <a:pt x="15" y="309"/>
                  </a:lnTo>
                  <a:lnTo>
                    <a:pt x="16" y="304"/>
                  </a:lnTo>
                  <a:lnTo>
                    <a:pt x="16" y="452"/>
                  </a:lnTo>
                  <a:lnTo>
                    <a:pt x="14" y="446"/>
                  </a:lnTo>
                  <a:lnTo>
                    <a:pt x="117" y="531"/>
                  </a:lnTo>
                  <a:cubicBezTo>
                    <a:pt x="119" y="533"/>
                    <a:pt x="120" y="535"/>
                    <a:pt x="120" y="538"/>
                  </a:cubicBezTo>
                  <a:lnTo>
                    <a:pt x="120" y="601"/>
                  </a:lnTo>
                  <a:lnTo>
                    <a:pt x="117" y="595"/>
                  </a:lnTo>
                  <a:lnTo>
                    <a:pt x="283" y="743"/>
                  </a:lnTo>
                  <a:cubicBezTo>
                    <a:pt x="284" y="744"/>
                    <a:pt x="285" y="745"/>
                    <a:pt x="285" y="747"/>
                  </a:cubicBezTo>
                  <a:lnTo>
                    <a:pt x="327" y="873"/>
                  </a:lnTo>
                  <a:lnTo>
                    <a:pt x="324" y="869"/>
                  </a:lnTo>
                  <a:lnTo>
                    <a:pt x="470" y="974"/>
                  </a:lnTo>
                  <a:lnTo>
                    <a:pt x="465" y="972"/>
                  </a:lnTo>
                  <a:lnTo>
                    <a:pt x="610" y="972"/>
                  </a:lnTo>
                  <a:cubicBezTo>
                    <a:pt x="613" y="972"/>
                    <a:pt x="615" y="973"/>
                    <a:pt x="616" y="975"/>
                  </a:cubicBezTo>
                  <a:cubicBezTo>
                    <a:pt x="618" y="977"/>
                    <a:pt x="619" y="979"/>
                    <a:pt x="618" y="981"/>
                  </a:cubicBezTo>
                  <a:lnTo>
                    <a:pt x="597" y="1130"/>
                  </a:lnTo>
                  <a:lnTo>
                    <a:pt x="589" y="1120"/>
                  </a:lnTo>
                  <a:lnTo>
                    <a:pt x="712" y="1120"/>
                  </a:lnTo>
                  <a:lnTo>
                    <a:pt x="705" y="1129"/>
                  </a:lnTo>
                  <a:lnTo>
                    <a:pt x="684" y="962"/>
                  </a:lnTo>
                  <a:lnTo>
                    <a:pt x="686" y="965"/>
                  </a:lnTo>
                  <a:lnTo>
                    <a:pt x="644" y="902"/>
                  </a:lnTo>
                  <a:cubicBezTo>
                    <a:pt x="643" y="900"/>
                    <a:pt x="642" y="898"/>
                    <a:pt x="643" y="895"/>
                  </a:cubicBezTo>
                  <a:cubicBezTo>
                    <a:pt x="644" y="893"/>
                    <a:pt x="646" y="891"/>
                    <a:pt x="648" y="890"/>
                  </a:cubicBezTo>
                  <a:lnTo>
                    <a:pt x="710" y="868"/>
                  </a:lnTo>
                  <a:lnTo>
                    <a:pt x="704" y="876"/>
                  </a:lnTo>
                  <a:lnTo>
                    <a:pt x="704" y="579"/>
                  </a:lnTo>
                  <a:lnTo>
                    <a:pt x="710" y="586"/>
                  </a:lnTo>
                  <a:lnTo>
                    <a:pt x="648" y="566"/>
                  </a:lnTo>
                  <a:cubicBezTo>
                    <a:pt x="646" y="565"/>
                    <a:pt x="644" y="563"/>
                    <a:pt x="643" y="561"/>
                  </a:cubicBezTo>
                  <a:lnTo>
                    <a:pt x="560" y="370"/>
                  </a:lnTo>
                  <a:cubicBezTo>
                    <a:pt x="560" y="370"/>
                    <a:pt x="559" y="369"/>
                    <a:pt x="559" y="369"/>
                  </a:cubicBezTo>
                  <a:lnTo>
                    <a:pt x="539" y="285"/>
                  </a:lnTo>
                  <a:lnTo>
                    <a:pt x="540" y="288"/>
                  </a:lnTo>
                  <a:lnTo>
                    <a:pt x="396" y="55"/>
                  </a:lnTo>
                  <a:lnTo>
                    <a:pt x="401" y="59"/>
                  </a:lnTo>
                  <a:lnTo>
                    <a:pt x="317" y="37"/>
                  </a:lnTo>
                  <a:lnTo>
                    <a:pt x="234" y="16"/>
                  </a:lnTo>
                  <a:lnTo>
                    <a:pt x="244" y="9"/>
                  </a:lnTo>
                  <a:lnTo>
                    <a:pt x="224" y="241"/>
                  </a:lnTo>
                  <a:lnTo>
                    <a:pt x="208" y="240"/>
                  </a:lnTo>
                  <a:lnTo>
                    <a:pt x="228" y="8"/>
                  </a:lnTo>
                  <a:cubicBezTo>
                    <a:pt x="228" y="5"/>
                    <a:pt x="229" y="3"/>
                    <a:pt x="231" y="2"/>
                  </a:cubicBezTo>
                  <a:cubicBezTo>
                    <a:pt x="233" y="1"/>
                    <a:pt x="236" y="0"/>
                    <a:pt x="238" y="1"/>
                  </a:cubicBezTo>
                  <a:lnTo>
                    <a:pt x="321" y="21"/>
                  </a:lnTo>
                  <a:lnTo>
                    <a:pt x="405" y="43"/>
                  </a:lnTo>
                  <a:cubicBezTo>
                    <a:pt x="407" y="44"/>
                    <a:pt x="409" y="45"/>
                    <a:pt x="410" y="47"/>
                  </a:cubicBezTo>
                  <a:lnTo>
                    <a:pt x="554" y="279"/>
                  </a:lnTo>
                  <a:cubicBezTo>
                    <a:pt x="554" y="280"/>
                    <a:pt x="554" y="281"/>
                    <a:pt x="555" y="281"/>
                  </a:cubicBezTo>
                  <a:lnTo>
                    <a:pt x="575" y="365"/>
                  </a:lnTo>
                  <a:lnTo>
                    <a:pt x="574" y="364"/>
                  </a:lnTo>
                  <a:lnTo>
                    <a:pt x="658" y="555"/>
                  </a:lnTo>
                  <a:lnTo>
                    <a:pt x="653" y="551"/>
                  </a:lnTo>
                  <a:lnTo>
                    <a:pt x="715" y="571"/>
                  </a:lnTo>
                  <a:cubicBezTo>
                    <a:pt x="718" y="572"/>
                    <a:pt x="720" y="575"/>
                    <a:pt x="720" y="579"/>
                  </a:cubicBezTo>
                  <a:lnTo>
                    <a:pt x="720" y="876"/>
                  </a:lnTo>
                  <a:cubicBezTo>
                    <a:pt x="720" y="879"/>
                    <a:pt x="718" y="882"/>
                    <a:pt x="715" y="883"/>
                  </a:cubicBezTo>
                  <a:lnTo>
                    <a:pt x="653" y="905"/>
                  </a:lnTo>
                  <a:lnTo>
                    <a:pt x="657" y="893"/>
                  </a:lnTo>
                  <a:lnTo>
                    <a:pt x="699" y="956"/>
                  </a:lnTo>
                  <a:cubicBezTo>
                    <a:pt x="700" y="958"/>
                    <a:pt x="700" y="959"/>
                    <a:pt x="700" y="960"/>
                  </a:cubicBezTo>
                  <a:lnTo>
                    <a:pt x="720" y="1128"/>
                  </a:lnTo>
                  <a:cubicBezTo>
                    <a:pt x="721" y="1130"/>
                    <a:pt x="720" y="1132"/>
                    <a:pt x="718" y="1134"/>
                  </a:cubicBezTo>
                  <a:cubicBezTo>
                    <a:pt x="717" y="1135"/>
                    <a:pt x="715" y="1136"/>
                    <a:pt x="712" y="1136"/>
                  </a:cubicBezTo>
                  <a:lnTo>
                    <a:pt x="589" y="1136"/>
                  </a:lnTo>
                  <a:cubicBezTo>
                    <a:pt x="586" y="1136"/>
                    <a:pt x="584" y="1135"/>
                    <a:pt x="583" y="1134"/>
                  </a:cubicBezTo>
                  <a:cubicBezTo>
                    <a:pt x="581" y="1132"/>
                    <a:pt x="580" y="1130"/>
                    <a:pt x="581" y="1127"/>
                  </a:cubicBezTo>
                  <a:lnTo>
                    <a:pt x="602" y="979"/>
                  </a:lnTo>
                  <a:lnTo>
                    <a:pt x="610" y="988"/>
                  </a:lnTo>
                  <a:lnTo>
                    <a:pt x="465" y="988"/>
                  </a:lnTo>
                  <a:cubicBezTo>
                    <a:pt x="463" y="988"/>
                    <a:pt x="462" y="987"/>
                    <a:pt x="460" y="987"/>
                  </a:cubicBezTo>
                  <a:lnTo>
                    <a:pt x="315" y="882"/>
                  </a:lnTo>
                  <a:cubicBezTo>
                    <a:pt x="313" y="881"/>
                    <a:pt x="312" y="880"/>
                    <a:pt x="312" y="878"/>
                  </a:cubicBezTo>
                  <a:lnTo>
                    <a:pt x="270" y="752"/>
                  </a:lnTo>
                  <a:lnTo>
                    <a:pt x="272" y="755"/>
                  </a:lnTo>
                  <a:lnTo>
                    <a:pt x="107" y="607"/>
                  </a:lnTo>
                  <a:cubicBezTo>
                    <a:pt x="105" y="605"/>
                    <a:pt x="104" y="603"/>
                    <a:pt x="104" y="601"/>
                  </a:cubicBezTo>
                  <a:lnTo>
                    <a:pt x="104" y="538"/>
                  </a:lnTo>
                  <a:lnTo>
                    <a:pt x="107" y="544"/>
                  </a:lnTo>
                  <a:lnTo>
                    <a:pt x="3" y="459"/>
                  </a:lnTo>
                  <a:cubicBezTo>
                    <a:pt x="2" y="457"/>
                    <a:pt x="0" y="455"/>
                    <a:pt x="0" y="452"/>
                  </a:cubicBezTo>
                  <a:lnTo>
                    <a:pt x="0" y="304"/>
                  </a:lnTo>
                  <a:cubicBezTo>
                    <a:pt x="0" y="302"/>
                    <a:pt x="1" y="301"/>
                    <a:pt x="2" y="299"/>
                  </a:cubicBezTo>
                  <a:lnTo>
                    <a:pt x="64" y="215"/>
                  </a:lnTo>
                  <a:cubicBezTo>
                    <a:pt x="65" y="214"/>
                    <a:pt x="67" y="213"/>
                    <a:pt x="69" y="212"/>
                  </a:cubicBezTo>
                  <a:lnTo>
                    <a:pt x="172" y="192"/>
                  </a:lnTo>
                  <a:cubicBezTo>
                    <a:pt x="175" y="191"/>
                    <a:pt x="178" y="192"/>
                    <a:pt x="180" y="194"/>
                  </a:cubicBezTo>
                  <a:lnTo>
                    <a:pt x="221" y="235"/>
                  </a:lnTo>
                  <a:lnTo>
                    <a:pt x="210" y="24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187" name="Freeform 37"/>
            <p:cNvSpPr>
              <a:spLocks/>
            </p:cNvSpPr>
            <p:nvPr/>
          </p:nvSpPr>
          <p:spPr bwMode="auto">
            <a:xfrm>
              <a:off x="936" y="3273"/>
              <a:ext cx="469" cy="533"/>
            </a:xfrm>
            <a:custGeom>
              <a:avLst/>
              <a:gdLst>
                <a:gd name="T0" fmla="*/ 830 w 1745"/>
                <a:gd name="T1" fmla="*/ 972 h 1985"/>
                <a:gd name="T2" fmla="*/ 1035 w 1745"/>
                <a:gd name="T3" fmla="*/ 1248 h 1985"/>
                <a:gd name="T4" fmla="*/ 1321 w 1745"/>
                <a:gd name="T5" fmla="*/ 1348 h 1985"/>
                <a:gd name="T6" fmla="*/ 1299 w 1745"/>
                <a:gd name="T7" fmla="*/ 1499 h 1985"/>
                <a:gd name="T8" fmla="*/ 1446 w 1745"/>
                <a:gd name="T9" fmla="*/ 1607 h 1985"/>
                <a:gd name="T10" fmla="*/ 1744 w 1745"/>
                <a:gd name="T11" fmla="*/ 1766 h 1985"/>
                <a:gd name="T12" fmla="*/ 1662 w 1745"/>
                <a:gd name="T13" fmla="*/ 1873 h 1985"/>
                <a:gd name="T14" fmla="*/ 1468 w 1745"/>
                <a:gd name="T15" fmla="*/ 1965 h 1985"/>
                <a:gd name="T16" fmla="*/ 1345 w 1745"/>
                <a:gd name="T17" fmla="*/ 1965 h 1985"/>
                <a:gd name="T18" fmla="*/ 1087 w 1745"/>
                <a:gd name="T19" fmla="*/ 1943 h 1985"/>
                <a:gd name="T20" fmla="*/ 938 w 1745"/>
                <a:gd name="T21" fmla="*/ 1915 h 1985"/>
                <a:gd name="T22" fmla="*/ 730 w 1745"/>
                <a:gd name="T23" fmla="*/ 1766 h 1985"/>
                <a:gd name="T24" fmla="*/ 543 w 1745"/>
                <a:gd name="T25" fmla="*/ 1596 h 1985"/>
                <a:gd name="T26" fmla="*/ 523 w 1745"/>
                <a:gd name="T27" fmla="*/ 1400 h 1985"/>
                <a:gd name="T28" fmla="*/ 114 w 1745"/>
                <a:gd name="T29" fmla="*/ 1085 h 1985"/>
                <a:gd name="T30" fmla="*/ 112 w 1745"/>
                <a:gd name="T31" fmla="*/ 986 h 1985"/>
                <a:gd name="T32" fmla="*/ 251 w 1745"/>
                <a:gd name="T33" fmla="*/ 861 h 1985"/>
                <a:gd name="T34" fmla="*/ 65 w 1745"/>
                <a:gd name="T35" fmla="*/ 699 h 1985"/>
                <a:gd name="T36" fmla="*/ 90 w 1745"/>
                <a:gd name="T37" fmla="*/ 543 h 1985"/>
                <a:gd name="T38" fmla="*/ 203 w 1745"/>
                <a:gd name="T39" fmla="*/ 438 h 1985"/>
                <a:gd name="T40" fmla="*/ 378 w 1745"/>
                <a:gd name="T41" fmla="*/ 384 h 1985"/>
                <a:gd name="T42" fmla="*/ 385 w 1745"/>
                <a:gd name="T43" fmla="*/ 213 h 1985"/>
                <a:gd name="T44" fmla="*/ 463 w 1745"/>
                <a:gd name="T45" fmla="*/ 133 h 1985"/>
                <a:gd name="T46" fmla="*/ 478 w 1745"/>
                <a:gd name="T47" fmla="*/ 215 h 1985"/>
                <a:gd name="T48" fmla="*/ 604 w 1745"/>
                <a:gd name="T49" fmla="*/ 164 h 1985"/>
                <a:gd name="T50" fmla="*/ 539 w 1745"/>
                <a:gd name="T51" fmla="*/ 143 h 1985"/>
                <a:gd name="T52" fmla="*/ 593 w 1745"/>
                <a:gd name="T53" fmla="*/ 0 h 1985"/>
                <a:gd name="T54" fmla="*/ 849 w 1745"/>
                <a:gd name="T55" fmla="*/ 262 h 1985"/>
                <a:gd name="T56" fmla="*/ 954 w 1745"/>
                <a:gd name="T57" fmla="*/ 374 h 1985"/>
                <a:gd name="T58" fmla="*/ 878 w 1745"/>
                <a:gd name="T59" fmla="*/ 570 h 1985"/>
                <a:gd name="T60" fmla="*/ 724 w 1745"/>
                <a:gd name="T61" fmla="*/ 675 h 1985"/>
                <a:gd name="T62" fmla="*/ 709 w 1745"/>
                <a:gd name="T63" fmla="*/ 670 h 1985"/>
                <a:gd name="T64" fmla="*/ 882 w 1745"/>
                <a:gd name="T65" fmla="*/ 557 h 1985"/>
                <a:gd name="T66" fmla="*/ 938 w 1745"/>
                <a:gd name="T67" fmla="*/ 372 h 1985"/>
                <a:gd name="T68" fmla="*/ 834 w 1745"/>
                <a:gd name="T69" fmla="*/ 268 h 1985"/>
                <a:gd name="T70" fmla="*/ 598 w 1745"/>
                <a:gd name="T71" fmla="*/ 14 h 1985"/>
                <a:gd name="T72" fmla="*/ 541 w 1745"/>
                <a:gd name="T73" fmla="*/ 131 h 1985"/>
                <a:gd name="T74" fmla="*/ 616 w 1745"/>
                <a:gd name="T75" fmla="*/ 165 h 1985"/>
                <a:gd name="T76" fmla="*/ 464 w 1745"/>
                <a:gd name="T77" fmla="*/ 223 h 1985"/>
                <a:gd name="T78" fmla="*/ 449 w 1745"/>
                <a:gd name="T79" fmla="*/ 143 h 1985"/>
                <a:gd name="T80" fmla="*/ 472 w 1745"/>
                <a:gd name="T81" fmla="*/ 303 h 1985"/>
                <a:gd name="T82" fmla="*/ 285 w 1745"/>
                <a:gd name="T83" fmla="*/ 378 h 1985"/>
                <a:gd name="T84" fmla="*/ 102 w 1745"/>
                <a:gd name="T85" fmla="*/ 443 h 1985"/>
                <a:gd name="T86" fmla="*/ 14 w 1745"/>
                <a:gd name="T87" fmla="*/ 630 h 1985"/>
                <a:gd name="T88" fmla="*/ 202 w 1745"/>
                <a:gd name="T89" fmla="*/ 774 h 1985"/>
                <a:gd name="T90" fmla="*/ 255 w 1745"/>
                <a:gd name="T91" fmla="*/ 981 h 1985"/>
                <a:gd name="T92" fmla="*/ 121 w 1745"/>
                <a:gd name="T93" fmla="*/ 1078 h 1985"/>
                <a:gd name="T94" fmla="*/ 537 w 1745"/>
                <a:gd name="T95" fmla="*/ 1397 h 1985"/>
                <a:gd name="T96" fmla="*/ 556 w 1745"/>
                <a:gd name="T97" fmla="*/ 1588 h 1985"/>
                <a:gd name="T98" fmla="*/ 737 w 1745"/>
                <a:gd name="T99" fmla="*/ 1755 h 1985"/>
                <a:gd name="T100" fmla="*/ 946 w 1745"/>
                <a:gd name="T101" fmla="*/ 1904 h 1985"/>
                <a:gd name="T102" fmla="*/ 1089 w 1745"/>
                <a:gd name="T103" fmla="*/ 1928 h 1985"/>
                <a:gd name="T104" fmla="*/ 1340 w 1745"/>
                <a:gd name="T105" fmla="*/ 1950 h 1985"/>
                <a:gd name="T106" fmla="*/ 1467 w 1745"/>
                <a:gd name="T107" fmla="*/ 1950 h 1985"/>
                <a:gd name="T108" fmla="*/ 1649 w 1745"/>
                <a:gd name="T109" fmla="*/ 1865 h 1985"/>
                <a:gd name="T110" fmla="*/ 1734 w 1745"/>
                <a:gd name="T111" fmla="*/ 1756 h 1985"/>
                <a:gd name="T112" fmla="*/ 1445 w 1745"/>
                <a:gd name="T113" fmla="*/ 1623 h 1985"/>
                <a:gd name="T114" fmla="*/ 1299 w 1745"/>
                <a:gd name="T115" fmla="*/ 1515 h 1985"/>
                <a:gd name="T116" fmla="*/ 1321 w 1745"/>
                <a:gd name="T117" fmla="*/ 1364 h 1985"/>
                <a:gd name="T118" fmla="*/ 1020 w 1745"/>
                <a:gd name="T119" fmla="*/ 1253 h 1985"/>
                <a:gd name="T120" fmla="*/ 813 w 1745"/>
                <a:gd name="T121" fmla="*/ 972 h 1985"/>
                <a:gd name="T122" fmla="*/ 722 w 1745"/>
                <a:gd name="T123" fmla="*/ 815 h 1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45" h="1985">
                  <a:moveTo>
                    <a:pt x="722" y="815"/>
                  </a:moveTo>
                  <a:lnTo>
                    <a:pt x="827" y="901"/>
                  </a:lnTo>
                  <a:cubicBezTo>
                    <a:pt x="828" y="903"/>
                    <a:pt x="830" y="905"/>
                    <a:pt x="830" y="907"/>
                  </a:cubicBezTo>
                  <a:lnTo>
                    <a:pt x="830" y="972"/>
                  </a:lnTo>
                  <a:lnTo>
                    <a:pt x="827" y="966"/>
                  </a:lnTo>
                  <a:lnTo>
                    <a:pt x="991" y="1115"/>
                  </a:lnTo>
                  <a:cubicBezTo>
                    <a:pt x="992" y="1116"/>
                    <a:pt x="993" y="1117"/>
                    <a:pt x="993" y="1118"/>
                  </a:cubicBezTo>
                  <a:lnTo>
                    <a:pt x="1035" y="1248"/>
                  </a:lnTo>
                  <a:lnTo>
                    <a:pt x="1033" y="1244"/>
                  </a:lnTo>
                  <a:lnTo>
                    <a:pt x="1179" y="1349"/>
                  </a:lnTo>
                  <a:lnTo>
                    <a:pt x="1175" y="1348"/>
                  </a:lnTo>
                  <a:lnTo>
                    <a:pt x="1321" y="1348"/>
                  </a:lnTo>
                  <a:cubicBezTo>
                    <a:pt x="1324" y="1348"/>
                    <a:pt x="1326" y="1349"/>
                    <a:pt x="1327" y="1350"/>
                  </a:cubicBezTo>
                  <a:cubicBezTo>
                    <a:pt x="1329" y="1352"/>
                    <a:pt x="1330" y="1354"/>
                    <a:pt x="1329" y="1357"/>
                  </a:cubicBezTo>
                  <a:lnTo>
                    <a:pt x="1307" y="1508"/>
                  </a:lnTo>
                  <a:lnTo>
                    <a:pt x="1299" y="1499"/>
                  </a:lnTo>
                  <a:lnTo>
                    <a:pt x="1423" y="1499"/>
                  </a:lnTo>
                  <a:cubicBezTo>
                    <a:pt x="1427" y="1499"/>
                    <a:pt x="1430" y="1501"/>
                    <a:pt x="1431" y="1505"/>
                  </a:cubicBezTo>
                  <a:lnTo>
                    <a:pt x="1453" y="1613"/>
                  </a:lnTo>
                  <a:lnTo>
                    <a:pt x="1446" y="1607"/>
                  </a:lnTo>
                  <a:lnTo>
                    <a:pt x="1675" y="1626"/>
                  </a:lnTo>
                  <a:cubicBezTo>
                    <a:pt x="1678" y="1626"/>
                    <a:pt x="1680" y="1628"/>
                    <a:pt x="1682" y="1630"/>
                  </a:cubicBezTo>
                  <a:lnTo>
                    <a:pt x="1744" y="1760"/>
                  </a:lnTo>
                  <a:cubicBezTo>
                    <a:pt x="1745" y="1762"/>
                    <a:pt x="1745" y="1764"/>
                    <a:pt x="1744" y="1766"/>
                  </a:cubicBezTo>
                  <a:cubicBezTo>
                    <a:pt x="1743" y="1768"/>
                    <a:pt x="1741" y="1770"/>
                    <a:pt x="1739" y="1771"/>
                  </a:cubicBezTo>
                  <a:lnTo>
                    <a:pt x="1677" y="1792"/>
                  </a:lnTo>
                  <a:lnTo>
                    <a:pt x="1682" y="1787"/>
                  </a:lnTo>
                  <a:lnTo>
                    <a:pt x="1662" y="1873"/>
                  </a:lnTo>
                  <a:cubicBezTo>
                    <a:pt x="1662" y="1874"/>
                    <a:pt x="1661" y="1876"/>
                    <a:pt x="1660" y="1877"/>
                  </a:cubicBezTo>
                  <a:lnTo>
                    <a:pt x="1618" y="1917"/>
                  </a:lnTo>
                  <a:cubicBezTo>
                    <a:pt x="1617" y="1918"/>
                    <a:pt x="1616" y="1919"/>
                    <a:pt x="1615" y="1919"/>
                  </a:cubicBezTo>
                  <a:lnTo>
                    <a:pt x="1468" y="1965"/>
                  </a:lnTo>
                  <a:cubicBezTo>
                    <a:pt x="1466" y="1966"/>
                    <a:pt x="1465" y="1966"/>
                    <a:pt x="1463" y="1965"/>
                  </a:cubicBezTo>
                  <a:lnTo>
                    <a:pt x="1381" y="1944"/>
                  </a:lnTo>
                  <a:lnTo>
                    <a:pt x="1387" y="1943"/>
                  </a:lnTo>
                  <a:lnTo>
                    <a:pt x="1345" y="1965"/>
                  </a:lnTo>
                  <a:cubicBezTo>
                    <a:pt x="1344" y="1965"/>
                    <a:pt x="1343" y="1965"/>
                    <a:pt x="1342" y="1966"/>
                  </a:cubicBezTo>
                  <a:lnTo>
                    <a:pt x="1195" y="1984"/>
                  </a:lnTo>
                  <a:cubicBezTo>
                    <a:pt x="1194" y="1985"/>
                    <a:pt x="1193" y="1984"/>
                    <a:pt x="1192" y="1984"/>
                  </a:cubicBezTo>
                  <a:lnTo>
                    <a:pt x="1087" y="1943"/>
                  </a:lnTo>
                  <a:lnTo>
                    <a:pt x="1091" y="1944"/>
                  </a:lnTo>
                  <a:lnTo>
                    <a:pt x="967" y="1965"/>
                  </a:lnTo>
                  <a:cubicBezTo>
                    <a:pt x="963" y="1966"/>
                    <a:pt x="960" y="1964"/>
                    <a:pt x="958" y="1961"/>
                  </a:cubicBezTo>
                  <a:lnTo>
                    <a:pt x="938" y="1915"/>
                  </a:lnTo>
                  <a:lnTo>
                    <a:pt x="946" y="1920"/>
                  </a:lnTo>
                  <a:lnTo>
                    <a:pt x="799" y="1920"/>
                  </a:lnTo>
                  <a:cubicBezTo>
                    <a:pt x="796" y="1920"/>
                    <a:pt x="793" y="1918"/>
                    <a:pt x="792" y="1915"/>
                  </a:cubicBezTo>
                  <a:lnTo>
                    <a:pt x="730" y="1766"/>
                  </a:lnTo>
                  <a:lnTo>
                    <a:pt x="737" y="1771"/>
                  </a:lnTo>
                  <a:lnTo>
                    <a:pt x="613" y="1771"/>
                  </a:lnTo>
                  <a:cubicBezTo>
                    <a:pt x="609" y="1771"/>
                    <a:pt x="606" y="1769"/>
                    <a:pt x="605" y="1766"/>
                  </a:cubicBezTo>
                  <a:lnTo>
                    <a:pt x="543" y="1596"/>
                  </a:lnTo>
                  <a:lnTo>
                    <a:pt x="545" y="1599"/>
                  </a:lnTo>
                  <a:lnTo>
                    <a:pt x="502" y="1556"/>
                  </a:lnTo>
                  <a:cubicBezTo>
                    <a:pt x="501" y="1554"/>
                    <a:pt x="500" y="1551"/>
                    <a:pt x="500" y="1549"/>
                  </a:cubicBezTo>
                  <a:lnTo>
                    <a:pt x="523" y="1400"/>
                  </a:lnTo>
                  <a:lnTo>
                    <a:pt x="524" y="1406"/>
                  </a:lnTo>
                  <a:lnTo>
                    <a:pt x="315" y="1063"/>
                  </a:lnTo>
                  <a:lnTo>
                    <a:pt x="322" y="1067"/>
                  </a:lnTo>
                  <a:lnTo>
                    <a:pt x="114" y="1085"/>
                  </a:lnTo>
                  <a:cubicBezTo>
                    <a:pt x="111" y="1086"/>
                    <a:pt x="109" y="1085"/>
                    <a:pt x="107" y="1083"/>
                  </a:cubicBezTo>
                  <a:cubicBezTo>
                    <a:pt x="106" y="1082"/>
                    <a:pt x="105" y="1080"/>
                    <a:pt x="105" y="1078"/>
                  </a:cubicBezTo>
                  <a:lnTo>
                    <a:pt x="105" y="994"/>
                  </a:lnTo>
                  <a:cubicBezTo>
                    <a:pt x="105" y="990"/>
                    <a:pt x="108" y="986"/>
                    <a:pt x="112" y="986"/>
                  </a:cubicBezTo>
                  <a:lnTo>
                    <a:pt x="246" y="972"/>
                  </a:lnTo>
                  <a:lnTo>
                    <a:pt x="239" y="980"/>
                  </a:lnTo>
                  <a:lnTo>
                    <a:pt x="249" y="855"/>
                  </a:lnTo>
                  <a:lnTo>
                    <a:pt x="251" y="861"/>
                  </a:lnTo>
                  <a:lnTo>
                    <a:pt x="191" y="786"/>
                  </a:lnTo>
                  <a:lnTo>
                    <a:pt x="193" y="787"/>
                  </a:lnTo>
                  <a:lnTo>
                    <a:pt x="66" y="701"/>
                  </a:lnTo>
                  <a:cubicBezTo>
                    <a:pt x="66" y="700"/>
                    <a:pt x="65" y="700"/>
                    <a:pt x="65" y="699"/>
                  </a:cubicBezTo>
                  <a:lnTo>
                    <a:pt x="2" y="629"/>
                  </a:lnTo>
                  <a:cubicBezTo>
                    <a:pt x="0" y="626"/>
                    <a:pt x="0" y="621"/>
                    <a:pt x="3" y="618"/>
                  </a:cubicBezTo>
                  <a:lnTo>
                    <a:pt x="93" y="537"/>
                  </a:lnTo>
                  <a:lnTo>
                    <a:pt x="90" y="543"/>
                  </a:lnTo>
                  <a:lnTo>
                    <a:pt x="95" y="435"/>
                  </a:lnTo>
                  <a:cubicBezTo>
                    <a:pt x="95" y="432"/>
                    <a:pt x="96" y="430"/>
                    <a:pt x="98" y="429"/>
                  </a:cubicBezTo>
                  <a:cubicBezTo>
                    <a:pt x="99" y="427"/>
                    <a:pt x="102" y="427"/>
                    <a:pt x="104" y="427"/>
                  </a:cubicBezTo>
                  <a:lnTo>
                    <a:pt x="203" y="438"/>
                  </a:lnTo>
                  <a:lnTo>
                    <a:pt x="197" y="440"/>
                  </a:lnTo>
                  <a:lnTo>
                    <a:pt x="282" y="364"/>
                  </a:lnTo>
                  <a:cubicBezTo>
                    <a:pt x="284" y="362"/>
                    <a:pt x="286" y="362"/>
                    <a:pt x="289" y="362"/>
                  </a:cubicBezTo>
                  <a:lnTo>
                    <a:pt x="378" y="384"/>
                  </a:lnTo>
                  <a:lnTo>
                    <a:pt x="371" y="386"/>
                  </a:lnTo>
                  <a:lnTo>
                    <a:pt x="460" y="302"/>
                  </a:lnTo>
                  <a:lnTo>
                    <a:pt x="460" y="313"/>
                  </a:lnTo>
                  <a:lnTo>
                    <a:pt x="385" y="213"/>
                  </a:lnTo>
                  <a:cubicBezTo>
                    <a:pt x="383" y="210"/>
                    <a:pt x="383" y="206"/>
                    <a:pt x="385" y="203"/>
                  </a:cubicBezTo>
                  <a:lnTo>
                    <a:pt x="450" y="133"/>
                  </a:lnTo>
                  <a:cubicBezTo>
                    <a:pt x="452" y="131"/>
                    <a:pt x="454" y="130"/>
                    <a:pt x="456" y="130"/>
                  </a:cubicBezTo>
                  <a:cubicBezTo>
                    <a:pt x="459" y="130"/>
                    <a:pt x="461" y="131"/>
                    <a:pt x="463" y="133"/>
                  </a:cubicBezTo>
                  <a:lnTo>
                    <a:pt x="497" y="182"/>
                  </a:lnTo>
                  <a:cubicBezTo>
                    <a:pt x="499" y="185"/>
                    <a:pt x="499" y="188"/>
                    <a:pt x="498" y="191"/>
                  </a:cubicBezTo>
                  <a:lnTo>
                    <a:pt x="478" y="223"/>
                  </a:lnTo>
                  <a:lnTo>
                    <a:pt x="478" y="215"/>
                  </a:lnTo>
                  <a:lnTo>
                    <a:pt x="503" y="264"/>
                  </a:lnTo>
                  <a:lnTo>
                    <a:pt x="490" y="262"/>
                  </a:lnTo>
                  <a:lnTo>
                    <a:pt x="605" y="154"/>
                  </a:lnTo>
                  <a:lnTo>
                    <a:pt x="604" y="164"/>
                  </a:lnTo>
                  <a:lnTo>
                    <a:pt x="574" y="121"/>
                  </a:lnTo>
                  <a:lnTo>
                    <a:pt x="585" y="123"/>
                  </a:lnTo>
                  <a:lnTo>
                    <a:pt x="550" y="145"/>
                  </a:lnTo>
                  <a:cubicBezTo>
                    <a:pt x="546" y="147"/>
                    <a:pt x="542" y="146"/>
                    <a:pt x="539" y="143"/>
                  </a:cubicBezTo>
                  <a:lnTo>
                    <a:pt x="502" y="97"/>
                  </a:lnTo>
                  <a:cubicBezTo>
                    <a:pt x="499" y="94"/>
                    <a:pt x="500" y="89"/>
                    <a:pt x="503" y="86"/>
                  </a:cubicBezTo>
                  <a:lnTo>
                    <a:pt x="587" y="3"/>
                  </a:lnTo>
                  <a:cubicBezTo>
                    <a:pt x="589" y="1"/>
                    <a:pt x="591" y="0"/>
                    <a:pt x="593" y="0"/>
                  </a:cubicBezTo>
                  <a:cubicBezTo>
                    <a:pt x="595" y="0"/>
                    <a:pt x="597" y="1"/>
                    <a:pt x="599" y="3"/>
                  </a:cubicBezTo>
                  <a:lnTo>
                    <a:pt x="661" y="68"/>
                  </a:lnTo>
                  <a:lnTo>
                    <a:pt x="847" y="259"/>
                  </a:lnTo>
                  <a:cubicBezTo>
                    <a:pt x="848" y="260"/>
                    <a:pt x="848" y="261"/>
                    <a:pt x="849" y="262"/>
                  </a:cubicBezTo>
                  <a:lnTo>
                    <a:pt x="869" y="305"/>
                  </a:lnTo>
                  <a:lnTo>
                    <a:pt x="866" y="302"/>
                  </a:lnTo>
                  <a:lnTo>
                    <a:pt x="951" y="367"/>
                  </a:lnTo>
                  <a:cubicBezTo>
                    <a:pt x="953" y="368"/>
                    <a:pt x="954" y="371"/>
                    <a:pt x="954" y="374"/>
                  </a:cubicBezTo>
                  <a:lnTo>
                    <a:pt x="931" y="609"/>
                  </a:lnTo>
                  <a:cubicBezTo>
                    <a:pt x="931" y="612"/>
                    <a:pt x="929" y="614"/>
                    <a:pt x="926" y="615"/>
                  </a:cubicBezTo>
                  <a:cubicBezTo>
                    <a:pt x="923" y="616"/>
                    <a:pt x="920" y="616"/>
                    <a:pt x="918" y="613"/>
                  </a:cubicBezTo>
                  <a:lnTo>
                    <a:pt x="878" y="570"/>
                  </a:lnTo>
                  <a:lnTo>
                    <a:pt x="885" y="572"/>
                  </a:lnTo>
                  <a:lnTo>
                    <a:pt x="781" y="594"/>
                  </a:lnTo>
                  <a:lnTo>
                    <a:pt x="786" y="591"/>
                  </a:lnTo>
                  <a:lnTo>
                    <a:pt x="724" y="675"/>
                  </a:lnTo>
                  <a:lnTo>
                    <a:pt x="725" y="670"/>
                  </a:lnTo>
                  <a:lnTo>
                    <a:pt x="725" y="821"/>
                  </a:lnTo>
                  <a:lnTo>
                    <a:pt x="709" y="821"/>
                  </a:lnTo>
                  <a:lnTo>
                    <a:pt x="709" y="670"/>
                  </a:lnTo>
                  <a:cubicBezTo>
                    <a:pt x="709" y="668"/>
                    <a:pt x="710" y="666"/>
                    <a:pt x="711" y="665"/>
                  </a:cubicBezTo>
                  <a:lnTo>
                    <a:pt x="773" y="581"/>
                  </a:lnTo>
                  <a:cubicBezTo>
                    <a:pt x="774" y="580"/>
                    <a:pt x="776" y="579"/>
                    <a:pt x="778" y="578"/>
                  </a:cubicBezTo>
                  <a:lnTo>
                    <a:pt x="882" y="557"/>
                  </a:lnTo>
                  <a:cubicBezTo>
                    <a:pt x="885" y="556"/>
                    <a:pt x="888" y="557"/>
                    <a:pt x="890" y="559"/>
                  </a:cubicBezTo>
                  <a:lnTo>
                    <a:pt x="929" y="602"/>
                  </a:lnTo>
                  <a:lnTo>
                    <a:pt x="915" y="607"/>
                  </a:lnTo>
                  <a:lnTo>
                    <a:pt x="938" y="372"/>
                  </a:lnTo>
                  <a:lnTo>
                    <a:pt x="941" y="379"/>
                  </a:lnTo>
                  <a:lnTo>
                    <a:pt x="856" y="314"/>
                  </a:lnTo>
                  <a:cubicBezTo>
                    <a:pt x="855" y="314"/>
                    <a:pt x="855" y="313"/>
                    <a:pt x="854" y="311"/>
                  </a:cubicBezTo>
                  <a:lnTo>
                    <a:pt x="834" y="268"/>
                  </a:lnTo>
                  <a:lnTo>
                    <a:pt x="836" y="271"/>
                  </a:lnTo>
                  <a:lnTo>
                    <a:pt x="649" y="79"/>
                  </a:lnTo>
                  <a:lnTo>
                    <a:pt x="587" y="14"/>
                  </a:lnTo>
                  <a:lnTo>
                    <a:pt x="598" y="14"/>
                  </a:lnTo>
                  <a:lnTo>
                    <a:pt x="514" y="98"/>
                  </a:lnTo>
                  <a:lnTo>
                    <a:pt x="514" y="87"/>
                  </a:lnTo>
                  <a:lnTo>
                    <a:pt x="552" y="133"/>
                  </a:lnTo>
                  <a:lnTo>
                    <a:pt x="541" y="131"/>
                  </a:lnTo>
                  <a:lnTo>
                    <a:pt x="576" y="110"/>
                  </a:lnTo>
                  <a:cubicBezTo>
                    <a:pt x="580" y="107"/>
                    <a:pt x="584" y="108"/>
                    <a:pt x="587" y="112"/>
                  </a:cubicBezTo>
                  <a:lnTo>
                    <a:pt x="617" y="155"/>
                  </a:lnTo>
                  <a:cubicBezTo>
                    <a:pt x="619" y="158"/>
                    <a:pt x="619" y="163"/>
                    <a:pt x="616" y="165"/>
                  </a:cubicBezTo>
                  <a:lnTo>
                    <a:pt x="501" y="273"/>
                  </a:lnTo>
                  <a:cubicBezTo>
                    <a:pt x="499" y="275"/>
                    <a:pt x="497" y="276"/>
                    <a:pt x="494" y="276"/>
                  </a:cubicBezTo>
                  <a:cubicBezTo>
                    <a:pt x="492" y="275"/>
                    <a:pt x="490" y="274"/>
                    <a:pt x="489" y="271"/>
                  </a:cubicBezTo>
                  <a:lnTo>
                    <a:pt x="464" y="223"/>
                  </a:lnTo>
                  <a:cubicBezTo>
                    <a:pt x="463" y="220"/>
                    <a:pt x="463" y="217"/>
                    <a:pt x="464" y="215"/>
                  </a:cubicBezTo>
                  <a:lnTo>
                    <a:pt x="484" y="182"/>
                  </a:lnTo>
                  <a:lnTo>
                    <a:pt x="484" y="191"/>
                  </a:lnTo>
                  <a:lnTo>
                    <a:pt x="449" y="143"/>
                  </a:lnTo>
                  <a:lnTo>
                    <a:pt x="462" y="143"/>
                  </a:lnTo>
                  <a:lnTo>
                    <a:pt x="397" y="214"/>
                  </a:lnTo>
                  <a:lnTo>
                    <a:pt x="398" y="203"/>
                  </a:lnTo>
                  <a:lnTo>
                    <a:pt x="472" y="303"/>
                  </a:lnTo>
                  <a:cubicBezTo>
                    <a:pt x="475" y="307"/>
                    <a:pt x="474" y="311"/>
                    <a:pt x="471" y="314"/>
                  </a:cubicBezTo>
                  <a:lnTo>
                    <a:pt x="382" y="398"/>
                  </a:lnTo>
                  <a:cubicBezTo>
                    <a:pt x="380" y="399"/>
                    <a:pt x="377" y="400"/>
                    <a:pt x="375" y="400"/>
                  </a:cubicBezTo>
                  <a:lnTo>
                    <a:pt x="285" y="378"/>
                  </a:lnTo>
                  <a:lnTo>
                    <a:pt x="292" y="376"/>
                  </a:lnTo>
                  <a:lnTo>
                    <a:pt x="208" y="452"/>
                  </a:lnTo>
                  <a:cubicBezTo>
                    <a:pt x="206" y="453"/>
                    <a:pt x="204" y="454"/>
                    <a:pt x="202" y="454"/>
                  </a:cubicBezTo>
                  <a:lnTo>
                    <a:pt x="102" y="443"/>
                  </a:lnTo>
                  <a:lnTo>
                    <a:pt x="111" y="435"/>
                  </a:lnTo>
                  <a:lnTo>
                    <a:pt x="106" y="543"/>
                  </a:lnTo>
                  <a:cubicBezTo>
                    <a:pt x="106" y="545"/>
                    <a:pt x="105" y="547"/>
                    <a:pt x="103" y="549"/>
                  </a:cubicBezTo>
                  <a:lnTo>
                    <a:pt x="14" y="630"/>
                  </a:lnTo>
                  <a:lnTo>
                    <a:pt x="14" y="619"/>
                  </a:lnTo>
                  <a:lnTo>
                    <a:pt x="77" y="689"/>
                  </a:lnTo>
                  <a:lnTo>
                    <a:pt x="75" y="688"/>
                  </a:lnTo>
                  <a:lnTo>
                    <a:pt x="202" y="774"/>
                  </a:lnTo>
                  <a:cubicBezTo>
                    <a:pt x="203" y="774"/>
                    <a:pt x="203" y="775"/>
                    <a:pt x="204" y="776"/>
                  </a:cubicBezTo>
                  <a:lnTo>
                    <a:pt x="263" y="851"/>
                  </a:lnTo>
                  <a:cubicBezTo>
                    <a:pt x="265" y="853"/>
                    <a:pt x="265" y="855"/>
                    <a:pt x="265" y="857"/>
                  </a:cubicBezTo>
                  <a:lnTo>
                    <a:pt x="255" y="981"/>
                  </a:lnTo>
                  <a:cubicBezTo>
                    <a:pt x="255" y="985"/>
                    <a:pt x="252" y="988"/>
                    <a:pt x="248" y="988"/>
                  </a:cubicBezTo>
                  <a:lnTo>
                    <a:pt x="114" y="1002"/>
                  </a:lnTo>
                  <a:lnTo>
                    <a:pt x="121" y="994"/>
                  </a:lnTo>
                  <a:lnTo>
                    <a:pt x="121" y="1078"/>
                  </a:lnTo>
                  <a:lnTo>
                    <a:pt x="112" y="1070"/>
                  </a:lnTo>
                  <a:lnTo>
                    <a:pt x="321" y="1051"/>
                  </a:lnTo>
                  <a:cubicBezTo>
                    <a:pt x="324" y="1050"/>
                    <a:pt x="327" y="1052"/>
                    <a:pt x="329" y="1054"/>
                  </a:cubicBezTo>
                  <a:lnTo>
                    <a:pt x="537" y="1397"/>
                  </a:lnTo>
                  <a:cubicBezTo>
                    <a:pt x="538" y="1399"/>
                    <a:pt x="539" y="1401"/>
                    <a:pt x="539" y="1403"/>
                  </a:cubicBezTo>
                  <a:lnTo>
                    <a:pt x="516" y="1551"/>
                  </a:lnTo>
                  <a:lnTo>
                    <a:pt x="514" y="1544"/>
                  </a:lnTo>
                  <a:lnTo>
                    <a:pt x="556" y="1588"/>
                  </a:lnTo>
                  <a:cubicBezTo>
                    <a:pt x="557" y="1588"/>
                    <a:pt x="558" y="1589"/>
                    <a:pt x="558" y="1590"/>
                  </a:cubicBezTo>
                  <a:lnTo>
                    <a:pt x="620" y="1760"/>
                  </a:lnTo>
                  <a:lnTo>
                    <a:pt x="613" y="1755"/>
                  </a:lnTo>
                  <a:lnTo>
                    <a:pt x="737" y="1755"/>
                  </a:lnTo>
                  <a:cubicBezTo>
                    <a:pt x="740" y="1755"/>
                    <a:pt x="743" y="1757"/>
                    <a:pt x="744" y="1760"/>
                  </a:cubicBezTo>
                  <a:lnTo>
                    <a:pt x="807" y="1909"/>
                  </a:lnTo>
                  <a:lnTo>
                    <a:pt x="799" y="1904"/>
                  </a:lnTo>
                  <a:lnTo>
                    <a:pt x="946" y="1904"/>
                  </a:lnTo>
                  <a:cubicBezTo>
                    <a:pt x="949" y="1904"/>
                    <a:pt x="952" y="1906"/>
                    <a:pt x="953" y="1908"/>
                  </a:cubicBezTo>
                  <a:lnTo>
                    <a:pt x="973" y="1954"/>
                  </a:lnTo>
                  <a:lnTo>
                    <a:pt x="964" y="1950"/>
                  </a:lnTo>
                  <a:lnTo>
                    <a:pt x="1089" y="1928"/>
                  </a:lnTo>
                  <a:cubicBezTo>
                    <a:pt x="1090" y="1928"/>
                    <a:pt x="1092" y="1928"/>
                    <a:pt x="1093" y="1929"/>
                  </a:cubicBezTo>
                  <a:lnTo>
                    <a:pt x="1197" y="1969"/>
                  </a:lnTo>
                  <a:lnTo>
                    <a:pt x="1193" y="1969"/>
                  </a:lnTo>
                  <a:lnTo>
                    <a:pt x="1340" y="1950"/>
                  </a:lnTo>
                  <a:lnTo>
                    <a:pt x="1337" y="1950"/>
                  </a:lnTo>
                  <a:lnTo>
                    <a:pt x="1380" y="1929"/>
                  </a:lnTo>
                  <a:cubicBezTo>
                    <a:pt x="1382" y="1928"/>
                    <a:pt x="1384" y="1928"/>
                    <a:pt x="1385" y="1928"/>
                  </a:cubicBezTo>
                  <a:lnTo>
                    <a:pt x="1467" y="1950"/>
                  </a:lnTo>
                  <a:lnTo>
                    <a:pt x="1463" y="1950"/>
                  </a:lnTo>
                  <a:lnTo>
                    <a:pt x="1610" y="1904"/>
                  </a:lnTo>
                  <a:lnTo>
                    <a:pt x="1607" y="1906"/>
                  </a:lnTo>
                  <a:lnTo>
                    <a:pt x="1649" y="1865"/>
                  </a:lnTo>
                  <a:lnTo>
                    <a:pt x="1647" y="1869"/>
                  </a:lnTo>
                  <a:lnTo>
                    <a:pt x="1667" y="1783"/>
                  </a:lnTo>
                  <a:cubicBezTo>
                    <a:pt x="1667" y="1780"/>
                    <a:pt x="1669" y="1778"/>
                    <a:pt x="1672" y="1777"/>
                  </a:cubicBezTo>
                  <a:lnTo>
                    <a:pt x="1734" y="1756"/>
                  </a:lnTo>
                  <a:lnTo>
                    <a:pt x="1729" y="1767"/>
                  </a:lnTo>
                  <a:lnTo>
                    <a:pt x="1667" y="1637"/>
                  </a:lnTo>
                  <a:lnTo>
                    <a:pt x="1674" y="1642"/>
                  </a:lnTo>
                  <a:lnTo>
                    <a:pt x="1445" y="1623"/>
                  </a:lnTo>
                  <a:cubicBezTo>
                    <a:pt x="1441" y="1622"/>
                    <a:pt x="1438" y="1620"/>
                    <a:pt x="1438" y="1616"/>
                  </a:cubicBezTo>
                  <a:lnTo>
                    <a:pt x="1415" y="1508"/>
                  </a:lnTo>
                  <a:lnTo>
                    <a:pt x="1423" y="1515"/>
                  </a:lnTo>
                  <a:lnTo>
                    <a:pt x="1299" y="1515"/>
                  </a:lnTo>
                  <a:cubicBezTo>
                    <a:pt x="1297" y="1515"/>
                    <a:pt x="1294" y="1514"/>
                    <a:pt x="1293" y="1512"/>
                  </a:cubicBezTo>
                  <a:cubicBezTo>
                    <a:pt x="1291" y="1510"/>
                    <a:pt x="1291" y="1508"/>
                    <a:pt x="1291" y="1506"/>
                  </a:cubicBezTo>
                  <a:lnTo>
                    <a:pt x="1313" y="1354"/>
                  </a:lnTo>
                  <a:lnTo>
                    <a:pt x="1321" y="1364"/>
                  </a:lnTo>
                  <a:lnTo>
                    <a:pt x="1175" y="1364"/>
                  </a:lnTo>
                  <a:cubicBezTo>
                    <a:pt x="1173" y="1364"/>
                    <a:pt x="1171" y="1363"/>
                    <a:pt x="1170" y="1362"/>
                  </a:cubicBezTo>
                  <a:lnTo>
                    <a:pt x="1023" y="1257"/>
                  </a:lnTo>
                  <a:cubicBezTo>
                    <a:pt x="1022" y="1256"/>
                    <a:pt x="1021" y="1254"/>
                    <a:pt x="1020" y="1253"/>
                  </a:cubicBezTo>
                  <a:lnTo>
                    <a:pt x="978" y="1123"/>
                  </a:lnTo>
                  <a:lnTo>
                    <a:pt x="980" y="1127"/>
                  </a:lnTo>
                  <a:lnTo>
                    <a:pt x="816" y="978"/>
                  </a:lnTo>
                  <a:cubicBezTo>
                    <a:pt x="814" y="977"/>
                    <a:pt x="813" y="974"/>
                    <a:pt x="813" y="972"/>
                  </a:cubicBezTo>
                  <a:lnTo>
                    <a:pt x="813" y="907"/>
                  </a:lnTo>
                  <a:lnTo>
                    <a:pt x="816" y="914"/>
                  </a:lnTo>
                  <a:lnTo>
                    <a:pt x="712" y="827"/>
                  </a:lnTo>
                  <a:lnTo>
                    <a:pt x="722" y="815"/>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188" name="Freeform 38"/>
            <p:cNvSpPr>
              <a:spLocks/>
            </p:cNvSpPr>
            <p:nvPr/>
          </p:nvSpPr>
          <p:spPr bwMode="auto">
            <a:xfrm>
              <a:off x="798" y="3479"/>
              <a:ext cx="349" cy="469"/>
            </a:xfrm>
            <a:custGeom>
              <a:avLst/>
              <a:gdLst>
                <a:gd name="T0" fmla="*/ 634 w 1297"/>
                <a:gd name="T1" fmla="*/ 159 h 1745"/>
                <a:gd name="T2" fmla="*/ 628 w 1297"/>
                <a:gd name="T3" fmla="*/ 245 h 1745"/>
                <a:gd name="T4" fmla="*/ 1049 w 1297"/>
                <a:gd name="T5" fmla="*/ 571 h 1745"/>
                <a:gd name="T6" fmla="*/ 1026 w 1297"/>
                <a:gd name="T7" fmla="*/ 722 h 1745"/>
                <a:gd name="T8" fmla="*/ 1131 w 1297"/>
                <a:gd name="T9" fmla="*/ 939 h 1745"/>
                <a:gd name="T10" fmla="*/ 1256 w 1297"/>
                <a:gd name="T11" fmla="*/ 938 h 1745"/>
                <a:gd name="T12" fmla="*/ 1291 w 1297"/>
                <a:gd name="T13" fmla="*/ 1033 h 1745"/>
                <a:gd name="T14" fmla="*/ 1235 w 1297"/>
                <a:gd name="T15" fmla="*/ 1134 h 1745"/>
                <a:gd name="T16" fmla="*/ 1088 w 1297"/>
                <a:gd name="T17" fmla="*/ 1238 h 1745"/>
                <a:gd name="T18" fmla="*/ 1154 w 1297"/>
                <a:gd name="T19" fmla="*/ 1351 h 1745"/>
                <a:gd name="T20" fmla="*/ 1025 w 1297"/>
                <a:gd name="T21" fmla="*/ 1357 h 1745"/>
                <a:gd name="T22" fmla="*/ 754 w 1297"/>
                <a:gd name="T23" fmla="*/ 1487 h 1745"/>
                <a:gd name="T24" fmla="*/ 738 w 1297"/>
                <a:gd name="T25" fmla="*/ 1636 h 1745"/>
                <a:gd name="T26" fmla="*/ 623 w 1297"/>
                <a:gd name="T27" fmla="*/ 1742 h 1745"/>
                <a:gd name="T28" fmla="*/ 456 w 1297"/>
                <a:gd name="T29" fmla="*/ 1416 h 1745"/>
                <a:gd name="T30" fmla="*/ 395 w 1297"/>
                <a:gd name="T31" fmla="*/ 1288 h 1745"/>
                <a:gd name="T32" fmla="*/ 250 w 1297"/>
                <a:gd name="T33" fmla="*/ 946 h 1745"/>
                <a:gd name="T34" fmla="*/ 231 w 1297"/>
                <a:gd name="T35" fmla="*/ 859 h 1745"/>
                <a:gd name="T36" fmla="*/ 51 w 1297"/>
                <a:gd name="T37" fmla="*/ 670 h 1745"/>
                <a:gd name="T38" fmla="*/ 0 w 1297"/>
                <a:gd name="T39" fmla="*/ 518 h 1745"/>
                <a:gd name="T40" fmla="*/ 33 w 1297"/>
                <a:gd name="T41" fmla="*/ 283 h 1745"/>
                <a:gd name="T42" fmla="*/ 77 w 1297"/>
                <a:gd name="T43" fmla="*/ 252 h 1745"/>
                <a:gd name="T44" fmla="*/ 333 w 1297"/>
                <a:gd name="T45" fmla="*/ 3 h 1745"/>
                <a:gd name="T46" fmla="*/ 540 w 1297"/>
                <a:gd name="T47" fmla="*/ 194 h 1745"/>
                <a:gd name="T48" fmla="*/ 236 w 1297"/>
                <a:gd name="T49" fmla="*/ 117 h 1745"/>
                <a:gd name="T50" fmla="*/ 87 w 1297"/>
                <a:gd name="T51" fmla="*/ 265 h 1745"/>
                <a:gd name="T52" fmla="*/ 8 w 1297"/>
                <a:gd name="T53" fmla="*/ 299 h 1745"/>
                <a:gd name="T54" fmla="*/ 16 w 1297"/>
                <a:gd name="T55" fmla="*/ 516 h 1745"/>
                <a:gd name="T56" fmla="*/ 133 w 1297"/>
                <a:gd name="T57" fmla="*/ 673 h 1745"/>
                <a:gd name="T58" fmla="*/ 245 w 1297"/>
                <a:gd name="T59" fmla="*/ 853 h 1745"/>
                <a:gd name="T60" fmla="*/ 367 w 1297"/>
                <a:gd name="T61" fmla="*/ 1108 h 1745"/>
                <a:gd name="T62" fmla="*/ 410 w 1297"/>
                <a:gd name="T63" fmla="*/ 1283 h 1745"/>
                <a:gd name="T64" fmla="*/ 513 w 1297"/>
                <a:gd name="T65" fmla="*/ 1583 h 1745"/>
                <a:gd name="T66" fmla="*/ 623 w 1297"/>
                <a:gd name="T67" fmla="*/ 1731 h 1745"/>
                <a:gd name="T68" fmla="*/ 744 w 1297"/>
                <a:gd name="T69" fmla="*/ 1478 h 1745"/>
                <a:gd name="T70" fmla="*/ 914 w 1297"/>
                <a:gd name="T71" fmla="*/ 1429 h 1745"/>
                <a:gd name="T72" fmla="*/ 1146 w 1297"/>
                <a:gd name="T73" fmla="*/ 1343 h 1745"/>
                <a:gd name="T74" fmla="*/ 1139 w 1297"/>
                <a:gd name="T75" fmla="*/ 1332 h 1745"/>
                <a:gd name="T76" fmla="*/ 1077 w 1297"/>
                <a:gd name="T77" fmla="*/ 1236 h 1745"/>
                <a:gd name="T78" fmla="*/ 1219 w 1297"/>
                <a:gd name="T79" fmla="*/ 1047 h 1745"/>
                <a:gd name="T80" fmla="*/ 1281 w 1297"/>
                <a:gd name="T81" fmla="*/ 1029 h 1745"/>
                <a:gd name="T82" fmla="*/ 1124 w 1297"/>
                <a:gd name="T83" fmla="*/ 950 h 1745"/>
                <a:gd name="T84" fmla="*/ 1056 w 1297"/>
                <a:gd name="T85" fmla="*/ 774 h 1745"/>
                <a:gd name="T86" fmla="*/ 1034 w 1297"/>
                <a:gd name="T87" fmla="*/ 574 h 1745"/>
                <a:gd name="T88" fmla="*/ 836 w 1297"/>
                <a:gd name="T89" fmla="*/ 239 h 1745"/>
                <a:gd name="T90" fmla="*/ 621 w 1297"/>
                <a:gd name="T91" fmla="*/ 253 h 1745"/>
                <a:gd name="T92" fmla="*/ 547 w 1297"/>
                <a:gd name="T93" fmla="*/ 195 h 1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97" h="1745">
                  <a:moveTo>
                    <a:pt x="543" y="180"/>
                  </a:moveTo>
                  <a:lnTo>
                    <a:pt x="627" y="158"/>
                  </a:lnTo>
                  <a:cubicBezTo>
                    <a:pt x="629" y="157"/>
                    <a:pt x="632" y="158"/>
                    <a:pt x="634" y="159"/>
                  </a:cubicBezTo>
                  <a:cubicBezTo>
                    <a:pt x="636" y="161"/>
                    <a:pt x="637" y="163"/>
                    <a:pt x="637" y="166"/>
                  </a:cubicBezTo>
                  <a:lnTo>
                    <a:pt x="637" y="253"/>
                  </a:lnTo>
                  <a:lnTo>
                    <a:pt x="628" y="245"/>
                  </a:lnTo>
                  <a:lnTo>
                    <a:pt x="835" y="223"/>
                  </a:lnTo>
                  <a:cubicBezTo>
                    <a:pt x="838" y="223"/>
                    <a:pt x="841" y="224"/>
                    <a:pt x="842" y="227"/>
                  </a:cubicBezTo>
                  <a:lnTo>
                    <a:pt x="1049" y="571"/>
                  </a:lnTo>
                  <a:cubicBezTo>
                    <a:pt x="1050" y="573"/>
                    <a:pt x="1051" y="575"/>
                    <a:pt x="1050" y="577"/>
                  </a:cubicBezTo>
                  <a:lnTo>
                    <a:pt x="1028" y="728"/>
                  </a:lnTo>
                  <a:lnTo>
                    <a:pt x="1026" y="722"/>
                  </a:lnTo>
                  <a:lnTo>
                    <a:pt x="1068" y="762"/>
                  </a:lnTo>
                  <a:cubicBezTo>
                    <a:pt x="1068" y="763"/>
                    <a:pt x="1069" y="764"/>
                    <a:pt x="1070" y="765"/>
                  </a:cubicBezTo>
                  <a:lnTo>
                    <a:pt x="1131" y="939"/>
                  </a:lnTo>
                  <a:lnTo>
                    <a:pt x="1124" y="934"/>
                  </a:lnTo>
                  <a:lnTo>
                    <a:pt x="1249" y="934"/>
                  </a:lnTo>
                  <a:cubicBezTo>
                    <a:pt x="1252" y="934"/>
                    <a:pt x="1255" y="935"/>
                    <a:pt x="1256" y="938"/>
                  </a:cubicBezTo>
                  <a:lnTo>
                    <a:pt x="1296" y="1022"/>
                  </a:lnTo>
                  <a:cubicBezTo>
                    <a:pt x="1297" y="1024"/>
                    <a:pt x="1297" y="1027"/>
                    <a:pt x="1296" y="1029"/>
                  </a:cubicBezTo>
                  <a:cubicBezTo>
                    <a:pt x="1295" y="1031"/>
                    <a:pt x="1293" y="1033"/>
                    <a:pt x="1291" y="1033"/>
                  </a:cubicBezTo>
                  <a:lnTo>
                    <a:pt x="1230" y="1055"/>
                  </a:lnTo>
                  <a:lnTo>
                    <a:pt x="1235" y="1047"/>
                  </a:lnTo>
                  <a:lnTo>
                    <a:pt x="1235" y="1134"/>
                  </a:lnTo>
                  <a:cubicBezTo>
                    <a:pt x="1235" y="1137"/>
                    <a:pt x="1234" y="1139"/>
                    <a:pt x="1232" y="1141"/>
                  </a:cubicBezTo>
                  <a:lnTo>
                    <a:pt x="1086" y="1249"/>
                  </a:lnTo>
                  <a:lnTo>
                    <a:pt x="1088" y="1238"/>
                  </a:lnTo>
                  <a:lnTo>
                    <a:pt x="1152" y="1322"/>
                  </a:lnTo>
                  <a:cubicBezTo>
                    <a:pt x="1153" y="1323"/>
                    <a:pt x="1154" y="1325"/>
                    <a:pt x="1154" y="1327"/>
                  </a:cubicBezTo>
                  <a:lnTo>
                    <a:pt x="1154" y="1351"/>
                  </a:lnTo>
                  <a:cubicBezTo>
                    <a:pt x="1154" y="1356"/>
                    <a:pt x="1150" y="1359"/>
                    <a:pt x="1146" y="1359"/>
                  </a:cubicBezTo>
                  <a:lnTo>
                    <a:pt x="1020" y="1359"/>
                  </a:lnTo>
                  <a:lnTo>
                    <a:pt x="1025" y="1357"/>
                  </a:lnTo>
                  <a:lnTo>
                    <a:pt x="924" y="1442"/>
                  </a:lnTo>
                  <a:cubicBezTo>
                    <a:pt x="923" y="1442"/>
                    <a:pt x="922" y="1443"/>
                    <a:pt x="921" y="1443"/>
                  </a:cubicBezTo>
                  <a:lnTo>
                    <a:pt x="754" y="1487"/>
                  </a:lnTo>
                  <a:lnTo>
                    <a:pt x="760" y="1480"/>
                  </a:lnTo>
                  <a:lnTo>
                    <a:pt x="740" y="1632"/>
                  </a:lnTo>
                  <a:cubicBezTo>
                    <a:pt x="740" y="1633"/>
                    <a:pt x="739" y="1635"/>
                    <a:pt x="738" y="1636"/>
                  </a:cubicBezTo>
                  <a:lnTo>
                    <a:pt x="635" y="1742"/>
                  </a:lnTo>
                  <a:cubicBezTo>
                    <a:pt x="633" y="1744"/>
                    <a:pt x="631" y="1745"/>
                    <a:pt x="628" y="1744"/>
                  </a:cubicBezTo>
                  <a:cubicBezTo>
                    <a:pt x="626" y="1744"/>
                    <a:pt x="624" y="1743"/>
                    <a:pt x="623" y="1742"/>
                  </a:cubicBezTo>
                  <a:lnTo>
                    <a:pt x="499" y="1590"/>
                  </a:lnTo>
                  <a:cubicBezTo>
                    <a:pt x="499" y="1589"/>
                    <a:pt x="498" y="1588"/>
                    <a:pt x="498" y="1586"/>
                  </a:cubicBezTo>
                  <a:lnTo>
                    <a:pt x="456" y="1416"/>
                  </a:lnTo>
                  <a:lnTo>
                    <a:pt x="457" y="1417"/>
                  </a:lnTo>
                  <a:lnTo>
                    <a:pt x="395" y="1290"/>
                  </a:lnTo>
                  <a:cubicBezTo>
                    <a:pt x="395" y="1289"/>
                    <a:pt x="395" y="1289"/>
                    <a:pt x="395" y="1288"/>
                  </a:cubicBezTo>
                  <a:lnTo>
                    <a:pt x="353" y="1114"/>
                  </a:lnTo>
                  <a:lnTo>
                    <a:pt x="354" y="1117"/>
                  </a:lnTo>
                  <a:lnTo>
                    <a:pt x="250" y="946"/>
                  </a:lnTo>
                  <a:cubicBezTo>
                    <a:pt x="250" y="945"/>
                    <a:pt x="249" y="944"/>
                    <a:pt x="249" y="943"/>
                  </a:cubicBezTo>
                  <a:lnTo>
                    <a:pt x="230" y="857"/>
                  </a:lnTo>
                  <a:lnTo>
                    <a:pt x="231" y="859"/>
                  </a:lnTo>
                  <a:lnTo>
                    <a:pt x="125" y="685"/>
                  </a:lnTo>
                  <a:lnTo>
                    <a:pt x="130" y="689"/>
                  </a:lnTo>
                  <a:lnTo>
                    <a:pt x="51" y="670"/>
                  </a:lnTo>
                  <a:cubicBezTo>
                    <a:pt x="48" y="669"/>
                    <a:pt x="46" y="667"/>
                    <a:pt x="45" y="665"/>
                  </a:cubicBezTo>
                  <a:lnTo>
                    <a:pt x="1" y="521"/>
                  </a:lnTo>
                  <a:cubicBezTo>
                    <a:pt x="1" y="520"/>
                    <a:pt x="0" y="519"/>
                    <a:pt x="0" y="518"/>
                  </a:cubicBezTo>
                  <a:lnTo>
                    <a:pt x="0" y="291"/>
                  </a:lnTo>
                  <a:cubicBezTo>
                    <a:pt x="0" y="286"/>
                    <a:pt x="4" y="283"/>
                    <a:pt x="8" y="283"/>
                  </a:cubicBezTo>
                  <a:lnTo>
                    <a:pt x="33" y="283"/>
                  </a:lnTo>
                  <a:lnTo>
                    <a:pt x="29" y="284"/>
                  </a:lnTo>
                  <a:lnTo>
                    <a:pt x="78" y="251"/>
                  </a:lnTo>
                  <a:lnTo>
                    <a:pt x="77" y="252"/>
                  </a:lnTo>
                  <a:lnTo>
                    <a:pt x="146" y="187"/>
                  </a:lnTo>
                  <a:lnTo>
                    <a:pt x="224" y="106"/>
                  </a:lnTo>
                  <a:lnTo>
                    <a:pt x="333" y="3"/>
                  </a:lnTo>
                  <a:cubicBezTo>
                    <a:pt x="336" y="0"/>
                    <a:pt x="340" y="0"/>
                    <a:pt x="344" y="2"/>
                  </a:cubicBezTo>
                  <a:lnTo>
                    <a:pt x="550" y="181"/>
                  </a:lnTo>
                  <a:lnTo>
                    <a:pt x="540" y="194"/>
                  </a:lnTo>
                  <a:lnTo>
                    <a:pt x="333" y="15"/>
                  </a:lnTo>
                  <a:lnTo>
                    <a:pt x="344" y="14"/>
                  </a:lnTo>
                  <a:lnTo>
                    <a:pt x="236" y="117"/>
                  </a:lnTo>
                  <a:lnTo>
                    <a:pt x="157" y="199"/>
                  </a:lnTo>
                  <a:lnTo>
                    <a:pt x="88" y="264"/>
                  </a:lnTo>
                  <a:cubicBezTo>
                    <a:pt x="87" y="264"/>
                    <a:pt x="87" y="264"/>
                    <a:pt x="87" y="265"/>
                  </a:cubicBezTo>
                  <a:lnTo>
                    <a:pt x="38" y="297"/>
                  </a:lnTo>
                  <a:cubicBezTo>
                    <a:pt x="36" y="298"/>
                    <a:pt x="35" y="299"/>
                    <a:pt x="33" y="299"/>
                  </a:cubicBezTo>
                  <a:lnTo>
                    <a:pt x="8" y="299"/>
                  </a:lnTo>
                  <a:lnTo>
                    <a:pt x="16" y="291"/>
                  </a:lnTo>
                  <a:lnTo>
                    <a:pt x="16" y="518"/>
                  </a:lnTo>
                  <a:lnTo>
                    <a:pt x="16" y="516"/>
                  </a:lnTo>
                  <a:lnTo>
                    <a:pt x="60" y="660"/>
                  </a:lnTo>
                  <a:lnTo>
                    <a:pt x="55" y="654"/>
                  </a:lnTo>
                  <a:lnTo>
                    <a:pt x="133" y="673"/>
                  </a:lnTo>
                  <a:cubicBezTo>
                    <a:pt x="135" y="674"/>
                    <a:pt x="137" y="675"/>
                    <a:pt x="138" y="677"/>
                  </a:cubicBezTo>
                  <a:lnTo>
                    <a:pt x="244" y="851"/>
                  </a:lnTo>
                  <a:cubicBezTo>
                    <a:pt x="245" y="851"/>
                    <a:pt x="245" y="852"/>
                    <a:pt x="245" y="853"/>
                  </a:cubicBezTo>
                  <a:lnTo>
                    <a:pt x="265" y="940"/>
                  </a:lnTo>
                  <a:lnTo>
                    <a:pt x="264" y="937"/>
                  </a:lnTo>
                  <a:lnTo>
                    <a:pt x="367" y="1108"/>
                  </a:lnTo>
                  <a:cubicBezTo>
                    <a:pt x="368" y="1109"/>
                    <a:pt x="368" y="1110"/>
                    <a:pt x="368" y="1111"/>
                  </a:cubicBezTo>
                  <a:lnTo>
                    <a:pt x="410" y="1284"/>
                  </a:lnTo>
                  <a:lnTo>
                    <a:pt x="410" y="1283"/>
                  </a:lnTo>
                  <a:lnTo>
                    <a:pt x="471" y="1410"/>
                  </a:lnTo>
                  <a:cubicBezTo>
                    <a:pt x="471" y="1411"/>
                    <a:pt x="471" y="1411"/>
                    <a:pt x="472" y="1412"/>
                  </a:cubicBezTo>
                  <a:lnTo>
                    <a:pt x="513" y="1583"/>
                  </a:lnTo>
                  <a:lnTo>
                    <a:pt x="512" y="1580"/>
                  </a:lnTo>
                  <a:lnTo>
                    <a:pt x="635" y="1731"/>
                  </a:lnTo>
                  <a:lnTo>
                    <a:pt x="623" y="1731"/>
                  </a:lnTo>
                  <a:lnTo>
                    <a:pt x="726" y="1625"/>
                  </a:lnTo>
                  <a:lnTo>
                    <a:pt x="724" y="1630"/>
                  </a:lnTo>
                  <a:lnTo>
                    <a:pt x="744" y="1478"/>
                  </a:lnTo>
                  <a:cubicBezTo>
                    <a:pt x="744" y="1474"/>
                    <a:pt x="747" y="1472"/>
                    <a:pt x="750" y="1471"/>
                  </a:cubicBezTo>
                  <a:lnTo>
                    <a:pt x="917" y="1428"/>
                  </a:lnTo>
                  <a:lnTo>
                    <a:pt x="914" y="1429"/>
                  </a:lnTo>
                  <a:lnTo>
                    <a:pt x="1015" y="1345"/>
                  </a:lnTo>
                  <a:cubicBezTo>
                    <a:pt x="1016" y="1344"/>
                    <a:pt x="1018" y="1343"/>
                    <a:pt x="1020" y="1343"/>
                  </a:cubicBezTo>
                  <a:lnTo>
                    <a:pt x="1146" y="1343"/>
                  </a:lnTo>
                  <a:lnTo>
                    <a:pt x="1138" y="1351"/>
                  </a:lnTo>
                  <a:lnTo>
                    <a:pt x="1138" y="1327"/>
                  </a:lnTo>
                  <a:lnTo>
                    <a:pt x="1139" y="1332"/>
                  </a:lnTo>
                  <a:lnTo>
                    <a:pt x="1075" y="1248"/>
                  </a:lnTo>
                  <a:cubicBezTo>
                    <a:pt x="1074" y="1246"/>
                    <a:pt x="1073" y="1244"/>
                    <a:pt x="1074" y="1242"/>
                  </a:cubicBezTo>
                  <a:cubicBezTo>
                    <a:pt x="1074" y="1240"/>
                    <a:pt x="1075" y="1238"/>
                    <a:pt x="1077" y="1236"/>
                  </a:cubicBezTo>
                  <a:lnTo>
                    <a:pt x="1222" y="1128"/>
                  </a:lnTo>
                  <a:lnTo>
                    <a:pt x="1219" y="1134"/>
                  </a:lnTo>
                  <a:lnTo>
                    <a:pt x="1219" y="1047"/>
                  </a:lnTo>
                  <a:cubicBezTo>
                    <a:pt x="1219" y="1044"/>
                    <a:pt x="1221" y="1041"/>
                    <a:pt x="1224" y="1040"/>
                  </a:cubicBezTo>
                  <a:lnTo>
                    <a:pt x="1286" y="1018"/>
                  </a:lnTo>
                  <a:lnTo>
                    <a:pt x="1281" y="1029"/>
                  </a:lnTo>
                  <a:lnTo>
                    <a:pt x="1242" y="945"/>
                  </a:lnTo>
                  <a:lnTo>
                    <a:pt x="1249" y="950"/>
                  </a:lnTo>
                  <a:lnTo>
                    <a:pt x="1124" y="950"/>
                  </a:lnTo>
                  <a:cubicBezTo>
                    <a:pt x="1120" y="950"/>
                    <a:pt x="1117" y="948"/>
                    <a:pt x="1116" y="944"/>
                  </a:cubicBezTo>
                  <a:lnTo>
                    <a:pt x="1054" y="771"/>
                  </a:lnTo>
                  <a:lnTo>
                    <a:pt x="1056" y="774"/>
                  </a:lnTo>
                  <a:lnTo>
                    <a:pt x="1015" y="733"/>
                  </a:lnTo>
                  <a:cubicBezTo>
                    <a:pt x="1013" y="731"/>
                    <a:pt x="1012" y="729"/>
                    <a:pt x="1012" y="726"/>
                  </a:cubicBezTo>
                  <a:lnTo>
                    <a:pt x="1034" y="574"/>
                  </a:lnTo>
                  <a:lnTo>
                    <a:pt x="1035" y="580"/>
                  </a:lnTo>
                  <a:lnTo>
                    <a:pt x="829" y="235"/>
                  </a:lnTo>
                  <a:lnTo>
                    <a:pt x="836" y="239"/>
                  </a:lnTo>
                  <a:lnTo>
                    <a:pt x="630" y="261"/>
                  </a:lnTo>
                  <a:cubicBezTo>
                    <a:pt x="627" y="261"/>
                    <a:pt x="625" y="260"/>
                    <a:pt x="623" y="259"/>
                  </a:cubicBezTo>
                  <a:cubicBezTo>
                    <a:pt x="622" y="257"/>
                    <a:pt x="621" y="255"/>
                    <a:pt x="621" y="253"/>
                  </a:cubicBezTo>
                  <a:lnTo>
                    <a:pt x="621" y="166"/>
                  </a:lnTo>
                  <a:lnTo>
                    <a:pt x="631" y="174"/>
                  </a:lnTo>
                  <a:lnTo>
                    <a:pt x="547" y="195"/>
                  </a:lnTo>
                  <a:lnTo>
                    <a:pt x="543" y="18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189" name="Freeform 39"/>
            <p:cNvSpPr>
              <a:spLocks/>
            </p:cNvSpPr>
            <p:nvPr/>
          </p:nvSpPr>
          <p:spPr bwMode="auto">
            <a:xfrm>
              <a:off x="553" y="3557"/>
              <a:ext cx="370" cy="383"/>
            </a:xfrm>
            <a:custGeom>
              <a:avLst/>
              <a:gdLst>
                <a:gd name="T0" fmla="*/ 10 w 1377"/>
                <a:gd name="T1" fmla="*/ 1036 h 1425"/>
                <a:gd name="T2" fmla="*/ 36 w 1377"/>
                <a:gd name="T3" fmla="*/ 1220 h 1425"/>
                <a:gd name="T4" fmla="*/ 193 w 1377"/>
                <a:gd name="T5" fmla="*/ 1213 h 1425"/>
                <a:gd name="T6" fmla="*/ 201 w 1377"/>
                <a:gd name="T7" fmla="*/ 1289 h 1425"/>
                <a:gd name="T8" fmla="*/ 296 w 1377"/>
                <a:gd name="T9" fmla="*/ 1300 h 1425"/>
                <a:gd name="T10" fmla="*/ 566 w 1377"/>
                <a:gd name="T11" fmla="*/ 1409 h 1425"/>
                <a:gd name="T12" fmla="*/ 911 w 1377"/>
                <a:gd name="T13" fmla="*/ 1171 h 1425"/>
                <a:gd name="T14" fmla="*/ 1038 w 1377"/>
                <a:gd name="T15" fmla="*/ 1170 h 1425"/>
                <a:gd name="T16" fmla="*/ 1123 w 1377"/>
                <a:gd name="T17" fmla="*/ 1214 h 1425"/>
                <a:gd name="T18" fmla="*/ 1243 w 1377"/>
                <a:gd name="T19" fmla="*/ 1213 h 1425"/>
                <a:gd name="T20" fmla="*/ 1364 w 1377"/>
                <a:gd name="T21" fmla="*/ 1130 h 1425"/>
                <a:gd name="T22" fmla="*/ 1300 w 1377"/>
                <a:gd name="T23" fmla="*/ 1013 h 1425"/>
                <a:gd name="T24" fmla="*/ 1257 w 1377"/>
                <a:gd name="T25" fmla="*/ 838 h 1425"/>
                <a:gd name="T26" fmla="*/ 1155 w 1377"/>
                <a:gd name="T27" fmla="*/ 666 h 1425"/>
                <a:gd name="T28" fmla="*/ 1134 w 1377"/>
                <a:gd name="T29" fmla="*/ 580 h 1425"/>
                <a:gd name="T30" fmla="*/ 1051 w 1377"/>
                <a:gd name="T31" fmla="*/ 430 h 1425"/>
                <a:gd name="T32" fmla="*/ 1015 w 1377"/>
                <a:gd name="T33" fmla="*/ 412 h 1425"/>
                <a:gd name="T34" fmla="*/ 954 w 1377"/>
                <a:gd name="T35" fmla="*/ 390 h 1425"/>
                <a:gd name="T36" fmla="*/ 895 w 1377"/>
                <a:gd name="T37" fmla="*/ 245 h 1425"/>
                <a:gd name="T38" fmla="*/ 895 w 1377"/>
                <a:gd name="T39" fmla="*/ 8 h 1425"/>
                <a:gd name="T40" fmla="*/ 835 w 1377"/>
                <a:gd name="T41" fmla="*/ 48 h 1425"/>
                <a:gd name="T42" fmla="*/ 737 w 1377"/>
                <a:gd name="T43" fmla="*/ 216 h 1425"/>
                <a:gd name="T44" fmla="*/ 633 w 1377"/>
                <a:gd name="T45" fmla="*/ 344 h 1425"/>
                <a:gd name="T46" fmla="*/ 530 w 1377"/>
                <a:gd name="T47" fmla="*/ 517 h 1425"/>
                <a:gd name="T48" fmla="*/ 428 w 1377"/>
                <a:gd name="T49" fmla="*/ 606 h 1425"/>
                <a:gd name="T50" fmla="*/ 279 w 1377"/>
                <a:gd name="T51" fmla="*/ 651 h 1425"/>
                <a:gd name="T52" fmla="*/ 113 w 1377"/>
                <a:gd name="T53" fmla="*/ 737 h 1425"/>
                <a:gd name="T54" fmla="*/ 117 w 1377"/>
                <a:gd name="T55" fmla="*/ 1010 h 1425"/>
                <a:gd name="T56" fmla="*/ 101 w 1377"/>
                <a:gd name="T57" fmla="*/ 730 h 1425"/>
                <a:gd name="T58" fmla="*/ 273 w 1377"/>
                <a:gd name="T59" fmla="*/ 636 h 1425"/>
                <a:gd name="T60" fmla="*/ 420 w 1377"/>
                <a:gd name="T61" fmla="*/ 592 h 1425"/>
                <a:gd name="T62" fmla="*/ 518 w 1377"/>
                <a:gd name="T63" fmla="*/ 507 h 1425"/>
                <a:gd name="T64" fmla="*/ 620 w 1377"/>
                <a:gd name="T65" fmla="*/ 335 h 1425"/>
                <a:gd name="T66" fmla="*/ 724 w 1377"/>
                <a:gd name="T67" fmla="*/ 207 h 1425"/>
                <a:gd name="T68" fmla="*/ 824 w 1377"/>
                <a:gd name="T69" fmla="*/ 37 h 1425"/>
                <a:gd name="T70" fmla="*/ 899 w 1377"/>
                <a:gd name="T71" fmla="*/ 1 h 1425"/>
                <a:gd name="T72" fmla="*/ 911 w 1377"/>
                <a:gd name="T73" fmla="*/ 8 h 1425"/>
                <a:gd name="T74" fmla="*/ 910 w 1377"/>
                <a:gd name="T75" fmla="*/ 239 h 1425"/>
                <a:gd name="T76" fmla="*/ 960 w 1377"/>
                <a:gd name="T77" fmla="*/ 375 h 1425"/>
                <a:gd name="T78" fmla="*/ 1022 w 1377"/>
                <a:gd name="T79" fmla="*/ 398 h 1425"/>
                <a:gd name="T80" fmla="*/ 1065 w 1377"/>
                <a:gd name="T81" fmla="*/ 422 h 1425"/>
                <a:gd name="T82" fmla="*/ 1150 w 1377"/>
                <a:gd name="T83" fmla="*/ 576 h 1425"/>
                <a:gd name="T84" fmla="*/ 1168 w 1377"/>
                <a:gd name="T85" fmla="*/ 658 h 1425"/>
                <a:gd name="T86" fmla="*/ 1273 w 1377"/>
                <a:gd name="T87" fmla="*/ 834 h 1425"/>
                <a:gd name="T88" fmla="*/ 1314 w 1377"/>
                <a:gd name="T89" fmla="*/ 1006 h 1425"/>
                <a:gd name="T90" fmla="*/ 1373 w 1377"/>
                <a:gd name="T91" fmla="*/ 1144 h 1425"/>
                <a:gd name="T92" fmla="*/ 1243 w 1377"/>
                <a:gd name="T93" fmla="*/ 1229 h 1425"/>
                <a:gd name="T94" fmla="*/ 1116 w 1377"/>
                <a:gd name="T95" fmla="*/ 1228 h 1425"/>
                <a:gd name="T96" fmla="*/ 1038 w 1377"/>
                <a:gd name="T97" fmla="*/ 1186 h 1425"/>
                <a:gd name="T98" fmla="*/ 920 w 1377"/>
                <a:gd name="T99" fmla="*/ 1184 h 1425"/>
                <a:gd name="T100" fmla="*/ 560 w 1377"/>
                <a:gd name="T101" fmla="*/ 1424 h 1425"/>
                <a:gd name="T102" fmla="*/ 293 w 1377"/>
                <a:gd name="T103" fmla="*/ 1316 h 1425"/>
                <a:gd name="T104" fmla="*/ 185 w 1377"/>
                <a:gd name="T105" fmla="*/ 1289 h 1425"/>
                <a:gd name="T106" fmla="*/ 193 w 1377"/>
                <a:gd name="T107" fmla="*/ 1229 h 1425"/>
                <a:gd name="T108" fmla="*/ 20 w 1377"/>
                <a:gd name="T109" fmla="*/ 1222 h 1425"/>
                <a:gd name="T110" fmla="*/ 7 w 1377"/>
                <a:gd name="T111" fmla="*/ 1021 h 1425"/>
                <a:gd name="T112" fmla="*/ 111 w 1377"/>
                <a:gd name="T113" fmla="*/ 1017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7" h="1425">
                  <a:moveTo>
                    <a:pt x="111" y="1017"/>
                  </a:moveTo>
                  <a:lnTo>
                    <a:pt x="10" y="1036"/>
                  </a:lnTo>
                  <a:lnTo>
                    <a:pt x="16" y="1028"/>
                  </a:lnTo>
                  <a:lnTo>
                    <a:pt x="36" y="1220"/>
                  </a:lnTo>
                  <a:lnTo>
                    <a:pt x="28" y="1213"/>
                  </a:lnTo>
                  <a:lnTo>
                    <a:pt x="193" y="1213"/>
                  </a:lnTo>
                  <a:cubicBezTo>
                    <a:pt x="198" y="1213"/>
                    <a:pt x="201" y="1217"/>
                    <a:pt x="201" y="1221"/>
                  </a:cubicBezTo>
                  <a:lnTo>
                    <a:pt x="201" y="1289"/>
                  </a:lnTo>
                  <a:lnTo>
                    <a:pt x="195" y="1281"/>
                  </a:lnTo>
                  <a:lnTo>
                    <a:pt x="296" y="1300"/>
                  </a:lnTo>
                  <a:cubicBezTo>
                    <a:pt x="296" y="1300"/>
                    <a:pt x="297" y="1300"/>
                    <a:pt x="297" y="1301"/>
                  </a:cubicBezTo>
                  <a:lnTo>
                    <a:pt x="566" y="1409"/>
                  </a:lnTo>
                  <a:lnTo>
                    <a:pt x="558" y="1410"/>
                  </a:lnTo>
                  <a:lnTo>
                    <a:pt x="911" y="1171"/>
                  </a:lnTo>
                  <a:cubicBezTo>
                    <a:pt x="912" y="1170"/>
                    <a:pt x="914" y="1170"/>
                    <a:pt x="915" y="1170"/>
                  </a:cubicBezTo>
                  <a:lnTo>
                    <a:pt x="1038" y="1170"/>
                  </a:lnTo>
                  <a:cubicBezTo>
                    <a:pt x="1040" y="1170"/>
                    <a:pt x="1041" y="1170"/>
                    <a:pt x="1042" y="1171"/>
                  </a:cubicBezTo>
                  <a:lnTo>
                    <a:pt x="1123" y="1214"/>
                  </a:lnTo>
                  <a:lnTo>
                    <a:pt x="1120" y="1213"/>
                  </a:lnTo>
                  <a:lnTo>
                    <a:pt x="1243" y="1213"/>
                  </a:lnTo>
                  <a:lnTo>
                    <a:pt x="1238" y="1214"/>
                  </a:lnTo>
                  <a:lnTo>
                    <a:pt x="1364" y="1130"/>
                  </a:lnTo>
                  <a:lnTo>
                    <a:pt x="1361" y="1141"/>
                  </a:lnTo>
                  <a:lnTo>
                    <a:pt x="1300" y="1013"/>
                  </a:lnTo>
                  <a:cubicBezTo>
                    <a:pt x="1299" y="1013"/>
                    <a:pt x="1299" y="1012"/>
                    <a:pt x="1299" y="1011"/>
                  </a:cubicBezTo>
                  <a:lnTo>
                    <a:pt x="1257" y="838"/>
                  </a:lnTo>
                  <a:lnTo>
                    <a:pt x="1258" y="840"/>
                  </a:lnTo>
                  <a:lnTo>
                    <a:pt x="1155" y="666"/>
                  </a:lnTo>
                  <a:cubicBezTo>
                    <a:pt x="1154" y="666"/>
                    <a:pt x="1154" y="665"/>
                    <a:pt x="1154" y="664"/>
                  </a:cubicBezTo>
                  <a:lnTo>
                    <a:pt x="1134" y="580"/>
                  </a:lnTo>
                  <a:lnTo>
                    <a:pt x="1135" y="582"/>
                  </a:lnTo>
                  <a:lnTo>
                    <a:pt x="1051" y="430"/>
                  </a:lnTo>
                  <a:lnTo>
                    <a:pt x="1054" y="433"/>
                  </a:lnTo>
                  <a:lnTo>
                    <a:pt x="1015" y="412"/>
                  </a:lnTo>
                  <a:lnTo>
                    <a:pt x="1016" y="412"/>
                  </a:lnTo>
                  <a:lnTo>
                    <a:pt x="954" y="390"/>
                  </a:lnTo>
                  <a:cubicBezTo>
                    <a:pt x="952" y="390"/>
                    <a:pt x="950" y="388"/>
                    <a:pt x="950" y="386"/>
                  </a:cubicBezTo>
                  <a:lnTo>
                    <a:pt x="895" y="245"/>
                  </a:lnTo>
                  <a:cubicBezTo>
                    <a:pt x="895" y="244"/>
                    <a:pt x="895" y="243"/>
                    <a:pt x="895" y="242"/>
                  </a:cubicBezTo>
                  <a:lnTo>
                    <a:pt x="895" y="8"/>
                  </a:lnTo>
                  <a:lnTo>
                    <a:pt x="906" y="16"/>
                  </a:lnTo>
                  <a:lnTo>
                    <a:pt x="835" y="48"/>
                  </a:lnTo>
                  <a:lnTo>
                    <a:pt x="838" y="45"/>
                  </a:lnTo>
                  <a:lnTo>
                    <a:pt x="737" y="216"/>
                  </a:lnTo>
                  <a:cubicBezTo>
                    <a:pt x="737" y="216"/>
                    <a:pt x="737" y="217"/>
                    <a:pt x="737" y="217"/>
                  </a:cubicBezTo>
                  <a:lnTo>
                    <a:pt x="633" y="344"/>
                  </a:lnTo>
                  <a:lnTo>
                    <a:pt x="634" y="344"/>
                  </a:lnTo>
                  <a:lnTo>
                    <a:pt x="530" y="517"/>
                  </a:lnTo>
                  <a:cubicBezTo>
                    <a:pt x="530" y="518"/>
                    <a:pt x="529" y="519"/>
                    <a:pt x="529" y="519"/>
                  </a:cubicBezTo>
                  <a:lnTo>
                    <a:pt x="428" y="606"/>
                  </a:lnTo>
                  <a:cubicBezTo>
                    <a:pt x="427" y="607"/>
                    <a:pt x="426" y="607"/>
                    <a:pt x="425" y="608"/>
                  </a:cubicBezTo>
                  <a:lnTo>
                    <a:pt x="279" y="651"/>
                  </a:lnTo>
                  <a:lnTo>
                    <a:pt x="281" y="650"/>
                  </a:lnTo>
                  <a:lnTo>
                    <a:pt x="113" y="737"/>
                  </a:lnTo>
                  <a:lnTo>
                    <a:pt x="117" y="730"/>
                  </a:lnTo>
                  <a:lnTo>
                    <a:pt x="117" y="1010"/>
                  </a:lnTo>
                  <a:lnTo>
                    <a:pt x="101" y="1010"/>
                  </a:lnTo>
                  <a:lnTo>
                    <a:pt x="101" y="730"/>
                  </a:lnTo>
                  <a:cubicBezTo>
                    <a:pt x="101" y="727"/>
                    <a:pt x="103" y="724"/>
                    <a:pt x="106" y="723"/>
                  </a:cubicBezTo>
                  <a:lnTo>
                    <a:pt x="273" y="636"/>
                  </a:lnTo>
                  <a:cubicBezTo>
                    <a:pt x="274" y="636"/>
                    <a:pt x="274" y="636"/>
                    <a:pt x="275" y="636"/>
                  </a:cubicBezTo>
                  <a:lnTo>
                    <a:pt x="420" y="592"/>
                  </a:lnTo>
                  <a:lnTo>
                    <a:pt x="417" y="594"/>
                  </a:lnTo>
                  <a:lnTo>
                    <a:pt x="518" y="507"/>
                  </a:lnTo>
                  <a:lnTo>
                    <a:pt x="517" y="509"/>
                  </a:lnTo>
                  <a:lnTo>
                    <a:pt x="620" y="335"/>
                  </a:lnTo>
                  <a:cubicBezTo>
                    <a:pt x="620" y="335"/>
                    <a:pt x="620" y="335"/>
                    <a:pt x="621" y="334"/>
                  </a:cubicBezTo>
                  <a:lnTo>
                    <a:pt x="724" y="207"/>
                  </a:lnTo>
                  <a:lnTo>
                    <a:pt x="723" y="208"/>
                  </a:lnTo>
                  <a:lnTo>
                    <a:pt x="824" y="37"/>
                  </a:lnTo>
                  <a:cubicBezTo>
                    <a:pt x="825" y="36"/>
                    <a:pt x="827" y="34"/>
                    <a:pt x="828" y="34"/>
                  </a:cubicBezTo>
                  <a:lnTo>
                    <a:pt x="899" y="1"/>
                  </a:lnTo>
                  <a:cubicBezTo>
                    <a:pt x="902" y="0"/>
                    <a:pt x="905" y="0"/>
                    <a:pt x="907" y="2"/>
                  </a:cubicBezTo>
                  <a:cubicBezTo>
                    <a:pt x="909" y="3"/>
                    <a:pt x="911" y="6"/>
                    <a:pt x="911" y="8"/>
                  </a:cubicBezTo>
                  <a:lnTo>
                    <a:pt x="911" y="242"/>
                  </a:lnTo>
                  <a:lnTo>
                    <a:pt x="910" y="239"/>
                  </a:lnTo>
                  <a:lnTo>
                    <a:pt x="964" y="380"/>
                  </a:lnTo>
                  <a:lnTo>
                    <a:pt x="960" y="375"/>
                  </a:lnTo>
                  <a:lnTo>
                    <a:pt x="1021" y="397"/>
                  </a:lnTo>
                  <a:cubicBezTo>
                    <a:pt x="1022" y="397"/>
                    <a:pt x="1022" y="397"/>
                    <a:pt x="1022" y="398"/>
                  </a:cubicBezTo>
                  <a:lnTo>
                    <a:pt x="1062" y="419"/>
                  </a:lnTo>
                  <a:cubicBezTo>
                    <a:pt x="1063" y="420"/>
                    <a:pt x="1064" y="421"/>
                    <a:pt x="1065" y="422"/>
                  </a:cubicBezTo>
                  <a:lnTo>
                    <a:pt x="1149" y="574"/>
                  </a:lnTo>
                  <a:cubicBezTo>
                    <a:pt x="1149" y="575"/>
                    <a:pt x="1149" y="576"/>
                    <a:pt x="1150" y="576"/>
                  </a:cubicBezTo>
                  <a:lnTo>
                    <a:pt x="1169" y="660"/>
                  </a:lnTo>
                  <a:lnTo>
                    <a:pt x="1168" y="658"/>
                  </a:lnTo>
                  <a:lnTo>
                    <a:pt x="1272" y="832"/>
                  </a:lnTo>
                  <a:cubicBezTo>
                    <a:pt x="1272" y="832"/>
                    <a:pt x="1273" y="833"/>
                    <a:pt x="1273" y="834"/>
                  </a:cubicBezTo>
                  <a:lnTo>
                    <a:pt x="1315" y="1008"/>
                  </a:lnTo>
                  <a:lnTo>
                    <a:pt x="1314" y="1006"/>
                  </a:lnTo>
                  <a:lnTo>
                    <a:pt x="1376" y="1134"/>
                  </a:lnTo>
                  <a:cubicBezTo>
                    <a:pt x="1377" y="1137"/>
                    <a:pt x="1376" y="1141"/>
                    <a:pt x="1373" y="1144"/>
                  </a:cubicBezTo>
                  <a:lnTo>
                    <a:pt x="1247" y="1228"/>
                  </a:lnTo>
                  <a:cubicBezTo>
                    <a:pt x="1246" y="1229"/>
                    <a:pt x="1244" y="1229"/>
                    <a:pt x="1243" y="1229"/>
                  </a:cubicBezTo>
                  <a:lnTo>
                    <a:pt x="1120" y="1229"/>
                  </a:lnTo>
                  <a:cubicBezTo>
                    <a:pt x="1118" y="1229"/>
                    <a:pt x="1117" y="1229"/>
                    <a:pt x="1116" y="1228"/>
                  </a:cubicBezTo>
                  <a:lnTo>
                    <a:pt x="1035" y="1185"/>
                  </a:lnTo>
                  <a:lnTo>
                    <a:pt x="1038" y="1186"/>
                  </a:lnTo>
                  <a:lnTo>
                    <a:pt x="915" y="1186"/>
                  </a:lnTo>
                  <a:lnTo>
                    <a:pt x="920" y="1184"/>
                  </a:lnTo>
                  <a:lnTo>
                    <a:pt x="567" y="1423"/>
                  </a:lnTo>
                  <a:cubicBezTo>
                    <a:pt x="565" y="1425"/>
                    <a:pt x="562" y="1425"/>
                    <a:pt x="560" y="1424"/>
                  </a:cubicBezTo>
                  <a:lnTo>
                    <a:pt x="291" y="1315"/>
                  </a:lnTo>
                  <a:lnTo>
                    <a:pt x="293" y="1316"/>
                  </a:lnTo>
                  <a:lnTo>
                    <a:pt x="192" y="1297"/>
                  </a:lnTo>
                  <a:cubicBezTo>
                    <a:pt x="188" y="1296"/>
                    <a:pt x="185" y="1293"/>
                    <a:pt x="185" y="1289"/>
                  </a:cubicBezTo>
                  <a:lnTo>
                    <a:pt x="185" y="1221"/>
                  </a:lnTo>
                  <a:lnTo>
                    <a:pt x="193" y="1229"/>
                  </a:lnTo>
                  <a:lnTo>
                    <a:pt x="28" y="1229"/>
                  </a:lnTo>
                  <a:cubicBezTo>
                    <a:pt x="24" y="1229"/>
                    <a:pt x="21" y="1226"/>
                    <a:pt x="20" y="1222"/>
                  </a:cubicBezTo>
                  <a:lnTo>
                    <a:pt x="1" y="1029"/>
                  </a:lnTo>
                  <a:cubicBezTo>
                    <a:pt x="0" y="1025"/>
                    <a:pt x="3" y="1021"/>
                    <a:pt x="7" y="1021"/>
                  </a:cubicBezTo>
                  <a:lnTo>
                    <a:pt x="108" y="1002"/>
                  </a:lnTo>
                  <a:lnTo>
                    <a:pt x="111" y="1017"/>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190" name="Freeform 40"/>
            <p:cNvSpPr>
              <a:spLocks/>
            </p:cNvSpPr>
            <p:nvPr/>
          </p:nvSpPr>
          <p:spPr bwMode="auto">
            <a:xfrm>
              <a:off x="2148" y="2521"/>
              <a:ext cx="263" cy="275"/>
            </a:xfrm>
            <a:custGeom>
              <a:avLst/>
              <a:gdLst>
                <a:gd name="T0" fmla="*/ 226 w 977"/>
                <a:gd name="T1" fmla="*/ 499 h 1025"/>
                <a:gd name="T2" fmla="*/ 186 w 977"/>
                <a:gd name="T3" fmla="*/ 422 h 1025"/>
                <a:gd name="T4" fmla="*/ 66 w 977"/>
                <a:gd name="T5" fmla="*/ 365 h 1025"/>
                <a:gd name="T6" fmla="*/ 2 w 977"/>
                <a:gd name="T7" fmla="*/ 281 h 1025"/>
                <a:gd name="T8" fmla="*/ 23 w 977"/>
                <a:gd name="T9" fmla="*/ 231 h 1025"/>
                <a:gd name="T10" fmla="*/ 231 w 977"/>
                <a:gd name="T11" fmla="*/ 165 h 1025"/>
                <a:gd name="T12" fmla="*/ 225 w 977"/>
                <a:gd name="T13" fmla="*/ 111 h 1025"/>
                <a:gd name="T14" fmla="*/ 601 w 977"/>
                <a:gd name="T15" fmla="*/ 63 h 1025"/>
                <a:gd name="T16" fmla="*/ 614 w 977"/>
                <a:gd name="T17" fmla="*/ 6 h 1025"/>
                <a:gd name="T18" fmla="*/ 705 w 977"/>
                <a:gd name="T19" fmla="*/ 21 h 1025"/>
                <a:gd name="T20" fmla="*/ 868 w 977"/>
                <a:gd name="T21" fmla="*/ 20 h 1025"/>
                <a:gd name="T22" fmla="*/ 935 w 977"/>
                <a:gd name="T23" fmla="*/ 107 h 1025"/>
                <a:gd name="T24" fmla="*/ 937 w 977"/>
                <a:gd name="T25" fmla="*/ 234 h 1025"/>
                <a:gd name="T26" fmla="*/ 915 w 977"/>
                <a:gd name="T27" fmla="*/ 298 h 1025"/>
                <a:gd name="T28" fmla="*/ 974 w 977"/>
                <a:gd name="T29" fmla="*/ 352 h 1025"/>
                <a:gd name="T30" fmla="*/ 913 w 977"/>
                <a:gd name="T31" fmla="*/ 424 h 1025"/>
                <a:gd name="T32" fmla="*/ 825 w 977"/>
                <a:gd name="T33" fmla="*/ 427 h 1025"/>
                <a:gd name="T34" fmla="*/ 833 w 977"/>
                <a:gd name="T35" fmla="*/ 523 h 1025"/>
                <a:gd name="T36" fmla="*/ 893 w 977"/>
                <a:gd name="T37" fmla="*/ 600 h 1025"/>
                <a:gd name="T38" fmla="*/ 891 w 977"/>
                <a:gd name="T39" fmla="*/ 611 h 1025"/>
                <a:gd name="T40" fmla="*/ 691 w 977"/>
                <a:gd name="T41" fmla="*/ 749 h 1025"/>
                <a:gd name="T42" fmla="*/ 688 w 977"/>
                <a:gd name="T43" fmla="*/ 961 h 1025"/>
                <a:gd name="T44" fmla="*/ 600 w 977"/>
                <a:gd name="T45" fmla="*/ 1024 h 1025"/>
                <a:gd name="T46" fmla="*/ 369 w 977"/>
                <a:gd name="T47" fmla="*/ 958 h 1025"/>
                <a:gd name="T48" fmla="*/ 390 w 977"/>
                <a:gd name="T49" fmla="*/ 910 h 1025"/>
                <a:gd name="T50" fmla="*/ 353 w 977"/>
                <a:gd name="T51" fmla="*/ 899 h 1025"/>
                <a:gd name="T52" fmla="*/ 154 w 977"/>
                <a:gd name="T53" fmla="*/ 943 h 1025"/>
                <a:gd name="T54" fmla="*/ 144 w 977"/>
                <a:gd name="T55" fmla="*/ 935 h 1025"/>
                <a:gd name="T56" fmla="*/ 160 w 977"/>
                <a:gd name="T57" fmla="*/ 686 h 1025"/>
                <a:gd name="T58" fmla="*/ 150 w 977"/>
                <a:gd name="T59" fmla="*/ 927 h 1025"/>
                <a:gd name="T60" fmla="*/ 360 w 977"/>
                <a:gd name="T61" fmla="*/ 885 h 1025"/>
                <a:gd name="T62" fmla="*/ 405 w 977"/>
                <a:gd name="T63" fmla="*/ 917 h 1025"/>
                <a:gd name="T64" fmla="*/ 378 w 977"/>
                <a:gd name="T65" fmla="*/ 947 h 1025"/>
                <a:gd name="T66" fmla="*/ 597 w 977"/>
                <a:gd name="T67" fmla="*/ 1010 h 1025"/>
                <a:gd name="T68" fmla="*/ 675 w 977"/>
                <a:gd name="T69" fmla="*/ 955 h 1025"/>
                <a:gd name="T70" fmla="*/ 678 w 977"/>
                <a:gd name="T71" fmla="*/ 743 h 1025"/>
                <a:gd name="T72" fmla="*/ 880 w 977"/>
                <a:gd name="T73" fmla="*/ 609 h 1025"/>
                <a:gd name="T74" fmla="*/ 817 w 977"/>
                <a:gd name="T75" fmla="*/ 523 h 1025"/>
                <a:gd name="T76" fmla="*/ 825 w 977"/>
                <a:gd name="T77" fmla="*/ 411 h 1025"/>
                <a:gd name="T78" fmla="*/ 902 w 977"/>
                <a:gd name="T79" fmla="*/ 413 h 1025"/>
                <a:gd name="T80" fmla="*/ 963 w 977"/>
                <a:gd name="T81" fmla="*/ 363 h 1025"/>
                <a:gd name="T82" fmla="*/ 900 w 977"/>
                <a:gd name="T83" fmla="*/ 293 h 1025"/>
                <a:gd name="T84" fmla="*/ 921 w 977"/>
                <a:gd name="T85" fmla="*/ 234 h 1025"/>
                <a:gd name="T86" fmla="*/ 922 w 977"/>
                <a:gd name="T87" fmla="*/ 116 h 1025"/>
                <a:gd name="T88" fmla="*/ 868 w 977"/>
                <a:gd name="T89" fmla="*/ 36 h 1025"/>
                <a:gd name="T90" fmla="*/ 701 w 977"/>
                <a:gd name="T91" fmla="*/ 36 h 1025"/>
                <a:gd name="T92" fmla="*/ 630 w 977"/>
                <a:gd name="T93" fmla="*/ 11 h 1025"/>
                <a:gd name="T94" fmla="*/ 603 w 977"/>
                <a:gd name="T95" fmla="*/ 79 h 1025"/>
                <a:gd name="T96" fmla="*/ 241 w 977"/>
                <a:gd name="T97" fmla="*/ 111 h 1025"/>
                <a:gd name="T98" fmla="*/ 235 w 977"/>
                <a:gd name="T99" fmla="*/ 181 h 1025"/>
                <a:gd name="T100" fmla="*/ 37 w 977"/>
                <a:gd name="T101" fmla="*/ 238 h 1025"/>
                <a:gd name="T102" fmla="*/ 15 w 977"/>
                <a:gd name="T103" fmla="*/ 271 h 1025"/>
                <a:gd name="T104" fmla="*/ 73 w 977"/>
                <a:gd name="T105" fmla="*/ 350 h 1025"/>
                <a:gd name="T106" fmla="*/ 200 w 977"/>
                <a:gd name="T107" fmla="*/ 415 h 1025"/>
                <a:gd name="T108" fmla="*/ 240 w 977"/>
                <a:gd name="T109" fmla="*/ 505 h 1025"/>
                <a:gd name="T110" fmla="*/ 145 w 977"/>
                <a:gd name="T111" fmla="*/ 683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77" h="1025">
                  <a:moveTo>
                    <a:pt x="145" y="683"/>
                  </a:moveTo>
                  <a:lnTo>
                    <a:pt x="226" y="499"/>
                  </a:lnTo>
                  <a:lnTo>
                    <a:pt x="226" y="505"/>
                  </a:lnTo>
                  <a:lnTo>
                    <a:pt x="186" y="422"/>
                  </a:lnTo>
                  <a:lnTo>
                    <a:pt x="190" y="426"/>
                  </a:lnTo>
                  <a:lnTo>
                    <a:pt x="66" y="365"/>
                  </a:lnTo>
                  <a:cubicBezTo>
                    <a:pt x="65" y="364"/>
                    <a:pt x="64" y="363"/>
                    <a:pt x="63" y="362"/>
                  </a:cubicBezTo>
                  <a:lnTo>
                    <a:pt x="2" y="281"/>
                  </a:lnTo>
                  <a:cubicBezTo>
                    <a:pt x="0" y="278"/>
                    <a:pt x="0" y="275"/>
                    <a:pt x="1" y="272"/>
                  </a:cubicBezTo>
                  <a:lnTo>
                    <a:pt x="23" y="231"/>
                  </a:lnTo>
                  <a:cubicBezTo>
                    <a:pt x="24" y="229"/>
                    <a:pt x="25" y="227"/>
                    <a:pt x="27" y="227"/>
                  </a:cubicBezTo>
                  <a:lnTo>
                    <a:pt x="231" y="165"/>
                  </a:lnTo>
                  <a:lnTo>
                    <a:pt x="225" y="173"/>
                  </a:lnTo>
                  <a:lnTo>
                    <a:pt x="225" y="111"/>
                  </a:lnTo>
                  <a:cubicBezTo>
                    <a:pt x="225" y="107"/>
                    <a:pt x="228" y="104"/>
                    <a:pt x="232" y="103"/>
                  </a:cubicBezTo>
                  <a:lnTo>
                    <a:pt x="601" y="63"/>
                  </a:lnTo>
                  <a:lnTo>
                    <a:pt x="594" y="69"/>
                  </a:lnTo>
                  <a:lnTo>
                    <a:pt x="614" y="6"/>
                  </a:lnTo>
                  <a:cubicBezTo>
                    <a:pt x="616" y="2"/>
                    <a:pt x="620" y="0"/>
                    <a:pt x="624" y="1"/>
                  </a:cubicBezTo>
                  <a:lnTo>
                    <a:pt x="705" y="21"/>
                  </a:lnTo>
                  <a:lnTo>
                    <a:pt x="703" y="20"/>
                  </a:lnTo>
                  <a:lnTo>
                    <a:pt x="868" y="20"/>
                  </a:lnTo>
                  <a:cubicBezTo>
                    <a:pt x="870" y="20"/>
                    <a:pt x="873" y="22"/>
                    <a:pt x="874" y="24"/>
                  </a:cubicBezTo>
                  <a:lnTo>
                    <a:pt x="935" y="107"/>
                  </a:lnTo>
                  <a:cubicBezTo>
                    <a:pt x="936" y="108"/>
                    <a:pt x="937" y="110"/>
                    <a:pt x="937" y="111"/>
                  </a:cubicBezTo>
                  <a:lnTo>
                    <a:pt x="937" y="234"/>
                  </a:lnTo>
                  <a:cubicBezTo>
                    <a:pt x="937" y="235"/>
                    <a:pt x="937" y="236"/>
                    <a:pt x="936" y="237"/>
                  </a:cubicBezTo>
                  <a:lnTo>
                    <a:pt x="915" y="298"/>
                  </a:lnTo>
                  <a:lnTo>
                    <a:pt x="913" y="290"/>
                  </a:lnTo>
                  <a:lnTo>
                    <a:pt x="974" y="352"/>
                  </a:lnTo>
                  <a:cubicBezTo>
                    <a:pt x="977" y="355"/>
                    <a:pt x="977" y="360"/>
                    <a:pt x="974" y="363"/>
                  </a:cubicBezTo>
                  <a:lnTo>
                    <a:pt x="913" y="424"/>
                  </a:lnTo>
                  <a:cubicBezTo>
                    <a:pt x="912" y="426"/>
                    <a:pt x="910" y="427"/>
                    <a:pt x="907" y="427"/>
                  </a:cubicBezTo>
                  <a:lnTo>
                    <a:pt x="825" y="427"/>
                  </a:lnTo>
                  <a:lnTo>
                    <a:pt x="833" y="419"/>
                  </a:lnTo>
                  <a:lnTo>
                    <a:pt x="833" y="523"/>
                  </a:lnTo>
                  <a:lnTo>
                    <a:pt x="831" y="518"/>
                  </a:lnTo>
                  <a:lnTo>
                    <a:pt x="893" y="600"/>
                  </a:lnTo>
                  <a:cubicBezTo>
                    <a:pt x="894" y="602"/>
                    <a:pt x="894" y="604"/>
                    <a:pt x="894" y="606"/>
                  </a:cubicBezTo>
                  <a:cubicBezTo>
                    <a:pt x="894" y="608"/>
                    <a:pt x="893" y="610"/>
                    <a:pt x="891" y="611"/>
                  </a:cubicBezTo>
                  <a:lnTo>
                    <a:pt x="688" y="756"/>
                  </a:lnTo>
                  <a:lnTo>
                    <a:pt x="691" y="749"/>
                  </a:lnTo>
                  <a:lnTo>
                    <a:pt x="691" y="955"/>
                  </a:lnTo>
                  <a:cubicBezTo>
                    <a:pt x="691" y="957"/>
                    <a:pt x="690" y="960"/>
                    <a:pt x="688" y="961"/>
                  </a:cubicBezTo>
                  <a:lnTo>
                    <a:pt x="607" y="1023"/>
                  </a:lnTo>
                  <a:cubicBezTo>
                    <a:pt x="605" y="1024"/>
                    <a:pt x="602" y="1025"/>
                    <a:pt x="600" y="1024"/>
                  </a:cubicBezTo>
                  <a:lnTo>
                    <a:pt x="374" y="963"/>
                  </a:lnTo>
                  <a:cubicBezTo>
                    <a:pt x="372" y="962"/>
                    <a:pt x="370" y="960"/>
                    <a:pt x="369" y="958"/>
                  </a:cubicBezTo>
                  <a:cubicBezTo>
                    <a:pt x="368" y="956"/>
                    <a:pt x="368" y="953"/>
                    <a:pt x="369" y="951"/>
                  </a:cubicBezTo>
                  <a:lnTo>
                    <a:pt x="390" y="910"/>
                  </a:lnTo>
                  <a:lnTo>
                    <a:pt x="394" y="921"/>
                  </a:lnTo>
                  <a:lnTo>
                    <a:pt x="353" y="899"/>
                  </a:lnTo>
                  <a:lnTo>
                    <a:pt x="358" y="900"/>
                  </a:lnTo>
                  <a:lnTo>
                    <a:pt x="154" y="943"/>
                  </a:lnTo>
                  <a:cubicBezTo>
                    <a:pt x="151" y="943"/>
                    <a:pt x="149" y="943"/>
                    <a:pt x="147" y="941"/>
                  </a:cubicBezTo>
                  <a:cubicBezTo>
                    <a:pt x="145" y="940"/>
                    <a:pt x="144" y="937"/>
                    <a:pt x="144" y="935"/>
                  </a:cubicBezTo>
                  <a:lnTo>
                    <a:pt x="144" y="686"/>
                  </a:lnTo>
                  <a:lnTo>
                    <a:pt x="160" y="686"/>
                  </a:lnTo>
                  <a:lnTo>
                    <a:pt x="160" y="935"/>
                  </a:lnTo>
                  <a:lnTo>
                    <a:pt x="150" y="927"/>
                  </a:lnTo>
                  <a:lnTo>
                    <a:pt x="355" y="884"/>
                  </a:lnTo>
                  <a:cubicBezTo>
                    <a:pt x="357" y="884"/>
                    <a:pt x="358" y="884"/>
                    <a:pt x="360" y="885"/>
                  </a:cubicBezTo>
                  <a:lnTo>
                    <a:pt x="401" y="906"/>
                  </a:lnTo>
                  <a:cubicBezTo>
                    <a:pt x="405" y="908"/>
                    <a:pt x="407" y="913"/>
                    <a:pt x="405" y="917"/>
                  </a:cubicBezTo>
                  <a:lnTo>
                    <a:pt x="383" y="959"/>
                  </a:lnTo>
                  <a:lnTo>
                    <a:pt x="378" y="947"/>
                  </a:lnTo>
                  <a:lnTo>
                    <a:pt x="604" y="1009"/>
                  </a:lnTo>
                  <a:lnTo>
                    <a:pt x="597" y="1010"/>
                  </a:lnTo>
                  <a:lnTo>
                    <a:pt x="678" y="949"/>
                  </a:lnTo>
                  <a:lnTo>
                    <a:pt x="675" y="955"/>
                  </a:lnTo>
                  <a:lnTo>
                    <a:pt x="675" y="749"/>
                  </a:lnTo>
                  <a:cubicBezTo>
                    <a:pt x="675" y="747"/>
                    <a:pt x="676" y="744"/>
                    <a:pt x="678" y="743"/>
                  </a:cubicBezTo>
                  <a:lnTo>
                    <a:pt x="881" y="598"/>
                  </a:lnTo>
                  <a:lnTo>
                    <a:pt x="880" y="609"/>
                  </a:lnTo>
                  <a:lnTo>
                    <a:pt x="819" y="528"/>
                  </a:lnTo>
                  <a:cubicBezTo>
                    <a:pt x="818" y="527"/>
                    <a:pt x="817" y="525"/>
                    <a:pt x="817" y="523"/>
                  </a:cubicBezTo>
                  <a:lnTo>
                    <a:pt x="817" y="419"/>
                  </a:lnTo>
                  <a:cubicBezTo>
                    <a:pt x="817" y="414"/>
                    <a:pt x="821" y="411"/>
                    <a:pt x="825" y="411"/>
                  </a:cubicBezTo>
                  <a:lnTo>
                    <a:pt x="907" y="411"/>
                  </a:lnTo>
                  <a:lnTo>
                    <a:pt x="902" y="413"/>
                  </a:lnTo>
                  <a:lnTo>
                    <a:pt x="963" y="352"/>
                  </a:lnTo>
                  <a:lnTo>
                    <a:pt x="963" y="363"/>
                  </a:lnTo>
                  <a:lnTo>
                    <a:pt x="902" y="301"/>
                  </a:lnTo>
                  <a:cubicBezTo>
                    <a:pt x="900" y="299"/>
                    <a:pt x="899" y="296"/>
                    <a:pt x="900" y="293"/>
                  </a:cubicBezTo>
                  <a:lnTo>
                    <a:pt x="921" y="232"/>
                  </a:lnTo>
                  <a:lnTo>
                    <a:pt x="921" y="234"/>
                  </a:lnTo>
                  <a:lnTo>
                    <a:pt x="921" y="111"/>
                  </a:lnTo>
                  <a:lnTo>
                    <a:pt x="922" y="116"/>
                  </a:lnTo>
                  <a:lnTo>
                    <a:pt x="861" y="33"/>
                  </a:lnTo>
                  <a:lnTo>
                    <a:pt x="868" y="36"/>
                  </a:lnTo>
                  <a:lnTo>
                    <a:pt x="703" y="36"/>
                  </a:lnTo>
                  <a:cubicBezTo>
                    <a:pt x="702" y="36"/>
                    <a:pt x="702" y="36"/>
                    <a:pt x="701" y="36"/>
                  </a:cubicBezTo>
                  <a:lnTo>
                    <a:pt x="620" y="16"/>
                  </a:lnTo>
                  <a:lnTo>
                    <a:pt x="630" y="11"/>
                  </a:lnTo>
                  <a:lnTo>
                    <a:pt x="610" y="74"/>
                  </a:lnTo>
                  <a:cubicBezTo>
                    <a:pt x="609" y="77"/>
                    <a:pt x="606" y="79"/>
                    <a:pt x="603" y="79"/>
                  </a:cubicBezTo>
                  <a:lnTo>
                    <a:pt x="234" y="119"/>
                  </a:lnTo>
                  <a:lnTo>
                    <a:pt x="241" y="111"/>
                  </a:lnTo>
                  <a:lnTo>
                    <a:pt x="241" y="173"/>
                  </a:lnTo>
                  <a:cubicBezTo>
                    <a:pt x="241" y="176"/>
                    <a:pt x="239" y="180"/>
                    <a:pt x="235" y="181"/>
                  </a:cubicBezTo>
                  <a:lnTo>
                    <a:pt x="32" y="242"/>
                  </a:lnTo>
                  <a:lnTo>
                    <a:pt x="37" y="238"/>
                  </a:lnTo>
                  <a:lnTo>
                    <a:pt x="16" y="279"/>
                  </a:lnTo>
                  <a:lnTo>
                    <a:pt x="15" y="271"/>
                  </a:lnTo>
                  <a:lnTo>
                    <a:pt x="76" y="353"/>
                  </a:lnTo>
                  <a:lnTo>
                    <a:pt x="73" y="350"/>
                  </a:lnTo>
                  <a:lnTo>
                    <a:pt x="197" y="412"/>
                  </a:lnTo>
                  <a:cubicBezTo>
                    <a:pt x="198" y="412"/>
                    <a:pt x="200" y="414"/>
                    <a:pt x="200" y="415"/>
                  </a:cubicBezTo>
                  <a:lnTo>
                    <a:pt x="240" y="498"/>
                  </a:lnTo>
                  <a:cubicBezTo>
                    <a:pt x="241" y="500"/>
                    <a:pt x="241" y="503"/>
                    <a:pt x="240" y="505"/>
                  </a:cubicBezTo>
                  <a:lnTo>
                    <a:pt x="159" y="689"/>
                  </a:lnTo>
                  <a:lnTo>
                    <a:pt x="145" y="683"/>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191" name="Freeform 41"/>
            <p:cNvSpPr>
              <a:spLocks/>
            </p:cNvSpPr>
            <p:nvPr/>
          </p:nvSpPr>
          <p:spPr bwMode="auto">
            <a:xfrm>
              <a:off x="1323" y="1795"/>
              <a:ext cx="787" cy="825"/>
            </a:xfrm>
            <a:custGeom>
              <a:avLst/>
              <a:gdLst>
                <a:gd name="T0" fmla="*/ 2582 w 2929"/>
                <a:gd name="T1" fmla="*/ 2512 h 3073"/>
                <a:gd name="T2" fmla="*/ 2621 w 2929"/>
                <a:gd name="T3" fmla="*/ 2631 h 3073"/>
                <a:gd name="T4" fmla="*/ 2591 w 2929"/>
                <a:gd name="T5" fmla="*/ 2924 h 3073"/>
                <a:gd name="T6" fmla="*/ 2483 w 2929"/>
                <a:gd name="T7" fmla="*/ 2912 h 3073"/>
                <a:gd name="T8" fmla="*/ 1949 w 2929"/>
                <a:gd name="T9" fmla="*/ 2881 h 3073"/>
                <a:gd name="T10" fmla="*/ 841 w 2929"/>
                <a:gd name="T11" fmla="*/ 2622 h 3073"/>
                <a:gd name="T12" fmla="*/ 492 w 2929"/>
                <a:gd name="T13" fmla="*/ 2559 h 3073"/>
                <a:gd name="T14" fmla="*/ 653 w 2929"/>
                <a:gd name="T15" fmla="*/ 2421 h 3073"/>
                <a:gd name="T16" fmla="*/ 432 w 2929"/>
                <a:gd name="T17" fmla="*/ 2240 h 3073"/>
                <a:gd name="T18" fmla="*/ 423 w 2929"/>
                <a:gd name="T19" fmla="*/ 2069 h 3073"/>
                <a:gd name="T20" fmla="*/ 674 w 2929"/>
                <a:gd name="T21" fmla="*/ 2408 h 3073"/>
                <a:gd name="T22" fmla="*/ 1192 w 2929"/>
                <a:gd name="T23" fmla="*/ 2291 h 3073"/>
                <a:gd name="T24" fmla="*/ 854 w 2929"/>
                <a:gd name="T25" fmla="*/ 2067 h 3073"/>
                <a:gd name="T26" fmla="*/ 649 w 2929"/>
                <a:gd name="T27" fmla="*/ 1902 h 3073"/>
                <a:gd name="T28" fmla="*/ 490 w 2929"/>
                <a:gd name="T29" fmla="*/ 1960 h 3073"/>
                <a:gd name="T30" fmla="*/ 432 w 2929"/>
                <a:gd name="T31" fmla="*/ 1795 h 3073"/>
                <a:gd name="T32" fmla="*/ 259 w 2929"/>
                <a:gd name="T33" fmla="*/ 1870 h 3073"/>
                <a:gd name="T34" fmla="*/ 397 w 2929"/>
                <a:gd name="T35" fmla="*/ 1712 h 3073"/>
                <a:gd name="T36" fmla="*/ 358 w 2929"/>
                <a:gd name="T37" fmla="*/ 1579 h 3073"/>
                <a:gd name="T38" fmla="*/ 599 w 2929"/>
                <a:gd name="T39" fmla="*/ 1208 h 3073"/>
                <a:gd name="T40" fmla="*/ 676 w 2929"/>
                <a:gd name="T41" fmla="*/ 899 h 3073"/>
                <a:gd name="T42" fmla="*/ 938 w 2929"/>
                <a:gd name="T43" fmla="*/ 604 h 3073"/>
                <a:gd name="T44" fmla="*/ 1799 w 2929"/>
                <a:gd name="T45" fmla="*/ 337 h 3073"/>
                <a:gd name="T46" fmla="*/ 2263 w 2929"/>
                <a:gd name="T47" fmla="*/ 5 h 3073"/>
                <a:gd name="T48" fmla="*/ 2409 w 2929"/>
                <a:gd name="T49" fmla="*/ 470 h 3073"/>
                <a:gd name="T50" fmla="*/ 2546 w 2929"/>
                <a:gd name="T51" fmla="*/ 996 h 3073"/>
                <a:gd name="T52" fmla="*/ 2728 w 2929"/>
                <a:gd name="T53" fmla="*/ 800 h 3073"/>
                <a:gd name="T54" fmla="*/ 2908 w 2929"/>
                <a:gd name="T55" fmla="*/ 1046 h 3073"/>
                <a:gd name="T56" fmla="*/ 2654 w 2929"/>
                <a:gd name="T57" fmla="*/ 1269 h 3073"/>
                <a:gd name="T58" fmla="*/ 2429 w 2929"/>
                <a:gd name="T59" fmla="*/ 1815 h 3073"/>
                <a:gd name="T60" fmla="*/ 2436 w 2929"/>
                <a:gd name="T61" fmla="*/ 1375 h 3073"/>
                <a:gd name="T62" fmla="*/ 2831 w 2929"/>
                <a:gd name="T63" fmla="*/ 1104 h 3073"/>
                <a:gd name="T64" fmla="*/ 2769 w 2929"/>
                <a:gd name="T65" fmla="*/ 990 h 3073"/>
                <a:gd name="T66" fmla="*/ 2650 w 2929"/>
                <a:gd name="T67" fmla="*/ 951 h 3073"/>
                <a:gd name="T68" fmla="*/ 2480 w 2929"/>
                <a:gd name="T69" fmla="*/ 792 h 3073"/>
                <a:gd name="T70" fmla="*/ 2356 w 2929"/>
                <a:gd name="T71" fmla="*/ 214 h 3073"/>
                <a:gd name="T72" fmla="*/ 2035 w 2929"/>
                <a:gd name="T73" fmla="*/ 168 h 3073"/>
                <a:gd name="T74" fmla="*/ 1243 w 2929"/>
                <a:gd name="T75" fmla="*/ 533 h 3073"/>
                <a:gd name="T76" fmla="*/ 805 w 2929"/>
                <a:gd name="T77" fmla="*/ 841 h 3073"/>
                <a:gd name="T78" fmla="*/ 273 w 2929"/>
                <a:gd name="T79" fmla="*/ 1224 h 3073"/>
                <a:gd name="T80" fmla="*/ 993 w 2929"/>
                <a:gd name="T81" fmla="*/ 1197 h 3073"/>
                <a:gd name="T82" fmla="*/ 755 w 2929"/>
                <a:gd name="T83" fmla="*/ 1513 h 3073"/>
                <a:gd name="T84" fmla="*/ 225 w 2929"/>
                <a:gd name="T85" fmla="*/ 1659 h 3073"/>
                <a:gd name="T86" fmla="*/ 413 w 2929"/>
                <a:gd name="T87" fmla="*/ 1764 h 3073"/>
                <a:gd name="T88" fmla="*/ 442 w 2929"/>
                <a:gd name="T89" fmla="*/ 1968 h 3073"/>
                <a:gd name="T90" fmla="*/ 729 w 2929"/>
                <a:gd name="T91" fmla="*/ 1776 h 3073"/>
                <a:gd name="T92" fmla="*/ 779 w 2929"/>
                <a:gd name="T93" fmla="*/ 2017 h 3073"/>
                <a:gd name="T94" fmla="*/ 906 w 2929"/>
                <a:gd name="T95" fmla="*/ 2326 h 3073"/>
                <a:gd name="T96" fmla="*/ 823 w 2929"/>
                <a:gd name="T97" fmla="*/ 2462 h 3073"/>
                <a:gd name="T98" fmla="*/ 651 w 2929"/>
                <a:gd name="T99" fmla="*/ 2374 h 3073"/>
                <a:gd name="T100" fmla="*/ 423 w 2929"/>
                <a:gd name="T101" fmla="*/ 2084 h 3073"/>
                <a:gd name="T102" fmla="*/ 349 w 2929"/>
                <a:gd name="T103" fmla="*/ 2295 h 3073"/>
                <a:gd name="T104" fmla="*/ 654 w 2929"/>
                <a:gd name="T105" fmla="*/ 2437 h 3073"/>
                <a:gd name="T106" fmla="*/ 505 w 2929"/>
                <a:gd name="T107" fmla="*/ 2565 h 3073"/>
                <a:gd name="T108" fmla="*/ 973 w 2929"/>
                <a:gd name="T109" fmla="*/ 2668 h 3073"/>
                <a:gd name="T110" fmla="*/ 1952 w 2929"/>
                <a:gd name="T111" fmla="*/ 2869 h 3073"/>
                <a:gd name="T112" fmla="*/ 2476 w 2929"/>
                <a:gd name="T113" fmla="*/ 2853 h 3073"/>
                <a:gd name="T114" fmla="*/ 2669 w 2929"/>
                <a:gd name="T115" fmla="*/ 2934 h 3073"/>
                <a:gd name="T116" fmla="*/ 2586 w 2929"/>
                <a:gd name="T117" fmla="*/ 2566 h 3073"/>
                <a:gd name="T118" fmla="*/ 2585 w 2929"/>
                <a:gd name="T119" fmla="*/ 2305 h 3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29" h="3073">
                  <a:moveTo>
                    <a:pt x="2410" y="1959"/>
                  </a:moveTo>
                  <a:lnTo>
                    <a:pt x="2410" y="2177"/>
                  </a:lnTo>
                  <a:lnTo>
                    <a:pt x="2405" y="2170"/>
                  </a:lnTo>
                  <a:lnTo>
                    <a:pt x="2462" y="2190"/>
                  </a:lnTo>
                  <a:cubicBezTo>
                    <a:pt x="2463" y="2190"/>
                    <a:pt x="2464" y="2191"/>
                    <a:pt x="2465" y="2192"/>
                  </a:cubicBezTo>
                  <a:lnTo>
                    <a:pt x="2539" y="2272"/>
                  </a:lnTo>
                  <a:lnTo>
                    <a:pt x="2536" y="2270"/>
                  </a:lnTo>
                  <a:lnTo>
                    <a:pt x="2591" y="2290"/>
                  </a:lnTo>
                  <a:cubicBezTo>
                    <a:pt x="2594" y="2292"/>
                    <a:pt x="2596" y="2295"/>
                    <a:pt x="2596" y="2298"/>
                  </a:cubicBezTo>
                  <a:lnTo>
                    <a:pt x="2591" y="2504"/>
                  </a:lnTo>
                  <a:cubicBezTo>
                    <a:pt x="2591" y="2507"/>
                    <a:pt x="2590" y="2509"/>
                    <a:pt x="2588" y="2510"/>
                  </a:cubicBezTo>
                  <a:cubicBezTo>
                    <a:pt x="2586" y="2512"/>
                    <a:pt x="2584" y="2512"/>
                    <a:pt x="2582" y="2512"/>
                  </a:cubicBezTo>
                  <a:lnTo>
                    <a:pt x="2473" y="2492"/>
                  </a:lnTo>
                  <a:lnTo>
                    <a:pt x="2482" y="2484"/>
                  </a:lnTo>
                  <a:lnTo>
                    <a:pt x="2482" y="2579"/>
                  </a:lnTo>
                  <a:lnTo>
                    <a:pt x="2477" y="2572"/>
                  </a:lnTo>
                  <a:lnTo>
                    <a:pt x="2571" y="2607"/>
                  </a:lnTo>
                  <a:lnTo>
                    <a:pt x="2560" y="2613"/>
                  </a:lnTo>
                  <a:lnTo>
                    <a:pt x="2570" y="2563"/>
                  </a:lnTo>
                  <a:cubicBezTo>
                    <a:pt x="2571" y="2560"/>
                    <a:pt x="2572" y="2558"/>
                    <a:pt x="2575" y="2557"/>
                  </a:cubicBezTo>
                  <a:cubicBezTo>
                    <a:pt x="2577" y="2556"/>
                    <a:pt x="2580" y="2556"/>
                    <a:pt x="2582" y="2557"/>
                  </a:cubicBezTo>
                  <a:lnTo>
                    <a:pt x="2621" y="2577"/>
                  </a:lnTo>
                  <a:cubicBezTo>
                    <a:pt x="2624" y="2579"/>
                    <a:pt x="2626" y="2582"/>
                    <a:pt x="2626" y="2585"/>
                  </a:cubicBezTo>
                  <a:lnTo>
                    <a:pt x="2621" y="2631"/>
                  </a:lnTo>
                  <a:lnTo>
                    <a:pt x="2616" y="2622"/>
                  </a:lnTo>
                  <a:lnTo>
                    <a:pt x="2755" y="2678"/>
                  </a:lnTo>
                  <a:cubicBezTo>
                    <a:pt x="2757" y="2679"/>
                    <a:pt x="2759" y="2681"/>
                    <a:pt x="2760" y="2684"/>
                  </a:cubicBezTo>
                  <a:lnTo>
                    <a:pt x="2770" y="2739"/>
                  </a:lnTo>
                  <a:cubicBezTo>
                    <a:pt x="2770" y="2742"/>
                    <a:pt x="2769" y="2745"/>
                    <a:pt x="2766" y="2747"/>
                  </a:cubicBezTo>
                  <a:lnTo>
                    <a:pt x="2682" y="2802"/>
                  </a:lnTo>
                  <a:lnTo>
                    <a:pt x="2685" y="2796"/>
                  </a:lnTo>
                  <a:lnTo>
                    <a:pt x="2685" y="2934"/>
                  </a:lnTo>
                  <a:cubicBezTo>
                    <a:pt x="2685" y="2936"/>
                    <a:pt x="2684" y="2938"/>
                    <a:pt x="2683" y="2940"/>
                  </a:cubicBezTo>
                  <a:cubicBezTo>
                    <a:pt x="2681" y="2941"/>
                    <a:pt x="2679" y="2942"/>
                    <a:pt x="2677" y="2942"/>
                  </a:cubicBezTo>
                  <a:lnTo>
                    <a:pt x="2582" y="2932"/>
                  </a:lnTo>
                  <a:lnTo>
                    <a:pt x="2591" y="2924"/>
                  </a:lnTo>
                  <a:lnTo>
                    <a:pt x="2581" y="3060"/>
                  </a:lnTo>
                  <a:cubicBezTo>
                    <a:pt x="2581" y="3064"/>
                    <a:pt x="2578" y="3067"/>
                    <a:pt x="2574" y="3067"/>
                  </a:cubicBezTo>
                  <a:lnTo>
                    <a:pt x="2529" y="3072"/>
                  </a:lnTo>
                  <a:cubicBezTo>
                    <a:pt x="2527" y="3073"/>
                    <a:pt x="2525" y="3072"/>
                    <a:pt x="2523" y="3071"/>
                  </a:cubicBezTo>
                  <a:cubicBezTo>
                    <a:pt x="2522" y="3069"/>
                    <a:pt x="2521" y="3067"/>
                    <a:pt x="2521" y="3065"/>
                  </a:cubicBezTo>
                  <a:lnTo>
                    <a:pt x="2516" y="2854"/>
                  </a:lnTo>
                  <a:lnTo>
                    <a:pt x="2524" y="2861"/>
                  </a:lnTo>
                  <a:lnTo>
                    <a:pt x="2484" y="2861"/>
                  </a:lnTo>
                  <a:lnTo>
                    <a:pt x="2492" y="2853"/>
                  </a:lnTo>
                  <a:lnTo>
                    <a:pt x="2492" y="2904"/>
                  </a:lnTo>
                  <a:cubicBezTo>
                    <a:pt x="2492" y="2906"/>
                    <a:pt x="2491" y="2908"/>
                    <a:pt x="2489" y="2910"/>
                  </a:cubicBezTo>
                  <a:cubicBezTo>
                    <a:pt x="2487" y="2911"/>
                    <a:pt x="2485" y="2912"/>
                    <a:pt x="2483" y="2912"/>
                  </a:cubicBezTo>
                  <a:lnTo>
                    <a:pt x="2421" y="2901"/>
                  </a:lnTo>
                  <a:lnTo>
                    <a:pt x="2235" y="2881"/>
                  </a:lnTo>
                  <a:cubicBezTo>
                    <a:pt x="2234" y="2881"/>
                    <a:pt x="2233" y="2881"/>
                    <a:pt x="2232" y="2880"/>
                  </a:cubicBezTo>
                  <a:lnTo>
                    <a:pt x="2170" y="2843"/>
                  </a:lnTo>
                  <a:lnTo>
                    <a:pt x="2175" y="2844"/>
                  </a:lnTo>
                  <a:lnTo>
                    <a:pt x="2009" y="2861"/>
                  </a:lnTo>
                  <a:lnTo>
                    <a:pt x="2016" y="2853"/>
                  </a:lnTo>
                  <a:lnTo>
                    <a:pt x="2016" y="2954"/>
                  </a:lnTo>
                  <a:cubicBezTo>
                    <a:pt x="2016" y="2957"/>
                    <a:pt x="2014" y="2960"/>
                    <a:pt x="2010" y="2961"/>
                  </a:cubicBezTo>
                  <a:cubicBezTo>
                    <a:pt x="2007" y="2963"/>
                    <a:pt x="2003" y="2961"/>
                    <a:pt x="2001" y="2959"/>
                  </a:cubicBezTo>
                  <a:lnTo>
                    <a:pt x="1939" y="2878"/>
                  </a:lnTo>
                  <a:lnTo>
                    <a:pt x="1949" y="2881"/>
                  </a:lnTo>
                  <a:lnTo>
                    <a:pt x="1639" y="3041"/>
                  </a:lnTo>
                  <a:cubicBezTo>
                    <a:pt x="1638" y="3042"/>
                    <a:pt x="1637" y="3042"/>
                    <a:pt x="1636" y="3042"/>
                  </a:cubicBezTo>
                  <a:lnTo>
                    <a:pt x="1551" y="3042"/>
                  </a:lnTo>
                  <a:cubicBezTo>
                    <a:pt x="1549" y="3042"/>
                    <a:pt x="1547" y="3041"/>
                    <a:pt x="1545" y="3040"/>
                  </a:cubicBezTo>
                  <a:lnTo>
                    <a:pt x="1439" y="2919"/>
                  </a:lnTo>
                  <a:lnTo>
                    <a:pt x="1440" y="2920"/>
                  </a:lnTo>
                  <a:lnTo>
                    <a:pt x="1378" y="2880"/>
                  </a:lnTo>
                  <a:lnTo>
                    <a:pt x="1381" y="2881"/>
                  </a:lnTo>
                  <a:lnTo>
                    <a:pt x="1217" y="2844"/>
                  </a:lnTo>
                  <a:cubicBezTo>
                    <a:pt x="1216" y="2843"/>
                    <a:pt x="1215" y="2843"/>
                    <a:pt x="1215" y="2843"/>
                  </a:cubicBezTo>
                  <a:lnTo>
                    <a:pt x="964" y="2682"/>
                  </a:lnTo>
                  <a:lnTo>
                    <a:pt x="841" y="2622"/>
                  </a:lnTo>
                  <a:lnTo>
                    <a:pt x="844" y="2623"/>
                  </a:lnTo>
                  <a:lnTo>
                    <a:pt x="232" y="2608"/>
                  </a:lnTo>
                  <a:cubicBezTo>
                    <a:pt x="228" y="2607"/>
                    <a:pt x="225" y="2605"/>
                    <a:pt x="224" y="2601"/>
                  </a:cubicBezTo>
                  <a:lnTo>
                    <a:pt x="189" y="2461"/>
                  </a:lnTo>
                  <a:cubicBezTo>
                    <a:pt x="189" y="2458"/>
                    <a:pt x="189" y="2456"/>
                    <a:pt x="191" y="2454"/>
                  </a:cubicBezTo>
                  <a:cubicBezTo>
                    <a:pt x="192" y="2452"/>
                    <a:pt x="195" y="2451"/>
                    <a:pt x="197" y="2451"/>
                  </a:cubicBezTo>
                  <a:lnTo>
                    <a:pt x="395" y="2451"/>
                  </a:lnTo>
                  <a:cubicBezTo>
                    <a:pt x="399" y="2451"/>
                    <a:pt x="402" y="2453"/>
                    <a:pt x="403" y="2457"/>
                  </a:cubicBezTo>
                  <a:lnTo>
                    <a:pt x="423" y="2553"/>
                  </a:lnTo>
                  <a:lnTo>
                    <a:pt x="416" y="2546"/>
                  </a:lnTo>
                  <a:lnTo>
                    <a:pt x="500" y="2551"/>
                  </a:lnTo>
                  <a:lnTo>
                    <a:pt x="492" y="2559"/>
                  </a:lnTo>
                  <a:lnTo>
                    <a:pt x="492" y="2469"/>
                  </a:lnTo>
                  <a:cubicBezTo>
                    <a:pt x="492" y="2467"/>
                    <a:pt x="493" y="2464"/>
                    <a:pt x="494" y="2463"/>
                  </a:cubicBezTo>
                  <a:cubicBezTo>
                    <a:pt x="496" y="2461"/>
                    <a:pt x="498" y="2461"/>
                    <a:pt x="501" y="2461"/>
                  </a:cubicBezTo>
                  <a:lnTo>
                    <a:pt x="540" y="2466"/>
                  </a:lnTo>
                  <a:cubicBezTo>
                    <a:pt x="544" y="2466"/>
                    <a:pt x="547" y="2469"/>
                    <a:pt x="547" y="2472"/>
                  </a:cubicBezTo>
                  <a:lnTo>
                    <a:pt x="562" y="2553"/>
                  </a:lnTo>
                  <a:lnTo>
                    <a:pt x="554" y="2546"/>
                  </a:lnTo>
                  <a:lnTo>
                    <a:pt x="623" y="2541"/>
                  </a:lnTo>
                  <a:lnTo>
                    <a:pt x="616" y="2549"/>
                  </a:lnTo>
                  <a:lnTo>
                    <a:pt x="616" y="2431"/>
                  </a:lnTo>
                  <a:cubicBezTo>
                    <a:pt x="616" y="2427"/>
                    <a:pt x="619" y="2424"/>
                    <a:pt x="623" y="2423"/>
                  </a:cubicBezTo>
                  <a:lnTo>
                    <a:pt x="653" y="2421"/>
                  </a:lnTo>
                  <a:lnTo>
                    <a:pt x="646" y="2431"/>
                  </a:lnTo>
                  <a:lnTo>
                    <a:pt x="631" y="2383"/>
                  </a:lnTo>
                  <a:lnTo>
                    <a:pt x="640" y="2389"/>
                  </a:lnTo>
                  <a:lnTo>
                    <a:pt x="461" y="2416"/>
                  </a:lnTo>
                  <a:cubicBezTo>
                    <a:pt x="457" y="2417"/>
                    <a:pt x="453" y="2414"/>
                    <a:pt x="452" y="2410"/>
                  </a:cubicBezTo>
                  <a:lnTo>
                    <a:pt x="437" y="2340"/>
                  </a:lnTo>
                  <a:lnTo>
                    <a:pt x="445" y="2346"/>
                  </a:lnTo>
                  <a:lnTo>
                    <a:pt x="355" y="2341"/>
                  </a:lnTo>
                  <a:cubicBezTo>
                    <a:pt x="352" y="2341"/>
                    <a:pt x="349" y="2338"/>
                    <a:pt x="348" y="2335"/>
                  </a:cubicBezTo>
                  <a:lnTo>
                    <a:pt x="338" y="2290"/>
                  </a:lnTo>
                  <a:cubicBezTo>
                    <a:pt x="337" y="2286"/>
                    <a:pt x="339" y="2282"/>
                    <a:pt x="343" y="2281"/>
                  </a:cubicBezTo>
                  <a:lnTo>
                    <a:pt x="432" y="2240"/>
                  </a:lnTo>
                  <a:lnTo>
                    <a:pt x="428" y="2252"/>
                  </a:lnTo>
                  <a:lnTo>
                    <a:pt x="399" y="2207"/>
                  </a:lnTo>
                  <a:lnTo>
                    <a:pt x="409" y="2210"/>
                  </a:lnTo>
                  <a:lnTo>
                    <a:pt x="309" y="2255"/>
                  </a:lnTo>
                  <a:cubicBezTo>
                    <a:pt x="309" y="2255"/>
                    <a:pt x="308" y="2256"/>
                    <a:pt x="307" y="2256"/>
                  </a:cubicBezTo>
                  <a:lnTo>
                    <a:pt x="198" y="2266"/>
                  </a:lnTo>
                  <a:cubicBezTo>
                    <a:pt x="196" y="2266"/>
                    <a:pt x="193" y="2265"/>
                    <a:pt x="192" y="2264"/>
                  </a:cubicBezTo>
                  <a:cubicBezTo>
                    <a:pt x="190" y="2262"/>
                    <a:pt x="189" y="2260"/>
                    <a:pt x="189" y="2258"/>
                  </a:cubicBezTo>
                  <a:lnTo>
                    <a:pt x="184" y="2158"/>
                  </a:lnTo>
                  <a:cubicBezTo>
                    <a:pt x="184" y="2154"/>
                    <a:pt x="186" y="2151"/>
                    <a:pt x="189" y="2150"/>
                  </a:cubicBezTo>
                  <a:lnTo>
                    <a:pt x="418" y="2069"/>
                  </a:lnTo>
                  <a:cubicBezTo>
                    <a:pt x="419" y="2069"/>
                    <a:pt x="421" y="2069"/>
                    <a:pt x="423" y="2069"/>
                  </a:cubicBezTo>
                  <a:lnTo>
                    <a:pt x="478" y="2089"/>
                  </a:lnTo>
                  <a:lnTo>
                    <a:pt x="473" y="2089"/>
                  </a:lnTo>
                  <a:lnTo>
                    <a:pt x="592" y="2057"/>
                  </a:lnTo>
                  <a:cubicBezTo>
                    <a:pt x="593" y="2056"/>
                    <a:pt x="595" y="2056"/>
                    <a:pt x="597" y="2057"/>
                  </a:cubicBezTo>
                  <a:lnTo>
                    <a:pt x="730" y="2104"/>
                  </a:lnTo>
                  <a:cubicBezTo>
                    <a:pt x="733" y="2105"/>
                    <a:pt x="735" y="2108"/>
                    <a:pt x="736" y="2111"/>
                  </a:cubicBezTo>
                  <a:lnTo>
                    <a:pt x="770" y="2342"/>
                  </a:lnTo>
                  <a:cubicBezTo>
                    <a:pt x="771" y="2346"/>
                    <a:pt x="769" y="2350"/>
                    <a:pt x="765" y="2351"/>
                  </a:cubicBezTo>
                  <a:lnTo>
                    <a:pt x="660" y="2379"/>
                  </a:lnTo>
                  <a:lnTo>
                    <a:pt x="666" y="2368"/>
                  </a:lnTo>
                  <a:lnTo>
                    <a:pt x="683" y="2413"/>
                  </a:lnTo>
                  <a:lnTo>
                    <a:pt x="674" y="2408"/>
                  </a:lnTo>
                  <a:lnTo>
                    <a:pt x="763" y="2386"/>
                  </a:lnTo>
                  <a:cubicBezTo>
                    <a:pt x="765" y="2385"/>
                    <a:pt x="768" y="2386"/>
                    <a:pt x="770" y="2387"/>
                  </a:cubicBezTo>
                  <a:cubicBezTo>
                    <a:pt x="772" y="2389"/>
                    <a:pt x="773" y="2391"/>
                    <a:pt x="773" y="2394"/>
                  </a:cubicBezTo>
                  <a:lnTo>
                    <a:pt x="771" y="2557"/>
                  </a:lnTo>
                  <a:lnTo>
                    <a:pt x="763" y="2549"/>
                  </a:lnTo>
                  <a:lnTo>
                    <a:pt x="825" y="2549"/>
                  </a:lnTo>
                  <a:lnTo>
                    <a:pt x="817" y="2557"/>
                  </a:lnTo>
                  <a:lnTo>
                    <a:pt x="814" y="2454"/>
                  </a:lnTo>
                  <a:cubicBezTo>
                    <a:pt x="814" y="2450"/>
                    <a:pt x="817" y="2446"/>
                    <a:pt x="821" y="2446"/>
                  </a:cubicBezTo>
                  <a:lnTo>
                    <a:pt x="967" y="2428"/>
                  </a:lnTo>
                  <a:lnTo>
                    <a:pt x="964" y="2429"/>
                  </a:lnTo>
                  <a:lnTo>
                    <a:pt x="1192" y="2291"/>
                  </a:lnTo>
                  <a:lnTo>
                    <a:pt x="1199" y="2306"/>
                  </a:lnTo>
                  <a:lnTo>
                    <a:pt x="951" y="2386"/>
                  </a:lnTo>
                  <a:cubicBezTo>
                    <a:pt x="950" y="2386"/>
                    <a:pt x="949" y="2386"/>
                    <a:pt x="948" y="2386"/>
                  </a:cubicBezTo>
                  <a:lnTo>
                    <a:pt x="861" y="2379"/>
                  </a:lnTo>
                  <a:cubicBezTo>
                    <a:pt x="857" y="2378"/>
                    <a:pt x="854" y="2375"/>
                    <a:pt x="854" y="2372"/>
                  </a:cubicBezTo>
                  <a:lnTo>
                    <a:pt x="849" y="2316"/>
                  </a:lnTo>
                  <a:cubicBezTo>
                    <a:pt x="849" y="2314"/>
                    <a:pt x="849" y="2312"/>
                    <a:pt x="851" y="2310"/>
                  </a:cubicBezTo>
                  <a:cubicBezTo>
                    <a:pt x="853" y="2308"/>
                    <a:pt x="855" y="2307"/>
                    <a:pt x="857" y="2308"/>
                  </a:cubicBezTo>
                  <a:lnTo>
                    <a:pt x="907" y="2310"/>
                  </a:lnTo>
                  <a:lnTo>
                    <a:pt x="899" y="2320"/>
                  </a:lnTo>
                  <a:lnTo>
                    <a:pt x="849" y="2076"/>
                  </a:lnTo>
                  <a:cubicBezTo>
                    <a:pt x="848" y="2072"/>
                    <a:pt x="850" y="2068"/>
                    <a:pt x="854" y="2067"/>
                  </a:cubicBezTo>
                  <a:lnTo>
                    <a:pt x="948" y="2027"/>
                  </a:lnTo>
                  <a:lnTo>
                    <a:pt x="944" y="2031"/>
                  </a:lnTo>
                  <a:lnTo>
                    <a:pt x="1038" y="1780"/>
                  </a:lnTo>
                  <a:lnTo>
                    <a:pt x="1052" y="1787"/>
                  </a:lnTo>
                  <a:lnTo>
                    <a:pt x="913" y="1978"/>
                  </a:lnTo>
                  <a:cubicBezTo>
                    <a:pt x="912" y="1980"/>
                    <a:pt x="911" y="1981"/>
                    <a:pt x="909" y="1981"/>
                  </a:cubicBezTo>
                  <a:lnTo>
                    <a:pt x="785" y="2031"/>
                  </a:lnTo>
                  <a:cubicBezTo>
                    <a:pt x="783" y="2032"/>
                    <a:pt x="781" y="2032"/>
                    <a:pt x="779" y="2031"/>
                  </a:cubicBezTo>
                  <a:lnTo>
                    <a:pt x="689" y="1986"/>
                  </a:lnTo>
                  <a:cubicBezTo>
                    <a:pt x="688" y="1985"/>
                    <a:pt x="687" y="1984"/>
                    <a:pt x="686" y="1983"/>
                  </a:cubicBezTo>
                  <a:lnTo>
                    <a:pt x="646" y="1912"/>
                  </a:lnTo>
                  <a:cubicBezTo>
                    <a:pt x="644" y="1909"/>
                    <a:pt x="646" y="1904"/>
                    <a:pt x="649" y="1902"/>
                  </a:cubicBezTo>
                  <a:lnTo>
                    <a:pt x="763" y="1831"/>
                  </a:lnTo>
                  <a:lnTo>
                    <a:pt x="760" y="1834"/>
                  </a:lnTo>
                  <a:lnTo>
                    <a:pt x="850" y="1673"/>
                  </a:lnTo>
                  <a:lnTo>
                    <a:pt x="862" y="1683"/>
                  </a:lnTo>
                  <a:lnTo>
                    <a:pt x="738" y="1789"/>
                  </a:lnTo>
                  <a:cubicBezTo>
                    <a:pt x="737" y="1789"/>
                    <a:pt x="737" y="1790"/>
                    <a:pt x="736" y="1790"/>
                  </a:cubicBezTo>
                  <a:lnTo>
                    <a:pt x="548" y="1880"/>
                  </a:lnTo>
                  <a:lnTo>
                    <a:pt x="552" y="1874"/>
                  </a:lnTo>
                  <a:lnTo>
                    <a:pt x="547" y="1934"/>
                  </a:lnTo>
                  <a:cubicBezTo>
                    <a:pt x="547" y="1937"/>
                    <a:pt x="545" y="1940"/>
                    <a:pt x="543" y="1941"/>
                  </a:cubicBezTo>
                  <a:lnTo>
                    <a:pt x="498" y="1961"/>
                  </a:lnTo>
                  <a:cubicBezTo>
                    <a:pt x="495" y="1962"/>
                    <a:pt x="492" y="1962"/>
                    <a:pt x="490" y="1960"/>
                  </a:cubicBezTo>
                  <a:cubicBezTo>
                    <a:pt x="488" y="1959"/>
                    <a:pt x="486" y="1956"/>
                    <a:pt x="487" y="1953"/>
                  </a:cubicBezTo>
                  <a:lnTo>
                    <a:pt x="497" y="1832"/>
                  </a:lnTo>
                  <a:lnTo>
                    <a:pt x="506" y="1841"/>
                  </a:lnTo>
                  <a:lnTo>
                    <a:pt x="466" y="1846"/>
                  </a:lnTo>
                  <a:lnTo>
                    <a:pt x="473" y="1839"/>
                  </a:lnTo>
                  <a:lnTo>
                    <a:pt x="458" y="1970"/>
                  </a:lnTo>
                  <a:cubicBezTo>
                    <a:pt x="458" y="1973"/>
                    <a:pt x="455" y="1976"/>
                    <a:pt x="452" y="1977"/>
                  </a:cubicBezTo>
                  <a:lnTo>
                    <a:pt x="407" y="1987"/>
                  </a:lnTo>
                  <a:cubicBezTo>
                    <a:pt x="404" y="1987"/>
                    <a:pt x="402" y="1986"/>
                    <a:pt x="400" y="1985"/>
                  </a:cubicBezTo>
                  <a:cubicBezTo>
                    <a:pt x="398" y="1983"/>
                    <a:pt x="397" y="1980"/>
                    <a:pt x="397" y="1977"/>
                  </a:cubicBezTo>
                  <a:lnTo>
                    <a:pt x="427" y="1802"/>
                  </a:lnTo>
                  <a:cubicBezTo>
                    <a:pt x="428" y="1799"/>
                    <a:pt x="430" y="1796"/>
                    <a:pt x="432" y="1795"/>
                  </a:cubicBezTo>
                  <a:lnTo>
                    <a:pt x="517" y="1765"/>
                  </a:lnTo>
                  <a:lnTo>
                    <a:pt x="511" y="1773"/>
                  </a:lnTo>
                  <a:lnTo>
                    <a:pt x="507" y="1723"/>
                  </a:lnTo>
                  <a:lnTo>
                    <a:pt x="517" y="1730"/>
                  </a:lnTo>
                  <a:lnTo>
                    <a:pt x="408" y="1770"/>
                  </a:lnTo>
                  <a:cubicBezTo>
                    <a:pt x="405" y="1771"/>
                    <a:pt x="402" y="1771"/>
                    <a:pt x="400" y="1769"/>
                  </a:cubicBezTo>
                  <a:cubicBezTo>
                    <a:pt x="398" y="1767"/>
                    <a:pt x="397" y="1764"/>
                    <a:pt x="397" y="1761"/>
                  </a:cubicBezTo>
                  <a:lnTo>
                    <a:pt x="402" y="1736"/>
                  </a:lnTo>
                  <a:lnTo>
                    <a:pt x="410" y="1746"/>
                  </a:lnTo>
                  <a:lnTo>
                    <a:pt x="276" y="1735"/>
                  </a:lnTo>
                  <a:lnTo>
                    <a:pt x="284" y="1729"/>
                  </a:lnTo>
                  <a:lnTo>
                    <a:pt x="259" y="1870"/>
                  </a:lnTo>
                  <a:cubicBezTo>
                    <a:pt x="259" y="1872"/>
                    <a:pt x="258" y="1874"/>
                    <a:pt x="256" y="1875"/>
                  </a:cubicBezTo>
                  <a:cubicBezTo>
                    <a:pt x="254" y="1876"/>
                    <a:pt x="252" y="1876"/>
                    <a:pt x="250" y="1876"/>
                  </a:cubicBezTo>
                  <a:lnTo>
                    <a:pt x="7" y="1826"/>
                  </a:lnTo>
                  <a:cubicBezTo>
                    <a:pt x="3" y="1825"/>
                    <a:pt x="0" y="1821"/>
                    <a:pt x="1" y="1817"/>
                  </a:cubicBezTo>
                  <a:lnTo>
                    <a:pt x="10" y="1756"/>
                  </a:lnTo>
                  <a:cubicBezTo>
                    <a:pt x="11" y="1754"/>
                    <a:pt x="12" y="1752"/>
                    <a:pt x="15" y="1751"/>
                  </a:cubicBezTo>
                  <a:lnTo>
                    <a:pt x="218" y="1645"/>
                  </a:lnTo>
                  <a:cubicBezTo>
                    <a:pt x="221" y="1643"/>
                    <a:pt x="225" y="1644"/>
                    <a:pt x="227" y="1646"/>
                  </a:cubicBezTo>
                  <a:lnTo>
                    <a:pt x="287" y="1701"/>
                  </a:lnTo>
                  <a:lnTo>
                    <a:pt x="282" y="1699"/>
                  </a:lnTo>
                  <a:lnTo>
                    <a:pt x="406" y="1704"/>
                  </a:lnTo>
                  <a:lnTo>
                    <a:pt x="397" y="1712"/>
                  </a:lnTo>
                  <a:lnTo>
                    <a:pt x="397" y="1677"/>
                  </a:lnTo>
                  <a:cubicBezTo>
                    <a:pt x="397" y="1674"/>
                    <a:pt x="399" y="1671"/>
                    <a:pt x="403" y="1670"/>
                  </a:cubicBezTo>
                  <a:lnTo>
                    <a:pt x="542" y="1619"/>
                  </a:lnTo>
                  <a:lnTo>
                    <a:pt x="540" y="1620"/>
                  </a:lnTo>
                  <a:lnTo>
                    <a:pt x="744" y="1509"/>
                  </a:lnTo>
                  <a:lnTo>
                    <a:pt x="750" y="1524"/>
                  </a:lnTo>
                  <a:lnTo>
                    <a:pt x="537" y="1594"/>
                  </a:lnTo>
                  <a:lnTo>
                    <a:pt x="358" y="1655"/>
                  </a:lnTo>
                  <a:cubicBezTo>
                    <a:pt x="356" y="1655"/>
                    <a:pt x="353" y="1655"/>
                    <a:pt x="351" y="1653"/>
                  </a:cubicBezTo>
                  <a:cubicBezTo>
                    <a:pt x="349" y="1652"/>
                    <a:pt x="348" y="1649"/>
                    <a:pt x="348" y="1646"/>
                  </a:cubicBezTo>
                  <a:lnTo>
                    <a:pt x="353" y="1586"/>
                  </a:lnTo>
                  <a:cubicBezTo>
                    <a:pt x="353" y="1583"/>
                    <a:pt x="355" y="1580"/>
                    <a:pt x="358" y="1579"/>
                  </a:cubicBezTo>
                  <a:lnTo>
                    <a:pt x="755" y="1423"/>
                  </a:lnTo>
                  <a:lnTo>
                    <a:pt x="753" y="1424"/>
                  </a:lnTo>
                  <a:lnTo>
                    <a:pt x="1016" y="1243"/>
                  </a:lnTo>
                  <a:lnTo>
                    <a:pt x="1013" y="1254"/>
                  </a:lnTo>
                  <a:lnTo>
                    <a:pt x="989" y="1209"/>
                  </a:lnTo>
                  <a:lnTo>
                    <a:pt x="999" y="1212"/>
                  </a:lnTo>
                  <a:lnTo>
                    <a:pt x="721" y="1328"/>
                  </a:lnTo>
                  <a:lnTo>
                    <a:pt x="423" y="1433"/>
                  </a:lnTo>
                  <a:cubicBezTo>
                    <a:pt x="419" y="1435"/>
                    <a:pt x="416" y="1433"/>
                    <a:pt x="414" y="1430"/>
                  </a:cubicBezTo>
                  <a:lnTo>
                    <a:pt x="379" y="1380"/>
                  </a:lnTo>
                  <a:cubicBezTo>
                    <a:pt x="376" y="1377"/>
                    <a:pt x="377" y="1372"/>
                    <a:pt x="381" y="1369"/>
                  </a:cubicBezTo>
                  <a:lnTo>
                    <a:pt x="599" y="1208"/>
                  </a:lnTo>
                  <a:lnTo>
                    <a:pt x="607" y="1222"/>
                  </a:lnTo>
                  <a:lnTo>
                    <a:pt x="364" y="1323"/>
                  </a:lnTo>
                  <a:cubicBezTo>
                    <a:pt x="361" y="1324"/>
                    <a:pt x="357" y="1323"/>
                    <a:pt x="355" y="1321"/>
                  </a:cubicBezTo>
                  <a:lnTo>
                    <a:pt x="261" y="1225"/>
                  </a:lnTo>
                  <a:cubicBezTo>
                    <a:pt x="258" y="1223"/>
                    <a:pt x="258" y="1219"/>
                    <a:pt x="260" y="1216"/>
                  </a:cubicBezTo>
                  <a:lnTo>
                    <a:pt x="341" y="1080"/>
                  </a:lnTo>
                  <a:cubicBezTo>
                    <a:pt x="342" y="1079"/>
                    <a:pt x="343" y="1078"/>
                    <a:pt x="343" y="1078"/>
                  </a:cubicBezTo>
                  <a:lnTo>
                    <a:pt x="445" y="997"/>
                  </a:lnTo>
                  <a:cubicBezTo>
                    <a:pt x="446" y="997"/>
                    <a:pt x="447" y="996"/>
                    <a:pt x="448" y="996"/>
                  </a:cubicBezTo>
                  <a:lnTo>
                    <a:pt x="567" y="966"/>
                  </a:lnTo>
                  <a:lnTo>
                    <a:pt x="565" y="967"/>
                  </a:lnTo>
                  <a:lnTo>
                    <a:pt x="676" y="899"/>
                  </a:lnTo>
                  <a:cubicBezTo>
                    <a:pt x="677" y="898"/>
                    <a:pt x="678" y="898"/>
                    <a:pt x="679" y="898"/>
                  </a:cubicBezTo>
                  <a:lnTo>
                    <a:pt x="780" y="870"/>
                  </a:lnTo>
                  <a:lnTo>
                    <a:pt x="775" y="875"/>
                  </a:lnTo>
                  <a:lnTo>
                    <a:pt x="790" y="840"/>
                  </a:lnTo>
                  <a:lnTo>
                    <a:pt x="789" y="844"/>
                  </a:lnTo>
                  <a:lnTo>
                    <a:pt x="765" y="703"/>
                  </a:lnTo>
                  <a:cubicBezTo>
                    <a:pt x="764" y="702"/>
                    <a:pt x="764" y="701"/>
                    <a:pt x="765" y="700"/>
                  </a:cubicBezTo>
                  <a:lnTo>
                    <a:pt x="785" y="630"/>
                  </a:lnTo>
                  <a:cubicBezTo>
                    <a:pt x="785" y="627"/>
                    <a:pt x="787" y="626"/>
                    <a:pt x="788" y="625"/>
                  </a:cubicBezTo>
                  <a:lnTo>
                    <a:pt x="853" y="590"/>
                  </a:lnTo>
                  <a:cubicBezTo>
                    <a:pt x="855" y="589"/>
                    <a:pt x="856" y="588"/>
                    <a:pt x="858" y="589"/>
                  </a:cubicBezTo>
                  <a:lnTo>
                    <a:pt x="938" y="604"/>
                  </a:lnTo>
                  <a:lnTo>
                    <a:pt x="936" y="604"/>
                  </a:lnTo>
                  <a:lnTo>
                    <a:pt x="1032" y="596"/>
                  </a:lnTo>
                  <a:lnTo>
                    <a:pt x="1115" y="596"/>
                  </a:lnTo>
                  <a:lnTo>
                    <a:pt x="1110" y="597"/>
                  </a:lnTo>
                  <a:lnTo>
                    <a:pt x="1234" y="519"/>
                  </a:lnTo>
                  <a:lnTo>
                    <a:pt x="1232" y="521"/>
                  </a:lnTo>
                  <a:lnTo>
                    <a:pt x="1376" y="323"/>
                  </a:lnTo>
                  <a:cubicBezTo>
                    <a:pt x="1378" y="320"/>
                    <a:pt x="1382" y="319"/>
                    <a:pt x="1385" y="320"/>
                  </a:cubicBezTo>
                  <a:lnTo>
                    <a:pt x="1638" y="398"/>
                  </a:lnTo>
                  <a:lnTo>
                    <a:pt x="1633" y="398"/>
                  </a:lnTo>
                  <a:lnTo>
                    <a:pt x="1797" y="338"/>
                  </a:lnTo>
                  <a:cubicBezTo>
                    <a:pt x="1797" y="337"/>
                    <a:pt x="1798" y="337"/>
                    <a:pt x="1799" y="337"/>
                  </a:cubicBezTo>
                  <a:lnTo>
                    <a:pt x="1923" y="337"/>
                  </a:lnTo>
                  <a:lnTo>
                    <a:pt x="1919" y="339"/>
                  </a:lnTo>
                  <a:lnTo>
                    <a:pt x="2003" y="281"/>
                  </a:lnTo>
                  <a:lnTo>
                    <a:pt x="2000" y="286"/>
                  </a:lnTo>
                  <a:lnTo>
                    <a:pt x="2020" y="165"/>
                  </a:lnTo>
                  <a:cubicBezTo>
                    <a:pt x="2020" y="163"/>
                    <a:pt x="2021" y="161"/>
                    <a:pt x="2023" y="160"/>
                  </a:cubicBezTo>
                  <a:lnTo>
                    <a:pt x="2085" y="122"/>
                  </a:lnTo>
                  <a:lnTo>
                    <a:pt x="2083" y="124"/>
                  </a:lnTo>
                  <a:lnTo>
                    <a:pt x="2148" y="44"/>
                  </a:lnTo>
                  <a:cubicBezTo>
                    <a:pt x="2149" y="43"/>
                    <a:pt x="2150" y="42"/>
                    <a:pt x="2151" y="41"/>
                  </a:cubicBezTo>
                  <a:lnTo>
                    <a:pt x="2253" y="1"/>
                  </a:lnTo>
                  <a:cubicBezTo>
                    <a:pt x="2257" y="0"/>
                    <a:pt x="2261" y="1"/>
                    <a:pt x="2263" y="5"/>
                  </a:cubicBezTo>
                  <a:lnTo>
                    <a:pt x="2305" y="83"/>
                  </a:lnTo>
                  <a:cubicBezTo>
                    <a:pt x="2306" y="84"/>
                    <a:pt x="2306" y="86"/>
                    <a:pt x="2306" y="88"/>
                  </a:cubicBezTo>
                  <a:lnTo>
                    <a:pt x="2286" y="169"/>
                  </a:lnTo>
                  <a:lnTo>
                    <a:pt x="2282" y="160"/>
                  </a:lnTo>
                  <a:lnTo>
                    <a:pt x="2363" y="200"/>
                  </a:lnTo>
                  <a:cubicBezTo>
                    <a:pt x="2367" y="201"/>
                    <a:pt x="2369" y="205"/>
                    <a:pt x="2368" y="209"/>
                  </a:cubicBezTo>
                  <a:lnTo>
                    <a:pt x="2348" y="289"/>
                  </a:lnTo>
                  <a:lnTo>
                    <a:pt x="2348" y="287"/>
                  </a:lnTo>
                  <a:lnTo>
                    <a:pt x="2348" y="368"/>
                  </a:lnTo>
                  <a:lnTo>
                    <a:pt x="2347" y="364"/>
                  </a:lnTo>
                  <a:lnTo>
                    <a:pt x="2409" y="462"/>
                  </a:lnTo>
                  <a:cubicBezTo>
                    <a:pt x="2411" y="464"/>
                    <a:pt x="2410" y="468"/>
                    <a:pt x="2409" y="470"/>
                  </a:cubicBezTo>
                  <a:lnTo>
                    <a:pt x="2324" y="591"/>
                  </a:lnTo>
                  <a:lnTo>
                    <a:pt x="2326" y="586"/>
                  </a:lnTo>
                  <a:lnTo>
                    <a:pt x="2326" y="705"/>
                  </a:lnTo>
                  <a:lnTo>
                    <a:pt x="2321" y="697"/>
                  </a:lnTo>
                  <a:lnTo>
                    <a:pt x="2487" y="778"/>
                  </a:lnTo>
                  <a:cubicBezTo>
                    <a:pt x="2490" y="779"/>
                    <a:pt x="2492" y="782"/>
                    <a:pt x="2492" y="785"/>
                  </a:cubicBezTo>
                  <a:lnTo>
                    <a:pt x="2492" y="943"/>
                  </a:lnTo>
                  <a:lnTo>
                    <a:pt x="2484" y="935"/>
                  </a:lnTo>
                  <a:lnTo>
                    <a:pt x="2546" y="935"/>
                  </a:lnTo>
                  <a:cubicBezTo>
                    <a:pt x="2550" y="935"/>
                    <a:pt x="2554" y="939"/>
                    <a:pt x="2554" y="943"/>
                  </a:cubicBezTo>
                  <a:lnTo>
                    <a:pt x="2554" y="1004"/>
                  </a:lnTo>
                  <a:lnTo>
                    <a:pt x="2546" y="996"/>
                  </a:lnTo>
                  <a:lnTo>
                    <a:pt x="2588" y="996"/>
                  </a:lnTo>
                  <a:lnTo>
                    <a:pt x="2580" y="1001"/>
                  </a:lnTo>
                  <a:lnTo>
                    <a:pt x="2600" y="941"/>
                  </a:lnTo>
                  <a:cubicBezTo>
                    <a:pt x="2601" y="938"/>
                    <a:pt x="2604" y="935"/>
                    <a:pt x="2608" y="935"/>
                  </a:cubicBezTo>
                  <a:lnTo>
                    <a:pt x="2650" y="935"/>
                  </a:lnTo>
                  <a:lnTo>
                    <a:pt x="2642" y="946"/>
                  </a:lnTo>
                  <a:lnTo>
                    <a:pt x="2623" y="886"/>
                  </a:lnTo>
                  <a:cubicBezTo>
                    <a:pt x="2622" y="884"/>
                    <a:pt x="2622" y="881"/>
                    <a:pt x="2623" y="879"/>
                  </a:cubicBezTo>
                  <a:cubicBezTo>
                    <a:pt x="2624" y="878"/>
                    <a:pt x="2626" y="876"/>
                    <a:pt x="2628" y="875"/>
                  </a:cubicBezTo>
                  <a:lnTo>
                    <a:pt x="2690" y="855"/>
                  </a:lnTo>
                  <a:lnTo>
                    <a:pt x="2686" y="858"/>
                  </a:lnTo>
                  <a:lnTo>
                    <a:pt x="2728" y="800"/>
                  </a:lnTo>
                  <a:cubicBezTo>
                    <a:pt x="2730" y="798"/>
                    <a:pt x="2732" y="797"/>
                    <a:pt x="2735" y="797"/>
                  </a:cubicBezTo>
                  <a:cubicBezTo>
                    <a:pt x="2738" y="797"/>
                    <a:pt x="2740" y="799"/>
                    <a:pt x="2742" y="802"/>
                  </a:cubicBezTo>
                  <a:lnTo>
                    <a:pt x="2781" y="879"/>
                  </a:lnTo>
                  <a:cubicBezTo>
                    <a:pt x="2782" y="881"/>
                    <a:pt x="2782" y="882"/>
                    <a:pt x="2782" y="883"/>
                  </a:cubicBezTo>
                  <a:lnTo>
                    <a:pt x="2782" y="984"/>
                  </a:lnTo>
                  <a:lnTo>
                    <a:pt x="2772" y="976"/>
                  </a:lnTo>
                  <a:lnTo>
                    <a:pt x="2857" y="956"/>
                  </a:lnTo>
                  <a:cubicBezTo>
                    <a:pt x="2857" y="956"/>
                    <a:pt x="2858" y="955"/>
                    <a:pt x="2858" y="955"/>
                  </a:cubicBezTo>
                  <a:lnTo>
                    <a:pt x="2920" y="955"/>
                  </a:lnTo>
                  <a:cubicBezTo>
                    <a:pt x="2923" y="955"/>
                    <a:pt x="2925" y="957"/>
                    <a:pt x="2927" y="959"/>
                  </a:cubicBezTo>
                  <a:cubicBezTo>
                    <a:pt x="2928" y="960"/>
                    <a:pt x="2929" y="963"/>
                    <a:pt x="2928" y="965"/>
                  </a:cubicBezTo>
                  <a:lnTo>
                    <a:pt x="2908" y="1046"/>
                  </a:lnTo>
                  <a:cubicBezTo>
                    <a:pt x="2908" y="1049"/>
                    <a:pt x="2904" y="1052"/>
                    <a:pt x="2901" y="1052"/>
                  </a:cubicBezTo>
                  <a:lnTo>
                    <a:pt x="2858" y="1052"/>
                  </a:lnTo>
                  <a:lnTo>
                    <a:pt x="2866" y="1047"/>
                  </a:lnTo>
                  <a:lnTo>
                    <a:pt x="2846" y="1088"/>
                  </a:lnTo>
                  <a:lnTo>
                    <a:pt x="2847" y="1084"/>
                  </a:lnTo>
                  <a:lnTo>
                    <a:pt x="2847" y="1104"/>
                  </a:lnTo>
                  <a:cubicBezTo>
                    <a:pt x="2847" y="1107"/>
                    <a:pt x="2845" y="1110"/>
                    <a:pt x="2842" y="1112"/>
                  </a:cubicBezTo>
                  <a:lnTo>
                    <a:pt x="2800" y="1129"/>
                  </a:lnTo>
                  <a:lnTo>
                    <a:pt x="2804" y="1118"/>
                  </a:lnTo>
                  <a:lnTo>
                    <a:pt x="2824" y="1161"/>
                  </a:lnTo>
                  <a:cubicBezTo>
                    <a:pt x="2825" y="1165"/>
                    <a:pt x="2824" y="1169"/>
                    <a:pt x="2820" y="1171"/>
                  </a:cubicBezTo>
                  <a:lnTo>
                    <a:pt x="2654" y="1269"/>
                  </a:lnTo>
                  <a:lnTo>
                    <a:pt x="2656" y="1268"/>
                  </a:lnTo>
                  <a:lnTo>
                    <a:pt x="2551" y="1369"/>
                  </a:lnTo>
                  <a:cubicBezTo>
                    <a:pt x="2550" y="1370"/>
                    <a:pt x="2549" y="1371"/>
                    <a:pt x="2547" y="1371"/>
                  </a:cubicBezTo>
                  <a:lnTo>
                    <a:pt x="2443" y="1389"/>
                  </a:lnTo>
                  <a:lnTo>
                    <a:pt x="2447" y="1386"/>
                  </a:lnTo>
                  <a:lnTo>
                    <a:pt x="2428" y="1406"/>
                  </a:lnTo>
                  <a:lnTo>
                    <a:pt x="2430" y="1401"/>
                  </a:lnTo>
                  <a:lnTo>
                    <a:pt x="2430" y="1660"/>
                  </a:lnTo>
                  <a:cubicBezTo>
                    <a:pt x="2430" y="1662"/>
                    <a:pt x="2429" y="1664"/>
                    <a:pt x="2427" y="1665"/>
                  </a:cubicBezTo>
                  <a:lnTo>
                    <a:pt x="2385" y="1706"/>
                  </a:lnTo>
                  <a:lnTo>
                    <a:pt x="2387" y="1697"/>
                  </a:lnTo>
                  <a:lnTo>
                    <a:pt x="2429" y="1815"/>
                  </a:lnTo>
                  <a:cubicBezTo>
                    <a:pt x="2430" y="1816"/>
                    <a:pt x="2430" y="1818"/>
                    <a:pt x="2430" y="1819"/>
                  </a:cubicBezTo>
                  <a:lnTo>
                    <a:pt x="2410" y="1960"/>
                  </a:lnTo>
                  <a:lnTo>
                    <a:pt x="2394" y="1958"/>
                  </a:lnTo>
                  <a:lnTo>
                    <a:pt x="2414" y="1817"/>
                  </a:lnTo>
                  <a:lnTo>
                    <a:pt x="2414" y="1821"/>
                  </a:lnTo>
                  <a:lnTo>
                    <a:pt x="2372" y="1703"/>
                  </a:lnTo>
                  <a:cubicBezTo>
                    <a:pt x="2371" y="1700"/>
                    <a:pt x="2372" y="1696"/>
                    <a:pt x="2374" y="1694"/>
                  </a:cubicBezTo>
                  <a:lnTo>
                    <a:pt x="2416" y="1654"/>
                  </a:lnTo>
                  <a:lnTo>
                    <a:pt x="2414" y="1660"/>
                  </a:lnTo>
                  <a:lnTo>
                    <a:pt x="2414" y="1401"/>
                  </a:lnTo>
                  <a:cubicBezTo>
                    <a:pt x="2414" y="1399"/>
                    <a:pt x="2415" y="1397"/>
                    <a:pt x="2416" y="1395"/>
                  </a:cubicBezTo>
                  <a:lnTo>
                    <a:pt x="2436" y="1375"/>
                  </a:lnTo>
                  <a:cubicBezTo>
                    <a:pt x="2437" y="1374"/>
                    <a:pt x="2439" y="1373"/>
                    <a:pt x="2440" y="1373"/>
                  </a:cubicBezTo>
                  <a:lnTo>
                    <a:pt x="2545" y="1355"/>
                  </a:lnTo>
                  <a:lnTo>
                    <a:pt x="2540" y="1357"/>
                  </a:lnTo>
                  <a:lnTo>
                    <a:pt x="2645" y="1257"/>
                  </a:lnTo>
                  <a:cubicBezTo>
                    <a:pt x="2645" y="1256"/>
                    <a:pt x="2645" y="1256"/>
                    <a:pt x="2646" y="1256"/>
                  </a:cubicBezTo>
                  <a:lnTo>
                    <a:pt x="2812" y="1158"/>
                  </a:lnTo>
                  <a:lnTo>
                    <a:pt x="2809" y="1168"/>
                  </a:lnTo>
                  <a:lnTo>
                    <a:pt x="2789" y="1125"/>
                  </a:lnTo>
                  <a:cubicBezTo>
                    <a:pt x="2788" y="1123"/>
                    <a:pt x="2788" y="1121"/>
                    <a:pt x="2789" y="1119"/>
                  </a:cubicBezTo>
                  <a:cubicBezTo>
                    <a:pt x="2790" y="1117"/>
                    <a:pt x="2791" y="1115"/>
                    <a:pt x="2793" y="1114"/>
                  </a:cubicBezTo>
                  <a:lnTo>
                    <a:pt x="2836" y="1097"/>
                  </a:lnTo>
                  <a:lnTo>
                    <a:pt x="2831" y="1104"/>
                  </a:lnTo>
                  <a:lnTo>
                    <a:pt x="2831" y="1084"/>
                  </a:lnTo>
                  <a:cubicBezTo>
                    <a:pt x="2831" y="1083"/>
                    <a:pt x="2831" y="1082"/>
                    <a:pt x="2831" y="1081"/>
                  </a:cubicBezTo>
                  <a:lnTo>
                    <a:pt x="2851" y="1040"/>
                  </a:lnTo>
                  <a:cubicBezTo>
                    <a:pt x="2853" y="1038"/>
                    <a:pt x="2855" y="1036"/>
                    <a:pt x="2858" y="1036"/>
                  </a:cubicBezTo>
                  <a:lnTo>
                    <a:pt x="2901" y="1036"/>
                  </a:lnTo>
                  <a:lnTo>
                    <a:pt x="2893" y="1042"/>
                  </a:lnTo>
                  <a:lnTo>
                    <a:pt x="2913" y="962"/>
                  </a:lnTo>
                  <a:lnTo>
                    <a:pt x="2920" y="971"/>
                  </a:lnTo>
                  <a:lnTo>
                    <a:pt x="2858" y="971"/>
                  </a:lnTo>
                  <a:lnTo>
                    <a:pt x="2860" y="971"/>
                  </a:lnTo>
                  <a:lnTo>
                    <a:pt x="2776" y="991"/>
                  </a:lnTo>
                  <a:cubicBezTo>
                    <a:pt x="2774" y="992"/>
                    <a:pt x="2771" y="991"/>
                    <a:pt x="2769" y="990"/>
                  </a:cubicBezTo>
                  <a:cubicBezTo>
                    <a:pt x="2767" y="988"/>
                    <a:pt x="2766" y="986"/>
                    <a:pt x="2766" y="984"/>
                  </a:cubicBezTo>
                  <a:lnTo>
                    <a:pt x="2766" y="883"/>
                  </a:lnTo>
                  <a:lnTo>
                    <a:pt x="2767" y="887"/>
                  </a:lnTo>
                  <a:lnTo>
                    <a:pt x="2727" y="809"/>
                  </a:lnTo>
                  <a:lnTo>
                    <a:pt x="2741" y="810"/>
                  </a:lnTo>
                  <a:lnTo>
                    <a:pt x="2699" y="868"/>
                  </a:lnTo>
                  <a:cubicBezTo>
                    <a:pt x="2698" y="869"/>
                    <a:pt x="2696" y="870"/>
                    <a:pt x="2695" y="871"/>
                  </a:cubicBezTo>
                  <a:lnTo>
                    <a:pt x="2633" y="891"/>
                  </a:lnTo>
                  <a:lnTo>
                    <a:pt x="2638" y="881"/>
                  </a:lnTo>
                  <a:lnTo>
                    <a:pt x="2658" y="941"/>
                  </a:lnTo>
                  <a:cubicBezTo>
                    <a:pt x="2659" y="943"/>
                    <a:pt x="2658" y="946"/>
                    <a:pt x="2657" y="948"/>
                  </a:cubicBezTo>
                  <a:cubicBezTo>
                    <a:pt x="2655" y="950"/>
                    <a:pt x="2653" y="951"/>
                    <a:pt x="2650" y="951"/>
                  </a:cubicBezTo>
                  <a:lnTo>
                    <a:pt x="2608" y="951"/>
                  </a:lnTo>
                  <a:lnTo>
                    <a:pt x="2616" y="946"/>
                  </a:lnTo>
                  <a:lnTo>
                    <a:pt x="2596" y="1006"/>
                  </a:lnTo>
                  <a:cubicBezTo>
                    <a:pt x="2595" y="1009"/>
                    <a:pt x="2592" y="1012"/>
                    <a:pt x="2588" y="1012"/>
                  </a:cubicBezTo>
                  <a:lnTo>
                    <a:pt x="2546" y="1012"/>
                  </a:lnTo>
                  <a:cubicBezTo>
                    <a:pt x="2542" y="1012"/>
                    <a:pt x="2538" y="1008"/>
                    <a:pt x="2538" y="1004"/>
                  </a:cubicBezTo>
                  <a:lnTo>
                    <a:pt x="2538" y="943"/>
                  </a:lnTo>
                  <a:lnTo>
                    <a:pt x="2546" y="951"/>
                  </a:lnTo>
                  <a:lnTo>
                    <a:pt x="2484" y="951"/>
                  </a:lnTo>
                  <a:cubicBezTo>
                    <a:pt x="2479" y="951"/>
                    <a:pt x="2476" y="948"/>
                    <a:pt x="2476" y="943"/>
                  </a:cubicBezTo>
                  <a:lnTo>
                    <a:pt x="2476" y="785"/>
                  </a:lnTo>
                  <a:lnTo>
                    <a:pt x="2480" y="792"/>
                  </a:lnTo>
                  <a:lnTo>
                    <a:pt x="2314" y="712"/>
                  </a:lnTo>
                  <a:cubicBezTo>
                    <a:pt x="2311" y="710"/>
                    <a:pt x="2310" y="708"/>
                    <a:pt x="2310" y="705"/>
                  </a:cubicBezTo>
                  <a:lnTo>
                    <a:pt x="2310" y="586"/>
                  </a:lnTo>
                  <a:cubicBezTo>
                    <a:pt x="2310" y="585"/>
                    <a:pt x="2310" y="583"/>
                    <a:pt x="2311" y="582"/>
                  </a:cubicBezTo>
                  <a:lnTo>
                    <a:pt x="2395" y="461"/>
                  </a:lnTo>
                  <a:lnTo>
                    <a:pt x="2395" y="470"/>
                  </a:lnTo>
                  <a:lnTo>
                    <a:pt x="2333" y="372"/>
                  </a:lnTo>
                  <a:cubicBezTo>
                    <a:pt x="2332" y="371"/>
                    <a:pt x="2332" y="369"/>
                    <a:pt x="2332" y="368"/>
                  </a:cubicBezTo>
                  <a:lnTo>
                    <a:pt x="2332" y="287"/>
                  </a:lnTo>
                  <a:cubicBezTo>
                    <a:pt x="2332" y="287"/>
                    <a:pt x="2332" y="286"/>
                    <a:pt x="2332" y="286"/>
                  </a:cubicBezTo>
                  <a:lnTo>
                    <a:pt x="2352" y="205"/>
                  </a:lnTo>
                  <a:lnTo>
                    <a:pt x="2356" y="214"/>
                  </a:lnTo>
                  <a:lnTo>
                    <a:pt x="2275" y="174"/>
                  </a:lnTo>
                  <a:cubicBezTo>
                    <a:pt x="2271" y="172"/>
                    <a:pt x="2269" y="169"/>
                    <a:pt x="2270" y="165"/>
                  </a:cubicBezTo>
                  <a:lnTo>
                    <a:pt x="2290" y="84"/>
                  </a:lnTo>
                  <a:lnTo>
                    <a:pt x="2291" y="90"/>
                  </a:lnTo>
                  <a:lnTo>
                    <a:pt x="2249" y="12"/>
                  </a:lnTo>
                  <a:lnTo>
                    <a:pt x="2259" y="16"/>
                  </a:lnTo>
                  <a:lnTo>
                    <a:pt x="2157" y="56"/>
                  </a:lnTo>
                  <a:lnTo>
                    <a:pt x="2160" y="54"/>
                  </a:lnTo>
                  <a:lnTo>
                    <a:pt x="2096" y="134"/>
                  </a:lnTo>
                  <a:cubicBezTo>
                    <a:pt x="2095" y="135"/>
                    <a:pt x="2094" y="135"/>
                    <a:pt x="2094" y="136"/>
                  </a:cubicBezTo>
                  <a:lnTo>
                    <a:pt x="2032" y="174"/>
                  </a:lnTo>
                  <a:lnTo>
                    <a:pt x="2035" y="168"/>
                  </a:lnTo>
                  <a:lnTo>
                    <a:pt x="2016" y="289"/>
                  </a:lnTo>
                  <a:cubicBezTo>
                    <a:pt x="2015" y="291"/>
                    <a:pt x="2014" y="293"/>
                    <a:pt x="2012" y="294"/>
                  </a:cubicBezTo>
                  <a:lnTo>
                    <a:pt x="1928" y="352"/>
                  </a:lnTo>
                  <a:cubicBezTo>
                    <a:pt x="1927" y="353"/>
                    <a:pt x="1925" y="353"/>
                    <a:pt x="1923" y="353"/>
                  </a:cubicBezTo>
                  <a:lnTo>
                    <a:pt x="1799" y="353"/>
                  </a:lnTo>
                  <a:lnTo>
                    <a:pt x="1802" y="353"/>
                  </a:lnTo>
                  <a:lnTo>
                    <a:pt x="1638" y="413"/>
                  </a:lnTo>
                  <a:cubicBezTo>
                    <a:pt x="1637" y="414"/>
                    <a:pt x="1635" y="414"/>
                    <a:pt x="1633" y="413"/>
                  </a:cubicBezTo>
                  <a:lnTo>
                    <a:pt x="1380" y="335"/>
                  </a:lnTo>
                  <a:lnTo>
                    <a:pt x="1389" y="332"/>
                  </a:lnTo>
                  <a:lnTo>
                    <a:pt x="1245" y="531"/>
                  </a:lnTo>
                  <a:cubicBezTo>
                    <a:pt x="1245" y="532"/>
                    <a:pt x="1244" y="532"/>
                    <a:pt x="1243" y="533"/>
                  </a:cubicBezTo>
                  <a:lnTo>
                    <a:pt x="1119" y="611"/>
                  </a:lnTo>
                  <a:cubicBezTo>
                    <a:pt x="1118" y="612"/>
                    <a:pt x="1116" y="612"/>
                    <a:pt x="1115" y="612"/>
                  </a:cubicBezTo>
                  <a:lnTo>
                    <a:pt x="1033" y="612"/>
                  </a:lnTo>
                  <a:lnTo>
                    <a:pt x="937" y="620"/>
                  </a:lnTo>
                  <a:cubicBezTo>
                    <a:pt x="936" y="620"/>
                    <a:pt x="935" y="620"/>
                    <a:pt x="935" y="619"/>
                  </a:cubicBezTo>
                  <a:lnTo>
                    <a:pt x="855" y="604"/>
                  </a:lnTo>
                  <a:lnTo>
                    <a:pt x="861" y="604"/>
                  </a:lnTo>
                  <a:lnTo>
                    <a:pt x="796" y="639"/>
                  </a:lnTo>
                  <a:lnTo>
                    <a:pt x="800" y="634"/>
                  </a:lnTo>
                  <a:lnTo>
                    <a:pt x="780" y="704"/>
                  </a:lnTo>
                  <a:lnTo>
                    <a:pt x="780" y="701"/>
                  </a:lnTo>
                  <a:lnTo>
                    <a:pt x="805" y="841"/>
                  </a:lnTo>
                  <a:cubicBezTo>
                    <a:pt x="805" y="843"/>
                    <a:pt x="805" y="845"/>
                    <a:pt x="805" y="846"/>
                  </a:cubicBezTo>
                  <a:lnTo>
                    <a:pt x="790" y="881"/>
                  </a:lnTo>
                  <a:cubicBezTo>
                    <a:pt x="789" y="883"/>
                    <a:pt x="787" y="885"/>
                    <a:pt x="784" y="886"/>
                  </a:cubicBezTo>
                  <a:lnTo>
                    <a:pt x="683" y="913"/>
                  </a:lnTo>
                  <a:lnTo>
                    <a:pt x="685" y="913"/>
                  </a:lnTo>
                  <a:lnTo>
                    <a:pt x="573" y="980"/>
                  </a:lnTo>
                  <a:cubicBezTo>
                    <a:pt x="573" y="981"/>
                    <a:pt x="572" y="981"/>
                    <a:pt x="571" y="981"/>
                  </a:cubicBezTo>
                  <a:lnTo>
                    <a:pt x="452" y="1011"/>
                  </a:lnTo>
                  <a:lnTo>
                    <a:pt x="455" y="1010"/>
                  </a:lnTo>
                  <a:lnTo>
                    <a:pt x="353" y="1090"/>
                  </a:lnTo>
                  <a:lnTo>
                    <a:pt x="355" y="1088"/>
                  </a:lnTo>
                  <a:lnTo>
                    <a:pt x="273" y="1224"/>
                  </a:lnTo>
                  <a:lnTo>
                    <a:pt x="272" y="1214"/>
                  </a:lnTo>
                  <a:lnTo>
                    <a:pt x="366" y="1310"/>
                  </a:lnTo>
                  <a:lnTo>
                    <a:pt x="358" y="1308"/>
                  </a:lnTo>
                  <a:lnTo>
                    <a:pt x="601" y="1207"/>
                  </a:lnTo>
                  <a:cubicBezTo>
                    <a:pt x="604" y="1206"/>
                    <a:pt x="609" y="1207"/>
                    <a:pt x="611" y="1211"/>
                  </a:cubicBezTo>
                  <a:cubicBezTo>
                    <a:pt x="613" y="1214"/>
                    <a:pt x="612" y="1219"/>
                    <a:pt x="609" y="1221"/>
                  </a:cubicBezTo>
                  <a:lnTo>
                    <a:pt x="390" y="1382"/>
                  </a:lnTo>
                  <a:lnTo>
                    <a:pt x="392" y="1371"/>
                  </a:lnTo>
                  <a:lnTo>
                    <a:pt x="427" y="1421"/>
                  </a:lnTo>
                  <a:lnTo>
                    <a:pt x="418" y="1418"/>
                  </a:lnTo>
                  <a:lnTo>
                    <a:pt x="715" y="1313"/>
                  </a:lnTo>
                  <a:lnTo>
                    <a:pt x="993" y="1197"/>
                  </a:lnTo>
                  <a:cubicBezTo>
                    <a:pt x="996" y="1196"/>
                    <a:pt x="1001" y="1197"/>
                    <a:pt x="1003" y="1201"/>
                  </a:cubicBezTo>
                  <a:lnTo>
                    <a:pt x="1027" y="1246"/>
                  </a:lnTo>
                  <a:cubicBezTo>
                    <a:pt x="1029" y="1250"/>
                    <a:pt x="1028" y="1254"/>
                    <a:pt x="1025" y="1257"/>
                  </a:cubicBezTo>
                  <a:lnTo>
                    <a:pt x="762" y="1438"/>
                  </a:lnTo>
                  <a:cubicBezTo>
                    <a:pt x="762" y="1438"/>
                    <a:pt x="761" y="1438"/>
                    <a:pt x="760" y="1438"/>
                  </a:cubicBezTo>
                  <a:lnTo>
                    <a:pt x="364" y="1594"/>
                  </a:lnTo>
                  <a:lnTo>
                    <a:pt x="369" y="1587"/>
                  </a:lnTo>
                  <a:lnTo>
                    <a:pt x="364" y="1648"/>
                  </a:lnTo>
                  <a:lnTo>
                    <a:pt x="353" y="1639"/>
                  </a:lnTo>
                  <a:lnTo>
                    <a:pt x="532" y="1579"/>
                  </a:lnTo>
                  <a:lnTo>
                    <a:pt x="745" y="1509"/>
                  </a:lnTo>
                  <a:cubicBezTo>
                    <a:pt x="749" y="1507"/>
                    <a:pt x="753" y="1509"/>
                    <a:pt x="755" y="1513"/>
                  </a:cubicBezTo>
                  <a:cubicBezTo>
                    <a:pt x="757" y="1517"/>
                    <a:pt x="755" y="1521"/>
                    <a:pt x="751" y="1523"/>
                  </a:cubicBezTo>
                  <a:lnTo>
                    <a:pt x="548" y="1634"/>
                  </a:lnTo>
                  <a:cubicBezTo>
                    <a:pt x="548" y="1634"/>
                    <a:pt x="547" y="1634"/>
                    <a:pt x="547" y="1634"/>
                  </a:cubicBezTo>
                  <a:lnTo>
                    <a:pt x="408" y="1685"/>
                  </a:lnTo>
                  <a:lnTo>
                    <a:pt x="413" y="1677"/>
                  </a:lnTo>
                  <a:lnTo>
                    <a:pt x="413" y="1712"/>
                  </a:lnTo>
                  <a:cubicBezTo>
                    <a:pt x="413" y="1715"/>
                    <a:pt x="412" y="1717"/>
                    <a:pt x="411" y="1718"/>
                  </a:cubicBezTo>
                  <a:cubicBezTo>
                    <a:pt x="409" y="1720"/>
                    <a:pt x="407" y="1720"/>
                    <a:pt x="405" y="1720"/>
                  </a:cubicBezTo>
                  <a:lnTo>
                    <a:pt x="281" y="1715"/>
                  </a:lnTo>
                  <a:cubicBezTo>
                    <a:pt x="279" y="1715"/>
                    <a:pt x="277" y="1715"/>
                    <a:pt x="276" y="1713"/>
                  </a:cubicBezTo>
                  <a:lnTo>
                    <a:pt x="216" y="1658"/>
                  </a:lnTo>
                  <a:lnTo>
                    <a:pt x="225" y="1659"/>
                  </a:lnTo>
                  <a:lnTo>
                    <a:pt x="22" y="1765"/>
                  </a:lnTo>
                  <a:lnTo>
                    <a:pt x="26" y="1759"/>
                  </a:lnTo>
                  <a:lnTo>
                    <a:pt x="16" y="1819"/>
                  </a:lnTo>
                  <a:lnTo>
                    <a:pt x="10" y="1810"/>
                  </a:lnTo>
                  <a:lnTo>
                    <a:pt x="253" y="1860"/>
                  </a:lnTo>
                  <a:lnTo>
                    <a:pt x="244" y="1867"/>
                  </a:lnTo>
                  <a:lnTo>
                    <a:pt x="268" y="1726"/>
                  </a:lnTo>
                  <a:cubicBezTo>
                    <a:pt x="269" y="1722"/>
                    <a:pt x="273" y="1719"/>
                    <a:pt x="277" y="1719"/>
                  </a:cubicBezTo>
                  <a:lnTo>
                    <a:pt x="411" y="1730"/>
                  </a:lnTo>
                  <a:cubicBezTo>
                    <a:pt x="413" y="1730"/>
                    <a:pt x="415" y="1731"/>
                    <a:pt x="417" y="1733"/>
                  </a:cubicBezTo>
                  <a:cubicBezTo>
                    <a:pt x="418" y="1734"/>
                    <a:pt x="419" y="1737"/>
                    <a:pt x="418" y="1739"/>
                  </a:cubicBezTo>
                  <a:lnTo>
                    <a:pt x="413" y="1764"/>
                  </a:lnTo>
                  <a:lnTo>
                    <a:pt x="403" y="1755"/>
                  </a:lnTo>
                  <a:lnTo>
                    <a:pt x="512" y="1715"/>
                  </a:lnTo>
                  <a:cubicBezTo>
                    <a:pt x="514" y="1714"/>
                    <a:pt x="517" y="1714"/>
                    <a:pt x="519" y="1716"/>
                  </a:cubicBezTo>
                  <a:cubicBezTo>
                    <a:pt x="521" y="1717"/>
                    <a:pt x="522" y="1719"/>
                    <a:pt x="522" y="1722"/>
                  </a:cubicBezTo>
                  <a:lnTo>
                    <a:pt x="527" y="1772"/>
                  </a:lnTo>
                  <a:cubicBezTo>
                    <a:pt x="528" y="1776"/>
                    <a:pt x="526" y="1779"/>
                    <a:pt x="522" y="1780"/>
                  </a:cubicBezTo>
                  <a:lnTo>
                    <a:pt x="438" y="1810"/>
                  </a:lnTo>
                  <a:lnTo>
                    <a:pt x="443" y="1804"/>
                  </a:lnTo>
                  <a:lnTo>
                    <a:pt x="413" y="1980"/>
                  </a:lnTo>
                  <a:lnTo>
                    <a:pt x="404" y="1971"/>
                  </a:lnTo>
                  <a:lnTo>
                    <a:pt x="448" y="1961"/>
                  </a:lnTo>
                  <a:lnTo>
                    <a:pt x="442" y="1968"/>
                  </a:lnTo>
                  <a:lnTo>
                    <a:pt x="457" y="1837"/>
                  </a:lnTo>
                  <a:cubicBezTo>
                    <a:pt x="457" y="1833"/>
                    <a:pt x="460" y="1831"/>
                    <a:pt x="464" y="1830"/>
                  </a:cubicBezTo>
                  <a:lnTo>
                    <a:pt x="504" y="1825"/>
                  </a:lnTo>
                  <a:cubicBezTo>
                    <a:pt x="506" y="1825"/>
                    <a:pt x="508" y="1826"/>
                    <a:pt x="510" y="1827"/>
                  </a:cubicBezTo>
                  <a:cubicBezTo>
                    <a:pt x="512" y="1829"/>
                    <a:pt x="513" y="1831"/>
                    <a:pt x="513" y="1834"/>
                  </a:cubicBezTo>
                  <a:lnTo>
                    <a:pt x="503" y="1954"/>
                  </a:lnTo>
                  <a:lnTo>
                    <a:pt x="491" y="1946"/>
                  </a:lnTo>
                  <a:lnTo>
                    <a:pt x="536" y="1926"/>
                  </a:lnTo>
                  <a:lnTo>
                    <a:pt x="531" y="1933"/>
                  </a:lnTo>
                  <a:lnTo>
                    <a:pt x="536" y="1873"/>
                  </a:lnTo>
                  <a:cubicBezTo>
                    <a:pt x="536" y="1870"/>
                    <a:pt x="538" y="1867"/>
                    <a:pt x="541" y="1866"/>
                  </a:cubicBezTo>
                  <a:lnTo>
                    <a:pt x="729" y="1776"/>
                  </a:lnTo>
                  <a:lnTo>
                    <a:pt x="728" y="1777"/>
                  </a:lnTo>
                  <a:lnTo>
                    <a:pt x="852" y="1671"/>
                  </a:lnTo>
                  <a:cubicBezTo>
                    <a:pt x="855" y="1669"/>
                    <a:pt x="859" y="1669"/>
                    <a:pt x="862" y="1671"/>
                  </a:cubicBezTo>
                  <a:cubicBezTo>
                    <a:pt x="865" y="1673"/>
                    <a:pt x="866" y="1678"/>
                    <a:pt x="864" y="1681"/>
                  </a:cubicBezTo>
                  <a:lnTo>
                    <a:pt x="774" y="1842"/>
                  </a:lnTo>
                  <a:cubicBezTo>
                    <a:pt x="774" y="1843"/>
                    <a:pt x="773" y="1844"/>
                    <a:pt x="772" y="1845"/>
                  </a:cubicBezTo>
                  <a:lnTo>
                    <a:pt x="658" y="1915"/>
                  </a:lnTo>
                  <a:lnTo>
                    <a:pt x="660" y="1904"/>
                  </a:lnTo>
                  <a:lnTo>
                    <a:pt x="700" y="1975"/>
                  </a:lnTo>
                  <a:lnTo>
                    <a:pt x="697" y="1972"/>
                  </a:lnTo>
                  <a:lnTo>
                    <a:pt x="786" y="2017"/>
                  </a:lnTo>
                  <a:lnTo>
                    <a:pt x="779" y="2017"/>
                  </a:lnTo>
                  <a:lnTo>
                    <a:pt x="903" y="1966"/>
                  </a:lnTo>
                  <a:lnTo>
                    <a:pt x="900" y="1969"/>
                  </a:lnTo>
                  <a:lnTo>
                    <a:pt x="1039" y="1778"/>
                  </a:lnTo>
                  <a:cubicBezTo>
                    <a:pt x="1041" y="1775"/>
                    <a:pt x="1046" y="1774"/>
                    <a:pt x="1049" y="1776"/>
                  </a:cubicBezTo>
                  <a:cubicBezTo>
                    <a:pt x="1053" y="1778"/>
                    <a:pt x="1054" y="1782"/>
                    <a:pt x="1053" y="1786"/>
                  </a:cubicBezTo>
                  <a:lnTo>
                    <a:pt x="959" y="2037"/>
                  </a:lnTo>
                  <a:cubicBezTo>
                    <a:pt x="958" y="2039"/>
                    <a:pt x="956" y="2041"/>
                    <a:pt x="954" y="2041"/>
                  </a:cubicBezTo>
                  <a:lnTo>
                    <a:pt x="860" y="2082"/>
                  </a:lnTo>
                  <a:lnTo>
                    <a:pt x="865" y="2073"/>
                  </a:lnTo>
                  <a:lnTo>
                    <a:pt x="914" y="2316"/>
                  </a:lnTo>
                  <a:cubicBezTo>
                    <a:pt x="915" y="2319"/>
                    <a:pt x="914" y="2321"/>
                    <a:pt x="912" y="2323"/>
                  </a:cubicBezTo>
                  <a:cubicBezTo>
                    <a:pt x="911" y="2325"/>
                    <a:pt x="908" y="2326"/>
                    <a:pt x="906" y="2326"/>
                  </a:cubicBezTo>
                  <a:lnTo>
                    <a:pt x="856" y="2324"/>
                  </a:lnTo>
                  <a:lnTo>
                    <a:pt x="865" y="2315"/>
                  </a:lnTo>
                  <a:lnTo>
                    <a:pt x="870" y="2370"/>
                  </a:lnTo>
                  <a:lnTo>
                    <a:pt x="862" y="2363"/>
                  </a:lnTo>
                  <a:lnTo>
                    <a:pt x="949" y="2370"/>
                  </a:lnTo>
                  <a:lnTo>
                    <a:pt x="946" y="2371"/>
                  </a:lnTo>
                  <a:lnTo>
                    <a:pt x="1194" y="2290"/>
                  </a:lnTo>
                  <a:cubicBezTo>
                    <a:pt x="1198" y="2289"/>
                    <a:pt x="1202" y="2291"/>
                    <a:pt x="1204" y="2295"/>
                  </a:cubicBezTo>
                  <a:cubicBezTo>
                    <a:pt x="1206" y="2298"/>
                    <a:pt x="1204" y="2303"/>
                    <a:pt x="1201" y="2305"/>
                  </a:cubicBezTo>
                  <a:lnTo>
                    <a:pt x="973" y="2443"/>
                  </a:lnTo>
                  <a:cubicBezTo>
                    <a:pt x="972" y="2444"/>
                    <a:pt x="970" y="2444"/>
                    <a:pt x="969" y="2444"/>
                  </a:cubicBezTo>
                  <a:lnTo>
                    <a:pt x="823" y="2462"/>
                  </a:lnTo>
                  <a:lnTo>
                    <a:pt x="830" y="2454"/>
                  </a:lnTo>
                  <a:lnTo>
                    <a:pt x="833" y="2557"/>
                  </a:lnTo>
                  <a:cubicBezTo>
                    <a:pt x="833" y="2559"/>
                    <a:pt x="832" y="2561"/>
                    <a:pt x="830" y="2562"/>
                  </a:cubicBezTo>
                  <a:cubicBezTo>
                    <a:pt x="829" y="2564"/>
                    <a:pt x="827" y="2565"/>
                    <a:pt x="825" y="2565"/>
                  </a:cubicBezTo>
                  <a:lnTo>
                    <a:pt x="763" y="2565"/>
                  </a:lnTo>
                  <a:cubicBezTo>
                    <a:pt x="760" y="2565"/>
                    <a:pt x="758" y="2564"/>
                    <a:pt x="757" y="2562"/>
                  </a:cubicBezTo>
                  <a:cubicBezTo>
                    <a:pt x="755" y="2561"/>
                    <a:pt x="754" y="2559"/>
                    <a:pt x="755" y="2557"/>
                  </a:cubicBezTo>
                  <a:lnTo>
                    <a:pt x="757" y="2393"/>
                  </a:lnTo>
                  <a:lnTo>
                    <a:pt x="767" y="2401"/>
                  </a:lnTo>
                  <a:lnTo>
                    <a:pt x="678" y="2424"/>
                  </a:lnTo>
                  <a:cubicBezTo>
                    <a:pt x="674" y="2425"/>
                    <a:pt x="670" y="2423"/>
                    <a:pt x="668" y="2419"/>
                  </a:cubicBezTo>
                  <a:lnTo>
                    <a:pt x="651" y="2374"/>
                  </a:lnTo>
                  <a:cubicBezTo>
                    <a:pt x="650" y="2372"/>
                    <a:pt x="650" y="2369"/>
                    <a:pt x="651" y="2367"/>
                  </a:cubicBezTo>
                  <a:cubicBezTo>
                    <a:pt x="652" y="2365"/>
                    <a:pt x="654" y="2364"/>
                    <a:pt x="656" y="2363"/>
                  </a:cubicBezTo>
                  <a:lnTo>
                    <a:pt x="760" y="2335"/>
                  </a:lnTo>
                  <a:lnTo>
                    <a:pt x="755" y="2344"/>
                  </a:lnTo>
                  <a:lnTo>
                    <a:pt x="720" y="2113"/>
                  </a:lnTo>
                  <a:lnTo>
                    <a:pt x="725" y="2120"/>
                  </a:lnTo>
                  <a:lnTo>
                    <a:pt x="591" y="2072"/>
                  </a:lnTo>
                  <a:lnTo>
                    <a:pt x="596" y="2072"/>
                  </a:lnTo>
                  <a:lnTo>
                    <a:pt x="477" y="2105"/>
                  </a:lnTo>
                  <a:cubicBezTo>
                    <a:pt x="475" y="2105"/>
                    <a:pt x="474" y="2105"/>
                    <a:pt x="472" y="2104"/>
                  </a:cubicBezTo>
                  <a:lnTo>
                    <a:pt x="417" y="2084"/>
                  </a:lnTo>
                  <a:lnTo>
                    <a:pt x="423" y="2084"/>
                  </a:lnTo>
                  <a:lnTo>
                    <a:pt x="195" y="2165"/>
                  </a:lnTo>
                  <a:lnTo>
                    <a:pt x="200" y="2157"/>
                  </a:lnTo>
                  <a:lnTo>
                    <a:pt x="205" y="2257"/>
                  </a:lnTo>
                  <a:lnTo>
                    <a:pt x="196" y="2250"/>
                  </a:lnTo>
                  <a:lnTo>
                    <a:pt x="305" y="2240"/>
                  </a:lnTo>
                  <a:lnTo>
                    <a:pt x="303" y="2240"/>
                  </a:lnTo>
                  <a:lnTo>
                    <a:pt x="402" y="2195"/>
                  </a:lnTo>
                  <a:cubicBezTo>
                    <a:pt x="406" y="2194"/>
                    <a:pt x="410" y="2195"/>
                    <a:pt x="412" y="2198"/>
                  </a:cubicBezTo>
                  <a:lnTo>
                    <a:pt x="442" y="2243"/>
                  </a:lnTo>
                  <a:cubicBezTo>
                    <a:pt x="443" y="2245"/>
                    <a:pt x="443" y="2248"/>
                    <a:pt x="443" y="2250"/>
                  </a:cubicBezTo>
                  <a:cubicBezTo>
                    <a:pt x="442" y="2252"/>
                    <a:pt x="441" y="2254"/>
                    <a:pt x="438" y="2255"/>
                  </a:cubicBezTo>
                  <a:lnTo>
                    <a:pt x="349" y="2295"/>
                  </a:lnTo>
                  <a:lnTo>
                    <a:pt x="354" y="2286"/>
                  </a:lnTo>
                  <a:lnTo>
                    <a:pt x="364" y="2331"/>
                  </a:lnTo>
                  <a:lnTo>
                    <a:pt x="356" y="2325"/>
                  </a:lnTo>
                  <a:lnTo>
                    <a:pt x="445" y="2330"/>
                  </a:lnTo>
                  <a:cubicBezTo>
                    <a:pt x="449" y="2330"/>
                    <a:pt x="452" y="2333"/>
                    <a:pt x="453" y="2337"/>
                  </a:cubicBezTo>
                  <a:lnTo>
                    <a:pt x="468" y="2407"/>
                  </a:lnTo>
                  <a:lnTo>
                    <a:pt x="459" y="2401"/>
                  </a:lnTo>
                  <a:lnTo>
                    <a:pt x="637" y="2373"/>
                  </a:lnTo>
                  <a:cubicBezTo>
                    <a:pt x="641" y="2372"/>
                    <a:pt x="645" y="2375"/>
                    <a:pt x="646" y="2379"/>
                  </a:cubicBezTo>
                  <a:lnTo>
                    <a:pt x="661" y="2426"/>
                  </a:lnTo>
                  <a:cubicBezTo>
                    <a:pt x="662" y="2429"/>
                    <a:pt x="661" y="2431"/>
                    <a:pt x="660" y="2433"/>
                  </a:cubicBezTo>
                  <a:cubicBezTo>
                    <a:pt x="659" y="2435"/>
                    <a:pt x="656" y="2436"/>
                    <a:pt x="654" y="2437"/>
                  </a:cubicBezTo>
                  <a:lnTo>
                    <a:pt x="624" y="2439"/>
                  </a:lnTo>
                  <a:lnTo>
                    <a:pt x="632" y="2431"/>
                  </a:lnTo>
                  <a:lnTo>
                    <a:pt x="632" y="2549"/>
                  </a:lnTo>
                  <a:cubicBezTo>
                    <a:pt x="632" y="2553"/>
                    <a:pt x="628" y="2557"/>
                    <a:pt x="624" y="2557"/>
                  </a:cubicBezTo>
                  <a:lnTo>
                    <a:pt x="555" y="2562"/>
                  </a:lnTo>
                  <a:cubicBezTo>
                    <a:pt x="551" y="2563"/>
                    <a:pt x="547" y="2560"/>
                    <a:pt x="546" y="2556"/>
                  </a:cubicBezTo>
                  <a:lnTo>
                    <a:pt x="531" y="2475"/>
                  </a:lnTo>
                  <a:lnTo>
                    <a:pt x="538" y="2482"/>
                  </a:lnTo>
                  <a:lnTo>
                    <a:pt x="499" y="2477"/>
                  </a:lnTo>
                  <a:lnTo>
                    <a:pt x="508" y="2469"/>
                  </a:lnTo>
                  <a:lnTo>
                    <a:pt x="508" y="2559"/>
                  </a:lnTo>
                  <a:cubicBezTo>
                    <a:pt x="508" y="2562"/>
                    <a:pt x="507" y="2564"/>
                    <a:pt x="505" y="2565"/>
                  </a:cubicBezTo>
                  <a:cubicBezTo>
                    <a:pt x="503" y="2567"/>
                    <a:pt x="501" y="2567"/>
                    <a:pt x="499" y="2567"/>
                  </a:cubicBezTo>
                  <a:lnTo>
                    <a:pt x="415" y="2562"/>
                  </a:lnTo>
                  <a:cubicBezTo>
                    <a:pt x="411" y="2562"/>
                    <a:pt x="408" y="2559"/>
                    <a:pt x="407" y="2556"/>
                  </a:cubicBezTo>
                  <a:lnTo>
                    <a:pt x="388" y="2460"/>
                  </a:lnTo>
                  <a:lnTo>
                    <a:pt x="395" y="2467"/>
                  </a:lnTo>
                  <a:lnTo>
                    <a:pt x="197" y="2467"/>
                  </a:lnTo>
                  <a:lnTo>
                    <a:pt x="205" y="2457"/>
                  </a:lnTo>
                  <a:lnTo>
                    <a:pt x="239" y="2598"/>
                  </a:lnTo>
                  <a:lnTo>
                    <a:pt x="232" y="2592"/>
                  </a:lnTo>
                  <a:lnTo>
                    <a:pt x="845" y="2607"/>
                  </a:lnTo>
                  <a:cubicBezTo>
                    <a:pt x="846" y="2607"/>
                    <a:pt x="847" y="2607"/>
                    <a:pt x="848" y="2607"/>
                  </a:cubicBezTo>
                  <a:lnTo>
                    <a:pt x="973" y="2668"/>
                  </a:lnTo>
                  <a:lnTo>
                    <a:pt x="1223" y="2829"/>
                  </a:lnTo>
                  <a:lnTo>
                    <a:pt x="1221" y="2828"/>
                  </a:lnTo>
                  <a:lnTo>
                    <a:pt x="1384" y="2866"/>
                  </a:lnTo>
                  <a:cubicBezTo>
                    <a:pt x="1385" y="2866"/>
                    <a:pt x="1386" y="2866"/>
                    <a:pt x="1387" y="2867"/>
                  </a:cubicBezTo>
                  <a:lnTo>
                    <a:pt x="1449" y="2907"/>
                  </a:lnTo>
                  <a:cubicBezTo>
                    <a:pt x="1450" y="2907"/>
                    <a:pt x="1450" y="2908"/>
                    <a:pt x="1451" y="2908"/>
                  </a:cubicBezTo>
                  <a:lnTo>
                    <a:pt x="1557" y="3029"/>
                  </a:lnTo>
                  <a:lnTo>
                    <a:pt x="1551" y="3026"/>
                  </a:lnTo>
                  <a:lnTo>
                    <a:pt x="1636" y="3026"/>
                  </a:lnTo>
                  <a:lnTo>
                    <a:pt x="1632" y="3027"/>
                  </a:lnTo>
                  <a:lnTo>
                    <a:pt x="1942" y="2866"/>
                  </a:lnTo>
                  <a:cubicBezTo>
                    <a:pt x="1945" y="2865"/>
                    <a:pt x="1950" y="2866"/>
                    <a:pt x="1952" y="2869"/>
                  </a:cubicBezTo>
                  <a:lnTo>
                    <a:pt x="2014" y="2949"/>
                  </a:lnTo>
                  <a:lnTo>
                    <a:pt x="2000" y="2954"/>
                  </a:lnTo>
                  <a:lnTo>
                    <a:pt x="2000" y="2853"/>
                  </a:lnTo>
                  <a:cubicBezTo>
                    <a:pt x="2000" y="2849"/>
                    <a:pt x="2003" y="2846"/>
                    <a:pt x="2007" y="2845"/>
                  </a:cubicBezTo>
                  <a:lnTo>
                    <a:pt x="2173" y="2828"/>
                  </a:lnTo>
                  <a:cubicBezTo>
                    <a:pt x="2175" y="2828"/>
                    <a:pt x="2177" y="2828"/>
                    <a:pt x="2178" y="2829"/>
                  </a:cubicBezTo>
                  <a:lnTo>
                    <a:pt x="2240" y="2867"/>
                  </a:lnTo>
                  <a:lnTo>
                    <a:pt x="2237" y="2866"/>
                  </a:lnTo>
                  <a:lnTo>
                    <a:pt x="2423" y="2886"/>
                  </a:lnTo>
                  <a:lnTo>
                    <a:pt x="2485" y="2896"/>
                  </a:lnTo>
                  <a:lnTo>
                    <a:pt x="2476" y="2904"/>
                  </a:lnTo>
                  <a:lnTo>
                    <a:pt x="2476" y="2853"/>
                  </a:lnTo>
                  <a:cubicBezTo>
                    <a:pt x="2476" y="2849"/>
                    <a:pt x="2479" y="2845"/>
                    <a:pt x="2484" y="2845"/>
                  </a:cubicBezTo>
                  <a:lnTo>
                    <a:pt x="2524" y="2845"/>
                  </a:lnTo>
                  <a:cubicBezTo>
                    <a:pt x="2528" y="2845"/>
                    <a:pt x="2532" y="2849"/>
                    <a:pt x="2532" y="2853"/>
                  </a:cubicBezTo>
                  <a:lnTo>
                    <a:pt x="2537" y="3064"/>
                  </a:lnTo>
                  <a:lnTo>
                    <a:pt x="2528" y="3057"/>
                  </a:lnTo>
                  <a:lnTo>
                    <a:pt x="2572" y="3051"/>
                  </a:lnTo>
                  <a:lnTo>
                    <a:pt x="2565" y="3059"/>
                  </a:lnTo>
                  <a:lnTo>
                    <a:pt x="2575" y="2923"/>
                  </a:lnTo>
                  <a:cubicBezTo>
                    <a:pt x="2575" y="2921"/>
                    <a:pt x="2576" y="2919"/>
                    <a:pt x="2578" y="2918"/>
                  </a:cubicBezTo>
                  <a:cubicBezTo>
                    <a:pt x="2580" y="2916"/>
                    <a:pt x="2582" y="2916"/>
                    <a:pt x="2584" y="2916"/>
                  </a:cubicBezTo>
                  <a:lnTo>
                    <a:pt x="2678" y="2926"/>
                  </a:lnTo>
                  <a:lnTo>
                    <a:pt x="2669" y="2934"/>
                  </a:lnTo>
                  <a:lnTo>
                    <a:pt x="2669" y="2796"/>
                  </a:lnTo>
                  <a:cubicBezTo>
                    <a:pt x="2669" y="2793"/>
                    <a:pt x="2671" y="2790"/>
                    <a:pt x="2673" y="2789"/>
                  </a:cubicBezTo>
                  <a:lnTo>
                    <a:pt x="2757" y="2734"/>
                  </a:lnTo>
                  <a:lnTo>
                    <a:pt x="2754" y="2742"/>
                  </a:lnTo>
                  <a:lnTo>
                    <a:pt x="2744" y="2686"/>
                  </a:lnTo>
                  <a:lnTo>
                    <a:pt x="2749" y="2692"/>
                  </a:lnTo>
                  <a:lnTo>
                    <a:pt x="2610" y="2637"/>
                  </a:lnTo>
                  <a:cubicBezTo>
                    <a:pt x="2607" y="2636"/>
                    <a:pt x="2605" y="2632"/>
                    <a:pt x="2605" y="2629"/>
                  </a:cubicBezTo>
                  <a:lnTo>
                    <a:pt x="2610" y="2584"/>
                  </a:lnTo>
                  <a:lnTo>
                    <a:pt x="2614" y="2592"/>
                  </a:lnTo>
                  <a:lnTo>
                    <a:pt x="2575" y="2571"/>
                  </a:lnTo>
                  <a:lnTo>
                    <a:pt x="2586" y="2566"/>
                  </a:lnTo>
                  <a:lnTo>
                    <a:pt x="2576" y="2616"/>
                  </a:lnTo>
                  <a:cubicBezTo>
                    <a:pt x="2576" y="2618"/>
                    <a:pt x="2574" y="2620"/>
                    <a:pt x="2572" y="2622"/>
                  </a:cubicBezTo>
                  <a:cubicBezTo>
                    <a:pt x="2570" y="2623"/>
                    <a:pt x="2568" y="2623"/>
                    <a:pt x="2565" y="2622"/>
                  </a:cubicBezTo>
                  <a:lnTo>
                    <a:pt x="2471" y="2587"/>
                  </a:lnTo>
                  <a:cubicBezTo>
                    <a:pt x="2468" y="2586"/>
                    <a:pt x="2466" y="2583"/>
                    <a:pt x="2466" y="2579"/>
                  </a:cubicBezTo>
                  <a:lnTo>
                    <a:pt x="2466" y="2484"/>
                  </a:lnTo>
                  <a:cubicBezTo>
                    <a:pt x="2466" y="2482"/>
                    <a:pt x="2467" y="2479"/>
                    <a:pt x="2469" y="2478"/>
                  </a:cubicBezTo>
                  <a:cubicBezTo>
                    <a:pt x="2471" y="2476"/>
                    <a:pt x="2473" y="2476"/>
                    <a:pt x="2475" y="2476"/>
                  </a:cubicBezTo>
                  <a:lnTo>
                    <a:pt x="2585" y="2496"/>
                  </a:lnTo>
                  <a:lnTo>
                    <a:pt x="2575" y="2504"/>
                  </a:lnTo>
                  <a:lnTo>
                    <a:pt x="2580" y="2298"/>
                  </a:lnTo>
                  <a:lnTo>
                    <a:pt x="2585" y="2305"/>
                  </a:lnTo>
                  <a:lnTo>
                    <a:pt x="2531" y="2285"/>
                  </a:lnTo>
                  <a:cubicBezTo>
                    <a:pt x="2530" y="2285"/>
                    <a:pt x="2529" y="2284"/>
                    <a:pt x="2528" y="2283"/>
                  </a:cubicBezTo>
                  <a:lnTo>
                    <a:pt x="2453" y="2203"/>
                  </a:lnTo>
                  <a:lnTo>
                    <a:pt x="2456" y="2205"/>
                  </a:lnTo>
                  <a:lnTo>
                    <a:pt x="2399" y="2185"/>
                  </a:lnTo>
                  <a:cubicBezTo>
                    <a:pt x="2396" y="2184"/>
                    <a:pt x="2394" y="2181"/>
                    <a:pt x="2394" y="2177"/>
                  </a:cubicBezTo>
                  <a:lnTo>
                    <a:pt x="2394" y="1959"/>
                  </a:lnTo>
                  <a:lnTo>
                    <a:pt x="2410" y="1959"/>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192" name="Freeform 42"/>
            <p:cNvSpPr>
              <a:spLocks/>
            </p:cNvSpPr>
            <p:nvPr/>
          </p:nvSpPr>
          <p:spPr bwMode="auto">
            <a:xfrm>
              <a:off x="1809" y="2556"/>
              <a:ext cx="266" cy="184"/>
            </a:xfrm>
            <a:custGeom>
              <a:avLst/>
              <a:gdLst>
                <a:gd name="T0" fmla="*/ 155 w 993"/>
                <a:gd name="T1" fmla="*/ 355 h 688"/>
                <a:gd name="T2" fmla="*/ 163 w 993"/>
                <a:gd name="T3" fmla="*/ 403 h 688"/>
                <a:gd name="T4" fmla="*/ 285 w 993"/>
                <a:gd name="T5" fmla="*/ 517 h 688"/>
                <a:gd name="T6" fmla="*/ 403 w 993"/>
                <a:gd name="T7" fmla="*/ 515 h 688"/>
                <a:gd name="T8" fmla="*/ 431 w 993"/>
                <a:gd name="T9" fmla="*/ 642 h 688"/>
                <a:gd name="T10" fmla="*/ 489 w 993"/>
                <a:gd name="T11" fmla="*/ 674 h 688"/>
                <a:gd name="T12" fmla="*/ 632 w 993"/>
                <a:gd name="T13" fmla="*/ 672 h 688"/>
                <a:gd name="T14" fmla="*/ 644 w 993"/>
                <a:gd name="T15" fmla="*/ 601 h 688"/>
                <a:gd name="T16" fmla="*/ 730 w 993"/>
                <a:gd name="T17" fmla="*/ 556 h 688"/>
                <a:gd name="T18" fmla="*/ 706 w 993"/>
                <a:gd name="T19" fmla="*/ 384 h 688"/>
                <a:gd name="T20" fmla="*/ 895 w 993"/>
                <a:gd name="T21" fmla="*/ 239 h 688"/>
                <a:gd name="T22" fmla="*/ 978 w 993"/>
                <a:gd name="T23" fmla="*/ 141 h 688"/>
                <a:gd name="T24" fmla="*/ 935 w 993"/>
                <a:gd name="T25" fmla="*/ 49 h 688"/>
                <a:gd name="T26" fmla="*/ 866 w 993"/>
                <a:gd name="T27" fmla="*/ 56 h 688"/>
                <a:gd name="T28" fmla="*/ 873 w 993"/>
                <a:gd name="T29" fmla="*/ 103 h 688"/>
                <a:gd name="T30" fmla="*/ 864 w 993"/>
                <a:gd name="T31" fmla="*/ 111 h 688"/>
                <a:gd name="T32" fmla="*/ 779 w 993"/>
                <a:gd name="T33" fmla="*/ 94 h 688"/>
                <a:gd name="T34" fmla="*/ 766 w 993"/>
                <a:gd name="T35" fmla="*/ 234 h 688"/>
                <a:gd name="T36" fmla="*/ 715 w 993"/>
                <a:gd name="T37" fmla="*/ 231 h 688"/>
                <a:gd name="T38" fmla="*/ 708 w 993"/>
                <a:gd name="T39" fmla="*/ 23 h 688"/>
                <a:gd name="T40" fmla="*/ 672 w 993"/>
                <a:gd name="T41" fmla="*/ 31 h 688"/>
                <a:gd name="T42" fmla="*/ 680 w 993"/>
                <a:gd name="T43" fmla="*/ 73 h 688"/>
                <a:gd name="T44" fmla="*/ 671 w 993"/>
                <a:gd name="T45" fmla="*/ 81 h 688"/>
                <a:gd name="T46" fmla="*/ 422 w 993"/>
                <a:gd name="T47" fmla="*/ 54 h 688"/>
                <a:gd name="T48" fmla="*/ 357 w 993"/>
                <a:gd name="T49" fmla="*/ 15 h 688"/>
                <a:gd name="T50" fmla="*/ 196 w 993"/>
                <a:gd name="T51" fmla="*/ 34 h 688"/>
                <a:gd name="T52" fmla="*/ 203 w 993"/>
                <a:gd name="T53" fmla="*/ 106 h 688"/>
                <a:gd name="T54" fmla="*/ 189 w 993"/>
                <a:gd name="T55" fmla="*/ 112 h 688"/>
                <a:gd name="T56" fmla="*/ 136 w 993"/>
                <a:gd name="T57" fmla="*/ 53 h 688"/>
                <a:gd name="T58" fmla="*/ 16 w 993"/>
                <a:gd name="T59" fmla="*/ 106 h 688"/>
                <a:gd name="T60" fmla="*/ 0 w 993"/>
                <a:gd name="T61" fmla="*/ 363 h 688"/>
                <a:gd name="T62" fmla="*/ 5 w 993"/>
                <a:gd name="T63" fmla="*/ 99 h 688"/>
                <a:gd name="T64" fmla="*/ 138 w 993"/>
                <a:gd name="T65" fmla="*/ 40 h 688"/>
                <a:gd name="T66" fmla="*/ 187 w 993"/>
                <a:gd name="T67" fmla="*/ 106 h 688"/>
                <a:gd name="T68" fmla="*/ 194 w 993"/>
                <a:gd name="T69" fmla="*/ 18 h 688"/>
                <a:gd name="T70" fmla="*/ 365 w 993"/>
                <a:gd name="T71" fmla="*/ 2 h 688"/>
                <a:gd name="T72" fmla="*/ 424 w 993"/>
                <a:gd name="T73" fmla="*/ 38 h 688"/>
                <a:gd name="T74" fmla="*/ 672 w 993"/>
                <a:gd name="T75" fmla="*/ 65 h 688"/>
                <a:gd name="T76" fmla="*/ 664 w 993"/>
                <a:gd name="T77" fmla="*/ 23 h 688"/>
                <a:gd name="T78" fmla="*/ 716 w 993"/>
                <a:gd name="T79" fmla="*/ 15 h 688"/>
                <a:gd name="T80" fmla="*/ 724 w 993"/>
                <a:gd name="T81" fmla="*/ 223 h 688"/>
                <a:gd name="T82" fmla="*/ 762 w 993"/>
                <a:gd name="T83" fmla="*/ 220 h 688"/>
                <a:gd name="T84" fmla="*/ 763 w 993"/>
                <a:gd name="T85" fmla="*/ 93 h 688"/>
                <a:gd name="T86" fmla="*/ 772 w 993"/>
                <a:gd name="T87" fmla="*/ 85 h 688"/>
                <a:gd name="T88" fmla="*/ 857 w 993"/>
                <a:gd name="T89" fmla="*/ 103 h 688"/>
                <a:gd name="T90" fmla="*/ 865 w 993"/>
                <a:gd name="T91" fmla="*/ 40 h 688"/>
                <a:gd name="T92" fmla="*/ 950 w 993"/>
                <a:gd name="T93" fmla="*/ 43 h 688"/>
                <a:gd name="T94" fmla="*/ 991 w 993"/>
                <a:gd name="T95" fmla="*/ 151 h 688"/>
                <a:gd name="T96" fmla="*/ 905 w 993"/>
                <a:gd name="T97" fmla="*/ 252 h 688"/>
                <a:gd name="T98" fmla="*/ 722 w 993"/>
                <a:gd name="T99" fmla="*/ 382 h 688"/>
                <a:gd name="T100" fmla="*/ 737 w 993"/>
                <a:gd name="T101" fmla="*/ 570 h 688"/>
                <a:gd name="T102" fmla="*/ 659 w 993"/>
                <a:gd name="T103" fmla="*/ 605 h 688"/>
                <a:gd name="T104" fmla="*/ 632 w 993"/>
                <a:gd name="T105" fmla="*/ 688 h 688"/>
                <a:gd name="T106" fmla="*/ 481 w 993"/>
                <a:gd name="T107" fmla="*/ 687 h 688"/>
                <a:gd name="T108" fmla="*/ 415 w 993"/>
                <a:gd name="T109" fmla="*/ 644 h 688"/>
                <a:gd name="T110" fmla="*/ 403 w 993"/>
                <a:gd name="T111" fmla="*/ 531 h 688"/>
                <a:gd name="T112" fmla="*/ 274 w 993"/>
                <a:gd name="T113" fmla="*/ 529 h 688"/>
                <a:gd name="T114" fmla="*/ 147 w 993"/>
                <a:gd name="T115" fmla="*/ 403 h 688"/>
                <a:gd name="T116" fmla="*/ 155 w 993"/>
                <a:gd name="T117" fmla="*/ 371 h 688"/>
                <a:gd name="T118" fmla="*/ 8 w 993"/>
                <a:gd name="T119" fmla="*/ 35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93" h="688">
                  <a:moveTo>
                    <a:pt x="8" y="355"/>
                  </a:moveTo>
                  <a:lnTo>
                    <a:pt x="155" y="355"/>
                  </a:lnTo>
                  <a:cubicBezTo>
                    <a:pt x="159" y="355"/>
                    <a:pt x="163" y="359"/>
                    <a:pt x="163" y="363"/>
                  </a:cubicBezTo>
                  <a:lnTo>
                    <a:pt x="163" y="403"/>
                  </a:lnTo>
                  <a:lnTo>
                    <a:pt x="161" y="397"/>
                  </a:lnTo>
                  <a:lnTo>
                    <a:pt x="285" y="517"/>
                  </a:lnTo>
                  <a:lnTo>
                    <a:pt x="279" y="515"/>
                  </a:lnTo>
                  <a:lnTo>
                    <a:pt x="403" y="515"/>
                  </a:lnTo>
                  <a:cubicBezTo>
                    <a:pt x="407" y="515"/>
                    <a:pt x="411" y="518"/>
                    <a:pt x="411" y="522"/>
                  </a:cubicBezTo>
                  <a:lnTo>
                    <a:pt x="431" y="642"/>
                  </a:lnTo>
                  <a:lnTo>
                    <a:pt x="427" y="636"/>
                  </a:lnTo>
                  <a:lnTo>
                    <a:pt x="489" y="674"/>
                  </a:lnTo>
                  <a:lnTo>
                    <a:pt x="485" y="672"/>
                  </a:lnTo>
                  <a:lnTo>
                    <a:pt x="632" y="672"/>
                  </a:lnTo>
                  <a:lnTo>
                    <a:pt x="624" y="678"/>
                  </a:lnTo>
                  <a:lnTo>
                    <a:pt x="644" y="601"/>
                  </a:lnTo>
                  <a:cubicBezTo>
                    <a:pt x="645" y="599"/>
                    <a:pt x="646" y="597"/>
                    <a:pt x="648" y="596"/>
                  </a:cubicBezTo>
                  <a:lnTo>
                    <a:pt x="730" y="556"/>
                  </a:lnTo>
                  <a:lnTo>
                    <a:pt x="726" y="564"/>
                  </a:lnTo>
                  <a:lnTo>
                    <a:pt x="706" y="384"/>
                  </a:lnTo>
                  <a:cubicBezTo>
                    <a:pt x="705" y="381"/>
                    <a:pt x="707" y="378"/>
                    <a:pt x="709" y="377"/>
                  </a:cubicBezTo>
                  <a:lnTo>
                    <a:pt x="895" y="239"/>
                  </a:lnTo>
                  <a:lnTo>
                    <a:pt x="894" y="241"/>
                  </a:lnTo>
                  <a:lnTo>
                    <a:pt x="978" y="141"/>
                  </a:lnTo>
                  <a:lnTo>
                    <a:pt x="977" y="149"/>
                  </a:lnTo>
                  <a:lnTo>
                    <a:pt x="935" y="49"/>
                  </a:lnTo>
                  <a:lnTo>
                    <a:pt x="943" y="54"/>
                  </a:lnTo>
                  <a:lnTo>
                    <a:pt x="866" y="56"/>
                  </a:lnTo>
                  <a:lnTo>
                    <a:pt x="873" y="48"/>
                  </a:lnTo>
                  <a:lnTo>
                    <a:pt x="873" y="103"/>
                  </a:lnTo>
                  <a:cubicBezTo>
                    <a:pt x="873" y="106"/>
                    <a:pt x="872" y="108"/>
                    <a:pt x="871" y="109"/>
                  </a:cubicBezTo>
                  <a:cubicBezTo>
                    <a:pt x="869" y="111"/>
                    <a:pt x="867" y="112"/>
                    <a:pt x="864" y="111"/>
                  </a:cubicBezTo>
                  <a:lnTo>
                    <a:pt x="770" y="101"/>
                  </a:lnTo>
                  <a:lnTo>
                    <a:pt x="779" y="94"/>
                  </a:lnTo>
                  <a:lnTo>
                    <a:pt x="769" y="229"/>
                  </a:lnTo>
                  <a:cubicBezTo>
                    <a:pt x="769" y="231"/>
                    <a:pt x="768" y="233"/>
                    <a:pt x="766" y="234"/>
                  </a:cubicBezTo>
                  <a:cubicBezTo>
                    <a:pt x="764" y="236"/>
                    <a:pt x="762" y="237"/>
                    <a:pt x="760" y="236"/>
                  </a:cubicBezTo>
                  <a:lnTo>
                    <a:pt x="715" y="231"/>
                  </a:lnTo>
                  <a:cubicBezTo>
                    <a:pt x="711" y="231"/>
                    <a:pt x="708" y="227"/>
                    <a:pt x="708" y="223"/>
                  </a:cubicBezTo>
                  <a:lnTo>
                    <a:pt x="708" y="23"/>
                  </a:lnTo>
                  <a:lnTo>
                    <a:pt x="716" y="31"/>
                  </a:lnTo>
                  <a:lnTo>
                    <a:pt x="672" y="31"/>
                  </a:lnTo>
                  <a:lnTo>
                    <a:pt x="680" y="23"/>
                  </a:lnTo>
                  <a:lnTo>
                    <a:pt x="680" y="73"/>
                  </a:lnTo>
                  <a:cubicBezTo>
                    <a:pt x="680" y="76"/>
                    <a:pt x="679" y="78"/>
                    <a:pt x="677" y="79"/>
                  </a:cubicBezTo>
                  <a:cubicBezTo>
                    <a:pt x="675" y="81"/>
                    <a:pt x="673" y="82"/>
                    <a:pt x="671" y="81"/>
                  </a:cubicBezTo>
                  <a:lnTo>
                    <a:pt x="609" y="76"/>
                  </a:lnTo>
                  <a:lnTo>
                    <a:pt x="422" y="54"/>
                  </a:lnTo>
                  <a:cubicBezTo>
                    <a:pt x="421" y="54"/>
                    <a:pt x="420" y="53"/>
                    <a:pt x="419" y="53"/>
                  </a:cubicBezTo>
                  <a:lnTo>
                    <a:pt x="357" y="15"/>
                  </a:lnTo>
                  <a:lnTo>
                    <a:pt x="362" y="16"/>
                  </a:lnTo>
                  <a:lnTo>
                    <a:pt x="196" y="34"/>
                  </a:lnTo>
                  <a:lnTo>
                    <a:pt x="203" y="26"/>
                  </a:lnTo>
                  <a:lnTo>
                    <a:pt x="203" y="106"/>
                  </a:lnTo>
                  <a:cubicBezTo>
                    <a:pt x="203" y="109"/>
                    <a:pt x="201" y="112"/>
                    <a:pt x="198" y="113"/>
                  </a:cubicBezTo>
                  <a:cubicBezTo>
                    <a:pt x="195" y="115"/>
                    <a:pt x="191" y="114"/>
                    <a:pt x="189" y="112"/>
                  </a:cubicBezTo>
                  <a:lnTo>
                    <a:pt x="127" y="52"/>
                  </a:lnTo>
                  <a:lnTo>
                    <a:pt x="136" y="53"/>
                  </a:lnTo>
                  <a:lnTo>
                    <a:pt x="12" y="113"/>
                  </a:lnTo>
                  <a:lnTo>
                    <a:pt x="16" y="106"/>
                  </a:lnTo>
                  <a:lnTo>
                    <a:pt x="16" y="363"/>
                  </a:lnTo>
                  <a:lnTo>
                    <a:pt x="0" y="363"/>
                  </a:lnTo>
                  <a:lnTo>
                    <a:pt x="0" y="106"/>
                  </a:lnTo>
                  <a:cubicBezTo>
                    <a:pt x="0" y="103"/>
                    <a:pt x="2" y="100"/>
                    <a:pt x="5" y="99"/>
                  </a:cubicBezTo>
                  <a:lnTo>
                    <a:pt x="129" y="39"/>
                  </a:lnTo>
                  <a:cubicBezTo>
                    <a:pt x="132" y="37"/>
                    <a:pt x="136" y="38"/>
                    <a:pt x="138" y="40"/>
                  </a:cubicBezTo>
                  <a:lnTo>
                    <a:pt x="200" y="100"/>
                  </a:lnTo>
                  <a:lnTo>
                    <a:pt x="187" y="106"/>
                  </a:lnTo>
                  <a:lnTo>
                    <a:pt x="187" y="26"/>
                  </a:lnTo>
                  <a:cubicBezTo>
                    <a:pt x="187" y="22"/>
                    <a:pt x="190" y="18"/>
                    <a:pt x="194" y="18"/>
                  </a:cubicBezTo>
                  <a:lnTo>
                    <a:pt x="360" y="1"/>
                  </a:lnTo>
                  <a:cubicBezTo>
                    <a:pt x="362" y="0"/>
                    <a:pt x="364" y="1"/>
                    <a:pt x="365" y="2"/>
                  </a:cubicBezTo>
                  <a:lnTo>
                    <a:pt x="427" y="39"/>
                  </a:lnTo>
                  <a:lnTo>
                    <a:pt x="424" y="38"/>
                  </a:lnTo>
                  <a:lnTo>
                    <a:pt x="610" y="60"/>
                  </a:lnTo>
                  <a:lnTo>
                    <a:pt x="672" y="65"/>
                  </a:lnTo>
                  <a:lnTo>
                    <a:pt x="664" y="73"/>
                  </a:lnTo>
                  <a:lnTo>
                    <a:pt x="664" y="23"/>
                  </a:lnTo>
                  <a:cubicBezTo>
                    <a:pt x="664" y="19"/>
                    <a:pt x="667" y="15"/>
                    <a:pt x="672" y="15"/>
                  </a:cubicBezTo>
                  <a:lnTo>
                    <a:pt x="716" y="15"/>
                  </a:lnTo>
                  <a:cubicBezTo>
                    <a:pt x="721" y="15"/>
                    <a:pt x="724" y="19"/>
                    <a:pt x="724" y="23"/>
                  </a:cubicBezTo>
                  <a:lnTo>
                    <a:pt x="724" y="223"/>
                  </a:lnTo>
                  <a:lnTo>
                    <a:pt x="717" y="215"/>
                  </a:lnTo>
                  <a:lnTo>
                    <a:pt x="762" y="220"/>
                  </a:lnTo>
                  <a:lnTo>
                    <a:pt x="753" y="228"/>
                  </a:lnTo>
                  <a:lnTo>
                    <a:pt x="763" y="93"/>
                  </a:lnTo>
                  <a:cubicBezTo>
                    <a:pt x="763" y="91"/>
                    <a:pt x="764" y="89"/>
                    <a:pt x="766" y="87"/>
                  </a:cubicBezTo>
                  <a:cubicBezTo>
                    <a:pt x="767" y="86"/>
                    <a:pt x="770" y="85"/>
                    <a:pt x="772" y="85"/>
                  </a:cubicBezTo>
                  <a:lnTo>
                    <a:pt x="866" y="95"/>
                  </a:lnTo>
                  <a:lnTo>
                    <a:pt x="857" y="103"/>
                  </a:lnTo>
                  <a:lnTo>
                    <a:pt x="857" y="48"/>
                  </a:lnTo>
                  <a:cubicBezTo>
                    <a:pt x="857" y="44"/>
                    <a:pt x="861" y="41"/>
                    <a:pt x="865" y="40"/>
                  </a:cubicBezTo>
                  <a:lnTo>
                    <a:pt x="942" y="38"/>
                  </a:lnTo>
                  <a:cubicBezTo>
                    <a:pt x="945" y="38"/>
                    <a:pt x="948" y="40"/>
                    <a:pt x="950" y="43"/>
                  </a:cubicBezTo>
                  <a:lnTo>
                    <a:pt x="992" y="143"/>
                  </a:lnTo>
                  <a:cubicBezTo>
                    <a:pt x="993" y="146"/>
                    <a:pt x="993" y="149"/>
                    <a:pt x="991" y="151"/>
                  </a:cubicBezTo>
                  <a:lnTo>
                    <a:pt x="906" y="251"/>
                  </a:lnTo>
                  <a:cubicBezTo>
                    <a:pt x="906" y="251"/>
                    <a:pt x="905" y="252"/>
                    <a:pt x="905" y="252"/>
                  </a:cubicBezTo>
                  <a:lnTo>
                    <a:pt x="719" y="390"/>
                  </a:lnTo>
                  <a:lnTo>
                    <a:pt x="722" y="382"/>
                  </a:lnTo>
                  <a:lnTo>
                    <a:pt x="742" y="562"/>
                  </a:lnTo>
                  <a:cubicBezTo>
                    <a:pt x="742" y="566"/>
                    <a:pt x="740" y="569"/>
                    <a:pt x="737" y="570"/>
                  </a:cubicBezTo>
                  <a:lnTo>
                    <a:pt x="655" y="610"/>
                  </a:lnTo>
                  <a:lnTo>
                    <a:pt x="659" y="605"/>
                  </a:lnTo>
                  <a:lnTo>
                    <a:pt x="640" y="682"/>
                  </a:lnTo>
                  <a:cubicBezTo>
                    <a:pt x="639" y="686"/>
                    <a:pt x="635" y="688"/>
                    <a:pt x="632" y="688"/>
                  </a:cubicBezTo>
                  <a:lnTo>
                    <a:pt x="485" y="688"/>
                  </a:lnTo>
                  <a:cubicBezTo>
                    <a:pt x="484" y="688"/>
                    <a:pt x="482" y="688"/>
                    <a:pt x="481" y="687"/>
                  </a:cubicBezTo>
                  <a:lnTo>
                    <a:pt x="419" y="650"/>
                  </a:lnTo>
                  <a:cubicBezTo>
                    <a:pt x="417" y="649"/>
                    <a:pt x="416" y="647"/>
                    <a:pt x="415" y="644"/>
                  </a:cubicBezTo>
                  <a:lnTo>
                    <a:pt x="395" y="524"/>
                  </a:lnTo>
                  <a:lnTo>
                    <a:pt x="403" y="531"/>
                  </a:lnTo>
                  <a:lnTo>
                    <a:pt x="279" y="531"/>
                  </a:lnTo>
                  <a:cubicBezTo>
                    <a:pt x="277" y="531"/>
                    <a:pt x="275" y="530"/>
                    <a:pt x="274" y="529"/>
                  </a:cubicBezTo>
                  <a:lnTo>
                    <a:pt x="149" y="409"/>
                  </a:lnTo>
                  <a:cubicBezTo>
                    <a:pt x="148" y="407"/>
                    <a:pt x="147" y="405"/>
                    <a:pt x="147" y="403"/>
                  </a:cubicBezTo>
                  <a:lnTo>
                    <a:pt x="147" y="363"/>
                  </a:lnTo>
                  <a:lnTo>
                    <a:pt x="155" y="371"/>
                  </a:lnTo>
                  <a:lnTo>
                    <a:pt x="8" y="371"/>
                  </a:lnTo>
                  <a:lnTo>
                    <a:pt x="8" y="355"/>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193" name="Freeform 43"/>
            <p:cNvSpPr>
              <a:spLocks/>
            </p:cNvSpPr>
            <p:nvPr/>
          </p:nvSpPr>
          <p:spPr bwMode="auto">
            <a:xfrm>
              <a:off x="1873" y="1653"/>
              <a:ext cx="245" cy="198"/>
            </a:xfrm>
            <a:custGeom>
              <a:avLst/>
              <a:gdLst>
                <a:gd name="T0" fmla="*/ 864 w 913"/>
                <a:gd name="T1" fmla="*/ 19 h 736"/>
                <a:gd name="T2" fmla="*/ 870 w 913"/>
                <a:gd name="T3" fmla="*/ 248 h 736"/>
                <a:gd name="T4" fmla="*/ 912 w 913"/>
                <a:gd name="T5" fmla="*/ 365 h 736"/>
                <a:gd name="T6" fmla="*/ 785 w 913"/>
                <a:gd name="T7" fmla="*/ 474 h 736"/>
                <a:gd name="T8" fmla="*/ 703 w 913"/>
                <a:gd name="T9" fmla="*/ 593 h 736"/>
                <a:gd name="T10" fmla="*/ 554 w 913"/>
                <a:gd name="T11" fmla="*/ 694 h 736"/>
                <a:gd name="T12" fmla="*/ 383 w 913"/>
                <a:gd name="T13" fmla="*/ 695 h 736"/>
                <a:gd name="T14" fmla="*/ 304 w 913"/>
                <a:gd name="T15" fmla="*/ 735 h 736"/>
                <a:gd name="T16" fmla="*/ 213 w 913"/>
                <a:gd name="T17" fmla="*/ 694 h 736"/>
                <a:gd name="T18" fmla="*/ 231 w 913"/>
                <a:gd name="T19" fmla="*/ 604 h 736"/>
                <a:gd name="T20" fmla="*/ 188 w 913"/>
                <a:gd name="T21" fmla="*/ 511 h 736"/>
                <a:gd name="T22" fmla="*/ 106 w 913"/>
                <a:gd name="T23" fmla="*/ 393 h 736"/>
                <a:gd name="T24" fmla="*/ 0 w 913"/>
                <a:gd name="T25" fmla="*/ 267 h 736"/>
                <a:gd name="T26" fmla="*/ 171 w 913"/>
                <a:gd name="T27" fmla="*/ 122 h 736"/>
                <a:gd name="T28" fmla="*/ 262 w 913"/>
                <a:gd name="T29" fmla="*/ 160 h 736"/>
                <a:gd name="T30" fmla="*/ 295 w 913"/>
                <a:gd name="T31" fmla="*/ 123 h 736"/>
                <a:gd name="T32" fmla="*/ 308 w 913"/>
                <a:gd name="T33" fmla="*/ 125 h 736"/>
                <a:gd name="T34" fmla="*/ 329 w 913"/>
                <a:gd name="T35" fmla="*/ 165 h 736"/>
                <a:gd name="T36" fmla="*/ 346 w 913"/>
                <a:gd name="T37" fmla="*/ 220 h 736"/>
                <a:gd name="T38" fmla="*/ 411 w 913"/>
                <a:gd name="T39" fmla="*/ 269 h 736"/>
                <a:gd name="T40" fmla="*/ 383 w 913"/>
                <a:gd name="T41" fmla="*/ 339 h 736"/>
                <a:gd name="T42" fmla="*/ 420 w 913"/>
                <a:gd name="T43" fmla="*/ 341 h 736"/>
                <a:gd name="T44" fmla="*/ 786 w 913"/>
                <a:gd name="T45" fmla="*/ 13 h 736"/>
                <a:gd name="T46" fmla="*/ 425 w 913"/>
                <a:gd name="T47" fmla="*/ 355 h 736"/>
                <a:gd name="T48" fmla="*/ 377 w 913"/>
                <a:gd name="T49" fmla="*/ 352 h 736"/>
                <a:gd name="T50" fmla="*/ 396 w 913"/>
                <a:gd name="T51" fmla="*/ 265 h 736"/>
                <a:gd name="T52" fmla="*/ 337 w 913"/>
                <a:gd name="T53" fmla="*/ 234 h 736"/>
                <a:gd name="T54" fmla="*/ 314 w 913"/>
                <a:gd name="T55" fmla="*/ 170 h 736"/>
                <a:gd name="T56" fmla="*/ 294 w 913"/>
                <a:gd name="T57" fmla="*/ 132 h 736"/>
                <a:gd name="T58" fmla="*/ 264 w 913"/>
                <a:gd name="T59" fmla="*/ 173 h 736"/>
                <a:gd name="T60" fmla="*/ 173 w 913"/>
                <a:gd name="T61" fmla="*/ 136 h 736"/>
                <a:gd name="T62" fmla="*/ 14 w 913"/>
                <a:gd name="T63" fmla="*/ 274 h 736"/>
                <a:gd name="T64" fmla="*/ 119 w 913"/>
                <a:gd name="T65" fmla="*/ 384 h 736"/>
                <a:gd name="T66" fmla="*/ 203 w 913"/>
                <a:gd name="T67" fmla="*/ 505 h 736"/>
                <a:gd name="T68" fmla="*/ 246 w 913"/>
                <a:gd name="T69" fmla="*/ 609 h 736"/>
                <a:gd name="T70" fmla="*/ 220 w 913"/>
                <a:gd name="T71" fmla="*/ 680 h 736"/>
                <a:gd name="T72" fmla="*/ 297 w 913"/>
                <a:gd name="T73" fmla="*/ 720 h 736"/>
                <a:gd name="T74" fmla="*/ 383 w 913"/>
                <a:gd name="T75" fmla="*/ 679 h 736"/>
                <a:gd name="T76" fmla="*/ 545 w 913"/>
                <a:gd name="T77" fmla="*/ 681 h 736"/>
                <a:gd name="T78" fmla="*/ 689 w 913"/>
                <a:gd name="T79" fmla="*/ 584 h 736"/>
                <a:gd name="T80" fmla="*/ 775 w 913"/>
                <a:gd name="T81" fmla="*/ 461 h 736"/>
                <a:gd name="T82" fmla="*/ 897 w 913"/>
                <a:gd name="T83" fmla="*/ 370 h 736"/>
                <a:gd name="T84" fmla="*/ 854 w 913"/>
                <a:gd name="T85" fmla="*/ 248 h 736"/>
                <a:gd name="T86" fmla="*/ 861 w 913"/>
                <a:gd name="T87" fmla="*/ 35 h 736"/>
                <a:gd name="T88" fmla="*/ 782 w 913"/>
                <a:gd name="T8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13" h="736">
                  <a:moveTo>
                    <a:pt x="782" y="0"/>
                  </a:moveTo>
                  <a:lnTo>
                    <a:pt x="864" y="19"/>
                  </a:lnTo>
                  <a:cubicBezTo>
                    <a:pt x="868" y="20"/>
                    <a:pt x="870" y="23"/>
                    <a:pt x="870" y="27"/>
                  </a:cubicBezTo>
                  <a:lnTo>
                    <a:pt x="870" y="248"/>
                  </a:lnTo>
                  <a:lnTo>
                    <a:pt x="870" y="245"/>
                  </a:lnTo>
                  <a:lnTo>
                    <a:pt x="912" y="365"/>
                  </a:lnTo>
                  <a:cubicBezTo>
                    <a:pt x="913" y="368"/>
                    <a:pt x="912" y="372"/>
                    <a:pt x="909" y="374"/>
                  </a:cubicBezTo>
                  <a:lnTo>
                    <a:pt x="785" y="474"/>
                  </a:lnTo>
                  <a:lnTo>
                    <a:pt x="787" y="472"/>
                  </a:lnTo>
                  <a:lnTo>
                    <a:pt x="703" y="593"/>
                  </a:lnTo>
                  <a:cubicBezTo>
                    <a:pt x="702" y="594"/>
                    <a:pt x="701" y="595"/>
                    <a:pt x="701" y="595"/>
                  </a:cubicBezTo>
                  <a:lnTo>
                    <a:pt x="554" y="694"/>
                  </a:lnTo>
                  <a:cubicBezTo>
                    <a:pt x="553" y="695"/>
                    <a:pt x="551" y="695"/>
                    <a:pt x="550" y="695"/>
                  </a:cubicBezTo>
                  <a:lnTo>
                    <a:pt x="383" y="695"/>
                  </a:lnTo>
                  <a:lnTo>
                    <a:pt x="387" y="694"/>
                  </a:lnTo>
                  <a:lnTo>
                    <a:pt x="304" y="735"/>
                  </a:lnTo>
                  <a:cubicBezTo>
                    <a:pt x="302" y="736"/>
                    <a:pt x="300" y="736"/>
                    <a:pt x="297" y="735"/>
                  </a:cubicBezTo>
                  <a:lnTo>
                    <a:pt x="213" y="694"/>
                  </a:lnTo>
                  <a:cubicBezTo>
                    <a:pt x="210" y="693"/>
                    <a:pt x="208" y="689"/>
                    <a:pt x="209" y="685"/>
                  </a:cubicBezTo>
                  <a:lnTo>
                    <a:pt x="231" y="604"/>
                  </a:lnTo>
                  <a:lnTo>
                    <a:pt x="231" y="610"/>
                  </a:lnTo>
                  <a:lnTo>
                    <a:pt x="188" y="511"/>
                  </a:lnTo>
                  <a:lnTo>
                    <a:pt x="189" y="512"/>
                  </a:lnTo>
                  <a:lnTo>
                    <a:pt x="106" y="393"/>
                  </a:lnTo>
                  <a:lnTo>
                    <a:pt x="2" y="273"/>
                  </a:lnTo>
                  <a:cubicBezTo>
                    <a:pt x="1" y="271"/>
                    <a:pt x="0" y="269"/>
                    <a:pt x="0" y="267"/>
                  </a:cubicBezTo>
                  <a:cubicBezTo>
                    <a:pt x="1" y="265"/>
                    <a:pt x="2" y="263"/>
                    <a:pt x="3" y="261"/>
                  </a:cubicBezTo>
                  <a:lnTo>
                    <a:pt x="171" y="122"/>
                  </a:lnTo>
                  <a:cubicBezTo>
                    <a:pt x="174" y="120"/>
                    <a:pt x="177" y="120"/>
                    <a:pt x="180" y="121"/>
                  </a:cubicBezTo>
                  <a:lnTo>
                    <a:pt x="262" y="160"/>
                  </a:lnTo>
                  <a:lnTo>
                    <a:pt x="253" y="161"/>
                  </a:lnTo>
                  <a:lnTo>
                    <a:pt x="295" y="123"/>
                  </a:lnTo>
                  <a:cubicBezTo>
                    <a:pt x="297" y="121"/>
                    <a:pt x="300" y="120"/>
                    <a:pt x="302" y="121"/>
                  </a:cubicBezTo>
                  <a:cubicBezTo>
                    <a:pt x="305" y="121"/>
                    <a:pt x="307" y="122"/>
                    <a:pt x="308" y="125"/>
                  </a:cubicBezTo>
                  <a:lnTo>
                    <a:pt x="328" y="164"/>
                  </a:lnTo>
                  <a:cubicBezTo>
                    <a:pt x="328" y="164"/>
                    <a:pt x="329" y="164"/>
                    <a:pt x="329" y="165"/>
                  </a:cubicBezTo>
                  <a:lnTo>
                    <a:pt x="349" y="225"/>
                  </a:lnTo>
                  <a:lnTo>
                    <a:pt x="346" y="220"/>
                  </a:lnTo>
                  <a:lnTo>
                    <a:pt x="408" y="261"/>
                  </a:lnTo>
                  <a:cubicBezTo>
                    <a:pt x="411" y="263"/>
                    <a:pt x="412" y="266"/>
                    <a:pt x="411" y="269"/>
                  </a:cubicBezTo>
                  <a:lnTo>
                    <a:pt x="391" y="349"/>
                  </a:lnTo>
                  <a:lnTo>
                    <a:pt x="383" y="339"/>
                  </a:lnTo>
                  <a:lnTo>
                    <a:pt x="425" y="339"/>
                  </a:lnTo>
                  <a:lnTo>
                    <a:pt x="420" y="341"/>
                  </a:lnTo>
                  <a:lnTo>
                    <a:pt x="774" y="2"/>
                  </a:lnTo>
                  <a:lnTo>
                    <a:pt x="786" y="13"/>
                  </a:lnTo>
                  <a:lnTo>
                    <a:pt x="431" y="352"/>
                  </a:lnTo>
                  <a:cubicBezTo>
                    <a:pt x="429" y="354"/>
                    <a:pt x="427" y="355"/>
                    <a:pt x="425" y="355"/>
                  </a:cubicBezTo>
                  <a:lnTo>
                    <a:pt x="383" y="355"/>
                  </a:lnTo>
                  <a:cubicBezTo>
                    <a:pt x="381" y="355"/>
                    <a:pt x="379" y="353"/>
                    <a:pt x="377" y="352"/>
                  </a:cubicBezTo>
                  <a:cubicBezTo>
                    <a:pt x="376" y="350"/>
                    <a:pt x="375" y="347"/>
                    <a:pt x="376" y="345"/>
                  </a:cubicBezTo>
                  <a:lnTo>
                    <a:pt x="396" y="265"/>
                  </a:lnTo>
                  <a:lnTo>
                    <a:pt x="399" y="274"/>
                  </a:lnTo>
                  <a:lnTo>
                    <a:pt x="337" y="234"/>
                  </a:lnTo>
                  <a:cubicBezTo>
                    <a:pt x="336" y="233"/>
                    <a:pt x="334" y="231"/>
                    <a:pt x="334" y="230"/>
                  </a:cubicBezTo>
                  <a:lnTo>
                    <a:pt x="314" y="170"/>
                  </a:lnTo>
                  <a:lnTo>
                    <a:pt x="314" y="171"/>
                  </a:lnTo>
                  <a:lnTo>
                    <a:pt x="294" y="132"/>
                  </a:lnTo>
                  <a:lnTo>
                    <a:pt x="306" y="134"/>
                  </a:lnTo>
                  <a:lnTo>
                    <a:pt x="264" y="173"/>
                  </a:lnTo>
                  <a:cubicBezTo>
                    <a:pt x="262" y="175"/>
                    <a:pt x="258" y="176"/>
                    <a:pt x="255" y="175"/>
                  </a:cubicBezTo>
                  <a:lnTo>
                    <a:pt x="173" y="136"/>
                  </a:lnTo>
                  <a:lnTo>
                    <a:pt x="181" y="135"/>
                  </a:lnTo>
                  <a:lnTo>
                    <a:pt x="14" y="274"/>
                  </a:lnTo>
                  <a:lnTo>
                    <a:pt x="15" y="262"/>
                  </a:lnTo>
                  <a:lnTo>
                    <a:pt x="119" y="384"/>
                  </a:lnTo>
                  <a:lnTo>
                    <a:pt x="202" y="503"/>
                  </a:lnTo>
                  <a:cubicBezTo>
                    <a:pt x="202" y="504"/>
                    <a:pt x="202" y="504"/>
                    <a:pt x="203" y="505"/>
                  </a:cubicBezTo>
                  <a:lnTo>
                    <a:pt x="246" y="603"/>
                  </a:lnTo>
                  <a:cubicBezTo>
                    <a:pt x="247" y="605"/>
                    <a:pt x="247" y="607"/>
                    <a:pt x="246" y="609"/>
                  </a:cubicBezTo>
                  <a:lnTo>
                    <a:pt x="225" y="689"/>
                  </a:lnTo>
                  <a:lnTo>
                    <a:pt x="220" y="680"/>
                  </a:lnTo>
                  <a:lnTo>
                    <a:pt x="304" y="720"/>
                  </a:lnTo>
                  <a:lnTo>
                    <a:pt x="297" y="720"/>
                  </a:lnTo>
                  <a:lnTo>
                    <a:pt x="380" y="680"/>
                  </a:lnTo>
                  <a:cubicBezTo>
                    <a:pt x="381" y="679"/>
                    <a:pt x="382" y="679"/>
                    <a:pt x="383" y="679"/>
                  </a:cubicBezTo>
                  <a:lnTo>
                    <a:pt x="550" y="679"/>
                  </a:lnTo>
                  <a:lnTo>
                    <a:pt x="545" y="681"/>
                  </a:lnTo>
                  <a:lnTo>
                    <a:pt x="692" y="582"/>
                  </a:lnTo>
                  <a:lnTo>
                    <a:pt x="689" y="584"/>
                  </a:lnTo>
                  <a:lnTo>
                    <a:pt x="773" y="463"/>
                  </a:lnTo>
                  <a:cubicBezTo>
                    <a:pt x="774" y="462"/>
                    <a:pt x="774" y="462"/>
                    <a:pt x="775" y="461"/>
                  </a:cubicBezTo>
                  <a:lnTo>
                    <a:pt x="899" y="361"/>
                  </a:lnTo>
                  <a:lnTo>
                    <a:pt x="897" y="370"/>
                  </a:lnTo>
                  <a:lnTo>
                    <a:pt x="855" y="251"/>
                  </a:lnTo>
                  <a:cubicBezTo>
                    <a:pt x="855" y="250"/>
                    <a:pt x="854" y="249"/>
                    <a:pt x="854" y="248"/>
                  </a:cubicBezTo>
                  <a:lnTo>
                    <a:pt x="854" y="27"/>
                  </a:lnTo>
                  <a:lnTo>
                    <a:pt x="861" y="35"/>
                  </a:lnTo>
                  <a:lnTo>
                    <a:pt x="778" y="15"/>
                  </a:lnTo>
                  <a:lnTo>
                    <a:pt x="782" y="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194" name="Freeform 44"/>
            <p:cNvSpPr>
              <a:spLocks/>
            </p:cNvSpPr>
            <p:nvPr/>
          </p:nvSpPr>
          <p:spPr bwMode="auto">
            <a:xfrm>
              <a:off x="1942" y="1795"/>
              <a:ext cx="193" cy="271"/>
            </a:xfrm>
            <a:custGeom>
              <a:avLst/>
              <a:gdLst>
                <a:gd name="T0" fmla="*/ 182 w 720"/>
                <a:gd name="T1" fmla="*/ 784 h 1008"/>
                <a:gd name="T2" fmla="*/ 236 w 720"/>
                <a:gd name="T3" fmla="*/ 933 h 1008"/>
                <a:gd name="T4" fmla="*/ 236 w 720"/>
                <a:gd name="T5" fmla="*/ 992 h 1008"/>
                <a:gd name="T6" fmla="*/ 290 w 720"/>
                <a:gd name="T7" fmla="*/ 939 h 1008"/>
                <a:gd name="T8" fmla="*/ 332 w 720"/>
                <a:gd name="T9" fmla="*/ 944 h 1008"/>
                <a:gd name="T10" fmla="*/ 398 w 720"/>
                <a:gd name="T11" fmla="*/ 836 h 1008"/>
                <a:gd name="T12" fmla="*/ 415 w 720"/>
                <a:gd name="T13" fmla="*/ 804 h 1008"/>
                <a:gd name="T14" fmla="*/ 319 w 720"/>
                <a:gd name="T15" fmla="*/ 552 h 1008"/>
                <a:gd name="T16" fmla="*/ 313 w 720"/>
                <a:gd name="T17" fmla="*/ 521 h 1008"/>
                <a:gd name="T18" fmla="*/ 527 w 720"/>
                <a:gd name="T19" fmla="*/ 378 h 1008"/>
                <a:gd name="T20" fmla="*/ 589 w 720"/>
                <a:gd name="T21" fmla="*/ 396 h 1008"/>
                <a:gd name="T22" fmla="*/ 705 w 720"/>
                <a:gd name="T23" fmla="*/ 325 h 1008"/>
                <a:gd name="T24" fmla="*/ 709 w 720"/>
                <a:gd name="T25" fmla="*/ 234 h 1008"/>
                <a:gd name="T26" fmla="*/ 621 w 720"/>
                <a:gd name="T27" fmla="*/ 108 h 1008"/>
                <a:gd name="T28" fmla="*/ 492 w 720"/>
                <a:gd name="T29" fmla="*/ 13 h 1008"/>
                <a:gd name="T30" fmla="*/ 364 w 720"/>
                <a:gd name="T31" fmla="*/ 135 h 1008"/>
                <a:gd name="T32" fmla="*/ 319 w 720"/>
                <a:gd name="T33" fmla="*/ 175 h 1008"/>
                <a:gd name="T34" fmla="*/ 54 w 720"/>
                <a:gd name="T35" fmla="*/ 214 h 1008"/>
                <a:gd name="T36" fmla="*/ 37 w 720"/>
                <a:gd name="T37" fmla="*/ 266 h 1008"/>
                <a:gd name="T38" fmla="*/ 98 w 720"/>
                <a:gd name="T39" fmla="*/ 461 h 1008"/>
                <a:gd name="T40" fmla="*/ 16 w 720"/>
                <a:gd name="T41" fmla="*/ 585 h 1008"/>
                <a:gd name="T42" fmla="*/ 0 w 720"/>
                <a:gd name="T43" fmla="*/ 585 h 1008"/>
                <a:gd name="T44" fmla="*/ 83 w 720"/>
                <a:gd name="T45" fmla="*/ 469 h 1008"/>
                <a:gd name="T46" fmla="*/ 21 w 720"/>
                <a:gd name="T47" fmla="*/ 266 h 1008"/>
                <a:gd name="T48" fmla="*/ 47 w 720"/>
                <a:gd name="T49" fmla="*/ 200 h 1008"/>
                <a:gd name="T50" fmla="*/ 319 w 720"/>
                <a:gd name="T51" fmla="*/ 159 h 1008"/>
                <a:gd name="T52" fmla="*/ 355 w 720"/>
                <a:gd name="T53" fmla="*/ 122 h 1008"/>
                <a:gd name="T54" fmla="*/ 478 w 720"/>
                <a:gd name="T55" fmla="*/ 4 h 1008"/>
                <a:gd name="T56" fmla="*/ 634 w 720"/>
                <a:gd name="T57" fmla="*/ 101 h 1008"/>
                <a:gd name="T58" fmla="*/ 632 w 720"/>
                <a:gd name="T59" fmla="*/ 181 h 1008"/>
                <a:gd name="T60" fmla="*/ 720 w 720"/>
                <a:gd name="T61" fmla="*/ 327 h 1008"/>
                <a:gd name="T62" fmla="*/ 692 w 720"/>
                <a:gd name="T63" fmla="*/ 412 h 1008"/>
                <a:gd name="T64" fmla="*/ 525 w 720"/>
                <a:gd name="T65" fmla="*/ 394 h 1008"/>
                <a:gd name="T66" fmla="*/ 449 w 720"/>
                <a:gd name="T67" fmla="*/ 392 h 1008"/>
                <a:gd name="T68" fmla="*/ 327 w 720"/>
                <a:gd name="T69" fmla="*/ 544 h 1008"/>
                <a:gd name="T70" fmla="*/ 368 w 720"/>
                <a:gd name="T71" fmla="*/ 542 h 1008"/>
                <a:gd name="T72" fmla="*/ 409 w 720"/>
                <a:gd name="T73" fmla="*/ 847 h 1008"/>
                <a:gd name="T74" fmla="*/ 327 w 720"/>
                <a:gd name="T75" fmla="*/ 879 h 1008"/>
                <a:gd name="T76" fmla="*/ 340 w 720"/>
                <a:gd name="T77" fmla="*/ 949 h 1008"/>
                <a:gd name="T78" fmla="*/ 285 w 720"/>
                <a:gd name="T79" fmla="*/ 1003 h 1008"/>
                <a:gd name="T80" fmla="*/ 228 w 720"/>
                <a:gd name="T81" fmla="*/ 1000 h 1008"/>
                <a:gd name="T82" fmla="*/ 174 w 720"/>
                <a:gd name="T83" fmla="*/ 949 h 1008"/>
                <a:gd name="T84" fmla="*/ 171 w 720"/>
                <a:gd name="T85" fmla="*/ 791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0" h="1008">
                  <a:moveTo>
                    <a:pt x="12" y="697"/>
                  </a:moveTo>
                  <a:lnTo>
                    <a:pt x="178" y="777"/>
                  </a:lnTo>
                  <a:cubicBezTo>
                    <a:pt x="180" y="778"/>
                    <a:pt x="182" y="781"/>
                    <a:pt x="182" y="784"/>
                  </a:cubicBezTo>
                  <a:lnTo>
                    <a:pt x="182" y="941"/>
                  </a:lnTo>
                  <a:lnTo>
                    <a:pt x="174" y="933"/>
                  </a:lnTo>
                  <a:lnTo>
                    <a:pt x="236" y="933"/>
                  </a:lnTo>
                  <a:cubicBezTo>
                    <a:pt x="240" y="933"/>
                    <a:pt x="244" y="937"/>
                    <a:pt x="244" y="941"/>
                  </a:cubicBezTo>
                  <a:lnTo>
                    <a:pt x="244" y="1000"/>
                  </a:lnTo>
                  <a:lnTo>
                    <a:pt x="236" y="992"/>
                  </a:lnTo>
                  <a:lnTo>
                    <a:pt x="278" y="992"/>
                  </a:lnTo>
                  <a:lnTo>
                    <a:pt x="270" y="998"/>
                  </a:lnTo>
                  <a:lnTo>
                    <a:pt x="290" y="939"/>
                  </a:lnTo>
                  <a:cubicBezTo>
                    <a:pt x="291" y="935"/>
                    <a:pt x="294" y="933"/>
                    <a:pt x="298" y="933"/>
                  </a:cubicBezTo>
                  <a:lnTo>
                    <a:pt x="340" y="933"/>
                  </a:lnTo>
                  <a:lnTo>
                    <a:pt x="332" y="944"/>
                  </a:lnTo>
                  <a:lnTo>
                    <a:pt x="312" y="884"/>
                  </a:lnTo>
                  <a:cubicBezTo>
                    <a:pt x="311" y="881"/>
                    <a:pt x="312" y="876"/>
                    <a:pt x="316" y="875"/>
                  </a:cubicBezTo>
                  <a:lnTo>
                    <a:pt x="398" y="836"/>
                  </a:lnTo>
                  <a:lnTo>
                    <a:pt x="394" y="839"/>
                  </a:lnTo>
                  <a:lnTo>
                    <a:pt x="416" y="798"/>
                  </a:lnTo>
                  <a:lnTo>
                    <a:pt x="415" y="804"/>
                  </a:lnTo>
                  <a:lnTo>
                    <a:pt x="352" y="546"/>
                  </a:lnTo>
                  <a:lnTo>
                    <a:pt x="360" y="552"/>
                  </a:lnTo>
                  <a:lnTo>
                    <a:pt x="319" y="552"/>
                  </a:lnTo>
                  <a:cubicBezTo>
                    <a:pt x="315" y="552"/>
                    <a:pt x="311" y="548"/>
                    <a:pt x="311" y="544"/>
                  </a:cubicBezTo>
                  <a:lnTo>
                    <a:pt x="311" y="526"/>
                  </a:lnTo>
                  <a:cubicBezTo>
                    <a:pt x="311" y="524"/>
                    <a:pt x="312" y="522"/>
                    <a:pt x="313" y="521"/>
                  </a:cubicBezTo>
                  <a:lnTo>
                    <a:pt x="437" y="381"/>
                  </a:lnTo>
                  <a:cubicBezTo>
                    <a:pt x="439" y="379"/>
                    <a:pt x="441" y="378"/>
                    <a:pt x="443" y="378"/>
                  </a:cubicBezTo>
                  <a:lnTo>
                    <a:pt x="527" y="378"/>
                  </a:lnTo>
                  <a:cubicBezTo>
                    <a:pt x="528" y="378"/>
                    <a:pt x="528" y="379"/>
                    <a:pt x="529" y="379"/>
                  </a:cubicBezTo>
                  <a:lnTo>
                    <a:pt x="591" y="397"/>
                  </a:lnTo>
                  <a:lnTo>
                    <a:pt x="589" y="396"/>
                  </a:lnTo>
                  <a:lnTo>
                    <a:pt x="692" y="396"/>
                  </a:lnTo>
                  <a:lnTo>
                    <a:pt x="685" y="402"/>
                  </a:lnTo>
                  <a:lnTo>
                    <a:pt x="705" y="325"/>
                  </a:lnTo>
                  <a:lnTo>
                    <a:pt x="704" y="327"/>
                  </a:lnTo>
                  <a:lnTo>
                    <a:pt x="704" y="226"/>
                  </a:lnTo>
                  <a:lnTo>
                    <a:pt x="709" y="234"/>
                  </a:lnTo>
                  <a:lnTo>
                    <a:pt x="626" y="195"/>
                  </a:lnTo>
                  <a:cubicBezTo>
                    <a:pt x="623" y="194"/>
                    <a:pt x="621" y="191"/>
                    <a:pt x="621" y="188"/>
                  </a:cubicBezTo>
                  <a:lnTo>
                    <a:pt x="621" y="108"/>
                  </a:lnTo>
                  <a:lnTo>
                    <a:pt x="624" y="114"/>
                  </a:lnTo>
                  <a:lnTo>
                    <a:pt x="480" y="15"/>
                  </a:lnTo>
                  <a:lnTo>
                    <a:pt x="492" y="13"/>
                  </a:lnTo>
                  <a:lnTo>
                    <a:pt x="450" y="74"/>
                  </a:lnTo>
                  <a:cubicBezTo>
                    <a:pt x="449" y="74"/>
                    <a:pt x="449" y="75"/>
                    <a:pt x="448" y="76"/>
                  </a:cubicBezTo>
                  <a:lnTo>
                    <a:pt x="364" y="135"/>
                  </a:lnTo>
                  <a:lnTo>
                    <a:pt x="365" y="134"/>
                  </a:lnTo>
                  <a:lnTo>
                    <a:pt x="325" y="173"/>
                  </a:lnTo>
                  <a:cubicBezTo>
                    <a:pt x="323" y="174"/>
                    <a:pt x="322" y="175"/>
                    <a:pt x="319" y="175"/>
                  </a:cubicBezTo>
                  <a:lnTo>
                    <a:pt x="132" y="175"/>
                  </a:lnTo>
                  <a:lnTo>
                    <a:pt x="136" y="174"/>
                  </a:lnTo>
                  <a:lnTo>
                    <a:pt x="54" y="214"/>
                  </a:lnTo>
                  <a:lnTo>
                    <a:pt x="58" y="210"/>
                  </a:lnTo>
                  <a:lnTo>
                    <a:pt x="36" y="269"/>
                  </a:lnTo>
                  <a:lnTo>
                    <a:pt x="37" y="266"/>
                  </a:lnTo>
                  <a:lnTo>
                    <a:pt x="37" y="345"/>
                  </a:lnTo>
                  <a:lnTo>
                    <a:pt x="36" y="341"/>
                  </a:lnTo>
                  <a:lnTo>
                    <a:pt x="98" y="461"/>
                  </a:lnTo>
                  <a:cubicBezTo>
                    <a:pt x="99" y="464"/>
                    <a:pt x="99" y="467"/>
                    <a:pt x="97" y="470"/>
                  </a:cubicBezTo>
                  <a:lnTo>
                    <a:pt x="15" y="590"/>
                  </a:lnTo>
                  <a:lnTo>
                    <a:pt x="16" y="585"/>
                  </a:lnTo>
                  <a:lnTo>
                    <a:pt x="16" y="704"/>
                  </a:lnTo>
                  <a:lnTo>
                    <a:pt x="0" y="704"/>
                  </a:lnTo>
                  <a:lnTo>
                    <a:pt x="0" y="585"/>
                  </a:lnTo>
                  <a:cubicBezTo>
                    <a:pt x="0" y="584"/>
                    <a:pt x="1" y="582"/>
                    <a:pt x="2" y="581"/>
                  </a:cubicBezTo>
                  <a:lnTo>
                    <a:pt x="84" y="461"/>
                  </a:lnTo>
                  <a:lnTo>
                    <a:pt x="83" y="469"/>
                  </a:lnTo>
                  <a:lnTo>
                    <a:pt x="22" y="349"/>
                  </a:lnTo>
                  <a:cubicBezTo>
                    <a:pt x="21" y="348"/>
                    <a:pt x="21" y="346"/>
                    <a:pt x="21" y="345"/>
                  </a:cubicBezTo>
                  <a:lnTo>
                    <a:pt x="21" y="266"/>
                  </a:lnTo>
                  <a:cubicBezTo>
                    <a:pt x="21" y="266"/>
                    <a:pt x="21" y="265"/>
                    <a:pt x="21" y="264"/>
                  </a:cubicBezTo>
                  <a:lnTo>
                    <a:pt x="43" y="204"/>
                  </a:lnTo>
                  <a:cubicBezTo>
                    <a:pt x="43" y="202"/>
                    <a:pt x="45" y="201"/>
                    <a:pt x="47" y="200"/>
                  </a:cubicBezTo>
                  <a:lnTo>
                    <a:pt x="129" y="160"/>
                  </a:lnTo>
                  <a:cubicBezTo>
                    <a:pt x="130" y="159"/>
                    <a:pt x="131" y="159"/>
                    <a:pt x="132" y="159"/>
                  </a:cubicBezTo>
                  <a:lnTo>
                    <a:pt x="319" y="159"/>
                  </a:lnTo>
                  <a:lnTo>
                    <a:pt x="314" y="161"/>
                  </a:lnTo>
                  <a:lnTo>
                    <a:pt x="354" y="123"/>
                  </a:lnTo>
                  <a:cubicBezTo>
                    <a:pt x="354" y="122"/>
                    <a:pt x="355" y="122"/>
                    <a:pt x="355" y="122"/>
                  </a:cubicBezTo>
                  <a:lnTo>
                    <a:pt x="439" y="63"/>
                  </a:lnTo>
                  <a:lnTo>
                    <a:pt x="437" y="65"/>
                  </a:lnTo>
                  <a:lnTo>
                    <a:pt x="478" y="4"/>
                  </a:lnTo>
                  <a:cubicBezTo>
                    <a:pt x="480" y="2"/>
                    <a:pt x="481" y="1"/>
                    <a:pt x="484" y="1"/>
                  </a:cubicBezTo>
                  <a:cubicBezTo>
                    <a:pt x="486" y="0"/>
                    <a:pt x="488" y="1"/>
                    <a:pt x="490" y="2"/>
                  </a:cubicBezTo>
                  <a:lnTo>
                    <a:pt x="634" y="101"/>
                  </a:lnTo>
                  <a:cubicBezTo>
                    <a:pt x="636" y="103"/>
                    <a:pt x="637" y="105"/>
                    <a:pt x="637" y="108"/>
                  </a:cubicBezTo>
                  <a:lnTo>
                    <a:pt x="637" y="188"/>
                  </a:lnTo>
                  <a:lnTo>
                    <a:pt x="632" y="181"/>
                  </a:lnTo>
                  <a:lnTo>
                    <a:pt x="716" y="219"/>
                  </a:lnTo>
                  <a:cubicBezTo>
                    <a:pt x="719" y="221"/>
                    <a:pt x="720" y="223"/>
                    <a:pt x="720" y="226"/>
                  </a:cubicBezTo>
                  <a:lnTo>
                    <a:pt x="720" y="327"/>
                  </a:lnTo>
                  <a:cubicBezTo>
                    <a:pt x="720" y="328"/>
                    <a:pt x="720" y="329"/>
                    <a:pt x="720" y="329"/>
                  </a:cubicBezTo>
                  <a:lnTo>
                    <a:pt x="700" y="406"/>
                  </a:lnTo>
                  <a:cubicBezTo>
                    <a:pt x="699" y="410"/>
                    <a:pt x="696" y="412"/>
                    <a:pt x="692" y="412"/>
                  </a:cubicBezTo>
                  <a:lnTo>
                    <a:pt x="589" y="412"/>
                  </a:lnTo>
                  <a:cubicBezTo>
                    <a:pt x="588" y="412"/>
                    <a:pt x="587" y="412"/>
                    <a:pt x="586" y="412"/>
                  </a:cubicBezTo>
                  <a:lnTo>
                    <a:pt x="525" y="394"/>
                  </a:lnTo>
                  <a:lnTo>
                    <a:pt x="527" y="395"/>
                  </a:lnTo>
                  <a:lnTo>
                    <a:pt x="443" y="395"/>
                  </a:lnTo>
                  <a:lnTo>
                    <a:pt x="449" y="392"/>
                  </a:lnTo>
                  <a:lnTo>
                    <a:pt x="325" y="531"/>
                  </a:lnTo>
                  <a:lnTo>
                    <a:pt x="327" y="526"/>
                  </a:lnTo>
                  <a:lnTo>
                    <a:pt x="327" y="544"/>
                  </a:lnTo>
                  <a:lnTo>
                    <a:pt x="319" y="536"/>
                  </a:lnTo>
                  <a:lnTo>
                    <a:pt x="360" y="536"/>
                  </a:lnTo>
                  <a:cubicBezTo>
                    <a:pt x="363" y="536"/>
                    <a:pt x="367" y="538"/>
                    <a:pt x="368" y="542"/>
                  </a:cubicBezTo>
                  <a:lnTo>
                    <a:pt x="431" y="800"/>
                  </a:lnTo>
                  <a:cubicBezTo>
                    <a:pt x="431" y="802"/>
                    <a:pt x="431" y="804"/>
                    <a:pt x="430" y="805"/>
                  </a:cubicBezTo>
                  <a:lnTo>
                    <a:pt x="409" y="847"/>
                  </a:lnTo>
                  <a:cubicBezTo>
                    <a:pt x="408" y="848"/>
                    <a:pt x="406" y="850"/>
                    <a:pt x="405" y="850"/>
                  </a:cubicBezTo>
                  <a:lnTo>
                    <a:pt x="323" y="889"/>
                  </a:lnTo>
                  <a:lnTo>
                    <a:pt x="327" y="879"/>
                  </a:lnTo>
                  <a:lnTo>
                    <a:pt x="347" y="939"/>
                  </a:lnTo>
                  <a:cubicBezTo>
                    <a:pt x="348" y="941"/>
                    <a:pt x="348" y="944"/>
                    <a:pt x="346" y="946"/>
                  </a:cubicBezTo>
                  <a:cubicBezTo>
                    <a:pt x="345" y="948"/>
                    <a:pt x="342" y="949"/>
                    <a:pt x="340" y="949"/>
                  </a:cubicBezTo>
                  <a:lnTo>
                    <a:pt x="298" y="949"/>
                  </a:lnTo>
                  <a:lnTo>
                    <a:pt x="305" y="944"/>
                  </a:lnTo>
                  <a:lnTo>
                    <a:pt x="285" y="1003"/>
                  </a:lnTo>
                  <a:cubicBezTo>
                    <a:pt x="284" y="1006"/>
                    <a:pt x="281" y="1008"/>
                    <a:pt x="278" y="1008"/>
                  </a:cubicBezTo>
                  <a:lnTo>
                    <a:pt x="236" y="1008"/>
                  </a:lnTo>
                  <a:cubicBezTo>
                    <a:pt x="232" y="1008"/>
                    <a:pt x="228" y="1005"/>
                    <a:pt x="228" y="1000"/>
                  </a:cubicBezTo>
                  <a:lnTo>
                    <a:pt x="228" y="941"/>
                  </a:lnTo>
                  <a:lnTo>
                    <a:pt x="236" y="949"/>
                  </a:lnTo>
                  <a:lnTo>
                    <a:pt x="174" y="949"/>
                  </a:lnTo>
                  <a:cubicBezTo>
                    <a:pt x="170" y="949"/>
                    <a:pt x="166" y="946"/>
                    <a:pt x="166" y="941"/>
                  </a:cubicBezTo>
                  <a:lnTo>
                    <a:pt x="166" y="784"/>
                  </a:lnTo>
                  <a:lnTo>
                    <a:pt x="171" y="791"/>
                  </a:lnTo>
                  <a:lnTo>
                    <a:pt x="5" y="711"/>
                  </a:lnTo>
                  <a:lnTo>
                    <a:pt x="12" y="697"/>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195" name="Freeform 45"/>
            <p:cNvSpPr>
              <a:spLocks/>
            </p:cNvSpPr>
            <p:nvPr/>
          </p:nvSpPr>
          <p:spPr bwMode="auto">
            <a:xfrm>
              <a:off x="2071" y="1696"/>
              <a:ext cx="280" cy="284"/>
            </a:xfrm>
            <a:custGeom>
              <a:avLst/>
              <a:gdLst>
                <a:gd name="T0" fmla="*/ 602 w 1041"/>
                <a:gd name="T1" fmla="*/ 80 h 1056"/>
                <a:gd name="T2" fmla="*/ 811 w 1041"/>
                <a:gd name="T3" fmla="*/ 119 h 1056"/>
                <a:gd name="T4" fmla="*/ 815 w 1041"/>
                <a:gd name="T5" fmla="*/ 202 h 1056"/>
                <a:gd name="T6" fmla="*/ 970 w 1041"/>
                <a:gd name="T7" fmla="*/ 258 h 1056"/>
                <a:gd name="T8" fmla="*/ 1039 w 1041"/>
                <a:gd name="T9" fmla="*/ 468 h 1056"/>
                <a:gd name="T10" fmla="*/ 1020 w 1041"/>
                <a:gd name="T11" fmla="*/ 658 h 1056"/>
                <a:gd name="T12" fmla="*/ 991 w 1041"/>
                <a:gd name="T13" fmla="*/ 689 h 1056"/>
                <a:gd name="T14" fmla="*/ 915 w 1041"/>
                <a:gd name="T15" fmla="*/ 728 h 1056"/>
                <a:gd name="T16" fmla="*/ 847 w 1041"/>
                <a:gd name="T17" fmla="*/ 669 h 1056"/>
                <a:gd name="T18" fmla="*/ 548 w 1041"/>
                <a:gd name="T19" fmla="*/ 782 h 1056"/>
                <a:gd name="T20" fmla="*/ 530 w 1041"/>
                <a:gd name="T21" fmla="*/ 958 h 1056"/>
                <a:gd name="T22" fmla="*/ 588 w 1041"/>
                <a:gd name="T23" fmla="*/ 951 h 1056"/>
                <a:gd name="T24" fmla="*/ 605 w 1041"/>
                <a:gd name="T25" fmla="*/ 1056 h 1056"/>
                <a:gd name="T26" fmla="*/ 450 w 1041"/>
                <a:gd name="T27" fmla="*/ 840 h 1056"/>
                <a:gd name="T28" fmla="*/ 294 w 1041"/>
                <a:gd name="T29" fmla="*/ 766 h 1056"/>
                <a:gd name="T30" fmla="*/ 225 w 1041"/>
                <a:gd name="T31" fmla="*/ 698 h 1056"/>
                <a:gd name="T32" fmla="*/ 147 w 1041"/>
                <a:gd name="T33" fmla="*/ 551 h 1056"/>
                <a:gd name="T34" fmla="*/ 146 w 1041"/>
                <a:gd name="T35" fmla="*/ 470 h 1056"/>
                <a:gd name="T36" fmla="*/ 2 w 1041"/>
                <a:gd name="T37" fmla="*/ 359 h 1056"/>
                <a:gd name="T38" fmla="*/ 167 w 1041"/>
                <a:gd name="T39" fmla="*/ 200 h 1056"/>
                <a:gd name="T40" fmla="*/ 270 w 1041"/>
                <a:gd name="T41" fmla="*/ 62 h 1056"/>
                <a:gd name="T42" fmla="*/ 602 w 1041"/>
                <a:gd name="T43" fmla="*/ 0 h 1056"/>
                <a:gd name="T44" fmla="*/ 360 w 1041"/>
                <a:gd name="T45" fmla="*/ 15 h 1056"/>
                <a:gd name="T46" fmla="*/ 179 w 1041"/>
                <a:gd name="T47" fmla="*/ 211 h 1056"/>
                <a:gd name="T48" fmla="*/ 57 w 1041"/>
                <a:gd name="T49" fmla="*/ 311 h 1056"/>
                <a:gd name="T50" fmla="*/ 155 w 1041"/>
                <a:gd name="T51" fmla="*/ 457 h 1056"/>
                <a:gd name="T52" fmla="*/ 154 w 1041"/>
                <a:gd name="T53" fmla="*/ 536 h 1056"/>
                <a:gd name="T54" fmla="*/ 241 w 1041"/>
                <a:gd name="T55" fmla="*/ 698 h 1056"/>
                <a:gd name="T56" fmla="*/ 294 w 1041"/>
                <a:gd name="T57" fmla="*/ 750 h 1056"/>
                <a:gd name="T58" fmla="*/ 466 w 1041"/>
                <a:gd name="T59" fmla="*/ 837 h 1056"/>
                <a:gd name="T60" fmla="*/ 605 w 1041"/>
                <a:gd name="T61" fmla="*/ 1040 h 1056"/>
                <a:gd name="T62" fmla="*/ 581 w 1041"/>
                <a:gd name="T63" fmla="*/ 961 h 1056"/>
                <a:gd name="T64" fmla="*/ 514 w 1041"/>
                <a:gd name="T65" fmla="*/ 959 h 1056"/>
                <a:gd name="T66" fmla="*/ 534 w 1041"/>
                <a:gd name="T67" fmla="*/ 775 h 1056"/>
                <a:gd name="T68" fmla="*/ 847 w 1041"/>
                <a:gd name="T69" fmla="*/ 653 h 1056"/>
                <a:gd name="T70" fmla="*/ 906 w 1041"/>
                <a:gd name="T71" fmla="*/ 714 h 1056"/>
                <a:gd name="T72" fmla="*/ 991 w 1041"/>
                <a:gd name="T73" fmla="*/ 673 h 1056"/>
                <a:gd name="T74" fmla="*/ 1005 w 1041"/>
                <a:gd name="T75" fmla="*/ 664 h 1056"/>
                <a:gd name="T76" fmla="*/ 1026 w 1041"/>
                <a:gd name="T77" fmla="*/ 459 h 1056"/>
                <a:gd name="T78" fmla="*/ 973 w 1041"/>
                <a:gd name="T79" fmla="*/ 274 h 1056"/>
                <a:gd name="T80" fmla="*/ 800 w 1041"/>
                <a:gd name="T81" fmla="*/ 209 h 1056"/>
                <a:gd name="T82" fmla="*/ 804 w 1041"/>
                <a:gd name="T83" fmla="*/ 133 h 1056"/>
                <a:gd name="T84" fmla="*/ 602 w 1041"/>
                <a:gd name="T85" fmla="*/ 96 h 1056"/>
                <a:gd name="T86" fmla="*/ 610 w 1041"/>
                <a:gd name="T87" fmla="*/ 8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41" h="1056">
                  <a:moveTo>
                    <a:pt x="610" y="8"/>
                  </a:moveTo>
                  <a:lnTo>
                    <a:pt x="610" y="88"/>
                  </a:lnTo>
                  <a:lnTo>
                    <a:pt x="602" y="80"/>
                  </a:lnTo>
                  <a:lnTo>
                    <a:pt x="725" y="80"/>
                  </a:lnTo>
                  <a:cubicBezTo>
                    <a:pt x="726" y="80"/>
                    <a:pt x="727" y="81"/>
                    <a:pt x="728" y="81"/>
                  </a:cubicBezTo>
                  <a:lnTo>
                    <a:pt x="811" y="119"/>
                  </a:lnTo>
                  <a:cubicBezTo>
                    <a:pt x="814" y="120"/>
                    <a:pt x="816" y="123"/>
                    <a:pt x="816" y="126"/>
                  </a:cubicBezTo>
                  <a:lnTo>
                    <a:pt x="816" y="206"/>
                  </a:lnTo>
                  <a:lnTo>
                    <a:pt x="815" y="202"/>
                  </a:lnTo>
                  <a:lnTo>
                    <a:pt x="854" y="282"/>
                  </a:lnTo>
                  <a:lnTo>
                    <a:pt x="845" y="278"/>
                  </a:lnTo>
                  <a:lnTo>
                    <a:pt x="970" y="258"/>
                  </a:lnTo>
                  <a:cubicBezTo>
                    <a:pt x="974" y="257"/>
                    <a:pt x="978" y="260"/>
                    <a:pt x="979" y="264"/>
                  </a:cubicBezTo>
                  <a:lnTo>
                    <a:pt x="1040" y="461"/>
                  </a:lnTo>
                  <a:cubicBezTo>
                    <a:pt x="1041" y="464"/>
                    <a:pt x="1040" y="466"/>
                    <a:pt x="1039" y="468"/>
                  </a:cubicBezTo>
                  <a:lnTo>
                    <a:pt x="978" y="548"/>
                  </a:lnTo>
                  <a:lnTo>
                    <a:pt x="979" y="541"/>
                  </a:lnTo>
                  <a:lnTo>
                    <a:pt x="1020" y="658"/>
                  </a:lnTo>
                  <a:cubicBezTo>
                    <a:pt x="1022" y="661"/>
                    <a:pt x="1021" y="665"/>
                    <a:pt x="1018" y="667"/>
                  </a:cubicBezTo>
                  <a:lnTo>
                    <a:pt x="996" y="687"/>
                  </a:lnTo>
                  <a:cubicBezTo>
                    <a:pt x="995" y="688"/>
                    <a:pt x="993" y="689"/>
                    <a:pt x="991" y="689"/>
                  </a:cubicBezTo>
                  <a:lnTo>
                    <a:pt x="971" y="689"/>
                  </a:lnTo>
                  <a:lnTo>
                    <a:pt x="976" y="688"/>
                  </a:lnTo>
                  <a:lnTo>
                    <a:pt x="915" y="728"/>
                  </a:lnTo>
                  <a:cubicBezTo>
                    <a:pt x="912" y="730"/>
                    <a:pt x="907" y="729"/>
                    <a:pt x="905" y="727"/>
                  </a:cubicBezTo>
                  <a:lnTo>
                    <a:pt x="841" y="667"/>
                  </a:lnTo>
                  <a:lnTo>
                    <a:pt x="847" y="669"/>
                  </a:lnTo>
                  <a:lnTo>
                    <a:pt x="602" y="669"/>
                  </a:lnTo>
                  <a:lnTo>
                    <a:pt x="609" y="665"/>
                  </a:lnTo>
                  <a:lnTo>
                    <a:pt x="548" y="782"/>
                  </a:lnTo>
                  <a:lnTo>
                    <a:pt x="524" y="841"/>
                  </a:lnTo>
                  <a:lnTo>
                    <a:pt x="525" y="838"/>
                  </a:lnTo>
                  <a:lnTo>
                    <a:pt x="530" y="958"/>
                  </a:lnTo>
                  <a:lnTo>
                    <a:pt x="521" y="950"/>
                  </a:lnTo>
                  <a:lnTo>
                    <a:pt x="580" y="945"/>
                  </a:lnTo>
                  <a:cubicBezTo>
                    <a:pt x="584" y="945"/>
                    <a:pt x="587" y="948"/>
                    <a:pt x="588" y="951"/>
                  </a:cubicBezTo>
                  <a:lnTo>
                    <a:pt x="613" y="1046"/>
                  </a:lnTo>
                  <a:cubicBezTo>
                    <a:pt x="613" y="1049"/>
                    <a:pt x="613" y="1051"/>
                    <a:pt x="611" y="1053"/>
                  </a:cubicBezTo>
                  <a:cubicBezTo>
                    <a:pt x="610" y="1055"/>
                    <a:pt x="607" y="1056"/>
                    <a:pt x="605" y="1056"/>
                  </a:cubicBezTo>
                  <a:lnTo>
                    <a:pt x="487" y="1056"/>
                  </a:lnTo>
                  <a:cubicBezTo>
                    <a:pt x="483" y="1056"/>
                    <a:pt x="480" y="1054"/>
                    <a:pt x="480" y="1050"/>
                  </a:cubicBezTo>
                  <a:lnTo>
                    <a:pt x="450" y="840"/>
                  </a:lnTo>
                  <a:lnTo>
                    <a:pt x="431" y="760"/>
                  </a:lnTo>
                  <a:lnTo>
                    <a:pt x="439" y="766"/>
                  </a:lnTo>
                  <a:lnTo>
                    <a:pt x="294" y="766"/>
                  </a:lnTo>
                  <a:cubicBezTo>
                    <a:pt x="292" y="766"/>
                    <a:pt x="290" y="766"/>
                    <a:pt x="289" y="764"/>
                  </a:cubicBezTo>
                  <a:lnTo>
                    <a:pt x="228" y="704"/>
                  </a:lnTo>
                  <a:cubicBezTo>
                    <a:pt x="226" y="703"/>
                    <a:pt x="225" y="701"/>
                    <a:pt x="225" y="698"/>
                  </a:cubicBezTo>
                  <a:lnTo>
                    <a:pt x="225" y="581"/>
                  </a:lnTo>
                  <a:lnTo>
                    <a:pt x="230" y="588"/>
                  </a:lnTo>
                  <a:lnTo>
                    <a:pt x="147" y="551"/>
                  </a:lnTo>
                  <a:cubicBezTo>
                    <a:pt x="144" y="549"/>
                    <a:pt x="142" y="547"/>
                    <a:pt x="142" y="543"/>
                  </a:cubicBezTo>
                  <a:lnTo>
                    <a:pt x="142" y="463"/>
                  </a:lnTo>
                  <a:lnTo>
                    <a:pt x="146" y="470"/>
                  </a:lnTo>
                  <a:lnTo>
                    <a:pt x="4" y="370"/>
                  </a:lnTo>
                  <a:cubicBezTo>
                    <a:pt x="2" y="369"/>
                    <a:pt x="1" y="367"/>
                    <a:pt x="1" y="365"/>
                  </a:cubicBezTo>
                  <a:cubicBezTo>
                    <a:pt x="0" y="363"/>
                    <a:pt x="1" y="361"/>
                    <a:pt x="2" y="359"/>
                  </a:cubicBezTo>
                  <a:lnTo>
                    <a:pt x="44" y="301"/>
                  </a:lnTo>
                  <a:cubicBezTo>
                    <a:pt x="44" y="301"/>
                    <a:pt x="44" y="300"/>
                    <a:pt x="45" y="300"/>
                  </a:cubicBezTo>
                  <a:lnTo>
                    <a:pt x="167" y="200"/>
                  </a:lnTo>
                  <a:lnTo>
                    <a:pt x="166" y="201"/>
                  </a:lnTo>
                  <a:lnTo>
                    <a:pt x="268" y="64"/>
                  </a:lnTo>
                  <a:cubicBezTo>
                    <a:pt x="269" y="63"/>
                    <a:pt x="269" y="63"/>
                    <a:pt x="270" y="62"/>
                  </a:cubicBezTo>
                  <a:lnTo>
                    <a:pt x="351" y="2"/>
                  </a:lnTo>
                  <a:cubicBezTo>
                    <a:pt x="352" y="1"/>
                    <a:pt x="354" y="0"/>
                    <a:pt x="356" y="0"/>
                  </a:cubicBezTo>
                  <a:lnTo>
                    <a:pt x="602" y="0"/>
                  </a:lnTo>
                  <a:lnTo>
                    <a:pt x="602" y="16"/>
                  </a:lnTo>
                  <a:lnTo>
                    <a:pt x="356" y="16"/>
                  </a:lnTo>
                  <a:lnTo>
                    <a:pt x="360" y="15"/>
                  </a:lnTo>
                  <a:lnTo>
                    <a:pt x="280" y="75"/>
                  </a:lnTo>
                  <a:lnTo>
                    <a:pt x="281" y="73"/>
                  </a:lnTo>
                  <a:lnTo>
                    <a:pt x="179" y="211"/>
                  </a:lnTo>
                  <a:cubicBezTo>
                    <a:pt x="178" y="211"/>
                    <a:pt x="178" y="212"/>
                    <a:pt x="177" y="212"/>
                  </a:cubicBezTo>
                  <a:lnTo>
                    <a:pt x="55" y="312"/>
                  </a:lnTo>
                  <a:lnTo>
                    <a:pt x="57" y="311"/>
                  </a:lnTo>
                  <a:lnTo>
                    <a:pt x="15" y="368"/>
                  </a:lnTo>
                  <a:lnTo>
                    <a:pt x="13" y="357"/>
                  </a:lnTo>
                  <a:lnTo>
                    <a:pt x="155" y="457"/>
                  </a:lnTo>
                  <a:cubicBezTo>
                    <a:pt x="157" y="458"/>
                    <a:pt x="158" y="461"/>
                    <a:pt x="158" y="463"/>
                  </a:cubicBezTo>
                  <a:lnTo>
                    <a:pt x="158" y="543"/>
                  </a:lnTo>
                  <a:lnTo>
                    <a:pt x="154" y="536"/>
                  </a:lnTo>
                  <a:lnTo>
                    <a:pt x="237" y="574"/>
                  </a:lnTo>
                  <a:cubicBezTo>
                    <a:pt x="239" y="575"/>
                    <a:pt x="241" y="578"/>
                    <a:pt x="241" y="581"/>
                  </a:cubicBezTo>
                  <a:lnTo>
                    <a:pt x="241" y="698"/>
                  </a:lnTo>
                  <a:lnTo>
                    <a:pt x="239" y="693"/>
                  </a:lnTo>
                  <a:lnTo>
                    <a:pt x="300" y="753"/>
                  </a:lnTo>
                  <a:lnTo>
                    <a:pt x="294" y="750"/>
                  </a:lnTo>
                  <a:lnTo>
                    <a:pt x="439" y="750"/>
                  </a:lnTo>
                  <a:cubicBezTo>
                    <a:pt x="442" y="750"/>
                    <a:pt x="445" y="753"/>
                    <a:pt x="446" y="757"/>
                  </a:cubicBezTo>
                  <a:lnTo>
                    <a:pt x="466" y="837"/>
                  </a:lnTo>
                  <a:lnTo>
                    <a:pt x="495" y="1047"/>
                  </a:lnTo>
                  <a:lnTo>
                    <a:pt x="487" y="1040"/>
                  </a:lnTo>
                  <a:lnTo>
                    <a:pt x="605" y="1040"/>
                  </a:lnTo>
                  <a:lnTo>
                    <a:pt x="597" y="1050"/>
                  </a:lnTo>
                  <a:lnTo>
                    <a:pt x="573" y="955"/>
                  </a:lnTo>
                  <a:lnTo>
                    <a:pt x="581" y="961"/>
                  </a:lnTo>
                  <a:lnTo>
                    <a:pt x="522" y="966"/>
                  </a:lnTo>
                  <a:cubicBezTo>
                    <a:pt x="520" y="967"/>
                    <a:pt x="518" y="966"/>
                    <a:pt x="516" y="964"/>
                  </a:cubicBezTo>
                  <a:cubicBezTo>
                    <a:pt x="515" y="963"/>
                    <a:pt x="514" y="961"/>
                    <a:pt x="514" y="959"/>
                  </a:cubicBezTo>
                  <a:lnTo>
                    <a:pt x="509" y="839"/>
                  </a:lnTo>
                  <a:cubicBezTo>
                    <a:pt x="509" y="838"/>
                    <a:pt x="509" y="837"/>
                    <a:pt x="509" y="835"/>
                  </a:cubicBezTo>
                  <a:lnTo>
                    <a:pt x="534" y="775"/>
                  </a:lnTo>
                  <a:lnTo>
                    <a:pt x="595" y="657"/>
                  </a:lnTo>
                  <a:cubicBezTo>
                    <a:pt x="597" y="655"/>
                    <a:pt x="599" y="653"/>
                    <a:pt x="602" y="653"/>
                  </a:cubicBezTo>
                  <a:lnTo>
                    <a:pt x="847" y="653"/>
                  </a:lnTo>
                  <a:cubicBezTo>
                    <a:pt x="849" y="653"/>
                    <a:pt x="851" y="654"/>
                    <a:pt x="852" y="655"/>
                  </a:cubicBezTo>
                  <a:lnTo>
                    <a:pt x="916" y="715"/>
                  </a:lnTo>
                  <a:lnTo>
                    <a:pt x="906" y="714"/>
                  </a:lnTo>
                  <a:lnTo>
                    <a:pt x="967" y="674"/>
                  </a:lnTo>
                  <a:cubicBezTo>
                    <a:pt x="968" y="673"/>
                    <a:pt x="970" y="673"/>
                    <a:pt x="971" y="673"/>
                  </a:cubicBezTo>
                  <a:lnTo>
                    <a:pt x="991" y="673"/>
                  </a:lnTo>
                  <a:lnTo>
                    <a:pt x="986" y="675"/>
                  </a:lnTo>
                  <a:lnTo>
                    <a:pt x="1008" y="655"/>
                  </a:lnTo>
                  <a:lnTo>
                    <a:pt x="1005" y="664"/>
                  </a:lnTo>
                  <a:lnTo>
                    <a:pt x="964" y="546"/>
                  </a:lnTo>
                  <a:cubicBezTo>
                    <a:pt x="963" y="544"/>
                    <a:pt x="963" y="541"/>
                    <a:pt x="965" y="539"/>
                  </a:cubicBezTo>
                  <a:lnTo>
                    <a:pt x="1026" y="459"/>
                  </a:lnTo>
                  <a:lnTo>
                    <a:pt x="1025" y="466"/>
                  </a:lnTo>
                  <a:lnTo>
                    <a:pt x="964" y="268"/>
                  </a:lnTo>
                  <a:lnTo>
                    <a:pt x="973" y="274"/>
                  </a:lnTo>
                  <a:lnTo>
                    <a:pt x="848" y="294"/>
                  </a:lnTo>
                  <a:cubicBezTo>
                    <a:pt x="845" y="294"/>
                    <a:pt x="841" y="293"/>
                    <a:pt x="840" y="289"/>
                  </a:cubicBezTo>
                  <a:lnTo>
                    <a:pt x="800" y="209"/>
                  </a:lnTo>
                  <a:cubicBezTo>
                    <a:pt x="800" y="208"/>
                    <a:pt x="800" y="207"/>
                    <a:pt x="800" y="206"/>
                  </a:cubicBezTo>
                  <a:lnTo>
                    <a:pt x="800" y="126"/>
                  </a:lnTo>
                  <a:lnTo>
                    <a:pt x="804" y="133"/>
                  </a:lnTo>
                  <a:lnTo>
                    <a:pt x="721" y="96"/>
                  </a:lnTo>
                  <a:lnTo>
                    <a:pt x="725" y="96"/>
                  </a:lnTo>
                  <a:lnTo>
                    <a:pt x="602" y="96"/>
                  </a:lnTo>
                  <a:cubicBezTo>
                    <a:pt x="598" y="96"/>
                    <a:pt x="594" y="93"/>
                    <a:pt x="594" y="88"/>
                  </a:cubicBezTo>
                  <a:lnTo>
                    <a:pt x="594" y="8"/>
                  </a:lnTo>
                  <a:lnTo>
                    <a:pt x="610" y="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196" name="Freeform 46"/>
            <p:cNvSpPr>
              <a:spLocks/>
            </p:cNvSpPr>
            <p:nvPr/>
          </p:nvSpPr>
          <p:spPr bwMode="auto">
            <a:xfrm>
              <a:off x="1426" y="2947"/>
              <a:ext cx="413" cy="769"/>
            </a:xfrm>
            <a:custGeom>
              <a:avLst/>
              <a:gdLst>
                <a:gd name="T0" fmla="*/ 174 w 1536"/>
                <a:gd name="T1" fmla="*/ 140 h 2864"/>
                <a:gd name="T2" fmla="*/ 180 w 1536"/>
                <a:gd name="T3" fmla="*/ 293 h 2864"/>
                <a:gd name="T4" fmla="*/ 91 w 1536"/>
                <a:gd name="T5" fmla="*/ 388 h 2864"/>
                <a:gd name="T6" fmla="*/ 37 w 1536"/>
                <a:gd name="T7" fmla="*/ 584 h 2864"/>
                <a:gd name="T8" fmla="*/ 38 w 1536"/>
                <a:gd name="T9" fmla="*/ 730 h 2864"/>
                <a:gd name="T10" fmla="*/ 208 w 1536"/>
                <a:gd name="T11" fmla="*/ 767 h 2864"/>
                <a:gd name="T12" fmla="*/ 388 w 1536"/>
                <a:gd name="T13" fmla="*/ 959 h 2864"/>
                <a:gd name="T14" fmla="*/ 427 w 1536"/>
                <a:gd name="T15" fmla="*/ 1407 h 2864"/>
                <a:gd name="T16" fmla="*/ 529 w 1536"/>
                <a:gd name="T17" fmla="*/ 1908 h 2864"/>
                <a:gd name="T18" fmla="*/ 612 w 1536"/>
                <a:gd name="T19" fmla="*/ 2258 h 2864"/>
                <a:gd name="T20" fmla="*/ 529 w 1536"/>
                <a:gd name="T21" fmla="*/ 2690 h 2864"/>
                <a:gd name="T22" fmla="*/ 583 w 1536"/>
                <a:gd name="T23" fmla="*/ 2848 h 2864"/>
                <a:gd name="T24" fmla="*/ 844 w 1536"/>
                <a:gd name="T25" fmla="*/ 2768 h 2864"/>
                <a:gd name="T26" fmla="*/ 1048 w 1536"/>
                <a:gd name="T27" fmla="*/ 2422 h 2864"/>
                <a:gd name="T28" fmla="*/ 1213 w 1536"/>
                <a:gd name="T29" fmla="*/ 2278 h 2864"/>
                <a:gd name="T30" fmla="*/ 1401 w 1536"/>
                <a:gd name="T31" fmla="*/ 2190 h 2864"/>
                <a:gd name="T32" fmla="*/ 1521 w 1536"/>
                <a:gd name="T33" fmla="*/ 1740 h 2864"/>
                <a:gd name="T34" fmla="*/ 1384 w 1536"/>
                <a:gd name="T35" fmla="*/ 1503 h 2864"/>
                <a:gd name="T36" fmla="*/ 1131 w 1536"/>
                <a:gd name="T37" fmla="*/ 1333 h 2864"/>
                <a:gd name="T38" fmla="*/ 1030 w 1536"/>
                <a:gd name="T39" fmla="*/ 982 h 2864"/>
                <a:gd name="T40" fmla="*/ 824 w 1536"/>
                <a:gd name="T41" fmla="*/ 817 h 2864"/>
                <a:gd name="T42" fmla="*/ 708 w 1536"/>
                <a:gd name="T43" fmla="*/ 636 h 2864"/>
                <a:gd name="T44" fmla="*/ 647 w 1536"/>
                <a:gd name="T45" fmla="*/ 430 h 2864"/>
                <a:gd name="T46" fmla="*/ 604 w 1536"/>
                <a:gd name="T47" fmla="*/ 223 h 2864"/>
                <a:gd name="T48" fmla="*/ 557 w 1536"/>
                <a:gd name="T49" fmla="*/ 34 h 2864"/>
                <a:gd name="T50" fmla="*/ 465 w 1536"/>
                <a:gd name="T51" fmla="*/ 56 h 2864"/>
                <a:gd name="T52" fmla="*/ 462 w 1536"/>
                <a:gd name="T53" fmla="*/ 42 h 2864"/>
                <a:gd name="T54" fmla="*/ 567 w 1536"/>
                <a:gd name="T55" fmla="*/ 22 h 2864"/>
                <a:gd name="T56" fmla="*/ 612 w 1536"/>
                <a:gd name="T57" fmla="*/ 215 h 2864"/>
                <a:gd name="T58" fmla="*/ 655 w 1536"/>
                <a:gd name="T59" fmla="*/ 422 h 2864"/>
                <a:gd name="T60" fmla="*/ 716 w 1536"/>
                <a:gd name="T61" fmla="*/ 627 h 2864"/>
                <a:gd name="T62" fmla="*/ 839 w 1536"/>
                <a:gd name="T63" fmla="*/ 812 h 2864"/>
                <a:gd name="T64" fmla="*/ 1041 w 1536"/>
                <a:gd name="T65" fmla="*/ 971 h 2864"/>
                <a:gd name="T66" fmla="*/ 1146 w 1536"/>
                <a:gd name="T67" fmla="*/ 1328 h 2864"/>
                <a:gd name="T68" fmla="*/ 1388 w 1536"/>
                <a:gd name="T69" fmla="*/ 1488 h 2864"/>
                <a:gd name="T70" fmla="*/ 1536 w 1536"/>
                <a:gd name="T71" fmla="*/ 1743 h 2864"/>
                <a:gd name="T72" fmla="*/ 1413 w 1536"/>
                <a:gd name="T73" fmla="*/ 2198 h 2864"/>
                <a:gd name="T74" fmla="*/ 1221 w 1536"/>
                <a:gd name="T75" fmla="*/ 2288 h 2864"/>
                <a:gd name="T76" fmla="*/ 1058 w 1536"/>
                <a:gd name="T77" fmla="*/ 2431 h 2864"/>
                <a:gd name="T78" fmla="*/ 1000 w 1536"/>
                <a:gd name="T79" fmla="*/ 2615 h 2864"/>
                <a:gd name="T80" fmla="*/ 708 w 1536"/>
                <a:gd name="T81" fmla="*/ 2864 h 2864"/>
                <a:gd name="T82" fmla="*/ 535 w 1536"/>
                <a:gd name="T83" fmla="*/ 2796 h 2864"/>
                <a:gd name="T84" fmla="*/ 596 w 1536"/>
                <a:gd name="T85" fmla="*/ 2341 h 2864"/>
                <a:gd name="T86" fmla="*/ 473 w 1536"/>
                <a:gd name="T87" fmla="*/ 2112 h 2864"/>
                <a:gd name="T88" fmla="*/ 453 w 1536"/>
                <a:gd name="T89" fmla="*/ 1479 h 2864"/>
                <a:gd name="T90" fmla="*/ 351 w 1536"/>
                <a:gd name="T91" fmla="*/ 1142 h 2864"/>
                <a:gd name="T92" fmla="*/ 221 w 1536"/>
                <a:gd name="T93" fmla="*/ 777 h 2864"/>
                <a:gd name="T94" fmla="*/ 24 w 1536"/>
                <a:gd name="T95" fmla="*/ 737 h 2864"/>
                <a:gd name="T96" fmla="*/ 23 w 1536"/>
                <a:gd name="T97" fmla="*/ 583 h 2864"/>
                <a:gd name="T98" fmla="*/ 84 w 1536"/>
                <a:gd name="T99" fmla="*/ 376 h 2864"/>
                <a:gd name="T100" fmla="*/ 166 w 1536"/>
                <a:gd name="T101" fmla="*/ 296 h 2864"/>
                <a:gd name="T102" fmla="*/ 167 w 1536"/>
                <a:gd name="T103" fmla="*/ 129 h 2864"/>
                <a:gd name="T104" fmla="*/ 268 w 1536"/>
                <a:gd name="T105" fmla="*/ 5 h 2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36" h="2864">
                  <a:moveTo>
                    <a:pt x="283" y="12"/>
                  </a:moveTo>
                  <a:lnTo>
                    <a:pt x="221" y="135"/>
                  </a:lnTo>
                  <a:cubicBezTo>
                    <a:pt x="220" y="138"/>
                    <a:pt x="217" y="140"/>
                    <a:pt x="214" y="140"/>
                  </a:cubicBezTo>
                  <a:lnTo>
                    <a:pt x="174" y="140"/>
                  </a:lnTo>
                  <a:lnTo>
                    <a:pt x="182" y="134"/>
                  </a:lnTo>
                  <a:lnTo>
                    <a:pt x="139" y="259"/>
                  </a:lnTo>
                  <a:lnTo>
                    <a:pt x="137" y="251"/>
                  </a:lnTo>
                  <a:lnTo>
                    <a:pt x="180" y="293"/>
                  </a:lnTo>
                  <a:cubicBezTo>
                    <a:pt x="182" y="295"/>
                    <a:pt x="183" y="298"/>
                    <a:pt x="182" y="300"/>
                  </a:cubicBezTo>
                  <a:lnTo>
                    <a:pt x="161" y="382"/>
                  </a:lnTo>
                  <a:cubicBezTo>
                    <a:pt x="160" y="386"/>
                    <a:pt x="156" y="388"/>
                    <a:pt x="153" y="388"/>
                  </a:cubicBezTo>
                  <a:lnTo>
                    <a:pt x="91" y="388"/>
                  </a:lnTo>
                  <a:lnTo>
                    <a:pt x="98" y="384"/>
                  </a:lnTo>
                  <a:lnTo>
                    <a:pt x="15" y="529"/>
                  </a:lnTo>
                  <a:lnTo>
                    <a:pt x="16" y="522"/>
                  </a:lnTo>
                  <a:lnTo>
                    <a:pt x="37" y="584"/>
                  </a:lnTo>
                  <a:cubicBezTo>
                    <a:pt x="38" y="586"/>
                    <a:pt x="38" y="588"/>
                    <a:pt x="37" y="590"/>
                  </a:cubicBezTo>
                  <a:lnTo>
                    <a:pt x="16" y="632"/>
                  </a:lnTo>
                  <a:lnTo>
                    <a:pt x="16" y="627"/>
                  </a:lnTo>
                  <a:lnTo>
                    <a:pt x="38" y="730"/>
                  </a:lnTo>
                  <a:lnTo>
                    <a:pt x="36" y="726"/>
                  </a:lnTo>
                  <a:lnTo>
                    <a:pt x="158" y="849"/>
                  </a:lnTo>
                  <a:lnTo>
                    <a:pt x="146" y="850"/>
                  </a:lnTo>
                  <a:lnTo>
                    <a:pt x="208" y="767"/>
                  </a:lnTo>
                  <a:cubicBezTo>
                    <a:pt x="209" y="765"/>
                    <a:pt x="211" y="764"/>
                    <a:pt x="214" y="764"/>
                  </a:cubicBezTo>
                  <a:cubicBezTo>
                    <a:pt x="216" y="764"/>
                    <a:pt x="219" y="765"/>
                    <a:pt x="220" y="766"/>
                  </a:cubicBezTo>
                  <a:lnTo>
                    <a:pt x="386" y="953"/>
                  </a:lnTo>
                  <a:cubicBezTo>
                    <a:pt x="387" y="955"/>
                    <a:pt x="388" y="957"/>
                    <a:pt x="388" y="959"/>
                  </a:cubicBezTo>
                  <a:lnTo>
                    <a:pt x="366" y="1144"/>
                  </a:lnTo>
                  <a:lnTo>
                    <a:pt x="366" y="1142"/>
                  </a:lnTo>
                  <a:lnTo>
                    <a:pt x="428" y="1410"/>
                  </a:lnTo>
                  <a:lnTo>
                    <a:pt x="427" y="1407"/>
                  </a:lnTo>
                  <a:lnTo>
                    <a:pt x="467" y="1471"/>
                  </a:lnTo>
                  <a:cubicBezTo>
                    <a:pt x="467" y="1471"/>
                    <a:pt x="468" y="1473"/>
                    <a:pt x="468" y="1474"/>
                  </a:cubicBezTo>
                  <a:lnTo>
                    <a:pt x="529" y="1906"/>
                  </a:lnTo>
                  <a:cubicBezTo>
                    <a:pt x="529" y="1906"/>
                    <a:pt x="529" y="1907"/>
                    <a:pt x="529" y="1908"/>
                  </a:cubicBezTo>
                  <a:lnTo>
                    <a:pt x="489" y="2115"/>
                  </a:lnTo>
                  <a:lnTo>
                    <a:pt x="487" y="2108"/>
                  </a:lnTo>
                  <a:lnTo>
                    <a:pt x="610" y="2253"/>
                  </a:lnTo>
                  <a:cubicBezTo>
                    <a:pt x="612" y="2254"/>
                    <a:pt x="612" y="2256"/>
                    <a:pt x="612" y="2258"/>
                  </a:cubicBezTo>
                  <a:lnTo>
                    <a:pt x="612" y="2341"/>
                  </a:lnTo>
                  <a:cubicBezTo>
                    <a:pt x="612" y="2342"/>
                    <a:pt x="612" y="2343"/>
                    <a:pt x="612" y="2343"/>
                  </a:cubicBezTo>
                  <a:lnTo>
                    <a:pt x="529" y="2693"/>
                  </a:lnTo>
                  <a:lnTo>
                    <a:pt x="529" y="2690"/>
                  </a:lnTo>
                  <a:lnTo>
                    <a:pt x="551" y="2793"/>
                  </a:lnTo>
                  <a:lnTo>
                    <a:pt x="549" y="2790"/>
                  </a:lnTo>
                  <a:lnTo>
                    <a:pt x="589" y="2852"/>
                  </a:lnTo>
                  <a:lnTo>
                    <a:pt x="583" y="2848"/>
                  </a:lnTo>
                  <a:lnTo>
                    <a:pt x="708" y="2848"/>
                  </a:lnTo>
                  <a:lnTo>
                    <a:pt x="704" y="2850"/>
                  </a:lnTo>
                  <a:lnTo>
                    <a:pt x="846" y="2766"/>
                  </a:lnTo>
                  <a:lnTo>
                    <a:pt x="844" y="2768"/>
                  </a:lnTo>
                  <a:lnTo>
                    <a:pt x="988" y="2604"/>
                  </a:lnTo>
                  <a:lnTo>
                    <a:pt x="1030" y="2543"/>
                  </a:lnTo>
                  <a:lnTo>
                    <a:pt x="1029" y="2547"/>
                  </a:lnTo>
                  <a:lnTo>
                    <a:pt x="1048" y="2422"/>
                  </a:lnTo>
                  <a:cubicBezTo>
                    <a:pt x="1048" y="2419"/>
                    <a:pt x="1050" y="2416"/>
                    <a:pt x="1053" y="2415"/>
                  </a:cubicBezTo>
                  <a:lnTo>
                    <a:pt x="1198" y="2374"/>
                  </a:lnTo>
                  <a:lnTo>
                    <a:pt x="1192" y="2380"/>
                  </a:lnTo>
                  <a:lnTo>
                    <a:pt x="1213" y="2278"/>
                  </a:lnTo>
                  <a:cubicBezTo>
                    <a:pt x="1214" y="2274"/>
                    <a:pt x="1218" y="2272"/>
                    <a:pt x="1221" y="2272"/>
                  </a:cubicBezTo>
                  <a:lnTo>
                    <a:pt x="1304" y="2272"/>
                  </a:lnTo>
                  <a:lnTo>
                    <a:pt x="1299" y="2274"/>
                  </a:lnTo>
                  <a:lnTo>
                    <a:pt x="1401" y="2190"/>
                  </a:lnTo>
                  <a:lnTo>
                    <a:pt x="1398" y="2195"/>
                  </a:lnTo>
                  <a:lnTo>
                    <a:pt x="1459" y="1865"/>
                  </a:lnTo>
                  <a:cubicBezTo>
                    <a:pt x="1459" y="1864"/>
                    <a:pt x="1460" y="1864"/>
                    <a:pt x="1460" y="1863"/>
                  </a:cubicBezTo>
                  <a:lnTo>
                    <a:pt x="1521" y="1740"/>
                  </a:lnTo>
                  <a:lnTo>
                    <a:pt x="1520" y="1743"/>
                  </a:lnTo>
                  <a:lnTo>
                    <a:pt x="1520" y="1495"/>
                  </a:lnTo>
                  <a:lnTo>
                    <a:pt x="1528" y="1503"/>
                  </a:lnTo>
                  <a:lnTo>
                    <a:pt x="1384" y="1503"/>
                  </a:lnTo>
                  <a:cubicBezTo>
                    <a:pt x="1383" y="1503"/>
                    <a:pt x="1382" y="1503"/>
                    <a:pt x="1381" y="1502"/>
                  </a:cubicBezTo>
                  <a:lnTo>
                    <a:pt x="1157" y="1399"/>
                  </a:lnTo>
                  <a:cubicBezTo>
                    <a:pt x="1155" y="1398"/>
                    <a:pt x="1153" y="1396"/>
                    <a:pt x="1152" y="1394"/>
                  </a:cubicBezTo>
                  <a:lnTo>
                    <a:pt x="1131" y="1333"/>
                  </a:lnTo>
                  <a:cubicBezTo>
                    <a:pt x="1131" y="1332"/>
                    <a:pt x="1131" y="1332"/>
                    <a:pt x="1131" y="1331"/>
                  </a:cubicBezTo>
                  <a:lnTo>
                    <a:pt x="1091" y="1103"/>
                  </a:lnTo>
                  <a:lnTo>
                    <a:pt x="1091" y="1105"/>
                  </a:lnTo>
                  <a:lnTo>
                    <a:pt x="1030" y="982"/>
                  </a:lnTo>
                  <a:lnTo>
                    <a:pt x="1033" y="986"/>
                  </a:lnTo>
                  <a:lnTo>
                    <a:pt x="868" y="904"/>
                  </a:lnTo>
                  <a:cubicBezTo>
                    <a:pt x="866" y="903"/>
                    <a:pt x="865" y="902"/>
                    <a:pt x="864" y="900"/>
                  </a:cubicBezTo>
                  <a:lnTo>
                    <a:pt x="824" y="817"/>
                  </a:lnTo>
                  <a:cubicBezTo>
                    <a:pt x="824" y="816"/>
                    <a:pt x="823" y="815"/>
                    <a:pt x="823" y="814"/>
                  </a:cubicBezTo>
                  <a:lnTo>
                    <a:pt x="802" y="629"/>
                  </a:lnTo>
                  <a:lnTo>
                    <a:pt x="810" y="636"/>
                  </a:lnTo>
                  <a:lnTo>
                    <a:pt x="708" y="636"/>
                  </a:lnTo>
                  <a:cubicBezTo>
                    <a:pt x="704" y="636"/>
                    <a:pt x="701" y="633"/>
                    <a:pt x="701" y="629"/>
                  </a:cubicBezTo>
                  <a:lnTo>
                    <a:pt x="679" y="423"/>
                  </a:lnTo>
                  <a:lnTo>
                    <a:pt x="687" y="430"/>
                  </a:lnTo>
                  <a:lnTo>
                    <a:pt x="647" y="430"/>
                  </a:lnTo>
                  <a:cubicBezTo>
                    <a:pt x="643" y="430"/>
                    <a:pt x="639" y="426"/>
                    <a:pt x="639" y="422"/>
                  </a:cubicBezTo>
                  <a:lnTo>
                    <a:pt x="639" y="215"/>
                  </a:lnTo>
                  <a:lnTo>
                    <a:pt x="647" y="223"/>
                  </a:lnTo>
                  <a:lnTo>
                    <a:pt x="604" y="223"/>
                  </a:lnTo>
                  <a:cubicBezTo>
                    <a:pt x="600" y="223"/>
                    <a:pt x="596" y="219"/>
                    <a:pt x="596" y="215"/>
                  </a:cubicBezTo>
                  <a:lnTo>
                    <a:pt x="596" y="112"/>
                  </a:lnTo>
                  <a:lnTo>
                    <a:pt x="597" y="115"/>
                  </a:lnTo>
                  <a:lnTo>
                    <a:pt x="557" y="34"/>
                  </a:lnTo>
                  <a:lnTo>
                    <a:pt x="562" y="38"/>
                  </a:lnTo>
                  <a:lnTo>
                    <a:pt x="500" y="16"/>
                  </a:lnTo>
                  <a:lnTo>
                    <a:pt x="508" y="14"/>
                  </a:lnTo>
                  <a:lnTo>
                    <a:pt x="465" y="56"/>
                  </a:lnTo>
                  <a:cubicBezTo>
                    <a:pt x="464" y="58"/>
                    <a:pt x="461" y="58"/>
                    <a:pt x="458" y="58"/>
                  </a:cubicBezTo>
                  <a:lnTo>
                    <a:pt x="274" y="16"/>
                  </a:lnTo>
                  <a:lnTo>
                    <a:pt x="277" y="1"/>
                  </a:lnTo>
                  <a:lnTo>
                    <a:pt x="462" y="42"/>
                  </a:lnTo>
                  <a:lnTo>
                    <a:pt x="454" y="44"/>
                  </a:lnTo>
                  <a:lnTo>
                    <a:pt x="497" y="3"/>
                  </a:lnTo>
                  <a:cubicBezTo>
                    <a:pt x="499" y="1"/>
                    <a:pt x="503" y="0"/>
                    <a:pt x="505" y="1"/>
                  </a:cubicBezTo>
                  <a:lnTo>
                    <a:pt x="567" y="22"/>
                  </a:lnTo>
                  <a:cubicBezTo>
                    <a:pt x="569" y="23"/>
                    <a:pt x="570" y="25"/>
                    <a:pt x="571" y="26"/>
                  </a:cubicBezTo>
                  <a:lnTo>
                    <a:pt x="611" y="108"/>
                  </a:lnTo>
                  <a:cubicBezTo>
                    <a:pt x="612" y="109"/>
                    <a:pt x="612" y="111"/>
                    <a:pt x="612" y="112"/>
                  </a:cubicBezTo>
                  <a:lnTo>
                    <a:pt x="612" y="215"/>
                  </a:lnTo>
                  <a:lnTo>
                    <a:pt x="604" y="207"/>
                  </a:lnTo>
                  <a:lnTo>
                    <a:pt x="647" y="207"/>
                  </a:lnTo>
                  <a:cubicBezTo>
                    <a:pt x="651" y="207"/>
                    <a:pt x="655" y="211"/>
                    <a:pt x="655" y="215"/>
                  </a:cubicBezTo>
                  <a:lnTo>
                    <a:pt x="655" y="422"/>
                  </a:lnTo>
                  <a:lnTo>
                    <a:pt x="647" y="414"/>
                  </a:lnTo>
                  <a:lnTo>
                    <a:pt x="687" y="414"/>
                  </a:lnTo>
                  <a:cubicBezTo>
                    <a:pt x="691" y="414"/>
                    <a:pt x="695" y="417"/>
                    <a:pt x="695" y="421"/>
                  </a:cubicBezTo>
                  <a:lnTo>
                    <a:pt x="716" y="627"/>
                  </a:lnTo>
                  <a:lnTo>
                    <a:pt x="708" y="620"/>
                  </a:lnTo>
                  <a:lnTo>
                    <a:pt x="810" y="620"/>
                  </a:lnTo>
                  <a:cubicBezTo>
                    <a:pt x="814" y="620"/>
                    <a:pt x="817" y="623"/>
                    <a:pt x="818" y="627"/>
                  </a:cubicBezTo>
                  <a:lnTo>
                    <a:pt x="839" y="812"/>
                  </a:lnTo>
                  <a:lnTo>
                    <a:pt x="839" y="810"/>
                  </a:lnTo>
                  <a:lnTo>
                    <a:pt x="879" y="893"/>
                  </a:lnTo>
                  <a:lnTo>
                    <a:pt x="875" y="889"/>
                  </a:lnTo>
                  <a:lnTo>
                    <a:pt x="1041" y="971"/>
                  </a:lnTo>
                  <a:cubicBezTo>
                    <a:pt x="1042" y="972"/>
                    <a:pt x="1043" y="973"/>
                    <a:pt x="1044" y="975"/>
                  </a:cubicBezTo>
                  <a:lnTo>
                    <a:pt x="1106" y="1098"/>
                  </a:lnTo>
                  <a:cubicBezTo>
                    <a:pt x="1106" y="1099"/>
                    <a:pt x="1106" y="1100"/>
                    <a:pt x="1106" y="1100"/>
                  </a:cubicBezTo>
                  <a:lnTo>
                    <a:pt x="1146" y="1328"/>
                  </a:lnTo>
                  <a:lnTo>
                    <a:pt x="1146" y="1327"/>
                  </a:lnTo>
                  <a:lnTo>
                    <a:pt x="1167" y="1389"/>
                  </a:lnTo>
                  <a:lnTo>
                    <a:pt x="1163" y="1384"/>
                  </a:lnTo>
                  <a:lnTo>
                    <a:pt x="1388" y="1488"/>
                  </a:lnTo>
                  <a:lnTo>
                    <a:pt x="1384" y="1487"/>
                  </a:lnTo>
                  <a:lnTo>
                    <a:pt x="1528" y="1487"/>
                  </a:lnTo>
                  <a:cubicBezTo>
                    <a:pt x="1533" y="1487"/>
                    <a:pt x="1536" y="1490"/>
                    <a:pt x="1536" y="1495"/>
                  </a:cubicBezTo>
                  <a:lnTo>
                    <a:pt x="1536" y="1743"/>
                  </a:lnTo>
                  <a:cubicBezTo>
                    <a:pt x="1536" y="1744"/>
                    <a:pt x="1536" y="1746"/>
                    <a:pt x="1536" y="1747"/>
                  </a:cubicBezTo>
                  <a:lnTo>
                    <a:pt x="1474" y="1870"/>
                  </a:lnTo>
                  <a:lnTo>
                    <a:pt x="1475" y="1868"/>
                  </a:lnTo>
                  <a:lnTo>
                    <a:pt x="1413" y="2198"/>
                  </a:lnTo>
                  <a:cubicBezTo>
                    <a:pt x="1413" y="2200"/>
                    <a:pt x="1412" y="2201"/>
                    <a:pt x="1411" y="2203"/>
                  </a:cubicBezTo>
                  <a:lnTo>
                    <a:pt x="1309" y="2286"/>
                  </a:lnTo>
                  <a:cubicBezTo>
                    <a:pt x="1308" y="2287"/>
                    <a:pt x="1306" y="2288"/>
                    <a:pt x="1304" y="2288"/>
                  </a:cubicBezTo>
                  <a:lnTo>
                    <a:pt x="1221" y="2288"/>
                  </a:lnTo>
                  <a:lnTo>
                    <a:pt x="1229" y="2281"/>
                  </a:lnTo>
                  <a:lnTo>
                    <a:pt x="1208" y="2383"/>
                  </a:lnTo>
                  <a:cubicBezTo>
                    <a:pt x="1207" y="2386"/>
                    <a:pt x="1205" y="2388"/>
                    <a:pt x="1202" y="2389"/>
                  </a:cubicBezTo>
                  <a:lnTo>
                    <a:pt x="1058" y="2431"/>
                  </a:lnTo>
                  <a:lnTo>
                    <a:pt x="1064" y="2424"/>
                  </a:lnTo>
                  <a:lnTo>
                    <a:pt x="1045" y="2549"/>
                  </a:lnTo>
                  <a:cubicBezTo>
                    <a:pt x="1045" y="2550"/>
                    <a:pt x="1044" y="2552"/>
                    <a:pt x="1044" y="2553"/>
                  </a:cubicBezTo>
                  <a:lnTo>
                    <a:pt x="1000" y="2615"/>
                  </a:lnTo>
                  <a:lnTo>
                    <a:pt x="856" y="2779"/>
                  </a:lnTo>
                  <a:cubicBezTo>
                    <a:pt x="855" y="2779"/>
                    <a:pt x="855" y="2780"/>
                    <a:pt x="854" y="2780"/>
                  </a:cubicBezTo>
                  <a:lnTo>
                    <a:pt x="713" y="2863"/>
                  </a:lnTo>
                  <a:cubicBezTo>
                    <a:pt x="711" y="2864"/>
                    <a:pt x="710" y="2864"/>
                    <a:pt x="708" y="2864"/>
                  </a:cubicBezTo>
                  <a:lnTo>
                    <a:pt x="583" y="2864"/>
                  </a:lnTo>
                  <a:cubicBezTo>
                    <a:pt x="580" y="2864"/>
                    <a:pt x="578" y="2863"/>
                    <a:pt x="576" y="2861"/>
                  </a:cubicBezTo>
                  <a:lnTo>
                    <a:pt x="536" y="2799"/>
                  </a:lnTo>
                  <a:cubicBezTo>
                    <a:pt x="535" y="2798"/>
                    <a:pt x="535" y="2797"/>
                    <a:pt x="535" y="2796"/>
                  </a:cubicBezTo>
                  <a:lnTo>
                    <a:pt x="513" y="2693"/>
                  </a:lnTo>
                  <a:cubicBezTo>
                    <a:pt x="513" y="2692"/>
                    <a:pt x="513" y="2691"/>
                    <a:pt x="514" y="2690"/>
                  </a:cubicBezTo>
                  <a:lnTo>
                    <a:pt x="596" y="2340"/>
                  </a:lnTo>
                  <a:lnTo>
                    <a:pt x="596" y="2341"/>
                  </a:lnTo>
                  <a:lnTo>
                    <a:pt x="596" y="2258"/>
                  </a:lnTo>
                  <a:lnTo>
                    <a:pt x="598" y="2263"/>
                  </a:lnTo>
                  <a:lnTo>
                    <a:pt x="475" y="2118"/>
                  </a:lnTo>
                  <a:cubicBezTo>
                    <a:pt x="474" y="2117"/>
                    <a:pt x="473" y="2114"/>
                    <a:pt x="473" y="2112"/>
                  </a:cubicBezTo>
                  <a:lnTo>
                    <a:pt x="513" y="1905"/>
                  </a:lnTo>
                  <a:lnTo>
                    <a:pt x="513" y="1908"/>
                  </a:lnTo>
                  <a:lnTo>
                    <a:pt x="452" y="1476"/>
                  </a:lnTo>
                  <a:lnTo>
                    <a:pt x="453" y="1479"/>
                  </a:lnTo>
                  <a:lnTo>
                    <a:pt x="413" y="1416"/>
                  </a:lnTo>
                  <a:cubicBezTo>
                    <a:pt x="413" y="1415"/>
                    <a:pt x="412" y="1414"/>
                    <a:pt x="412" y="1413"/>
                  </a:cubicBezTo>
                  <a:lnTo>
                    <a:pt x="351" y="1145"/>
                  </a:lnTo>
                  <a:cubicBezTo>
                    <a:pt x="350" y="1144"/>
                    <a:pt x="350" y="1143"/>
                    <a:pt x="351" y="1142"/>
                  </a:cubicBezTo>
                  <a:lnTo>
                    <a:pt x="372" y="957"/>
                  </a:lnTo>
                  <a:lnTo>
                    <a:pt x="374" y="964"/>
                  </a:lnTo>
                  <a:lnTo>
                    <a:pt x="208" y="777"/>
                  </a:lnTo>
                  <a:lnTo>
                    <a:pt x="221" y="777"/>
                  </a:lnTo>
                  <a:lnTo>
                    <a:pt x="159" y="860"/>
                  </a:lnTo>
                  <a:cubicBezTo>
                    <a:pt x="158" y="862"/>
                    <a:pt x="156" y="863"/>
                    <a:pt x="153" y="863"/>
                  </a:cubicBezTo>
                  <a:cubicBezTo>
                    <a:pt x="151" y="863"/>
                    <a:pt x="149" y="862"/>
                    <a:pt x="147" y="861"/>
                  </a:cubicBezTo>
                  <a:lnTo>
                    <a:pt x="24" y="737"/>
                  </a:lnTo>
                  <a:cubicBezTo>
                    <a:pt x="23" y="736"/>
                    <a:pt x="22" y="735"/>
                    <a:pt x="22" y="733"/>
                  </a:cubicBezTo>
                  <a:lnTo>
                    <a:pt x="1" y="630"/>
                  </a:lnTo>
                  <a:cubicBezTo>
                    <a:pt x="0" y="628"/>
                    <a:pt x="1" y="626"/>
                    <a:pt x="1" y="625"/>
                  </a:cubicBezTo>
                  <a:lnTo>
                    <a:pt x="23" y="583"/>
                  </a:lnTo>
                  <a:lnTo>
                    <a:pt x="22" y="589"/>
                  </a:lnTo>
                  <a:lnTo>
                    <a:pt x="1" y="528"/>
                  </a:lnTo>
                  <a:cubicBezTo>
                    <a:pt x="0" y="525"/>
                    <a:pt x="0" y="523"/>
                    <a:pt x="2" y="521"/>
                  </a:cubicBezTo>
                  <a:lnTo>
                    <a:pt x="84" y="376"/>
                  </a:lnTo>
                  <a:cubicBezTo>
                    <a:pt x="86" y="374"/>
                    <a:pt x="88" y="372"/>
                    <a:pt x="91" y="372"/>
                  </a:cubicBezTo>
                  <a:lnTo>
                    <a:pt x="153" y="372"/>
                  </a:lnTo>
                  <a:lnTo>
                    <a:pt x="145" y="378"/>
                  </a:lnTo>
                  <a:lnTo>
                    <a:pt x="166" y="296"/>
                  </a:lnTo>
                  <a:lnTo>
                    <a:pt x="169" y="304"/>
                  </a:lnTo>
                  <a:lnTo>
                    <a:pt x="126" y="262"/>
                  </a:lnTo>
                  <a:cubicBezTo>
                    <a:pt x="124" y="260"/>
                    <a:pt x="123" y="257"/>
                    <a:pt x="124" y="254"/>
                  </a:cubicBezTo>
                  <a:lnTo>
                    <a:pt x="167" y="129"/>
                  </a:lnTo>
                  <a:cubicBezTo>
                    <a:pt x="168" y="126"/>
                    <a:pt x="171" y="124"/>
                    <a:pt x="174" y="124"/>
                  </a:cubicBezTo>
                  <a:lnTo>
                    <a:pt x="214" y="124"/>
                  </a:lnTo>
                  <a:lnTo>
                    <a:pt x="207" y="128"/>
                  </a:lnTo>
                  <a:lnTo>
                    <a:pt x="268" y="5"/>
                  </a:lnTo>
                  <a:lnTo>
                    <a:pt x="283" y="1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197" name="Freeform 47"/>
            <p:cNvSpPr>
              <a:spLocks/>
            </p:cNvSpPr>
            <p:nvPr/>
          </p:nvSpPr>
          <p:spPr bwMode="auto">
            <a:xfrm>
              <a:off x="1349" y="2749"/>
              <a:ext cx="236" cy="211"/>
            </a:xfrm>
            <a:custGeom>
              <a:avLst/>
              <a:gdLst>
                <a:gd name="T0" fmla="*/ 286 w 881"/>
                <a:gd name="T1" fmla="*/ 65 h 783"/>
                <a:gd name="T2" fmla="*/ 224 w 881"/>
                <a:gd name="T3" fmla="*/ 185 h 783"/>
                <a:gd name="T4" fmla="*/ 336 w 881"/>
                <a:gd name="T5" fmla="*/ 250 h 783"/>
                <a:gd name="T6" fmla="*/ 409 w 881"/>
                <a:gd name="T7" fmla="*/ 125 h 783"/>
                <a:gd name="T8" fmla="*/ 421 w 881"/>
                <a:gd name="T9" fmla="*/ 123 h 783"/>
                <a:gd name="T10" fmla="*/ 537 w 881"/>
                <a:gd name="T11" fmla="*/ 223 h 783"/>
                <a:gd name="T12" fmla="*/ 410 w 881"/>
                <a:gd name="T13" fmla="*/ 403 h 783"/>
                <a:gd name="T14" fmla="*/ 434 w 881"/>
                <a:gd name="T15" fmla="*/ 427 h 783"/>
                <a:gd name="T16" fmla="*/ 574 w 881"/>
                <a:gd name="T17" fmla="*/ 250 h 783"/>
                <a:gd name="T18" fmla="*/ 736 w 881"/>
                <a:gd name="T19" fmla="*/ 366 h 783"/>
                <a:gd name="T20" fmla="*/ 733 w 881"/>
                <a:gd name="T21" fmla="*/ 487 h 783"/>
                <a:gd name="T22" fmla="*/ 860 w 881"/>
                <a:gd name="T23" fmla="*/ 579 h 783"/>
                <a:gd name="T24" fmla="*/ 878 w 881"/>
                <a:gd name="T25" fmla="*/ 652 h 783"/>
                <a:gd name="T26" fmla="*/ 747 w 881"/>
                <a:gd name="T27" fmla="*/ 782 h 783"/>
                <a:gd name="T28" fmla="*/ 559 w 881"/>
                <a:gd name="T29" fmla="*/ 738 h 783"/>
                <a:gd name="T30" fmla="*/ 481 w 881"/>
                <a:gd name="T31" fmla="*/ 697 h 783"/>
                <a:gd name="T32" fmla="*/ 390 w 881"/>
                <a:gd name="T33" fmla="*/ 738 h 783"/>
                <a:gd name="T34" fmla="*/ 366 w 881"/>
                <a:gd name="T35" fmla="*/ 648 h 783"/>
                <a:gd name="T36" fmla="*/ 285 w 881"/>
                <a:gd name="T37" fmla="*/ 610 h 783"/>
                <a:gd name="T38" fmla="*/ 283 w 881"/>
                <a:gd name="T39" fmla="*/ 597 h 783"/>
                <a:gd name="T40" fmla="*/ 408 w 881"/>
                <a:gd name="T41" fmla="*/ 473 h 783"/>
                <a:gd name="T42" fmla="*/ 421 w 881"/>
                <a:gd name="T43" fmla="*/ 449 h 783"/>
                <a:gd name="T44" fmla="*/ 396 w 881"/>
                <a:gd name="T45" fmla="*/ 421 h 783"/>
                <a:gd name="T46" fmla="*/ 355 w 881"/>
                <a:gd name="T47" fmla="*/ 457 h 783"/>
                <a:gd name="T48" fmla="*/ 266 w 881"/>
                <a:gd name="T49" fmla="*/ 501 h 783"/>
                <a:gd name="T50" fmla="*/ 115 w 881"/>
                <a:gd name="T51" fmla="*/ 434 h 783"/>
                <a:gd name="T52" fmla="*/ 158 w 881"/>
                <a:gd name="T53" fmla="*/ 362 h 783"/>
                <a:gd name="T54" fmla="*/ 117 w 881"/>
                <a:gd name="T55" fmla="*/ 328 h 783"/>
                <a:gd name="T56" fmla="*/ 87 w 881"/>
                <a:gd name="T57" fmla="*/ 392 h 783"/>
                <a:gd name="T58" fmla="*/ 74 w 881"/>
                <a:gd name="T59" fmla="*/ 392 h 783"/>
                <a:gd name="T60" fmla="*/ 2 w 881"/>
                <a:gd name="T61" fmla="*/ 269 h 783"/>
                <a:gd name="T62" fmla="*/ 194 w 881"/>
                <a:gd name="T63" fmla="*/ 16 h 783"/>
                <a:gd name="T64" fmla="*/ 15 w 881"/>
                <a:gd name="T65" fmla="*/ 269 h 783"/>
                <a:gd name="T66" fmla="*/ 74 w 881"/>
                <a:gd name="T67" fmla="*/ 383 h 783"/>
                <a:gd name="T68" fmla="*/ 122 w 881"/>
                <a:gd name="T69" fmla="*/ 314 h 783"/>
                <a:gd name="T70" fmla="*/ 171 w 881"/>
                <a:gd name="T71" fmla="*/ 360 h 783"/>
                <a:gd name="T72" fmla="*/ 129 w 881"/>
                <a:gd name="T73" fmla="*/ 436 h 783"/>
                <a:gd name="T74" fmla="*/ 272 w 881"/>
                <a:gd name="T75" fmla="*/ 487 h 783"/>
                <a:gd name="T76" fmla="*/ 347 w 881"/>
                <a:gd name="T77" fmla="*/ 443 h 783"/>
                <a:gd name="T78" fmla="*/ 385 w 881"/>
                <a:gd name="T79" fmla="*/ 409 h 783"/>
                <a:gd name="T80" fmla="*/ 431 w 881"/>
                <a:gd name="T81" fmla="*/ 436 h 783"/>
                <a:gd name="T82" fmla="*/ 423 w 881"/>
                <a:gd name="T83" fmla="*/ 477 h 783"/>
                <a:gd name="T84" fmla="*/ 295 w 881"/>
                <a:gd name="T85" fmla="*/ 609 h 783"/>
                <a:gd name="T86" fmla="*/ 377 w 881"/>
                <a:gd name="T87" fmla="*/ 639 h 783"/>
                <a:gd name="T88" fmla="*/ 401 w 881"/>
                <a:gd name="T89" fmla="*/ 729 h 783"/>
                <a:gd name="T90" fmla="*/ 474 w 881"/>
                <a:gd name="T91" fmla="*/ 683 h 783"/>
                <a:gd name="T92" fmla="*/ 566 w 881"/>
                <a:gd name="T93" fmla="*/ 724 h 783"/>
                <a:gd name="T94" fmla="*/ 750 w 881"/>
                <a:gd name="T95" fmla="*/ 767 h 783"/>
                <a:gd name="T96" fmla="*/ 867 w 881"/>
                <a:gd name="T97" fmla="*/ 641 h 783"/>
                <a:gd name="T98" fmla="*/ 845 w 881"/>
                <a:gd name="T99" fmla="*/ 583 h 783"/>
                <a:gd name="T100" fmla="*/ 724 w 881"/>
                <a:gd name="T101" fmla="*/ 501 h 783"/>
                <a:gd name="T102" fmla="*/ 720 w 881"/>
                <a:gd name="T103" fmla="*/ 366 h 783"/>
                <a:gd name="T104" fmla="*/ 565 w 881"/>
                <a:gd name="T105" fmla="*/ 264 h 783"/>
                <a:gd name="T106" fmla="*/ 447 w 881"/>
                <a:gd name="T107" fmla="*/ 436 h 783"/>
                <a:gd name="T108" fmla="*/ 401 w 881"/>
                <a:gd name="T109" fmla="*/ 416 h 783"/>
                <a:gd name="T110" fmla="*/ 399 w 881"/>
                <a:gd name="T111" fmla="*/ 405 h 783"/>
                <a:gd name="T112" fmla="*/ 525 w 881"/>
                <a:gd name="T113" fmla="*/ 225 h 783"/>
                <a:gd name="T114" fmla="*/ 422 w 881"/>
                <a:gd name="T115" fmla="*/ 133 h 783"/>
                <a:gd name="T116" fmla="*/ 333 w 881"/>
                <a:gd name="T117" fmla="*/ 265 h 783"/>
                <a:gd name="T118" fmla="*/ 213 w 881"/>
                <a:gd name="T119" fmla="*/ 187 h 783"/>
                <a:gd name="T120" fmla="*/ 275 w 881"/>
                <a:gd name="T121" fmla="*/ 68 h 783"/>
                <a:gd name="T122" fmla="*/ 178 w 881"/>
                <a:gd name="T123" fmla="*/ 13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81" h="783">
                  <a:moveTo>
                    <a:pt x="187" y="0"/>
                  </a:moveTo>
                  <a:lnTo>
                    <a:pt x="286" y="65"/>
                  </a:lnTo>
                  <a:cubicBezTo>
                    <a:pt x="290" y="67"/>
                    <a:pt x="291" y="72"/>
                    <a:pt x="288" y="76"/>
                  </a:cubicBezTo>
                  <a:lnTo>
                    <a:pt x="224" y="185"/>
                  </a:lnTo>
                  <a:lnTo>
                    <a:pt x="221" y="174"/>
                  </a:lnTo>
                  <a:lnTo>
                    <a:pt x="336" y="250"/>
                  </a:lnTo>
                  <a:lnTo>
                    <a:pt x="325" y="253"/>
                  </a:lnTo>
                  <a:lnTo>
                    <a:pt x="409" y="125"/>
                  </a:lnTo>
                  <a:cubicBezTo>
                    <a:pt x="410" y="123"/>
                    <a:pt x="412" y="121"/>
                    <a:pt x="414" y="121"/>
                  </a:cubicBezTo>
                  <a:cubicBezTo>
                    <a:pt x="417" y="121"/>
                    <a:pt x="419" y="121"/>
                    <a:pt x="421" y="123"/>
                  </a:cubicBezTo>
                  <a:lnTo>
                    <a:pt x="535" y="213"/>
                  </a:lnTo>
                  <a:cubicBezTo>
                    <a:pt x="538" y="215"/>
                    <a:pt x="539" y="220"/>
                    <a:pt x="537" y="223"/>
                  </a:cubicBezTo>
                  <a:lnTo>
                    <a:pt x="412" y="414"/>
                  </a:lnTo>
                  <a:lnTo>
                    <a:pt x="410" y="403"/>
                  </a:lnTo>
                  <a:lnTo>
                    <a:pt x="445" y="425"/>
                  </a:lnTo>
                  <a:lnTo>
                    <a:pt x="434" y="427"/>
                  </a:lnTo>
                  <a:lnTo>
                    <a:pt x="563" y="252"/>
                  </a:lnTo>
                  <a:cubicBezTo>
                    <a:pt x="566" y="249"/>
                    <a:pt x="571" y="248"/>
                    <a:pt x="574" y="250"/>
                  </a:cubicBezTo>
                  <a:lnTo>
                    <a:pt x="733" y="359"/>
                  </a:lnTo>
                  <a:cubicBezTo>
                    <a:pt x="735" y="361"/>
                    <a:pt x="736" y="363"/>
                    <a:pt x="736" y="366"/>
                  </a:cubicBezTo>
                  <a:lnTo>
                    <a:pt x="736" y="494"/>
                  </a:lnTo>
                  <a:lnTo>
                    <a:pt x="733" y="487"/>
                  </a:lnTo>
                  <a:lnTo>
                    <a:pt x="857" y="575"/>
                  </a:lnTo>
                  <a:cubicBezTo>
                    <a:pt x="859" y="576"/>
                    <a:pt x="860" y="577"/>
                    <a:pt x="860" y="579"/>
                  </a:cubicBezTo>
                  <a:lnTo>
                    <a:pt x="880" y="644"/>
                  </a:lnTo>
                  <a:cubicBezTo>
                    <a:pt x="881" y="647"/>
                    <a:pt x="880" y="650"/>
                    <a:pt x="878" y="652"/>
                  </a:cubicBezTo>
                  <a:lnTo>
                    <a:pt x="754" y="780"/>
                  </a:lnTo>
                  <a:cubicBezTo>
                    <a:pt x="752" y="782"/>
                    <a:pt x="749" y="783"/>
                    <a:pt x="747" y="782"/>
                  </a:cubicBezTo>
                  <a:lnTo>
                    <a:pt x="560" y="739"/>
                  </a:lnTo>
                  <a:cubicBezTo>
                    <a:pt x="560" y="739"/>
                    <a:pt x="559" y="738"/>
                    <a:pt x="559" y="738"/>
                  </a:cubicBezTo>
                  <a:lnTo>
                    <a:pt x="474" y="697"/>
                  </a:lnTo>
                  <a:lnTo>
                    <a:pt x="481" y="697"/>
                  </a:lnTo>
                  <a:lnTo>
                    <a:pt x="397" y="738"/>
                  </a:lnTo>
                  <a:cubicBezTo>
                    <a:pt x="395" y="739"/>
                    <a:pt x="392" y="739"/>
                    <a:pt x="390" y="738"/>
                  </a:cubicBezTo>
                  <a:cubicBezTo>
                    <a:pt x="388" y="737"/>
                    <a:pt x="386" y="735"/>
                    <a:pt x="386" y="733"/>
                  </a:cubicBezTo>
                  <a:lnTo>
                    <a:pt x="366" y="648"/>
                  </a:lnTo>
                  <a:lnTo>
                    <a:pt x="370" y="654"/>
                  </a:lnTo>
                  <a:lnTo>
                    <a:pt x="285" y="610"/>
                  </a:lnTo>
                  <a:cubicBezTo>
                    <a:pt x="283" y="609"/>
                    <a:pt x="282" y="607"/>
                    <a:pt x="281" y="604"/>
                  </a:cubicBezTo>
                  <a:cubicBezTo>
                    <a:pt x="281" y="602"/>
                    <a:pt x="282" y="599"/>
                    <a:pt x="283" y="597"/>
                  </a:cubicBezTo>
                  <a:lnTo>
                    <a:pt x="410" y="469"/>
                  </a:lnTo>
                  <a:lnTo>
                    <a:pt x="408" y="473"/>
                  </a:lnTo>
                  <a:lnTo>
                    <a:pt x="418" y="440"/>
                  </a:lnTo>
                  <a:lnTo>
                    <a:pt x="421" y="449"/>
                  </a:lnTo>
                  <a:lnTo>
                    <a:pt x="386" y="421"/>
                  </a:lnTo>
                  <a:lnTo>
                    <a:pt x="396" y="421"/>
                  </a:lnTo>
                  <a:lnTo>
                    <a:pt x="356" y="456"/>
                  </a:lnTo>
                  <a:cubicBezTo>
                    <a:pt x="356" y="457"/>
                    <a:pt x="355" y="457"/>
                    <a:pt x="355" y="457"/>
                  </a:cubicBezTo>
                  <a:lnTo>
                    <a:pt x="273" y="501"/>
                  </a:lnTo>
                  <a:cubicBezTo>
                    <a:pt x="271" y="502"/>
                    <a:pt x="268" y="502"/>
                    <a:pt x="266" y="501"/>
                  </a:cubicBezTo>
                  <a:lnTo>
                    <a:pt x="120" y="439"/>
                  </a:lnTo>
                  <a:cubicBezTo>
                    <a:pt x="117" y="438"/>
                    <a:pt x="116" y="436"/>
                    <a:pt x="115" y="434"/>
                  </a:cubicBezTo>
                  <a:cubicBezTo>
                    <a:pt x="114" y="431"/>
                    <a:pt x="115" y="429"/>
                    <a:pt x="116" y="427"/>
                  </a:cubicBezTo>
                  <a:lnTo>
                    <a:pt x="158" y="362"/>
                  </a:lnTo>
                  <a:lnTo>
                    <a:pt x="159" y="372"/>
                  </a:lnTo>
                  <a:lnTo>
                    <a:pt x="117" y="328"/>
                  </a:lnTo>
                  <a:lnTo>
                    <a:pt x="129" y="327"/>
                  </a:lnTo>
                  <a:lnTo>
                    <a:pt x="87" y="392"/>
                  </a:lnTo>
                  <a:cubicBezTo>
                    <a:pt x="86" y="394"/>
                    <a:pt x="83" y="396"/>
                    <a:pt x="80" y="396"/>
                  </a:cubicBezTo>
                  <a:cubicBezTo>
                    <a:pt x="78" y="396"/>
                    <a:pt x="75" y="394"/>
                    <a:pt x="74" y="392"/>
                  </a:cubicBezTo>
                  <a:lnTo>
                    <a:pt x="2" y="278"/>
                  </a:lnTo>
                  <a:cubicBezTo>
                    <a:pt x="0" y="275"/>
                    <a:pt x="0" y="271"/>
                    <a:pt x="2" y="269"/>
                  </a:cubicBezTo>
                  <a:lnTo>
                    <a:pt x="181" y="7"/>
                  </a:lnTo>
                  <a:lnTo>
                    <a:pt x="194" y="16"/>
                  </a:lnTo>
                  <a:lnTo>
                    <a:pt x="15" y="278"/>
                  </a:lnTo>
                  <a:lnTo>
                    <a:pt x="15" y="269"/>
                  </a:lnTo>
                  <a:lnTo>
                    <a:pt x="87" y="383"/>
                  </a:lnTo>
                  <a:lnTo>
                    <a:pt x="74" y="383"/>
                  </a:lnTo>
                  <a:lnTo>
                    <a:pt x="116" y="318"/>
                  </a:lnTo>
                  <a:cubicBezTo>
                    <a:pt x="117" y="316"/>
                    <a:pt x="119" y="315"/>
                    <a:pt x="122" y="314"/>
                  </a:cubicBezTo>
                  <a:cubicBezTo>
                    <a:pt x="124" y="314"/>
                    <a:pt x="127" y="315"/>
                    <a:pt x="128" y="317"/>
                  </a:cubicBezTo>
                  <a:lnTo>
                    <a:pt x="171" y="360"/>
                  </a:lnTo>
                  <a:cubicBezTo>
                    <a:pt x="173" y="363"/>
                    <a:pt x="174" y="367"/>
                    <a:pt x="172" y="370"/>
                  </a:cubicBezTo>
                  <a:lnTo>
                    <a:pt x="129" y="436"/>
                  </a:lnTo>
                  <a:lnTo>
                    <a:pt x="126" y="424"/>
                  </a:lnTo>
                  <a:lnTo>
                    <a:pt x="272" y="487"/>
                  </a:lnTo>
                  <a:lnTo>
                    <a:pt x="265" y="487"/>
                  </a:lnTo>
                  <a:lnTo>
                    <a:pt x="347" y="443"/>
                  </a:lnTo>
                  <a:lnTo>
                    <a:pt x="346" y="444"/>
                  </a:lnTo>
                  <a:lnTo>
                    <a:pt x="385" y="409"/>
                  </a:lnTo>
                  <a:cubicBezTo>
                    <a:pt x="388" y="406"/>
                    <a:pt x="393" y="406"/>
                    <a:pt x="396" y="409"/>
                  </a:cubicBezTo>
                  <a:lnTo>
                    <a:pt x="431" y="436"/>
                  </a:lnTo>
                  <a:cubicBezTo>
                    <a:pt x="433" y="438"/>
                    <a:pt x="434" y="441"/>
                    <a:pt x="433" y="445"/>
                  </a:cubicBezTo>
                  <a:lnTo>
                    <a:pt x="423" y="477"/>
                  </a:lnTo>
                  <a:cubicBezTo>
                    <a:pt x="423" y="478"/>
                    <a:pt x="422" y="480"/>
                    <a:pt x="421" y="481"/>
                  </a:cubicBezTo>
                  <a:lnTo>
                    <a:pt x="295" y="609"/>
                  </a:lnTo>
                  <a:lnTo>
                    <a:pt x="293" y="596"/>
                  </a:lnTo>
                  <a:lnTo>
                    <a:pt x="377" y="639"/>
                  </a:lnTo>
                  <a:cubicBezTo>
                    <a:pt x="379" y="640"/>
                    <a:pt x="381" y="642"/>
                    <a:pt x="381" y="645"/>
                  </a:cubicBezTo>
                  <a:lnTo>
                    <a:pt x="401" y="729"/>
                  </a:lnTo>
                  <a:lnTo>
                    <a:pt x="390" y="724"/>
                  </a:lnTo>
                  <a:lnTo>
                    <a:pt x="474" y="683"/>
                  </a:lnTo>
                  <a:cubicBezTo>
                    <a:pt x="476" y="682"/>
                    <a:pt x="479" y="682"/>
                    <a:pt x="481" y="683"/>
                  </a:cubicBezTo>
                  <a:lnTo>
                    <a:pt x="566" y="724"/>
                  </a:lnTo>
                  <a:lnTo>
                    <a:pt x="564" y="723"/>
                  </a:lnTo>
                  <a:lnTo>
                    <a:pt x="750" y="767"/>
                  </a:lnTo>
                  <a:lnTo>
                    <a:pt x="743" y="769"/>
                  </a:lnTo>
                  <a:lnTo>
                    <a:pt x="867" y="641"/>
                  </a:lnTo>
                  <a:lnTo>
                    <a:pt x="865" y="649"/>
                  </a:lnTo>
                  <a:lnTo>
                    <a:pt x="845" y="583"/>
                  </a:lnTo>
                  <a:lnTo>
                    <a:pt x="848" y="588"/>
                  </a:lnTo>
                  <a:lnTo>
                    <a:pt x="724" y="501"/>
                  </a:lnTo>
                  <a:cubicBezTo>
                    <a:pt x="722" y="499"/>
                    <a:pt x="720" y="497"/>
                    <a:pt x="720" y="494"/>
                  </a:cubicBezTo>
                  <a:lnTo>
                    <a:pt x="720" y="366"/>
                  </a:lnTo>
                  <a:lnTo>
                    <a:pt x="724" y="373"/>
                  </a:lnTo>
                  <a:lnTo>
                    <a:pt x="565" y="264"/>
                  </a:lnTo>
                  <a:lnTo>
                    <a:pt x="576" y="262"/>
                  </a:lnTo>
                  <a:lnTo>
                    <a:pt x="447" y="436"/>
                  </a:lnTo>
                  <a:cubicBezTo>
                    <a:pt x="444" y="439"/>
                    <a:pt x="440" y="440"/>
                    <a:pt x="436" y="438"/>
                  </a:cubicBezTo>
                  <a:lnTo>
                    <a:pt x="401" y="416"/>
                  </a:lnTo>
                  <a:cubicBezTo>
                    <a:pt x="400" y="415"/>
                    <a:pt x="398" y="413"/>
                    <a:pt x="398" y="411"/>
                  </a:cubicBezTo>
                  <a:cubicBezTo>
                    <a:pt x="397" y="409"/>
                    <a:pt x="398" y="407"/>
                    <a:pt x="399" y="405"/>
                  </a:cubicBezTo>
                  <a:lnTo>
                    <a:pt x="523" y="215"/>
                  </a:lnTo>
                  <a:lnTo>
                    <a:pt x="525" y="225"/>
                  </a:lnTo>
                  <a:lnTo>
                    <a:pt x="411" y="135"/>
                  </a:lnTo>
                  <a:lnTo>
                    <a:pt x="422" y="133"/>
                  </a:lnTo>
                  <a:lnTo>
                    <a:pt x="338" y="261"/>
                  </a:lnTo>
                  <a:cubicBezTo>
                    <a:pt x="337" y="263"/>
                    <a:pt x="335" y="264"/>
                    <a:pt x="333" y="265"/>
                  </a:cubicBezTo>
                  <a:cubicBezTo>
                    <a:pt x="331" y="265"/>
                    <a:pt x="329" y="265"/>
                    <a:pt x="327" y="264"/>
                  </a:cubicBezTo>
                  <a:lnTo>
                    <a:pt x="213" y="187"/>
                  </a:lnTo>
                  <a:cubicBezTo>
                    <a:pt x="209" y="185"/>
                    <a:pt x="208" y="180"/>
                    <a:pt x="210" y="177"/>
                  </a:cubicBezTo>
                  <a:lnTo>
                    <a:pt x="275" y="68"/>
                  </a:lnTo>
                  <a:lnTo>
                    <a:pt x="277" y="79"/>
                  </a:lnTo>
                  <a:lnTo>
                    <a:pt x="178" y="13"/>
                  </a:lnTo>
                  <a:lnTo>
                    <a:pt x="187" y="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198" name="Freeform 48"/>
            <p:cNvSpPr>
              <a:spLocks/>
            </p:cNvSpPr>
            <p:nvPr/>
          </p:nvSpPr>
          <p:spPr bwMode="auto">
            <a:xfrm>
              <a:off x="889" y="3428"/>
              <a:ext cx="116" cy="103"/>
            </a:xfrm>
            <a:custGeom>
              <a:avLst/>
              <a:gdLst>
                <a:gd name="T0" fmla="*/ 376 w 433"/>
                <a:gd name="T1" fmla="*/ 147 h 385"/>
                <a:gd name="T2" fmla="*/ 430 w 433"/>
                <a:gd name="T3" fmla="*/ 204 h 385"/>
                <a:gd name="T4" fmla="*/ 432 w 433"/>
                <a:gd name="T5" fmla="*/ 210 h 385"/>
                <a:gd name="T6" fmla="*/ 423 w 433"/>
                <a:gd name="T7" fmla="*/ 349 h 385"/>
                <a:gd name="T8" fmla="*/ 415 w 433"/>
                <a:gd name="T9" fmla="*/ 356 h 385"/>
                <a:gd name="T10" fmla="*/ 288 w 433"/>
                <a:gd name="T11" fmla="*/ 364 h 385"/>
                <a:gd name="T12" fmla="*/ 289 w 433"/>
                <a:gd name="T13" fmla="*/ 364 h 385"/>
                <a:gd name="T14" fmla="*/ 206 w 433"/>
                <a:gd name="T15" fmla="*/ 384 h 385"/>
                <a:gd name="T16" fmla="*/ 199 w 433"/>
                <a:gd name="T17" fmla="*/ 382 h 385"/>
                <a:gd name="T18" fmla="*/ 15 w 433"/>
                <a:gd name="T19" fmla="*/ 220 h 385"/>
                <a:gd name="T20" fmla="*/ 14 w 433"/>
                <a:gd name="T21" fmla="*/ 218 h 385"/>
                <a:gd name="T22" fmla="*/ 2 w 433"/>
                <a:gd name="T23" fmla="*/ 198 h 385"/>
                <a:gd name="T24" fmla="*/ 2 w 433"/>
                <a:gd name="T25" fmla="*/ 189 h 385"/>
                <a:gd name="T26" fmla="*/ 85 w 433"/>
                <a:gd name="T27" fmla="*/ 86 h 385"/>
                <a:gd name="T28" fmla="*/ 86 w 433"/>
                <a:gd name="T29" fmla="*/ 85 h 385"/>
                <a:gd name="T30" fmla="*/ 179 w 433"/>
                <a:gd name="T31" fmla="*/ 2 h 385"/>
                <a:gd name="T32" fmla="*/ 190 w 433"/>
                <a:gd name="T33" fmla="*/ 2 h 385"/>
                <a:gd name="T34" fmla="*/ 254 w 433"/>
                <a:gd name="T35" fmla="*/ 59 h 385"/>
                <a:gd name="T36" fmla="*/ 375 w 433"/>
                <a:gd name="T37" fmla="*/ 146 h 385"/>
                <a:gd name="T38" fmla="*/ 366 w 433"/>
                <a:gd name="T39" fmla="*/ 159 h 385"/>
                <a:gd name="T40" fmla="*/ 243 w 433"/>
                <a:gd name="T41" fmla="*/ 71 h 385"/>
                <a:gd name="T42" fmla="*/ 179 w 433"/>
                <a:gd name="T43" fmla="*/ 14 h 385"/>
                <a:gd name="T44" fmla="*/ 190 w 433"/>
                <a:gd name="T45" fmla="*/ 14 h 385"/>
                <a:gd name="T46" fmla="*/ 97 w 433"/>
                <a:gd name="T47" fmla="*/ 97 h 385"/>
                <a:gd name="T48" fmla="*/ 98 w 433"/>
                <a:gd name="T49" fmla="*/ 96 h 385"/>
                <a:gd name="T50" fmla="*/ 15 w 433"/>
                <a:gd name="T51" fmla="*/ 199 h 385"/>
                <a:gd name="T52" fmla="*/ 15 w 433"/>
                <a:gd name="T53" fmla="*/ 190 h 385"/>
                <a:gd name="T54" fmla="*/ 28 w 433"/>
                <a:gd name="T55" fmla="*/ 210 h 385"/>
                <a:gd name="T56" fmla="*/ 26 w 433"/>
                <a:gd name="T57" fmla="*/ 208 h 385"/>
                <a:gd name="T58" fmla="*/ 210 w 433"/>
                <a:gd name="T59" fmla="*/ 370 h 385"/>
                <a:gd name="T60" fmla="*/ 202 w 433"/>
                <a:gd name="T61" fmla="*/ 369 h 385"/>
                <a:gd name="T62" fmla="*/ 286 w 433"/>
                <a:gd name="T63" fmla="*/ 348 h 385"/>
                <a:gd name="T64" fmla="*/ 287 w 433"/>
                <a:gd name="T65" fmla="*/ 348 h 385"/>
                <a:gd name="T66" fmla="*/ 414 w 433"/>
                <a:gd name="T67" fmla="*/ 340 h 385"/>
                <a:gd name="T68" fmla="*/ 407 w 433"/>
                <a:gd name="T69" fmla="*/ 348 h 385"/>
                <a:gd name="T70" fmla="*/ 416 w 433"/>
                <a:gd name="T71" fmla="*/ 209 h 385"/>
                <a:gd name="T72" fmla="*/ 419 w 433"/>
                <a:gd name="T73" fmla="*/ 215 h 385"/>
                <a:gd name="T74" fmla="*/ 365 w 433"/>
                <a:gd name="T75" fmla="*/ 158 h 385"/>
                <a:gd name="T76" fmla="*/ 376 w 433"/>
                <a:gd name="T77" fmla="*/ 14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3" h="385">
                  <a:moveTo>
                    <a:pt x="376" y="147"/>
                  </a:moveTo>
                  <a:lnTo>
                    <a:pt x="430" y="204"/>
                  </a:lnTo>
                  <a:cubicBezTo>
                    <a:pt x="432" y="205"/>
                    <a:pt x="433" y="208"/>
                    <a:pt x="432" y="210"/>
                  </a:cubicBezTo>
                  <a:lnTo>
                    <a:pt x="423" y="349"/>
                  </a:lnTo>
                  <a:cubicBezTo>
                    <a:pt x="422" y="353"/>
                    <a:pt x="419" y="356"/>
                    <a:pt x="415" y="356"/>
                  </a:cubicBezTo>
                  <a:lnTo>
                    <a:pt x="288" y="364"/>
                  </a:lnTo>
                  <a:lnTo>
                    <a:pt x="289" y="364"/>
                  </a:lnTo>
                  <a:lnTo>
                    <a:pt x="206" y="384"/>
                  </a:lnTo>
                  <a:cubicBezTo>
                    <a:pt x="204" y="385"/>
                    <a:pt x="201" y="384"/>
                    <a:pt x="199" y="382"/>
                  </a:cubicBezTo>
                  <a:lnTo>
                    <a:pt x="15" y="220"/>
                  </a:lnTo>
                  <a:cubicBezTo>
                    <a:pt x="15" y="220"/>
                    <a:pt x="14" y="219"/>
                    <a:pt x="14" y="218"/>
                  </a:cubicBezTo>
                  <a:lnTo>
                    <a:pt x="2" y="198"/>
                  </a:lnTo>
                  <a:cubicBezTo>
                    <a:pt x="0" y="195"/>
                    <a:pt x="0" y="191"/>
                    <a:pt x="2" y="189"/>
                  </a:cubicBezTo>
                  <a:lnTo>
                    <a:pt x="85" y="86"/>
                  </a:lnTo>
                  <a:cubicBezTo>
                    <a:pt x="86" y="85"/>
                    <a:pt x="86" y="85"/>
                    <a:pt x="86" y="85"/>
                  </a:cubicBezTo>
                  <a:lnTo>
                    <a:pt x="179" y="2"/>
                  </a:lnTo>
                  <a:cubicBezTo>
                    <a:pt x="182" y="0"/>
                    <a:pt x="187" y="0"/>
                    <a:pt x="190" y="2"/>
                  </a:cubicBezTo>
                  <a:lnTo>
                    <a:pt x="254" y="59"/>
                  </a:lnTo>
                  <a:lnTo>
                    <a:pt x="375" y="146"/>
                  </a:lnTo>
                  <a:lnTo>
                    <a:pt x="366" y="159"/>
                  </a:lnTo>
                  <a:lnTo>
                    <a:pt x="243" y="71"/>
                  </a:lnTo>
                  <a:lnTo>
                    <a:pt x="179" y="14"/>
                  </a:lnTo>
                  <a:lnTo>
                    <a:pt x="190" y="14"/>
                  </a:lnTo>
                  <a:lnTo>
                    <a:pt x="97" y="97"/>
                  </a:lnTo>
                  <a:lnTo>
                    <a:pt x="98" y="96"/>
                  </a:lnTo>
                  <a:lnTo>
                    <a:pt x="15" y="199"/>
                  </a:lnTo>
                  <a:lnTo>
                    <a:pt x="15" y="190"/>
                  </a:lnTo>
                  <a:lnTo>
                    <a:pt x="28" y="210"/>
                  </a:lnTo>
                  <a:lnTo>
                    <a:pt x="26" y="208"/>
                  </a:lnTo>
                  <a:lnTo>
                    <a:pt x="210" y="370"/>
                  </a:lnTo>
                  <a:lnTo>
                    <a:pt x="202" y="369"/>
                  </a:lnTo>
                  <a:lnTo>
                    <a:pt x="286" y="348"/>
                  </a:lnTo>
                  <a:cubicBezTo>
                    <a:pt x="286" y="348"/>
                    <a:pt x="286" y="348"/>
                    <a:pt x="287" y="348"/>
                  </a:cubicBezTo>
                  <a:lnTo>
                    <a:pt x="414" y="340"/>
                  </a:lnTo>
                  <a:lnTo>
                    <a:pt x="407" y="348"/>
                  </a:lnTo>
                  <a:lnTo>
                    <a:pt x="416" y="209"/>
                  </a:lnTo>
                  <a:lnTo>
                    <a:pt x="419" y="215"/>
                  </a:lnTo>
                  <a:lnTo>
                    <a:pt x="365" y="158"/>
                  </a:lnTo>
                  <a:lnTo>
                    <a:pt x="376" y="147"/>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199" name="Freeform 49"/>
            <p:cNvSpPr>
              <a:spLocks/>
            </p:cNvSpPr>
            <p:nvPr/>
          </p:nvSpPr>
          <p:spPr bwMode="auto">
            <a:xfrm>
              <a:off x="2131" y="3110"/>
              <a:ext cx="314" cy="365"/>
            </a:xfrm>
            <a:custGeom>
              <a:avLst/>
              <a:gdLst>
                <a:gd name="T0" fmla="*/ 468 w 1169"/>
                <a:gd name="T1" fmla="*/ 163 h 1361"/>
                <a:gd name="T2" fmla="*/ 730 w 1169"/>
                <a:gd name="T3" fmla="*/ 381 h 1361"/>
                <a:gd name="T4" fmla="*/ 909 w 1169"/>
                <a:gd name="T5" fmla="*/ 505 h 1361"/>
                <a:gd name="T6" fmla="*/ 807 w 1169"/>
                <a:gd name="T7" fmla="*/ 376 h 1361"/>
                <a:gd name="T8" fmla="*/ 851 w 1169"/>
                <a:gd name="T9" fmla="*/ 261 h 1361"/>
                <a:gd name="T10" fmla="*/ 1124 w 1169"/>
                <a:gd name="T11" fmla="*/ 262 h 1361"/>
                <a:gd name="T12" fmla="*/ 1168 w 1169"/>
                <a:gd name="T13" fmla="*/ 472 h 1361"/>
                <a:gd name="T14" fmla="*/ 1085 w 1169"/>
                <a:gd name="T15" fmla="*/ 616 h 1361"/>
                <a:gd name="T16" fmla="*/ 1065 w 1169"/>
                <a:gd name="T17" fmla="*/ 736 h 1361"/>
                <a:gd name="T18" fmla="*/ 878 w 1169"/>
                <a:gd name="T19" fmla="*/ 898 h 1361"/>
                <a:gd name="T20" fmla="*/ 954 w 1169"/>
                <a:gd name="T21" fmla="*/ 1043 h 1361"/>
                <a:gd name="T22" fmla="*/ 1087 w 1169"/>
                <a:gd name="T23" fmla="*/ 1130 h 1361"/>
                <a:gd name="T24" fmla="*/ 1025 w 1169"/>
                <a:gd name="T25" fmla="*/ 1192 h 1361"/>
                <a:gd name="T26" fmla="*/ 982 w 1169"/>
                <a:gd name="T27" fmla="*/ 1317 h 1361"/>
                <a:gd name="T28" fmla="*/ 752 w 1169"/>
                <a:gd name="T29" fmla="*/ 1360 h 1361"/>
                <a:gd name="T30" fmla="*/ 543 w 1169"/>
                <a:gd name="T31" fmla="*/ 959 h 1361"/>
                <a:gd name="T32" fmla="*/ 229 w 1169"/>
                <a:gd name="T33" fmla="*/ 756 h 1361"/>
                <a:gd name="T34" fmla="*/ 147 w 1169"/>
                <a:gd name="T35" fmla="*/ 756 h 1361"/>
                <a:gd name="T36" fmla="*/ 63 w 1169"/>
                <a:gd name="T37" fmla="*/ 486 h 1361"/>
                <a:gd name="T38" fmla="*/ 145 w 1169"/>
                <a:gd name="T39" fmla="*/ 468 h 1361"/>
                <a:gd name="T40" fmla="*/ 186 w 1169"/>
                <a:gd name="T41" fmla="*/ 149 h 1361"/>
                <a:gd name="T42" fmla="*/ 146 w 1169"/>
                <a:gd name="T43" fmla="*/ 24 h 1361"/>
                <a:gd name="T44" fmla="*/ 235 w 1169"/>
                <a:gd name="T45" fmla="*/ 0 h 1361"/>
                <a:gd name="T46" fmla="*/ 346 w 1169"/>
                <a:gd name="T47" fmla="*/ 169 h 1361"/>
                <a:gd name="T48" fmla="*/ 338 w 1169"/>
                <a:gd name="T49" fmla="*/ 16 h 1361"/>
                <a:gd name="T50" fmla="*/ 155 w 1169"/>
                <a:gd name="T51" fmla="*/ 36 h 1361"/>
                <a:gd name="T52" fmla="*/ 203 w 1169"/>
                <a:gd name="T53" fmla="*/ 149 h 1361"/>
                <a:gd name="T54" fmla="*/ 161 w 1169"/>
                <a:gd name="T55" fmla="*/ 472 h 1361"/>
                <a:gd name="T56" fmla="*/ 77 w 1169"/>
                <a:gd name="T57" fmla="*/ 493 h 1361"/>
                <a:gd name="T58" fmla="*/ 159 w 1169"/>
                <a:gd name="T59" fmla="*/ 744 h 1361"/>
                <a:gd name="T60" fmla="*/ 241 w 1169"/>
                <a:gd name="T61" fmla="*/ 745 h 1361"/>
                <a:gd name="T62" fmla="*/ 545 w 1169"/>
                <a:gd name="T63" fmla="*/ 943 h 1361"/>
                <a:gd name="T64" fmla="*/ 748 w 1169"/>
                <a:gd name="T65" fmla="*/ 1345 h 1361"/>
                <a:gd name="T66" fmla="*/ 969 w 1169"/>
                <a:gd name="T67" fmla="*/ 1307 h 1361"/>
                <a:gd name="T68" fmla="*/ 1009 w 1169"/>
                <a:gd name="T69" fmla="*/ 1192 h 1361"/>
                <a:gd name="T70" fmla="*/ 1071 w 1169"/>
                <a:gd name="T71" fmla="*/ 1134 h 1361"/>
                <a:gd name="T72" fmla="*/ 954 w 1169"/>
                <a:gd name="T73" fmla="*/ 1059 h 1361"/>
                <a:gd name="T74" fmla="*/ 871 w 1169"/>
                <a:gd name="T75" fmla="*/ 884 h 1361"/>
                <a:gd name="T76" fmla="*/ 1053 w 1169"/>
                <a:gd name="T77" fmla="*/ 725 h 1361"/>
                <a:gd name="T78" fmla="*/ 1073 w 1169"/>
                <a:gd name="T79" fmla="*/ 606 h 1361"/>
                <a:gd name="T80" fmla="*/ 1153 w 1169"/>
                <a:gd name="T81" fmla="*/ 468 h 1361"/>
                <a:gd name="T82" fmla="*/ 1117 w 1169"/>
                <a:gd name="T83" fmla="*/ 276 h 1361"/>
                <a:gd name="T84" fmla="*/ 855 w 1169"/>
                <a:gd name="T85" fmla="*/ 277 h 1361"/>
                <a:gd name="T86" fmla="*/ 816 w 1169"/>
                <a:gd name="T87" fmla="*/ 363 h 1361"/>
                <a:gd name="T88" fmla="*/ 960 w 1169"/>
                <a:gd name="T89" fmla="*/ 476 h 1361"/>
                <a:gd name="T90" fmla="*/ 725 w 1169"/>
                <a:gd name="T91" fmla="*/ 396 h 1361"/>
                <a:gd name="T92" fmla="*/ 683 w 1169"/>
                <a:gd name="T93" fmla="*/ 395 h 1361"/>
                <a:gd name="T94" fmla="*/ 338 w 1169"/>
                <a:gd name="T95" fmla="*/ 177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69" h="1361">
                  <a:moveTo>
                    <a:pt x="338" y="161"/>
                  </a:moveTo>
                  <a:lnTo>
                    <a:pt x="462" y="161"/>
                  </a:lnTo>
                  <a:cubicBezTo>
                    <a:pt x="464" y="161"/>
                    <a:pt x="466" y="162"/>
                    <a:pt x="468" y="163"/>
                  </a:cubicBezTo>
                  <a:lnTo>
                    <a:pt x="694" y="383"/>
                  </a:lnTo>
                  <a:lnTo>
                    <a:pt x="688" y="381"/>
                  </a:lnTo>
                  <a:lnTo>
                    <a:pt x="730" y="381"/>
                  </a:lnTo>
                  <a:cubicBezTo>
                    <a:pt x="731" y="381"/>
                    <a:pt x="733" y="382"/>
                    <a:pt x="734" y="382"/>
                  </a:cubicBezTo>
                  <a:lnTo>
                    <a:pt x="919" y="504"/>
                  </a:lnTo>
                  <a:lnTo>
                    <a:pt x="909" y="505"/>
                  </a:lnTo>
                  <a:lnTo>
                    <a:pt x="949" y="464"/>
                  </a:lnTo>
                  <a:lnTo>
                    <a:pt x="950" y="477"/>
                  </a:lnTo>
                  <a:lnTo>
                    <a:pt x="807" y="376"/>
                  </a:lnTo>
                  <a:cubicBezTo>
                    <a:pt x="804" y="374"/>
                    <a:pt x="802" y="370"/>
                    <a:pt x="804" y="367"/>
                  </a:cubicBezTo>
                  <a:lnTo>
                    <a:pt x="845" y="266"/>
                  </a:lnTo>
                  <a:cubicBezTo>
                    <a:pt x="846" y="264"/>
                    <a:pt x="849" y="262"/>
                    <a:pt x="851" y="261"/>
                  </a:cubicBezTo>
                  <a:lnTo>
                    <a:pt x="1036" y="221"/>
                  </a:lnTo>
                  <a:cubicBezTo>
                    <a:pt x="1037" y="221"/>
                    <a:pt x="1039" y="221"/>
                    <a:pt x="1041" y="222"/>
                  </a:cubicBezTo>
                  <a:lnTo>
                    <a:pt x="1124" y="262"/>
                  </a:lnTo>
                  <a:cubicBezTo>
                    <a:pt x="1126" y="263"/>
                    <a:pt x="1128" y="265"/>
                    <a:pt x="1128" y="268"/>
                  </a:cubicBezTo>
                  <a:lnTo>
                    <a:pt x="1168" y="468"/>
                  </a:lnTo>
                  <a:cubicBezTo>
                    <a:pt x="1169" y="470"/>
                    <a:pt x="1169" y="471"/>
                    <a:pt x="1168" y="472"/>
                  </a:cubicBezTo>
                  <a:lnTo>
                    <a:pt x="1150" y="532"/>
                  </a:lnTo>
                  <a:cubicBezTo>
                    <a:pt x="1149" y="533"/>
                    <a:pt x="1149" y="534"/>
                    <a:pt x="1148" y="535"/>
                  </a:cubicBezTo>
                  <a:lnTo>
                    <a:pt x="1085" y="616"/>
                  </a:lnTo>
                  <a:lnTo>
                    <a:pt x="1087" y="612"/>
                  </a:lnTo>
                  <a:lnTo>
                    <a:pt x="1067" y="732"/>
                  </a:lnTo>
                  <a:cubicBezTo>
                    <a:pt x="1067" y="733"/>
                    <a:pt x="1066" y="735"/>
                    <a:pt x="1065" y="736"/>
                  </a:cubicBezTo>
                  <a:lnTo>
                    <a:pt x="960" y="856"/>
                  </a:lnTo>
                  <a:cubicBezTo>
                    <a:pt x="960" y="857"/>
                    <a:pt x="959" y="857"/>
                    <a:pt x="958" y="858"/>
                  </a:cubicBezTo>
                  <a:lnTo>
                    <a:pt x="878" y="898"/>
                  </a:lnTo>
                  <a:lnTo>
                    <a:pt x="881" y="887"/>
                  </a:lnTo>
                  <a:lnTo>
                    <a:pt x="962" y="1048"/>
                  </a:lnTo>
                  <a:lnTo>
                    <a:pt x="954" y="1043"/>
                  </a:lnTo>
                  <a:lnTo>
                    <a:pt x="1059" y="1043"/>
                  </a:lnTo>
                  <a:cubicBezTo>
                    <a:pt x="1063" y="1043"/>
                    <a:pt x="1066" y="1046"/>
                    <a:pt x="1067" y="1049"/>
                  </a:cubicBezTo>
                  <a:lnTo>
                    <a:pt x="1087" y="1130"/>
                  </a:lnTo>
                  <a:cubicBezTo>
                    <a:pt x="1087" y="1133"/>
                    <a:pt x="1087" y="1136"/>
                    <a:pt x="1084" y="1138"/>
                  </a:cubicBezTo>
                  <a:lnTo>
                    <a:pt x="1023" y="1198"/>
                  </a:lnTo>
                  <a:lnTo>
                    <a:pt x="1025" y="1192"/>
                  </a:lnTo>
                  <a:lnTo>
                    <a:pt x="1025" y="1252"/>
                  </a:lnTo>
                  <a:cubicBezTo>
                    <a:pt x="1025" y="1254"/>
                    <a:pt x="1025" y="1255"/>
                    <a:pt x="1024" y="1257"/>
                  </a:cubicBezTo>
                  <a:lnTo>
                    <a:pt x="982" y="1317"/>
                  </a:lnTo>
                  <a:cubicBezTo>
                    <a:pt x="981" y="1318"/>
                    <a:pt x="979" y="1320"/>
                    <a:pt x="977" y="1320"/>
                  </a:cubicBezTo>
                  <a:lnTo>
                    <a:pt x="832" y="1341"/>
                  </a:lnTo>
                  <a:lnTo>
                    <a:pt x="752" y="1360"/>
                  </a:lnTo>
                  <a:cubicBezTo>
                    <a:pt x="748" y="1361"/>
                    <a:pt x="744" y="1359"/>
                    <a:pt x="743" y="1356"/>
                  </a:cubicBezTo>
                  <a:lnTo>
                    <a:pt x="537" y="955"/>
                  </a:lnTo>
                  <a:lnTo>
                    <a:pt x="543" y="959"/>
                  </a:lnTo>
                  <a:lnTo>
                    <a:pt x="398" y="939"/>
                  </a:lnTo>
                  <a:cubicBezTo>
                    <a:pt x="396" y="939"/>
                    <a:pt x="394" y="938"/>
                    <a:pt x="393" y="937"/>
                  </a:cubicBezTo>
                  <a:lnTo>
                    <a:pt x="229" y="756"/>
                  </a:lnTo>
                  <a:lnTo>
                    <a:pt x="235" y="758"/>
                  </a:lnTo>
                  <a:lnTo>
                    <a:pt x="153" y="758"/>
                  </a:lnTo>
                  <a:cubicBezTo>
                    <a:pt x="151" y="758"/>
                    <a:pt x="149" y="757"/>
                    <a:pt x="147" y="756"/>
                  </a:cubicBezTo>
                  <a:lnTo>
                    <a:pt x="3" y="617"/>
                  </a:lnTo>
                  <a:cubicBezTo>
                    <a:pt x="0" y="614"/>
                    <a:pt x="0" y="610"/>
                    <a:pt x="1" y="607"/>
                  </a:cubicBezTo>
                  <a:lnTo>
                    <a:pt x="63" y="486"/>
                  </a:lnTo>
                  <a:cubicBezTo>
                    <a:pt x="64" y="484"/>
                    <a:pt x="66" y="482"/>
                    <a:pt x="68" y="482"/>
                  </a:cubicBezTo>
                  <a:lnTo>
                    <a:pt x="151" y="462"/>
                  </a:lnTo>
                  <a:lnTo>
                    <a:pt x="145" y="468"/>
                  </a:lnTo>
                  <a:lnTo>
                    <a:pt x="187" y="327"/>
                  </a:lnTo>
                  <a:lnTo>
                    <a:pt x="186" y="329"/>
                  </a:lnTo>
                  <a:lnTo>
                    <a:pt x="186" y="149"/>
                  </a:lnTo>
                  <a:lnTo>
                    <a:pt x="187" y="152"/>
                  </a:lnTo>
                  <a:lnTo>
                    <a:pt x="145" y="31"/>
                  </a:lnTo>
                  <a:cubicBezTo>
                    <a:pt x="145" y="28"/>
                    <a:pt x="145" y="26"/>
                    <a:pt x="146" y="24"/>
                  </a:cubicBezTo>
                  <a:cubicBezTo>
                    <a:pt x="147" y="22"/>
                    <a:pt x="149" y="21"/>
                    <a:pt x="151" y="20"/>
                  </a:cubicBezTo>
                  <a:lnTo>
                    <a:pt x="233" y="1"/>
                  </a:lnTo>
                  <a:cubicBezTo>
                    <a:pt x="233" y="1"/>
                    <a:pt x="234" y="0"/>
                    <a:pt x="235" y="0"/>
                  </a:cubicBezTo>
                  <a:lnTo>
                    <a:pt x="338" y="0"/>
                  </a:lnTo>
                  <a:cubicBezTo>
                    <a:pt x="342" y="0"/>
                    <a:pt x="346" y="4"/>
                    <a:pt x="346" y="8"/>
                  </a:cubicBezTo>
                  <a:lnTo>
                    <a:pt x="346" y="169"/>
                  </a:lnTo>
                  <a:lnTo>
                    <a:pt x="330" y="169"/>
                  </a:lnTo>
                  <a:lnTo>
                    <a:pt x="330" y="8"/>
                  </a:lnTo>
                  <a:lnTo>
                    <a:pt x="338" y="16"/>
                  </a:lnTo>
                  <a:lnTo>
                    <a:pt x="235" y="16"/>
                  </a:lnTo>
                  <a:lnTo>
                    <a:pt x="236" y="16"/>
                  </a:lnTo>
                  <a:lnTo>
                    <a:pt x="155" y="36"/>
                  </a:lnTo>
                  <a:lnTo>
                    <a:pt x="161" y="25"/>
                  </a:lnTo>
                  <a:lnTo>
                    <a:pt x="202" y="147"/>
                  </a:lnTo>
                  <a:cubicBezTo>
                    <a:pt x="202" y="148"/>
                    <a:pt x="203" y="148"/>
                    <a:pt x="203" y="149"/>
                  </a:cubicBezTo>
                  <a:lnTo>
                    <a:pt x="203" y="329"/>
                  </a:lnTo>
                  <a:cubicBezTo>
                    <a:pt x="203" y="330"/>
                    <a:pt x="202" y="331"/>
                    <a:pt x="202" y="331"/>
                  </a:cubicBezTo>
                  <a:lnTo>
                    <a:pt x="161" y="472"/>
                  </a:lnTo>
                  <a:cubicBezTo>
                    <a:pt x="160" y="475"/>
                    <a:pt x="158" y="477"/>
                    <a:pt x="155" y="478"/>
                  </a:cubicBezTo>
                  <a:lnTo>
                    <a:pt x="72" y="497"/>
                  </a:lnTo>
                  <a:lnTo>
                    <a:pt x="77" y="493"/>
                  </a:lnTo>
                  <a:lnTo>
                    <a:pt x="16" y="614"/>
                  </a:lnTo>
                  <a:lnTo>
                    <a:pt x="14" y="605"/>
                  </a:lnTo>
                  <a:lnTo>
                    <a:pt x="159" y="744"/>
                  </a:lnTo>
                  <a:lnTo>
                    <a:pt x="153" y="742"/>
                  </a:lnTo>
                  <a:lnTo>
                    <a:pt x="235" y="742"/>
                  </a:lnTo>
                  <a:cubicBezTo>
                    <a:pt x="237" y="742"/>
                    <a:pt x="239" y="743"/>
                    <a:pt x="241" y="745"/>
                  </a:cubicBezTo>
                  <a:lnTo>
                    <a:pt x="405" y="926"/>
                  </a:lnTo>
                  <a:lnTo>
                    <a:pt x="400" y="923"/>
                  </a:lnTo>
                  <a:lnTo>
                    <a:pt x="545" y="943"/>
                  </a:lnTo>
                  <a:cubicBezTo>
                    <a:pt x="547" y="943"/>
                    <a:pt x="550" y="945"/>
                    <a:pt x="551" y="947"/>
                  </a:cubicBezTo>
                  <a:lnTo>
                    <a:pt x="757" y="1349"/>
                  </a:lnTo>
                  <a:lnTo>
                    <a:pt x="748" y="1345"/>
                  </a:lnTo>
                  <a:lnTo>
                    <a:pt x="830" y="1325"/>
                  </a:lnTo>
                  <a:lnTo>
                    <a:pt x="975" y="1304"/>
                  </a:lnTo>
                  <a:lnTo>
                    <a:pt x="969" y="1307"/>
                  </a:lnTo>
                  <a:lnTo>
                    <a:pt x="1011" y="1248"/>
                  </a:lnTo>
                  <a:lnTo>
                    <a:pt x="1009" y="1252"/>
                  </a:lnTo>
                  <a:lnTo>
                    <a:pt x="1009" y="1192"/>
                  </a:lnTo>
                  <a:cubicBezTo>
                    <a:pt x="1009" y="1190"/>
                    <a:pt x="1010" y="1188"/>
                    <a:pt x="1012" y="1186"/>
                  </a:cubicBezTo>
                  <a:lnTo>
                    <a:pt x="1073" y="1126"/>
                  </a:lnTo>
                  <a:lnTo>
                    <a:pt x="1071" y="1134"/>
                  </a:lnTo>
                  <a:lnTo>
                    <a:pt x="1051" y="1053"/>
                  </a:lnTo>
                  <a:lnTo>
                    <a:pt x="1059" y="1059"/>
                  </a:lnTo>
                  <a:lnTo>
                    <a:pt x="954" y="1059"/>
                  </a:lnTo>
                  <a:cubicBezTo>
                    <a:pt x="951" y="1059"/>
                    <a:pt x="949" y="1058"/>
                    <a:pt x="947" y="1055"/>
                  </a:cubicBezTo>
                  <a:lnTo>
                    <a:pt x="867" y="895"/>
                  </a:lnTo>
                  <a:cubicBezTo>
                    <a:pt x="865" y="891"/>
                    <a:pt x="867" y="886"/>
                    <a:pt x="871" y="884"/>
                  </a:cubicBezTo>
                  <a:lnTo>
                    <a:pt x="951" y="843"/>
                  </a:lnTo>
                  <a:lnTo>
                    <a:pt x="948" y="845"/>
                  </a:lnTo>
                  <a:lnTo>
                    <a:pt x="1053" y="725"/>
                  </a:lnTo>
                  <a:lnTo>
                    <a:pt x="1051" y="729"/>
                  </a:lnTo>
                  <a:lnTo>
                    <a:pt x="1071" y="609"/>
                  </a:lnTo>
                  <a:cubicBezTo>
                    <a:pt x="1071" y="608"/>
                    <a:pt x="1072" y="607"/>
                    <a:pt x="1073" y="606"/>
                  </a:cubicBezTo>
                  <a:lnTo>
                    <a:pt x="1136" y="525"/>
                  </a:lnTo>
                  <a:lnTo>
                    <a:pt x="1134" y="528"/>
                  </a:lnTo>
                  <a:lnTo>
                    <a:pt x="1153" y="468"/>
                  </a:lnTo>
                  <a:lnTo>
                    <a:pt x="1153" y="472"/>
                  </a:lnTo>
                  <a:lnTo>
                    <a:pt x="1113" y="271"/>
                  </a:lnTo>
                  <a:lnTo>
                    <a:pt x="1117" y="276"/>
                  </a:lnTo>
                  <a:lnTo>
                    <a:pt x="1034" y="236"/>
                  </a:lnTo>
                  <a:lnTo>
                    <a:pt x="1039" y="237"/>
                  </a:lnTo>
                  <a:lnTo>
                    <a:pt x="855" y="277"/>
                  </a:lnTo>
                  <a:lnTo>
                    <a:pt x="860" y="272"/>
                  </a:lnTo>
                  <a:lnTo>
                    <a:pt x="819" y="373"/>
                  </a:lnTo>
                  <a:lnTo>
                    <a:pt x="816" y="363"/>
                  </a:lnTo>
                  <a:lnTo>
                    <a:pt x="959" y="463"/>
                  </a:lnTo>
                  <a:cubicBezTo>
                    <a:pt x="961" y="465"/>
                    <a:pt x="962" y="467"/>
                    <a:pt x="962" y="469"/>
                  </a:cubicBezTo>
                  <a:cubicBezTo>
                    <a:pt x="963" y="472"/>
                    <a:pt x="962" y="474"/>
                    <a:pt x="960" y="476"/>
                  </a:cubicBezTo>
                  <a:lnTo>
                    <a:pt x="920" y="516"/>
                  </a:lnTo>
                  <a:cubicBezTo>
                    <a:pt x="917" y="519"/>
                    <a:pt x="913" y="519"/>
                    <a:pt x="910" y="517"/>
                  </a:cubicBezTo>
                  <a:lnTo>
                    <a:pt x="725" y="396"/>
                  </a:lnTo>
                  <a:lnTo>
                    <a:pt x="730" y="397"/>
                  </a:lnTo>
                  <a:lnTo>
                    <a:pt x="688" y="397"/>
                  </a:lnTo>
                  <a:cubicBezTo>
                    <a:pt x="686" y="397"/>
                    <a:pt x="684" y="396"/>
                    <a:pt x="683" y="395"/>
                  </a:cubicBezTo>
                  <a:lnTo>
                    <a:pt x="457" y="175"/>
                  </a:lnTo>
                  <a:lnTo>
                    <a:pt x="462" y="177"/>
                  </a:lnTo>
                  <a:lnTo>
                    <a:pt x="338" y="177"/>
                  </a:lnTo>
                  <a:lnTo>
                    <a:pt x="338" y="161"/>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264" name="Freeform 50"/>
            <p:cNvSpPr>
              <a:spLocks/>
            </p:cNvSpPr>
            <p:nvPr/>
          </p:nvSpPr>
          <p:spPr bwMode="auto">
            <a:xfrm>
              <a:off x="2165" y="2934"/>
              <a:ext cx="280" cy="318"/>
            </a:xfrm>
            <a:custGeom>
              <a:avLst/>
              <a:gdLst>
                <a:gd name="T0" fmla="*/ 436 w 1041"/>
                <a:gd name="T1" fmla="*/ 216 h 1185"/>
                <a:gd name="T2" fmla="*/ 331 w 1041"/>
                <a:gd name="T3" fmla="*/ 133 h 1185"/>
                <a:gd name="T4" fmla="*/ 269 w 1041"/>
                <a:gd name="T5" fmla="*/ 114 h 1185"/>
                <a:gd name="T6" fmla="*/ 90 w 1041"/>
                <a:gd name="T7" fmla="*/ 16 h 1185"/>
                <a:gd name="T8" fmla="*/ 79 w 1041"/>
                <a:gd name="T9" fmla="*/ 66 h 1185"/>
                <a:gd name="T10" fmla="*/ 56 w 1041"/>
                <a:gd name="T11" fmla="*/ 194 h 1185"/>
                <a:gd name="T12" fmla="*/ 202 w 1041"/>
                <a:gd name="T13" fmla="*/ 350 h 1185"/>
                <a:gd name="T14" fmla="*/ 152 w 1041"/>
                <a:gd name="T15" fmla="*/ 479 h 1185"/>
                <a:gd name="T16" fmla="*/ 75 w 1041"/>
                <a:gd name="T17" fmla="*/ 437 h 1185"/>
                <a:gd name="T18" fmla="*/ 16 w 1041"/>
                <a:gd name="T19" fmla="*/ 612 h 1185"/>
                <a:gd name="T20" fmla="*/ 28 w 1041"/>
                <a:gd name="T21" fmla="*/ 684 h 1185"/>
                <a:gd name="T22" fmla="*/ 214 w 1041"/>
                <a:gd name="T23" fmla="*/ 664 h 1185"/>
                <a:gd name="T24" fmla="*/ 214 w 1041"/>
                <a:gd name="T25" fmla="*/ 825 h 1185"/>
                <a:gd name="T26" fmla="*/ 424 w 1041"/>
                <a:gd name="T27" fmla="*/ 909 h 1185"/>
                <a:gd name="T28" fmla="*/ 604 w 1041"/>
                <a:gd name="T29" fmla="*/ 1047 h 1185"/>
                <a:gd name="T30" fmla="*/ 782 w 1041"/>
                <a:gd name="T31" fmla="*/ 1171 h 1185"/>
                <a:gd name="T32" fmla="*/ 680 w 1041"/>
                <a:gd name="T33" fmla="*/ 1042 h 1185"/>
                <a:gd name="T34" fmla="*/ 725 w 1041"/>
                <a:gd name="T35" fmla="*/ 926 h 1185"/>
                <a:gd name="T36" fmla="*/ 996 w 1041"/>
                <a:gd name="T37" fmla="*/ 927 h 1185"/>
                <a:gd name="T38" fmla="*/ 986 w 1041"/>
                <a:gd name="T39" fmla="*/ 758 h 1185"/>
                <a:gd name="T40" fmla="*/ 1027 w 1041"/>
                <a:gd name="T41" fmla="*/ 606 h 1185"/>
                <a:gd name="T42" fmla="*/ 963 w 1041"/>
                <a:gd name="T43" fmla="*/ 410 h 1185"/>
                <a:gd name="T44" fmla="*/ 822 w 1041"/>
                <a:gd name="T45" fmla="*/ 155 h 1185"/>
                <a:gd name="T46" fmla="*/ 665 w 1041"/>
                <a:gd name="T47" fmla="*/ 298 h 1185"/>
                <a:gd name="T48" fmla="*/ 665 w 1041"/>
                <a:gd name="T49" fmla="*/ 282 h 1185"/>
                <a:gd name="T50" fmla="*/ 833 w 1041"/>
                <a:gd name="T51" fmla="*/ 142 h 1185"/>
                <a:gd name="T52" fmla="*/ 979 w 1041"/>
                <a:gd name="T53" fmla="*/ 410 h 1185"/>
                <a:gd name="T54" fmla="*/ 1038 w 1041"/>
                <a:gd name="T55" fmla="*/ 618 h 1185"/>
                <a:gd name="T56" fmla="*/ 999 w 1041"/>
                <a:gd name="T57" fmla="*/ 749 h 1185"/>
                <a:gd name="T58" fmla="*/ 997 w 1041"/>
                <a:gd name="T59" fmla="*/ 941 h 1185"/>
                <a:gd name="T60" fmla="*/ 912 w 1041"/>
                <a:gd name="T61" fmla="*/ 901 h 1185"/>
                <a:gd name="T62" fmla="*/ 692 w 1041"/>
                <a:gd name="T63" fmla="*/ 1038 h 1185"/>
                <a:gd name="T64" fmla="*/ 835 w 1041"/>
                <a:gd name="T65" fmla="*/ 1135 h 1185"/>
                <a:gd name="T66" fmla="*/ 783 w 1041"/>
                <a:gd name="T67" fmla="*/ 1183 h 1185"/>
                <a:gd name="T68" fmla="*/ 562 w 1041"/>
                <a:gd name="T69" fmla="*/ 1063 h 1185"/>
                <a:gd name="T70" fmla="*/ 332 w 1041"/>
                <a:gd name="T71" fmla="*/ 839 h 1185"/>
                <a:gd name="T72" fmla="*/ 206 w 1041"/>
                <a:gd name="T73" fmla="*/ 833 h 1185"/>
                <a:gd name="T74" fmla="*/ 111 w 1041"/>
                <a:gd name="T75" fmla="*/ 680 h 1185"/>
                <a:gd name="T76" fmla="*/ 22 w 1041"/>
                <a:gd name="T77" fmla="*/ 694 h 1185"/>
                <a:gd name="T78" fmla="*/ 0 w 1041"/>
                <a:gd name="T79" fmla="*/ 471 h 1185"/>
                <a:gd name="T80" fmla="*/ 75 w 1041"/>
                <a:gd name="T81" fmla="*/ 423 h 1185"/>
                <a:gd name="T82" fmla="*/ 194 w 1041"/>
                <a:gd name="T83" fmla="*/ 463 h 1185"/>
                <a:gd name="T84" fmla="*/ 188 w 1041"/>
                <a:gd name="T85" fmla="*/ 356 h 1185"/>
                <a:gd name="T86" fmla="*/ 84 w 1041"/>
                <a:gd name="T87" fmla="*/ 124 h 1185"/>
                <a:gd name="T88" fmla="*/ 64 w 1041"/>
                <a:gd name="T89" fmla="*/ 66 h 1185"/>
                <a:gd name="T90" fmla="*/ 195 w 1041"/>
                <a:gd name="T91" fmla="*/ 20 h 1185"/>
                <a:gd name="T92" fmla="*/ 277 w 1041"/>
                <a:gd name="T93" fmla="*/ 100 h 1185"/>
                <a:gd name="T94" fmla="*/ 384 w 1041"/>
                <a:gd name="T95" fmla="*/ 185 h 1185"/>
                <a:gd name="T96" fmla="*/ 444 w 1041"/>
                <a:gd name="T97" fmla="*/ 202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1" h="1185">
                  <a:moveTo>
                    <a:pt x="538" y="296"/>
                  </a:moveTo>
                  <a:lnTo>
                    <a:pt x="434" y="215"/>
                  </a:lnTo>
                  <a:lnTo>
                    <a:pt x="436" y="216"/>
                  </a:lnTo>
                  <a:lnTo>
                    <a:pt x="375" y="197"/>
                  </a:lnTo>
                  <a:cubicBezTo>
                    <a:pt x="373" y="196"/>
                    <a:pt x="372" y="195"/>
                    <a:pt x="371" y="194"/>
                  </a:cubicBezTo>
                  <a:lnTo>
                    <a:pt x="331" y="133"/>
                  </a:lnTo>
                  <a:lnTo>
                    <a:pt x="335" y="137"/>
                  </a:lnTo>
                  <a:lnTo>
                    <a:pt x="272" y="115"/>
                  </a:lnTo>
                  <a:cubicBezTo>
                    <a:pt x="271" y="115"/>
                    <a:pt x="270" y="114"/>
                    <a:pt x="269" y="114"/>
                  </a:cubicBezTo>
                  <a:lnTo>
                    <a:pt x="188" y="34"/>
                  </a:lnTo>
                  <a:lnTo>
                    <a:pt x="192" y="36"/>
                  </a:lnTo>
                  <a:lnTo>
                    <a:pt x="90" y="16"/>
                  </a:lnTo>
                  <a:lnTo>
                    <a:pt x="99" y="11"/>
                  </a:lnTo>
                  <a:lnTo>
                    <a:pt x="79" y="71"/>
                  </a:lnTo>
                  <a:lnTo>
                    <a:pt x="79" y="66"/>
                  </a:lnTo>
                  <a:lnTo>
                    <a:pt x="99" y="126"/>
                  </a:lnTo>
                  <a:cubicBezTo>
                    <a:pt x="99" y="129"/>
                    <a:pt x="99" y="131"/>
                    <a:pt x="98" y="133"/>
                  </a:cubicBezTo>
                  <a:lnTo>
                    <a:pt x="56" y="194"/>
                  </a:lnTo>
                  <a:lnTo>
                    <a:pt x="56" y="184"/>
                  </a:lnTo>
                  <a:lnTo>
                    <a:pt x="200" y="345"/>
                  </a:lnTo>
                  <a:cubicBezTo>
                    <a:pt x="201" y="346"/>
                    <a:pt x="202" y="348"/>
                    <a:pt x="202" y="350"/>
                  </a:cubicBezTo>
                  <a:lnTo>
                    <a:pt x="202" y="471"/>
                  </a:lnTo>
                  <a:cubicBezTo>
                    <a:pt x="202" y="475"/>
                    <a:pt x="198" y="479"/>
                    <a:pt x="194" y="479"/>
                  </a:cubicBezTo>
                  <a:lnTo>
                    <a:pt x="152" y="479"/>
                  </a:lnTo>
                  <a:cubicBezTo>
                    <a:pt x="151" y="479"/>
                    <a:pt x="150" y="478"/>
                    <a:pt x="149" y="478"/>
                  </a:cubicBezTo>
                  <a:lnTo>
                    <a:pt x="68" y="437"/>
                  </a:lnTo>
                  <a:lnTo>
                    <a:pt x="75" y="437"/>
                  </a:lnTo>
                  <a:lnTo>
                    <a:pt x="13" y="477"/>
                  </a:lnTo>
                  <a:lnTo>
                    <a:pt x="16" y="471"/>
                  </a:lnTo>
                  <a:lnTo>
                    <a:pt x="16" y="612"/>
                  </a:lnTo>
                  <a:lnTo>
                    <a:pt x="16" y="610"/>
                  </a:lnTo>
                  <a:lnTo>
                    <a:pt x="38" y="690"/>
                  </a:lnTo>
                  <a:lnTo>
                    <a:pt x="28" y="684"/>
                  </a:lnTo>
                  <a:lnTo>
                    <a:pt x="109" y="665"/>
                  </a:lnTo>
                  <a:cubicBezTo>
                    <a:pt x="110" y="664"/>
                    <a:pt x="110" y="664"/>
                    <a:pt x="111" y="664"/>
                  </a:cubicBezTo>
                  <a:lnTo>
                    <a:pt x="214" y="664"/>
                  </a:lnTo>
                  <a:cubicBezTo>
                    <a:pt x="218" y="664"/>
                    <a:pt x="222" y="668"/>
                    <a:pt x="222" y="672"/>
                  </a:cubicBezTo>
                  <a:lnTo>
                    <a:pt x="222" y="833"/>
                  </a:lnTo>
                  <a:lnTo>
                    <a:pt x="214" y="825"/>
                  </a:lnTo>
                  <a:lnTo>
                    <a:pt x="337" y="825"/>
                  </a:lnTo>
                  <a:cubicBezTo>
                    <a:pt x="340" y="825"/>
                    <a:pt x="342" y="826"/>
                    <a:pt x="343" y="828"/>
                  </a:cubicBezTo>
                  <a:lnTo>
                    <a:pt x="424" y="909"/>
                  </a:lnTo>
                  <a:lnTo>
                    <a:pt x="568" y="1049"/>
                  </a:lnTo>
                  <a:lnTo>
                    <a:pt x="562" y="1047"/>
                  </a:lnTo>
                  <a:lnTo>
                    <a:pt x="604" y="1047"/>
                  </a:lnTo>
                  <a:cubicBezTo>
                    <a:pt x="605" y="1047"/>
                    <a:pt x="607" y="1047"/>
                    <a:pt x="608" y="1048"/>
                  </a:cubicBezTo>
                  <a:lnTo>
                    <a:pt x="792" y="1170"/>
                  </a:lnTo>
                  <a:lnTo>
                    <a:pt x="782" y="1171"/>
                  </a:lnTo>
                  <a:lnTo>
                    <a:pt x="822" y="1130"/>
                  </a:lnTo>
                  <a:lnTo>
                    <a:pt x="823" y="1142"/>
                  </a:lnTo>
                  <a:lnTo>
                    <a:pt x="680" y="1042"/>
                  </a:lnTo>
                  <a:cubicBezTo>
                    <a:pt x="677" y="1039"/>
                    <a:pt x="676" y="1035"/>
                    <a:pt x="678" y="1032"/>
                  </a:cubicBezTo>
                  <a:lnTo>
                    <a:pt x="719" y="931"/>
                  </a:lnTo>
                  <a:cubicBezTo>
                    <a:pt x="720" y="929"/>
                    <a:pt x="722" y="927"/>
                    <a:pt x="725" y="926"/>
                  </a:cubicBezTo>
                  <a:lnTo>
                    <a:pt x="908" y="886"/>
                  </a:lnTo>
                  <a:cubicBezTo>
                    <a:pt x="910" y="885"/>
                    <a:pt x="912" y="886"/>
                    <a:pt x="914" y="886"/>
                  </a:cubicBezTo>
                  <a:lnTo>
                    <a:pt x="996" y="927"/>
                  </a:lnTo>
                  <a:lnTo>
                    <a:pt x="985" y="934"/>
                  </a:lnTo>
                  <a:lnTo>
                    <a:pt x="985" y="754"/>
                  </a:lnTo>
                  <a:lnTo>
                    <a:pt x="986" y="758"/>
                  </a:lnTo>
                  <a:lnTo>
                    <a:pt x="945" y="696"/>
                  </a:lnTo>
                  <a:cubicBezTo>
                    <a:pt x="942" y="693"/>
                    <a:pt x="943" y="689"/>
                    <a:pt x="946" y="686"/>
                  </a:cubicBezTo>
                  <a:lnTo>
                    <a:pt x="1027" y="606"/>
                  </a:lnTo>
                  <a:lnTo>
                    <a:pt x="1025" y="614"/>
                  </a:lnTo>
                  <a:lnTo>
                    <a:pt x="964" y="413"/>
                  </a:lnTo>
                  <a:cubicBezTo>
                    <a:pt x="963" y="412"/>
                    <a:pt x="963" y="411"/>
                    <a:pt x="963" y="410"/>
                  </a:cubicBezTo>
                  <a:lnTo>
                    <a:pt x="963" y="270"/>
                  </a:lnTo>
                  <a:lnTo>
                    <a:pt x="966" y="276"/>
                  </a:lnTo>
                  <a:lnTo>
                    <a:pt x="822" y="155"/>
                  </a:lnTo>
                  <a:lnTo>
                    <a:pt x="833" y="155"/>
                  </a:lnTo>
                  <a:lnTo>
                    <a:pt x="670" y="296"/>
                  </a:lnTo>
                  <a:cubicBezTo>
                    <a:pt x="669" y="297"/>
                    <a:pt x="667" y="298"/>
                    <a:pt x="665" y="298"/>
                  </a:cubicBezTo>
                  <a:lnTo>
                    <a:pt x="543" y="298"/>
                  </a:lnTo>
                  <a:lnTo>
                    <a:pt x="543" y="282"/>
                  </a:lnTo>
                  <a:lnTo>
                    <a:pt x="665" y="282"/>
                  </a:lnTo>
                  <a:lnTo>
                    <a:pt x="660" y="284"/>
                  </a:lnTo>
                  <a:lnTo>
                    <a:pt x="822" y="142"/>
                  </a:lnTo>
                  <a:cubicBezTo>
                    <a:pt x="825" y="140"/>
                    <a:pt x="830" y="140"/>
                    <a:pt x="833" y="142"/>
                  </a:cubicBezTo>
                  <a:lnTo>
                    <a:pt x="976" y="264"/>
                  </a:lnTo>
                  <a:cubicBezTo>
                    <a:pt x="978" y="266"/>
                    <a:pt x="979" y="268"/>
                    <a:pt x="979" y="270"/>
                  </a:cubicBezTo>
                  <a:lnTo>
                    <a:pt x="979" y="410"/>
                  </a:lnTo>
                  <a:lnTo>
                    <a:pt x="979" y="408"/>
                  </a:lnTo>
                  <a:lnTo>
                    <a:pt x="1040" y="610"/>
                  </a:lnTo>
                  <a:cubicBezTo>
                    <a:pt x="1041" y="613"/>
                    <a:pt x="1040" y="616"/>
                    <a:pt x="1038" y="618"/>
                  </a:cubicBezTo>
                  <a:lnTo>
                    <a:pt x="957" y="698"/>
                  </a:lnTo>
                  <a:lnTo>
                    <a:pt x="958" y="687"/>
                  </a:lnTo>
                  <a:lnTo>
                    <a:pt x="999" y="749"/>
                  </a:lnTo>
                  <a:cubicBezTo>
                    <a:pt x="1000" y="750"/>
                    <a:pt x="1001" y="752"/>
                    <a:pt x="1001" y="754"/>
                  </a:cubicBezTo>
                  <a:lnTo>
                    <a:pt x="1001" y="934"/>
                  </a:lnTo>
                  <a:cubicBezTo>
                    <a:pt x="1001" y="937"/>
                    <a:pt x="999" y="940"/>
                    <a:pt x="997" y="941"/>
                  </a:cubicBezTo>
                  <a:cubicBezTo>
                    <a:pt x="994" y="942"/>
                    <a:pt x="992" y="943"/>
                    <a:pt x="989" y="941"/>
                  </a:cubicBezTo>
                  <a:lnTo>
                    <a:pt x="906" y="901"/>
                  </a:lnTo>
                  <a:lnTo>
                    <a:pt x="912" y="901"/>
                  </a:lnTo>
                  <a:lnTo>
                    <a:pt x="728" y="942"/>
                  </a:lnTo>
                  <a:lnTo>
                    <a:pt x="734" y="937"/>
                  </a:lnTo>
                  <a:lnTo>
                    <a:pt x="692" y="1038"/>
                  </a:lnTo>
                  <a:lnTo>
                    <a:pt x="690" y="1028"/>
                  </a:lnTo>
                  <a:lnTo>
                    <a:pt x="832" y="1129"/>
                  </a:lnTo>
                  <a:cubicBezTo>
                    <a:pt x="834" y="1131"/>
                    <a:pt x="835" y="1133"/>
                    <a:pt x="835" y="1135"/>
                  </a:cubicBezTo>
                  <a:cubicBezTo>
                    <a:pt x="836" y="1137"/>
                    <a:pt x="835" y="1140"/>
                    <a:pt x="833" y="1141"/>
                  </a:cubicBezTo>
                  <a:lnTo>
                    <a:pt x="793" y="1182"/>
                  </a:lnTo>
                  <a:cubicBezTo>
                    <a:pt x="791" y="1185"/>
                    <a:pt x="786" y="1185"/>
                    <a:pt x="783" y="1183"/>
                  </a:cubicBezTo>
                  <a:lnTo>
                    <a:pt x="599" y="1061"/>
                  </a:lnTo>
                  <a:lnTo>
                    <a:pt x="604" y="1063"/>
                  </a:lnTo>
                  <a:lnTo>
                    <a:pt x="562" y="1063"/>
                  </a:lnTo>
                  <a:cubicBezTo>
                    <a:pt x="560" y="1063"/>
                    <a:pt x="558" y="1062"/>
                    <a:pt x="557" y="1060"/>
                  </a:cubicBezTo>
                  <a:lnTo>
                    <a:pt x="413" y="920"/>
                  </a:lnTo>
                  <a:lnTo>
                    <a:pt x="332" y="839"/>
                  </a:lnTo>
                  <a:lnTo>
                    <a:pt x="337" y="841"/>
                  </a:lnTo>
                  <a:lnTo>
                    <a:pt x="214" y="841"/>
                  </a:lnTo>
                  <a:cubicBezTo>
                    <a:pt x="209" y="841"/>
                    <a:pt x="206" y="838"/>
                    <a:pt x="206" y="833"/>
                  </a:cubicBezTo>
                  <a:lnTo>
                    <a:pt x="206" y="672"/>
                  </a:lnTo>
                  <a:lnTo>
                    <a:pt x="214" y="680"/>
                  </a:lnTo>
                  <a:lnTo>
                    <a:pt x="111" y="680"/>
                  </a:lnTo>
                  <a:lnTo>
                    <a:pt x="113" y="680"/>
                  </a:lnTo>
                  <a:lnTo>
                    <a:pt x="32" y="700"/>
                  </a:lnTo>
                  <a:cubicBezTo>
                    <a:pt x="27" y="701"/>
                    <a:pt x="23" y="698"/>
                    <a:pt x="22" y="694"/>
                  </a:cubicBezTo>
                  <a:lnTo>
                    <a:pt x="1" y="614"/>
                  </a:lnTo>
                  <a:cubicBezTo>
                    <a:pt x="1" y="613"/>
                    <a:pt x="0" y="613"/>
                    <a:pt x="0" y="612"/>
                  </a:cubicBezTo>
                  <a:lnTo>
                    <a:pt x="0" y="471"/>
                  </a:lnTo>
                  <a:cubicBezTo>
                    <a:pt x="0" y="468"/>
                    <a:pt x="2" y="465"/>
                    <a:pt x="4" y="464"/>
                  </a:cubicBezTo>
                  <a:lnTo>
                    <a:pt x="67" y="423"/>
                  </a:lnTo>
                  <a:cubicBezTo>
                    <a:pt x="69" y="422"/>
                    <a:pt x="72" y="422"/>
                    <a:pt x="75" y="423"/>
                  </a:cubicBezTo>
                  <a:lnTo>
                    <a:pt x="156" y="463"/>
                  </a:lnTo>
                  <a:lnTo>
                    <a:pt x="152" y="463"/>
                  </a:lnTo>
                  <a:lnTo>
                    <a:pt x="194" y="463"/>
                  </a:lnTo>
                  <a:lnTo>
                    <a:pt x="186" y="471"/>
                  </a:lnTo>
                  <a:lnTo>
                    <a:pt x="186" y="350"/>
                  </a:lnTo>
                  <a:lnTo>
                    <a:pt x="188" y="356"/>
                  </a:lnTo>
                  <a:lnTo>
                    <a:pt x="44" y="194"/>
                  </a:lnTo>
                  <a:cubicBezTo>
                    <a:pt x="41" y="192"/>
                    <a:pt x="41" y="188"/>
                    <a:pt x="43" y="185"/>
                  </a:cubicBezTo>
                  <a:lnTo>
                    <a:pt x="84" y="124"/>
                  </a:lnTo>
                  <a:lnTo>
                    <a:pt x="83" y="131"/>
                  </a:lnTo>
                  <a:lnTo>
                    <a:pt x="64" y="71"/>
                  </a:lnTo>
                  <a:cubicBezTo>
                    <a:pt x="63" y="70"/>
                    <a:pt x="63" y="68"/>
                    <a:pt x="64" y="66"/>
                  </a:cubicBezTo>
                  <a:lnTo>
                    <a:pt x="83" y="6"/>
                  </a:lnTo>
                  <a:cubicBezTo>
                    <a:pt x="85" y="2"/>
                    <a:pt x="89" y="0"/>
                    <a:pt x="93" y="1"/>
                  </a:cubicBezTo>
                  <a:lnTo>
                    <a:pt x="195" y="20"/>
                  </a:lnTo>
                  <a:cubicBezTo>
                    <a:pt x="197" y="21"/>
                    <a:pt x="198" y="21"/>
                    <a:pt x="199" y="22"/>
                  </a:cubicBezTo>
                  <a:lnTo>
                    <a:pt x="280" y="102"/>
                  </a:lnTo>
                  <a:lnTo>
                    <a:pt x="277" y="100"/>
                  </a:lnTo>
                  <a:lnTo>
                    <a:pt x="340" y="121"/>
                  </a:lnTo>
                  <a:cubicBezTo>
                    <a:pt x="342" y="122"/>
                    <a:pt x="343" y="123"/>
                    <a:pt x="344" y="124"/>
                  </a:cubicBezTo>
                  <a:lnTo>
                    <a:pt x="384" y="185"/>
                  </a:lnTo>
                  <a:lnTo>
                    <a:pt x="380" y="182"/>
                  </a:lnTo>
                  <a:lnTo>
                    <a:pt x="441" y="201"/>
                  </a:lnTo>
                  <a:cubicBezTo>
                    <a:pt x="442" y="201"/>
                    <a:pt x="443" y="202"/>
                    <a:pt x="444" y="202"/>
                  </a:cubicBezTo>
                  <a:lnTo>
                    <a:pt x="547" y="284"/>
                  </a:lnTo>
                  <a:lnTo>
                    <a:pt x="538" y="29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265" name="Freeform 51"/>
            <p:cNvSpPr>
              <a:spLocks noEditPoints="1"/>
            </p:cNvSpPr>
            <p:nvPr/>
          </p:nvSpPr>
          <p:spPr bwMode="auto">
            <a:xfrm>
              <a:off x="1288" y="2293"/>
              <a:ext cx="70" cy="57"/>
            </a:xfrm>
            <a:custGeom>
              <a:avLst/>
              <a:gdLst>
                <a:gd name="T0" fmla="*/ 2 w 257"/>
                <a:gd name="T1" fmla="*/ 97 h 209"/>
                <a:gd name="T2" fmla="*/ 1 w 257"/>
                <a:gd name="T3" fmla="*/ 88 h 209"/>
                <a:gd name="T4" fmla="*/ 47 w 257"/>
                <a:gd name="T5" fmla="*/ 5 h 209"/>
                <a:gd name="T6" fmla="*/ 56 w 257"/>
                <a:gd name="T7" fmla="*/ 1 h 209"/>
                <a:gd name="T8" fmla="*/ 169 w 257"/>
                <a:gd name="T9" fmla="*/ 27 h 209"/>
                <a:gd name="T10" fmla="*/ 174 w 257"/>
                <a:gd name="T11" fmla="*/ 31 h 209"/>
                <a:gd name="T12" fmla="*/ 174 w 257"/>
                <a:gd name="T13" fmla="*/ 38 h 209"/>
                <a:gd name="T14" fmla="*/ 143 w 257"/>
                <a:gd name="T15" fmla="*/ 105 h 209"/>
                <a:gd name="T16" fmla="*/ 138 w 257"/>
                <a:gd name="T17" fmla="*/ 94 h 209"/>
                <a:gd name="T18" fmla="*/ 235 w 257"/>
                <a:gd name="T19" fmla="*/ 115 h 209"/>
                <a:gd name="T20" fmla="*/ 241 w 257"/>
                <a:gd name="T21" fmla="*/ 121 h 209"/>
                <a:gd name="T22" fmla="*/ 256 w 257"/>
                <a:gd name="T23" fmla="*/ 199 h 209"/>
                <a:gd name="T24" fmla="*/ 254 w 257"/>
                <a:gd name="T25" fmla="*/ 206 h 209"/>
                <a:gd name="T26" fmla="*/ 247 w 257"/>
                <a:gd name="T27" fmla="*/ 208 h 209"/>
                <a:gd name="T28" fmla="*/ 73 w 257"/>
                <a:gd name="T29" fmla="*/ 177 h 209"/>
                <a:gd name="T30" fmla="*/ 69 w 257"/>
                <a:gd name="T31" fmla="*/ 175 h 209"/>
                <a:gd name="T32" fmla="*/ 2 w 257"/>
                <a:gd name="T33" fmla="*/ 97 h 209"/>
                <a:gd name="T34" fmla="*/ 81 w 257"/>
                <a:gd name="T35" fmla="*/ 164 h 209"/>
                <a:gd name="T36" fmla="*/ 76 w 257"/>
                <a:gd name="T37" fmla="*/ 161 h 209"/>
                <a:gd name="T38" fmla="*/ 250 w 257"/>
                <a:gd name="T39" fmla="*/ 193 h 209"/>
                <a:gd name="T40" fmla="*/ 241 w 257"/>
                <a:gd name="T41" fmla="*/ 202 h 209"/>
                <a:gd name="T42" fmla="*/ 225 w 257"/>
                <a:gd name="T43" fmla="*/ 124 h 209"/>
                <a:gd name="T44" fmla="*/ 231 w 257"/>
                <a:gd name="T45" fmla="*/ 130 h 209"/>
                <a:gd name="T46" fmla="*/ 134 w 257"/>
                <a:gd name="T47" fmla="*/ 110 h 209"/>
                <a:gd name="T48" fmla="*/ 129 w 257"/>
                <a:gd name="T49" fmla="*/ 105 h 209"/>
                <a:gd name="T50" fmla="*/ 129 w 257"/>
                <a:gd name="T51" fmla="*/ 99 h 209"/>
                <a:gd name="T52" fmla="*/ 159 w 257"/>
                <a:gd name="T53" fmla="*/ 31 h 209"/>
                <a:gd name="T54" fmla="*/ 165 w 257"/>
                <a:gd name="T55" fmla="*/ 42 h 209"/>
                <a:gd name="T56" fmla="*/ 53 w 257"/>
                <a:gd name="T57" fmla="*/ 16 h 209"/>
                <a:gd name="T58" fmla="*/ 61 w 257"/>
                <a:gd name="T59" fmla="*/ 12 h 209"/>
                <a:gd name="T60" fmla="*/ 15 w 257"/>
                <a:gd name="T61" fmla="*/ 95 h 209"/>
                <a:gd name="T62" fmla="*/ 15 w 257"/>
                <a:gd name="T63" fmla="*/ 86 h 209"/>
                <a:gd name="T64" fmla="*/ 81 w 257"/>
                <a:gd name="T65" fmla="*/ 16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209">
                  <a:moveTo>
                    <a:pt x="2" y="97"/>
                  </a:moveTo>
                  <a:cubicBezTo>
                    <a:pt x="0" y="94"/>
                    <a:pt x="0" y="91"/>
                    <a:pt x="1" y="88"/>
                  </a:cubicBezTo>
                  <a:lnTo>
                    <a:pt x="47" y="5"/>
                  </a:lnTo>
                  <a:cubicBezTo>
                    <a:pt x="49" y="1"/>
                    <a:pt x="53" y="0"/>
                    <a:pt x="56" y="1"/>
                  </a:cubicBezTo>
                  <a:lnTo>
                    <a:pt x="169" y="27"/>
                  </a:lnTo>
                  <a:cubicBezTo>
                    <a:pt x="171" y="27"/>
                    <a:pt x="173" y="29"/>
                    <a:pt x="174" y="31"/>
                  </a:cubicBezTo>
                  <a:cubicBezTo>
                    <a:pt x="175" y="33"/>
                    <a:pt x="175" y="36"/>
                    <a:pt x="174" y="38"/>
                  </a:cubicBezTo>
                  <a:lnTo>
                    <a:pt x="143" y="105"/>
                  </a:lnTo>
                  <a:lnTo>
                    <a:pt x="138" y="94"/>
                  </a:lnTo>
                  <a:lnTo>
                    <a:pt x="235" y="115"/>
                  </a:lnTo>
                  <a:cubicBezTo>
                    <a:pt x="238" y="115"/>
                    <a:pt x="240" y="118"/>
                    <a:pt x="241" y="121"/>
                  </a:cubicBezTo>
                  <a:lnTo>
                    <a:pt x="256" y="199"/>
                  </a:lnTo>
                  <a:cubicBezTo>
                    <a:pt x="257" y="202"/>
                    <a:pt x="256" y="204"/>
                    <a:pt x="254" y="206"/>
                  </a:cubicBezTo>
                  <a:cubicBezTo>
                    <a:pt x="252" y="208"/>
                    <a:pt x="250" y="209"/>
                    <a:pt x="247" y="208"/>
                  </a:cubicBezTo>
                  <a:lnTo>
                    <a:pt x="73" y="177"/>
                  </a:lnTo>
                  <a:cubicBezTo>
                    <a:pt x="72" y="177"/>
                    <a:pt x="70" y="176"/>
                    <a:pt x="69" y="175"/>
                  </a:cubicBezTo>
                  <a:lnTo>
                    <a:pt x="2" y="97"/>
                  </a:lnTo>
                  <a:close/>
                  <a:moveTo>
                    <a:pt x="81" y="164"/>
                  </a:moveTo>
                  <a:lnTo>
                    <a:pt x="76" y="161"/>
                  </a:lnTo>
                  <a:lnTo>
                    <a:pt x="250" y="193"/>
                  </a:lnTo>
                  <a:lnTo>
                    <a:pt x="241" y="202"/>
                  </a:lnTo>
                  <a:lnTo>
                    <a:pt x="225" y="124"/>
                  </a:lnTo>
                  <a:lnTo>
                    <a:pt x="231" y="130"/>
                  </a:lnTo>
                  <a:lnTo>
                    <a:pt x="134" y="110"/>
                  </a:lnTo>
                  <a:cubicBezTo>
                    <a:pt x="132" y="109"/>
                    <a:pt x="130" y="108"/>
                    <a:pt x="129" y="105"/>
                  </a:cubicBezTo>
                  <a:cubicBezTo>
                    <a:pt x="128" y="103"/>
                    <a:pt x="128" y="101"/>
                    <a:pt x="129" y="99"/>
                  </a:cubicBezTo>
                  <a:lnTo>
                    <a:pt x="159" y="31"/>
                  </a:lnTo>
                  <a:lnTo>
                    <a:pt x="165" y="42"/>
                  </a:lnTo>
                  <a:lnTo>
                    <a:pt x="53" y="16"/>
                  </a:lnTo>
                  <a:lnTo>
                    <a:pt x="61" y="12"/>
                  </a:lnTo>
                  <a:lnTo>
                    <a:pt x="15" y="95"/>
                  </a:lnTo>
                  <a:lnTo>
                    <a:pt x="15" y="86"/>
                  </a:lnTo>
                  <a:lnTo>
                    <a:pt x="81" y="164"/>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271" name="Freeform 52"/>
            <p:cNvSpPr>
              <a:spLocks noEditPoints="1"/>
            </p:cNvSpPr>
            <p:nvPr/>
          </p:nvSpPr>
          <p:spPr bwMode="auto">
            <a:xfrm>
              <a:off x="1164" y="3088"/>
              <a:ext cx="60" cy="78"/>
            </a:xfrm>
            <a:custGeom>
              <a:avLst/>
              <a:gdLst>
                <a:gd name="T0" fmla="*/ 15 w 225"/>
                <a:gd name="T1" fmla="*/ 184 h 288"/>
                <a:gd name="T2" fmla="*/ 14 w 225"/>
                <a:gd name="T3" fmla="*/ 173 h 288"/>
                <a:gd name="T4" fmla="*/ 106 w 225"/>
                <a:gd name="T5" fmla="*/ 275 h 288"/>
                <a:gd name="T6" fmla="*/ 94 w 225"/>
                <a:gd name="T7" fmla="*/ 275 h 288"/>
                <a:gd name="T8" fmla="*/ 211 w 225"/>
                <a:gd name="T9" fmla="*/ 149 h 288"/>
                <a:gd name="T10" fmla="*/ 209 w 225"/>
                <a:gd name="T11" fmla="*/ 157 h 288"/>
                <a:gd name="T12" fmla="*/ 143 w 225"/>
                <a:gd name="T13" fmla="*/ 12 h 288"/>
                <a:gd name="T14" fmla="*/ 157 w 225"/>
                <a:gd name="T15" fmla="*/ 14 h 288"/>
                <a:gd name="T16" fmla="*/ 15 w 225"/>
                <a:gd name="T17" fmla="*/ 184 h 288"/>
                <a:gd name="T18" fmla="*/ 144 w 225"/>
                <a:gd name="T19" fmla="*/ 3 h 288"/>
                <a:gd name="T20" fmla="*/ 152 w 225"/>
                <a:gd name="T21" fmla="*/ 1 h 288"/>
                <a:gd name="T22" fmla="*/ 158 w 225"/>
                <a:gd name="T23" fmla="*/ 5 h 288"/>
                <a:gd name="T24" fmla="*/ 224 w 225"/>
                <a:gd name="T25" fmla="*/ 151 h 288"/>
                <a:gd name="T26" fmla="*/ 222 w 225"/>
                <a:gd name="T27" fmla="*/ 160 h 288"/>
                <a:gd name="T28" fmla="*/ 106 w 225"/>
                <a:gd name="T29" fmla="*/ 286 h 288"/>
                <a:gd name="T30" fmla="*/ 100 w 225"/>
                <a:gd name="T31" fmla="*/ 288 h 288"/>
                <a:gd name="T32" fmla="*/ 94 w 225"/>
                <a:gd name="T33" fmla="*/ 286 h 288"/>
                <a:gd name="T34" fmla="*/ 3 w 225"/>
                <a:gd name="T35" fmla="*/ 184 h 288"/>
                <a:gd name="T36" fmla="*/ 2 w 225"/>
                <a:gd name="T37" fmla="*/ 173 h 288"/>
                <a:gd name="T38" fmla="*/ 144 w 225"/>
                <a:gd name="T39" fmla="*/ 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5" h="288">
                  <a:moveTo>
                    <a:pt x="15" y="184"/>
                  </a:moveTo>
                  <a:lnTo>
                    <a:pt x="14" y="173"/>
                  </a:lnTo>
                  <a:lnTo>
                    <a:pt x="106" y="275"/>
                  </a:lnTo>
                  <a:lnTo>
                    <a:pt x="94" y="275"/>
                  </a:lnTo>
                  <a:lnTo>
                    <a:pt x="211" y="149"/>
                  </a:lnTo>
                  <a:lnTo>
                    <a:pt x="209" y="157"/>
                  </a:lnTo>
                  <a:lnTo>
                    <a:pt x="143" y="12"/>
                  </a:lnTo>
                  <a:lnTo>
                    <a:pt x="157" y="14"/>
                  </a:lnTo>
                  <a:lnTo>
                    <a:pt x="15" y="184"/>
                  </a:lnTo>
                  <a:close/>
                  <a:moveTo>
                    <a:pt x="144" y="3"/>
                  </a:moveTo>
                  <a:cubicBezTo>
                    <a:pt x="146" y="1"/>
                    <a:pt x="149" y="0"/>
                    <a:pt x="152" y="1"/>
                  </a:cubicBezTo>
                  <a:cubicBezTo>
                    <a:pt x="154" y="1"/>
                    <a:pt x="157" y="3"/>
                    <a:pt x="158" y="5"/>
                  </a:cubicBezTo>
                  <a:lnTo>
                    <a:pt x="224" y="151"/>
                  </a:lnTo>
                  <a:cubicBezTo>
                    <a:pt x="225" y="154"/>
                    <a:pt x="225" y="157"/>
                    <a:pt x="222" y="160"/>
                  </a:cubicBezTo>
                  <a:lnTo>
                    <a:pt x="106" y="286"/>
                  </a:lnTo>
                  <a:cubicBezTo>
                    <a:pt x="104" y="288"/>
                    <a:pt x="102" y="288"/>
                    <a:pt x="100" y="288"/>
                  </a:cubicBezTo>
                  <a:cubicBezTo>
                    <a:pt x="97" y="288"/>
                    <a:pt x="95" y="287"/>
                    <a:pt x="94" y="286"/>
                  </a:cubicBezTo>
                  <a:lnTo>
                    <a:pt x="3" y="184"/>
                  </a:lnTo>
                  <a:cubicBezTo>
                    <a:pt x="0" y="181"/>
                    <a:pt x="0" y="176"/>
                    <a:pt x="2" y="173"/>
                  </a:cubicBezTo>
                  <a:lnTo>
                    <a:pt x="144" y="3"/>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272" name="Freeform 53"/>
            <p:cNvSpPr>
              <a:spLocks noEditPoints="1"/>
            </p:cNvSpPr>
            <p:nvPr/>
          </p:nvSpPr>
          <p:spPr bwMode="auto">
            <a:xfrm>
              <a:off x="631" y="3174"/>
              <a:ext cx="335" cy="216"/>
            </a:xfrm>
            <a:custGeom>
              <a:avLst/>
              <a:gdLst>
                <a:gd name="T0" fmla="*/ 265 w 1249"/>
                <a:gd name="T1" fmla="*/ 562 h 801"/>
                <a:gd name="T2" fmla="*/ 342 w 1249"/>
                <a:gd name="T3" fmla="*/ 661 h 801"/>
                <a:gd name="T4" fmla="*/ 396 w 1249"/>
                <a:gd name="T5" fmla="*/ 663 h 801"/>
                <a:gd name="T6" fmla="*/ 829 w 1249"/>
                <a:gd name="T7" fmla="*/ 298 h 801"/>
                <a:gd name="T8" fmla="*/ 1237 w 1249"/>
                <a:gd name="T9" fmla="*/ 787 h 801"/>
                <a:gd name="T10" fmla="*/ 1234 w 1249"/>
                <a:gd name="T11" fmla="*/ 773 h 801"/>
                <a:gd name="T12" fmla="*/ 763 w 1249"/>
                <a:gd name="T13" fmla="*/ 208 h 801"/>
                <a:gd name="T14" fmla="*/ 695 w 1249"/>
                <a:gd name="T15" fmla="*/ 201 h 801"/>
                <a:gd name="T16" fmla="*/ 632 w 1249"/>
                <a:gd name="T17" fmla="*/ 251 h 801"/>
                <a:gd name="T18" fmla="*/ 586 w 1249"/>
                <a:gd name="T19" fmla="*/ 208 h 801"/>
                <a:gd name="T20" fmla="*/ 588 w 1249"/>
                <a:gd name="T21" fmla="*/ 197 h 801"/>
                <a:gd name="T22" fmla="*/ 734 w 1249"/>
                <a:gd name="T23" fmla="*/ 98 h 801"/>
                <a:gd name="T24" fmla="*/ 625 w 1249"/>
                <a:gd name="T25" fmla="*/ 85 h 801"/>
                <a:gd name="T26" fmla="*/ 583 w 1249"/>
                <a:gd name="T27" fmla="*/ 15 h 801"/>
                <a:gd name="T28" fmla="*/ 15 w 1249"/>
                <a:gd name="T29" fmla="*/ 475 h 801"/>
                <a:gd name="T30" fmla="*/ 52 w 1249"/>
                <a:gd name="T31" fmla="*/ 545 h 801"/>
                <a:gd name="T32" fmla="*/ 225 w 1249"/>
                <a:gd name="T33" fmla="*/ 413 h 801"/>
                <a:gd name="T34" fmla="*/ 264 w 1249"/>
                <a:gd name="T35" fmla="*/ 458 h 801"/>
                <a:gd name="T36" fmla="*/ 353 w 1249"/>
                <a:gd name="T37" fmla="*/ 403 h 801"/>
                <a:gd name="T38" fmla="*/ 392 w 1249"/>
                <a:gd name="T39" fmla="*/ 460 h 801"/>
                <a:gd name="T40" fmla="*/ 381 w 1249"/>
                <a:gd name="T41" fmla="*/ 448 h 801"/>
                <a:gd name="T42" fmla="*/ 341 w 1249"/>
                <a:gd name="T43" fmla="*/ 413 h 801"/>
                <a:gd name="T44" fmla="*/ 273 w 1249"/>
                <a:gd name="T45" fmla="*/ 471 h 801"/>
                <a:gd name="T46" fmla="*/ 214 w 1249"/>
                <a:gd name="T47" fmla="*/ 424 h 801"/>
                <a:gd name="T48" fmla="*/ 63 w 1249"/>
                <a:gd name="T49" fmla="*/ 558 h 801"/>
                <a:gd name="T50" fmla="*/ 51 w 1249"/>
                <a:gd name="T51" fmla="*/ 556 h 801"/>
                <a:gd name="T52" fmla="*/ 3 w 1249"/>
                <a:gd name="T53" fmla="*/ 474 h 801"/>
                <a:gd name="T54" fmla="*/ 579 w 1249"/>
                <a:gd name="T55" fmla="*/ 1 h 801"/>
                <a:gd name="T56" fmla="*/ 638 w 1249"/>
                <a:gd name="T57" fmla="*/ 75 h 801"/>
                <a:gd name="T58" fmla="*/ 736 w 1249"/>
                <a:gd name="T59" fmla="*/ 82 h 801"/>
                <a:gd name="T60" fmla="*/ 740 w 1249"/>
                <a:gd name="T61" fmla="*/ 97 h 801"/>
                <a:gd name="T62" fmla="*/ 599 w 1249"/>
                <a:gd name="T63" fmla="*/ 198 h 801"/>
                <a:gd name="T64" fmla="*/ 622 w 1249"/>
                <a:gd name="T65" fmla="*/ 238 h 801"/>
                <a:gd name="T66" fmla="*/ 697 w 1249"/>
                <a:gd name="T67" fmla="*/ 185 h 801"/>
                <a:gd name="T68" fmla="*/ 775 w 1249"/>
                <a:gd name="T69" fmla="*/ 198 h 801"/>
                <a:gd name="T70" fmla="*/ 1247 w 1249"/>
                <a:gd name="T71" fmla="*/ 781 h 801"/>
                <a:gd name="T72" fmla="*/ 1231 w 1249"/>
                <a:gd name="T73" fmla="*/ 800 h 801"/>
                <a:gd name="T74" fmla="*/ 822 w 1249"/>
                <a:gd name="T75" fmla="*/ 311 h 801"/>
                <a:gd name="T76" fmla="*/ 406 w 1249"/>
                <a:gd name="T77" fmla="*/ 676 h 801"/>
                <a:gd name="T78" fmla="*/ 342 w 1249"/>
                <a:gd name="T79" fmla="*/ 677 h 801"/>
                <a:gd name="T80" fmla="*/ 253 w 1249"/>
                <a:gd name="T81" fmla="*/ 572 h 801"/>
                <a:gd name="T82" fmla="*/ 381 w 1249"/>
                <a:gd name="T83" fmla="*/ 448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49" h="801">
                  <a:moveTo>
                    <a:pt x="264" y="573"/>
                  </a:moveTo>
                  <a:lnTo>
                    <a:pt x="265" y="562"/>
                  </a:lnTo>
                  <a:lnTo>
                    <a:pt x="348" y="664"/>
                  </a:lnTo>
                  <a:lnTo>
                    <a:pt x="342" y="661"/>
                  </a:lnTo>
                  <a:lnTo>
                    <a:pt x="401" y="661"/>
                  </a:lnTo>
                  <a:lnTo>
                    <a:pt x="396" y="663"/>
                  </a:lnTo>
                  <a:lnTo>
                    <a:pt x="823" y="300"/>
                  </a:lnTo>
                  <a:cubicBezTo>
                    <a:pt x="825" y="298"/>
                    <a:pt x="827" y="298"/>
                    <a:pt x="829" y="298"/>
                  </a:cubicBezTo>
                  <a:cubicBezTo>
                    <a:pt x="831" y="298"/>
                    <a:pt x="833" y="299"/>
                    <a:pt x="834" y="301"/>
                  </a:cubicBezTo>
                  <a:lnTo>
                    <a:pt x="1237" y="787"/>
                  </a:lnTo>
                  <a:lnTo>
                    <a:pt x="1224" y="788"/>
                  </a:lnTo>
                  <a:lnTo>
                    <a:pt x="1234" y="773"/>
                  </a:lnTo>
                  <a:lnTo>
                    <a:pt x="1234" y="782"/>
                  </a:lnTo>
                  <a:lnTo>
                    <a:pt x="763" y="208"/>
                  </a:lnTo>
                  <a:lnTo>
                    <a:pt x="768" y="211"/>
                  </a:lnTo>
                  <a:lnTo>
                    <a:pt x="695" y="201"/>
                  </a:lnTo>
                  <a:lnTo>
                    <a:pt x="700" y="199"/>
                  </a:lnTo>
                  <a:lnTo>
                    <a:pt x="632" y="251"/>
                  </a:lnTo>
                  <a:cubicBezTo>
                    <a:pt x="628" y="253"/>
                    <a:pt x="624" y="253"/>
                    <a:pt x="621" y="249"/>
                  </a:cubicBezTo>
                  <a:lnTo>
                    <a:pt x="586" y="208"/>
                  </a:lnTo>
                  <a:cubicBezTo>
                    <a:pt x="585" y="207"/>
                    <a:pt x="584" y="205"/>
                    <a:pt x="585" y="202"/>
                  </a:cubicBezTo>
                  <a:cubicBezTo>
                    <a:pt x="585" y="200"/>
                    <a:pt x="586" y="198"/>
                    <a:pt x="588" y="197"/>
                  </a:cubicBezTo>
                  <a:lnTo>
                    <a:pt x="730" y="84"/>
                  </a:lnTo>
                  <a:lnTo>
                    <a:pt x="734" y="98"/>
                  </a:lnTo>
                  <a:lnTo>
                    <a:pt x="631" y="88"/>
                  </a:lnTo>
                  <a:cubicBezTo>
                    <a:pt x="629" y="88"/>
                    <a:pt x="627" y="87"/>
                    <a:pt x="625" y="85"/>
                  </a:cubicBezTo>
                  <a:lnTo>
                    <a:pt x="571" y="13"/>
                  </a:lnTo>
                  <a:lnTo>
                    <a:pt x="583" y="15"/>
                  </a:lnTo>
                  <a:lnTo>
                    <a:pt x="14" y="486"/>
                  </a:lnTo>
                  <a:lnTo>
                    <a:pt x="15" y="475"/>
                  </a:lnTo>
                  <a:lnTo>
                    <a:pt x="64" y="547"/>
                  </a:lnTo>
                  <a:lnTo>
                    <a:pt x="52" y="545"/>
                  </a:lnTo>
                  <a:lnTo>
                    <a:pt x="214" y="412"/>
                  </a:lnTo>
                  <a:cubicBezTo>
                    <a:pt x="218" y="410"/>
                    <a:pt x="222" y="410"/>
                    <a:pt x="225" y="413"/>
                  </a:cubicBezTo>
                  <a:lnTo>
                    <a:pt x="274" y="459"/>
                  </a:lnTo>
                  <a:lnTo>
                    <a:pt x="264" y="458"/>
                  </a:lnTo>
                  <a:lnTo>
                    <a:pt x="342" y="402"/>
                  </a:lnTo>
                  <a:cubicBezTo>
                    <a:pt x="346" y="399"/>
                    <a:pt x="351" y="400"/>
                    <a:pt x="353" y="403"/>
                  </a:cubicBezTo>
                  <a:lnTo>
                    <a:pt x="393" y="449"/>
                  </a:lnTo>
                  <a:cubicBezTo>
                    <a:pt x="395" y="452"/>
                    <a:pt x="395" y="457"/>
                    <a:pt x="392" y="460"/>
                  </a:cubicBezTo>
                  <a:lnTo>
                    <a:pt x="264" y="573"/>
                  </a:lnTo>
                  <a:close/>
                  <a:moveTo>
                    <a:pt x="381" y="448"/>
                  </a:moveTo>
                  <a:lnTo>
                    <a:pt x="380" y="459"/>
                  </a:lnTo>
                  <a:lnTo>
                    <a:pt x="341" y="413"/>
                  </a:lnTo>
                  <a:lnTo>
                    <a:pt x="352" y="415"/>
                  </a:lnTo>
                  <a:lnTo>
                    <a:pt x="273" y="471"/>
                  </a:lnTo>
                  <a:cubicBezTo>
                    <a:pt x="270" y="473"/>
                    <a:pt x="266" y="473"/>
                    <a:pt x="263" y="470"/>
                  </a:cubicBezTo>
                  <a:lnTo>
                    <a:pt x="214" y="424"/>
                  </a:lnTo>
                  <a:lnTo>
                    <a:pt x="225" y="425"/>
                  </a:lnTo>
                  <a:lnTo>
                    <a:pt x="63" y="558"/>
                  </a:lnTo>
                  <a:cubicBezTo>
                    <a:pt x="61" y="559"/>
                    <a:pt x="59" y="560"/>
                    <a:pt x="56" y="560"/>
                  </a:cubicBezTo>
                  <a:cubicBezTo>
                    <a:pt x="54" y="559"/>
                    <a:pt x="52" y="558"/>
                    <a:pt x="51" y="556"/>
                  </a:cubicBezTo>
                  <a:lnTo>
                    <a:pt x="2" y="484"/>
                  </a:lnTo>
                  <a:cubicBezTo>
                    <a:pt x="0" y="481"/>
                    <a:pt x="0" y="476"/>
                    <a:pt x="3" y="474"/>
                  </a:cubicBezTo>
                  <a:lnTo>
                    <a:pt x="573" y="2"/>
                  </a:lnTo>
                  <a:cubicBezTo>
                    <a:pt x="574" y="1"/>
                    <a:pt x="577" y="0"/>
                    <a:pt x="579" y="1"/>
                  </a:cubicBezTo>
                  <a:cubicBezTo>
                    <a:pt x="581" y="1"/>
                    <a:pt x="583" y="2"/>
                    <a:pt x="584" y="4"/>
                  </a:cubicBezTo>
                  <a:lnTo>
                    <a:pt x="638" y="75"/>
                  </a:lnTo>
                  <a:lnTo>
                    <a:pt x="633" y="72"/>
                  </a:lnTo>
                  <a:lnTo>
                    <a:pt x="736" y="82"/>
                  </a:lnTo>
                  <a:cubicBezTo>
                    <a:pt x="739" y="83"/>
                    <a:pt x="742" y="85"/>
                    <a:pt x="743" y="88"/>
                  </a:cubicBezTo>
                  <a:cubicBezTo>
                    <a:pt x="744" y="91"/>
                    <a:pt x="742" y="95"/>
                    <a:pt x="740" y="97"/>
                  </a:cubicBezTo>
                  <a:lnTo>
                    <a:pt x="598" y="209"/>
                  </a:lnTo>
                  <a:lnTo>
                    <a:pt x="599" y="198"/>
                  </a:lnTo>
                  <a:lnTo>
                    <a:pt x="633" y="239"/>
                  </a:lnTo>
                  <a:lnTo>
                    <a:pt x="622" y="238"/>
                  </a:lnTo>
                  <a:lnTo>
                    <a:pt x="691" y="187"/>
                  </a:lnTo>
                  <a:cubicBezTo>
                    <a:pt x="693" y="185"/>
                    <a:pt x="695" y="185"/>
                    <a:pt x="697" y="185"/>
                  </a:cubicBezTo>
                  <a:lnTo>
                    <a:pt x="770" y="195"/>
                  </a:lnTo>
                  <a:cubicBezTo>
                    <a:pt x="772" y="196"/>
                    <a:pt x="774" y="197"/>
                    <a:pt x="775" y="198"/>
                  </a:cubicBezTo>
                  <a:lnTo>
                    <a:pt x="1247" y="772"/>
                  </a:lnTo>
                  <a:cubicBezTo>
                    <a:pt x="1249" y="775"/>
                    <a:pt x="1249" y="778"/>
                    <a:pt x="1247" y="781"/>
                  </a:cubicBezTo>
                  <a:lnTo>
                    <a:pt x="1237" y="797"/>
                  </a:lnTo>
                  <a:cubicBezTo>
                    <a:pt x="1236" y="799"/>
                    <a:pt x="1234" y="800"/>
                    <a:pt x="1231" y="800"/>
                  </a:cubicBezTo>
                  <a:cubicBezTo>
                    <a:pt x="1229" y="801"/>
                    <a:pt x="1226" y="800"/>
                    <a:pt x="1224" y="798"/>
                  </a:cubicBezTo>
                  <a:lnTo>
                    <a:pt x="822" y="311"/>
                  </a:lnTo>
                  <a:lnTo>
                    <a:pt x="833" y="312"/>
                  </a:lnTo>
                  <a:lnTo>
                    <a:pt x="406" y="676"/>
                  </a:lnTo>
                  <a:cubicBezTo>
                    <a:pt x="405" y="677"/>
                    <a:pt x="403" y="677"/>
                    <a:pt x="401" y="677"/>
                  </a:cubicBezTo>
                  <a:lnTo>
                    <a:pt x="342" y="677"/>
                  </a:lnTo>
                  <a:cubicBezTo>
                    <a:pt x="340" y="677"/>
                    <a:pt x="338" y="676"/>
                    <a:pt x="336" y="675"/>
                  </a:cubicBezTo>
                  <a:lnTo>
                    <a:pt x="253" y="572"/>
                  </a:lnTo>
                  <a:cubicBezTo>
                    <a:pt x="250" y="569"/>
                    <a:pt x="250" y="564"/>
                    <a:pt x="253" y="561"/>
                  </a:cubicBezTo>
                  <a:lnTo>
                    <a:pt x="381" y="44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273" name="Freeform 54"/>
            <p:cNvSpPr>
              <a:spLocks/>
            </p:cNvSpPr>
            <p:nvPr/>
          </p:nvSpPr>
          <p:spPr bwMode="auto">
            <a:xfrm>
              <a:off x="1692" y="1068"/>
              <a:ext cx="255" cy="732"/>
            </a:xfrm>
            <a:custGeom>
              <a:avLst/>
              <a:gdLst>
                <a:gd name="T0" fmla="*/ 494 w 947"/>
                <a:gd name="T1" fmla="*/ 171 h 2724"/>
                <a:gd name="T2" fmla="*/ 409 w 947"/>
                <a:gd name="T3" fmla="*/ 338 h 2724"/>
                <a:gd name="T4" fmla="*/ 413 w 947"/>
                <a:gd name="T5" fmla="*/ 438 h 2724"/>
                <a:gd name="T6" fmla="*/ 214 w 947"/>
                <a:gd name="T7" fmla="*/ 587 h 2724"/>
                <a:gd name="T8" fmla="*/ 153 w 947"/>
                <a:gd name="T9" fmla="*/ 793 h 2724"/>
                <a:gd name="T10" fmla="*/ 83 w 947"/>
                <a:gd name="T11" fmla="*/ 854 h 2724"/>
                <a:gd name="T12" fmla="*/ 64 w 947"/>
                <a:gd name="T13" fmla="*/ 924 h 2724"/>
                <a:gd name="T14" fmla="*/ 137 w 947"/>
                <a:gd name="T15" fmla="*/ 905 h 2724"/>
                <a:gd name="T16" fmla="*/ 211 w 947"/>
                <a:gd name="T17" fmla="*/ 1038 h 2724"/>
                <a:gd name="T18" fmla="*/ 252 w 947"/>
                <a:gd name="T19" fmla="*/ 909 h 2724"/>
                <a:gd name="T20" fmla="*/ 405 w 947"/>
                <a:gd name="T21" fmla="*/ 904 h 2724"/>
                <a:gd name="T22" fmla="*/ 433 w 947"/>
                <a:gd name="T23" fmla="*/ 948 h 2724"/>
                <a:gd name="T24" fmla="*/ 405 w 947"/>
                <a:gd name="T25" fmla="*/ 1009 h 2724"/>
                <a:gd name="T26" fmla="*/ 397 w 947"/>
                <a:gd name="T27" fmla="*/ 1046 h 2724"/>
                <a:gd name="T28" fmla="*/ 573 w 947"/>
                <a:gd name="T29" fmla="*/ 1180 h 2724"/>
                <a:gd name="T30" fmla="*/ 545 w 947"/>
                <a:gd name="T31" fmla="*/ 1190 h 2724"/>
                <a:gd name="T32" fmla="*/ 618 w 947"/>
                <a:gd name="T33" fmla="*/ 1287 h 2724"/>
                <a:gd name="T34" fmla="*/ 701 w 947"/>
                <a:gd name="T35" fmla="*/ 1311 h 2724"/>
                <a:gd name="T36" fmla="*/ 733 w 947"/>
                <a:gd name="T37" fmla="*/ 1490 h 2724"/>
                <a:gd name="T38" fmla="*/ 666 w 947"/>
                <a:gd name="T39" fmla="*/ 1553 h 2724"/>
                <a:gd name="T40" fmla="*/ 716 w 947"/>
                <a:gd name="T41" fmla="*/ 1633 h 2724"/>
                <a:gd name="T42" fmla="*/ 689 w 947"/>
                <a:gd name="T43" fmla="*/ 1795 h 2724"/>
                <a:gd name="T44" fmla="*/ 614 w 947"/>
                <a:gd name="T45" fmla="*/ 1760 h 2724"/>
                <a:gd name="T46" fmla="*/ 732 w 947"/>
                <a:gd name="T47" fmla="*/ 1961 h 2724"/>
                <a:gd name="T48" fmla="*/ 819 w 947"/>
                <a:gd name="T49" fmla="*/ 1964 h 2724"/>
                <a:gd name="T50" fmla="*/ 944 w 947"/>
                <a:gd name="T51" fmla="*/ 2124 h 2724"/>
                <a:gd name="T52" fmla="*/ 874 w 947"/>
                <a:gd name="T53" fmla="*/ 2348 h 2724"/>
                <a:gd name="T54" fmla="*/ 710 w 947"/>
                <a:gd name="T55" fmla="*/ 2434 h 2724"/>
                <a:gd name="T56" fmla="*/ 843 w 947"/>
                <a:gd name="T57" fmla="*/ 2724 h 2724"/>
                <a:gd name="T58" fmla="*/ 665 w 947"/>
                <a:gd name="T59" fmla="*/ 2427 h 2724"/>
                <a:gd name="T60" fmla="*/ 824 w 947"/>
                <a:gd name="T61" fmla="*/ 2314 h 2724"/>
                <a:gd name="T62" fmla="*/ 890 w 947"/>
                <a:gd name="T63" fmla="*/ 2137 h 2724"/>
                <a:gd name="T64" fmla="*/ 799 w 947"/>
                <a:gd name="T65" fmla="*/ 2017 h 2724"/>
                <a:gd name="T66" fmla="*/ 710 w 947"/>
                <a:gd name="T67" fmla="*/ 2011 h 2724"/>
                <a:gd name="T68" fmla="*/ 559 w 947"/>
                <a:gd name="T69" fmla="*/ 1766 h 2724"/>
                <a:gd name="T70" fmla="*/ 679 w 947"/>
                <a:gd name="T71" fmla="*/ 1732 h 2724"/>
                <a:gd name="T72" fmla="*/ 652 w 947"/>
                <a:gd name="T73" fmla="*/ 1633 h 2724"/>
                <a:gd name="T74" fmla="*/ 614 w 947"/>
                <a:gd name="T75" fmla="*/ 1591 h 2724"/>
                <a:gd name="T76" fmla="*/ 680 w 947"/>
                <a:gd name="T77" fmla="*/ 1454 h 2724"/>
                <a:gd name="T78" fmla="*/ 638 w 947"/>
                <a:gd name="T79" fmla="*/ 1327 h 2724"/>
                <a:gd name="T80" fmla="*/ 618 w 947"/>
                <a:gd name="T81" fmla="*/ 1351 h 2724"/>
                <a:gd name="T82" fmla="*/ 498 w 947"/>
                <a:gd name="T83" fmla="*/ 1233 h 2724"/>
                <a:gd name="T84" fmla="*/ 515 w 947"/>
                <a:gd name="T85" fmla="*/ 1152 h 2724"/>
                <a:gd name="T86" fmla="*/ 365 w 947"/>
                <a:gd name="T87" fmla="*/ 1102 h 2724"/>
                <a:gd name="T88" fmla="*/ 342 w 947"/>
                <a:gd name="T89" fmla="*/ 1016 h 2724"/>
                <a:gd name="T90" fmla="*/ 373 w 947"/>
                <a:gd name="T91" fmla="*/ 924 h 2724"/>
                <a:gd name="T92" fmla="*/ 276 w 947"/>
                <a:gd name="T93" fmla="*/ 960 h 2724"/>
                <a:gd name="T94" fmla="*/ 207 w 947"/>
                <a:gd name="T95" fmla="*/ 1071 h 2724"/>
                <a:gd name="T96" fmla="*/ 152 w 947"/>
                <a:gd name="T97" fmla="*/ 1064 h 2724"/>
                <a:gd name="T98" fmla="*/ 122 w 947"/>
                <a:gd name="T99" fmla="*/ 967 h 2724"/>
                <a:gd name="T100" fmla="*/ 5 w 947"/>
                <a:gd name="T101" fmla="*/ 928 h 2724"/>
                <a:gd name="T102" fmla="*/ 33 w 947"/>
                <a:gd name="T103" fmla="*/ 818 h 2724"/>
                <a:gd name="T104" fmla="*/ 103 w 947"/>
                <a:gd name="T105" fmla="*/ 758 h 2724"/>
                <a:gd name="T106" fmla="*/ 166 w 947"/>
                <a:gd name="T107" fmla="*/ 551 h 2724"/>
                <a:gd name="T108" fmla="*/ 363 w 947"/>
                <a:gd name="T109" fmla="*/ 411 h 2724"/>
                <a:gd name="T110" fmla="*/ 349 w 947"/>
                <a:gd name="T111" fmla="*/ 323 h 2724"/>
                <a:gd name="T112" fmla="*/ 434 w 947"/>
                <a:gd name="T113" fmla="*/ 155 h 2724"/>
                <a:gd name="T114" fmla="*/ 438 w 947"/>
                <a:gd name="T115" fmla="*/ 0 h 2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47" h="2724">
                  <a:moveTo>
                    <a:pt x="502" y="3"/>
                  </a:moveTo>
                  <a:lnTo>
                    <a:pt x="494" y="171"/>
                  </a:lnTo>
                  <a:cubicBezTo>
                    <a:pt x="494" y="176"/>
                    <a:pt x="493" y="181"/>
                    <a:pt x="491" y="185"/>
                  </a:cubicBezTo>
                  <a:lnTo>
                    <a:pt x="409" y="338"/>
                  </a:lnTo>
                  <a:lnTo>
                    <a:pt x="413" y="323"/>
                  </a:lnTo>
                  <a:lnTo>
                    <a:pt x="413" y="438"/>
                  </a:lnTo>
                  <a:cubicBezTo>
                    <a:pt x="413" y="449"/>
                    <a:pt x="408" y="459"/>
                    <a:pt x="399" y="465"/>
                  </a:cubicBezTo>
                  <a:lnTo>
                    <a:pt x="214" y="587"/>
                  </a:lnTo>
                  <a:lnTo>
                    <a:pt x="227" y="571"/>
                  </a:lnTo>
                  <a:lnTo>
                    <a:pt x="153" y="793"/>
                  </a:lnTo>
                  <a:cubicBezTo>
                    <a:pt x="151" y="799"/>
                    <a:pt x="147" y="804"/>
                    <a:pt x="142" y="808"/>
                  </a:cubicBezTo>
                  <a:lnTo>
                    <a:pt x="83" y="854"/>
                  </a:lnTo>
                  <a:lnTo>
                    <a:pt x="93" y="839"/>
                  </a:lnTo>
                  <a:lnTo>
                    <a:pt x="64" y="924"/>
                  </a:lnTo>
                  <a:lnTo>
                    <a:pt x="41" y="882"/>
                  </a:lnTo>
                  <a:lnTo>
                    <a:pt x="137" y="905"/>
                  </a:lnTo>
                  <a:cubicBezTo>
                    <a:pt x="147" y="907"/>
                    <a:pt x="155" y="914"/>
                    <a:pt x="159" y="923"/>
                  </a:cubicBezTo>
                  <a:lnTo>
                    <a:pt x="211" y="1038"/>
                  </a:lnTo>
                  <a:lnTo>
                    <a:pt x="156" y="1031"/>
                  </a:lnTo>
                  <a:lnTo>
                    <a:pt x="252" y="909"/>
                  </a:lnTo>
                  <a:cubicBezTo>
                    <a:pt x="259" y="900"/>
                    <a:pt x="269" y="896"/>
                    <a:pt x="279" y="896"/>
                  </a:cubicBezTo>
                  <a:lnTo>
                    <a:pt x="405" y="904"/>
                  </a:lnTo>
                  <a:cubicBezTo>
                    <a:pt x="415" y="905"/>
                    <a:pt x="425" y="910"/>
                    <a:pt x="430" y="919"/>
                  </a:cubicBezTo>
                  <a:cubicBezTo>
                    <a:pt x="436" y="927"/>
                    <a:pt x="437" y="938"/>
                    <a:pt x="433" y="948"/>
                  </a:cubicBezTo>
                  <a:lnTo>
                    <a:pt x="403" y="1024"/>
                  </a:lnTo>
                  <a:lnTo>
                    <a:pt x="405" y="1009"/>
                  </a:lnTo>
                  <a:lnTo>
                    <a:pt x="413" y="1070"/>
                  </a:lnTo>
                  <a:lnTo>
                    <a:pt x="397" y="1046"/>
                  </a:lnTo>
                  <a:lnTo>
                    <a:pt x="559" y="1138"/>
                  </a:lnTo>
                  <a:cubicBezTo>
                    <a:pt x="574" y="1146"/>
                    <a:pt x="580" y="1165"/>
                    <a:pt x="573" y="1180"/>
                  </a:cubicBezTo>
                  <a:lnTo>
                    <a:pt x="550" y="1226"/>
                  </a:lnTo>
                  <a:lnTo>
                    <a:pt x="545" y="1190"/>
                  </a:lnTo>
                  <a:lnTo>
                    <a:pt x="641" y="1298"/>
                  </a:lnTo>
                  <a:lnTo>
                    <a:pt x="618" y="1287"/>
                  </a:lnTo>
                  <a:lnTo>
                    <a:pt x="669" y="1287"/>
                  </a:lnTo>
                  <a:cubicBezTo>
                    <a:pt x="684" y="1287"/>
                    <a:pt x="697" y="1297"/>
                    <a:pt x="701" y="1311"/>
                  </a:cubicBezTo>
                  <a:lnTo>
                    <a:pt x="738" y="1465"/>
                  </a:lnTo>
                  <a:cubicBezTo>
                    <a:pt x="740" y="1473"/>
                    <a:pt x="738" y="1483"/>
                    <a:pt x="733" y="1490"/>
                  </a:cubicBezTo>
                  <a:lnTo>
                    <a:pt x="666" y="1590"/>
                  </a:lnTo>
                  <a:lnTo>
                    <a:pt x="666" y="1553"/>
                  </a:lnTo>
                  <a:lnTo>
                    <a:pt x="710" y="1614"/>
                  </a:lnTo>
                  <a:cubicBezTo>
                    <a:pt x="714" y="1620"/>
                    <a:pt x="716" y="1626"/>
                    <a:pt x="716" y="1633"/>
                  </a:cubicBezTo>
                  <a:lnTo>
                    <a:pt x="716" y="1763"/>
                  </a:lnTo>
                  <a:cubicBezTo>
                    <a:pt x="716" y="1779"/>
                    <a:pt x="705" y="1792"/>
                    <a:pt x="689" y="1795"/>
                  </a:cubicBezTo>
                  <a:lnTo>
                    <a:pt x="593" y="1810"/>
                  </a:lnTo>
                  <a:lnTo>
                    <a:pt x="614" y="1760"/>
                  </a:lnTo>
                  <a:lnTo>
                    <a:pt x="762" y="1975"/>
                  </a:lnTo>
                  <a:lnTo>
                    <a:pt x="732" y="1961"/>
                  </a:lnTo>
                  <a:lnTo>
                    <a:pt x="791" y="1954"/>
                  </a:lnTo>
                  <a:cubicBezTo>
                    <a:pt x="801" y="1952"/>
                    <a:pt x="812" y="1956"/>
                    <a:pt x="819" y="1964"/>
                  </a:cubicBezTo>
                  <a:lnTo>
                    <a:pt x="937" y="2094"/>
                  </a:lnTo>
                  <a:cubicBezTo>
                    <a:pt x="945" y="2102"/>
                    <a:pt x="947" y="2114"/>
                    <a:pt x="944" y="2124"/>
                  </a:cubicBezTo>
                  <a:lnTo>
                    <a:pt x="885" y="2331"/>
                  </a:lnTo>
                  <a:cubicBezTo>
                    <a:pt x="883" y="2338"/>
                    <a:pt x="879" y="2344"/>
                    <a:pt x="874" y="2348"/>
                  </a:cubicBezTo>
                  <a:lnTo>
                    <a:pt x="704" y="2478"/>
                  </a:lnTo>
                  <a:lnTo>
                    <a:pt x="710" y="2434"/>
                  </a:lnTo>
                  <a:lnTo>
                    <a:pt x="895" y="2687"/>
                  </a:lnTo>
                  <a:lnTo>
                    <a:pt x="843" y="2724"/>
                  </a:lnTo>
                  <a:lnTo>
                    <a:pt x="658" y="2472"/>
                  </a:lnTo>
                  <a:cubicBezTo>
                    <a:pt x="648" y="2458"/>
                    <a:pt x="651" y="2438"/>
                    <a:pt x="665" y="2427"/>
                  </a:cubicBezTo>
                  <a:lnTo>
                    <a:pt x="835" y="2297"/>
                  </a:lnTo>
                  <a:lnTo>
                    <a:pt x="824" y="2314"/>
                  </a:lnTo>
                  <a:lnTo>
                    <a:pt x="883" y="2107"/>
                  </a:lnTo>
                  <a:lnTo>
                    <a:pt x="890" y="2137"/>
                  </a:lnTo>
                  <a:lnTo>
                    <a:pt x="771" y="2007"/>
                  </a:lnTo>
                  <a:lnTo>
                    <a:pt x="799" y="2017"/>
                  </a:lnTo>
                  <a:lnTo>
                    <a:pt x="740" y="2025"/>
                  </a:lnTo>
                  <a:cubicBezTo>
                    <a:pt x="728" y="2026"/>
                    <a:pt x="716" y="2021"/>
                    <a:pt x="710" y="2011"/>
                  </a:cubicBezTo>
                  <a:lnTo>
                    <a:pt x="562" y="1797"/>
                  </a:lnTo>
                  <a:cubicBezTo>
                    <a:pt x="556" y="1788"/>
                    <a:pt x="554" y="1776"/>
                    <a:pt x="559" y="1766"/>
                  </a:cubicBezTo>
                  <a:cubicBezTo>
                    <a:pt x="563" y="1756"/>
                    <a:pt x="572" y="1749"/>
                    <a:pt x="583" y="1747"/>
                  </a:cubicBezTo>
                  <a:lnTo>
                    <a:pt x="679" y="1732"/>
                  </a:lnTo>
                  <a:lnTo>
                    <a:pt x="652" y="1763"/>
                  </a:lnTo>
                  <a:lnTo>
                    <a:pt x="652" y="1633"/>
                  </a:lnTo>
                  <a:lnTo>
                    <a:pt x="658" y="1652"/>
                  </a:lnTo>
                  <a:lnTo>
                    <a:pt x="614" y="1591"/>
                  </a:lnTo>
                  <a:cubicBezTo>
                    <a:pt x="606" y="1580"/>
                    <a:pt x="606" y="1565"/>
                    <a:pt x="613" y="1554"/>
                  </a:cubicBezTo>
                  <a:lnTo>
                    <a:pt x="680" y="1454"/>
                  </a:lnTo>
                  <a:lnTo>
                    <a:pt x="675" y="1480"/>
                  </a:lnTo>
                  <a:lnTo>
                    <a:pt x="638" y="1327"/>
                  </a:lnTo>
                  <a:lnTo>
                    <a:pt x="669" y="1351"/>
                  </a:lnTo>
                  <a:lnTo>
                    <a:pt x="618" y="1351"/>
                  </a:lnTo>
                  <a:cubicBezTo>
                    <a:pt x="609" y="1351"/>
                    <a:pt x="600" y="1347"/>
                    <a:pt x="594" y="1340"/>
                  </a:cubicBezTo>
                  <a:lnTo>
                    <a:pt x="498" y="1233"/>
                  </a:lnTo>
                  <a:cubicBezTo>
                    <a:pt x="489" y="1223"/>
                    <a:pt x="487" y="1210"/>
                    <a:pt x="493" y="1198"/>
                  </a:cubicBezTo>
                  <a:lnTo>
                    <a:pt x="515" y="1152"/>
                  </a:lnTo>
                  <a:lnTo>
                    <a:pt x="528" y="1194"/>
                  </a:lnTo>
                  <a:lnTo>
                    <a:pt x="365" y="1102"/>
                  </a:lnTo>
                  <a:cubicBezTo>
                    <a:pt x="356" y="1097"/>
                    <a:pt x="350" y="1088"/>
                    <a:pt x="349" y="1078"/>
                  </a:cubicBezTo>
                  <a:lnTo>
                    <a:pt x="342" y="1016"/>
                  </a:lnTo>
                  <a:cubicBezTo>
                    <a:pt x="341" y="1011"/>
                    <a:pt x="342" y="1006"/>
                    <a:pt x="344" y="1001"/>
                  </a:cubicBezTo>
                  <a:lnTo>
                    <a:pt x="373" y="924"/>
                  </a:lnTo>
                  <a:lnTo>
                    <a:pt x="401" y="968"/>
                  </a:lnTo>
                  <a:lnTo>
                    <a:pt x="276" y="960"/>
                  </a:lnTo>
                  <a:lnTo>
                    <a:pt x="303" y="948"/>
                  </a:lnTo>
                  <a:lnTo>
                    <a:pt x="207" y="1071"/>
                  </a:lnTo>
                  <a:cubicBezTo>
                    <a:pt x="200" y="1079"/>
                    <a:pt x="189" y="1084"/>
                    <a:pt x="178" y="1083"/>
                  </a:cubicBezTo>
                  <a:cubicBezTo>
                    <a:pt x="166" y="1081"/>
                    <a:pt x="157" y="1074"/>
                    <a:pt x="152" y="1064"/>
                  </a:cubicBezTo>
                  <a:lnTo>
                    <a:pt x="100" y="949"/>
                  </a:lnTo>
                  <a:lnTo>
                    <a:pt x="122" y="967"/>
                  </a:lnTo>
                  <a:lnTo>
                    <a:pt x="26" y="944"/>
                  </a:lnTo>
                  <a:cubicBezTo>
                    <a:pt x="17" y="942"/>
                    <a:pt x="10" y="936"/>
                    <a:pt x="5" y="928"/>
                  </a:cubicBezTo>
                  <a:cubicBezTo>
                    <a:pt x="1" y="920"/>
                    <a:pt x="0" y="911"/>
                    <a:pt x="3" y="902"/>
                  </a:cubicBezTo>
                  <a:lnTo>
                    <a:pt x="33" y="818"/>
                  </a:lnTo>
                  <a:cubicBezTo>
                    <a:pt x="35" y="812"/>
                    <a:pt x="39" y="807"/>
                    <a:pt x="43" y="803"/>
                  </a:cubicBezTo>
                  <a:lnTo>
                    <a:pt x="103" y="758"/>
                  </a:lnTo>
                  <a:lnTo>
                    <a:pt x="92" y="773"/>
                  </a:lnTo>
                  <a:lnTo>
                    <a:pt x="166" y="551"/>
                  </a:lnTo>
                  <a:cubicBezTo>
                    <a:pt x="168" y="544"/>
                    <a:pt x="173" y="538"/>
                    <a:pt x="178" y="534"/>
                  </a:cubicBezTo>
                  <a:lnTo>
                    <a:pt x="363" y="411"/>
                  </a:lnTo>
                  <a:lnTo>
                    <a:pt x="349" y="438"/>
                  </a:lnTo>
                  <a:lnTo>
                    <a:pt x="349" y="323"/>
                  </a:lnTo>
                  <a:cubicBezTo>
                    <a:pt x="349" y="318"/>
                    <a:pt x="350" y="313"/>
                    <a:pt x="353" y="308"/>
                  </a:cubicBezTo>
                  <a:lnTo>
                    <a:pt x="434" y="155"/>
                  </a:lnTo>
                  <a:lnTo>
                    <a:pt x="430" y="169"/>
                  </a:lnTo>
                  <a:lnTo>
                    <a:pt x="438" y="0"/>
                  </a:lnTo>
                  <a:lnTo>
                    <a:pt x="502" y="3"/>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274" name="Freeform 55"/>
            <p:cNvSpPr>
              <a:spLocks/>
            </p:cNvSpPr>
            <p:nvPr/>
          </p:nvSpPr>
          <p:spPr bwMode="auto">
            <a:xfrm>
              <a:off x="1945" y="1309"/>
              <a:ext cx="460" cy="548"/>
            </a:xfrm>
            <a:custGeom>
              <a:avLst/>
              <a:gdLst>
                <a:gd name="T0" fmla="*/ 0 w 1710"/>
                <a:gd name="T1" fmla="*/ 1994 h 2043"/>
                <a:gd name="T2" fmla="*/ 82 w 1710"/>
                <a:gd name="T3" fmla="*/ 1925 h 2043"/>
                <a:gd name="T4" fmla="*/ 102 w 1710"/>
                <a:gd name="T5" fmla="*/ 1918 h 2043"/>
                <a:gd name="T6" fmla="*/ 295 w 1710"/>
                <a:gd name="T7" fmla="*/ 1918 h 2043"/>
                <a:gd name="T8" fmla="*/ 276 w 1710"/>
                <a:gd name="T9" fmla="*/ 1924 h 2043"/>
                <a:gd name="T10" fmla="*/ 402 w 1710"/>
                <a:gd name="T11" fmla="*/ 1825 h 2043"/>
                <a:gd name="T12" fmla="*/ 394 w 1710"/>
                <a:gd name="T13" fmla="*/ 1834 h 2043"/>
                <a:gd name="T14" fmla="*/ 461 w 1710"/>
                <a:gd name="T15" fmla="*/ 1719 h 2043"/>
                <a:gd name="T16" fmla="*/ 469 w 1710"/>
                <a:gd name="T17" fmla="*/ 1709 h 2043"/>
                <a:gd name="T18" fmla="*/ 640 w 1710"/>
                <a:gd name="T19" fmla="*/ 1579 h 2043"/>
                <a:gd name="T20" fmla="*/ 631 w 1710"/>
                <a:gd name="T21" fmla="*/ 1589 h 2043"/>
                <a:gd name="T22" fmla="*/ 683 w 1710"/>
                <a:gd name="T23" fmla="*/ 1497 h 2043"/>
                <a:gd name="T24" fmla="*/ 690 w 1710"/>
                <a:gd name="T25" fmla="*/ 1489 h 2043"/>
                <a:gd name="T26" fmla="*/ 787 w 1710"/>
                <a:gd name="T27" fmla="*/ 1404 h 2043"/>
                <a:gd name="T28" fmla="*/ 777 w 1710"/>
                <a:gd name="T29" fmla="*/ 1419 h 2043"/>
                <a:gd name="T30" fmla="*/ 829 w 1710"/>
                <a:gd name="T31" fmla="*/ 1243 h 2043"/>
                <a:gd name="T32" fmla="*/ 835 w 1710"/>
                <a:gd name="T33" fmla="*/ 1232 h 2043"/>
                <a:gd name="T34" fmla="*/ 998 w 1710"/>
                <a:gd name="T35" fmla="*/ 1025 h 2043"/>
                <a:gd name="T36" fmla="*/ 1009 w 1710"/>
                <a:gd name="T37" fmla="*/ 1017 h 2043"/>
                <a:gd name="T38" fmla="*/ 1172 w 1710"/>
                <a:gd name="T39" fmla="*/ 933 h 2043"/>
                <a:gd name="T40" fmla="*/ 1161 w 1710"/>
                <a:gd name="T41" fmla="*/ 942 h 2043"/>
                <a:gd name="T42" fmla="*/ 1228 w 1710"/>
                <a:gd name="T43" fmla="*/ 850 h 2043"/>
                <a:gd name="T44" fmla="*/ 1222 w 1710"/>
                <a:gd name="T45" fmla="*/ 862 h 2043"/>
                <a:gd name="T46" fmla="*/ 1267 w 1710"/>
                <a:gd name="T47" fmla="*/ 663 h 2043"/>
                <a:gd name="T48" fmla="*/ 1289 w 1710"/>
                <a:gd name="T49" fmla="*/ 459 h 2043"/>
                <a:gd name="T50" fmla="*/ 1305 w 1710"/>
                <a:gd name="T51" fmla="*/ 435 h 2043"/>
                <a:gd name="T52" fmla="*/ 1528 w 1710"/>
                <a:gd name="T53" fmla="*/ 312 h 2043"/>
                <a:gd name="T54" fmla="*/ 1512 w 1710"/>
                <a:gd name="T55" fmla="*/ 332 h 2043"/>
                <a:gd name="T56" fmla="*/ 1564 w 1710"/>
                <a:gd name="T57" fmla="*/ 133 h 2043"/>
                <a:gd name="T58" fmla="*/ 1569 w 1710"/>
                <a:gd name="T59" fmla="*/ 122 h 2043"/>
                <a:gd name="T60" fmla="*/ 1659 w 1710"/>
                <a:gd name="T61" fmla="*/ 0 h 2043"/>
                <a:gd name="T62" fmla="*/ 1710 w 1710"/>
                <a:gd name="T63" fmla="*/ 37 h 2043"/>
                <a:gd name="T64" fmla="*/ 1621 w 1710"/>
                <a:gd name="T65" fmla="*/ 160 h 2043"/>
                <a:gd name="T66" fmla="*/ 1626 w 1710"/>
                <a:gd name="T67" fmla="*/ 149 h 2043"/>
                <a:gd name="T68" fmla="*/ 1574 w 1710"/>
                <a:gd name="T69" fmla="*/ 348 h 2043"/>
                <a:gd name="T70" fmla="*/ 1559 w 1710"/>
                <a:gd name="T71" fmla="*/ 368 h 2043"/>
                <a:gd name="T72" fmla="*/ 1336 w 1710"/>
                <a:gd name="T73" fmla="*/ 491 h 2043"/>
                <a:gd name="T74" fmla="*/ 1352 w 1710"/>
                <a:gd name="T75" fmla="*/ 466 h 2043"/>
                <a:gd name="T76" fmla="*/ 1329 w 1710"/>
                <a:gd name="T77" fmla="*/ 677 h 2043"/>
                <a:gd name="T78" fmla="*/ 1285 w 1710"/>
                <a:gd name="T79" fmla="*/ 876 h 2043"/>
                <a:gd name="T80" fmla="*/ 1279 w 1710"/>
                <a:gd name="T81" fmla="*/ 888 h 2043"/>
                <a:gd name="T82" fmla="*/ 1213 w 1710"/>
                <a:gd name="T83" fmla="*/ 980 h 2043"/>
                <a:gd name="T84" fmla="*/ 1201 w 1710"/>
                <a:gd name="T85" fmla="*/ 989 h 2043"/>
                <a:gd name="T86" fmla="*/ 1038 w 1710"/>
                <a:gd name="T87" fmla="*/ 1074 h 2043"/>
                <a:gd name="T88" fmla="*/ 1048 w 1710"/>
                <a:gd name="T89" fmla="*/ 1065 h 2043"/>
                <a:gd name="T90" fmla="*/ 885 w 1710"/>
                <a:gd name="T91" fmla="*/ 1272 h 2043"/>
                <a:gd name="T92" fmla="*/ 891 w 1710"/>
                <a:gd name="T93" fmla="*/ 1261 h 2043"/>
                <a:gd name="T94" fmla="*/ 839 w 1710"/>
                <a:gd name="T95" fmla="*/ 1437 h 2043"/>
                <a:gd name="T96" fmla="*/ 829 w 1710"/>
                <a:gd name="T97" fmla="*/ 1453 h 2043"/>
                <a:gd name="T98" fmla="*/ 732 w 1710"/>
                <a:gd name="T99" fmla="*/ 1537 h 2043"/>
                <a:gd name="T100" fmla="*/ 739 w 1710"/>
                <a:gd name="T101" fmla="*/ 1528 h 2043"/>
                <a:gd name="T102" fmla="*/ 687 w 1710"/>
                <a:gd name="T103" fmla="*/ 1620 h 2043"/>
                <a:gd name="T104" fmla="*/ 679 w 1710"/>
                <a:gd name="T105" fmla="*/ 1630 h 2043"/>
                <a:gd name="T106" fmla="*/ 508 w 1710"/>
                <a:gd name="T107" fmla="*/ 1760 h 2043"/>
                <a:gd name="T108" fmla="*/ 516 w 1710"/>
                <a:gd name="T109" fmla="*/ 1751 h 2043"/>
                <a:gd name="T110" fmla="*/ 449 w 1710"/>
                <a:gd name="T111" fmla="*/ 1866 h 2043"/>
                <a:gd name="T112" fmla="*/ 441 w 1710"/>
                <a:gd name="T113" fmla="*/ 1875 h 2043"/>
                <a:gd name="T114" fmla="*/ 315 w 1710"/>
                <a:gd name="T115" fmla="*/ 1975 h 2043"/>
                <a:gd name="T116" fmla="*/ 295 w 1710"/>
                <a:gd name="T117" fmla="*/ 1982 h 2043"/>
                <a:gd name="T118" fmla="*/ 102 w 1710"/>
                <a:gd name="T119" fmla="*/ 1982 h 2043"/>
                <a:gd name="T120" fmla="*/ 123 w 1710"/>
                <a:gd name="T121" fmla="*/ 1974 h 2043"/>
                <a:gd name="T122" fmla="*/ 41 w 1710"/>
                <a:gd name="T123" fmla="*/ 2043 h 2043"/>
                <a:gd name="T124" fmla="*/ 0 w 1710"/>
                <a:gd name="T125" fmla="*/ 1994 h 2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0" h="2043">
                  <a:moveTo>
                    <a:pt x="0" y="1994"/>
                  </a:moveTo>
                  <a:lnTo>
                    <a:pt x="82" y="1925"/>
                  </a:lnTo>
                  <a:cubicBezTo>
                    <a:pt x="87" y="1920"/>
                    <a:pt x="95" y="1918"/>
                    <a:pt x="102" y="1918"/>
                  </a:cubicBezTo>
                  <a:lnTo>
                    <a:pt x="295" y="1918"/>
                  </a:lnTo>
                  <a:lnTo>
                    <a:pt x="276" y="1924"/>
                  </a:lnTo>
                  <a:lnTo>
                    <a:pt x="402" y="1825"/>
                  </a:lnTo>
                  <a:lnTo>
                    <a:pt x="394" y="1834"/>
                  </a:lnTo>
                  <a:lnTo>
                    <a:pt x="461" y="1719"/>
                  </a:lnTo>
                  <a:cubicBezTo>
                    <a:pt x="463" y="1715"/>
                    <a:pt x="466" y="1712"/>
                    <a:pt x="469" y="1709"/>
                  </a:cubicBezTo>
                  <a:lnTo>
                    <a:pt x="640" y="1579"/>
                  </a:lnTo>
                  <a:lnTo>
                    <a:pt x="631" y="1589"/>
                  </a:lnTo>
                  <a:lnTo>
                    <a:pt x="683" y="1497"/>
                  </a:lnTo>
                  <a:cubicBezTo>
                    <a:pt x="685" y="1494"/>
                    <a:pt x="688" y="1491"/>
                    <a:pt x="690" y="1489"/>
                  </a:cubicBezTo>
                  <a:lnTo>
                    <a:pt x="787" y="1404"/>
                  </a:lnTo>
                  <a:lnTo>
                    <a:pt x="777" y="1419"/>
                  </a:lnTo>
                  <a:lnTo>
                    <a:pt x="829" y="1243"/>
                  </a:lnTo>
                  <a:cubicBezTo>
                    <a:pt x="830" y="1239"/>
                    <a:pt x="832" y="1236"/>
                    <a:pt x="835" y="1232"/>
                  </a:cubicBezTo>
                  <a:lnTo>
                    <a:pt x="998" y="1025"/>
                  </a:lnTo>
                  <a:cubicBezTo>
                    <a:pt x="1001" y="1022"/>
                    <a:pt x="1005" y="1019"/>
                    <a:pt x="1009" y="1017"/>
                  </a:cubicBezTo>
                  <a:lnTo>
                    <a:pt x="1172" y="933"/>
                  </a:lnTo>
                  <a:lnTo>
                    <a:pt x="1161" y="942"/>
                  </a:lnTo>
                  <a:lnTo>
                    <a:pt x="1228" y="850"/>
                  </a:lnTo>
                  <a:lnTo>
                    <a:pt x="1222" y="862"/>
                  </a:lnTo>
                  <a:lnTo>
                    <a:pt x="1267" y="663"/>
                  </a:lnTo>
                  <a:lnTo>
                    <a:pt x="1289" y="459"/>
                  </a:lnTo>
                  <a:cubicBezTo>
                    <a:pt x="1290" y="449"/>
                    <a:pt x="1296" y="440"/>
                    <a:pt x="1305" y="435"/>
                  </a:cubicBezTo>
                  <a:lnTo>
                    <a:pt x="1528" y="312"/>
                  </a:lnTo>
                  <a:lnTo>
                    <a:pt x="1512" y="332"/>
                  </a:lnTo>
                  <a:lnTo>
                    <a:pt x="1564" y="133"/>
                  </a:lnTo>
                  <a:cubicBezTo>
                    <a:pt x="1565" y="129"/>
                    <a:pt x="1567" y="125"/>
                    <a:pt x="1569" y="122"/>
                  </a:cubicBezTo>
                  <a:lnTo>
                    <a:pt x="1659" y="0"/>
                  </a:lnTo>
                  <a:lnTo>
                    <a:pt x="1710" y="37"/>
                  </a:lnTo>
                  <a:lnTo>
                    <a:pt x="1621" y="160"/>
                  </a:lnTo>
                  <a:lnTo>
                    <a:pt x="1626" y="149"/>
                  </a:lnTo>
                  <a:lnTo>
                    <a:pt x="1574" y="348"/>
                  </a:lnTo>
                  <a:cubicBezTo>
                    <a:pt x="1572" y="357"/>
                    <a:pt x="1566" y="364"/>
                    <a:pt x="1559" y="368"/>
                  </a:cubicBezTo>
                  <a:lnTo>
                    <a:pt x="1336" y="491"/>
                  </a:lnTo>
                  <a:lnTo>
                    <a:pt x="1352" y="466"/>
                  </a:lnTo>
                  <a:lnTo>
                    <a:pt x="1329" y="677"/>
                  </a:lnTo>
                  <a:lnTo>
                    <a:pt x="1285" y="876"/>
                  </a:lnTo>
                  <a:cubicBezTo>
                    <a:pt x="1284" y="880"/>
                    <a:pt x="1282" y="884"/>
                    <a:pt x="1279" y="888"/>
                  </a:cubicBezTo>
                  <a:lnTo>
                    <a:pt x="1213" y="980"/>
                  </a:lnTo>
                  <a:cubicBezTo>
                    <a:pt x="1210" y="984"/>
                    <a:pt x="1206" y="987"/>
                    <a:pt x="1201" y="989"/>
                  </a:cubicBezTo>
                  <a:lnTo>
                    <a:pt x="1038" y="1074"/>
                  </a:lnTo>
                  <a:lnTo>
                    <a:pt x="1048" y="1065"/>
                  </a:lnTo>
                  <a:lnTo>
                    <a:pt x="885" y="1272"/>
                  </a:lnTo>
                  <a:lnTo>
                    <a:pt x="891" y="1261"/>
                  </a:lnTo>
                  <a:lnTo>
                    <a:pt x="839" y="1437"/>
                  </a:lnTo>
                  <a:cubicBezTo>
                    <a:pt x="837" y="1443"/>
                    <a:pt x="834" y="1449"/>
                    <a:pt x="829" y="1453"/>
                  </a:cubicBezTo>
                  <a:lnTo>
                    <a:pt x="732" y="1537"/>
                  </a:lnTo>
                  <a:lnTo>
                    <a:pt x="739" y="1528"/>
                  </a:lnTo>
                  <a:lnTo>
                    <a:pt x="687" y="1620"/>
                  </a:lnTo>
                  <a:cubicBezTo>
                    <a:pt x="685" y="1624"/>
                    <a:pt x="682" y="1627"/>
                    <a:pt x="679" y="1630"/>
                  </a:cubicBezTo>
                  <a:lnTo>
                    <a:pt x="508" y="1760"/>
                  </a:lnTo>
                  <a:lnTo>
                    <a:pt x="516" y="1751"/>
                  </a:lnTo>
                  <a:lnTo>
                    <a:pt x="449" y="1866"/>
                  </a:lnTo>
                  <a:cubicBezTo>
                    <a:pt x="447" y="1869"/>
                    <a:pt x="445" y="1873"/>
                    <a:pt x="441" y="1875"/>
                  </a:cubicBezTo>
                  <a:lnTo>
                    <a:pt x="315" y="1975"/>
                  </a:lnTo>
                  <a:cubicBezTo>
                    <a:pt x="309" y="1979"/>
                    <a:pt x="303" y="1982"/>
                    <a:pt x="295" y="1982"/>
                  </a:cubicBezTo>
                  <a:lnTo>
                    <a:pt x="102" y="1982"/>
                  </a:lnTo>
                  <a:lnTo>
                    <a:pt x="123" y="1974"/>
                  </a:lnTo>
                  <a:lnTo>
                    <a:pt x="41" y="2043"/>
                  </a:lnTo>
                  <a:lnTo>
                    <a:pt x="0" y="1994"/>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275" name="Freeform 56"/>
            <p:cNvSpPr>
              <a:spLocks/>
            </p:cNvSpPr>
            <p:nvPr/>
          </p:nvSpPr>
          <p:spPr bwMode="auto">
            <a:xfrm>
              <a:off x="2079" y="2080"/>
              <a:ext cx="311" cy="42"/>
            </a:xfrm>
            <a:custGeom>
              <a:avLst/>
              <a:gdLst>
                <a:gd name="T0" fmla="*/ 37 w 1157"/>
                <a:gd name="T1" fmla="*/ 0 h 154"/>
                <a:gd name="T2" fmla="*/ 112 w 1157"/>
                <a:gd name="T3" fmla="*/ 55 h 154"/>
                <a:gd name="T4" fmla="*/ 91 w 1157"/>
                <a:gd name="T5" fmla="*/ 48 h 154"/>
                <a:gd name="T6" fmla="*/ 203 w 1157"/>
                <a:gd name="T7" fmla="*/ 42 h 154"/>
                <a:gd name="T8" fmla="*/ 224 w 1157"/>
                <a:gd name="T9" fmla="*/ 47 h 154"/>
                <a:gd name="T10" fmla="*/ 291 w 1157"/>
                <a:gd name="T11" fmla="*/ 95 h 154"/>
                <a:gd name="T12" fmla="*/ 271 w 1157"/>
                <a:gd name="T13" fmla="*/ 90 h 154"/>
                <a:gd name="T14" fmla="*/ 398 w 1157"/>
                <a:gd name="T15" fmla="*/ 83 h 154"/>
                <a:gd name="T16" fmla="*/ 368 w 1157"/>
                <a:gd name="T17" fmla="*/ 115 h 154"/>
                <a:gd name="T18" fmla="*/ 368 w 1157"/>
                <a:gd name="T19" fmla="*/ 67 h 154"/>
                <a:gd name="T20" fmla="*/ 396 w 1157"/>
                <a:gd name="T21" fmla="*/ 35 h 154"/>
                <a:gd name="T22" fmla="*/ 606 w 1157"/>
                <a:gd name="T23" fmla="*/ 14 h 154"/>
                <a:gd name="T24" fmla="*/ 628 w 1157"/>
                <a:gd name="T25" fmla="*/ 20 h 154"/>
                <a:gd name="T26" fmla="*/ 665 w 1157"/>
                <a:gd name="T27" fmla="*/ 48 h 154"/>
                <a:gd name="T28" fmla="*/ 629 w 1157"/>
                <a:gd name="T29" fmla="*/ 47 h 154"/>
                <a:gd name="T30" fmla="*/ 681 w 1157"/>
                <a:gd name="T31" fmla="*/ 12 h 154"/>
                <a:gd name="T32" fmla="*/ 700 w 1157"/>
                <a:gd name="T33" fmla="*/ 7 h 154"/>
                <a:gd name="T34" fmla="*/ 820 w 1157"/>
                <a:gd name="T35" fmla="*/ 14 h 154"/>
                <a:gd name="T36" fmla="*/ 1001 w 1157"/>
                <a:gd name="T37" fmla="*/ 35 h 154"/>
                <a:gd name="T38" fmla="*/ 995 w 1157"/>
                <a:gd name="T39" fmla="*/ 35 h 154"/>
                <a:gd name="T40" fmla="*/ 1152 w 1157"/>
                <a:gd name="T41" fmla="*/ 21 h 154"/>
                <a:gd name="T42" fmla="*/ 1157 w 1157"/>
                <a:gd name="T43" fmla="*/ 85 h 154"/>
                <a:gd name="T44" fmla="*/ 1000 w 1157"/>
                <a:gd name="T45" fmla="*/ 98 h 154"/>
                <a:gd name="T46" fmla="*/ 994 w 1157"/>
                <a:gd name="T47" fmla="*/ 98 h 154"/>
                <a:gd name="T48" fmla="*/ 816 w 1157"/>
                <a:gd name="T49" fmla="*/ 78 h 154"/>
                <a:gd name="T50" fmla="*/ 697 w 1157"/>
                <a:gd name="T51" fmla="*/ 71 h 154"/>
                <a:gd name="T52" fmla="*/ 716 w 1157"/>
                <a:gd name="T53" fmla="*/ 66 h 154"/>
                <a:gd name="T54" fmla="*/ 664 w 1157"/>
                <a:gd name="T55" fmla="*/ 100 h 154"/>
                <a:gd name="T56" fmla="*/ 627 w 1157"/>
                <a:gd name="T57" fmla="*/ 99 h 154"/>
                <a:gd name="T58" fmla="*/ 590 w 1157"/>
                <a:gd name="T59" fmla="*/ 72 h 154"/>
                <a:gd name="T60" fmla="*/ 612 w 1157"/>
                <a:gd name="T61" fmla="*/ 78 h 154"/>
                <a:gd name="T62" fmla="*/ 403 w 1157"/>
                <a:gd name="T63" fmla="*/ 98 h 154"/>
                <a:gd name="T64" fmla="*/ 432 w 1157"/>
                <a:gd name="T65" fmla="*/ 67 h 154"/>
                <a:gd name="T66" fmla="*/ 432 w 1157"/>
                <a:gd name="T67" fmla="*/ 115 h 154"/>
                <a:gd name="T68" fmla="*/ 401 w 1157"/>
                <a:gd name="T69" fmla="*/ 147 h 154"/>
                <a:gd name="T70" fmla="*/ 274 w 1157"/>
                <a:gd name="T71" fmla="*/ 153 h 154"/>
                <a:gd name="T72" fmla="*/ 254 w 1157"/>
                <a:gd name="T73" fmla="*/ 148 h 154"/>
                <a:gd name="T74" fmla="*/ 187 w 1157"/>
                <a:gd name="T75" fmla="*/ 100 h 154"/>
                <a:gd name="T76" fmla="*/ 207 w 1157"/>
                <a:gd name="T77" fmla="*/ 105 h 154"/>
                <a:gd name="T78" fmla="*/ 95 w 1157"/>
                <a:gd name="T79" fmla="*/ 112 h 154"/>
                <a:gd name="T80" fmla="*/ 74 w 1157"/>
                <a:gd name="T81" fmla="*/ 106 h 154"/>
                <a:gd name="T82" fmla="*/ 0 w 1157"/>
                <a:gd name="T83" fmla="*/ 51 h 154"/>
                <a:gd name="T84" fmla="*/ 37 w 1157"/>
                <a:gd name="T8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57" h="154">
                  <a:moveTo>
                    <a:pt x="37" y="0"/>
                  </a:moveTo>
                  <a:lnTo>
                    <a:pt x="112" y="55"/>
                  </a:lnTo>
                  <a:lnTo>
                    <a:pt x="91" y="48"/>
                  </a:lnTo>
                  <a:lnTo>
                    <a:pt x="203" y="42"/>
                  </a:lnTo>
                  <a:cubicBezTo>
                    <a:pt x="211" y="41"/>
                    <a:pt x="218" y="43"/>
                    <a:pt x="224" y="47"/>
                  </a:cubicBezTo>
                  <a:lnTo>
                    <a:pt x="291" y="95"/>
                  </a:lnTo>
                  <a:lnTo>
                    <a:pt x="271" y="90"/>
                  </a:lnTo>
                  <a:lnTo>
                    <a:pt x="398" y="83"/>
                  </a:lnTo>
                  <a:lnTo>
                    <a:pt x="368" y="115"/>
                  </a:lnTo>
                  <a:lnTo>
                    <a:pt x="368" y="67"/>
                  </a:lnTo>
                  <a:cubicBezTo>
                    <a:pt x="368" y="50"/>
                    <a:pt x="380" y="36"/>
                    <a:pt x="396" y="35"/>
                  </a:cubicBezTo>
                  <a:lnTo>
                    <a:pt x="606" y="14"/>
                  </a:lnTo>
                  <a:cubicBezTo>
                    <a:pt x="614" y="13"/>
                    <a:pt x="621" y="16"/>
                    <a:pt x="628" y="20"/>
                  </a:cubicBezTo>
                  <a:lnTo>
                    <a:pt x="665" y="48"/>
                  </a:lnTo>
                  <a:lnTo>
                    <a:pt x="629" y="47"/>
                  </a:lnTo>
                  <a:lnTo>
                    <a:pt x="681" y="12"/>
                  </a:lnTo>
                  <a:cubicBezTo>
                    <a:pt x="687" y="9"/>
                    <a:pt x="694" y="7"/>
                    <a:pt x="700" y="7"/>
                  </a:cubicBezTo>
                  <a:lnTo>
                    <a:pt x="820" y="14"/>
                  </a:lnTo>
                  <a:lnTo>
                    <a:pt x="1001" y="35"/>
                  </a:lnTo>
                  <a:lnTo>
                    <a:pt x="995" y="35"/>
                  </a:lnTo>
                  <a:lnTo>
                    <a:pt x="1152" y="21"/>
                  </a:lnTo>
                  <a:lnTo>
                    <a:pt x="1157" y="85"/>
                  </a:lnTo>
                  <a:lnTo>
                    <a:pt x="1000" y="98"/>
                  </a:lnTo>
                  <a:cubicBezTo>
                    <a:pt x="998" y="99"/>
                    <a:pt x="996" y="99"/>
                    <a:pt x="994" y="98"/>
                  </a:cubicBezTo>
                  <a:lnTo>
                    <a:pt x="816" y="78"/>
                  </a:lnTo>
                  <a:lnTo>
                    <a:pt x="697" y="71"/>
                  </a:lnTo>
                  <a:lnTo>
                    <a:pt x="716" y="66"/>
                  </a:lnTo>
                  <a:lnTo>
                    <a:pt x="664" y="100"/>
                  </a:lnTo>
                  <a:cubicBezTo>
                    <a:pt x="653" y="108"/>
                    <a:pt x="638" y="107"/>
                    <a:pt x="627" y="99"/>
                  </a:cubicBezTo>
                  <a:lnTo>
                    <a:pt x="590" y="72"/>
                  </a:lnTo>
                  <a:lnTo>
                    <a:pt x="612" y="78"/>
                  </a:lnTo>
                  <a:lnTo>
                    <a:pt x="403" y="98"/>
                  </a:lnTo>
                  <a:lnTo>
                    <a:pt x="432" y="67"/>
                  </a:lnTo>
                  <a:lnTo>
                    <a:pt x="432" y="115"/>
                  </a:lnTo>
                  <a:cubicBezTo>
                    <a:pt x="432" y="132"/>
                    <a:pt x="418" y="146"/>
                    <a:pt x="401" y="147"/>
                  </a:cubicBezTo>
                  <a:lnTo>
                    <a:pt x="274" y="153"/>
                  </a:lnTo>
                  <a:cubicBezTo>
                    <a:pt x="267" y="154"/>
                    <a:pt x="260" y="152"/>
                    <a:pt x="254" y="148"/>
                  </a:cubicBezTo>
                  <a:lnTo>
                    <a:pt x="187" y="100"/>
                  </a:lnTo>
                  <a:lnTo>
                    <a:pt x="207" y="105"/>
                  </a:lnTo>
                  <a:lnTo>
                    <a:pt x="95" y="112"/>
                  </a:lnTo>
                  <a:cubicBezTo>
                    <a:pt x="88" y="113"/>
                    <a:pt x="80" y="111"/>
                    <a:pt x="74" y="106"/>
                  </a:cubicBezTo>
                  <a:lnTo>
                    <a:pt x="0" y="51"/>
                  </a:lnTo>
                  <a:lnTo>
                    <a:pt x="37" y="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276" name="Freeform 57"/>
            <p:cNvSpPr>
              <a:spLocks/>
            </p:cNvSpPr>
            <p:nvPr/>
          </p:nvSpPr>
          <p:spPr bwMode="auto">
            <a:xfrm>
              <a:off x="2040" y="2560"/>
              <a:ext cx="269" cy="240"/>
            </a:xfrm>
            <a:custGeom>
              <a:avLst/>
              <a:gdLst>
                <a:gd name="T0" fmla="*/ 7 w 1003"/>
                <a:gd name="T1" fmla="*/ 0 h 895"/>
                <a:gd name="T2" fmla="*/ 87 w 1003"/>
                <a:gd name="T3" fmla="*/ 7 h 895"/>
                <a:gd name="T4" fmla="*/ 114 w 1003"/>
                <a:gd name="T5" fmla="*/ 28 h 895"/>
                <a:gd name="T6" fmla="*/ 151 w 1003"/>
                <a:gd name="T7" fmla="*/ 131 h 895"/>
                <a:gd name="T8" fmla="*/ 139 w 1003"/>
                <a:gd name="T9" fmla="*/ 115 h 895"/>
                <a:gd name="T10" fmla="*/ 242 w 1003"/>
                <a:gd name="T11" fmla="*/ 186 h 895"/>
                <a:gd name="T12" fmla="*/ 224 w 1003"/>
                <a:gd name="T13" fmla="*/ 180 h 895"/>
                <a:gd name="T14" fmla="*/ 356 w 1003"/>
                <a:gd name="T15" fmla="*/ 180 h 895"/>
                <a:gd name="T16" fmla="*/ 328 w 1003"/>
                <a:gd name="T17" fmla="*/ 196 h 895"/>
                <a:gd name="T18" fmla="*/ 372 w 1003"/>
                <a:gd name="T19" fmla="*/ 118 h 895"/>
                <a:gd name="T20" fmla="*/ 396 w 1003"/>
                <a:gd name="T21" fmla="*/ 102 h 895"/>
                <a:gd name="T22" fmla="*/ 424 w 1003"/>
                <a:gd name="T23" fmla="*/ 112 h 895"/>
                <a:gd name="T24" fmla="*/ 504 w 1003"/>
                <a:gd name="T25" fmla="*/ 198 h 895"/>
                <a:gd name="T26" fmla="*/ 496 w 1003"/>
                <a:gd name="T27" fmla="*/ 192 h 895"/>
                <a:gd name="T28" fmla="*/ 614 w 1003"/>
                <a:gd name="T29" fmla="*/ 254 h 895"/>
                <a:gd name="T30" fmla="*/ 629 w 1003"/>
                <a:gd name="T31" fmla="*/ 271 h 895"/>
                <a:gd name="T32" fmla="*/ 658 w 1003"/>
                <a:gd name="T33" fmla="*/ 350 h 895"/>
                <a:gd name="T34" fmla="*/ 657 w 1003"/>
                <a:gd name="T35" fmla="*/ 374 h 895"/>
                <a:gd name="T36" fmla="*/ 576 w 1003"/>
                <a:gd name="T37" fmla="*/ 555 h 895"/>
                <a:gd name="T38" fmla="*/ 579 w 1003"/>
                <a:gd name="T39" fmla="*/ 541 h 895"/>
                <a:gd name="T40" fmla="*/ 587 w 1003"/>
                <a:gd name="T41" fmla="*/ 792 h 895"/>
                <a:gd name="T42" fmla="*/ 549 w 1003"/>
                <a:gd name="T43" fmla="*/ 761 h 895"/>
                <a:gd name="T44" fmla="*/ 754 w 1003"/>
                <a:gd name="T45" fmla="*/ 722 h 895"/>
                <a:gd name="T46" fmla="*/ 791 w 1003"/>
                <a:gd name="T47" fmla="*/ 745 h 895"/>
                <a:gd name="T48" fmla="*/ 806 w 1003"/>
                <a:gd name="T49" fmla="*/ 800 h 895"/>
                <a:gd name="T50" fmla="*/ 783 w 1003"/>
                <a:gd name="T51" fmla="*/ 777 h 895"/>
                <a:gd name="T52" fmla="*/ 1003 w 1003"/>
                <a:gd name="T53" fmla="*/ 832 h 895"/>
                <a:gd name="T54" fmla="*/ 988 w 1003"/>
                <a:gd name="T55" fmla="*/ 895 h 895"/>
                <a:gd name="T56" fmla="*/ 767 w 1003"/>
                <a:gd name="T57" fmla="*/ 840 h 895"/>
                <a:gd name="T58" fmla="*/ 744 w 1003"/>
                <a:gd name="T59" fmla="*/ 817 h 895"/>
                <a:gd name="T60" fmla="*/ 729 w 1003"/>
                <a:gd name="T61" fmla="*/ 762 h 895"/>
                <a:gd name="T62" fmla="*/ 766 w 1003"/>
                <a:gd name="T63" fmla="*/ 785 h 895"/>
                <a:gd name="T64" fmla="*/ 561 w 1003"/>
                <a:gd name="T65" fmla="*/ 824 h 895"/>
                <a:gd name="T66" fmla="*/ 535 w 1003"/>
                <a:gd name="T67" fmla="*/ 818 h 895"/>
                <a:gd name="T68" fmla="*/ 523 w 1003"/>
                <a:gd name="T69" fmla="*/ 794 h 895"/>
                <a:gd name="T70" fmla="*/ 515 w 1003"/>
                <a:gd name="T71" fmla="*/ 543 h 895"/>
                <a:gd name="T72" fmla="*/ 518 w 1003"/>
                <a:gd name="T73" fmla="*/ 529 h 895"/>
                <a:gd name="T74" fmla="*/ 599 w 1003"/>
                <a:gd name="T75" fmla="*/ 348 h 895"/>
                <a:gd name="T76" fmla="*/ 598 w 1003"/>
                <a:gd name="T77" fmla="*/ 372 h 895"/>
                <a:gd name="T78" fmla="*/ 569 w 1003"/>
                <a:gd name="T79" fmla="*/ 294 h 895"/>
                <a:gd name="T80" fmla="*/ 584 w 1003"/>
                <a:gd name="T81" fmla="*/ 311 h 895"/>
                <a:gd name="T82" fmla="*/ 466 w 1003"/>
                <a:gd name="T83" fmla="*/ 248 h 895"/>
                <a:gd name="T84" fmla="*/ 458 w 1003"/>
                <a:gd name="T85" fmla="*/ 242 h 895"/>
                <a:gd name="T86" fmla="*/ 377 w 1003"/>
                <a:gd name="T87" fmla="*/ 155 h 895"/>
                <a:gd name="T88" fmla="*/ 428 w 1003"/>
                <a:gd name="T89" fmla="*/ 149 h 895"/>
                <a:gd name="T90" fmla="*/ 384 w 1003"/>
                <a:gd name="T91" fmla="*/ 228 h 895"/>
                <a:gd name="T92" fmla="*/ 356 w 1003"/>
                <a:gd name="T93" fmla="*/ 244 h 895"/>
                <a:gd name="T94" fmla="*/ 224 w 1003"/>
                <a:gd name="T95" fmla="*/ 244 h 895"/>
                <a:gd name="T96" fmla="*/ 206 w 1003"/>
                <a:gd name="T97" fmla="*/ 238 h 895"/>
                <a:gd name="T98" fmla="*/ 103 w 1003"/>
                <a:gd name="T99" fmla="*/ 168 h 895"/>
                <a:gd name="T100" fmla="*/ 91 w 1003"/>
                <a:gd name="T101" fmla="*/ 152 h 895"/>
                <a:gd name="T102" fmla="*/ 54 w 1003"/>
                <a:gd name="T103" fmla="*/ 50 h 895"/>
                <a:gd name="T104" fmla="*/ 81 w 1003"/>
                <a:gd name="T105" fmla="*/ 71 h 895"/>
                <a:gd name="T106" fmla="*/ 0 w 1003"/>
                <a:gd name="T107" fmla="*/ 63 h 895"/>
                <a:gd name="T108" fmla="*/ 7 w 1003"/>
                <a:gd name="T109" fmla="*/ 0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03" h="895">
                  <a:moveTo>
                    <a:pt x="7" y="0"/>
                  </a:moveTo>
                  <a:lnTo>
                    <a:pt x="87" y="7"/>
                  </a:lnTo>
                  <a:cubicBezTo>
                    <a:pt x="100" y="9"/>
                    <a:pt x="110" y="17"/>
                    <a:pt x="114" y="28"/>
                  </a:cubicBezTo>
                  <a:lnTo>
                    <a:pt x="151" y="131"/>
                  </a:lnTo>
                  <a:lnTo>
                    <a:pt x="139" y="115"/>
                  </a:lnTo>
                  <a:lnTo>
                    <a:pt x="242" y="186"/>
                  </a:lnTo>
                  <a:lnTo>
                    <a:pt x="224" y="180"/>
                  </a:lnTo>
                  <a:lnTo>
                    <a:pt x="356" y="180"/>
                  </a:lnTo>
                  <a:lnTo>
                    <a:pt x="328" y="196"/>
                  </a:lnTo>
                  <a:lnTo>
                    <a:pt x="372" y="118"/>
                  </a:lnTo>
                  <a:cubicBezTo>
                    <a:pt x="377" y="109"/>
                    <a:pt x="386" y="103"/>
                    <a:pt x="396" y="102"/>
                  </a:cubicBezTo>
                  <a:cubicBezTo>
                    <a:pt x="407" y="101"/>
                    <a:pt x="417" y="104"/>
                    <a:pt x="424" y="112"/>
                  </a:cubicBezTo>
                  <a:lnTo>
                    <a:pt x="504" y="198"/>
                  </a:lnTo>
                  <a:lnTo>
                    <a:pt x="496" y="192"/>
                  </a:lnTo>
                  <a:lnTo>
                    <a:pt x="614" y="254"/>
                  </a:lnTo>
                  <a:cubicBezTo>
                    <a:pt x="621" y="258"/>
                    <a:pt x="626" y="264"/>
                    <a:pt x="629" y="271"/>
                  </a:cubicBezTo>
                  <a:lnTo>
                    <a:pt x="658" y="350"/>
                  </a:lnTo>
                  <a:cubicBezTo>
                    <a:pt x="661" y="358"/>
                    <a:pt x="661" y="367"/>
                    <a:pt x="657" y="374"/>
                  </a:cubicBezTo>
                  <a:lnTo>
                    <a:pt x="576" y="555"/>
                  </a:lnTo>
                  <a:lnTo>
                    <a:pt x="579" y="541"/>
                  </a:lnTo>
                  <a:lnTo>
                    <a:pt x="587" y="792"/>
                  </a:lnTo>
                  <a:lnTo>
                    <a:pt x="549" y="761"/>
                  </a:lnTo>
                  <a:lnTo>
                    <a:pt x="754" y="722"/>
                  </a:lnTo>
                  <a:cubicBezTo>
                    <a:pt x="771" y="719"/>
                    <a:pt x="787" y="729"/>
                    <a:pt x="791" y="745"/>
                  </a:cubicBezTo>
                  <a:lnTo>
                    <a:pt x="806" y="800"/>
                  </a:lnTo>
                  <a:lnTo>
                    <a:pt x="783" y="777"/>
                  </a:lnTo>
                  <a:lnTo>
                    <a:pt x="1003" y="832"/>
                  </a:lnTo>
                  <a:lnTo>
                    <a:pt x="988" y="895"/>
                  </a:lnTo>
                  <a:lnTo>
                    <a:pt x="767" y="840"/>
                  </a:lnTo>
                  <a:cubicBezTo>
                    <a:pt x="756" y="837"/>
                    <a:pt x="747" y="828"/>
                    <a:pt x="744" y="817"/>
                  </a:cubicBezTo>
                  <a:lnTo>
                    <a:pt x="729" y="762"/>
                  </a:lnTo>
                  <a:lnTo>
                    <a:pt x="766" y="785"/>
                  </a:lnTo>
                  <a:lnTo>
                    <a:pt x="561" y="824"/>
                  </a:lnTo>
                  <a:cubicBezTo>
                    <a:pt x="551" y="826"/>
                    <a:pt x="542" y="824"/>
                    <a:pt x="535" y="818"/>
                  </a:cubicBezTo>
                  <a:cubicBezTo>
                    <a:pt x="527" y="812"/>
                    <a:pt x="523" y="803"/>
                    <a:pt x="523" y="794"/>
                  </a:cubicBezTo>
                  <a:lnTo>
                    <a:pt x="515" y="543"/>
                  </a:lnTo>
                  <a:cubicBezTo>
                    <a:pt x="515" y="538"/>
                    <a:pt x="516" y="533"/>
                    <a:pt x="518" y="529"/>
                  </a:cubicBezTo>
                  <a:lnTo>
                    <a:pt x="599" y="348"/>
                  </a:lnTo>
                  <a:lnTo>
                    <a:pt x="598" y="372"/>
                  </a:lnTo>
                  <a:lnTo>
                    <a:pt x="569" y="294"/>
                  </a:lnTo>
                  <a:lnTo>
                    <a:pt x="584" y="311"/>
                  </a:lnTo>
                  <a:lnTo>
                    <a:pt x="466" y="248"/>
                  </a:lnTo>
                  <a:cubicBezTo>
                    <a:pt x="463" y="246"/>
                    <a:pt x="460" y="244"/>
                    <a:pt x="458" y="242"/>
                  </a:cubicBezTo>
                  <a:lnTo>
                    <a:pt x="377" y="155"/>
                  </a:lnTo>
                  <a:lnTo>
                    <a:pt x="428" y="149"/>
                  </a:lnTo>
                  <a:lnTo>
                    <a:pt x="384" y="228"/>
                  </a:lnTo>
                  <a:cubicBezTo>
                    <a:pt x="378" y="238"/>
                    <a:pt x="368" y="244"/>
                    <a:pt x="356" y="244"/>
                  </a:cubicBezTo>
                  <a:lnTo>
                    <a:pt x="224" y="244"/>
                  </a:lnTo>
                  <a:cubicBezTo>
                    <a:pt x="217" y="244"/>
                    <a:pt x="211" y="242"/>
                    <a:pt x="206" y="238"/>
                  </a:cubicBezTo>
                  <a:lnTo>
                    <a:pt x="103" y="168"/>
                  </a:lnTo>
                  <a:cubicBezTo>
                    <a:pt x="97" y="164"/>
                    <a:pt x="93" y="159"/>
                    <a:pt x="91" y="152"/>
                  </a:cubicBezTo>
                  <a:lnTo>
                    <a:pt x="54" y="50"/>
                  </a:lnTo>
                  <a:lnTo>
                    <a:pt x="81" y="71"/>
                  </a:lnTo>
                  <a:lnTo>
                    <a:pt x="0" y="63"/>
                  </a:lnTo>
                  <a:lnTo>
                    <a:pt x="7" y="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277" name="Freeform 58"/>
            <p:cNvSpPr>
              <a:spLocks/>
            </p:cNvSpPr>
            <p:nvPr/>
          </p:nvSpPr>
          <p:spPr bwMode="auto">
            <a:xfrm>
              <a:off x="1543" y="1786"/>
              <a:ext cx="567" cy="839"/>
            </a:xfrm>
            <a:custGeom>
              <a:avLst/>
              <a:gdLst>
                <a:gd name="T0" fmla="*/ 632 w 2107"/>
                <a:gd name="T1" fmla="*/ 2906 h 3123"/>
                <a:gd name="T2" fmla="*/ 799 w 2107"/>
                <a:gd name="T3" fmla="*/ 3023 h 3123"/>
                <a:gd name="T4" fmla="*/ 1153 w 2107"/>
                <a:gd name="T5" fmla="*/ 2876 h 3123"/>
                <a:gd name="T6" fmla="*/ 1389 w 2107"/>
                <a:gd name="T7" fmla="*/ 2862 h 3123"/>
                <a:gd name="T8" fmla="*/ 1686 w 2107"/>
                <a:gd name="T9" fmla="*/ 2839 h 3123"/>
                <a:gd name="T10" fmla="*/ 1695 w 2107"/>
                <a:gd name="T11" fmla="*/ 3084 h 3123"/>
                <a:gd name="T12" fmla="*/ 1821 w 2107"/>
                <a:gd name="T13" fmla="*/ 2813 h 3123"/>
                <a:gd name="T14" fmla="*/ 1904 w 2107"/>
                <a:gd name="T15" fmla="*/ 2721 h 3123"/>
                <a:gd name="T16" fmla="*/ 1721 w 2107"/>
                <a:gd name="T17" fmla="*/ 2614 h 3123"/>
                <a:gd name="T18" fmla="*/ 1619 w 2107"/>
                <a:gd name="T19" fmla="*/ 2623 h 3123"/>
                <a:gd name="T20" fmla="*/ 1724 w 2107"/>
                <a:gd name="T21" fmla="*/ 2510 h 3123"/>
                <a:gd name="T22" fmla="*/ 1544 w 2107"/>
                <a:gd name="T23" fmla="*/ 2220 h 3123"/>
                <a:gd name="T24" fmla="*/ 1518 w 2107"/>
                <a:gd name="T25" fmla="*/ 1722 h 3123"/>
                <a:gd name="T26" fmla="*/ 1589 w 2107"/>
                <a:gd name="T27" fmla="*/ 1372 h 3123"/>
                <a:gd name="T28" fmla="*/ 1964 w 2107"/>
                <a:gd name="T29" fmla="*/ 1164 h 3123"/>
                <a:gd name="T30" fmla="*/ 1996 w 2107"/>
                <a:gd name="T31" fmla="*/ 1041 h 3123"/>
                <a:gd name="T32" fmla="*/ 2081 w 2107"/>
                <a:gd name="T33" fmla="*/ 1006 h 3123"/>
                <a:gd name="T34" fmla="*/ 1909 w 2107"/>
                <a:gd name="T35" fmla="*/ 918 h 3123"/>
                <a:gd name="T36" fmla="*/ 1833 w 2107"/>
                <a:gd name="T37" fmla="*/ 922 h 3123"/>
                <a:gd name="T38" fmla="*/ 1788 w 2107"/>
                <a:gd name="T39" fmla="*/ 1025 h 3123"/>
                <a:gd name="T40" fmla="*/ 1673 w 2107"/>
                <a:gd name="T41" fmla="*/ 979 h 3123"/>
                <a:gd name="T42" fmla="*/ 1630 w 2107"/>
                <a:gd name="T43" fmla="*/ 845 h 3123"/>
                <a:gd name="T44" fmla="*/ 1521 w 2107"/>
                <a:gd name="T45" fmla="*/ 468 h 3123"/>
                <a:gd name="T46" fmla="*/ 1500 w 2107"/>
                <a:gd name="T47" fmla="*/ 270 h 3123"/>
                <a:gd name="T48" fmla="*/ 1378 w 2107"/>
                <a:gd name="T49" fmla="*/ 47 h 3123"/>
                <a:gd name="T50" fmla="*/ 1264 w 2107"/>
                <a:gd name="T51" fmla="*/ 198 h 3123"/>
                <a:gd name="T52" fmla="*/ 1113 w 2107"/>
                <a:gd name="T53" fmla="*/ 392 h 3123"/>
                <a:gd name="T54" fmla="*/ 798 w 2107"/>
                <a:gd name="T55" fmla="*/ 456 h 3123"/>
                <a:gd name="T56" fmla="*/ 302 w 2107"/>
                <a:gd name="T57" fmla="*/ 648 h 3123"/>
                <a:gd name="T58" fmla="*/ 270 w 2107"/>
                <a:gd name="T59" fmla="*/ 593 h 3123"/>
                <a:gd name="T60" fmla="*/ 813 w 2107"/>
                <a:gd name="T61" fmla="*/ 394 h 3123"/>
                <a:gd name="T62" fmla="*/ 1078 w 2107"/>
                <a:gd name="T63" fmla="*/ 338 h 3123"/>
                <a:gd name="T64" fmla="*/ 1238 w 2107"/>
                <a:gd name="T65" fmla="*/ 140 h 3123"/>
                <a:gd name="T66" fmla="*/ 1418 w 2107"/>
                <a:gd name="T67" fmla="*/ 3 h 3123"/>
                <a:gd name="T68" fmla="*/ 1456 w 2107"/>
                <a:gd name="T69" fmla="*/ 158 h 3123"/>
                <a:gd name="T70" fmla="*/ 1576 w 2107"/>
                <a:gd name="T71" fmla="*/ 469 h 3123"/>
                <a:gd name="T72" fmla="*/ 1496 w 2107"/>
                <a:gd name="T73" fmla="*/ 705 h 3123"/>
                <a:gd name="T74" fmla="*/ 1711 w 2107"/>
                <a:gd name="T75" fmla="*/ 943 h 3123"/>
                <a:gd name="T76" fmla="*/ 1725 w 2107"/>
                <a:gd name="T77" fmla="*/ 1014 h 3123"/>
                <a:gd name="T78" fmla="*/ 1769 w 2107"/>
                <a:gd name="T79" fmla="*/ 922 h 3123"/>
                <a:gd name="T80" fmla="*/ 1916 w 2107"/>
                <a:gd name="T81" fmla="*/ 820 h 3123"/>
                <a:gd name="T82" fmla="*/ 2070 w 2107"/>
                <a:gd name="T83" fmla="*/ 943 h 3123"/>
                <a:gd name="T84" fmla="*/ 2028 w 2107"/>
                <a:gd name="T85" fmla="*/ 1089 h 3123"/>
                <a:gd name="T86" fmla="*/ 2011 w 2107"/>
                <a:gd name="T87" fmla="*/ 1187 h 3123"/>
                <a:gd name="T88" fmla="*/ 1716 w 2107"/>
                <a:gd name="T89" fmla="*/ 1420 h 3123"/>
                <a:gd name="T90" fmla="*/ 1569 w 2107"/>
                <a:gd name="T91" fmla="*/ 1736 h 3123"/>
                <a:gd name="T92" fmla="*/ 1595 w 2107"/>
                <a:gd name="T93" fmla="*/ 2196 h 3123"/>
                <a:gd name="T94" fmla="*/ 1788 w 2107"/>
                <a:gd name="T95" fmla="*/ 2322 h 3123"/>
                <a:gd name="T96" fmla="*/ 1669 w 2107"/>
                <a:gd name="T97" fmla="*/ 2505 h 3123"/>
                <a:gd name="T98" fmla="*/ 1702 w 2107"/>
                <a:gd name="T99" fmla="*/ 2585 h 3123"/>
                <a:gd name="T100" fmla="*/ 1832 w 2107"/>
                <a:gd name="T101" fmla="*/ 2652 h 3123"/>
                <a:gd name="T102" fmla="*/ 1933 w 2107"/>
                <a:gd name="T103" fmla="*/ 2782 h 3123"/>
                <a:gd name="T104" fmla="*/ 1860 w 2107"/>
                <a:gd name="T105" fmla="*/ 2963 h 3123"/>
                <a:gd name="T106" fmla="*/ 1716 w 2107"/>
                <a:gd name="T107" fmla="*/ 3120 h 3123"/>
                <a:gd name="T108" fmla="*/ 1690 w 2107"/>
                <a:gd name="T109" fmla="*/ 2942 h 3123"/>
                <a:gd name="T110" fmla="*/ 1330 w 2107"/>
                <a:gd name="T111" fmla="*/ 2876 h 3123"/>
                <a:gd name="T112" fmla="*/ 1186 w 2107"/>
                <a:gd name="T113" fmla="*/ 2985 h 3123"/>
                <a:gd name="T114" fmla="*/ 816 w 2107"/>
                <a:gd name="T115" fmla="*/ 3084 h 3123"/>
                <a:gd name="T116" fmla="*/ 512 w 2107"/>
                <a:gd name="T117" fmla="*/ 2897 h 3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07" h="3123">
                  <a:moveTo>
                    <a:pt x="23" y="2653"/>
                  </a:moveTo>
                  <a:lnTo>
                    <a:pt x="431" y="2804"/>
                  </a:lnTo>
                  <a:lnTo>
                    <a:pt x="541" y="2841"/>
                  </a:lnTo>
                  <a:cubicBezTo>
                    <a:pt x="545" y="2842"/>
                    <a:pt x="548" y="2843"/>
                    <a:pt x="550" y="2845"/>
                  </a:cubicBezTo>
                  <a:lnTo>
                    <a:pt x="632" y="2906"/>
                  </a:lnTo>
                  <a:cubicBezTo>
                    <a:pt x="634" y="2907"/>
                    <a:pt x="636" y="2909"/>
                    <a:pt x="638" y="2911"/>
                  </a:cubicBezTo>
                  <a:lnTo>
                    <a:pt x="742" y="3039"/>
                  </a:lnTo>
                  <a:lnTo>
                    <a:pt x="714" y="3027"/>
                  </a:lnTo>
                  <a:lnTo>
                    <a:pt x="811" y="3020"/>
                  </a:lnTo>
                  <a:lnTo>
                    <a:pt x="799" y="3023"/>
                  </a:lnTo>
                  <a:lnTo>
                    <a:pt x="1118" y="2865"/>
                  </a:lnTo>
                  <a:cubicBezTo>
                    <a:pt x="1132" y="2858"/>
                    <a:pt x="1149" y="2862"/>
                    <a:pt x="1158" y="2875"/>
                  </a:cubicBezTo>
                  <a:lnTo>
                    <a:pt x="1203" y="2935"/>
                  </a:lnTo>
                  <a:lnTo>
                    <a:pt x="1145" y="2951"/>
                  </a:lnTo>
                  <a:lnTo>
                    <a:pt x="1153" y="2876"/>
                  </a:lnTo>
                  <a:cubicBezTo>
                    <a:pt x="1154" y="2861"/>
                    <a:pt x="1166" y="2849"/>
                    <a:pt x="1180" y="2847"/>
                  </a:cubicBezTo>
                  <a:lnTo>
                    <a:pt x="1351" y="2824"/>
                  </a:lnTo>
                  <a:cubicBezTo>
                    <a:pt x="1362" y="2823"/>
                    <a:pt x="1373" y="2827"/>
                    <a:pt x="1380" y="2836"/>
                  </a:cubicBezTo>
                  <a:lnTo>
                    <a:pt x="1410" y="2874"/>
                  </a:lnTo>
                  <a:lnTo>
                    <a:pt x="1389" y="2862"/>
                  </a:lnTo>
                  <a:lnTo>
                    <a:pt x="1508" y="2877"/>
                  </a:lnTo>
                  <a:lnTo>
                    <a:pt x="1664" y="2900"/>
                  </a:lnTo>
                  <a:lnTo>
                    <a:pt x="1630" y="2920"/>
                  </a:lnTo>
                  <a:lnTo>
                    <a:pt x="1652" y="2860"/>
                  </a:lnTo>
                  <a:cubicBezTo>
                    <a:pt x="1657" y="2846"/>
                    <a:pt x="1671" y="2838"/>
                    <a:pt x="1686" y="2839"/>
                  </a:cubicBezTo>
                  <a:cubicBezTo>
                    <a:pt x="1701" y="2841"/>
                    <a:pt x="1712" y="2853"/>
                    <a:pt x="1714" y="2868"/>
                  </a:cubicBezTo>
                  <a:lnTo>
                    <a:pt x="1736" y="3079"/>
                  </a:lnTo>
                  <a:lnTo>
                    <a:pt x="1714" y="3052"/>
                  </a:lnTo>
                  <a:lnTo>
                    <a:pt x="1737" y="3059"/>
                  </a:lnTo>
                  <a:lnTo>
                    <a:pt x="1695" y="3084"/>
                  </a:lnTo>
                  <a:lnTo>
                    <a:pt x="1725" y="2925"/>
                  </a:lnTo>
                  <a:cubicBezTo>
                    <a:pt x="1728" y="2910"/>
                    <a:pt x="1741" y="2899"/>
                    <a:pt x="1756" y="2899"/>
                  </a:cubicBezTo>
                  <a:lnTo>
                    <a:pt x="1860" y="2899"/>
                  </a:lnTo>
                  <a:lnTo>
                    <a:pt x="1828" y="2933"/>
                  </a:lnTo>
                  <a:lnTo>
                    <a:pt x="1821" y="2813"/>
                  </a:lnTo>
                  <a:cubicBezTo>
                    <a:pt x="1820" y="2803"/>
                    <a:pt x="1824" y="2794"/>
                    <a:pt x="1831" y="2787"/>
                  </a:cubicBezTo>
                  <a:lnTo>
                    <a:pt x="1891" y="2734"/>
                  </a:lnTo>
                  <a:lnTo>
                    <a:pt x="1880" y="2758"/>
                  </a:lnTo>
                  <a:lnTo>
                    <a:pt x="1880" y="2691"/>
                  </a:lnTo>
                  <a:lnTo>
                    <a:pt x="1904" y="2721"/>
                  </a:lnTo>
                  <a:lnTo>
                    <a:pt x="1792" y="2691"/>
                  </a:lnTo>
                  <a:cubicBezTo>
                    <a:pt x="1782" y="2688"/>
                    <a:pt x="1773" y="2680"/>
                    <a:pt x="1770" y="2669"/>
                  </a:cubicBezTo>
                  <a:lnTo>
                    <a:pt x="1755" y="2616"/>
                  </a:lnTo>
                  <a:lnTo>
                    <a:pt x="1773" y="2637"/>
                  </a:lnTo>
                  <a:lnTo>
                    <a:pt x="1721" y="2614"/>
                  </a:lnTo>
                  <a:lnTo>
                    <a:pt x="1766" y="2585"/>
                  </a:lnTo>
                  <a:lnTo>
                    <a:pt x="1766" y="2630"/>
                  </a:lnTo>
                  <a:cubicBezTo>
                    <a:pt x="1766" y="2641"/>
                    <a:pt x="1761" y="2651"/>
                    <a:pt x="1752" y="2657"/>
                  </a:cubicBezTo>
                  <a:cubicBezTo>
                    <a:pt x="1744" y="2663"/>
                    <a:pt x="1733" y="2664"/>
                    <a:pt x="1723" y="2660"/>
                  </a:cubicBezTo>
                  <a:lnTo>
                    <a:pt x="1619" y="2623"/>
                  </a:lnTo>
                  <a:cubicBezTo>
                    <a:pt x="1606" y="2618"/>
                    <a:pt x="1597" y="2604"/>
                    <a:pt x="1598" y="2590"/>
                  </a:cubicBezTo>
                  <a:lnTo>
                    <a:pt x="1606" y="2500"/>
                  </a:lnTo>
                  <a:cubicBezTo>
                    <a:pt x="1607" y="2482"/>
                    <a:pt x="1622" y="2469"/>
                    <a:pt x="1639" y="2470"/>
                  </a:cubicBezTo>
                  <a:lnTo>
                    <a:pt x="1758" y="2478"/>
                  </a:lnTo>
                  <a:lnTo>
                    <a:pt x="1724" y="2510"/>
                  </a:lnTo>
                  <a:lnTo>
                    <a:pt x="1724" y="2322"/>
                  </a:lnTo>
                  <a:lnTo>
                    <a:pt x="1742" y="2350"/>
                  </a:lnTo>
                  <a:lnTo>
                    <a:pt x="1682" y="2320"/>
                  </a:lnTo>
                  <a:cubicBezTo>
                    <a:pt x="1681" y="2319"/>
                    <a:pt x="1679" y="2318"/>
                    <a:pt x="1678" y="2317"/>
                  </a:cubicBezTo>
                  <a:lnTo>
                    <a:pt x="1544" y="2220"/>
                  </a:lnTo>
                  <a:cubicBezTo>
                    <a:pt x="1535" y="2213"/>
                    <a:pt x="1531" y="2203"/>
                    <a:pt x="1531" y="2192"/>
                  </a:cubicBezTo>
                  <a:lnTo>
                    <a:pt x="1546" y="1958"/>
                  </a:lnTo>
                  <a:lnTo>
                    <a:pt x="1561" y="1851"/>
                  </a:lnTo>
                  <a:lnTo>
                    <a:pt x="1562" y="1865"/>
                  </a:lnTo>
                  <a:lnTo>
                    <a:pt x="1518" y="1722"/>
                  </a:lnTo>
                  <a:cubicBezTo>
                    <a:pt x="1514" y="1709"/>
                    <a:pt x="1518" y="1696"/>
                    <a:pt x="1528" y="1688"/>
                  </a:cubicBezTo>
                  <a:lnTo>
                    <a:pt x="1572" y="1650"/>
                  </a:lnTo>
                  <a:lnTo>
                    <a:pt x="1561" y="1674"/>
                  </a:lnTo>
                  <a:lnTo>
                    <a:pt x="1561" y="1403"/>
                  </a:lnTo>
                  <a:cubicBezTo>
                    <a:pt x="1561" y="1387"/>
                    <a:pt x="1573" y="1374"/>
                    <a:pt x="1589" y="1372"/>
                  </a:cubicBezTo>
                  <a:lnTo>
                    <a:pt x="1708" y="1357"/>
                  </a:lnTo>
                  <a:lnTo>
                    <a:pt x="1688" y="1367"/>
                  </a:lnTo>
                  <a:lnTo>
                    <a:pt x="1785" y="1261"/>
                  </a:lnTo>
                  <a:cubicBezTo>
                    <a:pt x="1787" y="1259"/>
                    <a:pt x="1790" y="1256"/>
                    <a:pt x="1793" y="1255"/>
                  </a:cubicBezTo>
                  <a:lnTo>
                    <a:pt x="1964" y="1164"/>
                  </a:lnTo>
                  <a:lnTo>
                    <a:pt x="1947" y="1198"/>
                  </a:lnTo>
                  <a:lnTo>
                    <a:pt x="1940" y="1153"/>
                  </a:lnTo>
                  <a:cubicBezTo>
                    <a:pt x="1939" y="1145"/>
                    <a:pt x="1940" y="1138"/>
                    <a:pt x="1944" y="1131"/>
                  </a:cubicBezTo>
                  <a:lnTo>
                    <a:pt x="1966" y="1094"/>
                  </a:lnTo>
                  <a:lnTo>
                    <a:pt x="1996" y="1041"/>
                  </a:lnTo>
                  <a:cubicBezTo>
                    <a:pt x="2000" y="1033"/>
                    <a:pt x="2009" y="1027"/>
                    <a:pt x="2019" y="1025"/>
                  </a:cubicBezTo>
                  <a:lnTo>
                    <a:pt x="2071" y="1018"/>
                  </a:lnTo>
                  <a:lnTo>
                    <a:pt x="2043" y="1050"/>
                  </a:lnTo>
                  <a:lnTo>
                    <a:pt x="2043" y="974"/>
                  </a:lnTo>
                  <a:lnTo>
                    <a:pt x="2081" y="1006"/>
                  </a:lnTo>
                  <a:lnTo>
                    <a:pt x="1939" y="1029"/>
                  </a:lnTo>
                  <a:cubicBezTo>
                    <a:pt x="1930" y="1030"/>
                    <a:pt x="1921" y="1027"/>
                    <a:pt x="1914" y="1021"/>
                  </a:cubicBezTo>
                  <a:cubicBezTo>
                    <a:pt x="1907" y="1015"/>
                    <a:pt x="1902" y="1006"/>
                    <a:pt x="1902" y="997"/>
                  </a:cubicBezTo>
                  <a:lnTo>
                    <a:pt x="1902" y="899"/>
                  </a:lnTo>
                  <a:lnTo>
                    <a:pt x="1909" y="918"/>
                  </a:lnTo>
                  <a:lnTo>
                    <a:pt x="1864" y="858"/>
                  </a:lnTo>
                  <a:lnTo>
                    <a:pt x="1913" y="861"/>
                  </a:lnTo>
                  <a:lnTo>
                    <a:pt x="1876" y="899"/>
                  </a:lnTo>
                  <a:lnTo>
                    <a:pt x="1822" y="946"/>
                  </a:lnTo>
                  <a:lnTo>
                    <a:pt x="1833" y="922"/>
                  </a:lnTo>
                  <a:lnTo>
                    <a:pt x="1833" y="959"/>
                  </a:lnTo>
                  <a:cubicBezTo>
                    <a:pt x="1833" y="972"/>
                    <a:pt x="1825" y="984"/>
                    <a:pt x="1813" y="989"/>
                  </a:cubicBezTo>
                  <a:lnTo>
                    <a:pt x="1776" y="1004"/>
                  </a:lnTo>
                  <a:lnTo>
                    <a:pt x="1795" y="980"/>
                  </a:lnTo>
                  <a:lnTo>
                    <a:pt x="1788" y="1025"/>
                  </a:lnTo>
                  <a:cubicBezTo>
                    <a:pt x="1786" y="1038"/>
                    <a:pt x="1775" y="1049"/>
                    <a:pt x="1762" y="1051"/>
                  </a:cubicBezTo>
                  <a:lnTo>
                    <a:pt x="1717" y="1059"/>
                  </a:lnTo>
                  <a:cubicBezTo>
                    <a:pt x="1708" y="1060"/>
                    <a:pt x="1700" y="1058"/>
                    <a:pt x="1693" y="1053"/>
                  </a:cubicBezTo>
                  <a:cubicBezTo>
                    <a:pt x="1686" y="1048"/>
                    <a:pt x="1681" y="1040"/>
                    <a:pt x="1680" y="1032"/>
                  </a:cubicBezTo>
                  <a:lnTo>
                    <a:pt x="1673" y="979"/>
                  </a:lnTo>
                  <a:lnTo>
                    <a:pt x="1697" y="1006"/>
                  </a:lnTo>
                  <a:lnTo>
                    <a:pt x="1630" y="991"/>
                  </a:lnTo>
                  <a:cubicBezTo>
                    <a:pt x="1615" y="987"/>
                    <a:pt x="1605" y="973"/>
                    <a:pt x="1605" y="958"/>
                  </a:cubicBezTo>
                  <a:lnTo>
                    <a:pt x="1613" y="815"/>
                  </a:lnTo>
                  <a:lnTo>
                    <a:pt x="1630" y="845"/>
                  </a:lnTo>
                  <a:lnTo>
                    <a:pt x="1467" y="762"/>
                  </a:lnTo>
                  <a:cubicBezTo>
                    <a:pt x="1456" y="757"/>
                    <a:pt x="1450" y="746"/>
                    <a:pt x="1450" y="733"/>
                  </a:cubicBezTo>
                  <a:lnTo>
                    <a:pt x="1450" y="590"/>
                  </a:lnTo>
                  <a:cubicBezTo>
                    <a:pt x="1450" y="584"/>
                    <a:pt x="1451" y="578"/>
                    <a:pt x="1454" y="573"/>
                  </a:cubicBezTo>
                  <a:lnTo>
                    <a:pt x="1521" y="468"/>
                  </a:lnTo>
                  <a:lnTo>
                    <a:pt x="1520" y="501"/>
                  </a:lnTo>
                  <a:lnTo>
                    <a:pt x="1461" y="395"/>
                  </a:lnTo>
                  <a:cubicBezTo>
                    <a:pt x="1457" y="389"/>
                    <a:pt x="1456" y="381"/>
                    <a:pt x="1458" y="373"/>
                  </a:cubicBezTo>
                  <a:lnTo>
                    <a:pt x="1487" y="237"/>
                  </a:lnTo>
                  <a:lnTo>
                    <a:pt x="1500" y="270"/>
                  </a:lnTo>
                  <a:lnTo>
                    <a:pt x="1418" y="210"/>
                  </a:lnTo>
                  <a:cubicBezTo>
                    <a:pt x="1409" y="203"/>
                    <a:pt x="1404" y="192"/>
                    <a:pt x="1405" y="181"/>
                  </a:cubicBezTo>
                  <a:lnTo>
                    <a:pt x="1413" y="113"/>
                  </a:lnTo>
                  <a:lnTo>
                    <a:pt x="1415" y="129"/>
                  </a:lnTo>
                  <a:lnTo>
                    <a:pt x="1378" y="47"/>
                  </a:lnTo>
                  <a:lnTo>
                    <a:pt x="1421" y="62"/>
                  </a:lnTo>
                  <a:lnTo>
                    <a:pt x="1324" y="108"/>
                  </a:lnTo>
                  <a:lnTo>
                    <a:pt x="1337" y="96"/>
                  </a:lnTo>
                  <a:lnTo>
                    <a:pt x="1278" y="187"/>
                  </a:lnTo>
                  <a:cubicBezTo>
                    <a:pt x="1275" y="192"/>
                    <a:pt x="1270" y="196"/>
                    <a:pt x="1264" y="198"/>
                  </a:cubicBezTo>
                  <a:lnTo>
                    <a:pt x="1198" y="228"/>
                  </a:lnTo>
                  <a:lnTo>
                    <a:pt x="1216" y="201"/>
                  </a:lnTo>
                  <a:lnTo>
                    <a:pt x="1209" y="314"/>
                  </a:lnTo>
                  <a:cubicBezTo>
                    <a:pt x="1208" y="324"/>
                    <a:pt x="1203" y="333"/>
                    <a:pt x="1194" y="339"/>
                  </a:cubicBezTo>
                  <a:lnTo>
                    <a:pt x="1113" y="392"/>
                  </a:lnTo>
                  <a:cubicBezTo>
                    <a:pt x="1108" y="395"/>
                    <a:pt x="1103" y="396"/>
                    <a:pt x="1097" y="397"/>
                  </a:cubicBezTo>
                  <a:lnTo>
                    <a:pt x="964" y="404"/>
                  </a:lnTo>
                  <a:lnTo>
                    <a:pt x="972" y="403"/>
                  </a:lnTo>
                  <a:lnTo>
                    <a:pt x="816" y="455"/>
                  </a:lnTo>
                  <a:cubicBezTo>
                    <a:pt x="810" y="457"/>
                    <a:pt x="804" y="457"/>
                    <a:pt x="798" y="456"/>
                  </a:cubicBezTo>
                  <a:lnTo>
                    <a:pt x="546" y="396"/>
                  </a:lnTo>
                  <a:lnTo>
                    <a:pt x="579" y="384"/>
                  </a:lnTo>
                  <a:lnTo>
                    <a:pt x="430" y="573"/>
                  </a:lnTo>
                  <a:cubicBezTo>
                    <a:pt x="428" y="576"/>
                    <a:pt x="424" y="579"/>
                    <a:pt x="421" y="581"/>
                  </a:cubicBezTo>
                  <a:lnTo>
                    <a:pt x="302" y="648"/>
                  </a:lnTo>
                  <a:cubicBezTo>
                    <a:pt x="297" y="651"/>
                    <a:pt x="292" y="653"/>
                    <a:pt x="286" y="653"/>
                  </a:cubicBezTo>
                  <a:lnTo>
                    <a:pt x="138" y="653"/>
                  </a:lnTo>
                  <a:lnTo>
                    <a:pt x="138" y="589"/>
                  </a:lnTo>
                  <a:lnTo>
                    <a:pt x="286" y="589"/>
                  </a:lnTo>
                  <a:lnTo>
                    <a:pt x="270" y="593"/>
                  </a:lnTo>
                  <a:lnTo>
                    <a:pt x="389" y="525"/>
                  </a:lnTo>
                  <a:lnTo>
                    <a:pt x="380" y="533"/>
                  </a:lnTo>
                  <a:lnTo>
                    <a:pt x="528" y="345"/>
                  </a:lnTo>
                  <a:cubicBezTo>
                    <a:pt x="536" y="335"/>
                    <a:pt x="549" y="331"/>
                    <a:pt x="561" y="334"/>
                  </a:cubicBezTo>
                  <a:lnTo>
                    <a:pt x="813" y="394"/>
                  </a:lnTo>
                  <a:lnTo>
                    <a:pt x="796" y="395"/>
                  </a:lnTo>
                  <a:lnTo>
                    <a:pt x="952" y="342"/>
                  </a:lnTo>
                  <a:cubicBezTo>
                    <a:pt x="954" y="341"/>
                    <a:pt x="957" y="340"/>
                    <a:pt x="960" y="340"/>
                  </a:cubicBezTo>
                  <a:lnTo>
                    <a:pt x="1094" y="333"/>
                  </a:lnTo>
                  <a:lnTo>
                    <a:pt x="1078" y="338"/>
                  </a:lnTo>
                  <a:lnTo>
                    <a:pt x="1160" y="285"/>
                  </a:lnTo>
                  <a:lnTo>
                    <a:pt x="1145" y="310"/>
                  </a:lnTo>
                  <a:lnTo>
                    <a:pt x="1153" y="197"/>
                  </a:lnTo>
                  <a:cubicBezTo>
                    <a:pt x="1153" y="185"/>
                    <a:pt x="1161" y="175"/>
                    <a:pt x="1171" y="170"/>
                  </a:cubicBezTo>
                  <a:lnTo>
                    <a:pt x="1238" y="140"/>
                  </a:lnTo>
                  <a:lnTo>
                    <a:pt x="1225" y="151"/>
                  </a:lnTo>
                  <a:lnTo>
                    <a:pt x="1284" y="61"/>
                  </a:lnTo>
                  <a:cubicBezTo>
                    <a:pt x="1287" y="56"/>
                    <a:pt x="1292" y="52"/>
                    <a:pt x="1297" y="50"/>
                  </a:cubicBezTo>
                  <a:lnTo>
                    <a:pt x="1394" y="4"/>
                  </a:lnTo>
                  <a:cubicBezTo>
                    <a:pt x="1401" y="1"/>
                    <a:pt x="1410" y="0"/>
                    <a:pt x="1418" y="3"/>
                  </a:cubicBezTo>
                  <a:cubicBezTo>
                    <a:pt x="1426" y="6"/>
                    <a:pt x="1433" y="13"/>
                    <a:pt x="1436" y="20"/>
                  </a:cubicBezTo>
                  <a:lnTo>
                    <a:pt x="1474" y="103"/>
                  </a:lnTo>
                  <a:cubicBezTo>
                    <a:pt x="1476" y="108"/>
                    <a:pt x="1477" y="114"/>
                    <a:pt x="1476" y="120"/>
                  </a:cubicBezTo>
                  <a:lnTo>
                    <a:pt x="1469" y="187"/>
                  </a:lnTo>
                  <a:lnTo>
                    <a:pt x="1456" y="158"/>
                  </a:lnTo>
                  <a:lnTo>
                    <a:pt x="1538" y="218"/>
                  </a:lnTo>
                  <a:cubicBezTo>
                    <a:pt x="1548" y="226"/>
                    <a:pt x="1553" y="239"/>
                    <a:pt x="1550" y="251"/>
                  </a:cubicBezTo>
                  <a:lnTo>
                    <a:pt x="1520" y="387"/>
                  </a:lnTo>
                  <a:lnTo>
                    <a:pt x="1517" y="364"/>
                  </a:lnTo>
                  <a:lnTo>
                    <a:pt x="1576" y="469"/>
                  </a:lnTo>
                  <a:cubicBezTo>
                    <a:pt x="1582" y="480"/>
                    <a:pt x="1582" y="492"/>
                    <a:pt x="1575" y="502"/>
                  </a:cubicBezTo>
                  <a:lnTo>
                    <a:pt x="1509" y="608"/>
                  </a:lnTo>
                  <a:lnTo>
                    <a:pt x="1514" y="590"/>
                  </a:lnTo>
                  <a:lnTo>
                    <a:pt x="1514" y="733"/>
                  </a:lnTo>
                  <a:lnTo>
                    <a:pt x="1496" y="705"/>
                  </a:lnTo>
                  <a:lnTo>
                    <a:pt x="1659" y="788"/>
                  </a:lnTo>
                  <a:cubicBezTo>
                    <a:pt x="1671" y="793"/>
                    <a:pt x="1677" y="805"/>
                    <a:pt x="1677" y="818"/>
                  </a:cubicBezTo>
                  <a:lnTo>
                    <a:pt x="1669" y="961"/>
                  </a:lnTo>
                  <a:lnTo>
                    <a:pt x="1644" y="928"/>
                  </a:lnTo>
                  <a:lnTo>
                    <a:pt x="1711" y="943"/>
                  </a:lnTo>
                  <a:cubicBezTo>
                    <a:pt x="1724" y="946"/>
                    <a:pt x="1734" y="957"/>
                    <a:pt x="1736" y="970"/>
                  </a:cubicBezTo>
                  <a:lnTo>
                    <a:pt x="1743" y="1023"/>
                  </a:lnTo>
                  <a:lnTo>
                    <a:pt x="1706" y="995"/>
                  </a:lnTo>
                  <a:lnTo>
                    <a:pt x="1751" y="988"/>
                  </a:lnTo>
                  <a:lnTo>
                    <a:pt x="1725" y="1014"/>
                  </a:lnTo>
                  <a:lnTo>
                    <a:pt x="1732" y="969"/>
                  </a:lnTo>
                  <a:cubicBezTo>
                    <a:pt x="1734" y="958"/>
                    <a:pt x="1741" y="949"/>
                    <a:pt x="1752" y="945"/>
                  </a:cubicBezTo>
                  <a:lnTo>
                    <a:pt x="1789" y="930"/>
                  </a:lnTo>
                  <a:lnTo>
                    <a:pt x="1769" y="959"/>
                  </a:lnTo>
                  <a:lnTo>
                    <a:pt x="1769" y="922"/>
                  </a:lnTo>
                  <a:cubicBezTo>
                    <a:pt x="1769" y="912"/>
                    <a:pt x="1773" y="904"/>
                    <a:pt x="1780" y="898"/>
                  </a:cubicBezTo>
                  <a:lnTo>
                    <a:pt x="1830" y="854"/>
                  </a:lnTo>
                  <a:lnTo>
                    <a:pt x="1867" y="816"/>
                  </a:lnTo>
                  <a:cubicBezTo>
                    <a:pt x="1874" y="810"/>
                    <a:pt x="1883" y="806"/>
                    <a:pt x="1892" y="807"/>
                  </a:cubicBezTo>
                  <a:cubicBezTo>
                    <a:pt x="1901" y="808"/>
                    <a:pt x="1910" y="812"/>
                    <a:pt x="1916" y="820"/>
                  </a:cubicBezTo>
                  <a:lnTo>
                    <a:pt x="1960" y="880"/>
                  </a:lnTo>
                  <a:cubicBezTo>
                    <a:pt x="1964" y="886"/>
                    <a:pt x="1966" y="892"/>
                    <a:pt x="1966" y="899"/>
                  </a:cubicBezTo>
                  <a:lnTo>
                    <a:pt x="1966" y="997"/>
                  </a:lnTo>
                  <a:lnTo>
                    <a:pt x="1929" y="965"/>
                  </a:lnTo>
                  <a:lnTo>
                    <a:pt x="2070" y="943"/>
                  </a:lnTo>
                  <a:cubicBezTo>
                    <a:pt x="2080" y="941"/>
                    <a:pt x="2089" y="944"/>
                    <a:pt x="2096" y="950"/>
                  </a:cubicBezTo>
                  <a:cubicBezTo>
                    <a:pt x="2103" y="956"/>
                    <a:pt x="2107" y="965"/>
                    <a:pt x="2107" y="974"/>
                  </a:cubicBezTo>
                  <a:lnTo>
                    <a:pt x="2107" y="1050"/>
                  </a:lnTo>
                  <a:cubicBezTo>
                    <a:pt x="2107" y="1066"/>
                    <a:pt x="2096" y="1079"/>
                    <a:pt x="2080" y="1081"/>
                  </a:cubicBezTo>
                  <a:lnTo>
                    <a:pt x="2028" y="1089"/>
                  </a:lnTo>
                  <a:lnTo>
                    <a:pt x="2051" y="1073"/>
                  </a:lnTo>
                  <a:lnTo>
                    <a:pt x="2021" y="1126"/>
                  </a:lnTo>
                  <a:lnTo>
                    <a:pt x="1999" y="1164"/>
                  </a:lnTo>
                  <a:lnTo>
                    <a:pt x="2003" y="1142"/>
                  </a:lnTo>
                  <a:lnTo>
                    <a:pt x="2011" y="1187"/>
                  </a:lnTo>
                  <a:cubicBezTo>
                    <a:pt x="2013" y="1201"/>
                    <a:pt x="2006" y="1214"/>
                    <a:pt x="1994" y="1221"/>
                  </a:cubicBezTo>
                  <a:lnTo>
                    <a:pt x="1823" y="1311"/>
                  </a:lnTo>
                  <a:lnTo>
                    <a:pt x="1832" y="1305"/>
                  </a:lnTo>
                  <a:lnTo>
                    <a:pt x="1735" y="1410"/>
                  </a:lnTo>
                  <a:cubicBezTo>
                    <a:pt x="1730" y="1416"/>
                    <a:pt x="1723" y="1419"/>
                    <a:pt x="1716" y="1420"/>
                  </a:cubicBezTo>
                  <a:lnTo>
                    <a:pt x="1597" y="1435"/>
                  </a:lnTo>
                  <a:lnTo>
                    <a:pt x="1625" y="1403"/>
                  </a:lnTo>
                  <a:lnTo>
                    <a:pt x="1625" y="1674"/>
                  </a:lnTo>
                  <a:cubicBezTo>
                    <a:pt x="1625" y="1684"/>
                    <a:pt x="1621" y="1693"/>
                    <a:pt x="1614" y="1699"/>
                  </a:cubicBezTo>
                  <a:lnTo>
                    <a:pt x="1569" y="1736"/>
                  </a:lnTo>
                  <a:lnTo>
                    <a:pt x="1579" y="1702"/>
                  </a:lnTo>
                  <a:lnTo>
                    <a:pt x="1623" y="1846"/>
                  </a:lnTo>
                  <a:cubicBezTo>
                    <a:pt x="1625" y="1850"/>
                    <a:pt x="1625" y="1855"/>
                    <a:pt x="1625" y="1859"/>
                  </a:cubicBezTo>
                  <a:lnTo>
                    <a:pt x="1610" y="1962"/>
                  </a:lnTo>
                  <a:lnTo>
                    <a:pt x="1595" y="2196"/>
                  </a:lnTo>
                  <a:lnTo>
                    <a:pt x="1582" y="2168"/>
                  </a:lnTo>
                  <a:lnTo>
                    <a:pt x="1716" y="2266"/>
                  </a:lnTo>
                  <a:lnTo>
                    <a:pt x="1711" y="2263"/>
                  </a:lnTo>
                  <a:lnTo>
                    <a:pt x="1771" y="2293"/>
                  </a:lnTo>
                  <a:cubicBezTo>
                    <a:pt x="1781" y="2299"/>
                    <a:pt x="1788" y="2310"/>
                    <a:pt x="1788" y="2322"/>
                  </a:cubicBezTo>
                  <a:lnTo>
                    <a:pt x="1788" y="2510"/>
                  </a:lnTo>
                  <a:cubicBezTo>
                    <a:pt x="1788" y="2519"/>
                    <a:pt x="1785" y="2527"/>
                    <a:pt x="1778" y="2533"/>
                  </a:cubicBezTo>
                  <a:cubicBezTo>
                    <a:pt x="1772" y="2539"/>
                    <a:pt x="1763" y="2542"/>
                    <a:pt x="1754" y="2542"/>
                  </a:cubicBezTo>
                  <a:lnTo>
                    <a:pt x="1635" y="2534"/>
                  </a:lnTo>
                  <a:lnTo>
                    <a:pt x="1669" y="2505"/>
                  </a:lnTo>
                  <a:lnTo>
                    <a:pt x="1662" y="2595"/>
                  </a:lnTo>
                  <a:lnTo>
                    <a:pt x="1641" y="2563"/>
                  </a:lnTo>
                  <a:lnTo>
                    <a:pt x="1745" y="2600"/>
                  </a:lnTo>
                  <a:lnTo>
                    <a:pt x="1702" y="2630"/>
                  </a:lnTo>
                  <a:lnTo>
                    <a:pt x="1702" y="2585"/>
                  </a:lnTo>
                  <a:cubicBezTo>
                    <a:pt x="1702" y="2574"/>
                    <a:pt x="1707" y="2564"/>
                    <a:pt x="1716" y="2558"/>
                  </a:cubicBezTo>
                  <a:cubicBezTo>
                    <a:pt x="1725" y="2552"/>
                    <a:pt x="1737" y="2552"/>
                    <a:pt x="1747" y="2556"/>
                  </a:cubicBezTo>
                  <a:lnTo>
                    <a:pt x="1799" y="2578"/>
                  </a:lnTo>
                  <a:cubicBezTo>
                    <a:pt x="1807" y="2582"/>
                    <a:pt x="1814" y="2590"/>
                    <a:pt x="1817" y="2599"/>
                  </a:cubicBezTo>
                  <a:lnTo>
                    <a:pt x="1832" y="2652"/>
                  </a:lnTo>
                  <a:lnTo>
                    <a:pt x="1809" y="2630"/>
                  </a:lnTo>
                  <a:lnTo>
                    <a:pt x="1920" y="2660"/>
                  </a:lnTo>
                  <a:cubicBezTo>
                    <a:pt x="1934" y="2663"/>
                    <a:pt x="1944" y="2676"/>
                    <a:pt x="1944" y="2691"/>
                  </a:cubicBezTo>
                  <a:lnTo>
                    <a:pt x="1944" y="2758"/>
                  </a:lnTo>
                  <a:cubicBezTo>
                    <a:pt x="1944" y="2767"/>
                    <a:pt x="1940" y="2776"/>
                    <a:pt x="1933" y="2782"/>
                  </a:cubicBezTo>
                  <a:lnTo>
                    <a:pt x="1874" y="2835"/>
                  </a:lnTo>
                  <a:lnTo>
                    <a:pt x="1885" y="2809"/>
                  </a:lnTo>
                  <a:lnTo>
                    <a:pt x="1892" y="2929"/>
                  </a:lnTo>
                  <a:cubicBezTo>
                    <a:pt x="1893" y="2938"/>
                    <a:pt x="1890" y="2947"/>
                    <a:pt x="1883" y="2953"/>
                  </a:cubicBezTo>
                  <a:cubicBezTo>
                    <a:pt x="1877" y="2960"/>
                    <a:pt x="1869" y="2963"/>
                    <a:pt x="1860" y="2963"/>
                  </a:cubicBezTo>
                  <a:lnTo>
                    <a:pt x="1756" y="2963"/>
                  </a:lnTo>
                  <a:lnTo>
                    <a:pt x="1788" y="2937"/>
                  </a:lnTo>
                  <a:lnTo>
                    <a:pt x="1758" y="3095"/>
                  </a:lnTo>
                  <a:cubicBezTo>
                    <a:pt x="1756" y="3104"/>
                    <a:pt x="1751" y="3112"/>
                    <a:pt x="1743" y="3117"/>
                  </a:cubicBezTo>
                  <a:cubicBezTo>
                    <a:pt x="1735" y="3122"/>
                    <a:pt x="1725" y="3123"/>
                    <a:pt x="1716" y="3120"/>
                  </a:cubicBezTo>
                  <a:lnTo>
                    <a:pt x="1694" y="3112"/>
                  </a:lnTo>
                  <a:cubicBezTo>
                    <a:pt x="1682" y="3108"/>
                    <a:pt x="1674" y="3098"/>
                    <a:pt x="1672" y="3085"/>
                  </a:cubicBezTo>
                  <a:lnTo>
                    <a:pt x="1650" y="2875"/>
                  </a:lnTo>
                  <a:lnTo>
                    <a:pt x="1712" y="2882"/>
                  </a:lnTo>
                  <a:lnTo>
                    <a:pt x="1690" y="2942"/>
                  </a:lnTo>
                  <a:cubicBezTo>
                    <a:pt x="1684" y="2957"/>
                    <a:pt x="1670" y="2965"/>
                    <a:pt x="1655" y="2963"/>
                  </a:cubicBezTo>
                  <a:lnTo>
                    <a:pt x="1500" y="2941"/>
                  </a:lnTo>
                  <a:lnTo>
                    <a:pt x="1381" y="2926"/>
                  </a:lnTo>
                  <a:cubicBezTo>
                    <a:pt x="1373" y="2924"/>
                    <a:pt x="1365" y="2920"/>
                    <a:pt x="1360" y="2914"/>
                  </a:cubicBezTo>
                  <a:lnTo>
                    <a:pt x="1330" y="2876"/>
                  </a:lnTo>
                  <a:lnTo>
                    <a:pt x="1359" y="2888"/>
                  </a:lnTo>
                  <a:lnTo>
                    <a:pt x="1189" y="2910"/>
                  </a:lnTo>
                  <a:lnTo>
                    <a:pt x="1216" y="2882"/>
                  </a:lnTo>
                  <a:lnTo>
                    <a:pt x="1209" y="2957"/>
                  </a:lnTo>
                  <a:cubicBezTo>
                    <a:pt x="1208" y="2970"/>
                    <a:pt x="1198" y="2981"/>
                    <a:pt x="1186" y="2985"/>
                  </a:cubicBezTo>
                  <a:cubicBezTo>
                    <a:pt x="1173" y="2988"/>
                    <a:pt x="1159" y="2984"/>
                    <a:pt x="1151" y="2973"/>
                  </a:cubicBezTo>
                  <a:lnTo>
                    <a:pt x="1107" y="2913"/>
                  </a:lnTo>
                  <a:lnTo>
                    <a:pt x="1147" y="2922"/>
                  </a:lnTo>
                  <a:lnTo>
                    <a:pt x="828" y="3081"/>
                  </a:lnTo>
                  <a:cubicBezTo>
                    <a:pt x="824" y="3082"/>
                    <a:pt x="820" y="3083"/>
                    <a:pt x="816" y="3084"/>
                  </a:cubicBezTo>
                  <a:lnTo>
                    <a:pt x="719" y="3091"/>
                  </a:lnTo>
                  <a:cubicBezTo>
                    <a:pt x="709" y="3092"/>
                    <a:pt x="699" y="3088"/>
                    <a:pt x="692" y="3080"/>
                  </a:cubicBezTo>
                  <a:lnTo>
                    <a:pt x="588" y="2952"/>
                  </a:lnTo>
                  <a:lnTo>
                    <a:pt x="594" y="2957"/>
                  </a:lnTo>
                  <a:lnTo>
                    <a:pt x="512" y="2897"/>
                  </a:lnTo>
                  <a:lnTo>
                    <a:pt x="521" y="2901"/>
                  </a:lnTo>
                  <a:lnTo>
                    <a:pt x="409" y="2864"/>
                  </a:lnTo>
                  <a:lnTo>
                    <a:pt x="0" y="2713"/>
                  </a:lnTo>
                  <a:lnTo>
                    <a:pt x="23" y="2653"/>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278" name="Freeform 59"/>
            <p:cNvSpPr>
              <a:spLocks/>
            </p:cNvSpPr>
            <p:nvPr/>
          </p:nvSpPr>
          <p:spPr bwMode="auto">
            <a:xfrm>
              <a:off x="1451" y="2586"/>
              <a:ext cx="629" cy="765"/>
            </a:xfrm>
            <a:custGeom>
              <a:avLst/>
              <a:gdLst>
                <a:gd name="T0" fmla="*/ 364 w 2341"/>
                <a:gd name="T1" fmla="*/ 1086 h 2850"/>
                <a:gd name="T2" fmla="*/ 522 w 2341"/>
                <a:gd name="T3" fmla="*/ 1215 h 2850"/>
                <a:gd name="T4" fmla="*/ 413 w 2341"/>
                <a:gd name="T5" fmla="*/ 1272 h 2850"/>
                <a:gd name="T6" fmla="*/ 483 w 2341"/>
                <a:gd name="T7" fmla="*/ 1481 h 2850"/>
                <a:gd name="T8" fmla="*/ 580 w 2341"/>
                <a:gd name="T9" fmla="*/ 1729 h 2850"/>
                <a:gd name="T10" fmla="*/ 640 w 2341"/>
                <a:gd name="T11" fmla="*/ 1920 h 2850"/>
                <a:gd name="T12" fmla="*/ 759 w 2341"/>
                <a:gd name="T13" fmla="*/ 2124 h 2850"/>
                <a:gd name="T14" fmla="*/ 923 w 2341"/>
                <a:gd name="T15" fmla="*/ 2227 h 2850"/>
                <a:gd name="T16" fmla="*/ 1101 w 2341"/>
                <a:gd name="T17" fmla="*/ 2678 h 2850"/>
                <a:gd name="T18" fmla="*/ 1398 w 2341"/>
                <a:gd name="T19" fmla="*/ 2785 h 2850"/>
                <a:gd name="T20" fmla="*/ 1365 w 2341"/>
                <a:gd name="T21" fmla="*/ 2571 h 2850"/>
                <a:gd name="T22" fmla="*/ 1546 w 2341"/>
                <a:gd name="T23" fmla="*/ 1984 h 2850"/>
                <a:gd name="T24" fmla="*/ 1609 w 2341"/>
                <a:gd name="T25" fmla="*/ 1541 h 2850"/>
                <a:gd name="T26" fmla="*/ 1507 w 2341"/>
                <a:gd name="T27" fmla="*/ 1348 h 2850"/>
                <a:gd name="T28" fmla="*/ 1560 w 2341"/>
                <a:gd name="T29" fmla="*/ 1236 h 2850"/>
                <a:gd name="T30" fmla="*/ 1720 w 2341"/>
                <a:gd name="T31" fmla="*/ 1227 h 2850"/>
                <a:gd name="T32" fmla="*/ 1911 w 2341"/>
                <a:gd name="T33" fmla="*/ 1101 h 2850"/>
                <a:gd name="T34" fmla="*/ 2039 w 2341"/>
                <a:gd name="T35" fmla="*/ 1340 h 2850"/>
                <a:gd name="T36" fmla="*/ 2248 w 2341"/>
                <a:gd name="T37" fmla="*/ 1347 h 2850"/>
                <a:gd name="T38" fmla="*/ 2278 w 2341"/>
                <a:gd name="T39" fmla="*/ 1119 h 2850"/>
                <a:gd name="T40" fmla="*/ 2214 w 2341"/>
                <a:gd name="T41" fmla="*/ 1030 h 2850"/>
                <a:gd name="T42" fmla="*/ 2034 w 2341"/>
                <a:gd name="T43" fmla="*/ 682 h 2850"/>
                <a:gd name="T44" fmla="*/ 1967 w 2341"/>
                <a:gd name="T45" fmla="*/ 551 h 2850"/>
                <a:gd name="T46" fmla="*/ 1686 w 2341"/>
                <a:gd name="T47" fmla="*/ 405 h 2850"/>
                <a:gd name="T48" fmla="*/ 1458 w 2341"/>
                <a:gd name="T49" fmla="*/ 328 h 2850"/>
                <a:gd name="T50" fmla="*/ 1332 w 2341"/>
                <a:gd name="T51" fmla="*/ 273 h 2850"/>
                <a:gd name="T52" fmla="*/ 1362 w 2341"/>
                <a:gd name="T53" fmla="*/ 0 h 2850"/>
                <a:gd name="T54" fmla="*/ 1501 w 2341"/>
                <a:gd name="T55" fmla="*/ 210 h 2850"/>
                <a:gd name="T56" fmla="*/ 1619 w 2341"/>
                <a:gd name="T57" fmla="*/ 379 h 2850"/>
                <a:gd name="T58" fmla="*/ 1785 w 2341"/>
                <a:gd name="T59" fmla="*/ 519 h 2850"/>
                <a:gd name="T60" fmla="*/ 2026 w 2341"/>
                <a:gd name="T61" fmla="*/ 386 h 2850"/>
                <a:gd name="T62" fmla="*/ 2088 w 2341"/>
                <a:gd name="T63" fmla="*/ 646 h 2850"/>
                <a:gd name="T64" fmla="*/ 2230 w 2341"/>
                <a:gd name="T65" fmla="*/ 968 h 2850"/>
                <a:gd name="T66" fmla="*/ 2316 w 2341"/>
                <a:gd name="T67" fmla="*/ 1170 h 2850"/>
                <a:gd name="T68" fmla="*/ 2280 w 2341"/>
                <a:gd name="T69" fmla="*/ 1397 h 2850"/>
                <a:gd name="T70" fmla="*/ 1994 w 2341"/>
                <a:gd name="T71" fmla="*/ 1374 h 2850"/>
                <a:gd name="T72" fmla="*/ 1888 w 2341"/>
                <a:gd name="T73" fmla="*/ 1155 h 2850"/>
                <a:gd name="T74" fmla="*/ 1744 w 2341"/>
                <a:gd name="T75" fmla="*/ 1287 h 2850"/>
                <a:gd name="T76" fmla="*/ 1688 w 2341"/>
                <a:gd name="T77" fmla="*/ 1371 h 2850"/>
                <a:gd name="T78" fmla="*/ 1569 w 2341"/>
                <a:gd name="T79" fmla="*/ 1336 h 2850"/>
                <a:gd name="T80" fmla="*/ 1662 w 2341"/>
                <a:gd name="T81" fmla="*/ 1578 h 2850"/>
                <a:gd name="T82" fmla="*/ 1605 w 2341"/>
                <a:gd name="T83" fmla="*/ 1958 h 2850"/>
                <a:gd name="T84" fmla="*/ 1428 w 2341"/>
                <a:gd name="T85" fmla="*/ 2581 h 2850"/>
                <a:gd name="T86" fmla="*/ 1412 w 2341"/>
                <a:gd name="T87" fmla="*/ 2840 h 2850"/>
                <a:gd name="T88" fmla="*/ 1056 w 2341"/>
                <a:gd name="T89" fmla="*/ 2714 h 2850"/>
                <a:gd name="T90" fmla="*/ 886 w 2341"/>
                <a:gd name="T91" fmla="*/ 2275 h 2850"/>
                <a:gd name="T92" fmla="*/ 700 w 2341"/>
                <a:gd name="T93" fmla="*/ 2144 h 2850"/>
                <a:gd name="T94" fmla="*/ 603 w 2341"/>
                <a:gd name="T95" fmla="*/ 1956 h 2850"/>
                <a:gd name="T96" fmla="*/ 548 w 2341"/>
                <a:gd name="T97" fmla="*/ 1763 h 2850"/>
                <a:gd name="T98" fmla="*/ 494 w 2341"/>
                <a:gd name="T99" fmla="*/ 1544 h 2850"/>
                <a:gd name="T100" fmla="*/ 475 w 2341"/>
                <a:gd name="T101" fmla="*/ 1413 h 2850"/>
                <a:gd name="T102" fmla="*/ 480 w 2341"/>
                <a:gd name="T103" fmla="*/ 1206 h 2850"/>
                <a:gd name="T104" fmla="*/ 314 w 2341"/>
                <a:gd name="T105" fmla="*/ 1112 h 2850"/>
                <a:gd name="T106" fmla="*/ 0 w 2341"/>
                <a:gd name="T107" fmla="*/ 771 h 2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41" h="2850">
                  <a:moveTo>
                    <a:pt x="39" y="720"/>
                  </a:moveTo>
                  <a:lnTo>
                    <a:pt x="351" y="952"/>
                  </a:lnTo>
                  <a:cubicBezTo>
                    <a:pt x="360" y="958"/>
                    <a:pt x="364" y="968"/>
                    <a:pt x="364" y="978"/>
                  </a:cubicBezTo>
                  <a:lnTo>
                    <a:pt x="364" y="1086"/>
                  </a:lnTo>
                  <a:lnTo>
                    <a:pt x="351" y="1060"/>
                  </a:lnTo>
                  <a:lnTo>
                    <a:pt x="470" y="1146"/>
                  </a:lnTo>
                  <a:cubicBezTo>
                    <a:pt x="473" y="1148"/>
                    <a:pt x="475" y="1151"/>
                    <a:pt x="477" y="1153"/>
                  </a:cubicBezTo>
                  <a:lnTo>
                    <a:pt x="522" y="1215"/>
                  </a:lnTo>
                  <a:cubicBezTo>
                    <a:pt x="527" y="1222"/>
                    <a:pt x="530" y="1231"/>
                    <a:pt x="528" y="1240"/>
                  </a:cubicBezTo>
                  <a:cubicBezTo>
                    <a:pt x="526" y="1249"/>
                    <a:pt x="520" y="1257"/>
                    <a:pt x="513" y="1261"/>
                  </a:cubicBezTo>
                  <a:lnTo>
                    <a:pt x="408" y="1324"/>
                  </a:lnTo>
                  <a:lnTo>
                    <a:pt x="413" y="1272"/>
                  </a:lnTo>
                  <a:lnTo>
                    <a:pt x="518" y="1365"/>
                  </a:lnTo>
                  <a:cubicBezTo>
                    <a:pt x="525" y="1371"/>
                    <a:pt x="529" y="1381"/>
                    <a:pt x="528" y="1391"/>
                  </a:cubicBezTo>
                  <a:lnTo>
                    <a:pt x="521" y="1515"/>
                  </a:lnTo>
                  <a:lnTo>
                    <a:pt x="483" y="1481"/>
                  </a:lnTo>
                  <a:lnTo>
                    <a:pt x="527" y="1474"/>
                  </a:lnTo>
                  <a:cubicBezTo>
                    <a:pt x="536" y="1472"/>
                    <a:pt x="545" y="1474"/>
                    <a:pt x="553" y="1480"/>
                  </a:cubicBezTo>
                  <a:cubicBezTo>
                    <a:pt x="560" y="1485"/>
                    <a:pt x="564" y="1494"/>
                    <a:pt x="565" y="1503"/>
                  </a:cubicBezTo>
                  <a:lnTo>
                    <a:pt x="580" y="1729"/>
                  </a:lnTo>
                  <a:lnTo>
                    <a:pt x="548" y="1699"/>
                  </a:lnTo>
                  <a:lnTo>
                    <a:pt x="585" y="1699"/>
                  </a:lnTo>
                  <a:cubicBezTo>
                    <a:pt x="602" y="1699"/>
                    <a:pt x="615" y="1711"/>
                    <a:pt x="617" y="1727"/>
                  </a:cubicBezTo>
                  <a:lnTo>
                    <a:pt x="640" y="1920"/>
                  </a:lnTo>
                  <a:lnTo>
                    <a:pt x="613" y="1892"/>
                  </a:lnTo>
                  <a:lnTo>
                    <a:pt x="717" y="1908"/>
                  </a:lnTo>
                  <a:cubicBezTo>
                    <a:pt x="731" y="1910"/>
                    <a:pt x="742" y="1922"/>
                    <a:pt x="744" y="1937"/>
                  </a:cubicBezTo>
                  <a:lnTo>
                    <a:pt x="759" y="2124"/>
                  </a:lnTo>
                  <a:lnTo>
                    <a:pt x="754" y="2109"/>
                  </a:lnTo>
                  <a:lnTo>
                    <a:pt x="814" y="2201"/>
                  </a:lnTo>
                  <a:lnTo>
                    <a:pt x="796" y="2188"/>
                  </a:lnTo>
                  <a:lnTo>
                    <a:pt x="923" y="2227"/>
                  </a:lnTo>
                  <a:cubicBezTo>
                    <a:pt x="930" y="2230"/>
                    <a:pt x="937" y="2235"/>
                    <a:pt x="941" y="2241"/>
                  </a:cubicBezTo>
                  <a:lnTo>
                    <a:pt x="1045" y="2412"/>
                  </a:lnTo>
                  <a:cubicBezTo>
                    <a:pt x="1046" y="2415"/>
                    <a:pt x="1048" y="2419"/>
                    <a:pt x="1049" y="2422"/>
                  </a:cubicBezTo>
                  <a:lnTo>
                    <a:pt x="1101" y="2678"/>
                  </a:lnTo>
                  <a:lnTo>
                    <a:pt x="1083" y="2656"/>
                  </a:lnTo>
                  <a:lnTo>
                    <a:pt x="1314" y="2764"/>
                  </a:lnTo>
                  <a:lnTo>
                    <a:pt x="1308" y="2762"/>
                  </a:lnTo>
                  <a:lnTo>
                    <a:pt x="1398" y="2785"/>
                  </a:lnTo>
                  <a:lnTo>
                    <a:pt x="1358" y="2821"/>
                  </a:lnTo>
                  <a:lnTo>
                    <a:pt x="1343" y="2721"/>
                  </a:lnTo>
                  <a:cubicBezTo>
                    <a:pt x="1343" y="2717"/>
                    <a:pt x="1343" y="2714"/>
                    <a:pt x="1343" y="2711"/>
                  </a:cubicBezTo>
                  <a:lnTo>
                    <a:pt x="1365" y="2571"/>
                  </a:lnTo>
                  <a:cubicBezTo>
                    <a:pt x="1366" y="2565"/>
                    <a:pt x="1369" y="2560"/>
                    <a:pt x="1373" y="2555"/>
                  </a:cubicBezTo>
                  <a:lnTo>
                    <a:pt x="1671" y="2221"/>
                  </a:lnTo>
                  <a:lnTo>
                    <a:pt x="1665" y="2255"/>
                  </a:lnTo>
                  <a:lnTo>
                    <a:pt x="1546" y="1984"/>
                  </a:lnTo>
                  <a:cubicBezTo>
                    <a:pt x="1545" y="1981"/>
                    <a:pt x="1544" y="1979"/>
                    <a:pt x="1544" y="1976"/>
                  </a:cubicBezTo>
                  <a:lnTo>
                    <a:pt x="1500" y="1713"/>
                  </a:lnTo>
                  <a:cubicBezTo>
                    <a:pt x="1499" y="1704"/>
                    <a:pt x="1501" y="1696"/>
                    <a:pt x="1505" y="1689"/>
                  </a:cubicBezTo>
                  <a:lnTo>
                    <a:pt x="1609" y="1541"/>
                  </a:lnTo>
                  <a:lnTo>
                    <a:pt x="1615" y="1585"/>
                  </a:lnTo>
                  <a:lnTo>
                    <a:pt x="1548" y="1530"/>
                  </a:lnTo>
                  <a:cubicBezTo>
                    <a:pt x="1542" y="1525"/>
                    <a:pt x="1538" y="1518"/>
                    <a:pt x="1537" y="1511"/>
                  </a:cubicBezTo>
                  <a:lnTo>
                    <a:pt x="1507" y="1348"/>
                  </a:lnTo>
                  <a:cubicBezTo>
                    <a:pt x="1506" y="1345"/>
                    <a:pt x="1506" y="1342"/>
                    <a:pt x="1506" y="1339"/>
                  </a:cubicBezTo>
                  <a:lnTo>
                    <a:pt x="1514" y="1262"/>
                  </a:lnTo>
                  <a:cubicBezTo>
                    <a:pt x="1515" y="1251"/>
                    <a:pt x="1521" y="1242"/>
                    <a:pt x="1530" y="1237"/>
                  </a:cubicBezTo>
                  <a:cubicBezTo>
                    <a:pt x="1539" y="1232"/>
                    <a:pt x="1550" y="1232"/>
                    <a:pt x="1560" y="1236"/>
                  </a:cubicBezTo>
                  <a:lnTo>
                    <a:pt x="1716" y="1313"/>
                  </a:lnTo>
                  <a:lnTo>
                    <a:pt x="1672" y="1331"/>
                  </a:lnTo>
                  <a:lnTo>
                    <a:pt x="1702" y="1246"/>
                  </a:lnTo>
                  <a:cubicBezTo>
                    <a:pt x="1705" y="1238"/>
                    <a:pt x="1711" y="1231"/>
                    <a:pt x="1720" y="1227"/>
                  </a:cubicBezTo>
                  <a:lnTo>
                    <a:pt x="1816" y="1188"/>
                  </a:lnTo>
                  <a:lnTo>
                    <a:pt x="1805" y="1196"/>
                  </a:lnTo>
                  <a:lnTo>
                    <a:pt x="1888" y="1111"/>
                  </a:lnTo>
                  <a:cubicBezTo>
                    <a:pt x="1894" y="1105"/>
                    <a:pt x="1902" y="1101"/>
                    <a:pt x="1911" y="1101"/>
                  </a:cubicBezTo>
                  <a:cubicBezTo>
                    <a:pt x="1920" y="1101"/>
                    <a:pt x="1928" y="1105"/>
                    <a:pt x="1934" y="1111"/>
                  </a:cubicBezTo>
                  <a:lnTo>
                    <a:pt x="2009" y="1189"/>
                  </a:lnTo>
                  <a:cubicBezTo>
                    <a:pt x="2014" y="1194"/>
                    <a:pt x="2017" y="1200"/>
                    <a:pt x="2018" y="1206"/>
                  </a:cubicBezTo>
                  <a:lnTo>
                    <a:pt x="2039" y="1340"/>
                  </a:lnTo>
                  <a:lnTo>
                    <a:pt x="2021" y="1316"/>
                  </a:lnTo>
                  <a:lnTo>
                    <a:pt x="2139" y="1372"/>
                  </a:lnTo>
                  <a:lnTo>
                    <a:pt x="2120" y="1370"/>
                  </a:lnTo>
                  <a:lnTo>
                    <a:pt x="2248" y="1347"/>
                  </a:lnTo>
                  <a:lnTo>
                    <a:pt x="2222" y="1385"/>
                  </a:lnTo>
                  <a:lnTo>
                    <a:pt x="2190" y="1206"/>
                  </a:lnTo>
                  <a:cubicBezTo>
                    <a:pt x="2188" y="1194"/>
                    <a:pt x="2193" y="1182"/>
                    <a:pt x="2203" y="1174"/>
                  </a:cubicBezTo>
                  <a:lnTo>
                    <a:pt x="2278" y="1119"/>
                  </a:lnTo>
                  <a:lnTo>
                    <a:pt x="2265" y="1142"/>
                  </a:lnTo>
                  <a:lnTo>
                    <a:pt x="2276" y="1019"/>
                  </a:lnTo>
                  <a:lnTo>
                    <a:pt x="2299" y="1052"/>
                  </a:lnTo>
                  <a:lnTo>
                    <a:pt x="2214" y="1030"/>
                  </a:lnTo>
                  <a:cubicBezTo>
                    <a:pt x="2203" y="1027"/>
                    <a:pt x="2195" y="1020"/>
                    <a:pt x="2191" y="1009"/>
                  </a:cubicBezTo>
                  <a:lnTo>
                    <a:pt x="2127" y="819"/>
                  </a:lnTo>
                  <a:lnTo>
                    <a:pt x="2131" y="827"/>
                  </a:lnTo>
                  <a:lnTo>
                    <a:pt x="2034" y="682"/>
                  </a:lnTo>
                  <a:cubicBezTo>
                    <a:pt x="2031" y="677"/>
                    <a:pt x="2029" y="671"/>
                    <a:pt x="2029" y="665"/>
                  </a:cubicBezTo>
                  <a:lnTo>
                    <a:pt x="2018" y="408"/>
                  </a:lnTo>
                  <a:lnTo>
                    <a:pt x="2074" y="428"/>
                  </a:lnTo>
                  <a:lnTo>
                    <a:pt x="1967" y="551"/>
                  </a:lnTo>
                  <a:cubicBezTo>
                    <a:pt x="1961" y="558"/>
                    <a:pt x="1952" y="562"/>
                    <a:pt x="1943" y="562"/>
                  </a:cubicBezTo>
                  <a:lnTo>
                    <a:pt x="1754" y="560"/>
                  </a:lnTo>
                  <a:cubicBezTo>
                    <a:pt x="1740" y="560"/>
                    <a:pt x="1728" y="550"/>
                    <a:pt x="1724" y="536"/>
                  </a:cubicBezTo>
                  <a:lnTo>
                    <a:pt x="1686" y="405"/>
                  </a:lnTo>
                  <a:lnTo>
                    <a:pt x="1719" y="428"/>
                  </a:lnTo>
                  <a:lnTo>
                    <a:pt x="1600" y="436"/>
                  </a:lnTo>
                  <a:cubicBezTo>
                    <a:pt x="1592" y="436"/>
                    <a:pt x="1584" y="433"/>
                    <a:pt x="1577" y="428"/>
                  </a:cubicBezTo>
                  <a:lnTo>
                    <a:pt x="1458" y="328"/>
                  </a:lnTo>
                  <a:cubicBezTo>
                    <a:pt x="1451" y="322"/>
                    <a:pt x="1447" y="313"/>
                    <a:pt x="1447" y="303"/>
                  </a:cubicBezTo>
                  <a:lnTo>
                    <a:pt x="1447" y="233"/>
                  </a:lnTo>
                  <a:lnTo>
                    <a:pt x="1481" y="265"/>
                  </a:lnTo>
                  <a:lnTo>
                    <a:pt x="1332" y="273"/>
                  </a:lnTo>
                  <a:cubicBezTo>
                    <a:pt x="1323" y="273"/>
                    <a:pt x="1314" y="270"/>
                    <a:pt x="1308" y="264"/>
                  </a:cubicBezTo>
                  <a:cubicBezTo>
                    <a:pt x="1302" y="258"/>
                    <a:pt x="1298" y="249"/>
                    <a:pt x="1298" y="241"/>
                  </a:cubicBezTo>
                  <a:lnTo>
                    <a:pt x="1298" y="0"/>
                  </a:lnTo>
                  <a:lnTo>
                    <a:pt x="1362" y="0"/>
                  </a:lnTo>
                  <a:lnTo>
                    <a:pt x="1362" y="241"/>
                  </a:lnTo>
                  <a:lnTo>
                    <a:pt x="1328" y="209"/>
                  </a:lnTo>
                  <a:lnTo>
                    <a:pt x="1477" y="201"/>
                  </a:lnTo>
                  <a:cubicBezTo>
                    <a:pt x="1486" y="200"/>
                    <a:pt x="1495" y="204"/>
                    <a:pt x="1501" y="210"/>
                  </a:cubicBezTo>
                  <a:cubicBezTo>
                    <a:pt x="1507" y="216"/>
                    <a:pt x="1511" y="224"/>
                    <a:pt x="1511" y="233"/>
                  </a:cubicBezTo>
                  <a:lnTo>
                    <a:pt x="1511" y="303"/>
                  </a:lnTo>
                  <a:lnTo>
                    <a:pt x="1500" y="279"/>
                  </a:lnTo>
                  <a:lnTo>
                    <a:pt x="1619" y="379"/>
                  </a:lnTo>
                  <a:lnTo>
                    <a:pt x="1596" y="372"/>
                  </a:lnTo>
                  <a:lnTo>
                    <a:pt x="1715" y="364"/>
                  </a:lnTo>
                  <a:cubicBezTo>
                    <a:pt x="1730" y="363"/>
                    <a:pt x="1744" y="373"/>
                    <a:pt x="1748" y="387"/>
                  </a:cubicBezTo>
                  <a:lnTo>
                    <a:pt x="1785" y="519"/>
                  </a:lnTo>
                  <a:lnTo>
                    <a:pt x="1755" y="496"/>
                  </a:lnTo>
                  <a:lnTo>
                    <a:pt x="1943" y="498"/>
                  </a:lnTo>
                  <a:lnTo>
                    <a:pt x="1919" y="509"/>
                  </a:lnTo>
                  <a:lnTo>
                    <a:pt x="2026" y="386"/>
                  </a:lnTo>
                  <a:cubicBezTo>
                    <a:pt x="2035" y="376"/>
                    <a:pt x="2049" y="373"/>
                    <a:pt x="2061" y="377"/>
                  </a:cubicBezTo>
                  <a:cubicBezTo>
                    <a:pt x="2073" y="381"/>
                    <a:pt x="2082" y="393"/>
                    <a:pt x="2082" y="406"/>
                  </a:cubicBezTo>
                  <a:lnTo>
                    <a:pt x="2093" y="663"/>
                  </a:lnTo>
                  <a:lnTo>
                    <a:pt x="2088" y="646"/>
                  </a:lnTo>
                  <a:lnTo>
                    <a:pt x="2184" y="791"/>
                  </a:lnTo>
                  <a:cubicBezTo>
                    <a:pt x="2186" y="794"/>
                    <a:pt x="2187" y="796"/>
                    <a:pt x="2188" y="799"/>
                  </a:cubicBezTo>
                  <a:lnTo>
                    <a:pt x="2252" y="989"/>
                  </a:lnTo>
                  <a:lnTo>
                    <a:pt x="2230" y="968"/>
                  </a:lnTo>
                  <a:lnTo>
                    <a:pt x="2316" y="990"/>
                  </a:lnTo>
                  <a:cubicBezTo>
                    <a:pt x="2331" y="994"/>
                    <a:pt x="2341" y="1009"/>
                    <a:pt x="2339" y="1024"/>
                  </a:cubicBezTo>
                  <a:lnTo>
                    <a:pt x="2329" y="1147"/>
                  </a:lnTo>
                  <a:cubicBezTo>
                    <a:pt x="2328" y="1156"/>
                    <a:pt x="2323" y="1165"/>
                    <a:pt x="2316" y="1170"/>
                  </a:cubicBezTo>
                  <a:lnTo>
                    <a:pt x="2241" y="1226"/>
                  </a:lnTo>
                  <a:lnTo>
                    <a:pt x="2253" y="1194"/>
                  </a:lnTo>
                  <a:lnTo>
                    <a:pt x="2285" y="1373"/>
                  </a:lnTo>
                  <a:cubicBezTo>
                    <a:pt x="2287" y="1382"/>
                    <a:pt x="2285" y="1390"/>
                    <a:pt x="2280" y="1397"/>
                  </a:cubicBezTo>
                  <a:cubicBezTo>
                    <a:pt x="2275" y="1404"/>
                    <a:pt x="2268" y="1409"/>
                    <a:pt x="2259" y="1410"/>
                  </a:cubicBezTo>
                  <a:lnTo>
                    <a:pt x="2131" y="1433"/>
                  </a:lnTo>
                  <a:cubicBezTo>
                    <a:pt x="2124" y="1434"/>
                    <a:pt x="2118" y="1433"/>
                    <a:pt x="2112" y="1430"/>
                  </a:cubicBezTo>
                  <a:lnTo>
                    <a:pt x="1994" y="1374"/>
                  </a:lnTo>
                  <a:cubicBezTo>
                    <a:pt x="1984" y="1370"/>
                    <a:pt x="1977" y="1361"/>
                    <a:pt x="1976" y="1350"/>
                  </a:cubicBezTo>
                  <a:lnTo>
                    <a:pt x="1954" y="1216"/>
                  </a:lnTo>
                  <a:lnTo>
                    <a:pt x="1963" y="1233"/>
                  </a:lnTo>
                  <a:lnTo>
                    <a:pt x="1888" y="1155"/>
                  </a:lnTo>
                  <a:lnTo>
                    <a:pt x="1934" y="1155"/>
                  </a:lnTo>
                  <a:lnTo>
                    <a:pt x="1851" y="1240"/>
                  </a:lnTo>
                  <a:cubicBezTo>
                    <a:pt x="1848" y="1243"/>
                    <a:pt x="1845" y="1246"/>
                    <a:pt x="1840" y="1248"/>
                  </a:cubicBezTo>
                  <a:lnTo>
                    <a:pt x="1744" y="1287"/>
                  </a:lnTo>
                  <a:lnTo>
                    <a:pt x="1762" y="1268"/>
                  </a:lnTo>
                  <a:lnTo>
                    <a:pt x="1732" y="1353"/>
                  </a:lnTo>
                  <a:cubicBezTo>
                    <a:pt x="1729" y="1361"/>
                    <a:pt x="1723" y="1368"/>
                    <a:pt x="1714" y="1372"/>
                  </a:cubicBezTo>
                  <a:cubicBezTo>
                    <a:pt x="1706" y="1375"/>
                    <a:pt x="1696" y="1375"/>
                    <a:pt x="1688" y="1371"/>
                  </a:cubicBezTo>
                  <a:lnTo>
                    <a:pt x="1531" y="1294"/>
                  </a:lnTo>
                  <a:lnTo>
                    <a:pt x="1577" y="1268"/>
                  </a:lnTo>
                  <a:lnTo>
                    <a:pt x="1570" y="1345"/>
                  </a:lnTo>
                  <a:lnTo>
                    <a:pt x="1569" y="1336"/>
                  </a:lnTo>
                  <a:lnTo>
                    <a:pt x="1599" y="1499"/>
                  </a:lnTo>
                  <a:lnTo>
                    <a:pt x="1588" y="1480"/>
                  </a:lnTo>
                  <a:lnTo>
                    <a:pt x="1656" y="1535"/>
                  </a:lnTo>
                  <a:cubicBezTo>
                    <a:pt x="1669" y="1546"/>
                    <a:pt x="1671" y="1564"/>
                    <a:pt x="1662" y="1578"/>
                  </a:cubicBezTo>
                  <a:lnTo>
                    <a:pt x="1558" y="1726"/>
                  </a:lnTo>
                  <a:lnTo>
                    <a:pt x="1563" y="1702"/>
                  </a:lnTo>
                  <a:lnTo>
                    <a:pt x="1607" y="1966"/>
                  </a:lnTo>
                  <a:lnTo>
                    <a:pt x="1605" y="1958"/>
                  </a:lnTo>
                  <a:lnTo>
                    <a:pt x="1724" y="2229"/>
                  </a:lnTo>
                  <a:cubicBezTo>
                    <a:pt x="1729" y="2241"/>
                    <a:pt x="1727" y="2254"/>
                    <a:pt x="1718" y="2264"/>
                  </a:cubicBezTo>
                  <a:lnTo>
                    <a:pt x="1420" y="2598"/>
                  </a:lnTo>
                  <a:lnTo>
                    <a:pt x="1428" y="2581"/>
                  </a:lnTo>
                  <a:lnTo>
                    <a:pt x="1407" y="2721"/>
                  </a:lnTo>
                  <a:lnTo>
                    <a:pt x="1407" y="2711"/>
                  </a:lnTo>
                  <a:lnTo>
                    <a:pt x="1422" y="2812"/>
                  </a:lnTo>
                  <a:cubicBezTo>
                    <a:pt x="1423" y="2822"/>
                    <a:pt x="1420" y="2833"/>
                    <a:pt x="1412" y="2840"/>
                  </a:cubicBezTo>
                  <a:cubicBezTo>
                    <a:pt x="1404" y="2847"/>
                    <a:pt x="1392" y="2850"/>
                    <a:pt x="1382" y="2847"/>
                  </a:cubicBezTo>
                  <a:lnTo>
                    <a:pt x="1292" y="2824"/>
                  </a:lnTo>
                  <a:cubicBezTo>
                    <a:pt x="1290" y="2823"/>
                    <a:pt x="1288" y="2823"/>
                    <a:pt x="1286" y="2822"/>
                  </a:cubicBezTo>
                  <a:lnTo>
                    <a:pt x="1056" y="2714"/>
                  </a:lnTo>
                  <a:cubicBezTo>
                    <a:pt x="1047" y="2709"/>
                    <a:pt x="1040" y="2701"/>
                    <a:pt x="1038" y="2691"/>
                  </a:cubicBezTo>
                  <a:lnTo>
                    <a:pt x="986" y="2435"/>
                  </a:lnTo>
                  <a:lnTo>
                    <a:pt x="990" y="2445"/>
                  </a:lnTo>
                  <a:lnTo>
                    <a:pt x="886" y="2275"/>
                  </a:lnTo>
                  <a:lnTo>
                    <a:pt x="904" y="2289"/>
                  </a:lnTo>
                  <a:lnTo>
                    <a:pt x="777" y="2249"/>
                  </a:lnTo>
                  <a:cubicBezTo>
                    <a:pt x="770" y="2247"/>
                    <a:pt x="764" y="2243"/>
                    <a:pt x="760" y="2236"/>
                  </a:cubicBezTo>
                  <a:lnTo>
                    <a:pt x="700" y="2144"/>
                  </a:lnTo>
                  <a:cubicBezTo>
                    <a:pt x="697" y="2139"/>
                    <a:pt x="695" y="2134"/>
                    <a:pt x="695" y="2129"/>
                  </a:cubicBezTo>
                  <a:lnTo>
                    <a:pt x="680" y="1942"/>
                  </a:lnTo>
                  <a:lnTo>
                    <a:pt x="707" y="1971"/>
                  </a:lnTo>
                  <a:lnTo>
                    <a:pt x="603" y="1956"/>
                  </a:lnTo>
                  <a:cubicBezTo>
                    <a:pt x="589" y="1953"/>
                    <a:pt x="578" y="1942"/>
                    <a:pt x="576" y="1928"/>
                  </a:cubicBezTo>
                  <a:lnTo>
                    <a:pt x="554" y="1734"/>
                  </a:lnTo>
                  <a:lnTo>
                    <a:pt x="585" y="1763"/>
                  </a:lnTo>
                  <a:lnTo>
                    <a:pt x="548" y="1763"/>
                  </a:lnTo>
                  <a:cubicBezTo>
                    <a:pt x="531" y="1763"/>
                    <a:pt x="517" y="1750"/>
                    <a:pt x="516" y="1733"/>
                  </a:cubicBezTo>
                  <a:lnTo>
                    <a:pt x="501" y="1507"/>
                  </a:lnTo>
                  <a:lnTo>
                    <a:pt x="538" y="1537"/>
                  </a:lnTo>
                  <a:lnTo>
                    <a:pt x="494" y="1544"/>
                  </a:lnTo>
                  <a:cubicBezTo>
                    <a:pt x="485" y="1546"/>
                    <a:pt x="475" y="1543"/>
                    <a:pt x="468" y="1537"/>
                  </a:cubicBezTo>
                  <a:cubicBezTo>
                    <a:pt x="460" y="1530"/>
                    <a:pt x="456" y="1521"/>
                    <a:pt x="457" y="1511"/>
                  </a:cubicBezTo>
                  <a:lnTo>
                    <a:pt x="464" y="1387"/>
                  </a:lnTo>
                  <a:lnTo>
                    <a:pt x="475" y="1413"/>
                  </a:lnTo>
                  <a:lnTo>
                    <a:pt x="370" y="1320"/>
                  </a:lnTo>
                  <a:cubicBezTo>
                    <a:pt x="362" y="1313"/>
                    <a:pt x="359" y="1303"/>
                    <a:pt x="359" y="1293"/>
                  </a:cubicBezTo>
                  <a:cubicBezTo>
                    <a:pt x="360" y="1283"/>
                    <a:pt x="366" y="1274"/>
                    <a:pt x="375" y="1269"/>
                  </a:cubicBezTo>
                  <a:lnTo>
                    <a:pt x="480" y="1206"/>
                  </a:lnTo>
                  <a:lnTo>
                    <a:pt x="471" y="1253"/>
                  </a:lnTo>
                  <a:lnTo>
                    <a:pt x="426" y="1191"/>
                  </a:lnTo>
                  <a:lnTo>
                    <a:pt x="433" y="1198"/>
                  </a:lnTo>
                  <a:lnTo>
                    <a:pt x="314" y="1112"/>
                  </a:lnTo>
                  <a:cubicBezTo>
                    <a:pt x="305" y="1106"/>
                    <a:pt x="300" y="1096"/>
                    <a:pt x="300" y="1086"/>
                  </a:cubicBezTo>
                  <a:lnTo>
                    <a:pt x="300" y="978"/>
                  </a:lnTo>
                  <a:lnTo>
                    <a:pt x="313" y="1004"/>
                  </a:lnTo>
                  <a:lnTo>
                    <a:pt x="0" y="771"/>
                  </a:lnTo>
                  <a:lnTo>
                    <a:pt x="39" y="72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279" name="Freeform 60"/>
            <p:cNvSpPr>
              <a:spLocks/>
            </p:cNvSpPr>
            <p:nvPr/>
          </p:nvSpPr>
          <p:spPr bwMode="auto">
            <a:xfrm>
              <a:off x="1690" y="3325"/>
              <a:ext cx="153" cy="318"/>
            </a:xfrm>
            <a:custGeom>
              <a:avLst/>
              <a:gdLst>
                <a:gd name="T0" fmla="*/ 502 w 571"/>
                <a:gd name="T1" fmla="*/ 0 h 1186"/>
                <a:gd name="T2" fmla="*/ 538 w 571"/>
                <a:gd name="T3" fmla="*/ 0 h 1186"/>
                <a:gd name="T4" fmla="*/ 561 w 571"/>
                <a:gd name="T5" fmla="*/ 10 h 1186"/>
                <a:gd name="T6" fmla="*/ 570 w 571"/>
                <a:gd name="T7" fmla="*/ 33 h 1186"/>
                <a:gd name="T8" fmla="*/ 563 w 571"/>
                <a:gd name="T9" fmla="*/ 291 h 1186"/>
                <a:gd name="T10" fmla="*/ 560 w 571"/>
                <a:gd name="T11" fmla="*/ 304 h 1186"/>
                <a:gd name="T12" fmla="*/ 502 w 571"/>
                <a:gd name="T13" fmla="*/ 432 h 1186"/>
                <a:gd name="T14" fmla="*/ 504 w 571"/>
                <a:gd name="T15" fmla="*/ 424 h 1186"/>
                <a:gd name="T16" fmla="*/ 453 w 571"/>
                <a:gd name="T17" fmla="*/ 739 h 1186"/>
                <a:gd name="T18" fmla="*/ 439 w 571"/>
                <a:gd name="T19" fmla="*/ 760 h 1186"/>
                <a:gd name="T20" fmla="*/ 344 w 571"/>
                <a:gd name="T21" fmla="*/ 824 h 1186"/>
                <a:gd name="T22" fmla="*/ 336 w 571"/>
                <a:gd name="T23" fmla="*/ 829 h 1186"/>
                <a:gd name="T24" fmla="*/ 255 w 571"/>
                <a:gd name="T25" fmla="*/ 853 h 1186"/>
                <a:gd name="T26" fmla="*/ 277 w 571"/>
                <a:gd name="T27" fmla="*/ 830 h 1186"/>
                <a:gd name="T28" fmla="*/ 255 w 571"/>
                <a:gd name="T29" fmla="*/ 918 h 1186"/>
                <a:gd name="T30" fmla="*/ 236 w 571"/>
                <a:gd name="T31" fmla="*/ 940 h 1186"/>
                <a:gd name="T32" fmla="*/ 111 w 571"/>
                <a:gd name="T33" fmla="*/ 989 h 1186"/>
                <a:gd name="T34" fmla="*/ 131 w 571"/>
                <a:gd name="T35" fmla="*/ 965 h 1186"/>
                <a:gd name="T36" fmla="*/ 102 w 571"/>
                <a:gd name="T37" fmla="*/ 1110 h 1186"/>
                <a:gd name="T38" fmla="*/ 97 w 571"/>
                <a:gd name="T39" fmla="*/ 1122 h 1186"/>
                <a:gd name="T40" fmla="*/ 53 w 571"/>
                <a:gd name="T41" fmla="*/ 1186 h 1186"/>
                <a:gd name="T42" fmla="*/ 0 w 571"/>
                <a:gd name="T43" fmla="*/ 1150 h 1186"/>
                <a:gd name="T44" fmla="*/ 44 w 571"/>
                <a:gd name="T45" fmla="*/ 1086 h 1186"/>
                <a:gd name="T46" fmla="*/ 39 w 571"/>
                <a:gd name="T47" fmla="*/ 1098 h 1186"/>
                <a:gd name="T48" fmla="*/ 68 w 571"/>
                <a:gd name="T49" fmla="*/ 953 h 1186"/>
                <a:gd name="T50" fmla="*/ 88 w 571"/>
                <a:gd name="T51" fmla="*/ 929 h 1186"/>
                <a:gd name="T52" fmla="*/ 212 w 571"/>
                <a:gd name="T53" fmla="*/ 881 h 1186"/>
                <a:gd name="T54" fmla="*/ 193 w 571"/>
                <a:gd name="T55" fmla="*/ 903 h 1186"/>
                <a:gd name="T56" fmla="*/ 215 w 571"/>
                <a:gd name="T57" fmla="*/ 814 h 1186"/>
                <a:gd name="T58" fmla="*/ 237 w 571"/>
                <a:gd name="T59" fmla="*/ 791 h 1186"/>
                <a:gd name="T60" fmla="*/ 317 w 571"/>
                <a:gd name="T61" fmla="*/ 767 h 1186"/>
                <a:gd name="T62" fmla="*/ 308 w 571"/>
                <a:gd name="T63" fmla="*/ 771 h 1186"/>
                <a:gd name="T64" fmla="*/ 403 w 571"/>
                <a:gd name="T65" fmla="*/ 707 h 1186"/>
                <a:gd name="T66" fmla="*/ 390 w 571"/>
                <a:gd name="T67" fmla="*/ 728 h 1186"/>
                <a:gd name="T68" fmla="*/ 441 w 571"/>
                <a:gd name="T69" fmla="*/ 414 h 1186"/>
                <a:gd name="T70" fmla="*/ 443 w 571"/>
                <a:gd name="T71" fmla="*/ 406 h 1186"/>
                <a:gd name="T72" fmla="*/ 502 w 571"/>
                <a:gd name="T73" fmla="*/ 277 h 1186"/>
                <a:gd name="T74" fmla="*/ 499 w 571"/>
                <a:gd name="T75" fmla="*/ 289 h 1186"/>
                <a:gd name="T76" fmla="*/ 506 w 571"/>
                <a:gd name="T77" fmla="*/ 32 h 1186"/>
                <a:gd name="T78" fmla="*/ 538 w 571"/>
                <a:gd name="T79" fmla="*/ 64 h 1186"/>
                <a:gd name="T80" fmla="*/ 502 w 571"/>
                <a:gd name="T81" fmla="*/ 64 h 1186"/>
                <a:gd name="T82" fmla="*/ 502 w 571"/>
                <a:gd name="T83" fmla="*/ 0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1" h="1186">
                  <a:moveTo>
                    <a:pt x="502" y="0"/>
                  </a:moveTo>
                  <a:lnTo>
                    <a:pt x="538" y="0"/>
                  </a:lnTo>
                  <a:cubicBezTo>
                    <a:pt x="547" y="0"/>
                    <a:pt x="555" y="4"/>
                    <a:pt x="561" y="10"/>
                  </a:cubicBezTo>
                  <a:cubicBezTo>
                    <a:pt x="567" y="16"/>
                    <a:pt x="571" y="25"/>
                    <a:pt x="570" y="33"/>
                  </a:cubicBezTo>
                  <a:lnTo>
                    <a:pt x="563" y="291"/>
                  </a:lnTo>
                  <a:cubicBezTo>
                    <a:pt x="563" y="295"/>
                    <a:pt x="562" y="300"/>
                    <a:pt x="560" y="304"/>
                  </a:cubicBezTo>
                  <a:lnTo>
                    <a:pt x="502" y="432"/>
                  </a:lnTo>
                  <a:lnTo>
                    <a:pt x="504" y="424"/>
                  </a:lnTo>
                  <a:lnTo>
                    <a:pt x="453" y="739"/>
                  </a:lnTo>
                  <a:cubicBezTo>
                    <a:pt x="452" y="747"/>
                    <a:pt x="447" y="755"/>
                    <a:pt x="439" y="760"/>
                  </a:cubicBezTo>
                  <a:lnTo>
                    <a:pt x="344" y="824"/>
                  </a:lnTo>
                  <a:cubicBezTo>
                    <a:pt x="342" y="826"/>
                    <a:pt x="339" y="828"/>
                    <a:pt x="336" y="829"/>
                  </a:cubicBezTo>
                  <a:lnTo>
                    <a:pt x="255" y="853"/>
                  </a:lnTo>
                  <a:lnTo>
                    <a:pt x="277" y="830"/>
                  </a:lnTo>
                  <a:lnTo>
                    <a:pt x="255" y="918"/>
                  </a:lnTo>
                  <a:cubicBezTo>
                    <a:pt x="253" y="928"/>
                    <a:pt x="245" y="937"/>
                    <a:pt x="236" y="940"/>
                  </a:cubicBezTo>
                  <a:lnTo>
                    <a:pt x="111" y="989"/>
                  </a:lnTo>
                  <a:lnTo>
                    <a:pt x="131" y="965"/>
                  </a:lnTo>
                  <a:lnTo>
                    <a:pt x="102" y="1110"/>
                  </a:lnTo>
                  <a:cubicBezTo>
                    <a:pt x="101" y="1115"/>
                    <a:pt x="99" y="1118"/>
                    <a:pt x="97" y="1122"/>
                  </a:cubicBezTo>
                  <a:lnTo>
                    <a:pt x="53" y="1186"/>
                  </a:lnTo>
                  <a:lnTo>
                    <a:pt x="0" y="1150"/>
                  </a:lnTo>
                  <a:lnTo>
                    <a:pt x="44" y="1086"/>
                  </a:lnTo>
                  <a:lnTo>
                    <a:pt x="39" y="1098"/>
                  </a:lnTo>
                  <a:lnTo>
                    <a:pt x="68" y="953"/>
                  </a:lnTo>
                  <a:cubicBezTo>
                    <a:pt x="70" y="942"/>
                    <a:pt x="78" y="933"/>
                    <a:pt x="88" y="929"/>
                  </a:cubicBezTo>
                  <a:lnTo>
                    <a:pt x="212" y="881"/>
                  </a:lnTo>
                  <a:lnTo>
                    <a:pt x="193" y="903"/>
                  </a:lnTo>
                  <a:lnTo>
                    <a:pt x="215" y="814"/>
                  </a:lnTo>
                  <a:cubicBezTo>
                    <a:pt x="218" y="803"/>
                    <a:pt x="226" y="795"/>
                    <a:pt x="237" y="791"/>
                  </a:cubicBezTo>
                  <a:lnTo>
                    <a:pt x="317" y="767"/>
                  </a:lnTo>
                  <a:lnTo>
                    <a:pt x="308" y="771"/>
                  </a:lnTo>
                  <a:lnTo>
                    <a:pt x="403" y="707"/>
                  </a:lnTo>
                  <a:lnTo>
                    <a:pt x="390" y="728"/>
                  </a:lnTo>
                  <a:lnTo>
                    <a:pt x="441" y="414"/>
                  </a:lnTo>
                  <a:cubicBezTo>
                    <a:pt x="442" y="411"/>
                    <a:pt x="442" y="409"/>
                    <a:pt x="443" y="406"/>
                  </a:cubicBezTo>
                  <a:lnTo>
                    <a:pt x="502" y="277"/>
                  </a:lnTo>
                  <a:lnTo>
                    <a:pt x="499" y="289"/>
                  </a:lnTo>
                  <a:lnTo>
                    <a:pt x="506" y="32"/>
                  </a:lnTo>
                  <a:lnTo>
                    <a:pt x="538" y="64"/>
                  </a:lnTo>
                  <a:lnTo>
                    <a:pt x="502" y="64"/>
                  </a:lnTo>
                  <a:lnTo>
                    <a:pt x="502" y="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280" name="Rectangle 61"/>
            <p:cNvSpPr>
              <a:spLocks noChangeArrowheads="1"/>
            </p:cNvSpPr>
            <p:nvPr/>
          </p:nvSpPr>
          <p:spPr bwMode="auto">
            <a:xfrm>
              <a:off x="1462" y="1530"/>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4F81BD"/>
                  </a:solidFill>
                  <a:effectLst/>
                  <a:latin typeface="HG丸ｺﾞｼｯｸM-PRO" pitchFamily="50" charset="-128"/>
                  <a:ea typeface="HG丸ｺﾞｼｯｸM-PRO" pitchFamily="50" charset="-128"/>
                  <a:cs typeface="ＭＳ Ｐゴシック" pitchFamily="50" charset="-128"/>
                </a:rPr>
                <a:t>■</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281" name="Rectangle 62"/>
            <p:cNvSpPr>
              <a:spLocks noChangeArrowheads="1"/>
            </p:cNvSpPr>
            <p:nvPr/>
          </p:nvSpPr>
          <p:spPr bwMode="auto">
            <a:xfrm>
              <a:off x="1574" y="1620"/>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FF0000"/>
                  </a:solidFill>
                  <a:effectLst/>
                  <a:latin typeface="HG丸ｺﾞｼｯｸM-PRO" pitchFamily="50" charset="-128"/>
                  <a:ea typeface="HG丸ｺﾞｼｯｸM-PRO" pitchFamily="50" charset="-128"/>
                  <a:cs typeface="ＭＳ Ｐゴシック" pitchFamily="50" charset="-128"/>
                </a:rPr>
                <a:t>●</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282" name="Rectangle 63"/>
            <p:cNvSpPr>
              <a:spLocks noChangeArrowheads="1"/>
            </p:cNvSpPr>
            <p:nvPr/>
          </p:nvSpPr>
          <p:spPr bwMode="auto">
            <a:xfrm>
              <a:off x="2016" y="1367"/>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dirty="0" smtClean="0">
                  <a:ln>
                    <a:noFill/>
                  </a:ln>
                  <a:solidFill>
                    <a:srgbClr val="4F81BD"/>
                  </a:solidFill>
                  <a:effectLst/>
                  <a:latin typeface="HG丸ｺﾞｼｯｸM-PRO" pitchFamily="50" charset="-128"/>
                  <a:ea typeface="HG丸ｺﾞｼｯｸM-PRO" pitchFamily="50" charset="-128"/>
                  <a:cs typeface="ＭＳ Ｐゴシック" pitchFamily="50" charset="-128"/>
                </a:rPr>
                <a:t>■</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283" name="Rectangle 64"/>
            <p:cNvSpPr>
              <a:spLocks noChangeArrowheads="1"/>
            </p:cNvSpPr>
            <p:nvPr/>
          </p:nvSpPr>
          <p:spPr bwMode="auto">
            <a:xfrm>
              <a:off x="2296" y="1530"/>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FF0000"/>
                  </a:solidFill>
                  <a:effectLst/>
                  <a:latin typeface="HG丸ｺﾞｼｯｸM-PRO" pitchFamily="50" charset="-128"/>
                  <a:ea typeface="HG丸ｺﾞｼｯｸM-PRO" pitchFamily="50" charset="-128"/>
                  <a:cs typeface="ＭＳ Ｐゴシック" pitchFamily="50" charset="-128"/>
                </a:rPr>
                <a:t>●</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284" name="Rectangle 65"/>
            <p:cNvSpPr>
              <a:spLocks noChangeArrowheads="1"/>
            </p:cNvSpPr>
            <p:nvPr/>
          </p:nvSpPr>
          <p:spPr bwMode="auto">
            <a:xfrm>
              <a:off x="2352" y="1569"/>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4F81BD"/>
                  </a:solidFill>
                  <a:effectLst/>
                  <a:latin typeface="HG丸ｺﾞｼｯｸM-PRO" pitchFamily="50" charset="-128"/>
                  <a:ea typeface="HG丸ｺﾞｼｯｸM-PRO" pitchFamily="50" charset="-128"/>
                  <a:cs typeface="ＭＳ Ｐゴシック" pitchFamily="50" charset="-128"/>
                </a:rPr>
                <a:t>■</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285" name="Rectangle 66"/>
            <p:cNvSpPr>
              <a:spLocks noChangeArrowheads="1"/>
            </p:cNvSpPr>
            <p:nvPr/>
          </p:nvSpPr>
          <p:spPr bwMode="auto">
            <a:xfrm>
              <a:off x="2085" y="2252"/>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dirty="0" smtClean="0">
                  <a:ln>
                    <a:noFill/>
                  </a:ln>
                  <a:solidFill>
                    <a:srgbClr val="FF0000"/>
                  </a:solidFill>
                  <a:effectLst/>
                  <a:latin typeface="HG丸ｺﾞｼｯｸM-PRO" pitchFamily="50" charset="-128"/>
                  <a:ea typeface="HG丸ｺﾞｼｯｸM-PRO" pitchFamily="50" charset="-128"/>
                  <a:cs typeface="ＭＳ Ｐゴシック" pitchFamily="50" charset="-128"/>
                </a:rPr>
                <a:t>●</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286" name="Rectangle 67"/>
            <p:cNvSpPr>
              <a:spLocks noChangeArrowheads="1"/>
            </p:cNvSpPr>
            <p:nvPr/>
          </p:nvSpPr>
          <p:spPr bwMode="auto">
            <a:xfrm>
              <a:off x="1965" y="3223"/>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FF0000"/>
                  </a:solidFill>
                  <a:effectLst/>
                  <a:latin typeface="HG丸ｺﾞｼｯｸM-PRO" pitchFamily="50" charset="-128"/>
                  <a:ea typeface="HG丸ｺﾞｼｯｸM-PRO" pitchFamily="50" charset="-128"/>
                  <a:cs typeface="ＭＳ Ｐゴシック" pitchFamily="50" charset="-128"/>
                </a:rPr>
                <a:t>●</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288" name="Rectangle 69"/>
            <p:cNvSpPr>
              <a:spLocks noChangeArrowheads="1"/>
            </p:cNvSpPr>
            <p:nvPr/>
          </p:nvSpPr>
          <p:spPr bwMode="auto">
            <a:xfrm>
              <a:off x="1708" y="2669"/>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dirty="0" smtClean="0">
                  <a:ln>
                    <a:noFill/>
                  </a:ln>
                  <a:solidFill>
                    <a:srgbClr val="FF0000"/>
                  </a:solidFill>
                  <a:effectLst/>
                  <a:latin typeface="HG丸ｺﾞｼｯｸM-PRO" pitchFamily="50" charset="-128"/>
                  <a:ea typeface="HG丸ｺﾞｼｯｸM-PRO" pitchFamily="50" charset="-128"/>
                  <a:cs typeface="ＭＳ Ｐゴシック" pitchFamily="50" charset="-128"/>
                </a:rPr>
                <a:t>●</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289" name="Rectangle 70"/>
            <p:cNvSpPr>
              <a:spLocks noChangeArrowheads="1"/>
            </p:cNvSpPr>
            <p:nvPr/>
          </p:nvSpPr>
          <p:spPr bwMode="auto">
            <a:xfrm>
              <a:off x="1608" y="2682"/>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dirty="0" smtClean="0">
                  <a:ln>
                    <a:noFill/>
                  </a:ln>
                  <a:solidFill>
                    <a:srgbClr val="4F81BD"/>
                  </a:solidFill>
                  <a:effectLst/>
                  <a:latin typeface="HG丸ｺﾞｼｯｸM-PRO" pitchFamily="50" charset="-128"/>
                  <a:ea typeface="HG丸ｺﾞｼｯｸM-PRO" pitchFamily="50" charset="-128"/>
                  <a:cs typeface="ＭＳ Ｐゴシック" pitchFamily="50" charset="-128"/>
                </a:rPr>
                <a:t>■</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290" name="Rectangle 71"/>
            <p:cNvSpPr>
              <a:spLocks noChangeArrowheads="1"/>
            </p:cNvSpPr>
            <p:nvPr/>
          </p:nvSpPr>
          <p:spPr bwMode="auto">
            <a:xfrm>
              <a:off x="1337" y="3168"/>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FF0000"/>
                  </a:solidFill>
                  <a:effectLst/>
                  <a:latin typeface="HG丸ｺﾞｼｯｸM-PRO" pitchFamily="50" charset="-128"/>
                  <a:ea typeface="HG丸ｺﾞｼｯｸM-PRO" pitchFamily="50" charset="-128"/>
                  <a:cs typeface="ＭＳ Ｐゴシック" pitchFamily="50" charset="-128"/>
                </a:rPr>
                <a:t>●</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291" name="Rectangle 72"/>
            <p:cNvSpPr>
              <a:spLocks noChangeArrowheads="1"/>
            </p:cNvSpPr>
            <p:nvPr/>
          </p:nvSpPr>
          <p:spPr bwMode="auto">
            <a:xfrm>
              <a:off x="963" y="3387"/>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4F81BD"/>
                  </a:solidFill>
                  <a:effectLst/>
                  <a:latin typeface="HG丸ｺﾞｼｯｸM-PRO" pitchFamily="50" charset="-128"/>
                  <a:ea typeface="HG丸ｺﾞｼｯｸM-PRO" pitchFamily="50" charset="-128"/>
                  <a:cs typeface="ＭＳ Ｐゴシック" pitchFamily="50" charset="-128"/>
                </a:rPr>
                <a:t>■</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292" name="Rectangle 73"/>
            <p:cNvSpPr>
              <a:spLocks noChangeArrowheads="1"/>
            </p:cNvSpPr>
            <p:nvPr/>
          </p:nvSpPr>
          <p:spPr bwMode="auto">
            <a:xfrm>
              <a:off x="1801" y="1577"/>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FF0000"/>
                  </a:solidFill>
                  <a:effectLst/>
                  <a:latin typeface="HG丸ｺﾞｼｯｸM-PRO" pitchFamily="50" charset="-128"/>
                  <a:ea typeface="HG丸ｺﾞｼｯｸM-PRO" pitchFamily="50" charset="-128"/>
                  <a:cs typeface="ＭＳ Ｐゴシック" pitchFamily="50" charset="-128"/>
                </a:rPr>
                <a:t>●</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293" name="Rectangle 74"/>
            <p:cNvSpPr>
              <a:spLocks noChangeArrowheads="1"/>
            </p:cNvSpPr>
            <p:nvPr/>
          </p:nvSpPr>
          <p:spPr bwMode="auto">
            <a:xfrm>
              <a:off x="1974" y="1895"/>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dirty="0" smtClean="0">
                  <a:ln>
                    <a:noFill/>
                  </a:ln>
                  <a:solidFill>
                    <a:srgbClr val="4F81BD"/>
                  </a:solidFill>
                  <a:effectLst/>
                  <a:latin typeface="HG丸ｺﾞｼｯｸM-PRO" pitchFamily="50" charset="-128"/>
                  <a:ea typeface="HG丸ｺﾞｼｯｸM-PRO" pitchFamily="50" charset="-128"/>
                  <a:cs typeface="ＭＳ Ｐゴシック" pitchFamily="50" charset="-128"/>
                </a:rPr>
                <a:t>■</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294" name="Rectangle 75"/>
            <p:cNvSpPr>
              <a:spLocks noChangeArrowheads="1"/>
            </p:cNvSpPr>
            <p:nvPr/>
          </p:nvSpPr>
          <p:spPr bwMode="auto">
            <a:xfrm>
              <a:off x="2205" y="1410"/>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FF0000"/>
                  </a:solidFill>
                  <a:effectLst/>
                  <a:latin typeface="HG丸ｺﾞｼｯｸM-PRO" pitchFamily="50" charset="-128"/>
                  <a:ea typeface="HG丸ｺﾞｼｯｸM-PRO" pitchFamily="50" charset="-128"/>
                  <a:cs typeface="ＭＳ Ｐゴシック" pitchFamily="50" charset="-128"/>
                </a:rPr>
                <a:t>●</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296" name="Rectangle 77"/>
            <p:cNvSpPr>
              <a:spLocks noChangeArrowheads="1"/>
            </p:cNvSpPr>
            <p:nvPr/>
          </p:nvSpPr>
          <p:spPr bwMode="auto">
            <a:xfrm>
              <a:off x="2171" y="1299"/>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4F81BD"/>
                  </a:solidFill>
                  <a:effectLst/>
                  <a:latin typeface="HG丸ｺﾞｼｯｸM-PRO" pitchFamily="50" charset="-128"/>
                  <a:ea typeface="HG丸ｺﾞｼｯｸM-PRO" pitchFamily="50" charset="-128"/>
                  <a:cs typeface="ＭＳ Ｐゴシック" pitchFamily="50" charset="-128"/>
                </a:rPr>
                <a:t>■</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297" name="Rectangle 78"/>
            <p:cNvSpPr>
              <a:spLocks noChangeArrowheads="1"/>
            </p:cNvSpPr>
            <p:nvPr/>
          </p:nvSpPr>
          <p:spPr bwMode="auto">
            <a:xfrm>
              <a:off x="1367" y="2961"/>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4F81BD"/>
                  </a:solidFill>
                  <a:effectLst/>
                  <a:latin typeface="HG丸ｺﾞｼｯｸM-PRO" pitchFamily="50" charset="-128"/>
                  <a:ea typeface="HG丸ｺﾞｼｯｸM-PRO" pitchFamily="50" charset="-128"/>
                  <a:cs typeface="ＭＳ Ｐゴシック" pitchFamily="50" charset="-128"/>
                </a:rPr>
                <a:t>■</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298" name="Rectangle 79"/>
            <p:cNvSpPr>
              <a:spLocks noChangeArrowheads="1"/>
            </p:cNvSpPr>
            <p:nvPr/>
          </p:nvSpPr>
          <p:spPr bwMode="auto">
            <a:xfrm>
              <a:off x="2158" y="2390"/>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4F81BD"/>
                  </a:solidFill>
                  <a:effectLst/>
                  <a:latin typeface="HG丸ｺﾞｼｯｸM-PRO" pitchFamily="50" charset="-128"/>
                  <a:ea typeface="HG丸ｺﾞｼｯｸM-PRO" pitchFamily="50" charset="-128"/>
                  <a:cs typeface="ＭＳ Ｐゴシック" pitchFamily="50" charset="-128"/>
                </a:rPr>
                <a:t>■</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299" name="Rectangle 80"/>
            <p:cNvSpPr>
              <a:spLocks noChangeArrowheads="1"/>
            </p:cNvSpPr>
            <p:nvPr/>
          </p:nvSpPr>
          <p:spPr bwMode="auto">
            <a:xfrm>
              <a:off x="1763" y="1736"/>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4F81BD"/>
                  </a:solidFill>
                  <a:effectLst/>
                  <a:latin typeface="HG丸ｺﾞｼｯｸM-PRO" pitchFamily="50" charset="-128"/>
                  <a:ea typeface="HG丸ｺﾞｼｯｸM-PRO" pitchFamily="50" charset="-128"/>
                  <a:cs typeface="ＭＳ Ｐゴシック" pitchFamily="50" charset="-128"/>
                </a:rPr>
                <a:t>■</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300" name="Rectangle 81"/>
            <p:cNvSpPr>
              <a:spLocks noChangeArrowheads="1"/>
            </p:cNvSpPr>
            <p:nvPr/>
          </p:nvSpPr>
          <p:spPr bwMode="auto">
            <a:xfrm>
              <a:off x="1771" y="1633"/>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4F81BD"/>
                  </a:solidFill>
                  <a:effectLst/>
                  <a:latin typeface="HG丸ｺﾞｼｯｸM-PRO" pitchFamily="50" charset="-128"/>
                  <a:ea typeface="HG丸ｺﾞｼｯｸM-PRO" pitchFamily="50" charset="-128"/>
                  <a:cs typeface="ＭＳ Ｐゴシック" pitchFamily="50" charset="-128"/>
                </a:rPr>
                <a:t>■</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301" name="Rectangle 82"/>
            <p:cNvSpPr>
              <a:spLocks noChangeArrowheads="1"/>
            </p:cNvSpPr>
            <p:nvPr/>
          </p:nvSpPr>
          <p:spPr bwMode="auto">
            <a:xfrm>
              <a:off x="1638" y="1509"/>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4F81BD"/>
                  </a:solidFill>
                  <a:effectLst/>
                  <a:latin typeface="HG丸ｺﾞｼｯｸM-PRO" pitchFamily="50" charset="-128"/>
                  <a:ea typeface="HG丸ｺﾞｼｯｸM-PRO" pitchFamily="50" charset="-128"/>
                  <a:cs typeface="ＭＳ Ｐゴシック" pitchFamily="50" charset="-128"/>
                </a:rPr>
                <a:t>■</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302" name="Rectangle 83"/>
            <p:cNvSpPr>
              <a:spLocks noChangeArrowheads="1"/>
            </p:cNvSpPr>
            <p:nvPr/>
          </p:nvSpPr>
          <p:spPr bwMode="auto">
            <a:xfrm>
              <a:off x="2076" y="2756"/>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4F81BD"/>
                  </a:solidFill>
                  <a:effectLst/>
                  <a:latin typeface="HG丸ｺﾞｼｯｸM-PRO" pitchFamily="50" charset="-128"/>
                  <a:ea typeface="HG丸ｺﾞｼｯｸM-PRO" pitchFamily="50" charset="-128"/>
                  <a:cs typeface="ＭＳ Ｐゴシック" pitchFamily="50" charset="-128"/>
                </a:rPr>
                <a:t>■</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303" name="Rectangle 84"/>
            <p:cNvSpPr>
              <a:spLocks noChangeArrowheads="1"/>
            </p:cNvSpPr>
            <p:nvPr/>
          </p:nvSpPr>
          <p:spPr bwMode="auto">
            <a:xfrm>
              <a:off x="1535" y="1668"/>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4F81BD"/>
                  </a:solidFill>
                  <a:effectLst/>
                  <a:latin typeface="HG丸ｺﾞｼｯｸM-PRO" pitchFamily="50" charset="-128"/>
                  <a:ea typeface="HG丸ｺﾞｼｯｸM-PRO" pitchFamily="50" charset="-128"/>
                  <a:cs typeface="ＭＳ Ｐゴシック" pitchFamily="50" charset="-128"/>
                </a:rPr>
                <a:t>■</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304" name="Rectangle 85"/>
            <p:cNvSpPr>
              <a:spLocks noChangeArrowheads="1"/>
            </p:cNvSpPr>
            <p:nvPr/>
          </p:nvSpPr>
          <p:spPr bwMode="auto">
            <a:xfrm>
              <a:off x="2222" y="2279"/>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dirty="0" smtClean="0">
                  <a:ln>
                    <a:noFill/>
                  </a:ln>
                  <a:solidFill>
                    <a:srgbClr val="4F81BD"/>
                  </a:solidFill>
                  <a:effectLst/>
                  <a:latin typeface="HG丸ｺﾞｼｯｸM-PRO" pitchFamily="50" charset="-128"/>
                  <a:ea typeface="HG丸ｺﾞｼｯｸM-PRO" pitchFamily="50" charset="-128"/>
                  <a:cs typeface="ＭＳ Ｐゴシック" pitchFamily="50" charset="-128"/>
                </a:rPr>
                <a:t>■</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305" name="Rectangle 86"/>
            <p:cNvSpPr>
              <a:spLocks noChangeArrowheads="1"/>
            </p:cNvSpPr>
            <p:nvPr/>
          </p:nvSpPr>
          <p:spPr bwMode="auto">
            <a:xfrm>
              <a:off x="2032" y="3010"/>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dirty="0" smtClean="0">
                  <a:ln>
                    <a:noFill/>
                  </a:ln>
                  <a:solidFill>
                    <a:srgbClr val="4F81BD"/>
                  </a:solidFill>
                  <a:effectLst/>
                  <a:latin typeface="HG丸ｺﾞｼｯｸM-PRO" pitchFamily="50" charset="-128"/>
                  <a:ea typeface="HG丸ｺﾞｼｯｸM-PRO" pitchFamily="50" charset="-128"/>
                  <a:cs typeface="ＭＳ Ｐゴシック" pitchFamily="50" charset="-128"/>
                </a:rPr>
                <a:t>■</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306" name="Rectangle 87"/>
            <p:cNvSpPr>
              <a:spLocks noChangeArrowheads="1"/>
            </p:cNvSpPr>
            <p:nvPr/>
          </p:nvSpPr>
          <p:spPr bwMode="auto">
            <a:xfrm>
              <a:off x="1492" y="3093"/>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4F81BD"/>
                  </a:solidFill>
                  <a:effectLst/>
                  <a:latin typeface="HG丸ｺﾞｼｯｸM-PRO" pitchFamily="50" charset="-128"/>
                  <a:ea typeface="HG丸ｺﾞｼｯｸM-PRO" pitchFamily="50" charset="-128"/>
                  <a:cs typeface="ＭＳ Ｐゴシック" pitchFamily="50" charset="-128"/>
                </a:rPr>
                <a:t>■</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307" name="Rectangle 88"/>
            <p:cNvSpPr>
              <a:spLocks noChangeArrowheads="1"/>
            </p:cNvSpPr>
            <p:nvPr/>
          </p:nvSpPr>
          <p:spPr bwMode="auto">
            <a:xfrm>
              <a:off x="1275" y="3098"/>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4F81BD"/>
                  </a:solidFill>
                  <a:effectLst/>
                  <a:latin typeface="HG丸ｺﾞｼｯｸM-PRO" pitchFamily="50" charset="-128"/>
                  <a:ea typeface="HG丸ｺﾞｼｯｸM-PRO" pitchFamily="50" charset="-128"/>
                  <a:cs typeface="ＭＳ Ｐゴシック" pitchFamily="50" charset="-128"/>
                </a:rPr>
                <a:t>■</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308" name="Rectangle 89"/>
            <p:cNvSpPr>
              <a:spLocks noChangeArrowheads="1"/>
            </p:cNvSpPr>
            <p:nvPr/>
          </p:nvSpPr>
          <p:spPr bwMode="auto">
            <a:xfrm>
              <a:off x="1168" y="3228"/>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4F81BD"/>
                  </a:solidFill>
                  <a:effectLst/>
                  <a:latin typeface="HG丸ｺﾞｼｯｸM-PRO" pitchFamily="50" charset="-128"/>
                  <a:ea typeface="HG丸ｺﾞｼｯｸM-PRO" pitchFamily="50" charset="-128"/>
                  <a:cs typeface="ＭＳ Ｐゴシック" pitchFamily="50" charset="-128"/>
                </a:rPr>
                <a:t>■</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309" name="Rectangle 90"/>
            <p:cNvSpPr>
              <a:spLocks noChangeArrowheads="1"/>
            </p:cNvSpPr>
            <p:nvPr/>
          </p:nvSpPr>
          <p:spPr bwMode="auto">
            <a:xfrm>
              <a:off x="1569" y="2162"/>
              <a:ext cx="12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4F81BD"/>
                  </a:solidFill>
                  <a:effectLst/>
                  <a:latin typeface="HG丸ｺﾞｼｯｸM-PRO" pitchFamily="50" charset="-128"/>
                  <a:ea typeface="HG丸ｺﾞｼｯｸM-PRO" pitchFamily="50" charset="-128"/>
                  <a:cs typeface="ＭＳ Ｐゴシック" pitchFamily="50" charset="-128"/>
                </a:rPr>
                <a:t>■■</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310" name="Rectangle 91"/>
            <p:cNvSpPr>
              <a:spLocks noChangeArrowheads="1"/>
            </p:cNvSpPr>
            <p:nvPr/>
          </p:nvSpPr>
          <p:spPr bwMode="auto">
            <a:xfrm>
              <a:off x="1569" y="2244"/>
              <a:ext cx="12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4F81BD"/>
                  </a:solidFill>
                  <a:effectLst/>
                  <a:latin typeface="HG丸ｺﾞｼｯｸM-PRO" pitchFamily="50" charset="-128"/>
                  <a:ea typeface="HG丸ｺﾞｼｯｸM-PRO" pitchFamily="50" charset="-128"/>
                  <a:cs typeface="ＭＳ Ｐゴシック" pitchFamily="50" charset="-128"/>
                </a:rPr>
                <a:t>■■</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311" name="Rectangle 92"/>
            <p:cNvSpPr>
              <a:spLocks noChangeArrowheads="1"/>
            </p:cNvSpPr>
            <p:nvPr/>
          </p:nvSpPr>
          <p:spPr bwMode="auto">
            <a:xfrm>
              <a:off x="1634" y="2317"/>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4F81BD"/>
                  </a:solidFill>
                  <a:effectLst/>
                  <a:latin typeface="HG丸ｺﾞｼｯｸM-PRO" pitchFamily="50" charset="-128"/>
                  <a:ea typeface="HG丸ｺﾞｼｯｸM-PRO" pitchFamily="50" charset="-128"/>
                  <a:cs typeface="ＭＳ Ｐゴシック" pitchFamily="50" charset="-128"/>
                </a:rPr>
                <a:t>■</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312" name="Rectangle 93"/>
            <p:cNvSpPr>
              <a:spLocks noChangeArrowheads="1"/>
            </p:cNvSpPr>
            <p:nvPr/>
          </p:nvSpPr>
          <p:spPr bwMode="auto">
            <a:xfrm>
              <a:off x="1677" y="1960"/>
              <a:ext cx="12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4F81BD"/>
                  </a:solidFill>
                  <a:effectLst/>
                  <a:latin typeface="HG丸ｺﾞｼｯｸM-PRO" pitchFamily="50" charset="-128"/>
                  <a:ea typeface="HG丸ｺﾞｼｯｸM-PRO" pitchFamily="50" charset="-128"/>
                  <a:cs typeface="ＭＳ Ｐゴシック" pitchFamily="50" charset="-128"/>
                </a:rPr>
                <a:t>■■</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313" name="Rectangle 94"/>
            <p:cNvSpPr>
              <a:spLocks noChangeArrowheads="1"/>
            </p:cNvSpPr>
            <p:nvPr/>
          </p:nvSpPr>
          <p:spPr bwMode="auto">
            <a:xfrm>
              <a:off x="1677" y="2033"/>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4F81BD"/>
                  </a:solidFill>
                  <a:effectLst/>
                  <a:latin typeface="HG丸ｺﾞｼｯｸM-PRO" pitchFamily="50" charset="-128"/>
                  <a:ea typeface="HG丸ｺﾞｼｯｸM-PRO" pitchFamily="50" charset="-128"/>
                  <a:cs typeface="ＭＳ Ｐゴシック" pitchFamily="50" charset="-128"/>
                </a:rPr>
                <a:t>■</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314" name="Rectangle 95"/>
            <p:cNvSpPr>
              <a:spLocks noChangeArrowheads="1"/>
            </p:cNvSpPr>
            <p:nvPr/>
          </p:nvSpPr>
          <p:spPr bwMode="auto">
            <a:xfrm>
              <a:off x="1741" y="2033"/>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FF0000"/>
                  </a:solidFill>
                  <a:effectLst/>
                  <a:latin typeface="HG丸ｺﾞｼｯｸM-PRO" pitchFamily="50" charset="-128"/>
                  <a:ea typeface="HG丸ｺﾞｼｯｸM-PRO" pitchFamily="50" charset="-128"/>
                  <a:cs typeface="ＭＳ Ｐゴシック" pitchFamily="50" charset="-128"/>
                </a:rPr>
                <a:t>●</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315" name="Rectangle 96"/>
            <p:cNvSpPr>
              <a:spLocks noChangeArrowheads="1"/>
            </p:cNvSpPr>
            <p:nvPr/>
          </p:nvSpPr>
          <p:spPr bwMode="auto">
            <a:xfrm>
              <a:off x="1806" y="2033"/>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4F81BD"/>
                  </a:solidFill>
                  <a:effectLst/>
                  <a:latin typeface="HG丸ｺﾞｼｯｸM-PRO" pitchFamily="50" charset="-128"/>
                  <a:ea typeface="HG丸ｺﾞｼｯｸM-PRO" pitchFamily="50" charset="-128"/>
                  <a:cs typeface="ＭＳ Ｐゴシック" pitchFamily="50" charset="-128"/>
                </a:rPr>
                <a:t>■</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316" name="Rectangle 97"/>
            <p:cNvSpPr>
              <a:spLocks noChangeArrowheads="1"/>
            </p:cNvSpPr>
            <p:nvPr/>
          </p:nvSpPr>
          <p:spPr bwMode="auto">
            <a:xfrm>
              <a:off x="1776" y="2106"/>
              <a:ext cx="12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4F81BD"/>
                  </a:solidFill>
                  <a:effectLst/>
                  <a:latin typeface="HG丸ｺﾞｼｯｸM-PRO" pitchFamily="50" charset="-128"/>
                  <a:ea typeface="HG丸ｺﾞｼｯｸM-PRO" pitchFamily="50" charset="-128"/>
                  <a:cs typeface="ＭＳ Ｐゴシック" pitchFamily="50" charset="-128"/>
                </a:rPr>
                <a:t>■■</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317" name="Rectangle 98"/>
            <p:cNvSpPr>
              <a:spLocks noChangeArrowheads="1"/>
            </p:cNvSpPr>
            <p:nvPr/>
          </p:nvSpPr>
          <p:spPr bwMode="auto">
            <a:xfrm>
              <a:off x="1776" y="2179"/>
              <a:ext cx="12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dirty="0" smtClean="0">
                  <a:ln>
                    <a:noFill/>
                  </a:ln>
                  <a:solidFill>
                    <a:srgbClr val="4F81BD"/>
                  </a:solidFill>
                  <a:effectLst/>
                  <a:latin typeface="HG丸ｺﾞｼｯｸM-PRO" pitchFamily="50" charset="-128"/>
                  <a:ea typeface="HG丸ｺﾞｼｯｸM-PRO" pitchFamily="50" charset="-128"/>
                  <a:cs typeface="ＭＳ Ｐゴシック" pitchFamily="50" charset="-128"/>
                </a:rPr>
                <a:t>■■</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318" name="Rectangle 99"/>
            <p:cNvSpPr>
              <a:spLocks noChangeArrowheads="1"/>
            </p:cNvSpPr>
            <p:nvPr/>
          </p:nvSpPr>
          <p:spPr bwMode="auto">
            <a:xfrm>
              <a:off x="1905" y="2179"/>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FF0000"/>
                  </a:solidFill>
                  <a:effectLst/>
                  <a:latin typeface="HG丸ｺﾞｼｯｸM-PRO" pitchFamily="50" charset="-128"/>
                  <a:ea typeface="HG丸ｺﾞｼｯｸM-PRO" pitchFamily="50" charset="-128"/>
                  <a:cs typeface="ＭＳ Ｐゴシック" pitchFamily="50" charset="-128"/>
                </a:rPr>
                <a:t>●</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319" name="Rectangle 100"/>
            <p:cNvSpPr>
              <a:spLocks noChangeArrowheads="1"/>
            </p:cNvSpPr>
            <p:nvPr/>
          </p:nvSpPr>
          <p:spPr bwMode="auto">
            <a:xfrm>
              <a:off x="1776" y="2262"/>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FF0000"/>
                  </a:solidFill>
                  <a:effectLst/>
                  <a:latin typeface="HG丸ｺﾞｼｯｸM-PRO" pitchFamily="50" charset="-128"/>
                  <a:ea typeface="HG丸ｺﾞｼｯｸM-PRO" pitchFamily="50" charset="-128"/>
                  <a:cs typeface="ＭＳ Ｐゴシック" pitchFamily="50" charset="-128"/>
                </a:rPr>
                <a:t>●</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320" name="Rectangle 101"/>
            <p:cNvSpPr>
              <a:spLocks noChangeArrowheads="1"/>
            </p:cNvSpPr>
            <p:nvPr/>
          </p:nvSpPr>
          <p:spPr bwMode="auto">
            <a:xfrm>
              <a:off x="1702" y="2368"/>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4F81BD"/>
                  </a:solidFill>
                  <a:effectLst/>
                  <a:latin typeface="HG丸ｺﾞｼｯｸM-PRO" pitchFamily="50" charset="-128"/>
                  <a:ea typeface="HG丸ｺﾞｼｯｸM-PRO" pitchFamily="50" charset="-128"/>
                  <a:cs typeface="ＭＳ Ｐゴシック" pitchFamily="50" charset="-128"/>
                </a:rPr>
                <a:t>■</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321" name="Rectangle 102"/>
            <p:cNvSpPr>
              <a:spLocks noChangeArrowheads="1"/>
            </p:cNvSpPr>
            <p:nvPr/>
          </p:nvSpPr>
          <p:spPr bwMode="auto">
            <a:xfrm>
              <a:off x="1827" y="2368"/>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FF0000"/>
                  </a:solidFill>
                  <a:effectLst/>
                  <a:latin typeface="HG丸ｺﾞｼｯｸM-PRO" pitchFamily="50" charset="-128"/>
                  <a:ea typeface="HG丸ｺﾞｼｯｸM-PRO" pitchFamily="50" charset="-128"/>
                  <a:cs typeface="ＭＳ Ｐゴシック" pitchFamily="50" charset="-128"/>
                </a:rPr>
                <a:t>●</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323" name="Rectangle 104"/>
            <p:cNvSpPr>
              <a:spLocks noChangeArrowheads="1"/>
            </p:cNvSpPr>
            <p:nvPr/>
          </p:nvSpPr>
          <p:spPr bwMode="auto">
            <a:xfrm>
              <a:off x="1767" y="2450"/>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dirty="0" smtClean="0">
                  <a:ln>
                    <a:noFill/>
                  </a:ln>
                  <a:solidFill>
                    <a:srgbClr val="FF0000"/>
                  </a:solidFill>
                  <a:effectLst/>
                  <a:latin typeface="HG丸ｺﾞｼｯｸM-PRO" pitchFamily="50" charset="-128"/>
                  <a:ea typeface="HG丸ｺﾞｼｯｸM-PRO" pitchFamily="50" charset="-128"/>
                  <a:cs typeface="ＭＳ Ｐゴシック" pitchFamily="50" charset="-128"/>
                </a:rPr>
                <a:t>●</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324" name="Rectangle 105"/>
            <p:cNvSpPr>
              <a:spLocks noChangeArrowheads="1"/>
            </p:cNvSpPr>
            <p:nvPr/>
          </p:nvSpPr>
          <p:spPr bwMode="auto">
            <a:xfrm>
              <a:off x="1767" y="2523"/>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dirty="0" smtClean="0">
                  <a:ln>
                    <a:noFill/>
                  </a:ln>
                  <a:solidFill>
                    <a:srgbClr val="4F81BD"/>
                  </a:solidFill>
                  <a:effectLst/>
                  <a:latin typeface="HG丸ｺﾞｼｯｸM-PRO" pitchFamily="50" charset="-128"/>
                  <a:ea typeface="HG丸ｺﾞｼｯｸM-PRO" pitchFamily="50" charset="-128"/>
                  <a:cs typeface="ＭＳ Ｐゴシック" pitchFamily="50" charset="-128"/>
                </a:rPr>
                <a:t>■</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325" name="Freeform 106"/>
            <p:cNvSpPr>
              <a:spLocks noEditPoints="1"/>
            </p:cNvSpPr>
            <p:nvPr/>
          </p:nvSpPr>
          <p:spPr bwMode="auto">
            <a:xfrm>
              <a:off x="2191" y="1387"/>
              <a:ext cx="117" cy="107"/>
            </a:xfrm>
            <a:custGeom>
              <a:avLst/>
              <a:gdLst>
                <a:gd name="T0" fmla="*/ 1 w 433"/>
                <a:gd name="T1" fmla="*/ 198 h 401"/>
                <a:gd name="T2" fmla="*/ 6 w 433"/>
                <a:gd name="T3" fmla="*/ 158 h 401"/>
                <a:gd name="T4" fmla="*/ 19 w 433"/>
                <a:gd name="T5" fmla="*/ 120 h 401"/>
                <a:gd name="T6" fmla="*/ 39 w 433"/>
                <a:gd name="T7" fmla="*/ 87 h 401"/>
                <a:gd name="T8" fmla="*/ 68 w 433"/>
                <a:gd name="T9" fmla="*/ 56 h 401"/>
                <a:gd name="T10" fmla="*/ 135 w 433"/>
                <a:gd name="T11" fmla="*/ 15 h 401"/>
                <a:gd name="T12" fmla="*/ 175 w 433"/>
                <a:gd name="T13" fmla="*/ 5 h 401"/>
                <a:gd name="T14" fmla="*/ 219 w 433"/>
                <a:gd name="T15" fmla="*/ 1 h 401"/>
                <a:gd name="T16" fmla="*/ 262 w 433"/>
                <a:gd name="T17" fmla="*/ 5 h 401"/>
                <a:gd name="T18" fmla="*/ 304 w 433"/>
                <a:gd name="T19" fmla="*/ 18 h 401"/>
                <a:gd name="T20" fmla="*/ 370 w 433"/>
                <a:gd name="T21" fmla="*/ 61 h 401"/>
                <a:gd name="T22" fmla="*/ 396 w 433"/>
                <a:gd name="T23" fmla="*/ 90 h 401"/>
                <a:gd name="T24" fmla="*/ 416 w 433"/>
                <a:gd name="T25" fmla="*/ 125 h 401"/>
                <a:gd name="T26" fmla="*/ 428 w 433"/>
                <a:gd name="T27" fmla="*/ 163 h 401"/>
                <a:gd name="T28" fmla="*/ 432 w 433"/>
                <a:gd name="T29" fmla="*/ 203 h 401"/>
                <a:gd name="T30" fmla="*/ 427 w 433"/>
                <a:gd name="T31" fmla="*/ 244 h 401"/>
                <a:gd name="T32" fmla="*/ 414 w 433"/>
                <a:gd name="T33" fmla="*/ 282 h 401"/>
                <a:gd name="T34" fmla="*/ 393 w 433"/>
                <a:gd name="T35" fmla="*/ 315 h 401"/>
                <a:gd name="T36" fmla="*/ 365 w 433"/>
                <a:gd name="T37" fmla="*/ 346 h 401"/>
                <a:gd name="T38" fmla="*/ 298 w 433"/>
                <a:gd name="T39" fmla="*/ 386 h 401"/>
                <a:gd name="T40" fmla="*/ 258 w 433"/>
                <a:gd name="T41" fmla="*/ 396 h 401"/>
                <a:gd name="T42" fmla="*/ 214 w 433"/>
                <a:gd name="T43" fmla="*/ 400 h 401"/>
                <a:gd name="T44" fmla="*/ 171 w 433"/>
                <a:gd name="T45" fmla="*/ 396 h 401"/>
                <a:gd name="T46" fmla="*/ 129 w 433"/>
                <a:gd name="T47" fmla="*/ 383 h 401"/>
                <a:gd name="T48" fmla="*/ 62 w 433"/>
                <a:gd name="T49" fmla="*/ 341 h 401"/>
                <a:gd name="T50" fmla="*/ 37 w 433"/>
                <a:gd name="T51" fmla="*/ 312 h 401"/>
                <a:gd name="T52" fmla="*/ 17 w 433"/>
                <a:gd name="T53" fmla="*/ 277 h 401"/>
                <a:gd name="T54" fmla="*/ 5 w 433"/>
                <a:gd name="T55" fmla="*/ 239 h 401"/>
                <a:gd name="T56" fmla="*/ 52 w 433"/>
                <a:gd name="T57" fmla="*/ 234 h 401"/>
                <a:gd name="T58" fmla="*/ 62 w 433"/>
                <a:gd name="T59" fmla="*/ 262 h 401"/>
                <a:gd name="T60" fmla="*/ 78 w 433"/>
                <a:gd name="T61" fmla="*/ 287 h 401"/>
                <a:gd name="T62" fmla="*/ 98 w 433"/>
                <a:gd name="T63" fmla="*/ 310 h 401"/>
                <a:gd name="T64" fmla="*/ 154 w 433"/>
                <a:gd name="T65" fmla="*/ 342 h 401"/>
                <a:gd name="T66" fmla="*/ 184 w 433"/>
                <a:gd name="T67" fmla="*/ 349 h 401"/>
                <a:gd name="T68" fmla="*/ 219 w 433"/>
                <a:gd name="T69" fmla="*/ 353 h 401"/>
                <a:gd name="T70" fmla="*/ 253 w 433"/>
                <a:gd name="T71" fmla="*/ 349 h 401"/>
                <a:gd name="T72" fmla="*/ 285 w 433"/>
                <a:gd name="T73" fmla="*/ 339 h 401"/>
                <a:gd name="T74" fmla="*/ 340 w 433"/>
                <a:gd name="T75" fmla="*/ 305 h 401"/>
                <a:gd name="T76" fmla="*/ 357 w 433"/>
                <a:gd name="T77" fmla="*/ 284 h 401"/>
                <a:gd name="T78" fmla="*/ 373 w 433"/>
                <a:gd name="T79" fmla="*/ 257 h 401"/>
                <a:gd name="T80" fmla="*/ 382 w 433"/>
                <a:gd name="T81" fmla="*/ 229 h 401"/>
                <a:gd name="T82" fmla="*/ 385 w 433"/>
                <a:gd name="T83" fmla="*/ 198 h 401"/>
                <a:gd name="T84" fmla="*/ 381 w 433"/>
                <a:gd name="T85" fmla="*/ 168 h 401"/>
                <a:gd name="T86" fmla="*/ 371 w 433"/>
                <a:gd name="T87" fmla="*/ 140 h 401"/>
                <a:gd name="T88" fmla="*/ 355 w 433"/>
                <a:gd name="T89" fmla="*/ 115 h 401"/>
                <a:gd name="T90" fmla="*/ 334 w 433"/>
                <a:gd name="T91" fmla="*/ 92 h 401"/>
                <a:gd name="T92" fmla="*/ 279 w 433"/>
                <a:gd name="T93" fmla="*/ 59 h 401"/>
                <a:gd name="T94" fmla="*/ 249 w 433"/>
                <a:gd name="T95" fmla="*/ 52 h 401"/>
                <a:gd name="T96" fmla="*/ 214 w 433"/>
                <a:gd name="T97" fmla="*/ 48 h 401"/>
                <a:gd name="T98" fmla="*/ 180 w 433"/>
                <a:gd name="T99" fmla="*/ 52 h 401"/>
                <a:gd name="T100" fmla="*/ 148 w 433"/>
                <a:gd name="T101" fmla="*/ 62 h 401"/>
                <a:gd name="T102" fmla="*/ 93 w 433"/>
                <a:gd name="T103" fmla="*/ 97 h 401"/>
                <a:gd name="T104" fmla="*/ 75 w 433"/>
                <a:gd name="T105" fmla="*/ 118 h 401"/>
                <a:gd name="T106" fmla="*/ 60 w 433"/>
                <a:gd name="T107" fmla="*/ 145 h 401"/>
                <a:gd name="T108" fmla="*/ 51 w 433"/>
                <a:gd name="T109" fmla="*/ 173 h 401"/>
                <a:gd name="T110" fmla="*/ 48 w 433"/>
                <a:gd name="T111" fmla="*/ 203 h 401"/>
                <a:gd name="T112" fmla="*/ 52 w 433"/>
                <a:gd name="T113" fmla="*/ 23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3" h="401">
                  <a:moveTo>
                    <a:pt x="1" y="203"/>
                  </a:moveTo>
                  <a:cubicBezTo>
                    <a:pt x="0" y="201"/>
                    <a:pt x="0" y="200"/>
                    <a:pt x="1" y="198"/>
                  </a:cubicBezTo>
                  <a:lnTo>
                    <a:pt x="5" y="163"/>
                  </a:lnTo>
                  <a:cubicBezTo>
                    <a:pt x="5" y="161"/>
                    <a:pt x="5" y="159"/>
                    <a:pt x="6" y="158"/>
                  </a:cubicBezTo>
                  <a:lnTo>
                    <a:pt x="17" y="125"/>
                  </a:lnTo>
                  <a:cubicBezTo>
                    <a:pt x="17" y="123"/>
                    <a:pt x="18" y="122"/>
                    <a:pt x="19" y="120"/>
                  </a:cubicBezTo>
                  <a:lnTo>
                    <a:pt x="37" y="90"/>
                  </a:lnTo>
                  <a:cubicBezTo>
                    <a:pt x="38" y="89"/>
                    <a:pt x="39" y="88"/>
                    <a:pt x="39" y="87"/>
                  </a:cubicBezTo>
                  <a:lnTo>
                    <a:pt x="62" y="61"/>
                  </a:lnTo>
                  <a:cubicBezTo>
                    <a:pt x="64" y="59"/>
                    <a:pt x="66" y="57"/>
                    <a:pt x="68" y="56"/>
                  </a:cubicBezTo>
                  <a:lnTo>
                    <a:pt x="129" y="18"/>
                  </a:lnTo>
                  <a:cubicBezTo>
                    <a:pt x="131" y="17"/>
                    <a:pt x="133" y="16"/>
                    <a:pt x="135" y="15"/>
                  </a:cubicBezTo>
                  <a:lnTo>
                    <a:pt x="171" y="5"/>
                  </a:lnTo>
                  <a:cubicBezTo>
                    <a:pt x="172" y="5"/>
                    <a:pt x="174" y="5"/>
                    <a:pt x="175" y="5"/>
                  </a:cubicBezTo>
                  <a:lnTo>
                    <a:pt x="214" y="1"/>
                  </a:lnTo>
                  <a:cubicBezTo>
                    <a:pt x="216" y="0"/>
                    <a:pt x="217" y="0"/>
                    <a:pt x="219" y="1"/>
                  </a:cubicBezTo>
                  <a:lnTo>
                    <a:pt x="258" y="5"/>
                  </a:lnTo>
                  <a:cubicBezTo>
                    <a:pt x="259" y="5"/>
                    <a:pt x="261" y="5"/>
                    <a:pt x="262" y="5"/>
                  </a:cubicBezTo>
                  <a:lnTo>
                    <a:pt x="298" y="15"/>
                  </a:lnTo>
                  <a:cubicBezTo>
                    <a:pt x="300" y="16"/>
                    <a:pt x="302" y="17"/>
                    <a:pt x="304" y="18"/>
                  </a:cubicBezTo>
                  <a:lnTo>
                    <a:pt x="365" y="56"/>
                  </a:lnTo>
                  <a:cubicBezTo>
                    <a:pt x="367" y="57"/>
                    <a:pt x="369" y="59"/>
                    <a:pt x="370" y="61"/>
                  </a:cubicBezTo>
                  <a:lnTo>
                    <a:pt x="393" y="87"/>
                  </a:lnTo>
                  <a:cubicBezTo>
                    <a:pt x="394" y="88"/>
                    <a:pt x="395" y="89"/>
                    <a:pt x="396" y="90"/>
                  </a:cubicBezTo>
                  <a:lnTo>
                    <a:pt x="414" y="120"/>
                  </a:lnTo>
                  <a:cubicBezTo>
                    <a:pt x="415" y="122"/>
                    <a:pt x="416" y="123"/>
                    <a:pt x="416" y="125"/>
                  </a:cubicBezTo>
                  <a:lnTo>
                    <a:pt x="427" y="158"/>
                  </a:lnTo>
                  <a:cubicBezTo>
                    <a:pt x="428" y="159"/>
                    <a:pt x="428" y="161"/>
                    <a:pt x="428" y="163"/>
                  </a:cubicBezTo>
                  <a:lnTo>
                    <a:pt x="432" y="198"/>
                  </a:lnTo>
                  <a:cubicBezTo>
                    <a:pt x="433" y="200"/>
                    <a:pt x="433" y="201"/>
                    <a:pt x="432" y="203"/>
                  </a:cubicBezTo>
                  <a:lnTo>
                    <a:pt x="428" y="239"/>
                  </a:lnTo>
                  <a:cubicBezTo>
                    <a:pt x="428" y="241"/>
                    <a:pt x="428" y="242"/>
                    <a:pt x="427" y="244"/>
                  </a:cubicBezTo>
                  <a:lnTo>
                    <a:pt x="416" y="277"/>
                  </a:lnTo>
                  <a:cubicBezTo>
                    <a:pt x="416" y="279"/>
                    <a:pt x="415" y="280"/>
                    <a:pt x="414" y="282"/>
                  </a:cubicBezTo>
                  <a:lnTo>
                    <a:pt x="396" y="312"/>
                  </a:lnTo>
                  <a:cubicBezTo>
                    <a:pt x="395" y="313"/>
                    <a:pt x="394" y="314"/>
                    <a:pt x="393" y="315"/>
                  </a:cubicBezTo>
                  <a:lnTo>
                    <a:pt x="370" y="341"/>
                  </a:lnTo>
                  <a:cubicBezTo>
                    <a:pt x="369" y="343"/>
                    <a:pt x="367" y="345"/>
                    <a:pt x="365" y="346"/>
                  </a:cubicBezTo>
                  <a:lnTo>
                    <a:pt x="304" y="383"/>
                  </a:lnTo>
                  <a:cubicBezTo>
                    <a:pt x="302" y="384"/>
                    <a:pt x="300" y="385"/>
                    <a:pt x="298" y="386"/>
                  </a:cubicBezTo>
                  <a:lnTo>
                    <a:pt x="262" y="396"/>
                  </a:lnTo>
                  <a:cubicBezTo>
                    <a:pt x="261" y="396"/>
                    <a:pt x="259" y="396"/>
                    <a:pt x="258" y="396"/>
                  </a:cubicBezTo>
                  <a:lnTo>
                    <a:pt x="219" y="400"/>
                  </a:lnTo>
                  <a:cubicBezTo>
                    <a:pt x="217" y="401"/>
                    <a:pt x="216" y="401"/>
                    <a:pt x="214" y="400"/>
                  </a:cubicBezTo>
                  <a:lnTo>
                    <a:pt x="175" y="396"/>
                  </a:lnTo>
                  <a:cubicBezTo>
                    <a:pt x="174" y="396"/>
                    <a:pt x="172" y="396"/>
                    <a:pt x="171" y="396"/>
                  </a:cubicBezTo>
                  <a:lnTo>
                    <a:pt x="135" y="386"/>
                  </a:lnTo>
                  <a:cubicBezTo>
                    <a:pt x="133" y="385"/>
                    <a:pt x="131" y="384"/>
                    <a:pt x="129" y="383"/>
                  </a:cubicBezTo>
                  <a:lnTo>
                    <a:pt x="68" y="346"/>
                  </a:lnTo>
                  <a:cubicBezTo>
                    <a:pt x="66" y="345"/>
                    <a:pt x="64" y="343"/>
                    <a:pt x="62" y="341"/>
                  </a:cubicBezTo>
                  <a:lnTo>
                    <a:pt x="39" y="315"/>
                  </a:lnTo>
                  <a:cubicBezTo>
                    <a:pt x="39" y="314"/>
                    <a:pt x="38" y="313"/>
                    <a:pt x="37" y="312"/>
                  </a:cubicBezTo>
                  <a:lnTo>
                    <a:pt x="19" y="282"/>
                  </a:lnTo>
                  <a:cubicBezTo>
                    <a:pt x="18" y="280"/>
                    <a:pt x="17" y="279"/>
                    <a:pt x="17" y="277"/>
                  </a:cubicBezTo>
                  <a:lnTo>
                    <a:pt x="6" y="244"/>
                  </a:lnTo>
                  <a:cubicBezTo>
                    <a:pt x="5" y="242"/>
                    <a:pt x="5" y="241"/>
                    <a:pt x="5" y="239"/>
                  </a:cubicBezTo>
                  <a:lnTo>
                    <a:pt x="1" y="203"/>
                  </a:lnTo>
                  <a:close/>
                  <a:moveTo>
                    <a:pt x="52" y="234"/>
                  </a:moveTo>
                  <a:lnTo>
                    <a:pt x="51" y="229"/>
                  </a:lnTo>
                  <a:lnTo>
                    <a:pt x="62" y="262"/>
                  </a:lnTo>
                  <a:lnTo>
                    <a:pt x="60" y="257"/>
                  </a:lnTo>
                  <a:lnTo>
                    <a:pt x="78" y="287"/>
                  </a:lnTo>
                  <a:lnTo>
                    <a:pt x="75" y="284"/>
                  </a:lnTo>
                  <a:lnTo>
                    <a:pt x="98" y="310"/>
                  </a:lnTo>
                  <a:lnTo>
                    <a:pt x="93" y="305"/>
                  </a:lnTo>
                  <a:lnTo>
                    <a:pt x="154" y="342"/>
                  </a:lnTo>
                  <a:lnTo>
                    <a:pt x="148" y="339"/>
                  </a:lnTo>
                  <a:lnTo>
                    <a:pt x="184" y="349"/>
                  </a:lnTo>
                  <a:lnTo>
                    <a:pt x="180" y="349"/>
                  </a:lnTo>
                  <a:lnTo>
                    <a:pt x="219" y="353"/>
                  </a:lnTo>
                  <a:lnTo>
                    <a:pt x="214" y="353"/>
                  </a:lnTo>
                  <a:lnTo>
                    <a:pt x="253" y="349"/>
                  </a:lnTo>
                  <a:lnTo>
                    <a:pt x="249" y="349"/>
                  </a:lnTo>
                  <a:lnTo>
                    <a:pt x="285" y="339"/>
                  </a:lnTo>
                  <a:lnTo>
                    <a:pt x="279" y="342"/>
                  </a:lnTo>
                  <a:lnTo>
                    <a:pt x="340" y="305"/>
                  </a:lnTo>
                  <a:lnTo>
                    <a:pt x="334" y="310"/>
                  </a:lnTo>
                  <a:lnTo>
                    <a:pt x="357" y="284"/>
                  </a:lnTo>
                  <a:lnTo>
                    <a:pt x="355" y="287"/>
                  </a:lnTo>
                  <a:lnTo>
                    <a:pt x="373" y="257"/>
                  </a:lnTo>
                  <a:lnTo>
                    <a:pt x="371" y="262"/>
                  </a:lnTo>
                  <a:lnTo>
                    <a:pt x="382" y="229"/>
                  </a:lnTo>
                  <a:lnTo>
                    <a:pt x="381" y="234"/>
                  </a:lnTo>
                  <a:lnTo>
                    <a:pt x="385" y="198"/>
                  </a:lnTo>
                  <a:lnTo>
                    <a:pt x="385" y="203"/>
                  </a:lnTo>
                  <a:lnTo>
                    <a:pt x="381" y="168"/>
                  </a:lnTo>
                  <a:lnTo>
                    <a:pt x="382" y="173"/>
                  </a:lnTo>
                  <a:lnTo>
                    <a:pt x="371" y="140"/>
                  </a:lnTo>
                  <a:lnTo>
                    <a:pt x="373" y="145"/>
                  </a:lnTo>
                  <a:lnTo>
                    <a:pt x="355" y="115"/>
                  </a:lnTo>
                  <a:lnTo>
                    <a:pt x="357" y="118"/>
                  </a:lnTo>
                  <a:lnTo>
                    <a:pt x="334" y="92"/>
                  </a:lnTo>
                  <a:lnTo>
                    <a:pt x="340" y="97"/>
                  </a:lnTo>
                  <a:lnTo>
                    <a:pt x="279" y="59"/>
                  </a:lnTo>
                  <a:lnTo>
                    <a:pt x="285" y="62"/>
                  </a:lnTo>
                  <a:lnTo>
                    <a:pt x="249" y="52"/>
                  </a:lnTo>
                  <a:lnTo>
                    <a:pt x="253" y="52"/>
                  </a:lnTo>
                  <a:lnTo>
                    <a:pt x="214" y="48"/>
                  </a:lnTo>
                  <a:lnTo>
                    <a:pt x="219" y="48"/>
                  </a:lnTo>
                  <a:lnTo>
                    <a:pt x="180" y="52"/>
                  </a:lnTo>
                  <a:lnTo>
                    <a:pt x="184" y="52"/>
                  </a:lnTo>
                  <a:lnTo>
                    <a:pt x="148" y="62"/>
                  </a:lnTo>
                  <a:lnTo>
                    <a:pt x="154" y="59"/>
                  </a:lnTo>
                  <a:lnTo>
                    <a:pt x="93" y="97"/>
                  </a:lnTo>
                  <a:lnTo>
                    <a:pt x="98" y="92"/>
                  </a:lnTo>
                  <a:lnTo>
                    <a:pt x="75" y="118"/>
                  </a:lnTo>
                  <a:lnTo>
                    <a:pt x="78" y="115"/>
                  </a:lnTo>
                  <a:lnTo>
                    <a:pt x="60" y="145"/>
                  </a:lnTo>
                  <a:lnTo>
                    <a:pt x="62" y="140"/>
                  </a:lnTo>
                  <a:lnTo>
                    <a:pt x="51" y="173"/>
                  </a:lnTo>
                  <a:lnTo>
                    <a:pt x="52" y="168"/>
                  </a:lnTo>
                  <a:lnTo>
                    <a:pt x="48" y="203"/>
                  </a:lnTo>
                  <a:lnTo>
                    <a:pt x="48" y="198"/>
                  </a:lnTo>
                  <a:lnTo>
                    <a:pt x="52" y="234"/>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326" name="Freeform 107"/>
            <p:cNvSpPr>
              <a:spLocks noEditPoints="1"/>
            </p:cNvSpPr>
            <p:nvPr/>
          </p:nvSpPr>
          <p:spPr bwMode="auto">
            <a:xfrm>
              <a:off x="2269" y="1507"/>
              <a:ext cx="116" cy="108"/>
            </a:xfrm>
            <a:custGeom>
              <a:avLst/>
              <a:gdLst>
                <a:gd name="T0" fmla="*/ 1 w 433"/>
                <a:gd name="T1" fmla="*/ 198 h 401"/>
                <a:gd name="T2" fmla="*/ 6 w 433"/>
                <a:gd name="T3" fmla="*/ 158 h 401"/>
                <a:gd name="T4" fmla="*/ 19 w 433"/>
                <a:gd name="T5" fmla="*/ 120 h 401"/>
                <a:gd name="T6" fmla="*/ 39 w 433"/>
                <a:gd name="T7" fmla="*/ 87 h 401"/>
                <a:gd name="T8" fmla="*/ 68 w 433"/>
                <a:gd name="T9" fmla="*/ 56 h 401"/>
                <a:gd name="T10" fmla="*/ 135 w 433"/>
                <a:gd name="T11" fmla="*/ 15 h 401"/>
                <a:gd name="T12" fmla="*/ 175 w 433"/>
                <a:gd name="T13" fmla="*/ 5 h 401"/>
                <a:gd name="T14" fmla="*/ 219 w 433"/>
                <a:gd name="T15" fmla="*/ 1 h 401"/>
                <a:gd name="T16" fmla="*/ 262 w 433"/>
                <a:gd name="T17" fmla="*/ 5 h 401"/>
                <a:gd name="T18" fmla="*/ 304 w 433"/>
                <a:gd name="T19" fmla="*/ 18 h 401"/>
                <a:gd name="T20" fmla="*/ 370 w 433"/>
                <a:gd name="T21" fmla="*/ 61 h 401"/>
                <a:gd name="T22" fmla="*/ 396 w 433"/>
                <a:gd name="T23" fmla="*/ 90 h 401"/>
                <a:gd name="T24" fmla="*/ 416 w 433"/>
                <a:gd name="T25" fmla="*/ 125 h 401"/>
                <a:gd name="T26" fmla="*/ 428 w 433"/>
                <a:gd name="T27" fmla="*/ 163 h 401"/>
                <a:gd name="T28" fmla="*/ 432 w 433"/>
                <a:gd name="T29" fmla="*/ 203 h 401"/>
                <a:gd name="T30" fmla="*/ 427 w 433"/>
                <a:gd name="T31" fmla="*/ 244 h 401"/>
                <a:gd name="T32" fmla="*/ 414 w 433"/>
                <a:gd name="T33" fmla="*/ 282 h 401"/>
                <a:gd name="T34" fmla="*/ 393 w 433"/>
                <a:gd name="T35" fmla="*/ 315 h 401"/>
                <a:gd name="T36" fmla="*/ 365 w 433"/>
                <a:gd name="T37" fmla="*/ 346 h 401"/>
                <a:gd name="T38" fmla="*/ 298 w 433"/>
                <a:gd name="T39" fmla="*/ 386 h 401"/>
                <a:gd name="T40" fmla="*/ 258 w 433"/>
                <a:gd name="T41" fmla="*/ 396 h 401"/>
                <a:gd name="T42" fmla="*/ 214 w 433"/>
                <a:gd name="T43" fmla="*/ 400 h 401"/>
                <a:gd name="T44" fmla="*/ 171 w 433"/>
                <a:gd name="T45" fmla="*/ 396 h 401"/>
                <a:gd name="T46" fmla="*/ 129 w 433"/>
                <a:gd name="T47" fmla="*/ 383 h 401"/>
                <a:gd name="T48" fmla="*/ 62 w 433"/>
                <a:gd name="T49" fmla="*/ 341 h 401"/>
                <a:gd name="T50" fmla="*/ 37 w 433"/>
                <a:gd name="T51" fmla="*/ 312 h 401"/>
                <a:gd name="T52" fmla="*/ 17 w 433"/>
                <a:gd name="T53" fmla="*/ 277 h 401"/>
                <a:gd name="T54" fmla="*/ 5 w 433"/>
                <a:gd name="T55" fmla="*/ 239 h 401"/>
                <a:gd name="T56" fmla="*/ 52 w 433"/>
                <a:gd name="T57" fmla="*/ 234 h 401"/>
                <a:gd name="T58" fmla="*/ 62 w 433"/>
                <a:gd name="T59" fmla="*/ 262 h 401"/>
                <a:gd name="T60" fmla="*/ 78 w 433"/>
                <a:gd name="T61" fmla="*/ 287 h 401"/>
                <a:gd name="T62" fmla="*/ 98 w 433"/>
                <a:gd name="T63" fmla="*/ 310 h 401"/>
                <a:gd name="T64" fmla="*/ 154 w 433"/>
                <a:gd name="T65" fmla="*/ 342 h 401"/>
                <a:gd name="T66" fmla="*/ 184 w 433"/>
                <a:gd name="T67" fmla="*/ 349 h 401"/>
                <a:gd name="T68" fmla="*/ 219 w 433"/>
                <a:gd name="T69" fmla="*/ 353 h 401"/>
                <a:gd name="T70" fmla="*/ 253 w 433"/>
                <a:gd name="T71" fmla="*/ 349 h 401"/>
                <a:gd name="T72" fmla="*/ 285 w 433"/>
                <a:gd name="T73" fmla="*/ 339 h 401"/>
                <a:gd name="T74" fmla="*/ 340 w 433"/>
                <a:gd name="T75" fmla="*/ 305 h 401"/>
                <a:gd name="T76" fmla="*/ 357 w 433"/>
                <a:gd name="T77" fmla="*/ 284 h 401"/>
                <a:gd name="T78" fmla="*/ 373 w 433"/>
                <a:gd name="T79" fmla="*/ 257 h 401"/>
                <a:gd name="T80" fmla="*/ 382 w 433"/>
                <a:gd name="T81" fmla="*/ 229 h 401"/>
                <a:gd name="T82" fmla="*/ 385 w 433"/>
                <a:gd name="T83" fmla="*/ 198 h 401"/>
                <a:gd name="T84" fmla="*/ 381 w 433"/>
                <a:gd name="T85" fmla="*/ 168 h 401"/>
                <a:gd name="T86" fmla="*/ 371 w 433"/>
                <a:gd name="T87" fmla="*/ 140 h 401"/>
                <a:gd name="T88" fmla="*/ 355 w 433"/>
                <a:gd name="T89" fmla="*/ 115 h 401"/>
                <a:gd name="T90" fmla="*/ 334 w 433"/>
                <a:gd name="T91" fmla="*/ 92 h 401"/>
                <a:gd name="T92" fmla="*/ 279 w 433"/>
                <a:gd name="T93" fmla="*/ 59 h 401"/>
                <a:gd name="T94" fmla="*/ 249 w 433"/>
                <a:gd name="T95" fmla="*/ 52 h 401"/>
                <a:gd name="T96" fmla="*/ 214 w 433"/>
                <a:gd name="T97" fmla="*/ 48 h 401"/>
                <a:gd name="T98" fmla="*/ 180 w 433"/>
                <a:gd name="T99" fmla="*/ 52 h 401"/>
                <a:gd name="T100" fmla="*/ 148 w 433"/>
                <a:gd name="T101" fmla="*/ 62 h 401"/>
                <a:gd name="T102" fmla="*/ 93 w 433"/>
                <a:gd name="T103" fmla="*/ 97 h 401"/>
                <a:gd name="T104" fmla="*/ 75 w 433"/>
                <a:gd name="T105" fmla="*/ 118 h 401"/>
                <a:gd name="T106" fmla="*/ 60 w 433"/>
                <a:gd name="T107" fmla="*/ 145 h 401"/>
                <a:gd name="T108" fmla="*/ 51 w 433"/>
                <a:gd name="T109" fmla="*/ 173 h 401"/>
                <a:gd name="T110" fmla="*/ 48 w 433"/>
                <a:gd name="T111" fmla="*/ 203 h 401"/>
                <a:gd name="T112" fmla="*/ 52 w 433"/>
                <a:gd name="T113" fmla="*/ 23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3" h="401">
                  <a:moveTo>
                    <a:pt x="1" y="203"/>
                  </a:moveTo>
                  <a:cubicBezTo>
                    <a:pt x="0" y="201"/>
                    <a:pt x="0" y="200"/>
                    <a:pt x="1" y="198"/>
                  </a:cubicBezTo>
                  <a:lnTo>
                    <a:pt x="5" y="163"/>
                  </a:lnTo>
                  <a:cubicBezTo>
                    <a:pt x="5" y="161"/>
                    <a:pt x="5" y="159"/>
                    <a:pt x="6" y="158"/>
                  </a:cubicBezTo>
                  <a:lnTo>
                    <a:pt x="17" y="125"/>
                  </a:lnTo>
                  <a:cubicBezTo>
                    <a:pt x="17" y="123"/>
                    <a:pt x="18" y="122"/>
                    <a:pt x="19" y="120"/>
                  </a:cubicBezTo>
                  <a:lnTo>
                    <a:pt x="37" y="90"/>
                  </a:lnTo>
                  <a:cubicBezTo>
                    <a:pt x="38" y="89"/>
                    <a:pt x="39" y="88"/>
                    <a:pt x="39" y="87"/>
                  </a:cubicBezTo>
                  <a:lnTo>
                    <a:pt x="62" y="61"/>
                  </a:lnTo>
                  <a:cubicBezTo>
                    <a:pt x="64" y="59"/>
                    <a:pt x="66" y="57"/>
                    <a:pt x="68" y="56"/>
                  </a:cubicBezTo>
                  <a:lnTo>
                    <a:pt x="129" y="18"/>
                  </a:lnTo>
                  <a:cubicBezTo>
                    <a:pt x="131" y="17"/>
                    <a:pt x="133" y="16"/>
                    <a:pt x="135" y="15"/>
                  </a:cubicBezTo>
                  <a:lnTo>
                    <a:pt x="171" y="5"/>
                  </a:lnTo>
                  <a:cubicBezTo>
                    <a:pt x="172" y="5"/>
                    <a:pt x="174" y="5"/>
                    <a:pt x="175" y="5"/>
                  </a:cubicBezTo>
                  <a:lnTo>
                    <a:pt x="214" y="1"/>
                  </a:lnTo>
                  <a:cubicBezTo>
                    <a:pt x="216" y="0"/>
                    <a:pt x="217" y="0"/>
                    <a:pt x="219" y="1"/>
                  </a:cubicBezTo>
                  <a:lnTo>
                    <a:pt x="258" y="5"/>
                  </a:lnTo>
                  <a:cubicBezTo>
                    <a:pt x="259" y="5"/>
                    <a:pt x="261" y="5"/>
                    <a:pt x="262" y="5"/>
                  </a:cubicBezTo>
                  <a:lnTo>
                    <a:pt x="298" y="15"/>
                  </a:lnTo>
                  <a:cubicBezTo>
                    <a:pt x="300" y="16"/>
                    <a:pt x="302" y="17"/>
                    <a:pt x="304" y="18"/>
                  </a:cubicBezTo>
                  <a:lnTo>
                    <a:pt x="365" y="56"/>
                  </a:lnTo>
                  <a:cubicBezTo>
                    <a:pt x="367" y="57"/>
                    <a:pt x="369" y="59"/>
                    <a:pt x="370" y="61"/>
                  </a:cubicBezTo>
                  <a:lnTo>
                    <a:pt x="393" y="87"/>
                  </a:lnTo>
                  <a:cubicBezTo>
                    <a:pt x="394" y="88"/>
                    <a:pt x="395" y="89"/>
                    <a:pt x="396" y="90"/>
                  </a:cubicBezTo>
                  <a:lnTo>
                    <a:pt x="414" y="120"/>
                  </a:lnTo>
                  <a:cubicBezTo>
                    <a:pt x="415" y="122"/>
                    <a:pt x="416" y="123"/>
                    <a:pt x="416" y="125"/>
                  </a:cubicBezTo>
                  <a:lnTo>
                    <a:pt x="427" y="158"/>
                  </a:lnTo>
                  <a:cubicBezTo>
                    <a:pt x="428" y="159"/>
                    <a:pt x="428" y="161"/>
                    <a:pt x="428" y="163"/>
                  </a:cubicBezTo>
                  <a:lnTo>
                    <a:pt x="432" y="198"/>
                  </a:lnTo>
                  <a:cubicBezTo>
                    <a:pt x="433" y="200"/>
                    <a:pt x="433" y="201"/>
                    <a:pt x="432" y="203"/>
                  </a:cubicBezTo>
                  <a:lnTo>
                    <a:pt x="428" y="239"/>
                  </a:lnTo>
                  <a:cubicBezTo>
                    <a:pt x="428" y="241"/>
                    <a:pt x="428" y="242"/>
                    <a:pt x="427" y="244"/>
                  </a:cubicBezTo>
                  <a:lnTo>
                    <a:pt x="416" y="277"/>
                  </a:lnTo>
                  <a:cubicBezTo>
                    <a:pt x="416" y="279"/>
                    <a:pt x="415" y="280"/>
                    <a:pt x="414" y="282"/>
                  </a:cubicBezTo>
                  <a:lnTo>
                    <a:pt x="396" y="312"/>
                  </a:lnTo>
                  <a:cubicBezTo>
                    <a:pt x="395" y="313"/>
                    <a:pt x="394" y="314"/>
                    <a:pt x="393" y="315"/>
                  </a:cubicBezTo>
                  <a:lnTo>
                    <a:pt x="370" y="341"/>
                  </a:lnTo>
                  <a:cubicBezTo>
                    <a:pt x="369" y="343"/>
                    <a:pt x="367" y="345"/>
                    <a:pt x="365" y="346"/>
                  </a:cubicBezTo>
                  <a:lnTo>
                    <a:pt x="304" y="383"/>
                  </a:lnTo>
                  <a:cubicBezTo>
                    <a:pt x="302" y="384"/>
                    <a:pt x="300" y="385"/>
                    <a:pt x="298" y="386"/>
                  </a:cubicBezTo>
                  <a:lnTo>
                    <a:pt x="262" y="396"/>
                  </a:lnTo>
                  <a:cubicBezTo>
                    <a:pt x="261" y="396"/>
                    <a:pt x="259" y="396"/>
                    <a:pt x="258" y="396"/>
                  </a:cubicBezTo>
                  <a:lnTo>
                    <a:pt x="219" y="400"/>
                  </a:lnTo>
                  <a:cubicBezTo>
                    <a:pt x="217" y="401"/>
                    <a:pt x="216" y="401"/>
                    <a:pt x="214" y="400"/>
                  </a:cubicBezTo>
                  <a:lnTo>
                    <a:pt x="175" y="396"/>
                  </a:lnTo>
                  <a:cubicBezTo>
                    <a:pt x="174" y="396"/>
                    <a:pt x="172" y="396"/>
                    <a:pt x="171" y="396"/>
                  </a:cubicBezTo>
                  <a:lnTo>
                    <a:pt x="135" y="386"/>
                  </a:lnTo>
                  <a:cubicBezTo>
                    <a:pt x="133" y="385"/>
                    <a:pt x="131" y="384"/>
                    <a:pt x="129" y="383"/>
                  </a:cubicBezTo>
                  <a:lnTo>
                    <a:pt x="68" y="346"/>
                  </a:lnTo>
                  <a:cubicBezTo>
                    <a:pt x="66" y="345"/>
                    <a:pt x="64" y="343"/>
                    <a:pt x="62" y="341"/>
                  </a:cubicBezTo>
                  <a:lnTo>
                    <a:pt x="39" y="315"/>
                  </a:lnTo>
                  <a:cubicBezTo>
                    <a:pt x="39" y="314"/>
                    <a:pt x="38" y="313"/>
                    <a:pt x="37" y="312"/>
                  </a:cubicBezTo>
                  <a:lnTo>
                    <a:pt x="19" y="282"/>
                  </a:lnTo>
                  <a:cubicBezTo>
                    <a:pt x="18" y="280"/>
                    <a:pt x="17" y="279"/>
                    <a:pt x="17" y="277"/>
                  </a:cubicBezTo>
                  <a:lnTo>
                    <a:pt x="6" y="244"/>
                  </a:lnTo>
                  <a:cubicBezTo>
                    <a:pt x="5" y="242"/>
                    <a:pt x="5" y="241"/>
                    <a:pt x="5" y="239"/>
                  </a:cubicBezTo>
                  <a:lnTo>
                    <a:pt x="1" y="203"/>
                  </a:lnTo>
                  <a:close/>
                  <a:moveTo>
                    <a:pt x="52" y="234"/>
                  </a:moveTo>
                  <a:lnTo>
                    <a:pt x="51" y="229"/>
                  </a:lnTo>
                  <a:lnTo>
                    <a:pt x="62" y="262"/>
                  </a:lnTo>
                  <a:lnTo>
                    <a:pt x="60" y="257"/>
                  </a:lnTo>
                  <a:lnTo>
                    <a:pt x="78" y="287"/>
                  </a:lnTo>
                  <a:lnTo>
                    <a:pt x="75" y="284"/>
                  </a:lnTo>
                  <a:lnTo>
                    <a:pt x="98" y="310"/>
                  </a:lnTo>
                  <a:lnTo>
                    <a:pt x="93" y="305"/>
                  </a:lnTo>
                  <a:lnTo>
                    <a:pt x="154" y="342"/>
                  </a:lnTo>
                  <a:lnTo>
                    <a:pt x="148" y="339"/>
                  </a:lnTo>
                  <a:lnTo>
                    <a:pt x="184" y="349"/>
                  </a:lnTo>
                  <a:lnTo>
                    <a:pt x="180" y="349"/>
                  </a:lnTo>
                  <a:lnTo>
                    <a:pt x="219" y="353"/>
                  </a:lnTo>
                  <a:lnTo>
                    <a:pt x="214" y="353"/>
                  </a:lnTo>
                  <a:lnTo>
                    <a:pt x="253" y="349"/>
                  </a:lnTo>
                  <a:lnTo>
                    <a:pt x="249" y="349"/>
                  </a:lnTo>
                  <a:lnTo>
                    <a:pt x="285" y="339"/>
                  </a:lnTo>
                  <a:lnTo>
                    <a:pt x="279" y="342"/>
                  </a:lnTo>
                  <a:lnTo>
                    <a:pt x="340" y="305"/>
                  </a:lnTo>
                  <a:lnTo>
                    <a:pt x="334" y="310"/>
                  </a:lnTo>
                  <a:lnTo>
                    <a:pt x="357" y="284"/>
                  </a:lnTo>
                  <a:lnTo>
                    <a:pt x="355" y="287"/>
                  </a:lnTo>
                  <a:lnTo>
                    <a:pt x="373" y="257"/>
                  </a:lnTo>
                  <a:lnTo>
                    <a:pt x="371" y="262"/>
                  </a:lnTo>
                  <a:lnTo>
                    <a:pt x="382" y="229"/>
                  </a:lnTo>
                  <a:lnTo>
                    <a:pt x="381" y="234"/>
                  </a:lnTo>
                  <a:lnTo>
                    <a:pt x="385" y="198"/>
                  </a:lnTo>
                  <a:lnTo>
                    <a:pt x="385" y="203"/>
                  </a:lnTo>
                  <a:lnTo>
                    <a:pt x="381" y="168"/>
                  </a:lnTo>
                  <a:lnTo>
                    <a:pt x="382" y="173"/>
                  </a:lnTo>
                  <a:lnTo>
                    <a:pt x="371" y="140"/>
                  </a:lnTo>
                  <a:lnTo>
                    <a:pt x="373" y="145"/>
                  </a:lnTo>
                  <a:lnTo>
                    <a:pt x="355" y="115"/>
                  </a:lnTo>
                  <a:lnTo>
                    <a:pt x="357" y="118"/>
                  </a:lnTo>
                  <a:lnTo>
                    <a:pt x="334" y="92"/>
                  </a:lnTo>
                  <a:lnTo>
                    <a:pt x="340" y="97"/>
                  </a:lnTo>
                  <a:lnTo>
                    <a:pt x="279" y="59"/>
                  </a:lnTo>
                  <a:lnTo>
                    <a:pt x="285" y="62"/>
                  </a:lnTo>
                  <a:lnTo>
                    <a:pt x="249" y="52"/>
                  </a:lnTo>
                  <a:lnTo>
                    <a:pt x="253" y="52"/>
                  </a:lnTo>
                  <a:lnTo>
                    <a:pt x="214" y="48"/>
                  </a:lnTo>
                  <a:lnTo>
                    <a:pt x="219" y="48"/>
                  </a:lnTo>
                  <a:lnTo>
                    <a:pt x="180" y="52"/>
                  </a:lnTo>
                  <a:lnTo>
                    <a:pt x="184" y="52"/>
                  </a:lnTo>
                  <a:lnTo>
                    <a:pt x="148" y="62"/>
                  </a:lnTo>
                  <a:lnTo>
                    <a:pt x="154" y="59"/>
                  </a:lnTo>
                  <a:lnTo>
                    <a:pt x="93" y="97"/>
                  </a:lnTo>
                  <a:lnTo>
                    <a:pt x="98" y="92"/>
                  </a:lnTo>
                  <a:lnTo>
                    <a:pt x="75" y="118"/>
                  </a:lnTo>
                  <a:lnTo>
                    <a:pt x="78" y="115"/>
                  </a:lnTo>
                  <a:lnTo>
                    <a:pt x="60" y="145"/>
                  </a:lnTo>
                  <a:lnTo>
                    <a:pt x="62" y="140"/>
                  </a:lnTo>
                  <a:lnTo>
                    <a:pt x="51" y="173"/>
                  </a:lnTo>
                  <a:lnTo>
                    <a:pt x="52" y="168"/>
                  </a:lnTo>
                  <a:lnTo>
                    <a:pt x="48" y="203"/>
                  </a:lnTo>
                  <a:lnTo>
                    <a:pt x="48" y="198"/>
                  </a:lnTo>
                  <a:lnTo>
                    <a:pt x="52" y="234"/>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327" name="Freeform 108"/>
            <p:cNvSpPr>
              <a:spLocks noEditPoints="1"/>
            </p:cNvSpPr>
            <p:nvPr/>
          </p:nvSpPr>
          <p:spPr bwMode="auto">
            <a:xfrm>
              <a:off x="1774" y="1554"/>
              <a:ext cx="117" cy="108"/>
            </a:xfrm>
            <a:custGeom>
              <a:avLst/>
              <a:gdLst>
                <a:gd name="T0" fmla="*/ 1 w 433"/>
                <a:gd name="T1" fmla="*/ 198 h 401"/>
                <a:gd name="T2" fmla="*/ 6 w 433"/>
                <a:gd name="T3" fmla="*/ 158 h 401"/>
                <a:gd name="T4" fmla="*/ 19 w 433"/>
                <a:gd name="T5" fmla="*/ 120 h 401"/>
                <a:gd name="T6" fmla="*/ 39 w 433"/>
                <a:gd name="T7" fmla="*/ 87 h 401"/>
                <a:gd name="T8" fmla="*/ 68 w 433"/>
                <a:gd name="T9" fmla="*/ 56 h 401"/>
                <a:gd name="T10" fmla="*/ 135 w 433"/>
                <a:gd name="T11" fmla="*/ 15 h 401"/>
                <a:gd name="T12" fmla="*/ 175 w 433"/>
                <a:gd name="T13" fmla="*/ 5 h 401"/>
                <a:gd name="T14" fmla="*/ 219 w 433"/>
                <a:gd name="T15" fmla="*/ 1 h 401"/>
                <a:gd name="T16" fmla="*/ 262 w 433"/>
                <a:gd name="T17" fmla="*/ 5 h 401"/>
                <a:gd name="T18" fmla="*/ 304 w 433"/>
                <a:gd name="T19" fmla="*/ 18 h 401"/>
                <a:gd name="T20" fmla="*/ 370 w 433"/>
                <a:gd name="T21" fmla="*/ 61 h 401"/>
                <a:gd name="T22" fmla="*/ 396 w 433"/>
                <a:gd name="T23" fmla="*/ 90 h 401"/>
                <a:gd name="T24" fmla="*/ 416 w 433"/>
                <a:gd name="T25" fmla="*/ 125 h 401"/>
                <a:gd name="T26" fmla="*/ 428 w 433"/>
                <a:gd name="T27" fmla="*/ 163 h 401"/>
                <a:gd name="T28" fmla="*/ 432 w 433"/>
                <a:gd name="T29" fmla="*/ 203 h 401"/>
                <a:gd name="T30" fmla="*/ 427 w 433"/>
                <a:gd name="T31" fmla="*/ 244 h 401"/>
                <a:gd name="T32" fmla="*/ 414 w 433"/>
                <a:gd name="T33" fmla="*/ 282 h 401"/>
                <a:gd name="T34" fmla="*/ 393 w 433"/>
                <a:gd name="T35" fmla="*/ 315 h 401"/>
                <a:gd name="T36" fmla="*/ 365 w 433"/>
                <a:gd name="T37" fmla="*/ 346 h 401"/>
                <a:gd name="T38" fmla="*/ 298 w 433"/>
                <a:gd name="T39" fmla="*/ 386 h 401"/>
                <a:gd name="T40" fmla="*/ 258 w 433"/>
                <a:gd name="T41" fmla="*/ 396 h 401"/>
                <a:gd name="T42" fmla="*/ 214 w 433"/>
                <a:gd name="T43" fmla="*/ 400 h 401"/>
                <a:gd name="T44" fmla="*/ 171 w 433"/>
                <a:gd name="T45" fmla="*/ 396 h 401"/>
                <a:gd name="T46" fmla="*/ 129 w 433"/>
                <a:gd name="T47" fmla="*/ 383 h 401"/>
                <a:gd name="T48" fmla="*/ 62 w 433"/>
                <a:gd name="T49" fmla="*/ 341 h 401"/>
                <a:gd name="T50" fmla="*/ 37 w 433"/>
                <a:gd name="T51" fmla="*/ 312 h 401"/>
                <a:gd name="T52" fmla="*/ 17 w 433"/>
                <a:gd name="T53" fmla="*/ 277 h 401"/>
                <a:gd name="T54" fmla="*/ 5 w 433"/>
                <a:gd name="T55" fmla="*/ 239 h 401"/>
                <a:gd name="T56" fmla="*/ 52 w 433"/>
                <a:gd name="T57" fmla="*/ 234 h 401"/>
                <a:gd name="T58" fmla="*/ 62 w 433"/>
                <a:gd name="T59" fmla="*/ 262 h 401"/>
                <a:gd name="T60" fmla="*/ 78 w 433"/>
                <a:gd name="T61" fmla="*/ 287 h 401"/>
                <a:gd name="T62" fmla="*/ 98 w 433"/>
                <a:gd name="T63" fmla="*/ 310 h 401"/>
                <a:gd name="T64" fmla="*/ 154 w 433"/>
                <a:gd name="T65" fmla="*/ 342 h 401"/>
                <a:gd name="T66" fmla="*/ 184 w 433"/>
                <a:gd name="T67" fmla="*/ 349 h 401"/>
                <a:gd name="T68" fmla="*/ 219 w 433"/>
                <a:gd name="T69" fmla="*/ 353 h 401"/>
                <a:gd name="T70" fmla="*/ 253 w 433"/>
                <a:gd name="T71" fmla="*/ 349 h 401"/>
                <a:gd name="T72" fmla="*/ 285 w 433"/>
                <a:gd name="T73" fmla="*/ 339 h 401"/>
                <a:gd name="T74" fmla="*/ 340 w 433"/>
                <a:gd name="T75" fmla="*/ 305 h 401"/>
                <a:gd name="T76" fmla="*/ 357 w 433"/>
                <a:gd name="T77" fmla="*/ 284 h 401"/>
                <a:gd name="T78" fmla="*/ 373 w 433"/>
                <a:gd name="T79" fmla="*/ 257 h 401"/>
                <a:gd name="T80" fmla="*/ 382 w 433"/>
                <a:gd name="T81" fmla="*/ 229 h 401"/>
                <a:gd name="T82" fmla="*/ 385 w 433"/>
                <a:gd name="T83" fmla="*/ 198 h 401"/>
                <a:gd name="T84" fmla="*/ 381 w 433"/>
                <a:gd name="T85" fmla="*/ 168 h 401"/>
                <a:gd name="T86" fmla="*/ 371 w 433"/>
                <a:gd name="T87" fmla="*/ 140 h 401"/>
                <a:gd name="T88" fmla="*/ 355 w 433"/>
                <a:gd name="T89" fmla="*/ 115 h 401"/>
                <a:gd name="T90" fmla="*/ 334 w 433"/>
                <a:gd name="T91" fmla="*/ 92 h 401"/>
                <a:gd name="T92" fmla="*/ 279 w 433"/>
                <a:gd name="T93" fmla="*/ 59 h 401"/>
                <a:gd name="T94" fmla="*/ 249 w 433"/>
                <a:gd name="T95" fmla="*/ 52 h 401"/>
                <a:gd name="T96" fmla="*/ 214 w 433"/>
                <a:gd name="T97" fmla="*/ 48 h 401"/>
                <a:gd name="T98" fmla="*/ 180 w 433"/>
                <a:gd name="T99" fmla="*/ 52 h 401"/>
                <a:gd name="T100" fmla="*/ 148 w 433"/>
                <a:gd name="T101" fmla="*/ 62 h 401"/>
                <a:gd name="T102" fmla="*/ 93 w 433"/>
                <a:gd name="T103" fmla="*/ 97 h 401"/>
                <a:gd name="T104" fmla="*/ 75 w 433"/>
                <a:gd name="T105" fmla="*/ 118 h 401"/>
                <a:gd name="T106" fmla="*/ 60 w 433"/>
                <a:gd name="T107" fmla="*/ 145 h 401"/>
                <a:gd name="T108" fmla="*/ 51 w 433"/>
                <a:gd name="T109" fmla="*/ 173 h 401"/>
                <a:gd name="T110" fmla="*/ 48 w 433"/>
                <a:gd name="T111" fmla="*/ 203 h 401"/>
                <a:gd name="T112" fmla="*/ 52 w 433"/>
                <a:gd name="T113" fmla="*/ 23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3" h="401">
                  <a:moveTo>
                    <a:pt x="1" y="203"/>
                  </a:moveTo>
                  <a:cubicBezTo>
                    <a:pt x="0" y="201"/>
                    <a:pt x="0" y="200"/>
                    <a:pt x="1" y="198"/>
                  </a:cubicBezTo>
                  <a:lnTo>
                    <a:pt x="5" y="163"/>
                  </a:lnTo>
                  <a:cubicBezTo>
                    <a:pt x="5" y="161"/>
                    <a:pt x="5" y="159"/>
                    <a:pt x="6" y="158"/>
                  </a:cubicBezTo>
                  <a:lnTo>
                    <a:pt x="17" y="125"/>
                  </a:lnTo>
                  <a:cubicBezTo>
                    <a:pt x="17" y="123"/>
                    <a:pt x="18" y="122"/>
                    <a:pt x="19" y="120"/>
                  </a:cubicBezTo>
                  <a:lnTo>
                    <a:pt x="37" y="90"/>
                  </a:lnTo>
                  <a:cubicBezTo>
                    <a:pt x="38" y="89"/>
                    <a:pt x="39" y="88"/>
                    <a:pt x="39" y="87"/>
                  </a:cubicBezTo>
                  <a:lnTo>
                    <a:pt x="62" y="61"/>
                  </a:lnTo>
                  <a:cubicBezTo>
                    <a:pt x="64" y="59"/>
                    <a:pt x="66" y="57"/>
                    <a:pt x="68" y="56"/>
                  </a:cubicBezTo>
                  <a:lnTo>
                    <a:pt x="129" y="18"/>
                  </a:lnTo>
                  <a:cubicBezTo>
                    <a:pt x="131" y="17"/>
                    <a:pt x="133" y="16"/>
                    <a:pt x="135" y="15"/>
                  </a:cubicBezTo>
                  <a:lnTo>
                    <a:pt x="171" y="5"/>
                  </a:lnTo>
                  <a:cubicBezTo>
                    <a:pt x="172" y="5"/>
                    <a:pt x="174" y="5"/>
                    <a:pt x="175" y="5"/>
                  </a:cubicBezTo>
                  <a:lnTo>
                    <a:pt x="214" y="1"/>
                  </a:lnTo>
                  <a:cubicBezTo>
                    <a:pt x="216" y="0"/>
                    <a:pt x="217" y="0"/>
                    <a:pt x="219" y="1"/>
                  </a:cubicBezTo>
                  <a:lnTo>
                    <a:pt x="258" y="5"/>
                  </a:lnTo>
                  <a:cubicBezTo>
                    <a:pt x="259" y="5"/>
                    <a:pt x="261" y="5"/>
                    <a:pt x="262" y="5"/>
                  </a:cubicBezTo>
                  <a:lnTo>
                    <a:pt x="298" y="15"/>
                  </a:lnTo>
                  <a:cubicBezTo>
                    <a:pt x="300" y="16"/>
                    <a:pt x="302" y="17"/>
                    <a:pt x="304" y="18"/>
                  </a:cubicBezTo>
                  <a:lnTo>
                    <a:pt x="365" y="56"/>
                  </a:lnTo>
                  <a:cubicBezTo>
                    <a:pt x="367" y="57"/>
                    <a:pt x="369" y="59"/>
                    <a:pt x="370" y="61"/>
                  </a:cubicBezTo>
                  <a:lnTo>
                    <a:pt x="393" y="87"/>
                  </a:lnTo>
                  <a:cubicBezTo>
                    <a:pt x="394" y="88"/>
                    <a:pt x="395" y="89"/>
                    <a:pt x="396" y="90"/>
                  </a:cubicBezTo>
                  <a:lnTo>
                    <a:pt x="414" y="120"/>
                  </a:lnTo>
                  <a:cubicBezTo>
                    <a:pt x="415" y="122"/>
                    <a:pt x="416" y="123"/>
                    <a:pt x="416" y="125"/>
                  </a:cubicBezTo>
                  <a:lnTo>
                    <a:pt x="427" y="158"/>
                  </a:lnTo>
                  <a:cubicBezTo>
                    <a:pt x="428" y="159"/>
                    <a:pt x="428" y="161"/>
                    <a:pt x="428" y="163"/>
                  </a:cubicBezTo>
                  <a:lnTo>
                    <a:pt x="432" y="198"/>
                  </a:lnTo>
                  <a:cubicBezTo>
                    <a:pt x="433" y="200"/>
                    <a:pt x="433" y="201"/>
                    <a:pt x="432" y="203"/>
                  </a:cubicBezTo>
                  <a:lnTo>
                    <a:pt x="428" y="239"/>
                  </a:lnTo>
                  <a:cubicBezTo>
                    <a:pt x="428" y="241"/>
                    <a:pt x="428" y="242"/>
                    <a:pt x="427" y="244"/>
                  </a:cubicBezTo>
                  <a:lnTo>
                    <a:pt x="416" y="277"/>
                  </a:lnTo>
                  <a:cubicBezTo>
                    <a:pt x="416" y="279"/>
                    <a:pt x="415" y="280"/>
                    <a:pt x="414" y="282"/>
                  </a:cubicBezTo>
                  <a:lnTo>
                    <a:pt x="396" y="312"/>
                  </a:lnTo>
                  <a:cubicBezTo>
                    <a:pt x="395" y="313"/>
                    <a:pt x="394" y="314"/>
                    <a:pt x="393" y="315"/>
                  </a:cubicBezTo>
                  <a:lnTo>
                    <a:pt x="370" y="341"/>
                  </a:lnTo>
                  <a:cubicBezTo>
                    <a:pt x="369" y="343"/>
                    <a:pt x="367" y="345"/>
                    <a:pt x="365" y="346"/>
                  </a:cubicBezTo>
                  <a:lnTo>
                    <a:pt x="304" y="383"/>
                  </a:lnTo>
                  <a:cubicBezTo>
                    <a:pt x="302" y="384"/>
                    <a:pt x="300" y="385"/>
                    <a:pt x="298" y="386"/>
                  </a:cubicBezTo>
                  <a:lnTo>
                    <a:pt x="262" y="396"/>
                  </a:lnTo>
                  <a:cubicBezTo>
                    <a:pt x="261" y="396"/>
                    <a:pt x="259" y="396"/>
                    <a:pt x="258" y="396"/>
                  </a:cubicBezTo>
                  <a:lnTo>
                    <a:pt x="219" y="400"/>
                  </a:lnTo>
                  <a:cubicBezTo>
                    <a:pt x="217" y="401"/>
                    <a:pt x="216" y="401"/>
                    <a:pt x="214" y="400"/>
                  </a:cubicBezTo>
                  <a:lnTo>
                    <a:pt x="175" y="396"/>
                  </a:lnTo>
                  <a:cubicBezTo>
                    <a:pt x="174" y="396"/>
                    <a:pt x="172" y="396"/>
                    <a:pt x="171" y="396"/>
                  </a:cubicBezTo>
                  <a:lnTo>
                    <a:pt x="135" y="386"/>
                  </a:lnTo>
                  <a:cubicBezTo>
                    <a:pt x="133" y="385"/>
                    <a:pt x="131" y="384"/>
                    <a:pt x="129" y="383"/>
                  </a:cubicBezTo>
                  <a:lnTo>
                    <a:pt x="68" y="346"/>
                  </a:lnTo>
                  <a:cubicBezTo>
                    <a:pt x="66" y="345"/>
                    <a:pt x="64" y="343"/>
                    <a:pt x="62" y="341"/>
                  </a:cubicBezTo>
                  <a:lnTo>
                    <a:pt x="39" y="315"/>
                  </a:lnTo>
                  <a:cubicBezTo>
                    <a:pt x="39" y="314"/>
                    <a:pt x="38" y="313"/>
                    <a:pt x="37" y="312"/>
                  </a:cubicBezTo>
                  <a:lnTo>
                    <a:pt x="19" y="282"/>
                  </a:lnTo>
                  <a:cubicBezTo>
                    <a:pt x="18" y="280"/>
                    <a:pt x="17" y="279"/>
                    <a:pt x="17" y="277"/>
                  </a:cubicBezTo>
                  <a:lnTo>
                    <a:pt x="6" y="244"/>
                  </a:lnTo>
                  <a:cubicBezTo>
                    <a:pt x="5" y="242"/>
                    <a:pt x="5" y="241"/>
                    <a:pt x="5" y="239"/>
                  </a:cubicBezTo>
                  <a:lnTo>
                    <a:pt x="1" y="203"/>
                  </a:lnTo>
                  <a:close/>
                  <a:moveTo>
                    <a:pt x="52" y="234"/>
                  </a:moveTo>
                  <a:lnTo>
                    <a:pt x="51" y="229"/>
                  </a:lnTo>
                  <a:lnTo>
                    <a:pt x="62" y="262"/>
                  </a:lnTo>
                  <a:lnTo>
                    <a:pt x="60" y="257"/>
                  </a:lnTo>
                  <a:lnTo>
                    <a:pt x="78" y="287"/>
                  </a:lnTo>
                  <a:lnTo>
                    <a:pt x="75" y="284"/>
                  </a:lnTo>
                  <a:lnTo>
                    <a:pt x="98" y="310"/>
                  </a:lnTo>
                  <a:lnTo>
                    <a:pt x="93" y="305"/>
                  </a:lnTo>
                  <a:lnTo>
                    <a:pt x="154" y="342"/>
                  </a:lnTo>
                  <a:lnTo>
                    <a:pt x="148" y="339"/>
                  </a:lnTo>
                  <a:lnTo>
                    <a:pt x="184" y="349"/>
                  </a:lnTo>
                  <a:lnTo>
                    <a:pt x="180" y="349"/>
                  </a:lnTo>
                  <a:lnTo>
                    <a:pt x="219" y="353"/>
                  </a:lnTo>
                  <a:lnTo>
                    <a:pt x="214" y="353"/>
                  </a:lnTo>
                  <a:lnTo>
                    <a:pt x="253" y="349"/>
                  </a:lnTo>
                  <a:lnTo>
                    <a:pt x="249" y="349"/>
                  </a:lnTo>
                  <a:lnTo>
                    <a:pt x="285" y="339"/>
                  </a:lnTo>
                  <a:lnTo>
                    <a:pt x="279" y="342"/>
                  </a:lnTo>
                  <a:lnTo>
                    <a:pt x="340" y="305"/>
                  </a:lnTo>
                  <a:lnTo>
                    <a:pt x="334" y="310"/>
                  </a:lnTo>
                  <a:lnTo>
                    <a:pt x="357" y="284"/>
                  </a:lnTo>
                  <a:lnTo>
                    <a:pt x="355" y="287"/>
                  </a:lnTo>
                  <a:lnTo>
                    <a:pt x="373" y="257"/>
                  </a:lnTo>
                  <a:lnTo>
                    <a:pt x="371" y="262"/>
                  </a:lnTo>
                  <a:lnTo>
                    <a:pt x="382" y="229"/>
                  </a:lnTo>
                  <a:lnTo>
                    <a:pt x="381" y="234"/>
                  </a:lnTo>
                  <a:lnTo>
                    <a:pt x="385" y="198"/>
                  </a:lnTo>
                  <a:lnTo>
                    <a:pt x="385" y="203"/>
                  </a:lnTo>
                  <a:lnTo>
                    <a:pt x="381" y="168"/>
                  </a:lnTo>
                  <a:lnTo>
                    <a:pt x="382" y="173"/>
                  </a:lnTo>
                  <a:lnTo>
                    <a:pt x="371" y="140"/>
                  </a:lnTo>
                  <a:lnTo>
                    <a:pt x="373" y="145"/>
                  </a:lnTo>
                  <a:lnTo>
                    <a:pt x="355" y="115"/>
                  </a:lnTo>
                  <a:lnTo>
                    <a:pt x="357" y="118"/>
                  </a:lnTo>
                  <a:lnTo>
                    <a:pt x="334" y="92"/>
                  </a:lnTo>
                  <a:lnTo>
                    <a:pt x="340" y="97"/>
                  </a:lnTo>
                  <a:lnTo>
                    <a:pt x="279" y="59"/>
                  </a:lnTo>
                  <a:lnTo>
                    <a:pt x="285" y="62"/>
                  </a:lnTo>
                  <a:lnTo>
                    <a:pt x="249" y="52"/>
                  </a:lnTo>
                  <a:lnTo>
                    <a:pt x="253" y="52"/>
                  </a:lnTo>
                  <a:lnTo>
                    <a:pt x="214" y="48"/>
                  </a:lnTo>
                  <a:lnTo>
                    <a:pt x="219" y="48"/>
                  </a:lnTo>
                  <a:lnTo>
                    <a:pt x="180" y="52"/>
                  </a:lnTo>
                  <a:lnTo>
                    <a:pt x="184" y="52"/>
                  </a:lnTo>
                  <a:lnTo>
                    <a:pt x="148" y="62"/>
                  </a:lnTo>
                  <a:lnTo>
                    <a:pt x="154" y="59"/>
                  </a:lnTo>
                  <a:lnTo>
                    <a:pt x="93" y="97"/>
                  </a:lnTo>
                  <a:lnTo>
                    <a:pt x="98" y="92"/>
                  </a:lnTo>
                  <a:lnTo>
                    <a:pt x="75" y="118"/>
                  </a:lnTo>
                  <a:lnTo>
                    <a:pt x="78" y="115"/>
                  </a:lnTo>
                  <a:lnTo>
                    <a:pt x="60" y="145"/>
                  </a:lnTo>
                  <a:lnTo>
                    <a:pt x="62" y="140"/>
                  </a:lnTo>
                  <a:lnTo>
                    <a:pt x="51" y="173"/>
                  </a:lnTo>
                  <a:lnTo>
                    <a:pt x="52" y="168"/>
                  </a:lnTo>
                  <a:lnTo>
                    <a:pt x="48" y="203"/>
                  </a:lnTo>
                  <a:lnTo>
                    <a:pt x="48" y="198"/>
                  </a:lnTo>
                  <a:lnTo>
                    <a:pt x="52" y="234"/>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328" name="Freeform 109"/>
            <p:cNvSpPr>
              <a:spLocks noEditPoints="1"/>
            </p:cNvSpPr>
            <p:nvPr/>
          </p:nvSpPr>
          <p:spPr bwMode="auto">
            <a:xfrm>
              <a:off x="1800" y="2345"/>
              <a:ext cx="116" cy="108"/>
            </a:xfrm>
            <a:custGeom>
              <a:avLst/>
              <a:gdLst>
                <a:gd name="T0" fmla="*/ 1 w 433"/>
                <a:gd name="T1" fmla="*/ 198 h 401"/>
                <a:gd name="T2" fmla="*/ 6 w 433"/>
                <a:gd name="T3" fmla="*/ 158 h 401"/>
                <a:gd name="T4" fmla="*/ 19 w 433"/>
                <a:gd name="T5" fmla="*/ 120 h 401"/>
                <a:gd name="T6" fmla="*/ 39 w 433"/>
                <a:gd name="T7" fmla="*/ 87 h 401"/>
                <a:gd name="T8" fmla="*/ 68 w 433"/>
                <a:gd name="T9" fmla="*/ 56 h 401"/>
                <a:gd name="T10" fmla="*/ 135 w 433"/>
                <a:gd name="T11" fmla="*/ 15 h 401"/>
                <a:gd name="T12" fmla="*/ 175 w 433"/>
                <a:gd name="T13" fmla="*/ 5 h 401"/>
                <a:gd name="T14" fmla="*/ 219 w 433"/>
                <a:gd name="T15" fmla="*/ 1 h 401"/>
                <a:gd name="T16" fmla="*/ 262 w 433"/>
                <a:gd name="T17" fmla="*/ 5 h 401"/>
                <a:gd name="T18" fmla="*/ 304 w 433"/>
                <a:gd name="T19" fmla="*/ 18 h 401"/>
                <a:gd name="T20" fmla="*/ 370 w 433"/>
                <a:gd name="T21" fmla="*/ 61 h 401"/>
                <a:gd name="T22" fmla="*/ 396 w 433"/>
                <a:gd name="T23" fmla="*/ 90 h 401"/>
                <a:gd name="T24" fmla="*/ 416 w 433"/>
                <a:gd name="T25" fmla="*/ 125 h 401"/>
                <a:gd name="T26" fmla="*/ 428 w 433"/>
                <a:gd name="T27" fmla="*/ 163 h 401"/>
                <a:gd name="T28" fmla="*/ 432 w 433"/>
                <a:gd name="T29" fmla="*/ 203 h 401"/>
                <a:gd name="T30" fmla="*/ 427 w 433"/>
                <a:gd name="T31" fmla="*/ 244 h 401"/>
                <a:gd name="T32" fmla="*/ 414 w 433"/>
                <a:gd name="T33" fmla="*/ 282 h 401"/>
                <a:gd name="T34" fmla="*/ 393 w 433"/>
                <a:gd name="T35" fmla="*/ 315 h 401"/>
                <a:gd name="T36" fmla="*/ 365 w 433"/>
                <a:gd name="T37" fmla="*/ 346 h 401"/>
                <a:gd name="T38" fmla="*/ 298 w 433"/>
                <a:gd name="T39" fmla="*/ 386 h 401"/>
                <a:gd name="T40" fmla="*/ 258 w 433"/>
                <a:gd name="T41" fmla="*/ 396 h 401"/>
                <a:gd name="T42" fmla="*/ 214 w 433"/>
                <a:gd name="T43" fmla="*/ 400 h 401"/>
                <a:gd name="T44" fmla="*/ 171 w 433"/>
                <a:gd name="T45" fmla="*/ 396 h 401"/>
                <a:gd name="T46" fmla="*/ 129 w 433"/>
                <a:gd name="T47" fmla="*/ 383 h 401"/>
                <a:gd name="T48" fmla="*/ 62 w 433"/>
                <a:gd name="T49" fmla="*/ 341 h 401"/>
                <a:gd name="T50" fmla="*/ 37 w 433"/>
                <a:gd name="T51" fmla="*/ 312 h 401"/>
                <a:gd name="T52" fmla="*/ 17 w 433"/>
                <a:gd name="T53" fmla="*/ 277 h 401"/>
                <a:gd name="T54" fmla="*/ 5 w 433"/>
                <a:gd name="T55" fmla="*/ 239 h 401"/>
                <a:gd name="T56" fmla="*/ 52 w 433"/>
                <a:gd name="T57" fmla="*/ 234 h 401"/>
                <a:gd name="T58" fmla="*/ 62 w 433"/>
                <a:gd name="T59" fmla="*/ 262 h 401"/>
                <a:gd name="T60" fmla="*/ 78 w 433"/>
                <a:gd name="T61" fmla="*/ 287 h 401"/>
                <a:gd name="T62" fmla="*/ 98 w 433"/>
                <a:gd name="T63" fmla="*/ 310 h 401"/>
                <a:gd name="T64" fmla="*/ 154 w 433"/>
                <a:gd name="T65" fmla="*/ 342 h 401"/>
                <a:gd name="T66" fmla="*/ 184 w 433"/>
                <a:gd name="T67" fmla="*/ 349 h 401"/>
                <a:gd name="T68" fmla="*/ 219 w 433"/>
                <a:gd name="T69" fmla="*/ 353 h 401"/>
                <a:gd name="T70" fmla="*/ 253 w 433"/>
                <a:gd name="T71" fmla="*/ 349 h 401"/>
                <a:gd name="T72" fmla="*/ 285 w 433"/>
                <a:gd name="T73" fmla="*/ 339 h 401"/>
                <a:gd name="T74" fmla="*/ 340 w 433"/>
                <a:gd name="T75" fmla="*/ 305 h 401"/>
                <a:gd name="T76" fmla="*/ 357 w 433"/>
                <a:gd name="T77" fmla="*/ 284 h 401"/>
                <a:gd name="T78" fmla="*/ 373 w 433"/>
                <a:gd name="T79" fmla="*/ 257 h 401"/>
                <a:gd name="T80" fmla="*/ 382 w 433"/>
                <a:gd name="T81" fmla="*/ 229 h 401"/>
                <a:gd name="T82" fmla="*/ 385 w 433"/>
                <a:gd name="T83" fmla="*/ 198 h 401"/>
                <a:gd name="T84" fmla="*/ 381 w 433"/>
                <a:gd name="T85" fmla="*/ 168 h 401"/>
                <a:gd name="T86" fmla="*/ 371 w 433"/>
                <a:gd name="T87" fmla="*/ 140 h 401"/>
                <a:gd name="T88" fmla="*/ 355 w 433"/>
                <a:gd name="T89" fmla="*/ 115 h 401"/>
                <a:gd name="T90" fmla="*/ 334 w 433"/>
                <a:gd name="T91" fmla="*/ 92 h 401"/>
                <a:gd name="T92" fmla="*/ 279 w 433"/>
                <a:gd name="T93" fmla="*/ 59 h 401"/>
                <a:gd name="T94" fmla="*/ 249 w 433"/>
                <a:gd name="T95" fmla="*/ 52 h 401"/>
                <a:gd name="T96" fmla="*/ 214 w 433"/>
                <a:gd name="T97" fmla="*/ 48 h 401"/>
                <a:gd name="T98" fmla="*/ 180 w 433"/>
                <a:gd name="T99" fmla="*/ 52 h 401"/>
                <a:gd name="T100" fmla="*/ 148 w 433"/>
                <a:gd name="T101" fmla="*/ 62 h 401"/>
                <a:gd name="T102" fmla="*/ 93 w 433"/>
                <a:gd name="T103" fmla="*/ 97 h 401"/>
                <a:gd name="T104" fmla="*/ 75 w 433"/>
                <a:gd name="T105" fmla="*/ 118 h 401"/>
                <a:gd name="T106" fmla="*/ 60 w 433"/>
                <a:gd name="T107" fmla="*/ 145 h 401"/>
                <a:gd name="T108" fmla="*/ 51 w 433"/>
                <a:gd name="T109" fmla="*/ 173 h 401"/>
                <a:gd name="T110" fmla="*/ 48 w 433"/>
                <a:gd name="T111" fmla="*/ 203 h 401"/>
                <a:gd name="T112" fmla="*/ 52 w 433"/>
                <a:gd name="T113" fmla="*/ 23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3" h="401">
                  <a:moveTo>
                    <a:pt x="1" y="203"/>
                  </a:moveTo>
                  <a:cubicBezTo>
                    <a:pt x="0" y="201"/>
                    <a:pt x="0" y="200"/>
                    <a:pt x="1" y="198"/>
                  </a:cubicBezTo>
                  <a:lnTo>
                    <a:pt x="5" y="163"/>
                  </a:lnTo>
                  <a:cubicBezTo>
                    <a:pt x="5" y="161"/>
                    <a:pt x="5" y="159"/>
                    <a:pt x="6" y="158"/>
                  </a:cubicBezTo>
                  <a:lnTo>
                    <a:pt x="17" y="125"/>
                  </a:lnTo>
                  <a:cubicBezTo>
                    <a:pt x="17" y="123"/>
                    <a:pt x="18" y="122"/>
                    <a:pt x="19" y="120"/>
                  </a:cubicBezTo>
                  <a:lnTo>
                    <a:pt x="37" y="90"/>
                  </a:lnTo>
                  <a:cubicBezTo>
                    <a:pt x="38" y="89"/>
                    <a:pt x="39" y="88"/>
                    <a:pt x="39" y="87"/>
                  </a:cubicBezTo>
                  <a:lnTo>
                    <a:pt x="62" y="61"/>
                  </a:lnTo>
                  <a:cubicBezTo>
                    <a:pt x="64" y="59"/>
                    <a:pt x="66" y="57"/>
                    <a:pt x="68" y="56"/>
                  </a:cubicBezTo>
                  <a:lnTo>
                    <a:pt x="129" y="18"/>
                  </a:lnTo>
                  <a:cubicBezTo>
                    <a:pt x="131" y="17"/>
                    <a:pt x="133" y="16"/>
                    <a:pt x="135" y="15"/>
                  </a:cubicBezTo>
                  <a:lnTo>
                    <a:pt x="171" y="5"/>
                  </a:lnTo>
                  <a:cubicBezTo>
                    <a:pt x="172" y="5"/>
                    <a:pt x="174" y="5"/>
                    <a:pt x="175" y="5"/>
                  </a:cubicBezTo>
                  <a:lnTo>
                    <a:pt x="214" y="1"/>
                  </a:lnTo>
                  <a:cubicBezTo>
                    <a:pt x="216" y="0"/>
                    <a:pt x="217" y="0"/>
                    <a:pt x="219" y="1"/>
                  </a:cubicBezTo>
                  <a:lnTo>
                    <a:pt x="258" y="5"/>
                  </a:lnTo>
                  <a:cubicBezTo>
                    <a:pt x="259" y="5"/>
                    <a:pt x="261" y="5"/>
                    <a:pt x="262" y="5"/>
                  </a:cubicBezTo>
                  <a:lnTo>
                    <a:pt x="298" y="15"/>
                  </a:lnTo>
                  <a:cubicBezTo>
                    <a:pt x="300" y="16"/>
                    <a:pt x="302" y="17"/>
                    <a:pt x="304" y="18"/>
                  </a:cubicBezTo>
                  <a:lnTo>
                    <a:pt x="365" y="56"/>
                  </a:lnTo>
                  <a:cubicBezTo>
                    <a:pt x="367" y="57"/>
                    <a:pt x="369" y="59"/>
                    <a:pt x="370" y="61"/>
                  </a:cubicBezTo>
                  <a:lnTo>
                    <a:pt x="393" y="87"/>
                  </a:lnTo>
                  <a:cubicBezTo>
                    <a:pt x="394" y="88"/>
                    <a:pt x="395" y="89"/>
                    <a:pt x="396" y="90"/>
                  </a:cubicBezTo>
                  <a:lnTo>
                    <a:pt x="414" y="120"/>
                  </a:lnTo>
                  <a:cubicBezTo>
                    <a:pt x="415" y="122"/>
                    <a:pt x="416" y="123"/>
                    <a:pt x="416" y="125"/>
                  </a:cubicBezTo>
                  <a:lnTo>
                    <a:pt x="427" y="158"/>
                  </a:lnTo>
                  <a:cubicBezTo>
                    <a:pt x="428" y="159"/>
                    <a:pt x="428" y="161"/>
                    <a:pt x="428" y="163"/>
                  </a:cubicBezTo>
                  <a:lnTo>
                    <a:pt x="432" y="198"/>
                  </a:lnTo>
                  <a:cubicBezTo>
                    <a:pt x="433" y="200"/>
                    <a:pt x="433" y="201"/>
                    <a:pt x="432" y="203"/>
                  </a:cubicBezTo>
                  <a:lnTo>
                    <a:pt x="428" y="239"/>
                  </a:lnTo>
                  <a:cubicBezTo>
                    <a:pt x="428" y="241"/>
                    <a:pt x="428" y="242"/>
                    <a:pt x="427" y="244"/>
                  </a:cubicBezTo>
                  <a:lnTo>
                    <a:pt x="416" y="277"/>
                  </a:lnTo>
                  <a:cubicBezTo>
                    <a:pt x="416" y="279"/>
                    <a:pt x="415" y="280"/>
                    <a:pt x="414" y="282"/>
                  </a:cubicBezTo>
                  <a:lnTo>
                    <a:pt x="396" y="312"/>
                  </a:lnTo>
                  <a:cubicBezTo>
                    <a:pt x="395" y="313"/>
                    <a:pt x="394" y="314"/>
                    <a:pt x="393" y="315"/>
                  </a:cubicBezTo>
                  <a:lnTo>
                    <a:pt x="370" y="341"/>
                  </a:lnTo>
                  <a:cubicBezTo>
                    <a:pt x="369" y="343"/>
                    <a:pt x="367" y="345"/>
                    <a:pt x="365" y="346"/>
                  </a:cubicBezTo>
                  <a:lnTo>
                    <a:pt x="304" y="383"/>
                  </a:lnTo>
                  <a:cubicBezTo>
                    <a:pt x="302" y="384"/>
                    <a:pt x="300" y="385"/>
                    <a:pt x="298" y="386"/>
                  </a:cubicBezTo>
                  <a:lnTo>
                    <a:pt x="262" y="396"/>
                  </a:lnTo>
                  <a:cubicBezTo>
                    <a:pt x="261" y="396"/>
                    <a:pt x="259" y="396"/>
                    <a:pt x="258" y="396"/>
                  </a:cubicBezTo>
                  <a:lnTo>
                    <a:pt x="219" y="400"/>
                  </a:lnTo>
                  <a:cubicBezTo>
                    <a:pt x="217" y="401"/>
                    <a:pt x="216" y="401"/>
                    <a:pt x="214" y="400"/>
                  </a:cubicBezTo>
                  <a:lnTo>
                    <a:pt x="175" y="396"/>
                  </a:lnTo>
                  <a:cubicBezTo>
                    <a:pt x="174" y="396"/>
                    <a:pt x="172" y="396"/>
                    <a:pt x="171" y="396"/>
                  </a:cubicBezTo>
                  <a:lnTo>
                    <a:pt x="135" y="386"/>
                  </a:lnTo>
                  <a:cubicBezTo>
                    <a:pt x="133" y="385"/>
                    <a:pt x="131" y="384"/>
                    <a:pt x="129" y="383"/>
                  </a:cubicBezTo>
                  <a:lnTo>
                    <a:pt x="68" y="346"/>
                  </a:lnTo>
                  <a:cubicBezTo>
                    <a:pt x="66" y="345"/>
                    <a:pt x="64" y="343"/>
                    <a:pt x="62" y="341"/>
                  </a:cubicBezTo>
                  <a:lnTo>
                    <a:pt x="39" y="315"/>
                  </a:lnTo>
                  <a:cubicBezTo>
                    <a:pt x="39" y="314"/>
                    <a:pt x="38" y="313"/>
                    <a:pt x="37" y="312"/>
                  </a:cubicBezTo>
                  <a:lnTo>
                    <a:pt x="19" y="282"/>
                  </a:lnTo>
                  <a:cubicBezTo>
                    <a:pt x="18" y="280"/>
                    <a:pt x="17" y="279"/>
                    <a:pt x="17" y="277"/>
                  </a:cubicBezTo>
                  <a:lnTo>
                    <a:pt x="6" y="244"/>
                  </a:lnTo>
                  <a:cubicBezTo>
                    <a:pt x="5" y="242"/>
                    <a:pt x="5" y="241"/>
                    <a:pt x="5" y="239"/>
                  </a:cubicBezTo>
                  <a:lnTo>
                    <a:pt x="1" y="203"/>
                  </a:lnTo>
                  <a:close/>
                  <a:moveTo>
                    <a:pt x="52" y="234"/>
                  </a:moveTo>
                  <a:lnTo>
                    <a:pt x="51" y="229"/>
                  </a:lnTo>
                  <a:lnTo>
                    <a:pt x="62" y="262"/>
                  </a:lnTo>
                  <a:lnTo>
                    <a:pt x="60" y="257"/>
                  </a:lnTo>
                  <a:lnTo>
                    <a:pt x="78" y="287"/>
                  </a:lnTo>
                  <a:lnTo>
                    <a:pt x="75" y="284"/>
                  </a:lnTo>
                  <a:lnTo>
                    <a:pt x="98" y="310"/>
                  </a:lnTo>
                  <a:lnTo>
                    <a:pt x="93" y="305"/>
                  </a:lnTo>
                  <a:lnTo>
                    <a:pt x="154" y="342"/>
                  </a:lnTo>
                  <a:lnTo>
                    <a:pt x="148" y="339"/>
                  </a:lnTo>
                  <a:lnTo>
                    <a:pt x="184" y="349"/>
                  </a:lnTo>
                  <a:lnTo>
                    <a:pt x="180" y="349"/>
                  </a:lnTo>
                  <a:lnTo>
                    <a:pt x="219" y="353"/>
                  </a:lnTo>
                  <a:lnTo>
                    <a:pt x="214" y="353"/>
                  </a:lnTo>
                  <a:lnTo>
                    <a:pt x="253" y="349"/>
                  </a:lnTo>
                  <a:lnTo>
                    <a:pt x="249" y="349"/>
                  </a:lnTo>
                  <a:lnTo>
                    <a:pt x="285" y="339"/>
                  </a:lnTo>
                  <a:lnTo>
                    <a:pt x="279" y="342"/>
                  </a:lnTo>
                  <a:lnTo>
                    <a:pt x="340" y="305"/>
                  </a:lnTo>
                  <a:lnTo>
                    <a:pt x="334" y="310"/>
                  </a:lnTo>
                  <a:lnTo>
                    <a:pt x="357" y="284"/>
                  </a:lnTo>
                  <a:lnTo>
                    <a:pt x="355" y="287"/>
                  </a:lnTo>
                  <a:lnTo>
                    <a:pt x="373" y="257"/>
                  </a:lnTo>
                  <a:lnTo>
                    <a:pt x="371" y="262"/>
                  </a:lnTo>
                  <a:lnTo>
                    <a:pt x="382" y="229"/>
                  </a:lnTo>
                  <a:lnTo>
                    <a:pt x="381" y="234"/>
                  </a:lnTo>
                  <a:lnTo>
                    <a:pt x="385" y="198"/>
                  </a:lnTo>
                  <a:lnTo>
                    <a:pt x="385" y="203"/>
                  </a:lnTo>
                  <a:lnTo>
                    <a:pt x="381" y="168"/>
                  </a:lnTo>
                  <a:lnTo>
                    <a:pt x="382" y="173"/>
                  </a:lnTo>
                  <a:lnTo>
                    <a:pt x="371" y="140"/>
                  </a:lnTo>
                  <a:lnTo>
                    <a:pt x="373" y="145"/>
                  </a:lnTo>
                  <a:lnTo>
                    <a:pt x="355" y="115"/>
                  </a:lnTo>
                  <a:lnTo>
                    <a:pt x="357" y="118"/>
                  </a:lnTo>
                  <a:lnTo>
                    <a:pt x="334" y="92"/>
                  </a:lnTo>
                  <a:lnTo>
                    <a:pt x="340" y="97"/>
                  </a:lnTo>
                  <a:lnTo>
                    <a:pt x="279" y="59"/>
                  </a:lnTo>
                  <a:lnTo>
                    <a:pt x="285" y="62"/>
                  </a:lnTo>
                  <a:lnTo>
                    <a:pt x="249" y="52"/>
                  </a:lnTo>
                  <a:lnTo>
                    <a:pt x="253" y="52"/>
                  </a:lnTo>
                  <a:lnTo>
                    <a:pt x="214" y="48"/>
                  </a:lnTo>
                  <a:lnTo>
                    <a:pt x="219" y="48"/>
                  </a:lnTo>
                  <a:lnTo>
                    <a:pt x="180" y="52"/>
                  </a:lnTo>
                  <a:lnTo>
                    <a:pt x="184" y="52"/>
                  </a:lnTo>
                  <a:lnTo>
                    <a:pt x="148" y="62"/>
                  </a:lnTo>
                  <a:lnTo>
                    <a:pt x="154" y="59"/>
                  </a:lnTo>
                  <a:lnTo>
                    <a:pt x="93" y="97"/>
                  </a:lnTo>
                  <a:lnTo>
                    <a:pt x="98" y="92"/>
                  </a:lnTo>
                  <a:lnTo>
                    <a:pt x="75" y="118"/>
                  </a:lnTo>
                  <a:lnTo>
                    <a:pt x="78" y="115"/>
                  </a:lnTo>
                  <a:lnTo>
                    <a:pt x="60" y="145"/>
                  </a:lnTo>
                  <a:lnTo>
                    <a:pt x="62" y="140"/>
                  </a:lnTo>
                  <a:lnTo>
                    <a:pt x="51" y="173"/>
                  </a:lnTo>
                  <a:lnTo>
                    <a:pt x="52" y="168"/>
                  </a:lnTo>
                  <a:lnTo>
                    <a:pt x="48" y="203"/>
                  </a:lnTo>
                  <a:lnTo>
                    <a:pt x="48" y="198"/>
                  </a:lnTo>
                  <a:lnTo>
                    <a:pt x="52" y="234"/>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329" name="Freeform 110"/>
            <p:cNvSpPr>
              <a:spLocks noEditPoints="1"/>
            </p:cNvSpPr>
            <p:nvPr/>
          </p:nvSpPr>
          <p:spPr bwMode="auto">
            <a:xfrm>
              <a:off x="1860" y="3024"/>
              <a:ext cx="117" cy="108"/>
            </a:xfrm>
            <a:custGeom>
              <a:avLst/>
              <a:gdLst>
                <a:gd name="T0" fmla="*/ 1 w 433"/>
                <a:gd name="T1" fmla="*/ 198 h 401"/>
                <a:gd name="T2" fmla="*/ 6 w 433"/>
                <a:gd name="T3" fmla="*/ 158 h 401"/>
                <a:gd name="T4" fmla="*/ 19 w 433"/>
                <a:gd name="T5" fmla="*/ 120 h 401"/>
                <a:gd name="T6" fmla="*/ 39 w 433"/>
                <a:gd name="T7" fmla="*/ 87 h 401"/>
                <a:gd name="T8" fmla="*/ 68 w 433"/>
                <a:gd name="T9" fmla="*/ 56 h 401"/>
                <a:gd name="T10" fmla="*/ 135 w 433"/>
                <a:gd name="T11" fmla="*/ 15 h 401"/>
                <a:gd name="T12" fmla="*/ 175 w 433"/>
                <a:gd name="T13" fmla="*/ 5 h 401"/>
                <a:gd name="T14" fmla="*/ 219 w 433"/>
                <a:gd name="T15" fmla="*/ 1 h 401"/>
                <a:gd name="T16" fmla="*/ 262 w 433"/>
                <a:gd name="T17" fmla="*/ 5 h 401"/>
                <a:gd name="T18" fmla="*/ 304 w 433"/>
                <a:gd name="T19" fmla="*/ 18 h 401"/>
                <a:gd name="T20" fmla="*/ 370 w 433"/>
                <a:gd name="T21" fmla="*/ 61 h 401"/>
                <a:gd name="T22" fmla="*/ 396 w 433"/>
                <a:gd name="T23" fmla="*/ 90 h 401"/>
                <a:gd name="T24" fmla="*/ 416 w 433"/>
                <a:gd name="T25" fmla="*/ 125 h 401"/>
                <a:gd name="T26" fmla="*/ 428 w 433"/>
                <a:gd name="T27" fmla="*/ 163 h 401"/>
                <a:gd name="T28" fmla="*/ 432 w 433"/>
                <a:gd name="T29" fmla="*/ 203 h 401"/>
                <a:gd name="T30" fmla="*/ 427 w 433"/>
                <a:gd name="T31" fmla="*/ 244 h 401"/>
                <a:gd name="T32" fmla="*/ 414 w 433"/>
                <a:gd name="T33" fmla="*/ 282 h 401"/>
                <a:gd name="T34" fmla="*/ 393 w 433"/>
                <a:gd name="T35" fmla="*/ 315 h 401"/>
                <a:gd name="T36" fmla="*/ 365 w 433"/>
                <a:gd name="T37" fmla="*/ 346 h 401"/>
                <a:gd name="T38" fmla="*/ 298 w 433"/>
                <a:gd name="T39" fmla="*/ 386 h 401"/>
                <a:gd name="T40" fmla="*/ 258 w 433"/>
                <a:gd name="T41" fmla="*/ 396 h 401"/>
                <a:gd name="T42" fmla="*/ 214 w 433"/>
                <a:gd name="T43" fmla="*/ 400 h 401"/>
                <a:gd name="T44" fmla="*/ 171 w 433"/>
                <a:gd name="T45" fmla="*/ 396 h 401"/>
                <a:gd name="T46" fmla="*/ 129 w 433"/>
                <a:gd name="T47" fmla="*/ 383 h 401"/>
                <a:gd name="T48" fmla="*/ 62 w 433"/>
                <a:gd name="T49" fmla="*/ 341 h 401"/>
                <a:gd name="T50" fmla="*/ 37 w 433"/>
                <a:gd name="T51" fmla="*/ 312 h 401"/>
                <a:gd name="T52" fmla="*/ 17 w 433"/>
                <a:gd name="T53" fmla="*/ 277 h 401"/>
                <a:gd name="T54" fmla="*/ 5 w 433"/>
                <a:gd name="T55" fmla="*/ 239 h 401"/>
                <a:gd name="T56" fmla="*/ 52 w 433"/>
                <a:gd name="T57" fmla="*/ 234 h 401"/>
                <a:gd name="T58" fmla="*/ 62 w 433"/>
                <a:gd name="T59" fmla="*/ 262 h 401"/>
                <a:gd name="T60" fmla="*/ 78 w 433"/>
                <a:gd name="T61" fmla="*/ 287 h 401"/>
                <a:gd name="T62" fmla="*/ 98 w 433"/>
                <a:gd name="T63" fmla="*/ 310 h 401"/>
                <a:gd name="T64" fmla="*/ 154 w 433"/>
                <a:gd name="T65" fmla="*/ 342 h 401"/>
                <a:gd name="T66" fmla="*/ 184 w 433"/>
                <a:gd name="T67" fmla="*/ 349 h 401"/>
                <a:gd name="T68" fmla="*/ 219 w 433"/>
                <a:gd name="T69" fmla="*/ 353 h 401"/>
                <a:gd name="T70" fmla="*/ 253 w 433"/>
                <a:gd name="T71" fmla="*/ 349 h 401"/>
                <a:gd name="T72" fmla="*/ 285 w 433"/>
                <a:gd name="T73" fmla="*/ 339 h 401"/>
                <a:gd name="T74" fmla="*/ 340 w 433"/>
                <a:gd name="T75" fmla="*/ 305 h 401"/>
                <a:gd name="T76" fmla="*/ 357 w 433"/>
                <a:gd name="T77" fmla="*/ 284 h 401"/>
                <a:gd name="T78" fmla="*/ 373 w 433"/>
                <a:gd name="T79" fmla="*/ 257 h 401"/>
                <a:gd name="T80" fmla="*/ 382 w 433"/>
                <a:gd name="T81" fmla="*/ 229 h 401"/>
                <a:gd name="T82" fmla="*/ 385 w 433"/>
                <a:gd name="T83" fmla="*/ 198 h 401"/>
                <a:gd name="T84" fmla="*/ 381 w 433"/>
                <a:gd name="T85" fmla="*/ 168 h 401"/>
                <a:gd name="T86" fmla="*/ 371 w 433"/>
                <a:gd name="T87" fmla="*/ 140 h 401"/>
                <a:gd name="T88" fmla="*/ 355 w 433"/>
                <a:gd name="T89" fmla="*/ 115 h 401"/>
                <a:gd name="T90" fmla="*/ 334 w 433"/>
                <a:gd name="T91" fmla="*/ 92 h 401"/>
                <a:gd name="T92" fmla="*/ 279 w 433"/>
                <a:gd name="T93" fmla="*/ 59 h 401"/>
                <a:gd name="T94" fmla="*/ 249 w 433"/>
                <a:gd name="T95" fmla="*/ 52 h 401"/>
                <a:gd name="T96" fmla="*/ 214 w 433"/>
                <a:gd name="T97" fmla="*/ 48 h 401"/>
                <a:gd name="T98" fmla="*/ 180 w 433"/>
                <a:gd name="T99" fmla="*/ 52 h 401"/>
                <a:gd name="T100" fmla="*/ 148 w 433"/>
                <a:gd name="T101" fmla="*/ 62 h 401"/>
                <a:gd name="T102" fmla="*/ 93 w 433"/>
                <a:gd name="T103" fmla="*/ 97 h 401"/>
                <a:gd name="T104" fmla="*/ 75 w 433"/>
                <a:gd name="T105" fmla="*/ 118 h 401"/>
                <a:gd name="T106" fmla="*/ 60 w 433"/>
                <a:gd name="T107" fmla="*/ 145 h 401"/>
                <a:gd name="T108" fmla="*/ 51 w 433"/>
                <a:gd name="T109" fmla="*/ 173 h 401"/>
                <a:gd name="T110" fmla="*/ 48 w 433"/>
                <a:gd name="T111" fmla="*/ 203 h 401"/>
                <a:gd name="T112" fmla="*/ 52 w 433"/>
                <a:gd name="T113" fmla="*/ 23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3" h="401">
                  <a:moveTo>
                    <a:pt x="1" y="203"/>
                  </a:moveTo>
                  <a:cubicBezTo>
                    <a:pt x="0" y="201"/>
                    <a:pt x="0" y="200"/>
                    <a:pt x="1" y="198"/>
                  </a:cubicBezTo>
                  <a:lnTo>
                    <a:pt x="5" y="163"/>
                  </a:lnTo>
                  <a:cubicBezTo>
                    <a:pt x="5" y="161"/>
                    <a:pt x="5" y="159"/>
                    <a:pt x="6" y="158"/>
                  </a:cubicBezTo>
                  <a:lnTo>
                    <a:pt x="17" y="125"/>
                  </a:lnTo>
                  <a:cubicBezTo>
                    <a:pt x="17" y="123"/>
                    <a:pt x="18" y="122"/>
                    <a:pt x="19" y="120"/>
                  </a:cubicBezTo>
                  <a:lnTo>
                    <a:pt x="37" y="90"/>
                  </a:lnTo>
                  <a:cubicBezTo>
                    <a:pt x="38" y="89"/>
                    <a:pt x="39" y="88"/>
                    <a:pt x="39" y="87"/>
                  </a:cubicBezTo>
                  <a:lnTo>
                    <a:pt x="62" y="61"/>
                  </a:lnTo>
                  <a:cubicBezTo>
                    <a:pt x="64" y="59"/>
                    <a:pt x="66" y="57"/>
                    <a:pt x="68" y="56"/>
                  </a:cubicBezTo>
                  <a:lnTo>
                    <a:pt x="129" y="18"/>
                  </a:lnTo>
                  <a:cubicBezTo>
                    <a:pt x="131" y="17"/>
                    <a:pt x="133" y="16"/>
                    <a:pt x="135" y="15"/>
                  </a:cubicBezTo>
                  <a:lnTo>
                    <a:pt x="171" y="5"/>
                  </a:lnTo>
                  <a:cubicBezTo>
                    <a:pt x="172" y="5"/>
                    <a:pt x="174" y="5"/>
                    <a:pt x="175" y="5"/>
                  </a:cubicBezTo>
                  <a:lnTo>
                    <a:pt x="214" y="1"/>
                  </a:lnTo>
                  <a:cubicBezTo>
                    <a:pt x="216" y="0"/>
                    <a:pt x="217" y="0"/>
                    <a:pt x="219" y="1"/>
                  </a:cubicBezTo>
                  <a:lnTo>
                    <a:pt x="258" y="5"/>
                  </a:lnTo>
                  <a:cubicBezTo>
                    <a:pt x="259" y="5"/>
                    <a:pt x="261" y="5"/>
                    <a:pt x="262" y="5"/>
                  </a:cubicBezTo>
                  <a:lnTo>
                    <a:pt x="298" y="15"/>
                  </a:lnTo>
                  <a:cubicBezTo>
                    <a:pt x="300" y="16"/>
                    <a:pt x="302" y="17"/>
                    <a:pt x="304" y="18"/>
                  </a:cubicBezTo>
                  <a:lnTo>
                    <a:pt x="365" y="56"/>
                  </a:lnTo>
                  <a:cubicBezTo>
                    <a:pt x="367" y="57"/>
                    <a:pt x="369" y="59"/>
                    <a:pt x="370" y="61"/>
                  </a:cubicBezTo>
                  <a:lnTo>
                    <a:pt x="393" y="87"/>
                  </a:lnTo>
                  <a:cubicBezTo>
                    <a:pt x="394" y="88"/>
                    <a:pt x="395" y="89"/>
                    <a:pt x="396" y="90"/>
                  </a:cubicBezTo>
                  <a:lnTo>
                    <a:pt x="414" y="120"/>
                  </a:lnTo>
                  <a:cubicBezTo>
                    <a:pt x="415" y="122"/>
                    <a:pt x="416" y="123"/>
                    <a:pt x="416" y="125"/>
                  </a:cubicBezTo>
                  <a:lnTo>
                    <a:pt x="427" y="158"/>
                  </a:lnTo>
                  <a:cubicBezTo>
                    <a:pt x="428" y="159"/>
                    <a:pt x="428" y="161"/>
                    <a:pt x="428" y="163"/>
                  </a:cubicBezTo>
                  <a:lnTo>
                    <a:pt x="432" y="198"/>
                  </a:lnTo>
                  <a:cubicBezTo>
                    <a:pt x="433" y="200"/>
                    <a:pt x="433" y="201"/>
                    <a:pt x="432" y="203"/>
                  </a:cubicBezTo>
                  <a:lnTo>
                    <a:pt x="428" y="239"/>
                  </a:lnTo>
                  <a:cubicBezTo>
                    <a:pt x="428" y="241"/>
                    <a:pt x="428" y="242"/>
                    <a:pt x="427" y="244"/>
                  </a:cubicBezTo>
                  <a:lnTo>
                    <a:pt x="416" y="277"/>
                  </a:lnTo>
                  <a:cubicBezTo>
                    <a:pt x="416" y="279"/>
                    <a:pt x="415" y="280"/>
                    <a:pt x="414" y="282"/>
                  </a:cubicBezTo>
                  <a:lnTo>
                    <a:pt x="396" y="312"/>
                  </a:lnTo>
                  <a:cubicBezTo>
                    <a:pt x="395" y="313"/>
                    <a:pt x="394" y="314"/>
                    <a:pt x="393" y="315"/>
                  </a:cubicBezTo>
                  <a:lnTo>
                    <a:pt x="370" y="341"/>
                  </a:lnTo>
                  <a:cubicBezTo>
                    <a:pt x="369" y="343"/>
                    <a:pt x="367" y="345"/>
                    <a:pt x="365" y="346"/>
                  </a:cubicBezTo>
                  <a:lnTo>
                    <a:pt x="304" y="383"/>
                  </a:lnTo>
                  <a:cubicBezTo>
                    <a:pt x="302" y="384"/>
                    <a:pt x="300" y="385"/>
                    <a:pt x="298" y="386"/>
                  </a:cubicBezTo>
                  <a:lnTo>
                    <a:pt x="262" y="396"/>
                  </a:lnTo>
                  <a:cubicBezTo>
                    <a:pt x="261" y="396"/>
                    <a:pt x="259" y="396"/>
                    <a:pt x="258" y="396"/>
                  </a:cubicBezTo>
                  <a:lnTo>
                    <a:pt x="219" y="400"/>
                  </a:lnTo>
                  <a:cubicBezTo>
                    <a:pt x="217" y="401"/>
                    <a:pt x="216" y="401"/>
                    <a:pt x="214" y="400"/>
                  </a:cubicBezTo>
                  <a:lnTo>
                    <a:pt x="175" y="396"/>
                  </a:lnTo>
                  <a:cubicBezTo>
                    <a:pt x="174" y="396"/>
                    <a:pt x="172" y="396"/>
                    <a:pt x="171" y="396"/>
                  </a:cubicBezTo>
                  <a:lnTo>
                    <a:pt x="135" y="386"/>
                  </a:lnTo>
                  <a:cubicBezTo>
                    <a:pt x="133" y="385"/>
                    <a:pt x="131" y="384"/>
                    <a:pt x="129" y="383"/>
                  </a:cubicBezTo>
                  <a:lnTo>
                    <a:pt x="68" y="346"/>
                  </a:lnTo>
                  <a:cubicBezTo>
                    <a:pt x="66" y="345"/>
                    <a:pt x="64" y="343"/>
                    <a:pt x="62" y="341"/>
                  </a:cubicBezTo>
                  <a:lnTo>
                    <a:pt x="39" y="315"/>
                  </a:lnTo>
                  <a:cubicBezTo>
                    <a:pt x="39" y="314"/>
                    <a:pt x="38" y="313"/>
                    <a:pt x="37" y="312"/>
                  </a:cubicBezTo>
                  <a:lnTo>
                    <a:pt x="19" y="282"/>
                  </a:lnTo>
                  <a:cubicBezTo>
                    <a:pt x="18" y="280"/>
                    <a:pt x="17" y="279"/>
                    <a:pt x="17" y="277"/>
                  </a:cubicBezTo>
                  <a:lnTo>
                    <a:pt x="6" y="244"/>
                  </a:lnTo>
                  <a:cubicBezTo>
                    <a:pt x="5" y="242"/>
                    <a:pt x="5" y="241"/>
                    <a:pt x="5" y="239"/>
                  </a:cubicBezTo>
                  <a:lnTo>
                    <a:pt x="1" y="203"/>
                  </a:lnTo>
                  <a:close/>
                  <a:moveTo>
                    <a:pt x="52" y="234"/>
                  </a:moveTo>
                  <a:lnTo>
                    <a:pt x="51" y="229"/>
                  </a:lnTo>
                  <a:lnTo>
                    <a:pt x="62" y="262"/>
                  </a:lnTo>
                  <a:lnTo>
                    <a:pt x="60" y="257"/>
                  </a:lnTo>
                  <a:lnTo>
                    <a:pt x="78" y="287"/>
                  </a:lnTo>
                  <a:lnTo>
                    <a:pt x="75" y="284"/>
                  </a:lnTo>
                  <a:lnTo>
                    <a:pt x="98" y="310"/>
                  </a:lnTo>
                  <a:lnTo>
                    <a:pt x="93" y="305"/>
                  </a:lnTo>
                  <a:lnTo>
                    <a:pt x="154" y="342"/>
                  </a:lnTo>
                  <a:lnTo>
                    <a:pt x="148" y="339"/>
                  </a:lnTo>
                  <a:lnTo>
                    <a:pt x="184" y="349"/>
                  </a:lnTo>
                  <a:lnTo>
                    <a:pt x="180" y="349"/>
                  </a:lnTo>
                  <a:lnTo>
                    <a:pt x="219" y="353"/>
                  </a:lnTo>
                  <a:lnTo>
                    <a:pt x="214" y="353"/>
                  </a:lnTo>
                  <a:lnTo>
                    <a:pt x="253" y="349"/>
                  </a:lnTo>
                  <a:lnTo>
                    <a:pt x="249" y="349"/>
                  </a:lnTo>
                  <a:lnTo>
                    <a:pt x="285" y="339"/>
                  </a:lnTo>
                  <a:lnTo>
                    <a:pt x="279" y="342"/>
                  </a:lnTo>
                  <a:lnTo>
                    <a:pt x="340" y="305"/>
                  </a:lnTo>
                  <a:lnTo>
                    <a:pt x="334" y="310"/>
                  </a:lnTo>
                  <a:lnTo>
                    <a:pt x="357" y="284"/>
                  </a:lnTo>
                  <a:lnTo>
                    <a:pt x="355" y="287"/>
                  </a:lnTo>
                  <a:lnTo>
                    <a:pt x="373" y="257"/>
                  </a:lnTo>
                  <a:lnTo>
                    <a:pt x="371" y="262"/>
                  </a:lnTo>
                  <a:lnTo>
                    <a:pt x="382" y="229"/>
                  </a:lnTo>
                  <a:lnTo>
                    <a:pt x="381" y="234"/>
                  </a:lnTo>
                  <a:lnTo>
                    <a:pt x="385" y="198"/>
                  </a:lnTo>
                  <a:lnTo>
                    <a:pt x="385" y="203"/>
                  </a:lnTo>
                  <a:lnTo>
                    <a:pt x="381" y="168"/>
                  </a:lnTo>
                  <a:lnTo>
                    <a:pt x="382" y="173"/>
                  </a:lnTo>
                  <a:lnTo>
                    <a:pt x="371" y="140"/>
                  </a:lnTo>
                  <a:lnTo>
                    <a:pt x="373" y="145"/>
                  </a:lnTo>
                  <a:lnTo>
                    <a:pt x="355" y="115"/>
                  </a:lnTo>
                  <a:lnTo>
                    <a:pt x="357" y="118"/>
                  </a:lnTo>
                  <a:lnTo>
                    <a:pt x="334" y="92"/>
                  </a:lnTo>
                  <a:lnTo>
                    <a:pt x="340" y="97"/>
                  </a:lnTo>
                  <a:lnTo>
                    <a:pt x="279" y="59"/>
                  </a:lnTo>
                  <a:lnTo>
                    <a:pt x="285" y="62"/>
                  </a:lnTo>
                  <a:lnTo>
                    <a:pt x="249" y="52"/>
                  </a:lnTo>
                  <a:lnTo>
                    <a:pt x="253" y="52"/>
                  </a:lnTo>
                  <a:lnTo>
                    <a:pt x="214" y="48"/>
                  </a:lnTo>
                  <a:lnTo>
                    <a:pt x="219" y="48"/>
                  </a:lnTo>
                  <a:lnTo>
                    <a:pt x="180" y="52"/>
                  </a:lnTo>
                  <a:lnTo>
                    <a:pt x="184" y="52"/>
                  </a:lnTo>
                  <a:lnTo>
                    <a:pt x="148" y="62"/>
                  </a:lnTo>
                  <a:lnTo>
                    <a:pt x="154" y="59"/>
                  </a:lnTo>
                  <a:lnTo>
                    <a:pt x="93" y="97"/>
                  </a:lnTo>
                  <a:lnTo>
                    <a:pt x="98" y="92"/>
                  </a:lnTo>
                  <a:lnTo>
                    <a:pt x="75" y="118"/>
                  </a:lnTo>
                  <a:lnTo>
                    <a:pt x="78" y="115"/>
                  </a:lnTo>
                  <a:lnTo>
                    <a:pt x="60" y="145"/>
                  </a:lnTo>
                  <a:lnTo>
                    <a:pt x="62" y="140"/>
                  </a:lnTo>
                  <a:lnTo>
                    <a:pt x="51" y="173"/>
                  </a:lnTo>
                  <a:lnTo>
                    <a:pt x="52" y="168"/>
                  </a:lnTo>
                  <a:lnTo>
                    <a:pt x="48" y="203"/>
                  </a:lnTo>
                  <a:lnTo>
                    <a:pt x="48" y="198"/>
                  </a:lnTo>
                  <a:lnTo>
                    <a:pt x="52" y="234"/>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330" name="Freeform 111"/>
            <p:cNvSpPr>
              <a:spLocks/>
            </p:cNvSpPr>
            <p:nvPr/>
          </p:nvSpPr>
          <p:spPr bwMode="auto">
            <a:xfrm>
              <a:off x="1830" y="2229"/>
              <a:ext cx="121" cy="116"/>
            </a:xfrm>
            <a:custGeom>
              <a:avLst/>
              <a:gdLst>
                <a:gd name="T0" fmla="*/ 0 w 121"/>
                <a:gd name="T1" fmla="*/ 44 h 116"/>
                <a:gd name="T2" fmla="*/ 46 w 121"/>
                <a:gd name="T3" fmla="*/ 44 h 116"/>
                <a:gd name="T4" fmla="*/ 60 w 121"/>
                <a:gd name="T5" fmla="*/ 0 h 116"/>
                <a:gd name="T6" fmla="*/ 75 w 121"/>
                <a:gd name="T7" fmla="*/ 44 h 116"/>
                <a:gd name="T8" fmla="*/ 121 w 121"/>
                <a:gd name="T9" fmla="*/ 44 h 116"/>
                <a:gd name="T10" fmla="*/ 83 w 121"/>
                <a:gd name="T11" fmla="*/ 72 h 116"/>
                <a:gd name="T12" fmla="*/ 98 w 121"/>
                <a:gd name="T13" fmla="*/ 116 h 116"/>
                <a:gd name="T14" fmla="*/ 60 w 121"/>
                <a:gd name="T15" fmla="*/ 89 h 116"/>
                <a:gd name="T16" fmla="*/ 23 w 121"/>
                <a:gd name="T17" fmla="*/ 116 h 116"/>
                <a:gd name="T18" fmla="*/ 37 w 121"/>
                <a:gd name="T19" fmla="*/ 72 h 116"/>
                <a:gd name="T20" fmla="*/ 0 w 121"/>
                <a:gd name="T21" fmla="*/ 4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 h="116">
                  <a:moveTo>
                    <a:pt x="0" y="44"/>
                  </a:moveTo>
                  <a:lnTo>
                    <a:pt x="46" y="44"/>
                  </a:lnTo>
                  <a:lnTo>
                    <a:pt x="60" y="0"/>
                  </a:lnTo>
                  <a:lnTo>
                    <a:pt x="75" y="44"/>
                  </a:lnTo>
                  <a:lnTo>
                    <a:pt x="121" y="44"/>
                  </a:lnTo>
                  <a:lnTo>
                    <a:pt x="83" y="72"/>
                  </a:lnTo>
                  <a:lnTo>
                    <a:pt x="98" y="116"/>
                  </a:lnTo>
                  <a:lnTo>
                    <a:pt x="60" y="89"/>
                  </a:lnTo>
                  <a:lnTo>
                    <a:pt x="23" y="116"/>
                  </a:lnTo>
                  <a:lnTo>
                    <a:pt x="37" y="72"/>
                  </a:lnTo>
                  <a:lnTo>
                    <a:pt x="0" y="4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31" name="Rectangle 112"/>
            <p:cNvSpPr>
              <a:spLocks noChangeArrowheads="1"/>
            </p:cNvSpPr>
            <p:nvPr/>
          </p:nvSpPr>
          <p:spPr bwMode="auto">
            <a:xfrm>
              <a:off x="2064" y="2948"/>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4F81BD"/>
                  </a:solidFill>
                  <a:effectLst/>
                  <a:latin typeface="HG丸ｺﾞｼｯｸM-PRO" pitchFamily="50" charset="-128"/>
                  <a:ea typeface="HG丸ｺﾞｼｯｸM-PRO" pitchFamily="50" charset="-128"/>
                  <a:cs typeface="ＭＳ Ｐゴシック" pitchFamily="50" charset="-128"/>
                </a:rPr>
                <a:t>■</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333" name="Rectangle 114"/>
            <p:cNvSpPr>
              <a:spLocks noChangeArrowheads="1"/>
            </p:cNvSpPr>
            <p:nvPr/>
          </p:nvSpPr>
          <p:spPr bwMode="auto">
            <a:xfrm>
              <a:off x="1552" y="2360"/>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4F81BD"/>
                  </a:solidFill>
                  <a:effectLst/>
                  <a:latin typeface="HG丸ｺﾞｼｯｸM-PRO" pitchFamily="50" charset="-128"/>
                  <a:ea typeface="HG丸ｺﾞｼｯｸM-PRO" pitchFamily="50" charset="-128"/>
                  <a:cs typeface="ＭＳ Ｐゴシック" pitchFamily="50" charset="-128"/>
                </a:rPr>
                <a:t>■</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1139" name="Picture 1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 y="3503"/>
              <a:ext cx="1471"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0" name="Picture 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9" y="3503"/>
              <a:ext cx="1471"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34" name="Rectangle 117"/>
            <p:cNvSpPr>
              <a:spLocks noChangeArrowheads="1"/>
            </p:cNvSpPr>
            <p:nvPr/>
          </p:nvSpPr>
          <p:spPr bwMode="auto">
            <a:xfrm>
              <a:off x="1556" y="3155"/>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4F81BD"/>
                  </a:solidFill>
                  <a:effectLst/>
                  <a:latin typeface="HG丸ｺﾞｼｯｸM-PRO" pitchFamily="50" charset="-128"/>
                  <a:ea typeface="HG丸ｺﾞｼｯｸM-PRO" pitchFamily="50" charset="-128"/>
                  <a:cs typeface="ＭＳ Ｐゴシック" pitchFamily="50" charset="-128"/>
                </a:rPr>
                <a:t>■</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335" name="Rectangle 118"/>
            <p:cNvSpPr>
              <a:spLocks noChangeArrowheads="1"/>
            </p:cNvSpPr>
            <p:nvPr/>
          </p:nvSpPr>
          <p:spPr bwMode="auto">
            <a:xfrm>
              <a:off x="1887" y="3051"/>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FF0000"/>
                  </a:solidFill>
                  <a:effectLst/>
                  <a:latin typeface="HG丸ｺﾞｼｯｸM-PRO" pitchFamily="50" charset="-128"/>
                  <a:ea typeface="HG丸ｺﾞｼｯｸM-PRO" pitchFamily="50" charset="-128"/>
                  <a:cs typeface="ＭＳ Ｐゴシック" pitchFamily="50" charset="-128"/>
                </a:rPr>
                <a:t>●</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336" name="Rectangle 119"/>
            <p:cNvSpPr>
              <a:spLocks noChangeArrowheads="1"/>
            </p:cNvSpPr>
            <p:nvPr/>
          </p:nvSpPr>
          <p:spPr bwMode="auto">
            <a:xfrm>
              <a:off x="1819" y="1797"/>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4F81BD"/>
                  </a:solidFill>
                  <a:effectLst/>
                  <a:latin typeface="HG丸ｺﾞｼｯｸM-PRO" pitchFamily="50" charset="-128"/>
                  <a:ea typeface="HG丸ｺﾞｼｯｸM-PRO" pitchFamily="50" charset="-128"/>
                  <a:cs typeface="ＭＳ Ｐゴシック" pitchFamily="50" charset="-128"/>
                </a:rPr>
                <a:t>■</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
        <p:nvSpPr>
          <p:cNvPr id="11266" name="テキスト ボックス 135"/>
          <p:cNvSpPr txBox="1">
            <a:spLocks noChangeArrowheads="1"/>
          </p:cNvSpPr>
          <p:nvPr/>
        </p:nvSpPr>
        <p:spPr bwMode="auto">
          <a:xfrm>
            <a:off x="3624058" y="2046290"/>
            <a:ext cx="278536" cy="319649"/>
          </a:xfrm>
          <a:prstGeom prst="rect">
            <a:avLst/>
          </a:prstGeom>
          <a:noFill/>
          <a:ln>
            <a:noFill/>
          </a:ln>
          <a:extLst>
            <a:ext uri="{909E8E84-426E-40DD-AFC4-6F175D3DCCD1}">
              <a14:hiddenFill xmlns:a14="http://schemas.microsoft.com/office/drawing/2010/main">
                <a:solidFill>
                  <a:schemeClr val="bg1">
                    <a:alpha val="0"/>
                  </a:schemeClr>
                </a:solidFill>
              </a14:hiddenFill>
            </a:ext>
            <a:ext uri="{91240B29-F687-4F45-9708-019B960494DF}">
              <a14:hiddenLine xmlns:a14="http://schemas.microsoft.com/office/drawing/2010/main" w="12700" cap="rnd">
                <a:solidFill>
                  <a:schemeClr val="tx1"/>
                </a:solidFill>
                <a:round/>
                <a:headEnd/>
                <a:tailEnd/>
              </a14:hiddenLine>
            </a:ext>
          </a:extLst>
        </p:spPr>
        <p:txBody>
          <a:bodyPr lIns="21119" tIns="21119" rIns="21119" bIns="21119">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hangingPunct="1"/>
            <a:r>
              <a:rPr lang="ja-JP" altLang="en-US">
                <a:latin typeface="Calibri" pitchFamily="34" charset="0"/>
              </a:rPr>
              <a:t> </a:t>
            </a:r>
            <a:endParaRPr lang="ja-JP" altLang="en-US" sz="1600">
              <a:solidFill>
                <a:srgbClr val="FF0000"/>
              </a:solidFill>
              <a:latin typeface="Calibri" pitchFamily="34" charset="0"/>
            </a:endParaRPr>
          </a:p>
        </p:txBody>
      </p:sp>
      <p:sp>
        <p:nvSpPr>
          <p:cNvPr id="11267" name="テキスト ボックス 135"/>
          <p:cNvSpPr txBox="1">
            <a:spLocks noChangeArrowheads="1"/>
          </p:cNvSpPr>
          <p:nvPr/>
        </p:nvSpPr>
        <p:spPr bwMode="auto">
          <a:xfrm>
            <a:off x="2699189" y="5014916"/>
            <a:ext cx="278537" cy="319649"/>
          </a:xfrm>
          <a:prstGeom prst="rect">
            <a:avLst/>
          </a:prstGeom>
          <a:noFill/>
          <a:ln>
            <a:noFill/>
          </a:ln>
          <a:extLst>
            <a:ext uri="{909E8E84-426E-40DD-AFC4-6F175D3DCCD1}">
              <a14:hiddenFill xmlns:a14="http://schemas.microsoft.com/office/drawing/2010/main">
                <a:solidFill>
                  <a:schemeClr val="bg1">
                    <a:alpha val="0"/>
                  </a:schemeClr>
                </a:solidFill>
              </a14:hiddenFill>
            </a:ext>
            <a:ext uri="{91240B29-F687-4F45-9708-019B960494DF}">
              <a14:hiddenLine xmlns:a14="http://schemas.microsoft.com/office/drawing/2010/main" w="12700" cap="rnd">
                <a:solidFill>
                  <a:schemeClr val="tx1"/>
                </a:solidFill>
                <a:round/>
                <a:headEnd/>
                <a:tailEnd/>
              </a14:hiddenLine>
            </a:ext>
          </a:extLst>
        </p:spPr>
        <p:txBody>
          <a:bodyPr lIns="21119" tIns="21119" rIns="21119" bIns="21119">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hangingPunct="1"/>
            <a:r>
              <a:rPr lang="ja-JP" altLang="en-US">
                <a:latin typeface="Calibri" pitchFamily="34" charset="0"/>
              </a:rPr>
              <a:t> </a:t>
            </a:r>
            <a:endParaRPr lang="ja-JP" altLang="en-US" sz="1600">
              <a:solidFill>
                <a:srgbClr val="0070C0"/>
              </a:solidFill>
              <a:latin typeface="Calibri" pitchFamily="34" charset="0"/>
            </a:endParaRPr>
          </a:p>
        </p:txBody>
      </p:sp>
      <p:sp>
        <p:nvSpPr>
          <p:cNvPr id="11268" name="テキスト ボックス 135"/>
          <p:cNvSpPr txBox="1">
            <a:spLocks noChangeArrowheads="1"/>
          </p:cNvSpPr>
          <p:nvPr/>
        </p:nvSpPr>
        <p:spPr bwMode="auto">
          <a:xfrm>
            <a:off x="3113147" y="3887788"/>
            <a:ext cx="218520" cy="254000"/>
          </a:xfrm>
          <a:prstGeom prst="rect">
            <a:avLst/>
          </a:prstGeom>
          <a:noFill/>
          <a:ln>
            <a:noFill/>
          </a:ln>
          <a:extLst>
            <a:ext uri="{909E8E84-426E-40DD-AFC4-6F175D3DCCD1}">
              <a14:hiddenFill xmlns:a14="http://schemas.microsoft.com/office/drawing/2010/main">
                <a:solidFill>
                  <a:schemeClr val="bg1">
                    <a:alpha val="0"/>
                  </a:schemeClr>
                </a:solidFill>
              </a14:hiddenFill>
            </a:ext>
            <a:ext uri="{91240B29-F687-4F45-9708-019B960494DF}">
              <a14:hiddenLine xmlns:a14="http://schemas.microsoft.com/office/drawing/2010/main" w="12700" cap="rnd">
                <a:solidFill>
                  <a:schemeClr val="tx1"/>
                </a:solidFill>
                <a:round/>
                <a:headEnd/>
                <a:tailEnd/>
              </a14:hiddenLine>
            </a:ext>
          </a:extLst>
        </p:spPr>
        <p:txBody>
          <a:bodyPr lIns="21119" tIns="21119" rIns="21119" bIns="21119"/>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hangingPunct="1"/>
            <a:endParaRPr lang="ja-JP" altLang="en-US" sz="1600">
              <a:solidFill>
                <a:srgbClr val="0070C0"/>
              </a:solidFill>
              <a:latin typeface="Calibri" pitchFamily="34" charset="0"/>
            </a:endParaRPr>
          </a:p>
        </p:txBody>
      </p:sp>
      <p:sp>
        <p:nvSpPr>
          <p:cNvPr id="11269" name="Rectangle 32"/>
          <p:cNvSpPr>
            <a:spLocks noChangeArrowheads="1"/>
          </p:cNvSpPr>
          <p:nvPr/>
        </p:nvSpPr>
        <p:spPr bwMode="auto">
          <a:xfrm>
            <a:off x="2606862" y="5300675"/>
            <a:ext cx="724811" cy="333375"/>
          </a:xfrm>
          <a:prstGeom prst="rect">
            <a:avLst/>
          </a:prstGeom>
          <a:noFill/>
          <a:ln>
            <a:noFill/>
          </a:ln>
          <a:effectLst/>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8100000" algn="ctr" rotWithShape="0">
                    <a:srgbClr val="808080">
                      <a:alpha val="50000"/>
                    </a:srgbClr>
                  </a:outerShdw>
                </a:effectLst>
              </a14:hiddenEffects>
            </a:ext>
          </a:extLst>
        </p:spPr>
        <p:txBody>
          <a:bodyPr lIns="47086" tIns="5634" rIns="47086" bIns="5634"/>
          <a:lstStyle/>
          <a:p>
            <a:endParaRPr lang="ja-JP" altLang="en-US"/>
          </a:p>
        </p:txBody>
      </p:sp>
      <p:sp>
        <p:nvSpPr>
          <p:cNvPr id="11270" name="テキスト ボックス 135"/>
          <p:cNvSpPr txBox="1">
            <a:spLocks noChangeArrowheads="1"/>
          </p:cNvSpPr>
          <p:nvPr/>
        </p:nvSpPr>
        <p:spPr bwMode="auto">
          <a:xfrm>
            <a:off x="3302434" y="3824288"/>
            <a:ext cx="398569" cy="254000"/>
          </a:xfrm>
          <a:prstGeom prst="rect">
            <a:avLst/>
          </a:prstGeom>
          <a:noFill/>
          <a:ln>
            <a:noFill/>
          </a:ln>
          <a:extLst>
            <a:ext uri="{909E8E84-426E-40DD-AFC4-6F175D3DCCD1}">
              <a14:hiddenFill xmlns:a14="http://schemas.microsoft.com/office/drawing/2010/main">
                <a:solidFill>
                  <a:schemeClr val="bg1">
                    <a:alpha val="0"/>
                  </a:schemeClr>
                </a:solidFill>
              </a14:hiddenFill>
            </a:ext>
            <a:ext uri="{91240B29-F687-4F45-9708-019B960494DF}">
              <a14:hiddenLine xmlns:a14="http://schemas.microsoft.com/office/drawing/2010/main" w="12700" cap="rnd">
                <a:solidFill>
                  <a:schemeClr val="tx1"/>
                </a:solidFill>
                <a:round/>
                <a:headEnd/>
                <a:tailEnd/>
              </a14:hiddenLine>
            </a:ext>
          </a:extLst>
        </p:spPr>
        <p:txBody>
          <a:bodyPr lIns="21119" tIns="21119" rIns="21119" bIns="21119"/>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hangingPunct="1"/>
            <a:endParaRPr lang="ja-JP" altLang="en-US">
              <a:solidFill>
                <a:srgbClr val="FF0000"/>
              </a:solidFill>
              <a:latin typeface="Calibri" pitchFamily="34" charset="0"/>
            </a:endParaRPr>
          </a:p>
        </p:txBody>
      </p:sp>
      <p:graphicFrame>
        <p:nvGraphicFramePr>
          <p:cNvPr id="14" name="表 13"/>
          <p:cNvGraphicFramePr>
            <a:graphicFrameLocks noGrp="1"/>
          </p:cNvGraphicFramePr>
          <p:nvPr>
            <p:extLst>
              <p:ext uri="{D42A27DB-BD31-4B8C-83A1-F6EECF244321}">
                <p14:modId xmlns:p14="http://schemas.microsoft.com/office/powerpoint/2010/main" val="482053581"/>
              </p:ext>
            </p:extLst>
          </p:nvPr>
        </p:nvGraphicFramePr>
        <p:xfrm>
          <a:off x="5136881" y="1412862"/>
          <a:ext cx="3656004" cy="379785"/>
        </p:xfrm>
        <a:graphic>
          <a:graphicData uri="http://schemas.openxmlformats.org/drawingml/2006/table">
            <a:tbl>
              <a:tblPr firstRow="1" firstCol="1" bandRow="1">
                <a:effectLst/>
                <a:tableStyleId>{5C22544A-7EE6-4342-B048-85BDC9FD1C3A}</a:tableStyleId>
              </a:tblPr>
              <a:tblGrid>
                <a:gridCol w="2640672"/>
                <a:gridCol w="1015332"/>
              </a:tblGrid>
              <a:tr h="379785">
                <a:tc>
                  <a:txBody>
                    <a:bodyPr/>
                    <a:lstStyle/>
                    <a:p>
                      <a:pPr algn="ctr">
                        <a:spcAft>
                          <a:spcPts val="0"/>
                        </a:spcAft>
                      </a:pPr>
                      <a:r>
                        <a:rPr lang="ja-JP" sz="1600" b="0" kern="0" dirty="0" smtClean="0">
                          <a:solidFill>
                            <a:schemeClr val="tx1"/>
                          </a:solidFill>
                          <a:effectLst/>
                        </a:rPr>
                        <a:t>都道府県</a:t>
                      </a:r>
                      <a:r>
                        <a:rPr lang="ja-JP" sz="1600" b="0" kern="0" dirty="0">
                          <a:solidFill>
                            <a:schemeClr val="tx1"/>
                          </a:solidFill>
                          <a:effectLst/>
                        </a:rPr>
                        <a:t>拠点</a:t>
                      </a:r>
                      <a:r>
                        <a:rPr lang="ja-JP" sz="1600" b="0" kern="0" dirty="0" smtClean="0">
                          <a:solidFill>
                            <a:schemeClr val="tx1"/>
                          </a:solidFill>
                          <a:effectLst/>
                        </a:rPr>
                        <a:t>病院</a:t>
                      </a:r>
                      <a:r>
                        <a:rPr lang="ja-JP" altLang="en-US" sz="1600" b="0" kern="0" dirty="0" smtClean="0">
                          <a:solidFill>
                            <a:schemeClr val="tx1"/>
                          </a:solidFill>
                          <a:effectLst/>
                        </a:rPr>
                        <a:t>（国指定）</a:t>
                      </a:r>
                      <a:endParaRPr lang="ja-JP" sz="1600" b="0" kern="100" dirty="0">
                        <a:solidFill>
                          <a:schemeClr val="tx1"/>
                        </a:solidFill>
                        <a:effectLst/>
                        <a:latin typeface="Century"/>
                        <a:ea typeface="ＭＳ 明朝"/>
                        <a:cs typeface="Times New Roman"/>
                      </a:endParaRPr>
                    </a:p>
                  </a:txBody>
                  <a:tcPr marL="68580" marR="68580" marT="0" marB="0" anchor="ctr">
                    <a:solidFill>
                      <a:schemeClr val="accent6">
                        <a:lumMod val="20000"/>
                        <a:lumOff val="80000"/>
                      </a:schemeClr>
                    </a:solidFill>
                  </a:tcPr>
                </a:tc>
                <a:tc>
                  <a:txBody>
                    <a:bodyPr/>
                    <a:lstStyle/>
                    <a:p>
                      <a:pPr algn="ctr">
                        <a:spcAft>
                          <a:spcPts val="0"/>
                        </a:spcAft>
                      </a:pPr>
                      <a:r>
                        <a:rPr lang="ja-JP" sz="2000" b="0" kern="0" dirty="0">
                          <a:solidFill>
                            <a:schemeClr val="tx1"/>
                          </a:solidFill>
                          <a:effectLst/>
                        </a:rPr>
                        <a:t>１</a:t>
                      </a:r>
                      <a:endParaRPr lang="ja-JP" sz="2000" b="0" kern="100" dirty="0">
                        <a:solidFill>
                          <a:schemeClr val="tx1"/>
                        </a:solidFill>
                        <a:effectLst/>
                        <a:latin typeface="Century"/>
                        <a:ea typeface="ＭＳ 明朝"/>
                        <a:cs typeface="Times New Roman"/>
                      </a:endParaRPr>
                    </a:p>
                  </a:txBody>
                  <a:tcPr marL="68580" marR="68580" marT="0" marB="0" anchor="ctr">
                    <a:solidFill>
                      <a:schemeClr val="accent6">
                        <a:lumMod val="20000"/>
                        <a:lumOff val="80000"/>
                      </a:schemeClr>
                    </a:solidFill>
                  </a:tcPr>
                </a:tc>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1826042988"/>
              </p:ext>
            </p:extLst>
          </p:nvPr>
        </p:nvGraphicFramePr>
        <p:xfrm>
          <a:off x="5125050" y="1969721"/>
          <a:ext cx="3679666" cy="3334495"/>
        </p:xfrm>
        <a:graphic>
          <a:graphicData uri="http://schemas.openxmlformats.org/drawingml/2006/table">
            <a:tbl>
              <a:tblPr firstRow="1" firstCol="1" bandRow="1">
                <a:tableStyleId>{5C22544A-7EE6-4342-B048-85BDC9FD1C3A}</a:tableStyleId>
              </a:tblPr>
              <a:tblGrid>
                <a:gridCol w="1020551"/>
                <a:gridCol w="1291769"/>
                <a:gridCol w="1367346"/>
              </a:tblGrid>
              <a:tr h="577903">
                <a:tc>
                  <a:txBody>
                    <a:bodyPr/>
                    <a:lstStyle/>
                    <a:p>
                      <a:pPr algn="ctr">
                        <a:spcAft>
                          <a:spcPts val="0"/>
                        </a:spcAft>
                      </a:pPr>
                      <a:r>
                        <a:rPr lang="ja-JP" sz="1600" b="0" kern="0" dirty="0" smtClean="0">
                          <a:solidFill>
                            <a:schemeClr val="tx1"/>
                          </a:solidFill>
                          <a:effectLst/>
                        </a:rPr>
                        <a:t>二次</a:t>
                      </a:r>
                      <a:endParaRPr lang="en-US" altLang="ja-JP" sz="1600" b="0" kern="0" dirty="0" smtClean="0">
                        <a:solidFill>
                          <a:schemeClr val="tx1"/>
                        </a:solidFill>
                        <a:effectLst/>
                      </a:endParaRPr>
                    </a:p>
                    <a:p>
                      <a:pPr algn="ctr">
                        <a:spcAft>
                          <a:spcPts val="0"/>
                        </a:spcAft>
                      </a:pPr>
                      <a:r>
                        <a:rPr lang="ja-JP" sz="1600" b="0" kern="0" dirty="0" smtClean="0">
                          <a:solidFill>
                            <a:schemeClr val="tx1"/>
                          </a:solidFill>
                          <a:effectLst/>
                        </a:rPr>
                        <a:t>医療圏</a:t>
                      </a:r>
                      <a:endParaRPr lang="ja-JP" sz="1600" b="0" kern="100" dirty="0">
                        <a:solidFill>
                          <a:schemeClr val="tx1"/>
                        </a:solidFill>
                        <a:effectLst/>
                        <a:latin typeface="Century"/>
                        <a:ea typeface="ＭＳ 明朝"/>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ja-JP" sz="1600" b="0" kern="0" dirty="0">
                          <a:solidFill>
                            <a:schemeClr val="tx1"/>
                          </a:solidFill>
                          <a:effectLst/>
                        </a:rPr>
                        <a:t>国</a:t>
                      </a:r>
                      <a:r>
                        <a:rPr lang="ja-JP" sz="1600" b="0" kern="0" dirty="0" smtClean="0">
                          <a:solidFill>
                            <a:schemeClr val="tx1"/>
                          </a:solidFill>
                          <a:effectLst/>
                        </a:rPr>
                        <a:t>指定</a:t>
                      </a:r>
                      <a:endParaRPr lang="en-US" altLang="ja-JP" sz="1600" b="0" kern="0" dirty="0" smtClean="0">
                        <a:solidFill>
                          <a:schemeClr val="tx1"/>
                        </a:solidFill>
                        <a:effectLst/>
                      </a:endParaRPr>
                    </a:p>
                    <a:p>
                      <a:pPr algn="ctr">
                        <a:spcAft>
                          <a:spcPts val="0"/>
                        </a:spcAft>
                      </a:pPr>
                      <a:r>
                        <a:rPr lang="ja-JP" sz="1600" b="0" kern="0" dirty="0" smtClean="0">
                          <a:solidFill>
                            <a:schemeClr val="tx1"/>
                          </a:solidFill>
                          <a:effectLst/>
                        </a:rPr>
                        <a:t>拠点</a:t>
                      </a:r>
                      <a:r>
                        <a:rPr lang="ja-JP" sz="1600" b="0" kern="0" dirty="0">
                          <a:solidFill>
                            <a:schemeClr val="tx1"/>
                          </a:solidFill>
                          <a:effectLst/>
                        </a:rPr>
                        <a:t>病院</a:t>
                      </a:r>
                      <a:endParaRPr lang="ja-JP" sz="1600" b="0" kern="100" dirty="0">
                        <a:solidFill>
                          <a:schemeClr val="tx1"/>
                        </a:solidFill>
                        <a:effectLst/>
                        <a:latin typeface="Century"/>
                        <a:ea typeface="ＭＳ 明朝"/>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ja-JP" sz="1600" b="0" kern="0" dirty="0">
                          <a:solidFill>
                            <a:schemeClr val="tx1"/>
                          </a:solidFill>
                          <a:effectLst/>
                        </a:rPr>
                        <a:t>府</a:t>
                      </a:r>
                      <a:r>
                        <a:rPr lang="ja-JP" sz="1600" b="0" kern="0" dirty="0" smtClean="0">
                          <a:solidFill>
                            <a:schemeClr val="tx1"/>
                          </a:solidFill>
                          <a:effectLst/>
                        </a:rPr>
                        <a:t>指定</a:t>
                      </a:r>
                      <a:endParaRPr lang="en-US" altLang="ja-JP" sz="1600" b="0" kern="0" dirty="0" smtClean="0">
                        <a:solidFill>
                          <a:schemeClr val="tx1"/>
                        </a:solidFill>
                        <a:effectLst/>
                      </a:endParaRPr>
                    </a:p>
                    <a:p>
                      <a:pPr algn="ctr">
                        <a:spcAft>
                          <a:spcPts val="0"/>
                        </a:spcAft>
                      </a:pPr>
                      <a:r>
                        <a:rPr lang="ja-JP" sz="1600" b="0" kern="0" dirty="0" smtClean="0">
                          <a:solidFill>
                            <a:schemeClr val="tx1"/>
                          </a:solidFill>
                          <a:effectLst/>
                        </a:rPr>
                        <a:t>拠点</a:t>
                      </a:r>
                      <a:r>
                        <a:rPr lang="ja-JP" sz="1600" b="0" kern="0" dirty="0">
                          <a:solidFill>
                            <a:schemeClr val="tx1"/>
                          </a:solidFill>
                          <a:effectLst/>
                        </a:rPr>
                        <a:t>病院</a:t>
                      </a:r>
                      <a:endParaRPr lang="ja-JP" sz="1600" b="0" kern="100" dirty="0">
                        <a:solidFill>
                          <a:schemeClr val="tx1"/>
                        </a:solidFill>
                        <a:effectLst/>
                        <a:latin typeface="Century"/>
                        <a:ea typeface="ＭＳ 明朝"/>
                        <a:cs typeface="Times New Roman"/>
                      </a:endParaRPr>
                    </a:p>
                  </a:txBody>
                  <a:tcPr marL="68580" marR="68580" marT="0" marB="0" anchor="ctr">
                    <a:solidFill>
                      <a:schemeClr val="tx2">
                        <a:lumMod val="20000"/>
                        <a:lumOff val="80000"/>
                      </a:schemeClr>
                    </a:solidFill>
                  </a:tcPr>
                </a:tc>
              </a:tr>
              <a:tr h="306288">
                <a:tc>
                  <a:txBody>
                    <a:bodyPr/>
                    <a:lstStyle/>
                    <a:p>
                      <a:pPr algn="ctr">
                        <a:spcAft>
                          <a:spcPts val="0"/>
                        </a:spcAft>
                      </a:pPr>
                      <a:r>
                        <a:rPr lang="ja-JP" sz="1600" b="0" kern="0" dirty="0">
                          <a:solidFill>
                            <a:schemeClr val="tx1"/>
                          </a:solidFill>
                          <a:effectLst/>
                        </a:rPr>
                        <a:t>豊能</a:t>
                      </a:r>
                      <a:endParaRPr lang="ja-JP" sz="1600" b="0" kern="100" dirty="0">
                        <a:solidFill>
                          <a:schemeClr val="tx1"/>
                        </a:solidFill>
                        <a:effectLst/>
                        <a:latin typeface="Century"/>
                        <a:ea typeface="ＭＳ 明朝"/>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ja-JP" sz="1600" b="0" kern="0" dirty="0">
                          <a:solidFill>
                            <a:schemeClr val="tx1"/>
                          </a:solidFill>
                          <a:effectLst/>
                          <a:latin typeface="+mj-ea"/>
                          <a:ea typeface="+mj-ea"/>
                        </a:rPr>
                        <a:t>２</a:t>
                      </a:r>
                      <a:endParaRPr lang="ja-JP" sz="1600" b="0" kern="100" dirty="0">
                        <a:solidFill>
                          <a:schemeClr val="tx1"/>
                        </a:solidFill>
                        <a:effectLst/>
                        <a:latin typeface="+mj-ea"/>
                        <a:ea typeface="+mj-ea"/>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ja-JP" sz="1600" b="0" kern="0" dirty="0">
                          <a:solidFill>
                            <a:schemeClr val="tx1"/>
                          </a:solidFill>
                          <a:effectLst/>
                          <a:latin typeface="+mj-ea"/>
                          <a:ea typeface="+mj-ea"/>
                        </a:rPr>
                        <a:t>６</a:t>
                      </a:r>
                      <a:endParaRPr lang="ja-JP" sz="1600" b="0" kern="100" dirty="0">
                        <a:solidFill>
                          <a:schemeClr val="tx1"/>
                        </a:solidFill>
                        <a:effectLst/>
                        <a:latin typeface="+mj-ea"/>
                        <a:ea typeface="+mj-ea"/>
                        <a:cs typeface="Times New Roman"/>
                      </a:endParaRPr>
                    </a:p>
                  </a:txBody>
                  <a:tcPr marL="68580" marR="68580" marT="0" marB="0" anchor="ctr">
                    <a:solidFill>
                      <a:schemeClr val="tx2">
                        <a:lumMod val="20000"/>
                        <a:lumOff val="80000"/>
                      </a:schemeClr>
                    </a:solidFill>
                  </a:tcPr>
                </a:tc>
              </a:tr>
              <a:tr h="306288">
                <a:tc>
                  <a:txBody>
                    <a:bodyPr/>
                    <a:lstStyle/>
                    <a:p>
                      <a:pPr algn="ctr">
                        <a:spcAft>
                          <a:spcPts val="0"/>
                        </a:spcAft>
                      </a:pPr>
                      <a:r>
                        <a:rPr lang="ja-JP" sz="1600" b="0" kern="0" dirty="0">
                          <a:solidFill>
                            <a:schemeClr val="tx1"/>
                          </a:solidFill>
                          <a:effectLst/>
                        </a:rPr>
                        <a:t>三島</a:t>
                      </a:r>
                      <a:endParaRPr lang="ja-JP" sz="1600" b="0" kern="100" dirty="0">
                        <a:solidFill>
                          <a:schemeClr val="tx1"/>
                        </a:solidFill>
                        <a:effectLst/>
                        <a:latin typeface="Century"/>
                        <a:ea typeface="ＭＳ 明朝"/>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ja-JP" sz="1600" b="0" kern="0" dirty="0">
                          <a:solidFill>
                            <a:schemeClr val="tx1"/>
                          </a:solidFill>
                          <a:effectLst/>
                          <a:latin typeface="+mj-ea"/>
                          <a:ea typeface="+mj-ea"/>
                        </a:rPr>
                        <a:t>１</a:t>
                      </a:r>
                      <a:endParaRPr lang="ja-JP" sz="1600" b="0" kern="100" dirty="0">
                        <a:solidFill>
                          <a:schemeClr val="tx1"/>
                        </a:solidFill>
                        <a:effectLst/>
                        <a:latin typeface="+mj-ea"/>
                        <a:ea typeface="+mj-ea"/>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ja-JP" altLang="en-US" sz="1600" b="0" kern="0" dirty="0" smtClean="0">
                          <a:solidFill>
                            <a:schemeClr val="tx1"/>
                          </a:solidFill>
                          <a:effectLst/>
                          <a:latin typeface="+mj-ea"/>
                          <a:ea typeface="+mj-ea"/>
                          <a:cs typeface="+mn-cs"/>
                        </a:rPr>
                        <a:t>３</a:t>
                      </a:r>
                      <a:endParaRPr lang="ja-JP" sz="1600" b="0" kern="100" dirty="0">
                        <a:solidFill>
                          <a:schemeClr val="tx1"/>
                        </a:solidFill>
                        <a:effectLst/>
                        <a:latin typeface="+mj-ea"/>
                        <a:ea typeface="+mj-ea"/>
                        <a:cs typeface="Times New Roman"/>
                      </a:endParaRPr>
                    </a:p>
                  </a:txBody>
                  <a:tcPr marL="68580" marR="68580" marT="0" marB="0" anchor="ctr">
                    <a:solidFill>
                      <a:schemeClr val="tx2">
                        <a:lumMod val="20000"/>
                        <a:lumOff val="80000"/>
                      </a:schemeClr>
                    </a:solidFill>
                  </a:tcPr>
                </a:tc>
              </a:tr>
              <a:tr h="306288">
                <a:tc>
                  <a:txBody>
                    <a:bodyPr/>
                    <a:lstStyle/>
                    <a:p>
                      <a:pPr algn="ctr">
                        <a:spcAft>
                          <a:spcPts val="0"/>
                        </a:spcAft>
                      </a:pPr>
                      <a:r>
                        <a:rPr lang="ja-JP" sz="1600" b="0" kern="0" dirty="0">
                          <a:solidFill>
                            <a:schemeClr val="tx1"/>
                          </a:solidFill>
                          <a:effectLst/>
                        </a:rPr>
                        <a:t>北河内</a:t>
                      </a:r>
                      <a:endParaRPr lang="ja-JP" sz="1600" b="0" kern="100" dirty="0">
                        <a:solidFill>
                          <a:schemeClr val="tx1"/>
                        </a:solidFill>
                        <a:effectLst/>
                        <a:latin typeface="Century"/>
                        <a:ea typeface="ＭＳ 明朝"/>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ja-JP" sz="1600" b="0" kern="0" dirty="0">
                          <a:solidFill>
                            <a:schemeClr val="tx1"/>
                          </a:solidFill>
                          <a:effectLst/>
                          <a:latin typeface="+mj-ea"/>
                          <a:ea typeface="+mj-ea"/>
                        </a:rPr>
                        <a:t>１</a:t>
                      </a:r>
                      <a:endParaRPr lang="ja-JP" sz="1600" b="0" kern="100" dirty="0">
                        <a:solidFill>
                          <a:schemeClr val="tx1"/>
                        </a:solidFill>
                        <a:effectLst/>
                        <a:latin typeface="+mj-ea"/>
                        <a:ea typeface="+mj-ea"/>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ja-JP" altLang="en-US" sz="1600" b="0" kern="100" dirty="0" smtClean="0">
                          <a:solidFill>
                            <a:schemeClr val="tx1"/>
                          </a:solidFill>
                          <a:effectLst/>
                          <a:latin typeface="+mj-ea"/>
                          <a:ea typeface="+mj-ea"/>
                          <a:cs typeface="Times New Roman"/>
                        </a:rPr>
                        <a:t>５</a:t>
                      </a:r>
                      <a:endParaRPr lang="ja-JP" sz="1600" b="0" kern="100" dirty="0">
                        <a:solidFill>
                          <a:schemeClr val="tx1"/>
                        </a:solidFill>
                        <a:effectLst/>
                        <a:latin typeface="+mj-ea"/>
                        <a:ea typeface="+mj-ea"/>
                        <a:cs typeface="Times New Roman"/>
                      </a:endParaRPr>
                    </a:p>
                  </a:txBody>
                  <a:tcPr marL="68580" marR="68580" marT="0" marB="0" anchor="ctr">
                    <a:solidFill>
                      <a:schemeClr val="tx2">
                        <a:lumMod val="20000"/>
                        <a:lumOff val="80000"/>
                      </a:schemeClr>
                    </a:solidFill>
                  </a:tcPr>
                </a:tc>
              </a:tr>
              <a:tr h="306288">
                <a:tc>
                  <a:txBody>
                    <a:bodyPr/>
                    <a:lstStyle/>
                    <a:p>
                      <a:pPr algn="ctr">
                        <a:spcAft>
                          <a:spcPts val="0"/>
                        </a:spcAft>
                      </a:pPr>
                      <a:r>
                        <a:rPr lang="ja-JP" sz="1600" b="0" kern="0" dirty="0">
                          <a:solidFill>
                            <a:schemeClr val="tx1"/>
                          </a:solidFill>
                          <a:effectLst/>
                        </a:rPr>
                        <a:t>中河内</a:t>
                      </a:r>
                      <a:endParaRPr lang="ja-JP" sz="1600" b="0" kern="100" dirty="0">
                        <a:solidFill>
                          <a:schemeClr val="tx1"/>
                        </a:solidFill>
                        <a:effectLst/>
                        <a:latin typeface="Century"/>
                        <a:ea typeface="ＭＳ 明朝"/>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ja-JP" altLang="en-US" sz="1600" b="0" kern="100" dirty="0" smtClean="0">
                          <a:solidFill>
                            <a:schemeClr val="tx1"/>
                          </a:solidFill>
                          <a:effectLst/>
                          <a:latin typeface="+mj-ea"/>
                          <a:ea typeface="+mj-ea"/>
                          <a:cs typeface="Times New Roman"/>
                        </a:rPr>
                        <a:t>２</a:t>
                      </a:r>
                      <a:endParaRPr lang="ja-JP" sz="1600" b="0" kern="100" dirty="0">
                        <a:solidFill>
                          <a:schemeClr val="tx1"/>
                        </a:solidFill>
                        <a:effectLst/>
                        <a:latin typeface="+mj-ea"/>
                        <a:ea typeface="+mj-ea"/>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ja-JP" altLang="en-US" sz="1600" b="0" kern="0" dirty="0" smtClean="0">
                          <a:solidFill>
                            <a:schemeClr val="tx1"/>
                          </a:solidFill>
                          <a:effectLst/>
                          <a:latin typeface="+mj-ea"/>
                          <a:ea typeface="+mj-ea"/>
                        </a:rPr>
                        <a:t>４</a:t>
                      </a:r>
                      <a:endParaRPr lang="ja-JP" sz="1600" b="0" kern="100" dirty="0">
                        <a:solidFill>
                          <a:schemeClr val="tx1"/>
                        </a:solidFill>
                        <a:effectLst/>
                        <a:latin typeface="+mj-ea"/>
                        <a:ea typeface="+mj-ea"/>
                        <a:cs typeface="Times New Roman"/>
                      </a:endParaRPr>
                    </a:p>
                  </a:txBody>
                  <a:tcPr marL="68580" marR="68580" marT="0" marB="0" anchor="ctr">
                    <a:solidFill>
                      <a:schemeClr val="tx2">
                        <a:lumMod val="20000"/>
                        <a:lumOff val="80000"/>
                      </a:schemeClr>
                    </a:solidFill>
                  </a:tcPr>
                </a:tc>
              </a:tr>
              <a:tr h="306288">
                <a:tc>
                  <a:txBody>
                    <a:bodyPr/>
                    <a:lstStyle/>
                    <a:p>
                      <a:pPr algn="ctr">
                        <a:spcAft>
                          <a:spcPts val="0"/>
                        </a:spcAft>
                      </a:pPr>
                      <a:r>
                        <a:rPr lang="ja-JP" sz="1600" b="0" kern="0" dirty="0">
                          <a:solidFill>
                            <a:schemeClr val="tx1"/>
                          </a:solidFill>
                          <a:effectLst/>
                        </a:rPr>
                        <a:t>南河内</a:t>
                      </a:r>
                      <a:endParaRPr lang="ja-JP" sz="1600" b="0" kern="100" dirty="0">
                        <a:solidFill>
                          <a:schemeClr val="tx1"/>
                        </a:solidFill>
                        <a:effectLst/>
                        <a:latin typeface="Century"/>
                        <a:ea typeface="ＭＳ 明朝"/>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ja-JP" sz="1600" b="0" kern="0" dirty="0">
                          <a:solidFill>
                            <a:schemeClr val="tx1"/>
                          </a:solidFill>
                          <a:effectLst/>
                          <a:latin typeface="+mj-ea"/>
                          <a:ea typeface="+mj-ea"/>
                        </a:rPr>
                        <a:t>２</a:t>
                      </a:r>
                      <a:endParaRPr lang="ja-JP" sz="1600" b="0" kern="100" dirty="0">
                        <a:solidFill>
                          <a:schemeClr val="tx1"/>
                        </a:solidFill>
                        <a:effectLst/>
                        <a:latin typeface="+mj-ea"/>
                        <a:ea typeface="+mj-ea"/>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ja-JP" sz="1600" b="0" kern="0" dirty="0">
                          <a:solidFill>
                            <a:schemeClr val="tx1"/>
                          </a:solidFill>
                          <a:effectLst/>
                          <a:latin typeface="+mj-ea"/>
                          <a:ea typeface="+mj-ea"/>
                        </a:rPr>
                        <a:t>３</a:t>
                      </a:r>
                      <a:endParaRPr lang="ja-JP" sz="1600" b="0" kern="100" dirty="0">
                        <a:solidFill>
                          <a:schemeClr val="tx1"/>
                        </a:solidFill>
                        <a:effectLst/>
                        <a:latin typeface="+mj-ea"/>
                        <a:ea typeface="+mj-ea"/>
                        <a:cs typeface="Times New Roman"/>
                      </a:endParaRPr>
                    </a:p>
                  </a:txBody>
                  <a:tcPr marL="68580" marR="68580" marT="0" marB="0" anchor="ctr">
                    <a:solidFill>
                      <a:schemeClr val="tx2">
                        <a:lumMod val="20000"/>
                        <a:lumOff val="80000"/>
                      </a:schemeClr>
                    </a:solidFill>
                  </a:tcPr>
                </a:tc>
              </a:tr>
              <a:tr h="306288">
                <a:tc>
                  <a:txBody>
                    <a:bodyPr/>
                    <a:lstStyle/>
                    <a:p>
                      <a:pPr algn="ctr">
                        <a:spcAft>
                          <a:spcPts val="0"/>
                        </a:spcAft>
                      </a:pPr>
                      <a:r>
                        <a:rPr lang="ja-JP" sz="1600" b="0" kern="0" dirty="0">
                          <a:solidFill>
                            <a:schemeClr val="tx1"/>
                          </a:solidFill>
                          <a:effectLst/>
                        </a:rPr>
                        <a:t>堺市</a:t>
                      </a:r>
                      <a:endParaRPr lang="ja-JP" sz="1600" b="0" kern="100" dirty="0">
                        <a:solidFill>
                          <a:schemeClr val="tx1"/>
                        </a:solidFill>
                        <a:effectLst/>
                        <a:latin typeface="Century"/>
                        <a:ea typeface="ＭＳ 明朝"/>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ja-JP" altLang="en-US" sz="1600" b="0" kern="0" dirty="0" smtClean="0">
                          <a:solidFill>
                            <a:schemeClr val="tx1"/>
                          </a:solidFill>
                          <a:effectLst/>
                          <a:latin typeface="+mj-ea"/>
                          <a:ea typeface="+mj-ea"/>
                        </a:rPr>
                        <a:t>２</a:t>
                      </a:r>
                      <a:endParaRPr lang="ja-JP" sz="1600" b="0" kern="100" dirty="0">
                        <a:solidFill>
                          <a:schemeClr val="tx1"/>
                        </a:solidFill>
                        <a:effectLst/>
                        <a:latin typeface="+mj-ea"/>
                        <a:ea typeface="+mj-ea"/>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ja-JP" altLang="en-US" sz="1600" b="0" kern="100" dirty="0" smtClean="0">
                          <a:solidFill>
                            <a:schemeClr val="tx1"/>
                          </a:solidFill>
                          <a:effectLst/>
                          <a:latin typeface="+mj-ea"/>
                          <a:ea typeface="+mj-ea"/>
                          <a:cs typeface="Times New Roman"/>
                        </a:rPr>
                        <a:t>３</a:t>
                      </a:r>
                      <a:r>
                        <a:rPr lang="en-US" altLang="ja-JP" sz="1600" b="0" kern="100" dirty="0" smtClean="0">
                          <a:solidFill>
                            <a:schemeClr val="tx1"/>
                          </a:solidFill>
                          <a:effectLst/>
                          <a:latin typeface="+mj-ea"/>
                          <a:ea typeface="+mj-ea"/>
                          <a:cs typeface="Times New Roman"/>
                        </a:rPr>
                        <a:t>(</a:t>
                      </a:r>
                      <a:r>
                        <a:rPr lang="ja-JP" altLang="en-US" sz="1600" b="0" kern="100" dirty="0" smtClean="0">
                          <a:solidFill>
                            <a:schemeClr val="tx1"/>
                          </a:solidFill>
                          <a:effectLst/>
                          <a:latin typeface="+mj-ea"/>
                          <a:ea typeface="+mj-ea"/>
                          <a:cs typeface="Times New Roman"/>
                        </a:rPr>
                        <a:t>＋１</a:t>
                      </a:r>
                      <a:r>
                        <a:rPr lang="en-US" altLang="ja-JP" sz="1600" b="0" kern="100" dirty="0" smtClean="0">
                          <a:solidFill>
                            <a:schemeClr val="tx1"/>
                          </a:solidFill>
                          <a:effectLst/>
                          <a:latin typeface="+mj-ea"/>
                          <a:ea typeface="+mj-ea"/>
                          <a:cs typeface="Times New Roman"/>
                        </a:rPr>
                        <a:t>)</a:t>
                      </a:r>
                      <a:endParaRPr lang="ja-JP" sz="1600" b="0" kern="100" dirty="0">
                        <a:solidFill>
                          <a:schemeClr val="tx1"/>
                        </a:solidFill>
                        <a:effectLst/>
                        <a:latin typeface="+mj-ea"/>
                        <a:ea typeface="+mj-ea"/>
                        <a:cs typeface="Times New Roman"/>
                      </a:endParaRPr>
                    </a:p>
                  </a:txBody>
                  <a:tcPr marL="68580" marR="68580" marT="0" marB="0" anchor="ctr">
                    <a:solidFill>
                      <a:schemeClr val="tx2">
                        <a:lumMod val="20000"/>
                        <a:lumOff val="80000"/>
                      </a:schemeClr>
                    </a:solidFill>
                  </a:tcPr>
                </a:tc>
              </a:tr>
              <a:tr h="306288">
                <a:tc>
                  <a:txBody>
                    <a:bodyPr/>
                    <a:lstStyle/>
                    <a:p>
                      <a:pPr algn="ctr">
                        <a:spcAft>
                          <a:spcPts val="0"/>
                        </a:spcAft>
                      </a:pPr>
                      <a:r>
                        <a:rPr lang="ja-JP" sz="1600" b="0" kern="0" dirty="0">
                          <a:solidFill>
                            <a:schemeClr val="tx1"/>
                          </a:solidFill>
                          <a:effectLst/>
                        </a:rPr>
                        <a:t>泉州</a:t>
                      </a:r>
                      <a:endParaRPr lang="ja-JP" sz="1600" b="0" kern="100" dirty="0">
                        <a:solidFill>
                          <a:schemeClr val="tx1"/>
                        </a:solidFill>
                        <a:effectLst/>
                        <a:latin typeface="Century"/>
                        <a:ea typeface="ＭＳ 明朝"/>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ja-JP" sz="1600" b="0" kern="0" dirty="0">
                          <a:solidFill>
                            <a:schemeClr val="tx1"/>
                          </a:solidFill>
                          <a:effectLst/>
                          <a:latin typeface="+mj-ea"/>
                          <a:ea typeface="+mj-ea"/>
                        </a:rPr>
                        <a:t>１</a:t>
                      </a:r>
                      <a:endParaRPr lang="ja-JP" sz="1600" b="0" kern="100" dirty="0">
                        <a:solidFill>
                          <a:schemeClr val="tx1"/>
                        </a:solidFill>
                        <a:effectLst/>
                        <a:latin typeface="+mj-ea"/>
                        <a:ea typeface="+mj-ea"/>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ja-JP" altLang="en-US" sz="1600" b="0" kern="0" dirty="0" smtClean="0">
                          <a:solidFill>
                            <a:schemeClr val="tx1"/>
                          </a:solidFill>
                          <a:effectLst/>
                          <a:latin typeface="+mj-ea"/>
                          <a:ea typeface="+mj-ea"/>
                          <a:cs typeface="+mn-cs"/>
                        </a:rPr>
                        <a:t>６</a:t>
                      </a:r>
                      <a:endParaRPr lang="ja-JP" sz="1600" b="0" kern="100" dirty="0">
                        <a:solidFill>
                          <a:schemeClr val="tx1"/>
                        </a:solidFill>
                        <a:effectLst/>
                        <a:latin typeface="+mj-ea"/>
                        <a:ea typeface="+mj-ea"/>
                        <a:cs typeface="Times New Roman"/>
                      </a:endParaRPr>
                    </a:p>
                  </a:txBody>
                  <a:tcPr marL="68580" marR="68580" marT="0" marB="0" anchor="ctr">
                    <a:solidFill>
                      <a:schemeClr val="tx2">
                        <a:lumMod val="20000"/>
                        <a:lumOff val="80000"/>
                      </a:schemeClr>
                    </a:solidFill>
                  </a:tcPr>
                </a:tc>
              </a:tr>
              <a:tr h="306288">
                <a:tc>
                  <a:txBody>
                    <a:bodyPr/>
                    <a:lstStyle/>
                    <a:p>
                      <a:pPr algn="ctr">
                        <a:spcAft>
                          <a:spcPts val="0"/>
                        </a:spcAft>
                      </a:pPr>
                      <a:r>
                        <a:rPr lang="ja-JP" sz="1600" b="0" kern="0" dirty="0">
                          <a:solidFill>
                            <a:schemeClr val="tx1"/>
                          </a:solidFill>
                          <a:effectLst/>
                        </a:rPr>
                        <a:t>大阪市</a:t>
                      </a:r>
                      <a:endParaRPr lang="ja-JP" sz="1600" b="0" kern="100" dirty="0">
                        <a:solidFill>
                          <a:schemeClr val="tx1"/>
                        </a:solidFill>
                        <a:effectLst/>
                        <a:latin typeface="Century"/>
                        <a:ea typeface="ＭＳ 明朝"/>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ja-JP" altLang="en-US" sz="1600" b="0" kern="100" dirty="0" smtClean="0">
                          <a:solidFill>
                            <a:schemeClr val="tx1"/>
                          </a:solidFill>
                          <a:effectLst/>
                          <a:latin typeface="+mj-ea"/>
                          <a:ea typeface="+mj-ea"/>
                          <a:cs typeface="Times New Roman"/>
                        </a:rPr>
                        <a:t>５</a:t>
                      </a:r>
                      <a:endParaRPr lang="ja-JP" sz="1600" b="0" kern="100" dirty="0">
                        <a:solidFill>
                          <a:schemeClr val="tx1"/>
                        </a:solidFill>
                        <a:effectLst/>
                        <a:latin typeface="+mj-ea"/>
                        <a:ea typeface="+mj-ea"/>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ja-JP" sz="1600" b="0" kern="0" dirty="0" smtClean="0">
                          <a:solidFill>
                            <a:schemeClr val="tx1"/>
                          </a:solidFill>
                          <a:effectLst/>
                          <a:latin typeface="+mj-ea"/>
                          <a:ea typeface="+mj-ea"/>
                        </a:rPr>
                        <a:t>１</a:t>
                      </a:r>
                      <a:r>
                        <a:rPr lang="ja-JP" altLang="en-US" sz="1600" b="0" kern="0" dirty="0" smtClean="0">
                          <a:solidFill>
                            <a:schemeClr val="tx1"/>
                          </a:solidFill>
                          <a:effectLst/>
                          <a:latin typeface="+mj-ea"/>
                          <a:ea typeface="+mj-ea"/>
                        </a:rPr>
                        <a:t>７</a:t>
                      </a:r>
                      <a:endParaRPr lang="ja-JP" sz="1600" b="0" kern="100" dirty="0">
                        <a:solidFill>
                          <a:schemeClr val="tx1"/>
                        </a:solidFill>
                        <a:effectLst/>
                        <a:latin typeface="+mj-ea"/>
                        <a:ea typeface="+mj-ea"/>
                        <a:cs typeface="Times New Roman"/>
                      </a:endParaRPr>
                    </a:p>
                  </a:txBody>
                  <a:tcPr marL="68580" marR="68580" marT="0" marB="0" anchor="ctr">
                    <a:solidFill>
                      <a:schemeClr val="tx2">
                        <a:lumMod val="20000"/>
                        <a:lumOff val="80000"/>
                      </a:schemeClr>
                    </a:solidFill>
                  </a:tcPr>
                </a:tc>
              </a:tr>
              <a:tr h="306288">
                <a:tc>
                  <a:txBody>
                    <a:bodyPr/>
                    <a:lstStyle/>
                    <a:p>
                      <a:pPr algn="ctr">
                        <a:spcAft>
                          <a:spcPts val="0"/>
                        </a:spcAft>
                      </a:pPr>
                      <a:r>
                        <a:rPr lang="ja-JP" sz="1600" b="0" kern="0" dirty="0">
                          <a:solidFill>
                            <a:schemeClr val="tx1"/>
                          </a:solidFill>
                          <a:effectLst/>
                        </a:rPr>
                        <a:t>合　計</a:t>
                      </a:r>
                      <a:endParaRPr lang="ja-JP" sz="1600" b="0" kern="100" dirty="0">
                        <a:solidFill>
                          <a:schemeClr val="tx1"/>
                        </a:solidFill>
                        <a:effectLst/>
                        <a:latin typeface="Century"/>
                        <a:ea typeface="ＭＳ 明朝"/>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ja-JP" sz="1600" b="0" kern="0" dirty="0" smtClean="0">
                          <a:solidFill>
                            <a:schemeClr val="tx1"/>
                          </a:solidFill>
                          <a:effectLst/>
                          <a:latin typeface="+mj-ea"/>
                          <a:ea typeface="+mj-ea"/>
                        </a:rPr>
                        <a:t>１</a:t>
                      </a:r>
                      <a:r>
                        <a:rPr lang="ja-JP" altLang="en-US" sz="1600" b="0" kern="0" dirty="0" smtClean="0">
                          <a:solidFill>
                            <a:schemeClr val="tx1"/>
                          </a:solidFill>
                          <a:effectLst/>
                          <a:latin typeface="+mj-ea"/>
                          <a:ea typeface="+mj-ea"/>
                        </a:rPr>
                        <a:t>６</a:t>
                      </a:r>
                      <a:endParaRPr lang="ja-JP" sz="1600" b="0" kern="100" dirty="0">
                        <a:solidFill>
                          <a:schemeClr val="tx1"/>
                        </a:solidFill>
                        <a:effectLst/>
                        <a:latin typeface="+mj-ea"/>
                        <a:ea typeface="+mj-ea"/>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ja-JP" sz="1600" b="0" kern="0" dirty="0" smtClean="0">
                          <a:solidFill>
                            <a:schemeClr val="tx1"/>
                          </a:solidFill>
                          <a:effectLst/>
                          <a:latin typeface="+mj-ea"/>
                          <a:ea typeface="+mj-ea"/>
                        </a:rPr>
                        <a:t>４</a:t>
                      </a:r>
                      <a:r>
                        <a:rPr lang="ja-JP" altLang="en-US" sz="1600" b="0" kern="0" dirty="0" smtClean="0">
                          <a:solidFill>
                            <a:schemeClr val="tx1"/>
                          </a:solidFill>
                          <a:effectLst/>
                          <a:latin typeface="+mj-ea"/>
                          <a:ea typeface="+mj-ea"/>
                        </a:rPr>
                        <a:t>７</a:t>
                      </a:r>
                      <a:r>
                        <a:rPr lang="en-US" altLang="ja-JP" sz="1600" b="0" kern="0" dirty="0" smtClean="0">
                          <a:solidFill>
                            <a:schemeClr val="tx1"/>
                          </a:solidFill>
                          <a:effectLst/>
                          <a:latin typeface="+mj-ea"/>
                          <a:ea typeface="+mj-ea"/>
                        </a:rPr>
                        <a:t>(+</a:t>
                      </a:r>
                      <a:r>
                        <a:rPr lang="ja-JP" altLang="en-US" sz="1600" b="0" kern="0" dirty="0" smtClean="0">
                          <a:solidFill>
                            <a:schemeClr val="tx1"/>
                          </a:solidFill>
                          <a:effectLst/>
                          <a:latin typeface="+mj-ea"/>
                          <a:ea typeface="+mj-ea"/>
                        </a:rPr>
                        <a:t>１</a:t>
                      </a:r>
                      <a:r>
                        <a:rPr lang="en-US" altLang="ja-JP" sz="1600" b="0" kern="0" dirty="0" smtClean="0">
                          <a:solidFill>
                            <a:schemeClr val="tx1"/>
                          </a:solidFill>
                          <a:effectLst/>
                          <a:latin typeface="+mj-ea"/>
                          <a:ea typeface="+mj-ea"/>
                        </a:rPr>
                        <a:t>)</a:t>
                      </a:r>
                      <a:endParaRPr lang="ja-JP" sz="1600" b="0" kern="100" dirty="0">
                        <a:solidFill>
                          <a:schemeClr val="tx1"/>
                        </a:solidFill>
                        <a:effectLst/>
                        <a:latin typeface="+mj-ea"/>
                        <a:ea typeface="+mj-ea"/>
                        <a:cs typeface="Times New Roman"/>
                      </a:endParaRPr>
                    </a:p>
                  </a:txBody>
                  <a:tcPr marL="68580" marR="68580" marT="0" marB="0" anchor="ctr">
                    <a:solidFill>
                      <a:schemeClr val="tx2">
                        <a:lumMod val="20000"/>
                        <a:lumOff val="80000"/>
                      </a:schemeClr>
                    </a:solidFill>
                  </a:tcPr>
                </a:tc>
              </a:tr>
            </a:tbl>
          </a:graphicData>
        </a:graphic>
      </p:graphicFrame>
      <p:sp>
        <p:nvSpPr>
          <p:cNvPr id="16" name="テキスト ボックス 15"/>
          <p:cNvSpPr txBox="1"/>
          <p:nvPr/>
        </p:nvSpPr>
        <p:spPr>
          <a:xfrm>
            <a:off x="6499599" y="1013232"/>
            <a:ext cx="2012033" cy="323777"/>
          </a:xfrm>
          <a:prstGeom prst="rect">
            <a:avLst/>
          </a:prstGeom>
          <a:noFill/>
        </p:spPr>
        <p:txBody>
          <a:bodyPr wrap="none" lIns="107287" tIns="53643" rIns="107287" bIns="53643" rtlCol="0">
            <a:spAutoFit/>
          </a:bodyPr>
          <a:lstStyle/>
          <a:p>
            <a:r>
              <a:rPr lang="ja-JP" altLang="en-US" sz="1400" dirty="0">
                <a:latin typeface="+mn-ea"/>
              </a:rPr>
              <a:t>（</a:t>
            </a:r>
            <a:r>
              <a:rPr lang="ja-JP" altLang="en-US" sz="1400" dirty="0" smtClean="0">
                <a:latin typeface="+mn-ea"/>
              </a:rPr>
              <a:t>平成</a:t>
            </a:r>
            <a:r>
              <a:rPr lang="en-US" altLang="ja-JP" sz="1400" dirty="0">
                <a:latin typeface="+mn-ea"/>
              </a:rPr>
              <a:t>29</a:t>
            </a:r>
            <a:r>
              <a:rPr lang="ja-JP" altLang="en-US" sz="1400" dirty="0" smtClean="0">
                <a:latin typeface="+mn-ea"/>
              </a:rPr>
              <a:t>年</a:t>
            </a:r>
            <a:r>
              <a:rPr lang="en-US" altLang="ja-JP" sz="1400" dirty="0">
                <a:latin typeface="+mn-ea"/>
              </a:rPr>
              <a:t>4</a:t>
            </a:r>
            <a:r>
              <a:rPr lang="ja-JP" altLang="en-US" sz="1400" dirty="0" smtClean="0">
                <a:latin typeface="+mn-ea"/>
              </a:rPr>
              <a:t>月</a:t>
            </a:r>
            <a:r>
              <a:rPr lang="en-US" altLang="ja-JP" sz="1400" dirty="0" smtClean="0">
                <a:latin typeface="+mn-ea"/>
              </a:rPr>
              <a:t>1</a:t>
            </a:r>
            <a:r>
              <a:rPr lang="ja-JP" altLang="en-US" sz="1400" dirty="0" smtClean="0">
                <a:latin typeface="+mn-ea"/>
              </a:rPr>
              <a:t>日予定）</a:t>
            </a:r>
            <a:endParaRPr lang="ja-JP" altLang="en-US" sz="1400" dirty="0">
              <a:latin typeface="+mn-ea"/>
            </a:endParaRPr>
          </a:p>
        </p:txBody>
      </p:sp>
      <p:sp>
        <p:nvSpPr>
          <p:cNvPr id="3" name="テキスト ボックス 2"/>
          <p:cNvSpPr txBox="1"/>
          <p:nvPr/>
        </p:nvSpPr>
        <p:spPr>
          <a:xfrm>
            <a:off x="1455883" y="2046299"/>
            <a:ext cx="672002" cy="354555"/>
          </a:xfrm>
          <a:prstGeom prst="rect">
            <a:avLst/>
          </a:prstGeom>
          <a:solidFill>
            <a:srgbClr val="0070C0"/>
          </a:solidFill>
          <a:ln>
            <a:solidFill>
              <a:srgbClr val="002060"/>
            </a:solidFill>
          </a:ln>
        </p:spPr>
        <p:txBody>
          <a:bodyPr wrap="square" lIns="107287" tIns="53643" rIns="107287" bIns="53643" rtlCol="0">
            <a:spAutoFit/>
          </a:bodyPr>
          <a:lstStyle/>
          <a:p>
            <a:pPr algn="ctr"/>
            <a:r>
              <a:rPr lang="ja-JP" altLang="en-US" sz="1600" dirty="0">
                <a:solidFill>
                  <a:schemeClr val="bg1"/>
                </a:solidFill>
                <a:latin typeface="ＭＳ ゴシック" panose="020B0609070205080204" pitchFamily="49" charset="-128"/>
                <a:ea typeface="ＭＳ ゴシック" panose="020B0609070205080204" pitchFamily="49" charset="-128"/>
              </a:rPr>
              <a:t>豊能</a:t>
            </a:r>
            <a:endParaRPr lang="ja-JP" altLang="en-US" sz="1900" dirty="0">
              <a:solidFill>
                <a:schemeClr val="bg1"/>
              </a:solidFill>
              <a:latin typeface="ＭＳ ゴシック" panose="020B0609070205080204" pitchFamily="49" charset="-128"/>
              <a:ea typeface="ＭＳ ゴシック" panose="020B0609070205080204" pitchFamily="49" charset="-128"/>
            </a:endParaRPr>
          </a:p>
        </p:txBody>
      </p:sp>
      <p:sp>
        <p:nvSpPr>
          <p:cNvPr id="18" name="テキスト ボックス 17"/>
          <p:cNvSpPr txBox="1"/>
          <p:nvPr/>
        </p:nvSpPr>
        <p:spPr>
          <a:xfrm>
            <a:off x="3603626" y="1235585"/>
            <a:ext cx="672002" cy="354555"/>
          </a:xfrm>
          <a:prstGeom prst="rect">
            <a:avLst/>
          </a:prstGeom>
          <a:solidFill>
            <a:srgbClr val="0070C0"/>
          </a:solidFill>
          <a:ln>
            <a:solidFill>
              <a:srgbClr val="002060"/>
            </a:solidFill>
          </a:ln>
        </p:spPr>
        <p:txBody>
          <a:bodyPr wrap="square" lIns="107287" tIns="53643" rIns="107287" bIns="53643" rtlCol="0">
            <a:spAutoFit/>
          </a:bodyPr>
          <a:lstStyle/>
          <a:p>
            <a:pPr algn="ctr"/>
            <a:r>
              <a:rPr lang="ja-JP" altLang="en-US" sz="1600" dirty="0">
                <a:solidFill>
                  <a:schemeClr val="bg1"/>
                </a:solidFill>
                <a:latin typeface="ＭＳ ゴシック" panose="020B0609070205080204" pitchFamily="49" charset="-128"/>
                <a:ea typeface="ＭＳ ゴシック" panose="020B0609070205080204" pitchFamily="49" charset="-128"/>
              </a:rPr>
              <a:t>三島</a:t>
            </a:r>
          </a:p>
        </p:txBody>
      </p:sp>
      <p:sp>
        <p:nvSpPr>
          <p:cNvPr id="19" name="テキスト ボックス 18"/>
          <p:cNvSpPr txBox="1"/>
          <p:nvPr/>
        </p:nvSpPr>
        <p:spPr>
          <a:xfrm>
            <a:off x="4208463" y="2198153"/>
            <a:ext cx="888137" cy="354555"/>
          </a:xfrm>
          <a:prstGeom prst="rect">
            <a:avLst/>
          </a:prstGeom>
          <a:solidFill>
            <a:srgbClr val="0070C0"/>
          </a:solidFill>
          <a:ln>
            <a:solidFill>
              <a:srgbClr val="002060"/>
            </a:solidFill>
          </a:ln>
        </p:spPr>
        <p:txBody>
          <a:bodyPr wrap="square" lIns="107287" tIns="53643" rIns="107287" bIns="53643" rtlCol="0">
            <a:spAutoFit/>
          </a:bodyPr>
          <a:lstStyle/>
          <a:p>
            <a:pPr algn="ctr"/>
            <a:r>
              <a:rPr lang="ja-JP" altLang="en-US" sz="1600" dirty="0">
                <a:solidFill>
                  <a:schemeClr val="bg1"/>
                </a:solidFill>
                <a:latin typeface="ＭＳ ゴシック" panose="020B0609070205080204" pitchFamily="49" charset="-128"/>
                <a:ea typeface="ＭＳ ゴシック" panose="020B0609070205080204" pitchFamily="49" charset="-128"/>
              </a:rPr>
              <a:t>北河内</a:t>
            </a:r>
            <a:endParaRPr lang="ja-JP" altLang="en-US" sz="1900" dirty="0">
              <a:solidFill>
                <a:schemeClr val="bg1"/>
              </a:solidFill>
              <a:latin typeface="ＭＳ ゴシック" panose="020B0609070205080204" pitchFamily="49" charset="-128"/>
              <a:ea typeface="ＭＳ ゴシック" panose="020B0609070205080204" pitchFamily="49" charset="-128"/>
            </a:endParaRPr>
          </a:p>
        </p:txBody>
      </p:sp>
      <p:sp>
        <p:nvSpPr>
          <p:cNvPr id="20" name="テキスト ボックス 19"/>
          <p:cNvSpPr txBox="1"/>
          <p:nvPr/>
        </p:nvSpPr>
        <p:spPr>
          <a:xfrm>
            <a:off x="3889580" y="3516514"/>
            <a:ext cx="970456" cy="354555"/>
          </a:xfrm>
          <a:prstGeom prst="rect">
            <a:avLst/>
          </a:prstGeom>
          <a:solidFill>
            <a:srgbClr val="0070C0"/>
          </a:solidFill>
          <a:ln>
            <a:solidFill>
              <a:srgbClr val="002060"/>
            </a:solidFill>
          </a:ln>
        </p:spPr>
        <p:txBody>
          <a:bodyPr wrap="square" lIns="107287" tIns="53643" rIns="107287" bIns="53643" rtlCol="0">
            <a:spAutoFit/>
          </a:bodyPr>
          <a:lstStyle/>
          <a:p>
            <a:pPr algn="ctr"/>
            <a:r>
              <a:rPr lang="ja-JP" altLang="en-US" sz="1600" dirty="0">
                <a:solidFill>
                  <a:schemeClr val="bg1"/>
                </a:solidFill>
                <a:latin typeface="ＭＳ ゴシック" panose="020B0609070205080204" pitchFamily="49" charset="-128"/>
                <a:ea typeface="ＭＳ ゴシック" panose="020B0609070205080204" pitchFamily="49" charset="-128"/>
              </a:rPr>
              <a:t>中河内</a:t>
            </a:r>
            <a:endParaRPr lang="ja-JP" altLang="en-US" sz="1900" dirty="0">
              <a:solidFill>
                <a:schemeClr val="bg1"/>
              </a:solidFill>
              <a:latin typeface="ＭＳ ゴシック" panose="020B0609070205080204" pitchFamily="49" charset="-128"/>
              <a:ea typeface="ＭＳ ゴシック" panose="020B0609070205080204" pitchFamily="49" charset="-128"/>
            </a:endParaRPr>
          </a:p>
        </p:txBody>
      </p:sp>
      <p:sp>
        <p:nvSpPr>
          <p:cNvPr id="21" name="テキスト ボックス 20"/>
          <p:cNvSpPr txBox="1"/>
          <p:nvPr/>
        </p:nvSpPr>
        <p:spPr>
          <a:xfrm>
            <a:off x="3938529" y="4861035"/>
            <a:ext cx="921507" cy="354555"/>
          </a:xfrm>
          <a:prstGeom prst="rect">
            <a:avLst/>
          </a:prstGeom>
          <a:solidFill>
            <a:srgbClr val="0070C0"/>
          </a:solidFill>
          <a:ln>
            <a:solidFill>
              <a:srgbClr val="002060"/>
            </a:solidFill>
          </a:ln>
        </p:spPr>
        <p:txBody>
          <a:bodyPr wrap="square" lIns="107287" tIns="53643" rIns="107287" bIns="53643" rtlCol="0">
            <a:spAutoFit/>
          </a:bodyPr>
          <a:lstStyle/>
          <a:p>
            <a:pPr algn="ctr"/>
            <a:r>
              <a:rPr lang="ja-JP" altLang="en-US" sz="1600" dirty="0">
                <a:solidFill>
                  <a:schemeClr val="bg1"/>
                </a:solidFill>
                <a:latin typeface="ＭＳ ゴシック" panose="020B0609070205080204" pitchFamily="49" charset="-128"/>
                <a:ea typeface="ＭＳ ゴシック" panose="020B0609070205080204" pitchFamily="49" charset="-128"/>
              </a:rPr>
              <a:t>南河内</a:t>
            </a:r>
            <a:endParaRPr lang="ja-JP" altLang="en-US" sz="1900" dirty="0">
              <a:solidFill>
                <a:schemeClr val="bg1"/>
              </a:solidFill>
              <a:latin typeface="ＭＳ ゴシック" panose="020B0609070205080204" pitchFamily="49" charset="-128"/>
              <a:ea typeface="ＭＳ ゴシック" panose="020B0609070205080204" pitchFamily="49" charset="-128"/>
            </a:endParaRPr>
          </a:p>
        </p:txBody>
      </p:sp>
      <p:sp>
        <p:nvSpPr>
          <p:cNvPr id="22" name="テキスト ボックス 21"/>
          <p:cNvSpPr txBox="1"/>
          <p:nvPr/>
        </p:nvSpPr>
        <p:spPr>
          <a:xfrm>
            <a:off x="1957389" y="6090181"/>
            <a:ext cx="672002" cy="354555"/>
          </a:xfrm>
          <a:prstGeom prst="rect">
            <a:avLst/>
          </a:prstGeom>
          <a:solidFill>
            <a:srgbClr val="0070C0"/>
          </a:solidFill>
          <a:ln>
            <a:solidFill>
              <a:srgbClr val="002060"/>
            </a:solidFill>
          </a:ln>
        </p:spPr>
        <p:txBody>
          <a:bodyPr wrap="square" lIns="107287" tIns="53643" rIns="107287" bIns="53643" rtlCol="0">
            <a:spAutoFit/>
          </a:bodyPr>
          <a:lstStyle/>
          <a:p>
            <a:pPr algn="ctr"/>
            <a:r>
              <a:rPr lang="ja-JP" altLang="en-US" sz="1600" dirty="0">
                <a:solidFill>
                  <a:schemeClr val="bg1"/>
                </a:solidFill>
                <a:latin typeface="ＭＳ ゴシック" panose="020B0609070205080204" pitchFamily="49" charset="-128"/>
                <a:ea typeface="ＭＳ ゴシック" panose="020B0609070205080204" pitchFamily="49" charset="-128"/>
              </a:rPr>
              <a:t>泉州</a:t>
            </a:r>
            <a:endParaRPr lang="ja-JP" altLang="en-US" sz="1900" dirty="0">
              <a:solidFill>
                <a:schemeClr val="bg1"/>
              </a:solidFill>
              <a:latin typeface="ＭＳ ゴシック" panose="020B0609070205080204" pitchFamily="49" charset="-128"/>
              <a:ea typeface="ＭＳ ゴシック" panose="020B0609070205080204" pitchFamily="49" charset="-128"/>
            </a:endParaRPr>
          </a:p>
        </p:txBody>
      </p:sp>
      <p:sp>
        <p:nvSpPr>
          <p:cNvPr id="23" name="テキスト ボックス 22"/>
          <p:cNvSpPr txBox="1"/>
          <p:nvPr/>
        </p:nvSpPr>
        <p:spPr>
          <a:xfrm>
            <a:off x="1070454" y="3428058"/>
            <a:ext cx="858726" cy="354555"/>
          </a:xfrm>
          <a:prstGeom prst="rect">
            <a:avLst/>
          </a:prstGeom>
          <a:solidFill>
            <a:srgbClr val="0070C0"/>
          </a:solidFill>
          <a:ln>
            <a:solidFill>
              <a:srgbClr val="002060"/>
            </a:solidFill>
          </a:ln>
        </p:spPr>
        <p:txBody>
          <a:bodyPr wrap="square" lIns="107287" tIns="53643" rIns="107287" bIns="53643" rtlCol="0">
            <a:spAutoFit/>
          </a:bodyPr>
          <a:lstStyle/>
          <a:p>
            <a:pPr algn="ctr"/>
            <a:r>
              <a:rPr lang="ja-JP" altLang="en-US" sz="1600" dirty="0">
                <a:solidFill>
                  <a:schemeClr val="bg1"/>
                </a:solidFill>
                <a:latin typeface="ＭＳ ゴシック" panose="020B0609070205080204" pitchFamily="49" charset="-128"/>
                <a:ea typeface="ＭＳ ゴシック" panose="020B0609070205080204" pitchFamily="49" charset="-128"/>
              </a:rPr>
              <a:t>大阪市</a:t>
            </a:r>
            <a:endParaRPr lang="ja-JP" altLang="en-US" sz="1900" dirty="0">
              <a:solidFill>
                <a:schemeClr val="bg1"/>
              </a:solidFill>
              <a:latin typeface="ＭＳ ゴシック" panose="020B0609070205080204" pitchFamily="49" charset="-128"/>
              <a:ea typeface="ＭＳ ゴシック" panose="020B0609070205080204" pitchFamily="49" charset="-128"/>
            </a:endParaRPr>
          </a:p>
        </p:txBody>
      </p:sp>
      <p:sp>
        <p:nvSpPr>
          <p:cNvPr id="4" name="テキスト ボックス 3"/>
          <p:cNvSpPr txBox="1"/>
          <p:nvPr/>
        </p:nvSpPr>
        <p:spPr>
          <a:xfrm>
            <a:off x="5103862" y="5712842"/>
            <a:ext cx="3939895" cy="754664"/>
          </a:xfrm>
          <a:prstGeom prst="rect">
            <a:avLst/>
          </a:prstGeom>
          <a:noFill/>
        </p:spPr>
        <p:txBody>
          <a:bodyPr wrap="square" lIns="107287" tIns="53643" rIns="107287" bIns="53643" rtlCol="0">
            <a:spAutoFit/>
          </a:bodyPr>
          <a:lstStyle/>
          <a:p>
            <a:r>
              <a:rPr lang="ja-JP" altLang="en-US" sz="1400" dirty="0"/>
              <a:t>上記のほか、国指定・小児がん拠点病院と</a:t>
            </a:r>
            <a:r>
              <a:rPr lang="ja-JP" altLang="en-US" sz="1400" dirty="0" smtClean="0"/>
              <a:t>して</a:t>
            </a:r>
            <a:endParaRPr lang="en-US" altLang="ja-JP" sz="1400" dirty="0" smtClean="0"/>
          </a:p>
          <a:p>
            <a:r>
              <a:rPr lang="ja-JP" altLang="en-US" sz="1400" dirty="0" smtClean="0"/>
              <a:t>大阪</a:t>
            </a:r>
            <a:r>
              <a:rPr lang="ja-JP" altLang="en-US" sz="1400" dirty="0"/>
              <a:t>市立総合医療Ｃ・府立母子保健総合医療Ｃ</a:t>
            </a:r>
            <a:r>
              <a:rPr lang="ja-JP" altLang="en-US" sz="1400" dirty="0" smtClean="0"/>
              <a:t>が指定されている</a:t>
            </a:r>
            <a:endParaRPr lang="ja-JP" altLang="en-US" sz="1400" dirty="0"/>
          </a:p>
        </p:txBody>
      </p:sp>
      <p:sp>
        <p:nvSpPr>
          <p:cNvPr id="6" name="スライド番号プレースホルダー 5"/>
          <p:cNvSpPr>
            <a:spLocks noGrp="1"/>
          </p:cNvSpPr>
          <p:nvPr>
            <p:ph type="sldNum" sz="quarter" idx="12"/>
          </p:nvPr>
        </p:nvSpPr>
        <p:spPr>
          <a:xfrm>
            <a:off x="6542856" y="6345245"/>
            <a:ext cx="2133600" cy="365125"/>
          </a:xfrm>
        </p:spPr>
        <p:txBody>
          <a:bodyPr/>
          <a:lstStyle/>
          <a:p>
            <a:fld id="{D2D8002D-B5B0-4BAC-B1F6-782DDCCE6D9C}" type="slidenum">
              <a:rPr lang="ja-JP" altLang="en-US" sz="1100"/>
              <a:t>8</a:t>
            </a:fld>
            <a:endParaRPr lang="ja-JP" altLang="en-US" sz="1100" dirty="0"/>
          </a:p>
        </p:txBody>
      </p:sp>
      <p:sp>
        <p:nvSpPr>
          <p:cNvPr id="24" name="テキスト ボックス 23"/>
          <p:cNvSpPr txBox="1"/>
          <p:nvPr/>
        </p:nvSpPr>
        <p:spPr>
          <a:xfrm>
            <a:off x="1405114" y="4014793"/>
            <a:ext cx="672002" cy="354555"/>
          </a:xfrm>
          <a:prstGeom prst="rect">
            <a:avLst/>
          </a:prstGeom>
          <a:solidFill>
            <a:srgbClr val="0070C0"/>
          </a:solidFill>
          <a:ln>
            <a:solidFill>
              <a:srgbClr val="002060"/>
            </a:solidFill>
          </a:ln>
        </p:spPr>
        <p:txBody>
          <a:bodyPr wrap="square" lIns="107287" tIns="53643" rIns="107287" bIns="53643" rtlCol="0">
            <a:spAutoFit/>
          </a:bodyPr>
          <a:lstStyle/>
          <a:p>
            <a:pPr algn="ctr"/>
            <a:r>
              <a:rPr lang="ja-JP" altLang="en-US" sz="1600" dirty="0">
                <a:solidFill>
                  <a:schemeClr val="bg1"/>
                </a:solidFill>
                <a:latin typeface="ＭＳ ゴシック" panose="020B0609070205080204" pitchFamily="49" charset="-128"/>
                <a:ea typeface="ＭＳ ゴシック" panose="020B0609070205080204" pitchFamily="49" charset="-128"/>
              </a:rPr>
              <a:t>堺市</a:t>
            </a:r>
            <a:endParaRPr lang="ja-JP" altLang="en-US" sz="1900" dirty="0">
              <a:solidFill>
                <a:schemeClr val="bg1"/>
              </a:solidFill>
              <a:latin typeface="ＭＳ ゴシック" panose="020B0609070205080204" pitchFamily="49" charset="-128"/>
              <a:ea typeface="ＭＳ ゴシック" panose="020B0609070205080204" pitchFamily="49" charset="-128"/>
            </a:endParaRPr>
          </a:p>
        </p:txBody>
      </p:sp>
      <p:sp>
        <p:nvSpPr>
          <p:cNvPr id="139" name="Rectangle 63"/>
          <p:cNvSpPr>
            <a:spLocks noChangeArrowheads="1"/>
          </p:cNvSpPr>
          <p:nvPr/>
        </p:nvSpPr>
        <p:spPr bwMode="auto">
          <a:xfrm>
            <a:off x="3352800" y="2322521"/>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dirty="0" smtClean="0">
                <a:ln>
                  <a:noFill/>
                </a:ln>
                <a:solidFill>
                  <a:srgbClr val="4F81BD"/>
                </a:solidFill>
                <a:effectLst/>
                <a:latin typeface="HG丸ｺﾞｼｯｸM-PRO" pitchFamily="50" charset="-128"/>
                <a:ea typeface="HG丸ｺﾞｼｯｸM-PRO" pitchFamily="50" charset="-128"/>
                <a:cs typeface="ＭＳ Ｐゴシック" pitchFamily="50" charset="-128"/>
              </a:rPr>
              <a:t>■</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0" name="Rectangle 63"/>
          <p:cNvSpPr>
            <a:spLocks noChangeArrowheads="1"/>
          </p:cNvSpPr>
          <p:nvPr/>
        </p:nvSpPr>
        <p:spPr bwMode="auto">
          <a:xfrm>
            <a:off x="3152775" y="3104364"/>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dirty="0" smtClean="0">
                <a:ln>
                  <a:noFill/>
                </a:ln>
                <a:solidFill>
                  <a:srgbClr val="4F81BD"/>
                </a:solidFill>
                <a:effectLst/>
                <a:latin typeface="HG丸ｺﾞｼｯｸM-PRO" pitchFamily="50" charset="-128"/>
                <a:ea typeface="HG丸ｺﾞｼｯｸM-PRO" pitchFamily="50" charset="-128"/>
                <a:cs typeface="ＭＳ Ｐゴシック" pitchFamily="50" charset="-128"/>
              </a:rPr>
              <a:t>■</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2" name="Rectangle 63"/>
          <p:cNvSpPr>
            <a:spLocks noChangeArrowheads="1"/>
          </p:cNvSpPr>
          <p:nvPr/>
        </p:nvSpPr>
        <p:spPr bwMode="auto">
          <a:xfrm>
            <a:off x="3790952" y="2247115"/>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dirty="0" smtClean="0">
                <a:ln>
                  <a:noFill/>
                </a:ln>
                <a:solidFill>
                  <a:srgbClr val="4F81BD"/>
                </a:solidFill>
                <a:effectLst/>
                <a:latin typeface="HG丸ｺﾞｼｯｸM-PRO" pitchFamily="50" charset="-128"/>
                <a:ea typeface="HG丸ｺﾞｼｯｸM-PRO" pitchFamily="50" charset="-128"/>
                <a:cs typeface="ＭＳ Ｐゴシック" pitchFamily="50" charset="-128"/>
              </a:rPr>
              <a:t>■</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3" name="Rectangle 63"/>
          <p:cNvSpPr>
            <a:spLocks noChangeArrowheads="1"/>
          </p:cNvSpPr>
          <p:nvPr/>
        </p:nvSpPr>
        <p:spPr bwMode="auto">
          <a:xfrm>
            <a:off x="3467101" y="3408370"/>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dirty="0" smtClean="0">
                <a:ln>
                  <a:noFill/>
                </a:ln>
                <a:solidFill>
                  <a:srgbClr val="4F81BD"/>
                </a:solidFill>
                <a:effectLst/>
                <a:latin typeface="HG丸ｺﾞｼｯｸM-PRO" pitchFamily="50" charset="-128"/>
                <a:ea typeface="HG丸ｺﾞｼｯｸM-PRO" pitchFamily="50" charset="-128"/>
                <a:cs typeface="ＭＳ Ｐゴシック" pitchFamily="50" charset="-128"/>
              </a:rPr>
              <a:t>■</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4" name="Rectangle 66"/>
          <p:cNvSpPr>
            <a:spLocks noChangeArrowheads="1"/>
          </p:cNvSpPr>
          <p:nvPr/>
        </p:nvSpPr>
        <p:spPr bwMode="auto">
          <a:xfrm>
            <a:off x="3281363" y="3869534"/>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dirty="0" smtClean="0">
                <a:ln>
                  <a:noFill/>
                </a:ln>
                <a:solidFill>
                  <a:srgbClr val="FF0000"/>
                </a:solidFill>
                <a:effectLst/>
                <a:latin typeface="HG丸ｺﾞｼｯｸM-PRO" pitchFamily="50" charset="-128"/>
                <a:ea typeface="HG丸ｺﾞｼｯｸM-PRO" pitchFamily="50" charset="-128"/>
                <a:cs typeface="ＭＳ Ｐゴシック" pitchFamily="50" charset="-128"/>
              </a:rPr>
              <a:t>●</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5" name="Rectangle 104"/>
          <p:cNvSpPr>
            <a:spLocks noChangeArrowheads="1"/>
          </p:cNvSpPr>
          <p:nvPr/>
        </p:nvSpPr>
        <p:spPr bwMode="auto">
          <a:xfrm>
            <a:off x="2700338" y="3850877"/>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dirty="0" smtClean="0">
                <a:ln>
                  <a:noFill/>
                </a:ln>
                <a:solidFill>
                  <a:srgbClr val="FF0000"/>
                </a:solidFill>
                <a:effectLst/>
                <a:latin typeface="HG丸ｺﾞｼｯｸM-PRO" pitchFamily="50" charset="-128"/>
                <a:ea typeface="HG丸ｺﾞｼｯｸM-PRO" pitchFamily="50" charset="-128"/>
                <a:cs typeface="ＭＳ Ｐゴシック" pitchFamily="50" charset="-128"/>
              </a:rPr>
              <a:t>●</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6" name="Rectangle 105"/>
          <p:cNvSpPr>
            <a:spLocks noChangeArrowheads="1"/>
          </p:cNvSpPr>
          <p:nvPr/>
        </p:nvSpPr>
        <p:spPr bwMode="auto">
          <a:xfrm>
            <a:off x="3014663" y="3879855"/>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dirty="0" smtClean="0">
                <a:ln>
                  <a:noFill/>
                </a:ln>
                <a:solidFill>
                  <a:srgbClr val="4F81BD"/>
                </a:solidFill>
                <a:effectLst/>
                <a:latin typeface="HG丸ｺﾞｼｯｸM-PRO" pitchFamily="50" charset="-128"/>
                <a:ea typeface="HG丸ｺﾞｼｯｸM-PRO" pitchFamily="50" charset="-128"/>
                <a:cs typeface="ＭＳ Ｐゴシック" pitchFamily="50" charset="-128"/>
              </a:rPr>
              <a:t>■</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8" name="テキスト ボックス 147"/>
          <p:cNvSpPr txBox="1"/>
          <p:nvPr/>
        </p:nvSpPr>
        <p:spPr>
          <a:xfrm>
            <a:off x="5096601" y="5376870"/>
            <a:ext cx="3939895" cy="323777"/>
          </a:xfrm>
          <a:prstGeom prst="rect">
            <a:avLst/>
          </a:prstGeom>
          <a:noFill/>
        </p:spPr>
        <p:txBody>
          <a:bodyPr wrap="square" lIns="107287" tIns="53643" rIns="107287" bIns="53643" rtlCol="0">
            <a:spAutoFit/>
          </a:bodyPr>
          <a:lstStyle/>
          <a:p>
            <a:r>
              <a:rPr lang="ja-JP" altLang="en-US" sz="1400" dirty="0" smtClean="0"/>
              <a:t>（　）内は</a:t>
            </a:r>
            <a:r>
              <a:rPr lang="en-US" altLang="ja-JP" sz="1400" dirty="0" smtClean="0"/>
              <a:t>H</a:t>
            </a:r>
            <a:r>
              <a:rPr lang="ja-JP" altLang="en-US" sz="1400" dirty="0"/>
              <a:t>２８</a:t>
            </a:r>
            <a:r>
              <a:rPr lang="ja-JP" altLang="en-US" sz="1400" dirty="0" smtClean="0"/>
              <a:t>年度中増減</a:t>
            </a:r>
            <a:endParaRPr lang="ja-JP" altLang="en-US" sz="1400" dirty="0"/>
          </a:p>
        </p:txBody>
      </p:sp>
      <p:sp>
        <p:nvSpPr>
          <p:cNvPr id="147" name="Rectangle 85"/>
          <p:cNvSpPr>
            <a:spLocks noChangeArrowheads="1"/>
          </p:cNvSpPr>
          <p:nvPr/>
        </p:nvSpPr>
        <p:spPr bwMode="auto">
          <a:xfrm>
            <a:off x="3546185" y="4077073"/>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dirty="0" smtClean="0">
                <a:ln>
                  <a:noFill/>
                </a:ln>
                <a:solidFill>
                  <a:srgbClr val="4F81BD"/>
                </a:solidFill>
                <a:effectLst/>
                <a:latin typeface="HG丸ｺﾞｼｯｸM-PRO" pitchFamily="50" charset="-128"/>
                <a:ea typeface="HG丸ｺﾞｼｯｸM-PRO" pitchFamily="50" charset="-128"/>
                <a:cs typeface="ＭＳ Ｐゴシック" pitchFamily="50" charset="-128"/>
              </a:rPr>
              <a:t>■</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9" name="Rectangle 63"/>
          <p:cNvSpPr>
            <a:spLocks noChangeArrowheads="1"/>
          </p:cNvSpPr>
          <p:nvPr/>
        </p:nvSpPr>
        <p:spPr bwMode="auto">
          <a:xfrm>
            <a:off x="3690320" y="2310478"/>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dirty="0" smtClean="0">
                <a:ln>
                  <a:noFill/>
                </a:ln>
                <a:solidFill>
                  <a:srgbClr val="4F81BD"/>
                </a:solidFill>
                <a:effectLst/>
                <a:latin typeface="HG丸ｺﾞｼｯｸM-PRO" pitchFamily="50" charset="-128"/>
                <a:ea typeface="HG丸ｺﾞｼｯｸM-PRO" pitchFamily="50" charset="-128"/>
                <a:cs typeface="ＭＳ Ｐゴシック" pitchFamily="50" charset="-128"/>
              </a:rPr>
              <a:t>■</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0" name="Rectangle 6"/>
          <p:cNvSpPr>
            <a:spLocks noChangeArrowheads="1"/>
          </p:cNvSpPr>
          <p:nvPr/>
        </p:nvSpPr>
        <p:spPr bwMode="auto">
          <a:xfrm>
            <a:off x="2655711" y="4169272"/>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dirty="0" smtClean="0">
                <a:ln>
                  <a:noFill/>
                </a:ln>
                <a:solidFill>
                  <a:srgbClr val="4F81BD"/>
                </a:solidFill>
                <a:effectLst/>
                <a:latin typeface="ＭＳ Ｐゴシック" pitchFamily="50" charset="-128"/>
                <a:ea typeface="ＭＳ Ｐゴシック" pitchFamily="50" charset="-128"/>
                <a:cs typeface="ＭＳ Ｐゴシック" pitchFamily="50" charset="-128"/>
              </a:rPr>
              <a:t>■</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1" name="Rectangle 69"/>
          <p:cNvSpPr>
            <a:spLocks noChangeArrowheads="1"/>
          </p:cNvSpPr>
          <p:nvPr/>
        </p:nvSpPr>
        <p:spPr bwMode="auto">
          <a:xfrm>
            <a:off x="2591121" y="4375151"/>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dirty="0" smtClean="0">
                <a:ln>
                  <a:noFill/>
                </a:ln>
                <a:solidFill>
                  <a:srgbClr val="FF0000"/>
                </a:solidFill>
                <a:effectLst/>
                <a:latin typeface="HG丸ｺﾞｼｯｸM-PRO" pitchFamily="50" charset="-128"/>
                <a:ea typeface="HG丸ｺﾞｼｯｸM-PRO" pitchFamily="50" charset="-128"/>
                <a:cs typeface="ＭＳ Ｐゴシック" pitchFamily="50" charset="-128"/>
              </a:rPr>
              <a:t>●</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2" name="タイトル 1"/>
          <p:cNvSpPr txBox="1">
            <a:spLocks/>
          </p:cNvSpPr>
          <p:nvPr/>
        </p:nvSpPr>
        <p:spPr>
          <a:xfrm>
            <a:off x="246651" y="41635"/>
            <a:ext cx="8749662" cy="759944"/>
          </a:xfrm>
          <a:prstGeom prst="rect">
            <a:avLst/>
          </a:prstGeom>
          <a:solidFill>
            <a:srgbClr val="002060"/>
          </a:solidFill>
        </p:spPr>
        <p:txBody>
          <a:bodyPr vert="horz" lIns="91440" tIns="72000" rIns="91440" bIns="7200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b="1" dirty="0" smtClean="0">
                <a:solidFill>
                  <a:schemeClr val="bg1"/>
                </a:solidFill>
                <a:latin typeface="+mj-ea"/>
                <a:cs typeface="メイリオ" panose="020B0604030504040204" pitchFamily="50" charset="-128"/>
              </a:rPr>
              <a:t>がん診療拠点病院の配置状況</a:t>
            </a:r>
            <a:endParaRPr lang="ja-JP" altLang="en-US" sz="3600" b="1" dirty="0">
              <a:solidFill>
                <a:schemeClr val="bg1"/>
              </a:solidFill>
              <a:latin typeface="+mj-ea"/>
              <a:cs typeface="メイリオ" panose="020B0604030504040204" pitchFamily="50" charset="-128"/>
            </a:endParaRPr>
          </a:p>
        </p:txBody>
      </p:sp>
      <p:sp>
        <p:nvSpPr>
          <p:cNvPr id="154" name="正方形/長方形 153"/>
          <p:cNvSpPr/>
          <p:nvPr/>
        </p:nvSpPr>
        <p:spPr>
          <a:xfrm>
            <a:off x="7668344" y="260648"/>
            <a:ext cx="1319020" cy="497511"/>
          </a:xfrm>
          <a:prstGeom prst="rect">
            <a:avLst/>
          </a:prstGeom>
          <a:solidFill>
            <a:srgbClr val="00206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400" b="1" dirty="0" smtClean="0">
                <a:solidFill>
                  <a:schemeClr val="bg1"/>
                </a:solidFill>
              </a:rPr>
              <a:t>＜資料３－７＞</a:t>
            </a:r>
            <a:endParaRPr kumimoji="1" lang="ja-JP" altLang="en-US" sz="1400" b="1" dirty="0">
              <a:solidFill>
                <a:schemeClr val="bg1"/>
              </a:solidFill>
            </a:endParaRPr>
          </a:p>
        </p:txBody>
      </p:sp>
    </p:spTree>
    <p:extLst>
      <p:ext uri="{BB962C8B-B14F-4D97-AF65-F5344CB8AC3E}">
        <p14:creationId xmlns:p14="http://schemas.microsoft.com/office/powerpoint/2010/main" val="1333178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1375F60-2867-46AD-B1FE-AD10FFE105A7}" type="slidenum">
              <a:rPr kumimoji="1" lang="ja-JP" altLang="en-US" smtClean="0"/>
              <a:t>9</a:t>
            </a:fld>
            <a:endParaRPr kumimoji="1" lang="ja-JP" alt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296" y="860132"/>
            <a:ext cx="7303410" cy="5521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タイトル 1"/>
          <p:cNvSpPr txBox="1">
            <a:spLocks/>
          </p:cNvSpPr>
          <p:nvPr/>
        </p:nvSpPr>
        <p:spPr>
          <a:xfrm>
            <a:off x="246651" y="41635"/>
            <a:ext cx="8749662" cy="759944"/>
          </a:xfrm>
          <a:prstGeom prst="rect">
            <a:avLst/>
          </a:prstGeom>
          <a:solidFill>
            <a:srgbClr val="002060"/>
          </a:solidFill>
        </p:spPr>
        <p:txBody>
          <a:bodyPr vert="horz" lIns="91440" tIns="72000" rIns="91440" bIns="7200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b="1" dirty="0" smtClean="0">
                <a:solidFill>
                  <a:schemeClr val="bg1"/>
                </a:solidFill>
                <a:latin typeface="+mj-ea"/>
                <a:cs typeface="メイリオ" panose="020B0604030504040204" pitchFamily="50" charset="-128"/>
              </a:rPr>
              <a:t>指定要件等について</a:t>
            </a:r>
            <a:endParaRPr lang="ja-JP" altLang="en-US" sz="3600" b="1" dirty="0">
              <a:solidFill>
                <a:schemeClr val="bg1"/>
              </a:solidFill>
              <a:latin typeface="+mj-ea"/>
              <a:cs typeface="メイリオ" panose="020B0604030504040204" pitchFamily="50" charset="-128"/>
            </a:endParaRPr>
          </a:p>
        </p:txBody>
      </p:sp>
      <p:sp>
        <p:nvSpPr>
          <p:cNvPr id="4" name="テキスト ボックス 3"/>
          <p:cNvSpPr txBox="1"/>
          <p:nvPr/>
        </p:nvSpPr>
        <p:spPr>
          <a:xfrm>
            <a:off x="3019322" y="6402103"/>
            <a:ext cx="5620449" cy="307777"/>
          </a:xfrm>
          <a:prstGeom prst="rect">
            <a:avLst/>
          </a:prstGeom>
          <a:noFill/>
        </p:spPr>
        <p:txBody>
          <a:bodyPr wrap="none" rtlCol="0">
            <a:spAutoFit/>
          </a:bodyPr>
          <a:lstStyle/>
          <a:p>
            <a:r>
              <a:rPr kumimoji="1" lang="ja-JP" altLang="en-US" sz="1400" dirty="0" smtClean="0"/>
              <a:t>第</a:t>
            </a:r>
            <a:r>
              <a:rPr kumimoji="1" lang="en-US" altLang="ja-JP" sz="1400" dirty="0" smtClean="0"/>
              <a:t>7</a:t>
            </a:r>
            <a:r>
              <a:rPr kumimoji="1" lang="ja-JP" altLang="en-US" sz="1400" dirty="0" smtClean="0"/>
              <a:t>回小児がん拠点病院の指定に関する検討会（平成</a:t>
            </a:r>
            <a:r>
              <a:rPr kumimoji="1" lang="en-US" altLang="ja-JP" sz="1400" dirty="0" smtClean="0"/>
              <a:t>29</a:t>
            </a:r>
            <a:r>
              <a:rPr kumimoji="1" lang="ja-JP" altLang="en-US" sz="1400" dirty="0" smtClean="0"/>
              <a:t>年</a:t>
            </a:r>
            <a:r>
              <a:rPr kumimoji="1" lang="en-US" altLang="ja-JP" sz="1400" dirty="0" smtClean="0"/>
              <a:t>1</a:t>
            </a:r>
            <a:r>
              <a:rPr kumimoji="1" lang="ja-JP" altLang="en-US" sz="1400" dirty="0" smtClean="0"/>
              <a:t>月</a:t>
            </a:r>
            <a:r>
              <a:rPr kumimoji="1" lang="en-US" altLang="ja-JP" sz="1400" dirty="0" smtClean="0"/>
              <a:t>6</a:t>
            </a:r>
            <a:r>
              <a:rPr kumimoji="1" lang="ja-JP" altLang="en-US" sz="1400" dirty="0" smtClean="0"/>
              <a:t>日）資料</a:t>
            </a:r>
            <a:endParaRPr kumimoji="1" lang="ja-JP" altLang="en-US" sz="1400" dirty="0"/>
          </a:p>
        </p:txBody>
      </p:sp>
      <p:sp>
        <p:nvSpPr>
          <p:cNvPr id="6" name="角丸四角形吹き出し 5"/>
          <p:cNvSpPr/>
          <p:nvPr/>
        </p:nvSpPr>
        <p:spPr>
          <a:xfrm>
            <a:off x="6449376" y="2812002"/>
            <a:ext cx="2310166" cy="1049046"/>
          </a:xfrm>
          <a:prstGeom prst="wedgeRoundRectCallout">
            <a:avLst>
              <a:gd name="adj1" fmla="val -57288"/>
              <a:gd name="adj2" fmla="val -6840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dirty="0" smtClean="0">
                <a:solidFill>
                  <a:schemeClr val="tx1"/>
                </a:solidFill>
              </a:rPr>
              <a:t>平成</a:t>
            </a:r>
            <a:r>
              <a:rPr kumimoji="1" lang="en-US" altLang="ja-JP" sz="1400" dirty="0" smtClean="0">
                <a:solidFill>
                  <a:schemeClr val="tx1"/>
                </a:solidFill>
              </a:rPr>
              <a:t>30</a:t>
            </a:r>
            <a:r>
              <a:rPr kumimoji="1" lang="ja-JP" altLang="en-US" sz="1400" dirty="0" smtClean="0">
                <a:solidFill>
                  <a:schemeClr val="tx1"/>
                </a:solidFill>
              </a:rPr>
              <a:t>年度末までに</a:t>
            </a:r>
            <a:endParaRPr kumimoji="1" lang="en-US" altLang="ja-JP" sz="1400" dirty="0" smtClean="0">
              <a:solidFill>
                <a:schemeClr val="tx1"/>
              </a:solidFill>
            </a:endParaRPr>
          </a:p>
          <a:p>
            <a:r>
              <a:rPr kumimoji="1" lang="ja-JP" altLang="en-US" sz="1400" dirty="0" smtClean="0">
                <a:solidFill>
                  <a:schemeClr val="tx1"/>
                </a:solidFill>
              </a:rPr>
              <a:t>大阪府がん診療拠点病院指定要件の改正</a:t>
            </a:r>
            <a:endParaRPr kumimoji="1" lang="ja-JP" altLang="en-US" sz="1400" dirty="0">
              <a:solidFill>
                <a:schemeClr val="tx1"/>
              </a:solidFill>
            </a:endParaRPr>
          </a:p>
        </p:txBody>
      </p:sp>
      <p:sp>
        <p:nvSpPr>
          <p:cNvPr id="8" name="正方形/長方形 7"/>
          <p:cNvSpPr/>
          <p:nvPr/>
        </p:nvSpPr>
        <p:spPr>
          <a:xfrm>
            <a:off x="7308305" y="195185"/>
            <a:ext cx="1319020" cy="497511"/>
          </a:xfrm>
          <a:prstGeom prst="rect">
            <a:avLst/>
          </a:prstGeom>
          <a:solidFill>
            <a:srgbClr val="00206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400" b="1" dirty="0" smtClean="0">
                <a:solidFill>
                  <a:schemeClr val="bg1"/>
                </a:solidFill>
              </a:rPr>
              <a:t>＜資料３－８＞</a:t>
            </a:r>
            <a:endParaRPr kumimoji="1" lang="ja-JP" altLang="en-US" sz="1400" b="1" dirty="0">
              <a:solidFill>
                <a:schemeClr val="bg1"/>
              </a:solidFill>
            </a:endParaRPr>
          </a:p>
        </p:txBody>
      </p:sp>
    </p:spTree>
    <p:extLst>
      <p:ext uri="{BB962C8B-B14F-4D97-AF65-F5344CB8AC3E}">
        <p14:creationId xmlns:p14="http://schemas.microsoft.com/office/powerpoint/2010/main" val="15698500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1457</TotalTime>
  <Words>2861</Words>
  <Application>Microsoft Office PowerPoint</Application>
  <PresentationFormat>画面に合わせる (4:3)</PresentationFormat>
  <Paragraphs>691</Paragraphs>
  <Slides>27</Slides>
  <Notes>14</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27</vt:i4>
      </vt:variant>
    </vt:vector>
  </HeadingPairs>
  <TitlesOfParts>
    <vt:vector size="29" baseType="lpstr">
      <vt:lpstr>Office ​​テーマ</vt:lpstr>
      <vt:lpstr>ワークシート</vt:lpstr>
      <vt:lpstr>大阪府がん対策推進計画の取組み状況について</vt:lpstr>
      <vt:lpstr>PowerPoint プレゼンテーション</vt:lpstr>
      <vt:lpstr>PowerPoint プレゼンテーション</vt:lpstr>
      <vt:lpstr>PowerPoint プレゼンテーション</vt:lpstr>
      <vt:lpstr>PowerPoint プレゼンテーション</vt:lpstr>
      <vt:lpstr>がん検診に関する市町村への通知文</vt:lpstr>
      <vt:lpstr>知って肝炎プロジェクト</vt:lpstr>
      <vt:lpstr>PowerPoint プレゼンテーション</vt:lpstr>
      <vt:lpstr>PowerPoint プレゼンテーション</vt:lpstr>
      <vt:lpstr>緩和ケアの普及啓発について</vt:lpstr>
      <vt:lpstr>緩和ケア研修会について</vt:lpstr>
      <vt:lpstr>緩和ケア研修会の受講率について</vt:lpstr>
      <vt:lpstr>緩和ケア研修会について</vt:lpstr>
      <vt:lpstr>緩和ケアマップの作成</vt:lpstr>
      <vt:lpstr>大阪府の療養情報冊子の改訂について</vt:lpstr>
      <vt:lpstr>大阪府の療養情報冊子の発行等について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がん患者等に対する就職支援事業                                                                          </vt:lpstr>
      <vt:lpstr>PowerPoint プレゼンテーション</vt:lpstr>
      <vt:lpstr>PowerPoint プレゼンテーション</vt:lpstr>
      <vt:lpstr>就労支援に関するチラシ配布について</vt:lpstr>
      <vt:lpstr>大阪府がん対策基金寄附状況 （平成24年度～平成28年度）</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次期大阪府がん対策推進計画策定に向けた課題 （主な意見）</dc:title>
  <dc:creator>HOSTNAME</dc:creator>
  <cp:lastModifiedBy>HOSTNAME</cp:lastModifiedBy>
  <cp:revision>133</cp:revision>
  <cp:lastPrinted>2017-03-24T07:08:03Z</cp:lastPrinted>
  <dcterms:created xsi:type="dcterms:W3CDTF">2017-03-01T06:04:45Z</dcterms:created>
  <dcterms:modified xsi:type="dcterms:W3CDTF">2017-03-30T07:28:27Z</dcterms:modified>
</cp:coreProperties>
</file>