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81" r:id="rId2"/>
    <p:sldId id="282" r:id="rId3"/>
    <p:sldId id="283" r:id="rId4"/>
    <p:sldId id="287" r:id="rId5"/>
    <p:sldId id="272" r:id="rId6"/>
    <p:sldId id="273" r:id="rId7"/>
    <p:sldId id="279" r:id="rId8"/>
    <p:sldId id="280" r:id="rId9"/>
    <p:sldId id="274" r:id="rId10"/>
    <p:sldId id="264" r:id="rId11"/>
    <p:sldId id="275" r:id="rId12"/>
    <p:sldId id="276" r:id="rId13"/>
    <p:sldId id="277" r:id="rId14"/>
    <p:sldId id="267" r:id="rId15"/>
    <p:sldId id="270" r:id="rId16"/>
    <p:sldId id="278" r:id="rId17"/>
    <p:sldId id="269" r:id="rId18"/>
    <p:sldId id="288" r:id="rId19"/>
    <p:sldId id="285" r:id="rId20"/>
    <p:sldId id="286" r:id="rId2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木村　優水" initials="木村　優水" lastIdx="6" clrIdx="0">
    <p:extLst>
      <p:ext uri="{19B8F6BF-5375-455C-9EA6-DF929625EA0E}">
        <p15:presenceInfo xmlns:p15="http://schemas.microsoft.com/office/powerpoint/2012/main" userId="S-1-5-21-161959346-1900351369-444732941-1957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052" cy="498714"/>
          </a:xfrm>
          <a:prstGeom prst="rect">
            <a:avLst/>
          </a:prstGeom>
        </p:spPr>
        <p:txBody>
          <a:bodyPr vert="horz" lIns="91486" tIns="45743" rIns="91486" bIns="457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561" y="0"/>
            <a:ext cx="2950051" cy="498714"/>
          </a:xfrm>
          <a:prstGeom prst="rect">
            <a:avLst/>
          </a:prstGeom>
        </p:spPr>
        <p:txBody>
          <a:bodyPr vert="horz" lIns="91486" tIns="45743" rIns="91486" bIns="45743" rtlCol="0"/>
          <a:lstStyle>
            <a:lvl1pPr algn="r">
              <a:defRPr sz="1200"/>
            </a:lvl1pPr>
          </a:lstStyle>
          <a:p>
            <a:fld id="{CEDAC877-19E0-481B-988C-18088475E556}" type="datetimeFigureOut">
              <a:rPr kumimoji="1" lang="ja-JP" altLang="en-US" smtClean="0"/>
              <a:t>2019/3/13</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64238" cy="3354388"/>
          </a:xfrm>
          <a:prstGeom prst="rect">
            <a:avLst/>
          </a:prstGeom>
          <a:noFill/>
          <a:ln w="12700">
            <a:solidFill>
              <a:prstClr val="black"/>
            </a:solidFill>
          </a:ln>
        </p:spPr>
        <p:txBody>
          <a:bodyPr vert="horz" lIns="91486" tIns="45743" rIns="91486" bIns="45743" rtlCol="0" anchor="ctr"/>
          <a:lstStyle/>
          <a:p>
            <a:endParaRPr lang="ja-JP" altLang="en-US"/>
          </a:p>
        </p:txBody>
      </p:sp>
      <p:sp>
        <p:nvSpPr>
          <p:cNvPr id="5" name="ノート プレースホルダー 4"/>
          <p:cNvSpPr>
            <a:spLocks noGrp="1"/>
          </p:cNvSpPr>
          <p:nvPr>
            <p:ph type="body" sz="quarter" idx="3"/>
          </p:nvPr>
        </p:nvSpPr>
        <p:spPr>
          <a:xfrm>
            <a:off x="681515" y="4783843"/>
            <a:ext cx="5445760" cy="3913475"/>
          </a:xfrm>
          <a:prstGeom prst="rect">
            <a:avLst/>
          </a:prstGeom>
        </p:spPr>
        <p:txBody>
          <a:bodyPr vert="horz" lIns="91486" tIns="45743" rIns="91486" bIns="4574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25"/>
            <a:ext cx="2950052" cy="498714"/>
          </a:xfrm>
          <a:prstGeom prst="rect">
            <a:avLst/>
          </a:prstGeom>
        </p:spPr>
        <p:txBody>
          <a:bodyPr vert="horz" lIns="91486" tIns="45743" rIns="91486" bIns="457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561" y="9440625"/>
            <a:ext cx="2950051" cy="498714"/>
          </a:xfrm>
          <a:prstGeom prst="rect">
            <a:avLst/>
          </a:prstGeom>
        </p:spPr>
        <p:txBody>
          <a:bodyPr vert="horz" lIns="91486" tIns="45743" rIns="91486" bIns="45743" rtlCol="0" anchor="b"/>
          <a:lstStyle>
            <a:lvl1pPr algn="r">
              <a:defRPr sz="1200"/>
            </a:lvl1pPr>
          </a:lstStyle>
          <a:p>
            <a:fld id="{464C86B1-D7B9-4200-9537-85E44F66743C}" type="slidenum">
              <a:rPr kumimoji="1" lang="ja-JP" altLang="en-US" smtClean="0"/>
              <a:t>‹#›</a:t>
            </a:fld>
            <a:endParaRPr kumimoji="1" lang="ja-JP" altLang="en-US"/>
          </a:p>
        </p:txBody>
      </p:sp>
    </p:spTree>
    <p:extLst>
      <p:ext uri="{BB962C8B-B14F-4D97-AF65-F5344CB8AC3E}">
        <p14:creationId xmlns:p14="http://schemas.microsoft.com/office/powerpoint/2010/main" val="31485473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A71976-5FBA-4C72-B297-E3864C3C4950}" type="datetime1">
              <a:rPr kumimoji="1" lang="ja-JP" altLang="en-US" smtClean="0"/>
              <a:t>2019/3/13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08513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3A0B70A-164F-4252-80BA-4C9F74CF0AE9}" type="datetime1">
              <a:rPr kumimoji="1" lang="ja-JP" altLang="en-US" smtClean="0"/>
              <a:t>2019/3/13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931565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B981E1-6095-40E4-85CB-BDE60FD92D0C}" type="datetime1">
              <a:rPr kumimoji="1" lang="ja-JP" altLang="en-US" smtClean="0"/>
              <a:t>2019/3/13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379302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3733A3-BE59-49C7-B9DF-AEE624174150}" type="datetime1">
              <a:rPr kumimoji="1" lang="ja-JP" altLang="en-US" smtClean="0"/>
              <a:t>2019/3/13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48106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3CB0DCB-5846-40A7-8011-A6C113A0AF67}" type="datetime1">
              <a:rPr kumimoji="1" lang="ja-JP" altLang="en-US" smtClean="0"/>
              <a:t>2019/3/13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27529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843E317-7806-4171-969C-C148248485C4}" type="datetime1">
              <a:rPr kumimoji="1" lang="ja-JP" altLang="en-US" smtClean="0"/>
              <a:t>2019/3/13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192919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AC24677-3160-4199-8561-25AE72CB1A78}" type="datetime1">
              <a:rPr kumimoji="1" lang="ja-JP" altLang="en-US" smtClean="0"/>
              <a:t>2019/3/13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63602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46F1C31-413F-4E84-AD96-8C246B479E4C}" type="datetime1">
              <a:rPr kumimoji="1" lang="ja-JP" altLang="en-US" smtClean="0"/>
              <a:t>2019/3/13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171540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48A3E6-AC88-4CE4-9C6E-343EA5243998}" type="datetime1">
              <a:rPr kumimoji="1" lang="ja-JP" altLang="en-US" smtClean="0"/>
              <a:t>2019/3/13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196519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D3E5FE5-5FCD-4009-8445-923BF5A1C9F2}" type="datetime1">
              <a:rPr kumimoji="1" lang="ja-JP" altLang="en-US" smtClean="0"/>
              <a:t>2019/3/13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4061055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550FB28-9576-4962-85EC-87961EE943EF}" type="datetime1">
              <a:rPr kumimoji="1" lang="ja-JP" altLang="en-US" smtClean="0"/>
              <a:t>2019/3/13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216649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DB47EA-57AA-4FB0-B4D4-A2244487E626}" type="datetime1">
              <a:rPr kumimoji="1" lang="ja-JP" altLang="en-US" smtClean="0"/>
              <a:t>2019/3/13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8D74F-30DD-4F01-BDDE-36A698586010}" type="slidenum">
              <a:rPr kumimoji="1" lang="ja-JP" altLang="en-US" smtClean="0"/>
              <a:t>‹#›</a:t>
            </a:fld>
            <a:endParaRPr kumimoji="1" lang="ja-JP" altLang="en-US"/>
          </a:p>
        </p:txBody>
      </p:sp>
    </p:spTree>
    <p:extLst>
      <p:ext uri="{BB962C8B-B14F-4D97-AF65-F5344CB8AC3E}">
        <p14:creationId xmlns:p14="http://schemas.microsoft.com/office/powerpoint/2010/main" val="3753415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5851" y="903426"/>
            <a:ext cx="10637949" cy="3140540"/>
          </a:xfrm>
          <a:solidFill>
            <a:srgbClr val="002060"/>
          </a:solidFill>
          <a:ln>
            <a:solidFill>
              <a:srgbClr val="002060"/>
            </a:solidFill>
          </a:ln>
        </p:spPr>
        <p:txBody>
          <a:bodyPr anchor="ctr"/>
          <a:lstStyle/>
          <a:p>
            <a:r>
              <a:rPr kumimoji="1" lang="ja-JP" altLang="en-US" dirty="0" smtClean="0">
                <a:solidFill>
                  <a:schemeClr val="bg1"/>
                </a:solidFill>
                <a:latin typeface="Meiryo UI" panose="020B0604030504040204" pitchFamily="50" charset="-128"/>
                <a:ea typeface="Meiryo UI" panose="020B0604030504040204" pitchFamily="50" charset="-128"/>
              </a:rPr>
              <a:t>第</a:t>
            </a:r>
            <a:r>
              <a:rPr kumimoji="1" lang="en-US" altLang="ja-JP" dirty="0" smtClean="0">
                <a:solidFill>
                  <a:schemeClr val="bg1"/>
                </a:solidFill>
                <a:latin typeface="Meiryo UI" panose="020B0604030504040204" pitchFamily="50" charset="-128"/>
                <a:ea typeface="Meiryo UI" panose="020B0604030504040204" pitchFamily="50" charset="-128"/>
              </a:rPr>
              <a:t>3</a:t>
            </a:r>
            <a:r>
              <a:rPr kumimoji="1" lang="ja-JP" altLang="en-US" dirty="0" smtClean="0">
                <a:solidFill>
                  <a:schemeClr val="bg1"/>
                </a:solidFill>
                <a:latin typeface="Meiryo UI" panose="020B0604030504040204" pitchFamily="50" charset="-128"/>
                <a:ea typeface="Meiryo UI" panose="020B0604030504040204" pitchFamily="50" charset="-128"/>
              </a:rPr>
              <a:t>期大阪府がん対策推進計画　アクションプラン</a:t>
            </a:r>
            <a:endParaRPr kumimoji="1" lang="ja-JP" altLang="en-US" dirty="0">
              <a:solidFill>
                <a:schemeClr val="bg1"/>
              </a:solidFill>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524000" y="4297497"/>
            <a:ext cx="9144000" cy="1655762"/>
          </a:xfrm>
        </p:spPr>
        <p:txBody>
          <a:bodyPr anchor="ctr">
            <a:normAutofit/>
          </a:bodyPr>
          <a:lstStyle/>
          <a:p>
            <a:r>
              <a:rPr kumimoji="1" lang="ja-JP" altLang="en-US" sz="3200" dirty="0" smtClean="0">
                <a:latin typeface="Meiryo UI" panose="020B0604030504040204" pitchFamily="50" charset="-128"/>
                <a:ea typeface="Meiryo UI" panose="020B0604030504040204" pitchFamily="50" charset="-128"/>
              </a:rPr>
              <a:t>大阪府　健康医療部　保健医療室　健康づくり課</a:t>
            </a:r>
            <a:endParaRPr kumimoji="1" lang="ja-JP" altLang="en-US" sz="32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6688D74F-30DD-4F01-BDDE-36A698586010}" type="slidenum">
              <a:rPr kumimoji="1" lang="ja-JP" altLang="en-US" smtClean="0"/>
              <a:t>1</a:t>
            </a:fld>
            <a:endParaRPr kumimoji="1" lang="ja-JP" altLang="en-US"/>
          </a:p>
        </p:txBody>
      </p:sp>
      <p:sp>
        <p:nvSpPr>
          <p:cNvPr id="5" name="正方形/長方形 4"/>
          <p:cNvSpPr/>
          <p:nvPr/>
        </p:nvSpPr>
        <p:spPr>
          <a:xfrm>
            <a:off x="10906253" y="111032"/>
            <a:ext cx="1056073" cy="37326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資料２</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860338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089141354"/>
              </p:ext>
            </p:extLst>
          </p:nvPr>
        </p:nvGraphicFramePr>
        <p:xfrm>
          <a:off x="177082" y="669695"/>
          <a:ext cx="11732653" cy="6145333"/>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658855">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658855">
                <a:tc>
                  <a:txBody>
                    <a:bodyPr/>
                    <a:lstStyle/>
                    <a:p>
                      <a:r>
                        <a:rPr kumimoji="1" lang="ja-JP" altLang="en-US" sz="1200" b="1" dirty="0" smtClean="0">
                          <a:latin typeface="Meiryo UI" panose="020B0604030504040204" pitchFamily="50" charset="-128"/>
                          <a:ea typeface="Meiryo UI" panose="020B0604030504040204" pitchFamily="50" charset="-128"/>
                        </a:rPr>
                        <a:t>２がん医療の充実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704280">
                <a:tc>
                  <a:txBody>
                    <a:bodyPr/>
                    <a:lstStyle/>
                    <a:p>
                      <a:r>
                        <a:rPr kumimoji="1" lang="ja-JP" altLang="en-US" sz="1200" b="1" dirty="0" smtClean="0">
                          <a:latin typeface="Meiryo UI" panose="020B0604030504040204" pitchFamily="50" charset="-128"/>
                          <a:ea typeface="Meiryo UI" panose="020B0604030504040204" pitchFamily="50" charset="-128"/>
                        </a:rPr>
                        <a:t>（２）小児・</a:t>
                      </a:r>
                      <a:r>
                        <a:rPr kumimoji="1" lang="en-US" altLang="ja-JP" sz="1200" b="1" dirty="0" smtClean="0">
                          <a:latin typeface="Meiryo UI" panose="020B0604030504040204" pitchFamily="50" charset="-128"/>
                          <a:ea typeface="Meiryo UI" panose="020B0604030504040204" pitchFamily="50" charset="-128"/>
                        </a:rPr>
                        <a:t>AYA</a:t>
                      </a:r>
                      <a:r>
                        <a:rPr kumimoji="1" lang="ja-JP" altLang="en-US" sz="1200" b="1" dirty="0" smtClean="0">
                          <a:latin typeface="Meiryo UI" panose="020B0604030504040204" pitchFamily="50" charset="-128"/>
                          <a:ea typeface="Meiryo UI" panose="020B0604030504040204" pitchFamily="50" charset="-128"/>
                        </a:rPr>
                        <a:t>世代のがん・高齢者のがん・希少がん等の対策</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①小児・</a:t>
                      </a:r>
                      <a:r>
                        <a:rPr kumimoji="1" lang="en-US" altLang="ja-JP" sz="1200" dirty="0" smtClean="0">
                          <a:latin typeface="Meiryo UI" panose="020B0604030504040204" pitchFamily="50" charset="-128"/>
                          <a:ea typeface="Meiryo UI" panose="020B0604030504040204" pitchFamily="50" charset="-128"/>
                        </a:rPr>
                        <a:t>AYA</a:t>
                      </a:r>
                      <a:r>
                        <a:rPr kumimoji="1" lang="ja-JP" altLang="en-US" sz="1200" dirty="0" smtClean="0">
                          <a:latin typeface="Meiryo UI" panose="020B0604030504040204" pitchFamily="50" charset="-128"/>
                          <a:ea typeface="Meiryo UI" panose="020B0604030504040204" pitchFamily="50" charset="-128"/>
                        </a:rPr>
                        <a:t>世代のがん</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68258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②高齢者のがん</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789003">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③希少がん等</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r h="2014442">
                <a:tc>
                  <a:txBody>
                    <a:bodyPr/>
                    <a:lstStyle/>
                    <a:p>
                      <a:r>
                        <a:rPr kumimoji="1" lang="ja-JP" altLang="en-US" sz="1200" b="1" dirty="0" smtClean="0">
                          <a:latin typeface="Meiryo UI" panose="020B0604030504040204" pitchFamily="50" charset="-128"/>
                          <a:ea typeface="Meiryo UI" panose="020B0604030504040204" pitchFamily="50" charset="-128"/>
                        </a:rPr>
                        <a:t>（３）新たな治療法</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（がんゲノム・先進的な放射線治療）の活用</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2675987"/>
                  </a:ext>
                </a:extLst>
              </a:tr>
            </a:tbl>
          </a:graphicData>
        </a:graphic>
      </p:graphicFrame>
      <p:sp>
        <p:nvSpPr>
          <p:cNvPr id="5" name="右矢印 4"/>
          <p:cNvSpPr/>
          <p:nvPr/>
        </p:nvSpPr>
        <p:spPr>
          <a:xfrm>
            <a:off x="2021979" y="2930179"/>
            <a:ext cx="8690374" cy="525764"/>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国がガイドラインを作成次第、「高齢者のがん診療に関するガイドライン」普及啓発</a:t>
            </a:r>
            <a:endParaRPr kumimoji="1" lang="ja-JP" altLang="en-US" sz="1600" dirty="0">
              <a:latin typeface="Meiryo UI" panose="020B0604030504040204" pitchFamily="50" charset="-128"/>
              <a:ea typeface="Meiryo UI" panose="020B0604030504040204" pitchFamily="50" charset="-128"/>
            </a:endParaRPr>
          </a:p>
        </p:txBody>
      </p:sp>
      <p:sp>
        <p:nvSpPr>
          <p:cNvPr id="6" name="右矢印 5"/>
          <p:cNvSpPr/>
          <p:nvPr/>
        </p:nvSpPr>
        <p:spPr>
          <a:xfrm>
            <a:off x="2021978" y="3648970"/>
            <a:ext cx="8690375" cy="561744"/>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atin typeface="Meiryo UI" panose="020B0604030504040204" pitchFamily="50" charset="-128"/>
                <a:ea typeface="Meiryo UI" panose="020B0604030504040204" pitchFamily="50" charset="-128"/>
              </a:rPr>
              <a:t>国立がん研究</a:t>
            </a:r>
            <a:r>
              <a:rPr lang="ja-JP" altLang="en-US" sz="1600" dirty="0" smtClean="0">
                <a:latin typeface="Meiryo UI" panose="020B0604030504040204" pitchFamily="50" charset="-128"/>
                <a:ea typeface="Meiryo UI" panose="020B0604030504040204" pitchFamily="50" charset="-128"/>
              </a:rPr>
              <a:t>センターに</a:t>
            </a:r>
            <a:r>
              <a:rPr kumimoji="1" lang="ja-JP" altLang="en-US" sz="1600" dirty="0" smtClean="0">
                <a:latin typeface="Meiryo UI" panose="020B0604030504040204" pitchFamily="50" charset="-128"/>
                <a:ea typeface="Meiryo UI" panose="020B0604030504040204" pitchFamily="50" charset="-128"/>
              </a:rPr>
              <a:t>整備した希少がんセンターとの連携</a:t>
            </a:r>
            <a:endParaRPr kumimoji="1" lang="ja-JP" altLang="en-US" sz="1600" dirty="0">
              <a:latin typeface="Meiryo UI" panose="020B0604030504040204" pitchFamily="50" charset="-128"/>
              <a:ea typeface="Meiryo UI" panose="020B0604030504040204" pitchFamily="50" charset="-128"/>
            </a:endParaRPr>
          </a:p>
        </p:txBody>
      </p:sp>
      <p:sp>
        <p:nvSpPr>
          <p:cNvPr id="10" name="右矢印 9"/>
          <p:cNvSpPr/>
          <p:nvPr/>
        </p:nvSpPr>
        <p:spPr>
          <a:xfrm>
            <a:off x="5964071" y="2075566"/>
            <a:ext cx="4748282" cy="798077"/>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latin typeface="Meiryo UI" panose="020B0604030504040204" pitchFamily="50" charset="-128"/>
                <a:ea typeface="Meiryo UI" panose="020B0604030504040204" pitchFamily="50" charset="-128"/>
              </a:rPr>
              <a:t>がん医療の連携・協力体制、相談支援、情報提供、長期フォローアップ体制の充実</a:t>
            </a:r>
            <a:endParaRPr kumimoji="1" lang="ja-JP" altLang="en-US" sz="1200" strike="sngStrike" dirty="0">
              <a:solidFill>
                <a:srgbClr val="FF0000"/>
              </a:solidFill>
              <a:latin typeface="Meiryo UI" panose="020B0604030504040204" pitchFamily="50" charset="-128"/>
              <a:ea typeface="Meiryo UI" panose="020B0604030504040204" pitchFamily="50" charset="-128"/>
            </a:endParaRPr>
          </a:p>
        </p:txBody>
      </p:sp>
      <p:sp>
        <p:nvSpPr>
          <p:cNvPr id="13" name="右矢印 12"/>
          <p:cNvSpPr/>
          <p:nvPr/>
        </p:nvSpPr>
        <p:spPr>
          <a:xfrm>
            <a:off x="1967600" y="2119645"/>
            <a:ext cx="2489200" cy="776051"/>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latin typeface="Meiryo UI" panose="020B0604030504040204" pitchFamily="50" charset="-128"/>
                <a:ea typeface="Meiryo UI" panose="020B0604030504040204" pitchFamily="50" charset="-128"/>
              </a:rPr>
              <a:t>小児がん・</a:t>
            </a:r>
            <a:r>
              <a:rPr lang="en-US" altLang="ja-JP" sz="1200" dirty="0" smtClean="0">
                <a:solidFill>
                  <a:schemeClr val="bg1"/>
                </a:solidFill>
                <a:latin typeface="Meiryo UI" panose="020B0604030504040204" pitchFamily="50" charset="-128"/>
                <a:ea typeface="Meiryo UI" panose="020B0604030504040204" pitchFamily="50" charset="-128"/>
              </a:rPr>
              <a:t>AYA</a:t>
            </a:r>
            <a:r>
              <a:rPr lang="ja-JP" altLang="en-US" sz="1200" dirty="0" smtClean="0">
                <a:solidFill>
                  <a:schemeClr val="bg1"/>
                </a:solidFill>
                <a:latin typeface="Meiryo UI" panose="020B0604030504040204" pitchFamily="50" charset="-128"/>
                <a:ea typeface="Meiryo UI" panose="020B0604030504040204" pitchFamily="50" charset="-128"/>
              </a:rPr>
              <a:t>世代のがん患者の</a:t>
            </a:r>
            <a:endParaRPr lang="en-US" altLang="ja-JP" sz="120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bg1"/>
                </a:solidFill>
                <a:latin typeface="Meiryo UI" panose="020B0604030504040204" pitchFamily="50" charset="-128"/>
                <a:ea typeface="Meiryo UI" panose="020B0604030504040204" pitchFamily="50" charset="-128"/>
              </a:rPr>
              <a:t>ニーズを把握</a:t>
            </a:r>
            <a:endParaRPr kumimoji="1" lang="ja-JP" altLang="en-US" sz="1200" dirty="0">
              <a:solidFill>
                <a:schemeClr val="bg1"/>
              </a:solidFill>
              <a:latin typeface="Meiryo UI" panose="020B0604030504040204" pitchFamily="50" charset="-128"/>
              <a:ea typeface="Meiryo UI" panose="020B0604030504040204" pitchFamily="50" charset="-128"/>
            </a:endParaRPr>
          </a:p>
        </p:txBody>
      </p:sp>
      <p:sp>
        <p:nvSpPr>
          <p:cNvPr id="14" name="右矢印 13"/>
          <p:cNvSpPr/>
          <p:nvPr/>
        </p:nvSpPr>
        <p:spPr>
          <a:xfrm>
            <a:off x="4456800" y="2095123"/>
            <a:ext cx="1507271" cy="776051"/>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bg1"/>
                </a:solidFill>
                <a:latin typeface="Meiryo UI" panose="020B0604030504040204" pitchFamily="50" charset="-128"/>
                <a:ea typeface="Meiryo UI" panose="020B0604030504040204" pitchFamily="50" charset="-128"/>
              </a:rPr>
              <a:t>検討</a:t>
            </a:r>
            <a:endParaRPr lang="en-US" altLang="ja-JP" sz="1600" dirty="0" smtClean="0">
              <a:solidFill>
                <a:schemeClr val="bg1"/>
              </a:solidFill>
              <a:latin typeface="Meiryo UI" panose="020B0604030504040204" pitchFamily="50" charset="-128"/>
              <a:ea typeface="Meiryo UI" panose="020B0604030504040204" pitchFamily="50" charset="-128"/>
            </a:endParaRPr>
          </a:p>
        </p:txBody>
      </p:sp>
      <p:sp>
        <p:nvSpPr>
          <p:cNvPr id="20" name="右矢印 19"/>
          <p:cNvSpPr/>
          <p:nvPr/>
        </p:nvSpPr>
        <p:spPr>
          <a:xfrm>
            <a:off x="3859767" y="4904386"/>
            <a:ext cx="2254430" cy="666537"/>
          </a:xfrm>
          <a:prstGeom prst="rightArrow">
            <a:avLst>
              <a:gd name="adj1" fmla="val 68293"/>
              <a:gd name="adj2" fmla="val 48476"/>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rPr>
              <a:t>がん診療連携協議会に</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がんゲノム部会設置（予定）</a:t>
            </a:r>
            <a:endParaRPr kumimoji="1" lang="ja-JP" altLang="en-US" sz="1100" dirty="0">
              <a:latin typeface="Meiryo UI" panose="020B0604030504040204" pitchFamily="50" charset="-128"/>
              <a:ea typeface="Meiryo UI" panose="020B0604030504040204" pitchFamily="50" charset="-128"/>
            </a:endParaRPr>
          </a:p>
        </p:txBody>
      </p:sp>
      <p:sp>
        <p:nvSpPr>
          <p:cNvPr id="21" name="右矢印 20"/>
          <p:cNvSpPr/>
          <p:nvPr/>
        </p:nvSpPr>
        <p:spPr>
          <a:xfrm>
            <a:off x="2144807" y="6120247"/>
            <a:ext cx="8564450" cy="69478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大阪重粒子線利子補給の実施</a:t>
            </a:r>
            <a:endParaRPr kumimoji="1" lang="ja-JP" altLang="en-US" dirty="0">
              <a:latin typeface="Meiryo UI" panose="020B0604030504040204" pitchFamily="50" charset="-128"/>
              <a:ea typeface="Meiryo UI" panose="020B0604030504040204" pitchFamily="50" charset="-128"/>
            </a:endParaRPr>
          </a:p>
        </p:txBody>
      </p:sp>
      <p:sp>
        <p:nvSpPr>
          <p:cNvPr id="22" name="右矢印 21"/>
          <p:cNvSpPr/>
          <p:nvPr/>
        </p:nvSpPr>
        <p:spPr>
          <a:xfrm>
            <a:off x="3859766" y="5421656"/>
            <a:ext cx="6849491" cy="64312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小児</a:t>
            </a:r>
            <a:r>
              <a:rPr kumimoji="1" lang="ja-JP" altLang="en-US" sz="1600" dirty="0" smtClean="0">
                <a:latin typeface="Meiryo UI" panose="020B0604030504040204" pitchFamily="50" charset="-128"/>
                <a:ea typeface="Meiryo UI" panose="020B0604030504040204" pitchFamily="50" charset="-128"/>
              </a:rPr>
              <a:t>がん</a:t>
            </a:r>
            <a:r>
              <a:rPr kumimoji="1" lang="ja-JP" altLang="en-US" dirty="0" smtClean="0">
                <a:latin typeface="Meiryo UI" panose="020B0604030504040204" pitchFamily="50" charset="-128"/>
                <a:ea typeface="Meiryo UI" panose="020B0604030504040204" pitchFamily="50" charset="-128"/>
              </a:rPr>
              <a:t>患者に対する重粒子線</a:t>
            </a:r>
            <a:r>
              <a:rPr lang="ja-JP" altLang="en-US" dirty="0" smtClean="0">
                <a:latin typeface="Meiryo UI" panose="020B0604030504040204" pitchFamily="50" charset="-128"/>
                <a:ea typeface="Meiryo UI" panose="020B0604030504040204" pitchFamily="50" charset="-128"/>
              </a:rPr>
              <a:t>治療助成の実施</a:t>
            </a:r>
            <a:endParaRPr kumimoji="1" lang="ja-JP" altLang="en-US" dirty="0">
              <a:latin typeface="Meiryo UI" panose="020B0604030504040204" pitchFamily="50" charset="-128"/>
              <a:ea typeface="Meiryo UI" panose="020B0604030504040204" pitchFamily="50" charset="-128"/>
            </a:endParaRPr>
          </a:p>
        </p:txBody>
      </p:sp>
      <p:sp>
        <p:nvSpPr>
          <p:cNvPr id="23" name="右矢印 22"/>
          <p:cNvSpPr/>
          <p:nvPr/>
        </p:nvSpPr>
        <p:spPr>
          <a:xfrm>
            <a:off x="2144807" y="4344141"/>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国におけるゲノム医療に対する府内医療機関との連携体制を整備</a:t>
            </a:r>
            <a:endParaRPr kumimoji="1" lang="ja-JP" altLang="en-US" sz="16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10</a:t>
            </a:fld>
            <a:endParaRPr kumimoji="1" lang="ja-JP" altLang="en-US"/>
          </a:p>
        </p:txBody>
      </p:sp>
    </p:spTree>
    <p:extLst>
      <p:ext uri="{BB962C8B-B14F-4D97-AF65-F5344CB8AC3E}">
        <p14:creationId xmlns:p14="http://schemas.microsoft.com/office/powerpoint/2010/main" val="3329323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038061869"/>
              </p:ext>
            </p:extLst>
          </p:nvPr>
        </p:nvGraphicFramePr>
        <p:xfrm>
          <a:off x="177082" y="682581"/>
          <a:ext cx="11732653" cy="5970898"/>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448174">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448174">
                <a:tc>
                  <a:txBody>
                    <a:bodyPr/>
                    <a:lstStyle/>
                    <a:p>
                      <a:r>
                        <a:rPr kumimoji="1" lang="ja-JP" altLang="en-US" sz="1200" b="1" dirty="0">
                          <a:latin typeface="Meiryo UI" panose="020B0604030504040204" pitchFamily="50" charset="-128"/>
                          <a:ea typeface="Meiryo UI" panose="020B0604030504040204" pitchFamily="50" charset="-128"/>
                        </a:rPr>
                        <a:t>２．がん医療の充実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657630">
                <a:tc>
                  <a:txBody>
                    <a:bodyPr/>
                    <a:lstStyle/>
                    <a:p>
                      <a:r>
                        <a:rPr kumimoji="1" lang="ja-JP" altLang="en-US" sz="1200" b="1" dirty="0">
                          <a:latin typeface="Meiryo UI" panose="020B0604030504040204" pitchFamily="50" charset="-128"/>
                          <a:ea typeface="Meiryo UI" panose="020B0604030504040204" pitchFamily="50" charset="-128"/>
                        </a:rPr>
                        <a:t>（４）がん登録の推進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Meiryo UI" panose="020B0604030504040204" pitchFamily="50" charset="-128"/>
                          <a:ea typeface="Meiryo UI" panose="020B0604030504040204" pitchFamily="50" charset="-128"/>
                        </a:rPr>
                        <a:t>①がん登録の精度向上</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759290">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Meiryo UI" panose="020B0604030504040204" pitchFamily="50" charset="-128"/>
                          <a:ea typeface="Meiryo UI" panose="020B0604030504040204" pitchFamily="50" charset="-128"/>
                        </a:rPr>
                        <a:t>②がん登録による情報の提供</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65763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Meiryo UI" panose="020B0604030504040204" pitchFamily="50" charset="-128"/>
                          <a:ea typeface="Meiryo UI" panose="020B0604030504040204" pitchFamily="50" charset="-128"/>
                        </a:rPr>
                        <a:t>③がん登録による情報の活用</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5" name="右矢印 4"/>
          <p:cNvSpPr/>
          <p:nvPr/>
        </p:nvSpPr>
        <p:spPr>
          <a:xfrm>
            <a:off x="1959272" y="1806120"/>
            <a:ext cx="8753083" cy="703399"/>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実務担当者</a:t>
            </a:r>
            <a:r>
              <a:rPr kumimoji="1" lang="ja-JP" altLang="en-US" sz="1600" dirty="0" smtClean="0">
                <a:latin typeface="Meiryo UI" panose="020B0604030504040204" pitchFamily="50" charset="-128"/>
                <a:ea typeface="Meiryo UI" panose="020B0604030504040204" pitchFamily="50" charset="-128"/>
              </a:rPr>
              <a:t>研修</a:t>
            </a:r>
            <a:endParaRPr kumimoji="1" lang="ja-JP" altLang="en-US" sz="1600" strike="sngStrike" dirty="0">
              <a:solidFill>
                <a:srgbClr val="FF0000"/>
              </a:solidFill>
              <a:latin typeface="Meiryo UI" panose="020B0604030504040204" pitchFamily="50" charset="-128"/>
              <a:ea typeface="Meiryo UI" panose="020B0604030504040204" pitchFamily="50" charset="-128"/>
            </a:endParaRPr>
          </a:p>
        </p:txBody>
      </p:sp>
      <p:sp>
        <p:nvSpPr>
          <p:cNvPr id="6" name="右矢印 5"/>
          <p:cNvSpPr/>
          <p:nvPr/>
        </p:nvSpPr>
        <p:spPr>
          <a:xfrm>
            <a:off x="1926623" y="2604603"/>
            <a:ext cx="8740204" cy="598088"/>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latin typeface="Meiryo UI" panose="020B0604030504040204" pitchFamily="50" charset="-128"/>
                <a:ea typeface="Meiryo UI" panose="020B0604030504040204" pitchFamily="50" charset="-128"/>
              </a:rPr>
              <a:t>精度向上・登録</a:t>
            </a:r>
            <a:r>
              <a:rPr lang="ja-JP" altLang="en-US" sz="1600" dirty="0">
                <a:solidFill>
                  <a:schemeClr val="bg1"/>
                </a:solidFill>
                <a:latin typeface="Meiryo UI" panose="020B0604030504040204" pitchFamily="50" charset="-128"/>
                <a:ea typeface="Meiryo UI" panose="020B0604030504040204" pitchFamily="50" charset="-128"/>
              </a:rPr>
              <a:t>作業効率化</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8" name="右矢印 7"/>
          <p:cNvSpPr/>
          <p:nvPr/>
        </p:nvSpPr>
        <p:spPr>
          <a:xfrm>
            <a:off x="1967600" y="3628587"/>
            <a:ext cx="8768822" cy="528033"/>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がん登録に関する普及啓発</a:t>
            </a:r>
            <a:endParaRPr kumimoji="1" lang="en-US" altLang="ja-JP" sz="1600" dirty="0">
              <a:latin typeface="Meiryo UI" panose="020B0604030504040204" pitchFamily="50" charset="-128"/>
              <a:ea typeface="Meiryo UI" panose="020B0604030504040204" pitchFamily="50" charset="-128"/>
            </a:endParaRPr>
          </a:p>
        </p:txBody>
      </p:sp>
      <p:sp>
        <p:nvSpPr>
          <p:cNvPr id="9" name="右矢印 8"/>
          <p:cNvSpPr/>
          <p:nvPr/>
        </p:nvSpPr>
        <p:spPr>
          <a:xfrm>
            <a:off x="1967600" y="4269353"/>
            <a:ext cx="8744755" cy="528033"/>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atin typeface="Meiryo UI" panose="020B0604030504040204" pitchFamily="50" charset="-128"/>
                <a:ea typeface="Meiryo UI" panose="020B0604030504040204" pitchFamily="50" charset="-128"/>
              </a:rPr>
              <a:t>がん拠点病院の診療実績の公表</a:t>
            </a:r>
            <a:endParaRPr kumimoji="1" lang="ja-JP" altLang="en-US" sz="1600" dirty="0">
              <a:latin typeface="Meiryo UI" panose="020B0604030504040204" pitchFamily="50" charset="-128"/>
              <a:ea typeface="Meiryo UI" panose="020B0604030504040204" pitchFamily="50" charset="-128"/>
            </a:endParaRPr>
          </a:p>
        </p:txBody>
      </p:sp>
      <p:sp>
        <p:nvSpPr>
          <p:cNvPr id="10" name="右矢印 9"/>
          <p:cNvSpPr/>
          <p:nvPr/>
        </p:nvSpPr>
        <p:spPr>
          <a:xfrm>
            <a:off x="1967600" y="5396082"/>
            <a:ext cx="2333944" cy="853578"/>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全国がん登録</a:t>
            </a:r>
            <a:r>
              <a:rPr lang="ja-JP" altLang="en-US" sz="1200" dirty="0">
                <a:solidFill>
                  <a:schemeClr val="bg1"/>
                </a:solidFill>
                <a:latin typeface="Meiryo UI" panose="020B0604030504040204" pitchFamily="50" charset="-128"/>
                <a:ea typeface="Meiryo UI" panose="020B0604030504040204" pitchFamily="50" charset="-128"/>
              </a:rPr>
              <a:t>情報</a:t>
            </a:r>
            <a:r>
              <a:rPr lang="ja-JP" altLang="en-US" sz="1200" dirty="0">
                <a:latin typeface="Meiryo UI" panose="020B0604030504040204" pitchFamily="50" charset="-128"/>
                <a:ea typeface="Meiryo UI" panose="020B0604030504040204" pitchFamily="50" charset="-128"/>
              </a:rPr>
              <a:t>の</a:t>
            </a:r>
            <a:endParaRPr lang="en-US" altLang="ja-JP" sz="12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提供</a:t>
            </a:r>
            <a:r>
              <a:rPr kumimoji="1" lang="ja-JP" altLang="en-US" sz="1200" dirty="0">
                <a:latin typeface="Meiryo UI" panose="020B0604030504040204" pitchFamily="50" charset="-128"/>
                <a:ea typeface="Meiryo UI" panose="020B0604030504040204" pitchFamily="50" charset="-128"/>
              </a:rPr>
              <a:t>に向けた体制整備</a:t>
            </a:r>
          </a:p>
        </p:txBody>
      </p:sp>
      <p:sp>
        <p:nvSpPr>
          <p:cNvPr id="12" name="右矢印 11"/>
          <p:cNvSpPr/>
          <p:nvPr/>
        </p:nvSpPr>
        <p:spPr>
          <a:xfrm>
            <a:off x="4456801" y="5281470"/>
            <a:ext cx="6232661" cy="651088"/>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atin typeface="Meiryo UI" panose="020B0604030504040204" pitchFamily="50" charset="-128"/>
                <a:ea typeface="Meiryo UI" panose="020B0604030504040204" pitchFamily="50" charset="-128"/>
              </a:rPr>
              <a:t>分析</a:t>
            </a:r>
            <a:r>
              <a:rPr lang="ja-JP" altLang="en-US" sz="1600" dirty="0" smtClean="0">
                <a:latin typeface="Meiryo UI" panose="020B0604030504040204" pitchFamily="50" charset="-128"/>
                <a:ea typeface="Meiryo UI" panose="020B0604030504040204" pitchFamily="50" charset="-128"/>
              </a:rPr>
              <a:t>研究</a:t>
            </a:r>
            <a:endParaRPr kumimoji="1" lang="ja-JP" altLang="en-US" sz="1600" strike="sngStrike" dirty="0">
              <a:solidFill>
                <a:schemeClr val="bg1"/>
              </a:solidFill>
              <a:latin typeface="Meiryo UI" panose="020B0604030504040204" pitchFamily="50" charset="-128"/>
              <a:ea typeface="Meiryo UI" panose="020B0604030504040204" pitchFamily="50" charset="-128"/>
            </a:endParaRPr>
          </a:p>
        </p:txBody>
      </p:sp>
      <p:sp>
        <p:nvSpPr>
          <p:cNvPr id="19" name="右矢印 18"/>
          <p:cNvSpPr/>
          <p:nvPr/>
        </p:nvSpPr>
        <p:spPr>
          <a:xfrm>
            <a:off x="4456801" y="6011247"/>
            <a:ext cx="6232660" cy="528033"/>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atin typeface="Meiryo UI" panose="020B0604030504040204" pitchFamily="50" charset="-128"/>
                <a:ea typeface="Meiryo UI" panose="020B0604030504040204" pitchFamily="50" charset="-128"/>
              </a:rPr>
              <a:t>全国がん登録情報提供の</a:t>
            </a:r>
            <a:r>
              <a:rPr lang="ja-JP" altLang="en-US" sz="1600" dirty="0" smtClean="0">
                <a:latin typeface="Meiryo UI" panose="020B0604030504040204" pitchFamily="50" charset="-128"/>
                <a:ea typeface="Meiryo UI" panose="020B0604030504040204" pitchFamily="50" charset="-128"/>
              </a:rPr>
              <a:t>開始</a:t>
            </a:r>
            <a:endParaRPr kumimoji="1" lang="ja-JP" altLang="en-US" sz="1600" strike="sngStrike" dirty="0">
              <a:solidFill>
                <a:srgbClr val="FF000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11</a:t>
            </a:fld>
            <a:endParaRPr kumimoji="1" lang="ja-JP" altLang="en-US"/>
          </a:p>
        </p:txBody>
      </p:sp>
    </p:spTree>
    <p:extLst>
      <p:ext uri="{BB962C8B-B14F-4D97-AF65-F5344CB8AC3E}">
        <p14:creationId xmlns:p14="http://schemas.microsoft.com/office/powerpoint/2010/main" val="373510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177082" y="633531"/>
          <a:ext cx="11732653" cy="6101099"/>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514603">
                  <a:extLst>
                    <a:ext uri="{9D8B030D-6E8A-4147-A177-3AD203B41FA5}">
                      <a16:colId xmlns:a16="http://schemas.microsoft.com/office/drawing/2014/main" val="4127807303"/>
                    </a:ext>
                  </a:extLst>
                </a:gridCol>
                <a:gridCol w="1817352">
                  <a:extLst>
                    <a:ext uri="{9D8B030D-6E8A-4147-A177-3AD203B41FA5}">
                      <a16:colId xmlns:a16="http://schemas.microsoft.com/office/drawing/2014/main" val="3007621958"/>
                    </a:ext>
                  </a:extLst>
                </a:gridCol>
                <a:gridCol w="1930400">
                  <a:extLst>
                    <a:ext uri="{9D8B030D-6E8A-4147-A177-3AD203B41FA5}">
                      <a16:colId xmlns:a16="http://schemas.microsoft.com/office/drawing/2014/main" val="3186931578"/>
                    </a:ext>
                  </a:extLst>
                </a:gridCol>
                <a:gridCol w="1501388">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579210">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579210">
                <a:tc>
                  <a:txBody>
                    <a:bodyPr/>
                    <a:lstStyle/>
                    <a:p>
                      <a:r>
                        <a:rPr kumimoji="1" lang="ja-JP" altLang="en-US" sz="1200" b="1" dirty="0" smtClean="0">
                          <a:latin typeface="Meiryo UI" panose="020B0604030504040204" pitchFamily="50" charset="-128"/>
                          <a:ea typeface="Meiryo UI" panose="020B0604030504040204" pitchFamily="50" charset="-128"/>
                        </a:rPr>
                        <a:t>２がん医療の充実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159867">
                <a:tc>
                  <a:txBody>
                    <a:bodyPr/>
                    <a:lstStyle/>
                    <a:p>
                      <a:r>
                        <a:rPr kumimoji="1" lang="ja-JP" altLang="en-US" sz="1200" b="1" dirty="0" smtClean="0">
                          <a:latin typeface="Meiryo UI" panose="020B0604030504040204" pitchFamily="50" charset="-128"/>
                          <a:ea typeface="Meiryo UI" panose="020B0604030504040204" pitchFamily="50" charset="-128"/>
                        </a:rPr>
                        <a:t>（５）緩和ケアの推進</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①緩和ケアの普及啓発</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3782812">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②質の高い緩和ケア提供体制の確保</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bl>
          </a:graphicData>
        </a:graphic>
      </p:graphicFrame>
      <p:sp>
        <p:nvSpPr>
          <p:cNvPr id="5" name="右矢印 4"/>
          <p:cNvSpPr/>
          <p:nvPr/>
        </p:nvSpPr>
        <p:spPr>
          <a:xfrm>
            <a:off x="2021979" y="2037691"/>
            <a:ext cx="8628847"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pPr algn="ctr"/>
            <a:r>
              <a:rPr lang="ja-JP" altLang="en-US" sz="1600" dirty="0" smtClean="0">
                <a:latin typeface="Meiryo UI" panose="020B0604030504040204" pitchFamily="50" charset="-128"/>
                <a:ea typeface="Meiryo UI" panose="020B0604030504040204" pitchFamily="50" charset="-128"/>
              </a:rPr>
              <a:t>緩和ケアに関する正しい知識の効果的な普及啓発</a:t>
            </a:r>
            <a:endParaRPr kumimoji="1" lang="ja-JP" altLang="en-US" sz="1600" dirty="0">
              <a:latin typeface="Meiryo UI" panose="020B0604030504040204" pitchFamily="50" charset="-128"/>
              <a:ea typeface="Meiryo UI" panose="020B0604030504040204" pitchFamily="50" charset="-128"/>
            </a:endParaRPr>
          </a:p>
        </p:txBody>
      </p:sp>
      <p:sp>
        <p:nvSpPr>
          <p:cNvPr id="6" name="右矢印 5"/>
          <p:cNvSpPr/>
          <p:nvPr/>
        </p:nvSpPr>
        <p:spPr>
          <a:xfrm>
            <a:off x="1994651" y="3174017"/>
            <a:ext cx="2454489" cy="1031454"/>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600" dirty="0" smtClean="0">
                <a:latin typeface="Meiryo UI" panose="020B0604030504040204" pitchFamily="50" charset="-128"/>
                <a:ea typeface="Meiryo UI" panose="020B0604030504040204" pitchFamily="50" charset="-128"/>
              </a:rPr>
              <a:t>苦痛のスクリーニングに関する研修会</a:t>
            </a:r>
            <a:endParaRPr kumimoji="1" lang="ja-JP" altLang="en-US" sz="1600" dirty="0">
              <a:latin typeface="Meiryo UI" panose="020B0604030504040204" pitchFamily="50" charset="-128"/>
              <a:ea typeface="Meiryo UI" panose="020B0604030504040204" pitchFamily="50" charset="-128"/>
            </a:endParaRPr>
          </a:p>
        </p:txBody>
      </p:sp>
      <p:sp>
        <p:nvSpPr>
          <p:cNvPr id="7" name="右矢印 6"/>
          <p:cNvSpPr/>
          <p:nvPr/>
        </p:nvSpPr>
        <p:spPr>
          <a:xfrm>
            <a:off x="2021982" y="4342244"/>
            <a:ext cx="3928443"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pPr algn="ctr"/>
            <a:r>
              <a:rPr kumimoji="1" lang="ja-JP" altLang="en-US" sz="1600" dirty="0" smtClean="0">
                <a:latin typeface="Meiryo UI" panose="020B0604030504040204" pitchFamily="50" charset="-128"/>
                <a:ea typeface="Meiryo UI" panose="020B0604030504040204" pitchFamily="50" charset="-128"/>
              </a:rPr>
              <a:t>人材配置等のモデルを検討</a:t>
            </a:r>
            <a:endParaRPr kumimoji="1" lang="ja-JP" altLang="en-US" sz="1600" dirty="0">
              <a:latin typeface="Meiryo UI" panose="020B0604030504040204" pitchFamily="50" charset="-128"/>
              <a:ea typeface="Meiryo UI" panose="020B0604030504040204" pitchFamily="50" charset="-128"/>
            </a:endParaRPr>
          </a:p>
        </p:txBody>
      </p:sp>
      <p:sp>
        <p:nvSpPr>
          <p:cNvPr id="8" name="右矢印 7"/>
          <p:cNvSpPr/>
          <p:nvPr/>
        </p:nvSpPr>
        <p:spPr>
          <a:xfrm>
            <a:off x="2021978" y="5282910"/>
            <a:ext cx="8628847"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pPr algn="ctr"/>
            <a:r>
              <a:rPr lang="ja-JP" altLang="en-US" sz="1600" dirty="0" smtClean="0">
                <a:latin typeface="Meiryo UI" panose="020B0604030504040204" pitchFamily="50" charset="-128"/>
                <a:ea typeface="Meiryo UI" panose="020B0604030504040204" pitchFamily="50" charset="-128"/>
              </a:rPr>
              <a:t>「緩和ケアセンター」の整備・機能強化の促進</a:t>
            </a:r>
            <a:endParaRPr kumimoji="1" lang="ja-JP" altLang="en-US" sz="1600" dirty="0">
              <a:latin typeface="Meiryo UI" panose="020B0604030504040204" pitchFamily="50" charset="-128"/>
              <a:ea typeface="Meiryo UI" panose="020B0604030504040204" pitchFamily="50" charset="-128"/>
            </a:endParaRPr>
          </a:p>
        </p:txBody>
      </p:sp>
      <p:sp>
        <p:nvSpPr>
          <p:cNvPr id="13" name="右矢印 12"/>
          <p:cNvSpPr/>
          <p:nvPr/>
        </p:nvSpPr>
        <p:spPr>
          <a:xfrm>
            <a:off x="4449141" y="3174017"/>
            <a:ext cx="6174358" cy="1031454"/>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pPr algn="ctr"/>
            <a:r>
              <a:rPr lang="ja-JP" altLang="en-US" sz="1600" dirty="0" smtClean="0">
                <a:latin typeface="Meiryo UI" panose="020B0604030504040204" pitchFamily="50" charset="-128"/>
                <a:ea typeface="Meiryo UI" panose="020B0604030504040204" pitchFamily="50" charset="-128"/>
              </a:rPr>
              <a:t>多職種チームによる緩和ケア提供に関する研修会</a:t>
            </a:r>
            <a:endParaRPr kumimoji="1" lang="ja-JP" altLang="en-US" sz="1600" dirty="0">
              <a:latin typeface="Meiryo UI" panose="020B0604030504040204" pitchFamily="50" charset="-128"/>
              <a:ea typeface="Meiryo UI" panose="020B0604030504040204" pitchFamily="50" charset="-128"/>
            </a:endParaRPr>
          </a:p>
        </p:txBody>
      </p:sp>
      <p:sp>
        <p:nvSpPr>
          <p:cNvPr id="14" name="右矢印 13"/>
          <p:cNvSpPr/>
          <p:nvPr/>
        </p:nvSpPr>
        <p:spPr>
          <a:xfrm>
            <a:off x="5958030" y="4359767"/>
            <a:ext cx="4692795"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pPr algn="ctr"/>
            <a:r>
              <a:rPr kumimoji="1" lang="ja-JP" altLang="en-US" sz="1600" dirty="0" smtClean="0">
                <a:latin typeface="Meiryo UI" panose="020B0604030504040204" pitchFamily="50" charset="-128"/>
                <a:ea typeface="Meiryo UI" panose="020B0604030504040204" pitchFamily="50" charset="-128"/>
              </a:rPr>
              <a:t>人材配置等のモデルの検討結果を周知</a:t>
            </a:r>
            <a:endParaRPr kumimoji="1" lang="ja-JP" altLang="en-US" sz="1600" dirty="0">
              <a:latin typeface="Meiryo UI" panose="020B0604030504040204" pitchFamily="50" charset="-128"/>
              <a:ea typeface="Meiryo UI" panose="020B0604030504040204" pitchFamily="50" charset="-128"/>
            </a:endParaRPr>
          </a:p>
        </p:txBody>
      </p:sp>
      <p:sp>
        <p:nvSpPr>
          <p:cNvPr id="18" name="右矢印 17"/>
          <p:cNvSpPr/>
          <p:nvPr/>
        </p:nvSpPr>
        <p:spPr>
          <a:xfrm>
            <a:off x="4449141" y="5991598"/>
            <a:ext cx="1887600" cy="691518"/>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患者ニーズ調査の実施</a:t>
            </a:r>
            <a:endParaRPr kumimoji="1" lang="ja-JP" altLang="en-US" sz="1200" dirty="0">
              <a:latin typeface="Meiryo UI" panose="020B0604030504040204" pitchFamily="50" charset="-128"/>
              <a:ea typeface="Meiryo UI" panose="020B0604030504040204" pitchFamily="50" charset="-128"/>
            </a:endParaRPr>
          </a:p>
        </p:txBody>
      </p:sp>
      <p:sp>
        <p:nvSpPr>
          <p:cNvPr id="19" name="右矢印 18"/>
          <p:cNvSpPr/>
          <p:nvPr/>
        </p:nvSpPr>
        <p:spPr>
          <a:xfrm>
            <a:off x="6336741" y="6072261"/>
            <a:ext cx="4375568" cy="56115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患者ニーズ調査の結果を踏まえた取組み</a:t>
            </a:r>
            <a:endParaRPr kumimoji="1" lang="ja-JP" altLang="en-US" sz="14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12</a:t>
            </a:fld>
            <a:endParaRPr kumimoji="1" lang="ja-JP" altLang="en-US"/>
          </a:p>
        </p:txBody>
      </p:sp>
    </p:spTree>
    <p:extLst>
      <p:ext uri="{BB962C8B-B14F-4D97-AF65-F5344CB8AC3E}">
        <p14:creationId xmlns:p14="http://schemas.microsoft.com/office/powerpoint/2010/main" val="1513952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177082" y="691588"/>
          <a:ext cx="11732653" cy="5970468"/>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691841">
                  <a:extLst>
                    <a:ext uri="{9D8B030D-6E8A-4147-A177-3AD203B41FA5}">
                      <a16:colId xmlns:a16="http://schemas.microsoft.com/office/drawing/2014/main" val="4127807303"/>
                    </a:ext>
                  </a:extLst>
                </a:gridCol>
                <a:gridCol w="2002971">
                  <a:extLst>
                    <a:ext uri="{9D8B030D-6E8A-4147-A177-3AD203B41FA5}">
                      <a16:colId xmlns:a16="http://schemas.microsoft.com/office/drawing/2014/main" val="3007621958"/>
                    </a:ext>
                  </a:extLst>
                </a:gridCol>
                <a:gridCol w="1988457">
                  <a:extLst>
                    <a:ext uri="{9D8B030D-6E8A-4147-A177-3AD203B41FA5}">
                      <a16:colId xmlns:a16="http://schemas.microsoft.com/office/drawing/2014/main" val="3186931578"/>
                    </a:ext>
                  </a:extLst>
                </a:gridCol>
                <a:gridCol w="1080474">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436676">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436676">
                <a:tc>
                  <a:txBody>
                    <a:bodyPr/>
                    <a:lstStyle/>
                    <a:p>
                      <a:r>
                        <a:rPr kumimoji="1" lang="ja-JP" altLang="en-US" sz="1200" b="1" dirty="0" smtClean="0">
                          <a:latin typeface="Meiryo UI" panose="020B0604030504040204" pitchFamily="50" charset="-128"/>
                          <a:ea typeface="Meiryo UI" panose="020B0604030504040204" pitchFamily="50" charset="-128"/>
                        </a:rPr>
                        <a:t>２がん医療の充実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2245186">
                <a:tc>
                  <a:txBody>
                    <a:bodyPr/>
                    <a:lstStyle/>
                    <a:p>
                      <a:r>
                        <a:rPr kumimoji="1" lang="ja-JP" altLang="en-US" sz="1200" b="1" dirty="0" smtClean="0">
                          <a:latin typeface="Meiryo UI" panose="020B0604030504040204" pitchFamily="50" charset="-128"/>
                          <a:ea typeface="Meiryo UI" panose="020B0604030504040204" pitchFamily="50" charset="-128"/>
                        </a:rPr>
                        <a:t>（５）緩和ケアの推進</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③緩和ケアに関する人材育成</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285193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④在宅緩和ケアの充実</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bl>
          </a:graphicData>
        </a:graphic>
      </p:graphicFrame>
      <p:sp>
        <p:nvSpPr>
          <p:cNvPr id="9" name="右矢印 8"/>
          <p:cNvSpPr/>
          <p:nvPr/>
        </p:nvSpPr>
        <p:spPr>
          <a:xfrm>
            <a:off x="2021976" y="2000601"/>
            <a:ext cx="2715746"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pPr algn="ctr"/>
            <a:r>
              <a:rPr kumimoji="1" lang="ja-JP" altLang="en-US" sz="1400" dirty="0" smtClean="0">
                <a:latin typeface="Meiryo UI" panose="020B0604030504040204" pitchFamily="50" charset="-128"/>
                <a:ea typeface="Meiryo UI" panose="020B0604030504040204" pitchFamily="50" charset="-128"/>
              </a:rPr>
              <a:t>緩和ケア研修会</a:t>
            </a:r>
            <a:r>
              <a:rPr lang="ja-JP" altLang="en-US" sz="1400" dirty="0" smtClean="0">
                <a:latin typeface="Meiryo UI" panose="020B0604030504040204" pitchFamily="50" charset="-128"/>
                <a:ea typeface="Meiryo UI" panose="020B0604030504040204" pitchFamily="50" charset="-128"/>
              </a:rPr>
              <a:t>の受講率調査</a:t>
            </a:r>
            <a:endParaRPr kumimoji="1" lang="ja-JP" altLang="en-US" sz="1400" dirty="0">
              <a:latin typeface="Meiryo UI" panose="020B0604030504040204" pitchFamily="50" charset="-128"/>
              <a:ea typeface="Meiryo UI" panose="020B0604030504040204" pitchFamily="50" charset="-128"/>
            </a:endParaRPr>
          </a:p>
        </p:txBody>
      </p:sp>
      <p:sp>
        <p:nvSpPr>
          <p:cNvPr id="10" name="右矢印 9"/>
          <p:cNvSpPr/>
          <p:nvPr/>
        </p:nvSpPr>
        <p:spPr>
          <a:xfrm>
            <a:off x="2016893" y="2977945"/>
            <a:ext cx="8701417"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pPr algn="ctr"/>
            <a:r>
              <a:rPr kumimoji="1" lang="ja-JP" altLang="en-US" sz="1400" dirty="0" smtClean="0">
                <a:latin typeface="Meiryo UI" panose="020B0604030504040204" pitchFamily="50" charset="-128"/>
                <a:ea typeface="Meiryo UI" panose="020B0604030504040204" pitchFamily="50" charset="-128"/>
              </a:rPr>
              <a:t>緩和ケア研修修了者のフォローアップ体制の充実</a:t>
            </a:r>
            <a:endParaRPr kumimoji="1" lang="ja-JP" altLang="en-US" sz="1400" dirty="0">
              <a:latin typeface="Meiryo UI" panose="020B0604030504040204" pitchFamily="50" charset="-128"/>
              <a:ea typeface="Meiryo UI" panose="020B0604030504040204" pitchFamily="50" charset="-128"/>
            </a:endParaRPr>
          </a:p>
        </p:txBody>
      </p:sp>
      <p:sp>
        <p:nvSpPr>
          <p:cNvPr id="12" name="右矢印 11"/>
          <p:cNvSpPr/>
          <p:nvPr/>
        </p:nvSpPr>
        <p:spPr>
          <a:xfrm>
            <a:off x="2016893" y="5296286"/>
            <a:ext cx="8652791"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pPr algn="ctr"/>
            <a:r>
              <a:rPr kumimoji="1" lang="ja-JP" altLang="en-US" sz="1400" dirty="0" smtClean="0">
                <a:latin typeface="Meiryo UI" panose="020B0604030504040204" pitchFamily="50" charset="-128"/>
                <a:ea typeface="Meiryo UI" panose="020B0604030504040204" pitchFamily="50" charset="-128"/>
              </a:rPr>
              <a:t>二次医療圏における在宅医療機関とがん診療拠点病院との連携を検討・支援</a:t>
            </a:r>
            <a:endParaRPr kumimoji="1" lang="ja-JP" altLang="en-US" sz="1400" dirty="0">
              <a:latin typeface="Meiryo UI" panose="020B0604030504040204" pitchFamily="50" charset="-128"/>
              <a:ea typeface="Meiryo UI" panose="020B0604030504040204" pitchFamily="50" charset="-128"/>
            </a:endParaRPr>
          </a:p>
        </p:txBody>
      </p:sp>
      <p:sp>
        <p:nvSpPr>
          <p:cNvPr id="15" name="右矢印 14"/>
          <p:cNvSpPr/>
          <p:nvPr/>
        </p:nvSpPr>
        <p:spPr>
          <a:xfrm>
            <a:off x="2016893" y="4250972"/>
            <a:ext cx="8628847"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pPr algn="ctr"/>
            <a:r>
              <a:rPr lang="ja-JP" altLang="en-US" sz="1400" dirty="0" smtClean="0">
                <a:latin typeface="Meiryo UI" panose="020B0604030504040204" pitchFamily="50" charset="-128"/>
                <a:ea typeface="Meiryo UI" panose="020B0604030504040204" pitchFamily="50" charset="-128"/>
              </a:rPr>
              <a:t>二次医療圏における緩和ケアマップ・リスト作成（更新）及び普及</a:t>
            </a:r>
            <a:endParaRPr kumimoji="1" lang="ja-JP" altLang="en-US" sz="1400" dirty="0">
              <a:latin typeface="Meiryo UI" panose="020B0604030504040204" pitchFamily="50" charset="-128"/>
              <a:ea typeface="Meiryo UI" panose="020B0604030504040204" pitchFamily="50" charset="-128"/>
            </a:endParaRPr>
          </a:p>
        </p:txBody>
      </p:sp>
      <p:sp>
        <p:nvSpPr>
          <p:cNvPr id="16" name="右矢印 15"/>
          <p:cNvSpPr/>
          <p:nvPr/>
        </p:nvSpPr>
        <p:spPr>
          <a:xfrm>
            <a:off x="4737722" y="2014909"/>
            <a:ext cx="5944302" cy="768847"/>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pPr algn="ctr"/>
            <a:r>
              <a:rPr kumimoji="1" lang="ja-JP" altLang="en-US" sz="1400" dirty="0" smtClean="0">
                <a:latin typeface="Meiryo UI" panose="020B0604030504040204" pitchFamily="50" charset="-128"/>
                <a:ea typeface="Meiryo UI" panose="020B0604030504040204" pitchFamily="50" charset="-128"/>
              </a:rPr>
              <a:t>緩和ケア研修会</a:t>
            </a:r>
            <a:r>
              <a:rPr lang="ja-JP" altLang="en-US" sz="1400" dirty="0" smtClean="0">
                <a:latin typeface="Meiryo UI" panose="020B0604030504040204" pitchFamily="50" charset="-128"/>
                <a:ea typeface="Meiryo UI" panose="020B0604030504040204" pitchFamily="50" charset="-128"/>
              </a:rPr>
              <a:t>の受講率調査継続および</a:t>
            </a:r>
            <a:r>
              <a:rPr kumimoji="1" lang="ja-JP" altLang="en-US" sz="1400" dirty="0" smtClean="0">
                <a:latin typeface="Meiryo UI" panose="020B0604030504040204" pitchFamily="50" charset="-128"/>
                <a:ea typeface="Meiryo UI" panose="020B0604030504040204" pitchFamily="50" charset="-128"/>
              </a:rPr>
              <a:t>受講促進</a:t>
            </a:r>
            <a:endParaRPr kumimoji="1" lang="ja-JP" altLang="en-US" sz="14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13</a:t>
            </a:fld>
            <a:endParaRPr kumimoji="1" lang="ja-JP" altLang="en-US"/>
          </a:p>
        </p:txBody>
      </p:sp>
    </p:spTree>
    <p:extLst>
      <p:ext uri="{BB962C8B-B14F-4D97-AF65-F5344CB8AC3E}">
        <p14:creationId xmlns:p14="http://schemas.microsoft.com/office/powerpoint/2010/main" val="200947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07683948"/>
              </p:ext>
            </p:extLst>
          </p:nvPr>
        </p:nvGraphicFramePr>
        <p:xfrm>
          <a:off x="177082" y="669697"/>
          <a:ext cx="11732653" cy="5982578"/>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951797">
                  <a:extLst>
                    <a:ext uri="{9D8B030D-6E8A-4147-A177-3AD203B41FA5}">
                      <a16:colId xmlns:a16="http://schemas.microsoft.com/office/drawing/2014/main" val="3007621958"/>
                    </a:ext>
                  </a:extLst>
                </a:gridCol>
                <a:gridCol w="1854558">
                  <a:extLst>
                    <a:ext uri="{9D8B030D-6E8A-4147-A177-3AD203B41FA5}">
                      <a16:colId xmlns:a16="http://schemas.microsoft.com/office/drawing/2014/main" val="3186931578"/>
                    </a:ext>
                  </a:extLst>
                </a:gridCol>
                <a:gridCol w="1514267">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532959">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532959">
                <a:tc>
                  <a:txBody>
                    <a:bodyPr/>
                    <a:lstStyle/>
                    <a:p>
                      <a:r>
                        <a:rPr kumimoji="1" lang="ja-JP" altLang="en-US" sz="1200" b="1" dirty="0" smtClean="0">
                          <a:latin typeface="Meiryo UI" panose="020B0604030504040204" pitchFamily="50" charset="-128"/>
                          <a:ea typeface="Meiryo UI" panose="020B0604030504040204" pitchFamily="50" charset="-128"/>
                        </a:rPr>
                        <a:t>３患者支援の充実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612892">
                <a:tc>
                  <a:txBody>
                    <a:bodyPr/>
                    <a:lstStyle/>
                    <a:p>
                      <a:r>
                        <a:rPr kumimoji="1" lang="ja-JP" altLang="en-US" sz="1200" b="1" dirty="0" smtClean="0">
                          <a:latin typeface="Meiryo UI" panose="020B0604030504040204" pitchFamily="50" charset="-128"/>
                          <a:ea typeface="Meiryo UI" panose="020B0604030504040204" pitchFamily="50" charset="-128"/>
                        </a:rPr>
                        <a:t>（１）がん患者の相談支援</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①がん相談支援センターの機能強化</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674254">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②がん相談支援センターの周知と</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利用促進</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629514">
                <a:tc>
                  <a:txBody>
                    <a:bodyPr/>
                    <a:lstStyle/>
                    <a:p>
                      <a:r>
                        <a:rPr kumimoji="1" lang="ja-JP" altLang="en-US" sz="1200" b="1" dirty="0" smtClean="0">
                          <a:latin typeface="Meiryo UI" panose="020B0604030504040204" pitchFamily="50" charset="-128"/>
                          <a:ea typeface="Meiryo UI" panose="020B0604030504040204" pitchFamily="50" charset="-128"/>
                        </a:rPr>
                        <a:t>（２）がん患者への情報提供</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①情報提供</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5" name="右矢印 4"/>
          <p:cNvSpPr/>
          <p:nvPr/>
        </p:nvSpPr>
        <p:spPr>
          <a:xfrm>
            <a:off x="2073495" y="2013261"/>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相談員向け研修会の実施等</a:t>
            </a:r>
            <a:endParaRPr kumimoji="1" lang="ja-JP" altLang="en-US" sz="1600" dirty="0">
              <a:latin typeface="Meiryo UI" panose="020B0604030504040204" pitchFamily="50" charset="-128"/>
              <a:ea typeface="Meiryo UI" panose="020B0604030504040204" pitchFamily="50" charset="-128"/>
            </a:endParaRPr>
          </a:p>
        </p:txBody>
      </p:sp>
      <p:sp>
        <p:nvSpPr>
          <p:cNvPr id="6" name="右矢印 5"/>
          <p:cNvSpPr/>
          <p:nvPr/>
        </p:nvSpPr>
        <p:spPr>
          <a:xfrm>
            <a:off x="2073496" y="3630784"/>
            <a:ext cx="8564448"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各種イベントにおける</a:t>
            </a:r>
            <a:r>
              <a:rPr kumimoji="1" lang="en-US" altLang="ja-JP" sz="1600" dirty="0" smtClean="0">
                <a:latin typeface="Meiryo UI" panose="020B0604030504040204" pitchFamily="50" charset="-128"/>
                <a:ea typeface="Meiryo UI" panose="020B0604030504040204" pitchFamily="50" charset="-128"/>
              </a:rPr>
              <a:t>PR</a:t>
            </a:r>
            <a:r>
              <a:rPr kumimoji="1" lang="ja-JP" altLang="en-US" sz="1600" dirty="0" err="1"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院内患者へ</a:t>
            </a:r>
            <a:r>
              <a:rPr lang="ja-JP" altLang="en-US" sz="1600" dirty="0" smtClean="0">
                <a:latin typeface="Meiryo UI" panose="020B0604030504040204" pitchFamily="50" charset="-128"/>
                <a:ea typeface="Meiryo UI" panose="020B0604030504040204" pitchFamily="50" charset="-128"/>
              </a:rPr>
              <a:t>の周知</a:t>
            </a:r>
            <a:endParaRPr kumimoji="1" lang="ja-JP" altLang="en-US" sz="1600" dirty="0">
              <a:latin typeface="Meiryo UI" panose="020B0604030504040204" pitchFamily="50" charset="-128"/>
              <a:ea typeface="Meiryo UI" panose="020B0604030504040204" pitchFamily="50" charset="-128"/>
            </a:endParaRPr>
          </a:p>
        </p:txBody>
      </p:sp>
      <p:sp>
        <p:nvSpPr>
          <p:cNvPr id="7" name="右矢印 6"/>
          <p:cNvSpPr/>
          <p:nvPr/>
        </p:nvSpPr>
        <p:spPr>
          <a:xfrm>
            <a:off x="2073492" y="5189619"/>
            <a:ext cx="8564451" cy="606959"/>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療養情報冊子、</a:t>
            </a:r>
            <a:r>
              <a:rPr kumimoji="1" lang="en-US" altLang="ja-JP" sz="1600" dirty="0" smtClean="0">
                <a:latin typeface="Meiryo UI" panose="020B0604030504040204" pitchFamily="50" charset="-128"/>
                <a:ea typeface="Meiryo UI" panose="020B0604030504040204" pitchFamily="50" charset="-128"/>
              </a:rPr>
              <a:t>HP</a:t>
            </a:r>
            <a:r>
              <a:rPr kumimoji="1" lang="ja-JP" altLang="en-US" sz="1600" dirty="0" smtClean="0">
                <a:latin typeface="Meiryo UI" panose="020B0604030504040204" pitchFamily="50" charset="-128"/>
                <a:ea typeface="Meiryo UI" panose="020B0604030504040204" pitchFamily="50" charset="-128"/>
              </a:rPr>
              <a:t>等において情報へのアクセス整備</a:t>
            </a:r>
            <a:endParaRPr kumimoji="1" lang="ja-JP" altLang="en-US" sz="1600" dirty="0">
              <a:latin typeface="Meiryo UI" panose="020B0604030504040204" pitchFamily="50" charset="-128"/>
              <a:ea typeface="Meiryo UI" panose="020B0604030504040204" pitchFamily="50" charset="-128"/>
            </a:endParaRPr>
          </a:p>
        </p:txBody>
      </p:sp>
      <p:sp>
        <p:nvSpPr>
          <p:cNvPr id="8" name="右矢印 7"/>
          <p:cNvSpPr/>
          <p:nvPr/>
        </p:nvSpPr>
        <p:spPr>
          <a:xfrm>
            <a:off x="2073493" y="2557120"/>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相談支援センターの業務を</a:t>
            </a:r>
            <a:r>
              <a:rPr kumimoji="1" lang="en-US" altLang="ja-JP" sz="1600" dirty="0" smtClean="0">
                <a:latin typeface="Meiryo UI" panose="020B0604030504040204" pitchFamily="50" charset="-128"/>
                <a:ea typeface="Meiryo UI" panose="020B0604030504040204" pitchFamily="50" charset="-128"/>
              </a:rPr>
              <a:t>PDCA</a:t>
            </a:r>
            <a:r>
              <a:rPr kumimoji="1" lang="ja-JP" altLang="en-US" sz="1600" dirty="0" err="1" smtClean="0">
                <a:latin typeface="Meiryo UI" panose="020B0604030504040204" pitchFamily="50" charset="-128"/>
                <a:ea typeface="Meiryo UI" panose="020B0604030504040204" pitchFamily="50" charset="-128"/>
              </a:rPr>
              <a:t>にて</a:t>
            </a:r>
            <a:r>
              <a:rPr kumimoji="1" lang="ja-JP" altLang="en-US" sz="1600" dirty="0" smtClean="0">
                <a:latin typeface="Meiryo UI" panose="020B0604030504040204" pitchFamily="50" charset="-128"/>
                <a:ea typeface="Meiryo UI" panose="020B0604030504040204" pitchFamily="50" charset="-128"/>
              </a:rPr>
              <a:t>持続的な改善</a:t>
            </a:r>
            <a:endParaRPr kumimoji="1" lang="ja-JP" altLang="en-US" sz="1600" dirty="0">
              <a:latin typeface="Meiryo UI" panose="020B0604030504040204" pitchFamily="50" charset="-128"/>
              <a:ea typeface="Meiryo UI" panose="020B0604030504040204" pitchFamily="50" charset="-128"/>
            </a:endParaRPr>
          </a:p>
        </p:txBody>
      </p:sp>
      <p:sp>
        <p:nvSpPr>
          <p:cNvPr id="9" name="右矢印 8"/>
          <p:cNvSpPr/>
          <p:nvPr/>
        </p:nvSpPr>
        <p:spPr>
          <a:xfrm>
            <a:off x="4457510" y="4290824"/>
            <a:ext cx="1835901" cy="691518"/>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患者ニーズ調査の実施</a:t>
            </a:r>
            <a:endParaRPr kumimoji="1" lang="ja-JP" altLang="en-US" sz="1200" dirty="0">
              <a:latin typeface="Meiryo UI" panose="020B0604030504040204" pitchFamily="50" charset="-128"/>
              <a:ea typeface="Meiryo UI" panose="020B0604030504040204" pitchFamily="50" charset="-128"/>
            </a:endParaRPr>
          </a:p>
        </p:txBody>
      </p:sp>
      <p:sp>
        <p:nvSpPr>
          <p:cNvPr id="10" name="右矢印 9"/>
          <p:cNvSpPr/>
          <p:nvPr/>
        </p:nvSpPr>
        <p:spPr>
          <a:xfrm>
            <a:off x="6439436" y="4381766"/>
            <a:ext cx="4172749" cy="56115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患者ニーズ調査の結果を踏まえた取組み</a:t>
            </a:r>
            <a:endParaRPr kumimoji="1" lang="ja-JP" altLang="en-US" sz="1400" dirty="0">
              <a:latin typeface="Meiryo UI" panose="020B0604030504040204" pitchFamily="50" charset="-128"/>
              <a:ea typeface="Meiryo UI" panose="020B0604030504040204" pitchFamily="50" charset="-128"/>
            </a:endParaRPr>
          </a:p>
        </p:txBody>
      </p:sp>
      <p:sp>
        <p:nvSpPr>
          <p:cNvPr id="11" name="右矢印 10"/>
          <p:cNvSpPr/>
          <p:nvPr/>
        </p:nvSpPr>
        <p:spPr>
          <a:xfrm>
            <a:off x="2053740" y="5733478"/>
            <a:ext cx="8584203" cy="62880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rPr>
              <a:t>療養情報冊子更新</a:t>
            </a:r>
            <a:endParaRPr kumimoji="1" lang="ja-JP" altLang="en-US" sz="1600" dirty="0">
              <a:latin typeface="Meiryo UI" panose="020B0604030504040204" pitchFamily="50" charset="-128"/>
              <a:ea typeface="Meiryo UI" panose="020B0604030504040204" pitchFamily="50" charset="-128"/>
            </a:endParaRPr>
          </a:p>
        </p:txBody>
      </p:sp>
      <p:sp>
        <p:nvSpPr>
          <p:cNvPr id="12" name="右矢印 11"/>
          <p:cNvSpPr/>
          <p:nvPr/>
        </p:nvSpPr>
        <p:spPr>
          <a:xfrm>
            <a:off x="4457510" y="6154740"/>
            <a:ext cx="1835901" cy="691518"/>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患者ニーズ調査の実施</a:t>
            </a:r>
            <a:endParaRPr kumimoji="1" lang="ja-JP" altLang="en-US" sz="1200" dirty="0">
              <a:latin typeface="Meiryo UI" panose="020B0604030504040204" pitchFamily="50" charset="-128"/>
              <a:ea typeface="Meiryo UI" panose="020B0604030504040204" pitchFamily="50" charset="-128"/>
            </a:endParaRPr>
          </a:p>
        </p:txBody>
      </p:sp>
      <p:sp>
        <p:nvSpPr>
          <p:cNvPr id="13" name="右矢印 12"/>
          <p:cNvSpPr/>
          <p:nvPr/>
        </p:nvSpPr>
        <p:spPr>
          <a:xfrm>
            <a:off x="6355718" y="6168753"/>
            <a:ext cx="4282226" cy="628519"/>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患者ニーズ調査の結果を踏まえた取組み</a:t>
            </a:r>
            <a:endParaRPr kumimoji="1" lang="ja-JP" altLang="en-US" sz="16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14</a:t>
            </a:fld>
            <a:endParaRPr kumimoji="1" lang="ja-JP" altLang="en-US"/>
          </a:p>
        </p:txBody>
      </p:sp>
    </p:spTree>
    <p:extLst>
      <p:ext uri="{BB962C8B-B14F-4D97-AF65-F5344CB8AC3E}">
        <p14:creationId xmlns:p14="http://schemas.microsoft.com/office/powerpoint/2010/main" val="2147228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916844612"/>
              </p:ext>
            </p:extLst>
          </p:nvPr>
        </p:nvGraphicFramePr>
        <p:xfrm>
          <a:off x="177082" y="669697"/>
          <a:ext cx="11732653" cy="5628072"/>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445742">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445742">
                <a:tc>
                  <a:txBody>
                    <a:bodyPr/>
                    <a:lstStyle/>
                    <a:p>
                      <a:r>
                        <a:rPr kumimoji="1" lang="ja-JP" altLang="en-US" sz="1200" b="1" dirty="0" smtClean="0">
                          <a:latin typeface="Meiryo UI" panose="020B0604030504040204" pitchFamily="50" charset="-128"/>
                          <a:ea typeface="Meiryo UI" panose="020B0604030504040204" pitchFamily="50" charset="-128"/>
                        </a:rPr>
                        <a:t>３患者支援の充実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109448">
                <a:tc>
                  <a:txBody>
                    <a:bodyPr/>
                    <a:lstStyle/>
                    <a:p>
                      <a:r>
                        <a:rPr kumimoji="1" lang="ja-JP" altLang="en-US" sz="1200" b="1" dirty="0" smtClean="0">
                          <a:latin typeface="Meiryo UI" panose="020B0604030504040204" pitchFamily="50" charset="-128"/>
                          <a:ea typeface="Meiryo UI" panose="020B0604030504040204" pitchFamily="50" charset="-128"/>
                        </a:rPr>
                        <a:t>（３）就労支援等の</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がんサバイバーシップ支援</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①小児・</a:t>
                      </a:r>
                      <a:r>
                        <a:rPr kumimoji="1" lang="en-US" altLang="ja-JP" sz="1200" dirty="0" smtClean="0">
                          <a:latin typeface="Meiryo UI" panose="020B0604030504040204" pitchFamily="50" charset="-128"/>
                          <a:ea typeface="Meiryo UI" panose="020B0604030504040204" pitchFamily="50" charset="-128"/>
                        </a:rPr>
                        <a:t>AYA</a:t>
                      </a:r>
                      <a:r>
                        <a:rPr kumimoji="1" lang="ja-JP" altLang="en-US" sz="1200" dirty="0" smtClean="0">
                          <a:latin typeface="Meiryo UI" panose="020B0604030504040204" pitchFamily="50" charset="-128"/>
                          <a:ea typeface="Meiryo UI" panose="020B0604030504040204" pitchFamily="50" charset="-128"/>
                        </a:rPr>
                        <a:t>世代への支援</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ア　情報提供</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437732">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イ療養中における就学支援等</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030309">
                <a:tc>
                  <a:txBody>
                    <a:bodyPr/>
                    <a:lstStyle/>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ウ就労支援</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r h="1159099">
                <a:tc>
                  <a:txBody>
                    <a:bodyPr/>
                    <a:lstStyle/>
                    <a:p>
                      <a:endParaRPr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200" dirty="0" smtClean="0">
                          <a:latin typeface="Meiryo UI" panose="020B0604030504040204" pitchFamily="50" charset="-128"/>
                          <a:ea typeface="Meiryo UI" panose="020B0604030504040204" pitchFamily="50" charset="-128"/>
                        </a:rPr>
                        <a:t>エ家族支援</a:t>
                      </a:r>
                      <a:endParaRPr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2675987"/>
                  </a:ext>
                </a:extLst>
              </a:tr>
            </a:tbl>
          </a:graphicData>
        </a:graphic>
      </p:graphicFrame>
      <p:sp>
        <p:nvSpPr>
          <p:cNvPr id="13" name="右矢印 12"/>
          <p:cNvSpPr/>
          <p:nvPr/>
        </p:nvSpPr>
        <p:spPr>
          <a:xfrm>
            <a:off x="1993356" y="1943627"/>
            <a:ext cx="8721867" cy="739207"/>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latin typeface="Meiryo UI" panose="020B0604030504040204" pitchFamily="50" charset="-128"/>
                <a:ea typeface="Meiryo UI" panose="020B0604030504040204" pitchFamily="50" charset="-128"/>
              </a:rPr>
              <a:t>がん登録等の情報を通じて小児・</a:t>
            </a:r>
            <a:r>
              <a:rPr lang="en-US" altLang="ja-JP" sz="1200" dirty="0" smtClean="0">
                <a:latin typeface="Meiryo UI" panose="020B0604030504040204" pitchFamily="50" charset="-128"/>
                <a:ea typeface="Meiryo UI" panose="020B0604030504040204" pitchFamily="50" charset="-128"/>
              </a:rPr>
              <a:t>AYA</a:t>
            </a:r>
            <a:r>
              <a:rPr lang="ja-JP" altLang="en-US" sz="1200" dirty="0" smtClean="0">
                <a:latin typeface="Meiryo UI" panose="020B0604030504040204" pitchFamily="50" charset="-128"/>
                <a:ea typeface="Meiryo UI" panose="020B0604030504040204" pitchFamily="50" charset="-128"/>
              </a:rPr>
              <a:t>世代の実態把握</a:t>
            </a:r>
            <a:endParaRPr lang="en-US" altLang="ja-JP" sz="12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ホームページや療養情報冊子等において就学、就労、生殖機能の温存等の情報提供</a:t>
            </a:r>
            <a:endParaRPr lang="en-US" altLang="ja-JP" sz="1200" dirty="0">
              <a:latin typeface="Meiryo UI" panose="020B0604030504040204" pitchFamily="50" charset="-128"/>
              <a:ea typeface="Meiryo UI" panose="020B0604030504040204" pitchFamily="50" charset="-128"/>
            </a:endParaRPr>
          </a:p>
        </p:txBody>
      </p:sp>
      <p:sp>
        <p:nvSpPr>
          <p:cNvPr id="19" name="右矢印 18"/>
          <p:cNvSpPr/>
          <p:nvPr/>
        </p:nvSpPr>
        <p:spPr>
          <a:xfrm>
            <a:off x="4482558" y="3008255"/>
            <a:ext cx="1493507" cy="616361"/>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rPr>
              <a:t>検討</a:t>
            </a:r>
            <a:endParaRPr kumimoji="1" lang="en-US" altLang="ja-JP" sz="1200" dirty="0" smtClean="0">
              <a:solidFill>
                <a:schemeClr val="bg1"/>
              </a:solidFill>
              <a:latin typeface="Meiryo UI" panose="020B0604030504040204" pitchFamily="50" charset="-128"/>
              <a:ea typeface="Meiryo UI" panose="020B0604030504040204" pitchFamily="50" charset="-128"/>
            </a:endParaRPr>
          </a:p>
        </p:txBody>
      </p:sp>
      <p:sp>
        <p:nvSpPr>
          <p:cNvPr id="20" name="右矢印 19"/>
          <p:cNvSpPr/>
          <p:nvPr/>
        </p:nvSpPr>
        <p:spPr>
          <a:xfrm>
            <a:off x="1993358" y="3036654"/>
            <a:ext cx="2466469" cy="55751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latin typeface="Meiryo UI" panose="020B0604030504040204" pitchFamily="50" charset="-128"/>
                <a:ea typeface="Meiryo UI" panose="020B0604030504040204" pitchFamily="50" charset="-128"/>
              </a:rPr>
              <a:t>実態</a:t>
            </a:r>
            <a:r>
              <a:rPr lang="ja-JP" altLang="en-US" sz="1200" dirty="0">
                <a:solidFill>
                  <a:schemeClr val="bg1"/>
                </a:solidFill>
                <a:latin typeface="Meiryo UI" panose="020B0604030504040204" pitchFamily="50" charset="-128"/>
                <a:ea typeface="Meiryo UI" panose="020B0604030504040204" pitchFamily="50" charset="-128"/>
              </a:rPr>
              <a:t>把握</a:t>
            </a:r>
            <a:endParaRPr lang="en-US" altLang="ja-JP" sz="1200" dirty="0" smtClean="0">
              <a:solidFill>
                <a:schemeClr val="bg1"/>
              </a:solidFill>
              <a:latin typeface="Meiryo UI" panose="020B0604030504040204" pitchFamily="50" charset="-128"/>
              <a:ea typeface="Meiryo UI" panose="020B0604030504040204" pitchFamily="50" charset="-128"/>
            </a:endParaRPr>
          </a:p>
        </p:txBody>
      </p:sp>
      <p:sp>
        <p:nvSpPr>
          <p:cNvPr id="21" name="右矢印 20"/>
          <p:cNvSpPr/>
          <p:nvPr/>
        </p:nvSpPr>
        <p:spPr>
          <a:xfrm>
            <a:off x="1993357" y="3463352"/>
            <a:ext cx="8721866" cy="651089"/>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latin typeface="Meiryo UI" panose="020B0604030504040204" pitchFamily="50" charset="-128"/>
                <a:ea typeface="Meiryo UI" panose="020B0604030504040204" pitchFamily="50" charset="-128"/>
              </a:rPr>
              <a:t>小児・</a:t>
            </a:r>
            <a:r>
              <a:rPr lang="en-US" altLang="ja-JP" sz="1200" dirty="0" smtClean="0">
                <a:solidFill>
                  <a:schemeClr val="bg1"/>
                </a:solidFill>
                <a:latin typeface="Meiryo UI" panose="020B0604030504040204" pitchFamily="50" charset="-128"/>
                <a:ea typeface="Meiryo UI" panose="020B0604030504040204" pitchFamily="50" charset="-128"/>
              </a:rPr>
              <a:t>AYA</a:t>
            </a:r>
            <a:r>
              <a:rPr lang="ja-JP" altLang="en-US" sz="1200" dirty="0" smtClean="0">
                <a:solidFill>
                  <a:schemeClr val="bg1"/>
                </a:solidFill>
                <a:latin typeface="Meiryo UI" panose="020B0604030504040204" pitchFamily="50" charset="-128"/>
                <a:ea typeface="Meiryo UI" panose="020B0604030504040204" pitchFamily="50" charset="-128"/>
              </a:rPr>
              <a:t>世代のがんについての正しい知識を普及し、地域での受け入れ促進</a:t>
            </a:r>
            <a:endParaRPr lang="en-US" altLang="ja-JP" sz="1200" dirty="0" smtClean="0">
              <a:solidFill>
                <a:schemeClr val="bg1"/>
              </a:solidFill>
              <a:latin typeface="Meiryo UI" panose="020B0604030504040204" pitchFamily="50" charset="-128"/>
              <a:ea typeface="Meiryo UI" panose="020B0604030504040204" pitchFamily="50" charset="-128"/>
            </a:endParaRPr>
          </a:p>
        </p:txBody>
      </p:sp>
      <p:sp>
        <p:nvSpPr>
          <p:cNvPr id="22" name="右矢印 21"/>
          <p:cNvSpPr/>
          <p:nvPr/>
        </p:nvSpPr>
        <p:spPr>
          <a:xfrm>
            <a:off x="5968974" y="3008255"/>
            <a:ext cx="4746249" cy="616361"/>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latin typeface="Meiryo UI" panose="020B0604030504040204" pitchFamily="50" charset="-128"/>
                <a:ea typeface="Meiryo UI" panose="020B0604030504040204" pitchFamily="50" charset="-128"/>
              </a:rPr>
              <a:t>就学支援</a:t>
            </a:r>
            <a:endParaRPr kumimoji="1" lang="en-US" altLang="ja-JP" sz="1200" dirty="0" smtClean="0">
              <a:solidFill>
                <a:schemeClr val="bg1"/>
              </a:solidFill>
              <a:latin typeface="Meiryo UI" panose="020B0604030504040204" pitchFamily="50" charset="-128"/>
              <a:ea typeface="Meiryo UI" panose="020B0604030504040204" pitchFamily="50" charset="-128"/>
            </a:endParaRPr>
          </a:p>
        </p:txBody>
      </p:sp>
      <p:sp>
        <p:nvSpPr>
          <p:cNvPr id="23" name="右矢印 22"/>
          <p:cNvSpPr/>
          <p:nvPr/>
        </p:nvSpPr>
        <p:spPr>
          <a:xfrm>
            <a:off x="1993356" y="4374686"/>
            <a:ext cx="8721867" cy="651088"/>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ハローワーク、地域若者サポートステーション等の労働機関をがん相談支援センター、学校との連携</a:t>
            </a:r>
            <a:endParaRPr lang="ja-JP" altLang="en-US" sz="1200" strike="sngStrike" dirty="0">
              <a:solidFill>
                <a:srgbClr val="FF0000"/>
              </a:solidFill>
              <a:latin typeface="Meiryo UI" panose="020B0604030504040204" pitchFamily="50" charset="-128"/>
              <a:ea typeface="Meiryo UI" panose="020B0604030504040204" pitchFamily="50" charset="-128"/>
            </a:endParaRPr>
          </a:p>
        </p:txBody>
      </p:sp>
      <p:sp>
        <p:nvSpPr>
          <p:cNvPr id="24" name="右矢印 23"/>
          <p:cNvSpPr/>
          <p:nvPr/>
        </p:nvSpPr>
        <p:spPr>
          <a:xfrm>
            <a:off x="1993358" y="5527535"/>
            <a:ext cx="2477202" cy="596176"/>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latin typeface="Meiryo UI" panose="020B0604030504040204" pitchFamily="50" charset="-128"/>
                <a:ea typeface="Meiryo UI" panose="020B0604030504040204" pitchFamily="50" charset="-128"/>
              </a:rPr>
              <a:t>実態</a:t>
            </a:r>
            <a:r>
              <a:rPr lang="ja-JP" altLang="en-US" sz="1200" dirty="0">
                <a:solidFill>
                  <a:schemeClr val="bg1"/>
                </a:solidFill>
                <a:latin typeface="Meiryo UI" panose="020B0604030504040204" pitchFamily="50" charset="-128"/>
                <a:ea typeface="Meiryo UI" panose="020B0604030504040204" pitchFamily="50" charset="-128"/>
              </a:rPr>
              <a:t>把握</a:t>
            </a:r>
            <a:endParaRPr lang="en-US" altLang="ja-JP" sz="1200" dirty="0" smtClean="0">
              <a:solidFill>
                <a:schemeClr val="bg1"/>
              </a:solidFill>
              <a:latin typeface="Meiryo UI" panose="020B0604030504040204" pitchFamily="50" charset="-128"/>
              <a:ea typeface="Meiryo UI" panose="020B0604030504040204" pitchFamily="50" charset="-128"/>
            </a:endParaRPr>
          </a:p>
        </p:txBody>
      </p:sp>
      <p:sp>
        <p:nvSpPr>
          <p:cNvPr id="25" name="右矢印 24"/>
          <p:cNvSpPr/>
          <p:nvPr/>
        </p:nvSpPr>
        <p:spPr>
          <a:xfrm>
            <a:off x="5989828" y="5507350"/>
            <a:ext cx="4725395" cy="616361"/>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smtClean="0">
                <a:solidFill>
                  <a:schemeClr val="bg1"/>
                </a:solidFill>
                <a:latin typeface="Meiryo UI" panose="020B0604030504040204" pitchFamily="50" charset="-128"/>
                <a:ea typeface="Meiryo UI" panose="020B0604030504040204" pitchFamily="50" charset="-128"/>
              </a:rPr>
              <a:t>相談支援の充実</a:t>
            </a:r>
            <a:endParaRPr kumimoji="1" lang="en-US" altLang="ja-JP" sz="1200" dirty="0" smtClean="0">
              <a:solidFill>
                <a:schemeClr val="bg1"/>
              </a:solidFill>
              <a:latin typeface="Meiryo UI" panose="020B0604030504040204" pitchFamily="50" charset="-128"/>
              <a:ea typeface="Meiryo UI" panose="020B0604030504040204" pitchFamily="50" charset="-128"/>
            </a:endParaRPr>
          </a:p>
        </p:txBody>
      </p:sp>
      <p:sp>
        <p:nvSpPr>
          <p:cNvPr id="26" name="右矢印 25"/>
          <p:cNvSpPr/>
          <p:nvPr/>
        </p:nvSpPr>
        <p:spPr>
          <a:xfrm>
            <a:off x="4482559" y="5503840"/>
            <a:ext cx="1500006" cy="60428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latin typeface="Meiryo UI" panose="020B0604030504040204" pitchFamily="50" charset="-128"/>
                <a:ea typeface="Meiryo UI" panose="020B0604030504040204" pitchFamily="50" charset="-128"/>
              </a:rPr>
              <a:t>検討</a:t>
            </a:r>
            <a:endParaRPr lang="en-US" altLang="ja-JP" sz="1200" dirty="0" smtClean="0">
              <a:solidFill>
                <a:schemeClr val="bg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15</a:t>
            </a:fld>
            <a:endParaRPr kumimoji="1" lang="ja-JP" altLang="en-US"/>
          </a:p>
        </p:txBody>
      </p:sp>
    </p:spTree>
    <p:extLst>
      <p:ext uri="{BB962C8B-B14F-4D97-AF65-F5344CB8AC3E}">
        <p14:creationId xmlns:p14="http://schemas.microsoft.com/office/powerpoint/2010/main" val="3252468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177082" y="732037"/>
          <a:ext cx="11732653" cy="5992362"/>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990434">
                  <a:extLst>
                    <a:ext uri="{9D8B030D-6E8A-4147-A177-3AD203B41FA5}">
                      <a16:colId xmlns:a16="http://schemas.microsoft.com/office/drawing/2014/main" val="3007621958"/>
                    </a:ext>
                  </a:extLst>
                </a:gridCol>
                <a:gridCol w="1944914">
                  <a:extLst>
                    <a:ext uri="{9D8B030D-6E8A-4147-A177-3AD203B41FA5}">
                      <a16:colId xmlns:a16="http://schemas.microsoft.com/office/drawing/2014/main" val="3186931578"/>
                    </a:ext>
                  </a:extLst>
                </a:gridCol>
                <a:gridCol w="1385274">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757862">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548772">
                <a:tc>
                  <a:txBody>
                    <a:bodyPr/>
                    <a:lstStyle/>
                    <a:p>
                      <a:r>
                        <a:rPr kumimoji="1" lang="ja-JP" altLang="en-US" sz="1200" b="1" dirty="0" smtClean="0">
                          <a:latin typeface="Meiryo UI" panose="020B0604030504040204" pitchFamily="50" charset="-128"/>
                          <a:ea typeface="Meiryo UI" panose="020B0604030504040204" pitchFamily="50" charset="-128"/>
                        </a:rPr>
                        <a:t>３患者支援の充実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360708">
                <a:tc>
                  <a:txBody>
                    <a:bodyPr/>
                    <a:lstStyle/>
                    <a:p>
                      <a:r>
                        <a:rPr kumimoji="1" lang="ja-JP" altLang="en-US" sz="1200" b="1" dirty="0" smtClean="0">
                          <a:latin typeface="Meiryo UI" panose="020B0604030504040204" pitchFamily="50" charset="-128"/>
                          <a:ea typeface="Meiryo UI" panose="020B0604030504040204" pitchFamily="50" charset="-128"/>
                        </a:rPr>
                        <a:t>（３）就労支援等のがんサバイバーシップ支援</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②全ての働く世代のがん患者の就労支援の推進</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966905">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③高齢者への支援</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2358115">
                <a:tc>
                  <a:txBody>
                    <a:bodyPr/>
                    <a:lstStyle/>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④あらたな課題（アピアランスケア・生殖機能の温存等）への対応</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5" name="右矢印 4"/>
          <p:cNvSpPr/>
          <p:nvPr/>
        </p:nvSpPr>
        <p:spPr>
          <a:xfrm>
            <a:off x="2009097" y="2288556"/>
            <a:ext cx="8664371" cy="710076"/>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rPr>
              <a:t>がん拠点病院及び労働関係機関と連携した啓発</a:t>
            </a:r>
            <a:endParaRPr kumimoji="1" lang="ja-JP" altLang="en-US" sz="1600" dirty="0">
              <a:latin typeface="Meiryo UI" panose="020B0604030504040204" pitchFamily="50" charset="-128"/>
              <a:ea typeface="Meiryo UI" panose="020B0604030504040204" pitchFamily="50" charset="-128"/>
            </a:endParaRPr>
          </a:p>
        </p:txBody>
      </p:sp>
      <p:sp>
        <p:nvSpPr>
          <p:cNvPr id="6" name="右矢印 5"/>
          <p:cNvSpPr/>
          <p:nvPr/>
        </p:nvSpPr>
        <p:spPr>
          <a:xfrm>
            <a:off x="2009097" y="3606553"/>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国が策定予定である高齢者のがん診療に関するガイドライン」普及啓発</a:t>
            </a:r>
            <a:endParaRPr kumimoji="1" lang="ja-JP" altLang="en-US" dirty="0">
              <a:latin typeface="Meiryo UI" panose="020B0604030504040204" pitchFamily="50" charset="-128"/>
              <a:ea typeface="Meiryo UI" panose="020B0604030504040204" pitchFamily="50" charset="-128"/>
            </a:endParaRPr>
          </a:p>
        </p:txBody>
      </p:sp>
      <p:sp>
        <p:nvSpPr>
          <p:cNvPr id="7" name="右矢印 6"/>
          <p:cNvSpPr/>
          <p:nvPr/>
        </p:nvSpPr>
        <p:spPr>
          <a:xfrm>
            <a:off x="2009097" y="4662466"/>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がん拠点病院と連携し、アピアランスケアの充実</a:t>
            </a:r>
            <a:endParaRPr kumimoji="1" lang="ja-JP" altLang="en-US" sz="1600" dirty="0">
              <a:latin typeface="Meiryo UI" panose="020B0604030504040204" pitchFamily="50" charset="-128"/>
              <a:ea typeface="Meiryo UI" panose="020B0604030504040204" pitchFamily="50" charset="-128"/>
            </a:endParaRPr>
          </a:p>
        </p:txBody>
      </p:sp>
      <p:sp>
        <p:nvSpPr>
          <p:cNvPr id="8" name="右矢印 7"/>
          <p:cNvSpPr/>
          <p:nvPr/>
        </p:nvSpPr>
        <p:spPr>
          <a:xfrm>
            <a:off x="2009098" y="5271692"/>
            <a:ext cx="8564451"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rPr>
              <a:t>がん治療医と生殖医療専門医との連携体制の検討・構築</a:t>
            </a:r>
            <a:endParaRPr kumimoji="1" lang="ja-JP" altLang="en-US" sz="1600" dirty="0">
              <a:latin typeface="Meiryo UI" panose="020B0604030504040204" pitchFamily="50" charset="-128"/>
              <a:ea typeface="Meiryo UI" panose="020B0604030504040204" pitchFamily="50" charset="-128"/>
            </a:endParaRPr>
          </a:p>
        </p:txBody>
      </p:sp>
      <p:sp>
        <p:nvSpPr>
          <p:cNvPr id="9" name="右矢印 8"/>
          <p:cNvSpPr/>
          <p:nvPr/>
        </p:nvSpPr>
        <p:spPr>
          <a:xfrm>
            <a:off x="2009096" y="5945105"/>
            <a:ext cx="8564452" cy="71695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rPr>
              <a:t>大阪重粒子線センターでの治療に対する利子補給制度の実施</a:t>
            </a:r>
            <a:endParaRPr kumimoji="1" lang="ja-JP" altLang="en-US" sz="1600" dirty="0">
              <a:latin typeface="Meiryo UI" panose="020B0604030504040204" pitchFamily="50" charset="-128"/>
              <a:ea typeface="Meiryo UI" panose="020B0604030504040204" pitchFamily="50" charset="-128"/>
            </a:endParaRPr>
          </a:p>
        </p:txBody>
      </p:sp>
      <p:sp>
        <p:nvSpPr>
          <p:cNvPr id="10" name="右矢印 9"/>
          <p:cNvSpPr/>
          <p:nvPr/>
        </p:nvSpPr>
        <p:spPr>
          <a:xfrm>
            <a:off x="4475165" y="2764226"/>
            <a:ext cx="1882092" cy="691518"/>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患者ニーズ調査の実施</a:t>
            </a:r>
            <a:endParaRPr kumimoji="1" lang="ja-JP" altLang="en-US" sz="1200" dirty="0">
              <a:latin typeface="Meiryo UI" panose="020B0604030504040204" pitchFamily="50" charset="-128"/>
              <a:ea typeface="Meiryo UI" panose="020B0604030504040204" pitchFamily="50" charset="-128"/>
            </a:endParaRPr>
          </a:p>
        </p:txBody>
      </p:sp>
      <p:sp>
        <p:nvSpPr>
          <p:cNvPr id="11" name="右矢印 10"/>
          <p:cNvSpPr/>
          <p:nvPr/>
        </p:nvSpPr>
        <p:spPr>
          <a:xfrm>
            <a:off x="6574971" y="2844889"/>
            <a:ext cx="4098496" cy="56115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患者ニーズ調査の結果を踏まえた取組み</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16</a:t>
            </a:fld>
            <a:endParaRPr kumimoji="1" lang="ja-JP" altLang="en-US"/>
          </a:p>
        </p:txBody>
      </p:sp>
    </p:spTree>
    <p:extLst>
      <p:ext uri="{BB962C8B-B14F-4D97-AF65-F5344CB8AC3E}">
        <p14:creationId xmlns:p14="http://schemas.microsoft.com/office/powerpoint/2010/main" val="1789331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436049622"/>
              </p:ext>
            </p:extLst>
          </p:nvPr>
        </p:nvGraphicFramePr>
        <p:xfrm>
          <a:off x="177082" y="669697"/>
          <a:ext cx="11732653" cy="5988681"/>
        </p:xfrm>
        <a:graphic>
          <a:graphicData uri="http://schemas.openxmlformats.org/drawingml/2006/table">
            <a:tbl>
              <a:tblPr firstRow="1" bandRow="1">
                <a:tableStyleId>{7DF18680-E054-41AD-8BC1-D1AEF772440D}</a:tableStyleId>
              </a:tblPr>
              <a:tblGrid>
                <a:gridCol w="2398693">
                  <a:extLst>
                    <a:ext uri="{9D8B030D-6E8A-4147-A177-3AD203B41FA5}">
                      <a16:colId xmlns:a16="http://schemas.microsoft.com/office/drawing/2014/main" val="2111543082"/>
                    </a:ext>
                  </a:extLst>
                </a:gridCol>
                <a:gridCol w="183459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611634">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627356">
                <a:tc>
                  <a:txBody>
                    <a:bodyPr/>
                    <a:lstStyle/>
                    <a:p>
                      <a:r>
                        <a:rPr kumimoji="1" lang="ja-JP" altLang="en-US" sz="1200" b="1" dirty="0" smtClean="0">
                          <a:latin typeface="Meiryo UI" panose="020B0604030504040204" pitchFamily="50" charset="-128"/>
                          <a:ea typeface="Meiryo UI" panose="020B0604030504040204" pitchFamily="50" charset="-128"/>
                        </a:rPr>
                        <a:t>４がん対策を社会全体で進める環境づくり</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319829">
                <a:tc>
                  <a:txBody>
                    <a:bodyPr/>
                    <a:lstStyle/>
                    <a:p>
                      <a:r>
                        <a:rPr kumimoji="1" lang="ja-JP" altLang="en-US" sz="1200" b="1" dirty="0" smtClean="0">
                          <a:latin typeface="Meiryo UI" panose="020B0604030504040204" pitchFamily="50" charset="-128"/>
                          <a:ea typeface="Meiryo UI" panose="020B0604030504040204" pitchFamily="50" charset="-128"/>
                        </a:rPr>
                        <a:t>（１）社会全体での機運づくり</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559799">
                <a:tc>
                  <a:txBody>
                    <a:bodyPr/>
                    <a:lstStyle/>
                    <a:p>
                      <a:r>
                        <a:rPr kumimoji="1" lang="ja-JP" altLang="en-US" sz="1200" b="1" dirty="0" smtClean="0">
                          <a:latin typeface="Meiryo UI" panose="020B0604030504040204" pitchFamily="50" charset="-128"/>
                          <a:ea typeface="Meiryo UI" panose="020B0604030504040204" pitchFamily="50" charset="-128"/>
                        </a:rPr>
                        <a:t>（２）大阪府がん対策基金</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870063">
                <a:tc>
                  <a:txBody>
                    <a:bodyPr/>
                    <a:lstStyle/>
                    <a:p>
                      <a:r>
                        <a:rPr kumimoji="1" lang="ja-JP" altLang="en-US" sz="1200" b="1" dirty="0" smtClean="0">
                          <a:latin typeface="Meiryo UI" panose="020B0604030504040204" pitchFamily="50" charset="-128"/>
                          <a:ea typeface="Meiryo UI" panose="020B0604030504040204" pitchFamily="50" charset="-128"/>
                        </a:rPr>
                        <a:t>（３）がん患者会等との連携促進</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5" name="右矢印 4"/>
          <p:cNvSpPr/>
          <p:nvPr/>
        </p:nvSpPr>
        <p:spPr>
          <a:xfrm>
            <a:off x="2614411" y="2317129"/>
            <a:ext cx="8010657"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がん対策を進める機運の醸成</a:t>
            </a:r>
            <a:endParaRPr kumimoji="1" lang="ja-JP" altLang="en-US" sz="1600" dirty="0">
              <a:latin typeface="Meiryo UI" panose="020B0604030504040204" pitchFamily="50" charset="-128"/>
              <a:ea typeface="Meiryo UI" panose="020B0604030504040204" pitchFamily="50" charset="-128"/>
            </a:endParaRPr>
          </a:p>
        </p:txBody>
      </p:sp>
      <p:sp>
        <p:nvSpPr>
          <p:cNvPr id="6" name="右矢印 5"/>
          <p:cNvSpPr/>
          <p:nvPr/>
        </p:nvSpPr>
        <p:spPr>
          <a:xfrm>
            <a:off x="2614411" y="3302503"/>
            <a:ext cx="8010655"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企画提案公募による患者会等の活動に対する支援</a:t>
            </a:r>
            <a:endParaRPr kumimoji="1" lang="ja-JP" altLang="en-US" sz="1600" dirty="0">
              <a:latin typeface="Meiryo UI" panose="020B0604030504040204" pitchFamily="50" charset="-128"/>
              <a:ea typeface="Meiryo UI" panose="020B0604030504040204" pitchFamily="50" charset="-128"/>
            </a:endParaRPr>
          </a:p>
        </p:txBody>
      </p:sp>
      <p:sp>
        <p:nvSpPr>
          <p:cNvPr id="7" name="右矢印 6"/>
          <p:cNvSpPr/>
          <p:nvPr/>
        </p:nvSpPr>
        <p:spPr>
          <a:xfrm>
            <a:off x="2614411" y="4142074"/>
            <a:ext cx="8010654"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関係機関と連携した普及啓発活動・寄附促進</a:t>
            </a:r>
            <a:endParaRPr kumimoji="1" lang="ja-JP" altLang="en-US" sz="1600" dirty="0">
              <a:latin typeface="Meiryo UI" panose="020B0604030504040204" pitchFamily="50" charset="-128"/>
              <a:ea typeface="Meiryo UI" panose="020B0604030504040204" pitchFamily="50" charset="-128"/>
            </a:endParaRPr>
          </a:p>
        </p:txBody>
      </p:sp>
      <p:sp>
        <p:nvSpPr>
          <p:cNvPr id="8" name="右矢印 7"/>
          <p:cNvSpPr/>
          <p:nvPr/>
        </p:nvSpPr>
        <p:spPr>
          <a:xfrm>
            <a:off x="2614411" y="5819609"/>
            <a:ext cx="8010653"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拠点病院における患者サロン整備の促進</a:t>
            </a:r>
            <a:endParaRPr kumimoji="1" lang="ja-JP" altLang="en-US" sz="1600" dirty="0">
              <a:latin typeface="Meiryo UI" panose="020B0604030504040204" pitchFamily="50" charset="-128"/>
              <a:ea typeface="Meiryo UI" panose="020B0604030504040204" pitchFamily="50" charset="-128"/>
            </a:endParaRPr>
          </a:p>
        </p:txBody>
      </p:sp>
      <p:sp>
        <p:nvSpPr>
          <p:cNvPr id="9" name="右矢印 8"/>
          <p:cNvSpPr/>
          <p:nvPr/>
        </p:nvSpPr>
        <p:spPr>
          <a:xfrm>
            <a:off x="2614411" y="5098392"/>
            <a:ext cx="8010653" cy="72121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患者会等との意見交換</a:t>
            </a:r>
            <a:endParaRPr kumimoji="1" lang="ja-JP" altLang="en-US" sz="16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17</a:t>
            </a:fld>
            <a:endParaRPr kumimoji="1" lang="ja-JP" altLang="en-US"/>
          </a:p>
        </p:txBody>
      </p:sp>
    </p:spTree>
    <p:extLst>
      <p:ext uri="{BB962C8B-B14F-4D97-AF65-F5344CB8AC3E}">
        <p14:creationId xmlns:p14="http://schemas.microsoft.com/office/powerpoint/2010/main" val="4050042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18</a:t>
            </a:fld>
            <a:endParaRPr kumimoji="1" lang="ja-JP" altLang="en-US"/>
          </a:p>
        </p:txBody>
      </p:sp>
    </p:spTree>
    <p:extLst>
      <p:ext uri="{BB962C8B-B14F-4D97-AF65-F5344CB8AC3E}">
        <p14:creationId xmlns:p14="http://schemas.microsoft.com/office/powerpoint/2010/main" val="1782146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688D74F-30DD-4F01-BDDE-36A698586010}" type="slidenum">
              <a:rPr kumimoji="1" lang="ja-JP" altLang="en-US" smtClean="0"/>
              <a:t>19</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04970229"/>
              </p:ext>
            </p:extLst>
          </p:nvPr>
        </p:nvGraphicFramePr>
        <p:xfrm>
          <a:off x="476518" y="719909"/>
          <a:ext cx="11294771" cy="5636444"/>
        </p:xfrm>
        <a:graphic>
          <a:graphicData uri="http://schemas.openxmlformats.org/drawingml/2006/table">
            <a:tbl>
              <a:tblPr>
                <a:tableStyleId>{616DA210-FB5B-4158-B5E0-FEB733F419BA}</a:tableStyleId>
              </a:tblPr>
              <a:tblGrid>
                <a:gridCol w="4617872">
                  <a:extLst>
                    <a:ext uri="{9D8B030D-6E8A-4147-A177-3AD203B41FA5}">
                      <a16:colId xmlns:a16="http://schemas.microsoft.com/office/drawing/2014/main" val="3322421427"/>
                    </a:ext>
                  </a:extLst>
                </a:gridCol>
                <a:gridCol w="969753">
                  <a:extLst>
                    <a:ext uri="{9D8B030D-6E8A-4147-A177-3AD203B41FA5}">
                      <a16:colId xmlns:a16="http://schemas.microsoft.com/office/drawing/2014/main" val="2411041505"/>
                    </a:ext>
                  </a:extLst>
                </a:gridCol>
                <a:gridCol w="1067544">
                  <a:extLst>
                    <a:ext uri="{9D8B030D-6E8A-4147-A177-3AD203B41FA5}">
                      <a16:colId xmlns:a16="http://schemas.microsoft.com/office/drawing/2014/main" val="3124732405"/>
                    </a:ext>
                  </a:extLst>
                </a:gridCol>
                <a:gridCol w="1586375">
                  <a:extLst>
                    <a:ext uri="{9D8B030D-6E8A-4147-A177-3AD203B41FA5}">
                      <a16:colId xmlns:a16="http://schemas.microsoft.com/office/drawing/2014/main" val="1371949644"/>
                    </a:ext>
                  </a:extLst>
                </a:gridCol>
                <a:gridCol w="999633">
                  <a:extLst>
                    <a:ext uri="{9D8B030D-6E8A-4147-A177-3AD203B41FA5}">
                      <a16:colId xmlns:a16="http://schemas.microsoft.com/office/drawing/2014/main" val="2581161905"/>
                    </a:ext>
                  </a:extLst>
                </a:gridCol>
                <a:gridCol w="2053594">
                  <a:extLst>
                    <a:ext uri="{9D8B030D-6E8A-4147-A177-3AD203B41FA5}">
                      <a16:colId xmlns:a16="http://schemas.microsoft.com/office/drawing/2014/main" val="1313778447"/>
                    </a:ext>
                  </a:extLst>
                </a:gridCol>
              </a:tblGrid>
              <a:tr h="256202">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　</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b="1" u="none" strike="noStrike" dirty="0">
                          <a:effectLst/>
                          <a:latin typeface="Meiryo UI" panose="020B0604030504040204" pitchFamily="50" charset="-128"/>
                          <a:ea typeface="Meiryo UI" panose="020B0604030504040204" pitchFamily="50" charset="-128"/>
                        </a:rPr>
                        <a:t>がん検診部会</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b="1" u="none" strike="noStrike" dirty="0">
                          <a:effectLst/>
                          <a:latin typeface="Meiryo UI" panose="020B0604030504040204" pitchFamily="50" charset="-128"/>
                          <a:ea typeface="Meiryo UI" panose="020B0604030504040204" pitchFamily="50" charset="-128"/>
                        </a:rPr>
                        <a:t>肝炎肝がん部会</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b="1" u="none" strike="noStrike" dirty="0">
                          <a:effectLst/>
                          <a:latin typeface="Meiryo UI" panose="020B0604030504040204" pitchFamily="50" charset="-128"/>
                          <a:ea typeface="Meiryo UI" panose="020B0604030504040204" pitchFamily="50" charset="-128"/>
                        </a:rPr>
                        <a:t>がん診療連携検討部会</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b="1" u="none" strike="noStrike" dirty="0">
                          <a:effectLst/>
                          <a:latin typeface="Meiryo UI" panose="020B0604030504040204" pitchFamily="50" charset="-128"/>
                          <a:ea typeface="Meiryo UI" panose="020B0604030504040204" pitchFamily="50" charset="-128"/>
                        </a:rPr>
                        <a:t>がん登録部会</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b="1" u="none" strike="noStrike" dirty="0">
                          <a:effectLst/>
                          <a:latin typeface="Meiryo UI" panose="020B0604030504040204" pitchFamily="50" charset="-128"/>
                          <a:ea typeface="Meiryo UI" panose="020B0604030504040204" pitchFamily="50" charset="-128"/>
                        </a:rPr>
                        <a:t>小児・</a:t>
                      </a:r>
                      <a:r>
                        <a:rPr lang="en-US" altLang="ja-JP" sz="1050" b="1" u="none" strike="noStrike" dirty="0">
                          <a:effectLst/>
                          <a:latin typeface="Meiryo UI" panose="020B0604030504040204" pitchFamily="50" charset="-128"/>
                          <a:ea typeface="Meiryo UI" panose="020B0604030504040204" pitchFamily="50" charset="-128"/>
                        </a:rPr>
                        <a:t>AYA</a:t>
                      </a:r>
                      <a:r>
                        <a:rPr lang="ja-JP" altLang="en-US" sz="1050" b="1" u="none" strike="noStrike" dirty="0">
                          <a:effectLst/>
                          <a:latin typeface="Meiryo UI" panose="020B0604030504040204" pitchFamily="50" charset="-128"/>
                          <a:ea typeface="Meiryo UI" panose="020B0604030504040204" pitchFamily="50" charset="-128"/>
                        </a:rPr>
                        <a:t>世代のがん対策部会</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266379258"/>
                  </a:ext>
                </a:extLst>
              </a:tr>
              <a:tr h="256202">
                <a:tc gridSpan="6">
                  <a:txBody>
                    <a:bodyPr/>
                    <a:lstStyle/>
                    <a:p>
                      <a:pPr algn="l" fontAlgn="ctr"/>
                      <a:r>
                        <a:rPr lang="ja-JP" altLang="en-US" sz="1400" b="1" u="none" strike="noStrike" dirty="0">
                          <a:effectLst/>
                          <a:latin typeface="Meiryo UI" panose="020B0604030504040204" pitchFamily="50" charset="-128"/>
                          <a:ea typeface="Meiryo UI" panose="020B0604030504040204" pitchFamily="50" charset="-128"/>
                        </a:rPr>
                        <a:t>第５章　個別の取組みと目標</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61360346"/>
                  </a:ext>
                </a:extLst>
              </a:tr>
              <a:tr h="256202">
                <a:tc gridSpan="6">
                  <a:txBody>
                    <a:bodyPr/>
                    <a:lstStyle/>
                    <a:p>
                      <a:pPr algn="l" fontAlgn="ctr"/>
                      <a:r>
                        <a:rPr lang="ja-JP" altLang="en-US" sz="1400" b="1" u="none" strike="noStrike" dirty="0">
                          <a:effectLst/>
                          <a:latin typeface="Meiryo UI" panose="020B0604030504040204" pitchFamily="50" charset="-128"/>
                          <a:ea typeface="Meiryo UI" panose="020B0604030504040204" pitchFamily="50" charset="-128"/>
                        </a:rPr>
                        <a:t>１　がんの予防・早期発見（がんを知り、がんを予防する）</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94105167"/>
                  </a:ext>
                </a:extLst>
              </a:tr>
              <a:tr h="256202">
                <a:tc>
                  <a:txBody>
                    <a:bodyPr/>
                    <a:lstStyle/>
                    <a:p>
                      <a:pPr algn="l" fontAlgn="ctr"/>
                      <a:r>
                        <a:rPr lang="en-US" altLang="ja-JP" sz="1400" u="none" strike="noStrike" dirty="0">
                          <a:effectLst/>
                          <a:latin typeface="Meiryo UI" panose="020B0604030504040204" pitchFamily="50" charset="-128"/>
                          <a:ea typeface="Meiryo UI" panose="020B0604030504040204" pitchFamily="50" charset="-128"/>
                        </a:rPr>
                        <a:t>(1) </a:t>
                      </a:r>
                      <a:r>
                        <a:rPr lang="ja-JP" altLang="en-US" sz="1400" u="none" strike="noStrike" dirty="0">
                          <a:effectLst/>
                          <a:latin typeface="Meiryo UI" panose="020B0604030504040204" pitchFamily="50" charset="-128"/>
                          <a:ea typeface="Meiryo UI" panose="020B0604030504040204" pitchFamily="50" charset="-128"/>
                        </a:rPr>
                        <a:t>がんの１次予防</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437979111"/>
                  </a:ext>
                </a:extLst>
              </a:tr>
              <a:tr h="256202">
                <a:tc>
                  <a:txBody>
                    <a:bodyPr/>
                    <a:lstStyle/>
                    <a:p>
                      <a:pPr algn="l" fontAlgn="ctr"/>
                      <a:r>
                        <a:rPr lang="ja-JP" altLang="en-US" sz="1400" u="none" strike="noStrike">
                          <a:effectLst/>
                          <a:latin typeface="Meiryo UI" panose="020B0604030504040204" pitchFamily="50" charset="-128"/>
                          <a:ea typeface="Meiryo UI" panose="020B0604030504040204" pitchFamily="50" charset="-128"/>
                        </a:rPr>
                        <a:t>①たばこ対策</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404973851"/>
                  </a:ext>
                </a:extLst>
              </a:tr>
              <a:tr h="256202">
                <a:tc>
                  <a:txBody>
                    <a:bodyPr/>
                    <a:lstStyle/>
                    <a:p>
                      <a:pPr algn="l" fontAlgn="ctr"/>
                      <a:r>
                        <a:rPr lang="ja-JP" altLang="en-US" sz="1400" u="none" strike="noStrike">
                          <a:effectLst/>
                          <a:latin typeface="Meiryo UI" panose="020B0604030504040204" pitchFamily="50" charset="-128"/>
                          <a:ea typeface="Meiryo UI" panose="020B0604030504040204" pitchFamily="50" charset="-128"/>
                        </a:rPr>
                        <a:t>②喫煙以外の生活習慣の改善</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358044688"/>
                  </a:ext>
                </a:extLst>
              </a:tr>
              <a:tr h="256202">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③がん教育、がんに関する知識の普及啓発</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　</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1420901495"/>
                  </a:ext>
                </a:extLst>
              </a:tr>
              <a:tr h="256202">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④がんに関する感染症対策</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667038646"/>
                  </a:ext>
                </a:extLst>
              </a:tr>
              <a:tr h="256202">
                <a:tc gridSpan="6">
                  <a:txBody>
                    <a:bodyPr/>
                    <a:lstStyle/>
                    <a:p>
                      <a:pPr algn="l" fontAlgn="ctr"/>
                      <a:r>
                        <a:rPr lang="en-US" altLang="ja-JP" sz="1400" u="none" strike="noStrike" dirty="0">
                          <a:effectLst/>
                          <a:latin typeface="Meiryo UI" panose="020B0604030504040204" pitchFamily="50" charset="-128"/>
                          <a:ea typeface="Meiryo UI" panose="020B0604030504040204" pitchFamily="50" charset="-128"/>
                        </a:rPr>
                        <a:t>(2) </a:t>
                      </a:r>
                      <a:r>
                        <a:rPr lang="ja-JP" altLang="en-US" sz="1400" u="none" strike="noStrike" dirty="0">
                          <a:effectLst/>
                          <a:latin typeface="Meiryo UI" panose="020B0604030504040204" pitchFamily="50" charset="-128"/>
                          <a:ea typeface="Meiryo UI" panose="020B0604030504040204" pitchFamily="50" charset="-128"/>
                        </a:rPr>
                        <a:t>がん検診によるがんの早期発見（２次予防）</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7322642"/>
                  </a:ext>
                </a:extLst>
              </a:tr>
              <a:tr h="256202">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①市町村におけるがん検診受診率の向上</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1807292401"/>
                  </a:ext>
                </a:extLst>
              </a:tr>
              <a:tr h="256202">
                <a:tc>
                  <a:txBody>
                    <a:bodyPr/>
                    <a:lstStyle/>
                    <a:p>
                      <a:pPr algn="l" fontAlgn="ctr"/>
                      <a:r>
                        <a:rPr lang="ja-JP" altLang="en-US" sz="1400" u="none" strike="noStrike">
                          <a:effectLst/>
                          <a:latin typeface="Meiryo UI" panose="020B0604030504040204" pitchFamily="50" charset="-128"/>
                          <a:ea typeface="Meiryo UI" panose="020B0604030504040204" pitchFamily="50" charset="-128"/>
                        </a:rPr>
                        <a:t>②がん検診の精度管理の充実</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1354812843"/>
                  </a:ext>
                </a:extLst>
              </a:tr>
              <a:tr h="256202">
                <a:tc>
                  <a:txBody>
                    <a:bodyPr/>
                    <a:lstStyle/>
                    <a:p>
                      <a:pPr algn="l" fontAlgn="ctr"/>
                      <a:r>
                        <a:rPr lang="ja-JP" altLang="en-US" sz="1400" u="none" strike="noStrike">
                          <a:effectLst/>
                          <a:latin typeface="Meiryo UI" panose="020B0604030504040204" pitchFamily="50" charset="-128"/>
                          <a:ea typeface="Meiryo UI" panose="020B0604030504040204" pitchFamily="50" charset="-128"/>
                        </a:rPr>
                        <a:t>③職域におけるがん検診の推進</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3393510230"/>
                  </a:ext>
                </a:extLst>
              </a:tr>
              <a:tr h="256202">
                <a:tc gridSpan="6">
                  <a:txBody>
                    <a:bodyPr/>
                    <a:lstStyle/>
                    <a:p>
                      <a:pPr algn="l" fontAlgn="ctr"/>
                      <a:r>
                        <a:rPr lang="en-US" altLang="ja-JP" sz="1400" u="none" strike="noStrike" dirty="0">
                          <a:effectLst/>
                          <a:latin typeface="Meiryo UI" panose="020B0604030504040204" pitchFamily="50" charset="-128"/>
                          <a:ea typeface="Meiryo UI" panose="020B0604030504040204" pitchFamily="50" charset="-128"/>
                        </a:rPr>
                        <a:t>(3) </a:t>
                      </a:r>
                      <a:r>
                        <a:rPr lang="ja-JP" altLang="en-US" sz="1400" u="none" strike="noStrike" dirty="0">
                          <a:effectLst/>
                          <a:latin typeface="Meiryo UI" panose="020B0604030504040204" pitchFamily="50" charset="-128"/>
                          <a:ea typeface="Meiryo UI" panose="020B0604030504040204" pitchFamily="50" charset="-128"/>
                        </a:rPr>
                        <a:t>肝炎肝がん対策の推進</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26970896"/>
                  </a:ext>
                </a:extLst>
              </a:tr>
              <a:tr h="256202">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①肝炎肝がんの予防</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2622390816"/>
                  </a:ext>
                </a:extLst>
              </a:tr>
              <a:tr h="256202">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②肝炎ウイルス検査の受診促進</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〇</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2657310084"/>
                  </a:ext>
                </a:extLst>
              </a:tr>
              <a:tr h="256202">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③肝炎肝がん医療の推進</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〇</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819735523"/>
                  </a:ext>
                </a:extLst>
              </a:tr>
              <a:tr h="256202">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④肝炎肝がんに関する普及啓発の推進</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　</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〇</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3952928982"/>
                  </a:ext>
                </a:extLst>
              </a:tr>
              <a:tr h="256202">
                <a:tc gridSpan="6">
                  <a:txBody>
                    <a:bodyPr/>
                    <a:lstStyle/>
                    <a:p>
                      <a:pPr algn="l" fontAlgn="ctr"/>
                      <a:r>
                        <a:rPr lang="ja-JP" altLang="en-US" sz="1400" b="1" u="none" strike="noStrike" dirty="0">
                          <a:effectLst/>
                          <a:latin typeface="Meiryo UI" panose="020B0604030504040204" pitchFamily="50" charset="-128"/>
                          <a:ea typeface="Meiryo UI" panose="020B0604030504040204" pitchFamily="50" charset="-128"/>
                        </a:rPr>
                        <a:t>２　がん医療の充実（府民誰もが心身ともに適切な医療を受けられる体制整備）</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33817659"/>
                  </a:ext>
                </a:extLst>
              </a:tr>
              <a:tr h="256202">
                <a:tc gridSpan="6">
                  <a:txBody>
                    <a:bodyPr/>
                    <a:lstStyle/>
                    <a:p>
                      <a:pPr algn="l" fontAlgn="ctr"/>
                      <a:r>
                        <a:rPr lang="en-US" altLang="ja-JP" sz="1400" u="none" strike="noStrike" dirty="0">
                          <a:effectLst/>
                          <a:latin typeface="Meiryo UI" panose="020B0604030504040204" pitchFamily="50" charset="-128"/>
                          <a:ea typeface="Meiryo UI" panose="020B0604030504040204" pitchFamily="50" charset="-128"/>
                        </a:rPr>
                        <a:t>(1) </a:t>
                      </a:r>
                      <a:r>
                        <a:rPr lang="ja-JP" altLang="en-US" sz="1400" u="none" strike="noStrike" dirty="0">
                          <a:effectLst/>
                          <a:latin typeface="Meiryo UI" panose="020B0604030504040204" pitchFamily="50" charset="-128"/>
                          <a:ea typeface="Meiryo UI" panose="020B0604030504040204" pitchFamily="50" charset="-128"/>
                        </a:rPr>
                        <a:t>医療提供体制の充実</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7073172"/>
                  </a:ext>
                </a:extLst>
              </a:tr>
              <a:tr h="256202">
                <a:tc>
                  <a:txBody>
                    <a:bodyPr/>
                    <a:lstStyle/>
                    <a:p>
                      <a:pPr algn="l" fontAlgn="ctr"/>
                      <a:r>
                        <a:rPr lang="ja-JP" altLang="en-US" sz="1400" u="none" strike="noStrike">
                          <a:effectLst/>
                          <a:latin typeface="Meiryo UI" panose="020B0604030504040204" pitchFamily="50" charset="-128"/>
                          <a:ea typeface="Meiryo UI" panose="020B0604030504040204" pitchFamily="50" charset="-128"/>
                        </a:rPr>
                        <a:t>①がん診療拠点病院の機能強化</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1665309864"/>
                  </a:ext>
                </a:extLst>
              </a:tr>
              <a:tr h="256202">
                <a:tc>
                  <a:txBody>
                    <a:bodyPr/>
                    <a:lstStyle/>
                    <a:p>
                      <a:pPr algn="l" fontAlgn="ctr"/>
                      <a:r>
                        <a:rPr lang="ja-JP" altLang="en-US" sz="1400" u="none" strike="noStrike">
                          <a:effectLst/>
                          <a:latin typeface="Meiryo UI" panose="020B0604030504040204" pitchFamily="50" charset="-128"/>
                          <a:ea typeface="Meiryo UI" panose="020B0604030504040204" pitchFamily="50" charset="-128"/>
                        </a:rPr>
                        <a:t>②がん医療連携体制の充実</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1043703642"/>
                  </a:ext>
                </a:extLst>
              </a:tr>
              <a:tr h="256202">
                <a:tc>
                  <a:txBody>
                    <a:bodyPr/>
                    <a:lstStyle/>
                    <a:p>
                      <a:pPr algn="l" fontAlgn="ctr"/>
                      <a:r>
                        <a:rPr lang="ja-JP" altLang="en-US" sz="1400" u="none" strike="noStrike">
                          <a:effectLst/>
                          <a:latin typeface="Meiryo UI" panose="020B0604030504040204" pitchFamily="50" charset="-128"/>
                          <a:ea typeface="Meiryo UI" panose="020B0604030504040204" pitchFamily="50" charset="-128"/>
                        </a:rPr>
                        <a:t>③人材育成の充実</a:t>
                      </a:r>
                      <a:endParaRPr lang="ja-JP" altLang="en-US" sz="140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　</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5071" marR="5071" marT="5071" marB="0" anchor="ctr"/>
                </a:tc>
                <a:extLst>
                  <a:ext uri="{0D108BD9-81ED-4DB2-BD59-A6C34878D82A}">
                    <a16:rowId xmlns:a16="http://schemas.microsoft.com/office/drawing/2014/main" val="862484327"/>
                  </a:ext>
                </a:extLst>
              </a:tr>
            </a:tbl>
          </a:graphicData>
        </a:graphic>
      </p:graphicFrame>
      <p:sp>
        <p:nvSpPr>
          <p:cNvPr id="8" name="正方形/長方形 7"/>
          <p:cNvSpPr/>
          <p:nvPr/>
        </p:nvSpPr>
        <p:spPr>
          <a:xfrm>
            <a:off x="2141114" y="306127"/>
            <a:ext cx="7909773" cy="369332"/>
          </a:xfrm>
          <a:prstGeom prst="rect">
            <a:avLst/>
          </a:prstGeom>
        </p:spPr>
        <p:txBody>
          <a:bodyPr wrap="square">
            <a:spAutoFit/>
          </a:bodyPr>
          <a:lstStyle/>
          <a:p>
            <a:r>
              <a:rPr lang="ja-JP" altLang="en-US" b="1" dirty="0">
                <a:latin typeface="Meiryo UI" panose="020B0604030504040204" pitchFamily="50" charset="-128"/>
                <a:ea typeface="Meiryo UI" panose="020B0604030504040204" pitchFamily="50" charset="-128"/>
              </a:rPr>
              <a:t>第３期大阪府がん対策推進計画における個別取組みに関する各部会の所掌範囲</a:t>
            </a:r>
          </a:p>
        </p:txBody>
      </p:sp>
      <p:sp>
        <p:nvSpPr>
          <p:cNvPr id="2" name="正方形/長方形 1"/>
          <p:cNvSpPr/>
          <p:nvPr/>
        </p:nvSpPr>
        <p:spPr>
          <a:xfrm>
            <a:off x="10367493" y="180304"/>
            <a:ext cx="1403796" cy="495155"/>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参考資料</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6698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67425" y="167424"/>
            <a:ext cx="11784169" cy="6690575"/>
          </a:xfrm>
        </p:spPr>
        <p:txBody>
          <a:bodyPr>
            <a:noAutofit/>
          </a:bodyPr>
          <a:lstStyle/>
          <a:p>
            <a:pPr marL="0" indent="0" algn="ctr">
              <a:lnSpc>
                <a:spcPts val="1000"/>
              </a:lnSpc>
              <a:buNone/>
            </a:pPr>
            <a:r>
              <a:rPr kumimoji="1" lang="en-US" altLang="ja-JP" sz="2000" b="1" dirty="0" smtClean="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目　　次</a:t>
            </a:r>
            <a:r>
              <a:rPr kumimoji="1" lang="en-US" altLang="ja-JP" sz="2000" b="1" dirty="0" smtClean="0">
                <a:latin typeface="Meiryo UI" panose="020B0604030504040204" pitchFamily="50" charset="-128"/>
                <a:ea typeface="Meiryo UI" panose="020B0604030504040204" pitchFamily="50" charset="-128"/>
              </a:rPr>
              <a:t>】</a:t>
            </a:r>
          </a:p>
          <a:p>
            <a:pPr marL="0" indent="0" algn="ctr">
              <a:lnSpc>
                <a:spcPts val="1000"/>
              </a:lnSpc>
              <a:buNone/>
            </a:pPr>
            <a:endParaRPr kumimoji="1" lang="en-US" altLang="ja-JP" sz="1200"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b="1" dirty="0" smtClean="0">
                <a:latin typeface="Meiryo UI" panose="020B0604030504040204" pitchFamily="50" charset="-128"/>
                <a:ea typeface="Meiryo UI" panose="020B0604030504040204" pitchFamily="50" charset="-128"/>
              </a:rPr>
              <a:t>　　（１）第</a:t>
            </a:r>
            <a:r>
              <a:rPr lang="en-US" altLang="ja-JP" sz="1600" b="1" dirty="0" smtClean="0">
                <a:latin typeface="Meiryo UI" panose="020B0604030504040204" pitchFamily="50" charset="-128"/>
                <a:ea typeface="Meiryo UI" panose="020B0604030504040204" pitchFamily="50" charset="-128"/>
              </a:rPr>
              <a:t>3</a:t>
            </a:r>
            <a:r>
              <a:rPr lang="ja-JP" altLang="en-US" sz="1600" b="1" dirty="0" smtClean="0">
                <a:latin typeface="Meiryo UI" panose="020B0604030504040204" pitchFamily="50" charset="-128"/>
                <a:ea typeface="Meiryo UI" panose="020B0604030504040204" pitchFamily="50" charset="-128"/>
              </a:rPr>
              <a:t>期大阪府がん対策推進計画に係るアクションプランについて</a:t>
            </a:r>
            <a:endParaRPr lang="en-US" altLang="ja-JP" sz="1600" b="1"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（２）期間</a:t>
            </a:r>
            <a:endParaRPr lang="en-US" altLang="ja-JP" sz="1600" b="1"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（３）内容</a:t>
            </a:r>
            <a:endParaRPr lang="en-US" altLang="ja-JP" sz="1600" b="1"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b="1" dirty="0" smtClean="0">
                <a:latin typeface="Meiryo UI" panose="020B0604030504040204" pitchFamily="50" charset="-128"/>
                <a:ea typeface="Meiryo UI" panose="020B0604030504040204" pitchFamily="50" charset="-128"/>
              </a:rPr>
              <a:t>　　（４）策定手順</a:t>
            </a:r>
            <a:endParaRPr lang="en-US" altLang="ja-JP" sz="1600" b="1" dirty="0" smtClean="0">
              <a:latin typeface="Meiryo UI" panose="020B0604030504040204" pitchFamily="50" charset="-128"/>
              <a:ea typeface="Meiryo UI" panose="020B0604030504040204" pitchFamily="50" charset="-128"/>
            </a:endParaRPr>
          </a:p>
          <a:p>
            <a:pPr marL="0" indent="0">
              <a:lnSpc>
                <a:spcPts val="1000"/>
              </a:lnSpc>
              <a:buNone/>
            </a:pPr>
            <a:r>
              <a:rPr kumimoji="1" lang="ja-JP" altLang="en-US" sz="1600" b="1" dirty="0" smtClean="0">
                <a:latin typeface="Meiryo UI" panose="020B0604030504040204" pitchFamily="50" charset="-128"/>
                <a:ea typeface="Meiryo UI" panose="020B0604030504040204" pitchFamily="50" charset="-128"/>
              </a:rPr>
              <a:t>　　（５）第</a:t>
            </a:r>
            <a:r>
              <a:rPr kumimoji="1" lang="en-US" altLang="ja-JP" sz="1600" b="1" dirty="0" smtClean="0">
                <a:latin typeface="Meiryo UI" panose="020B0604030504040204" pitchFamily="50" charset="-128"/>
                <a:ea typeface="Meiryo UI" panose="020B0604030504040204" pitchFamily="50" charset="-128"/>
              </a:rPr>
              <a:t>3</a:t>
            </a:r>
            <a:r>
              <a:rPr kumimoji="1" lang="ja-JP" altLang="en-US" sz="1600" b="1" dirty="0" smtClean="0">
                <a:latin typeface="Meiryo UI" panose="020B0604030504040204" pitchFamily="50" charset="-128"/>
                <a:ea typeface="Meiryo UI" panose="020B0604030504040204" pitchFamily="50" charset="-128"/>
              </a:rPr>
              <a:t>期大阪府がん対策推進計画　アクションプラン案</a:t>
            </a:r>
            <a:endParaRPr kumimoji="1" lang="en-US" altLang="ja-JP" sz="1600" b="1"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１．がんの予防・早期発見</a:t>
            </a:r>
            <a:endParaRPr lang="en-US" altLang="ja-JP" sz="1600" b="1" dirty="0" smtClean="0">
              <a:latin typeface="Meiryo UI" panose="020B0604030504040204" pitchFamily="50" charset="-128"/>
              <a:ea typeface="Meiryo UI" panose="020B0604030504040204" pitchFamily="50" charset="-128"/>
            </a:endParaRPr>
          </a:p>
          <a:p>
            <a:pPr marL="0" indent="0">
              <a:lnSpc>
                <a:spcPts val="1000"/>
              </a:lnSpc>
              <a:buNone/>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（１）がんの</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次予防</a:t>
            </a:r>
            <a:endParaRPr kumimoji="1"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（２）がん検診</a:t>
            </a:r>
            <a:endParaRPr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kumimoji="1" lang="ja-JP" altLang="en-US"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（３）肝炎肝がん対策の推進</a:t>
            </a:r>
            <a:endParaRPr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kumimoji="1" lang="ja-JP" altLang="en-US"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２</a:t>
            </a:r>
            <a:r>
              <a:rPr lang="ja-JP" altLang="en-US" sz="1600" b="1" dirty="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がん医療の充実</a:t>
            </a:r>
            <a:endParaRPr kumimoji="1" lang="en-US" altLang="ja-JP" sz="1600" b="1"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（１）医療提供体制の充実</a:t>
            </a:r>
            <a:endParaRPr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（２）小児・</a:t>
            </a:r>
            <a:r>
              <a:rPr kumimoji="1" lang="en-US" altLang="ja-JP" sz="1600" dirty="0" smtClean="0">
                <a:latin typeface="Meiryo UI" panose="020B0604030504040204" pitchFamily="50" charset="-128"/>
                <a:ea typeface="Meiryo UI" panose="020B0604030504040204" pitchFamily="50" charset="-128"/>
              </a:rPr>
              <a:t>AYA</a:t>
            </a:r>
            <a:r>
              <a:rPr kumimoji="1" lang="ja-JP" altLang="en-US" sz="1600" dirty="0" smtClean="0">
                <a:latin typeface="Meiryo UI" panose="020B0604030504040204" pitchFamily="50" charset="-128"/>
                <a:ea typeface="Meiryo UI" panose="020B0604030504040204" pitchFamily="50" charset="-128"/>
              </a:rPr>
              <a:t>世代のがん・高齢者のがん・希少がん等の対策</a:t>
            </a:r>
            <a:endParaRPr kumimoji="1"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（３）新たな治療法（がんゲノム・先進的な放射線治療の活用）</a:t>
            </a:r>
            <a:endParaRPr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（４）がん登録の推進</a:t>
            </a:r>
            <a:endParaRPr kumimoji="1"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（５）緩和ケアの推進</a:t>
            </a:r>
            <a:endParaRPr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３．患者支援の充実</a:t>
            </a:r>
            <a:endParaRPr lang="en-US" altLang="ja-JP" sz="1600" b="1" dirty="0" smtClean="0">
              <a:latin typeface="Meiryo UI" panose="020B0604030504040204" pitchFamily="50" charset="-128"/>
              <a:ea typeface="Meiryo UI" panose="020B0604030504040204" pitchFamily="50" charset="-128"/>
            </a:endParaRPr>
          </a:p>
          <a:p>
            <a:pPr marL="0" indent="0">
              <a:lnSpc>
                <a:spcPts val="1000"/>
              </a:lnSpc>
              <a:buNone/>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（１）がん患者の相談支援</a:t>
            </a:r>
            <a:endParaRPr kumimoji="1"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（２）がん患者への情報提供</a:t>
            </a:r>
            <a:endParaRPr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（３）就労支援等のがんサバイバーシップ支援</a:t>
            </a:r>
            <a:endParaRPr kumimoji="1"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４．がん対策を社会全体で進める環境づくり</a:t>
            </a:r>
            <a:endParaRPr lang="en-US" altLang="ja-JP" sz="1600" b="1" dirty="0" smtClean="0">
              <a:latin typeface="Meiryo UI" panose="020B0604030504040204" pitchFamily="50" charset="-128"/>
              <a:ea typeface="Meiryo UI" panose="020B0604030504040204" pitchFamily="50" charset="-128"/>
            </a:endParaRPr>
          </a:p>
          <a:p>
            <a:pPr marL="0" indent="0">
              <a:lnSpc>
                <a:spcPts val="1000"/>
              </a:lnSpc>
              <a:buNone/>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（１）社会全体での機運づくり</a:t>
            </a:r>
            <a:endParaRPr kumimoji="1"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（２）大阪府がん対策基金</a:t>
            </a:r>
            <a:endParaRPr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（３）がん患者会等との連携促進</a:t>
            </a:r>
            <a:endParaRPr kumimoji="1" lang="en-US" altLang="ja-JP" sz="1600" dirty="0" smtClean="0">
              <a:latin typeface="Meiryo UI" panose="020B0604030504040204" pitchFamily="50" charset="-128"/>
              <a:ea typeface="Meiryo UI" panose="020B0604030504040204" pitchFamily="50" charset="-128"/>
            </a:endParaRPr>
          </a:p>
          <a:p>
            <a:pPr marL="0" indent="0">
              <a:lnSpc>
                <a:spcPts val="1000"/>
              </a:lnSpc>
              <a:buNone/>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参考</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第３期</a:t>
            </a:r>
            <a:r>
              <a:rPr lang="ja-JP" altLang="en-US" sz="1600" b="1" dirty="0">
                <a:latin typeface="Meiryo UI" panose="020B0604030504040204" pitchFamily="50" charset="-128"/>
                <a:ea typeface="Meiryo UI" panose="020B0604030504040204" pitchFamily="50" charset="-128"/>
              </a:rPr>
              <a:t>大阪府がん対策推進計画における個別取組みに関する各部会の所掌範囲</a:t>
            </a:r>
            <a:endParaRPr kumimoji="1" lang="ja-JP" altLang="en-US"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6688D74F-30DD-4F01-BDDE-36A698586010}" type="slidenum">
              <a:rPr kumimoji="1" lang="ja-JP" altLang="en-US" smtClean="0"/>
              <a:t>2</a:t>
            </a:fld>
            <a:endParaRPr kumimoji="1" lang="ja-JP" altLang="en-US"/>
          </a:p>
        </p:txBody>
      </p:sp>
    </p:spTree>
    <p:extLst>
      <p:ext uri="{BB962C8B-B14F-4D97-AF65-F5344CB8AC3E}">
        <p14:creationId xmlns:p14="http://schemas.microsoft.com/office/powerpoint/2010/main" val="33900675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688D74F-30DD-4F01-BDDE-36A698586010}" type="slidenum">
              <a:rPr kumimoji="1" lang="ja-JP" altLang="en-US" smtClean="0"/>
              <a:t>20</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1354440149"/>
              </p:ext>
            </p:extLst>
          </p:nvPr>
        </p:nvGraphicFramePr>
        <p:xfrm>
          <a:off x="180305" y="309106"/>
          <a:ext cx="11706896" cy="6047245"/>
        </p:xfrm>
        <a:graphic>
          <a:graphicData uri="http://schemas.openxmlformats.org/drawingml/2006/table">
            <a:tbl>
              <a:tblPr>
                <a:tableStyleId>{5940675A-B579-460E-94D1-54222C63F5DA}</a:tableStyleId>
              </a:tblPr>
              <a:tblGrid>
                <a:gridCol w="4786370">
                  <a:extLst>
                    <a:ext uri="{9D8B030D-6E8A-4147-A177-3AD203B41FA5}">
                      <a16:colId xmlns:a16="http://schemas.microsoft.com/office/drawing/2014/main" val="2203775796"/>
                    </a:ext>
                  </a:extLst>
                </a:gridCol>
                <a:gridCol w="1005137">
                  <a:extLst>
                    <a:ext uri="{9D8B030D-6E8A-4147-A177-3AD203B41FA5}">
                      <a16:colId xmlns:a16="http://schemas.microsoft.com/office/drawing/2014/main" val="1644793648"/>
                    </a:ext>
                  </a:extLst>
                </a:gridCol>
                <a:gridCol w="1106495">
                  <a:extLst>
                    <a:ext uri="{9D8B030D-6E8A-4147-A177-3AD203B41FA5}">
                      <a16:colId xmlns:a16="http://schemas.microsoft.com/office/drawing/2014/main" val="543318231"/>
                    </a:ext>
                  </a:extLst>
                </a:gridCol>
                <a:gridCol w="1644259">
                  <a:extLst>
                    <a:ext uri="{9D8B030D-6E8A-4147-A177-3AD203B41FA5}">
                      <a16:colId xmlns:a16="http://schemas.microsoft.com/office/drawing/2014/main" val="564793626"/>
                    </a:ext>
                  </a:extLst>
                </a:gridCol>
                <a:gridCol w="1036108">
                  <a:extLst>
                    <a:ext uri="{9D8B030D-6E8A-4147-A177-3AD203B41FA5}">
                      <a16:colId xmlns:a16="http://schemas.microsoft.com/office/drawing/2014/main" val="1205567825"/>
                    </a:ext>
                  </a:extLst>
                </a:gridCol>
                <a:gridCol w="2128527">
                  <a:extLst>
                    <a:ext uri="{9D8B030D-6E8A-4147-A177-3AD203B41FA5}">
                      <a16:colId xmlns:a16="http://schemas.microsoft.com/office/drawing/2014/main" val="1780948066"/>
                    </a:ext>
                  </a:extLst>
                </a:gridCol>
              </a:tblGrid>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　</a:t>
                      </a:r>
                      <a:endParaRPr lang="ja-JP" altLang="en-US" sz="12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がん検診部会</a:t>
                      </a:r>
                      <a:endParaRPr lang="ja-JP"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肝炎肝がん部会</a:t>
                      </a:r>
                      <a:endParaRPr lang="ja-JP"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がん診療連携検討部会</a:t>
                      </a:r>
                      <a:endParaRPr lang="ja-JP"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がん登録部会</a:t>
                      </a:r>
                      <a:endParaRPr lang="ja-JP"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小児・</a:t>
                      </a:r>
                      <a:r>
                        <a:rPr lang="en-US" altLang="ja-JP" sz="1100" u="none" strike="noStrike">
                          <a:effectLst/>
                          <a:latin typeface="Meiryo UI" panose="020B0604030504040204" pitchFamily="50" charset="-128"/>
                          <a:ea typeface="Meiryo UI" panose="020B0604030504040204" pitchFamily="50" charset="-128"/>
                        </a:rPr>
                        <a:t>AYA</a:t>
                      </a:r>
                      <a:r>
                        <a:rPr lang="ja-JP" altLang="en-US" sz="1100" u="none" strike="noStrike">
                          <a:effectLst/>
                          <a:latin typeface="Meiryo UI" panose="020B0604030504040204" pitchFamily="50" charset="-128"/>
                          <a:ea typeface="Meiryo UI" panose="020B0604030504040204" pitchFamily="50" charset="-128"/>
                        </a:rPr>
                        <a:t>世代のがん対策部会</a:t>
                      </a:r>
                      <a:endParaRPr lang="ja-JP"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2444875791"/>
                  </a:ext>
                </a:extLst>
              </a:tr>
              <a:tr h="199326">
                <a:tc gridSpan="6">
                  <a:txBody>
                    <a:bodyPr/>
                    <a:lstStyle/>
                    <a:p>
                      <a:pPr algn="l" fontAlgn="ctr"/>
                      <a:r>
                        <a:rPr lang="en-US" altLang="ja-JP" sz="1200" u="none" strike="noStrike">
                          <a:effectLst/>
                          <a:latin typeface="Meiryo UI" panose="020B0604030504040204" pitchFamily="50" charset="-128"/>
                          <a:ea typeface="Meiryo UI" panose="020B0604030504040204" pitchFamily="50" charset="-128"/>
                        </a:rPr>
                        <a:t>(2) </a:t>
                      </a:r>
                      <a:r>
                        <a:rPr lang="ja-JP" altLang="en-US" sz="1200" u="none" strike="noStrike">
                          <a:effectLst/>
                          <a:latin typeface="Meiryo UI" panose="020B0604030504040204" pitchFamily="50" charset="-128"/>
                          <a:ea typeface="Meiryo UI" panose="020B0604030504040204" pitchFamily="50" charset="-128"/>
                        </a:rPr>
                        <a:t>小児・</a:t>
                      </a:r>
                      <a:r>
                        <a:rPr lang="en-US" altLang="ja-JP" sz="1200" u="none" strike="noStrike">
                          <a:effectLst/>
                          <a:latin typeface="Meiryo UI" panose="020B0604030504040204" pitchFamily="50" charset="-128"/>
                          <a:ea typeface="Meiryo UI" panose="020B0604030504040204" pitchFamily="50" charset="-128"/>
                        </a:rPr>
                        <a:t>AYA</a:t>
                      </a:r>
                      <a:r>
                        <a:rPr lang="ja-JP" altLang="en-US" sz="1200" u="none" strike="noStrike">
                          <a:effectLst/>
                          <a:latin typeface="Meiryo UI" panose="020B0604030504040204" pitchFamily="50" charset="-128"/>
                          <a:ea typeface="Meiryo UI" panose="020B0604030504040204" pitchFamily="50" charset="-128"/>
                        </a:rPr>
                        <a:t>世代のがん・高齢者のがん・希少がん等の対策</a:t>
                      </a:r>
                      <a:endParaRPr lang="ja-JP" altLang="en-US" sz="12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0081039"/>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①小児・</a:t>
                      </a:r>
                      <a:r>
                        <a:rPr lang="en-US" altLang="ja-JP" sz="1200" u="none" strike="noStrike">
                          <a:effectLst/>
                          <a:latin typeface="Meiryo UI" panose="020B0604030504040204" pitchFamily="50" charset="-128"/>
                          <a:ea typeface="Meiryo UI" panose="020B0604030504040204" pitchFamily="50" charset="-128"/>
                        </a:rPr>
                        <a:t>AYA</a:t>
                      </a:r>
                      <a:r>
                        <a:rPr lang="ja-JP" altLang="en-US" sz="1200" u="none" strike="noStrike">
                          <a:effectLst/>
                          <a:latin typeface="Meiryo UI" panose="020B0604030504040204" pitchFamily="50" charset="-128"/>
                          <a:ea typeface="Meiryo UI" panose="020B0604030504040204" pitchFamily="50" charset="-128"/>
                        </a:rPr>
                        <a:t>世代のがん</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　</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3710206723"/>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②高齢者のがん医療</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368745713"/>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③希少がん等</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262429142"/>
                  </a:ext>
                </a:extLst>
              </a:tr>
              <a:tr h="266791">
                <a:tc>
                  <a:txBody>
                    <a:bodyPr/>
                    <a:lstStyle/>
                    <a:p>
                      <a:pPr algn="l" fontAlgn="ctr"/>
                      <a:r>
                        <a:rPr lang="en-US" altLang="ja-JP" sz="1200" u="none" strike="noStrike">
                          <a:effectLst/>
                          <a:latin typeface="Meiryo UI" panose="020B0604030504040204" pitchFamily="50" charset="-128"/>
                          <a:ea typeface="Meiryo UI" panose="020B0604030504040204" pitchFamily="50" charset="-128"/>
                        </a:rPr>
                        <a:t>(3) </a:t>
                      </a:r>
                      <a:r>
                        <a:rPr lang="ja-JP" altLang="en-US" sz="1200" u="none" strike="noStrike">
                          <a:effectLst/>
                          <a:latin typeface="Meiryo UI" panose="020B0604030504040204" pitchFamily="50" charset="-128"/>
                          <a:ea typeface="Meiryo UI" panose="020B0604030504040204" pitchFamily="50" charset="-128"/>
                        </a:rPr>
                        <a:t>新たな治療法（がんゲノム医療・先進的な放射線治療）の活用</a:t>
                      </a:r>
                      <a:endParaRPr lang="ja-JP" altLang="en-US" sz="12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486910862"/>
                  </a:ext>
                </a:extLst>
              </a:tr>
              <a:tr h="199326">
                <a:tc gridSpan="6">
                  <a:txBody>
                    <a:bodyPr/>
                    <a:lstStyle/>
                    <a:p>
                      <a:pPr algn="l" fontAlgn="ctr"/>
                      <a:r>
                        <a:rPr lang="en-US" altLang="ja-JP" sz="1200" u="none" strike="noStrike">
                          <a:effectLst/>
                          <a:latin typeface="Meiryo UI" panose="020B0604030504040204" pitchFamily="50" charset="-128"/>
                          <a:ea typeface="Meiryo UI" panose="020B0604030504040204" pitchFamily="50" charset="-128"/>
                        </a:rPr>
                        <a:t>(4) </a:t>
                      </a:r>
                      <a:r>
                        <a:rPr lang="ja-JP" altLang="en-US" sz="1200" u="none" strike="noStrike">
                          <a:effectLst/>
                          <a:latin typeface="Meiryo UI" panose="020B0604030504040204" pitchFamily="50" charset="-128"/>
                          <a:ea typeface="Meiryo UI" panose="020B0604030504040204" pitchFamily="50" charset="-128"/>
                        </a:rPr>
                        <a:t>がん登録の推進</a:t>
                      </a:r>
                      <a:endParaRPr lang="ja-JP" altLang="en-US" sz="12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66543588"/>
                  </a:ext>
                </a:extLst>
              </a:tr>
              <a:tr h="199326">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①がん登録の精度向上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254231909"/>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②がん登録による情報の提供</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226158961"/>
                  </a:ext>
                </a:extLst>
              </a:tr>
              <a:tr h="199326">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③がん登録による情報の活用</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1387985778"/>
                  </a:ext>
                </a:extLst>
              </a:tr>
              <a:tr h="199326">
                <a:tc gridSpan="6">
                  <a:txBody>
                    <a:bodyPr/>
                    <a:lstStyle/>
                    <a:p>
                      <a:pPr algn="l" fontAlgn="ctr"/>
                      <a:r>
                        <a:rPr lang="en-US" altLang="ja-JP" sz="1200" u="none" strike="noStrike" dirty="0">
                          <a:effectLst/>
                          <a:latin typeface="Meiryo UI" panose="020B0604030504040204" pitchFamily="50" charset="-128"/>
                          <a:ea typeface="Meiryo UI" panose="020B0604030504040204" pitchFamily="50" charset="-128"/>
                        </a:rPr>
                        <a:t>(5) </a:t>
                      </a:r>
                      <a:r>
                        <a:rPr lang="ja-JP" altLang="en-US" sz="1200" u="none" strike="noStrike" dirty="0">
                          <a:effectLst/>
                          <a:latin typeface="Meiryo UI" panose="020B0604030504040204" pitchFamily="50" charset="-128"/>
                          <a:ea typeface="Meiryo UI" panose="020B0604030504040204" pitchFamily="50" charset="-128"/>
                        </a:rPr>
                        <a:t>緩和ケアの推進</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23905349"/>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①緩和ケアの普及啓発</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　</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2137455608"/>
                  </a:ext>
                </a:extLst>
              </a:tr>
              <a:tr h="199326">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rPr>
                        <a:t>②質の高い緩和ケア提供体制の確保</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1395261923"/>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③緩和ケアに関する人材育成</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2824050862"/>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④在宅緩和ケアの充実</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613467110"/>
                  </a:ext>
                </a:extLst>
              </a:tr>
              <a:tr h="199326">
                <a:tc gridSpan="6">
                  <a:txBody>
                    <a:bodyPr/>
                    <a:lstStyle/>
                    <a:p>
                      <a:pPr algn="l" fontAlgn="ctr"/>
                      <a:r>
                        <a:rPr lang="ja-JP" altLang="en-US" sz="1200" b="1" u="none" strike="noStrike" dirty="0">
                          <a:effectLst/>
                          <a:latin typeface="Meiryo UI" panose="020B0604030504040204" pitchFamily="50" charset="-128"/>
                          <a:ea typeface="Meiryo UI" panose="020B0604030504040204" pitchFamily="50" charset="-128"/>
                        </a:rPr>
                        <a:t>３　患者支援の充実</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4654993"/>
                  </a:ext>
                </a:extLst>
              </a:tr>
              <a:tr h="199326">
                <a:tc gridSpan="6">
                  <a:txBody>
                    <a:bodyPr/>
                    <a:lstStyle/>
                    <a:p>
                      <a:pPr algn="l" fontAlgn="ctr"/>
                      <a:r>
                        <a:rPr lang="en-US" altLang="ja-JP" sz="1200" u="none" strike="noStrike">
                          <a:effectLst/>
                          <a:latin typeface="Meiryo UI" panose="020B0604030504040204" pitchFamily="50" charset="-128"/>
                          <a:ea typeface="Meiryo UI" panose="020B0604030504040204" pitchFamily="50" charset="-128"/>
                        </a:rPr>
                        <a:t>(1) </a:t>
                      </a:r>
                      <a:r>
                        <a:rPr lang="ja-JP" altLang="en-US" sz="1200" u="none" strike="noStrike">
                          <a:effectLst/>
                          <a:latin typeface="Meiryo UI" panose="020B0604030504040204" pitchFamily="50" charset="-128"/>
                          <a:ea typeface="Meiryo UI" panose="020B0604030504040204" pitchFamily="50" charset="-128"/>
                        </a:rPr>
                        <a:t>がん患者の相談支援</a:t>
                      </a:r>
                      <a:endParaRPr lang="ja-JP" altLang="en-US" sz="12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66815538"/>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①がん相談支援センターの機能強化</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1812380212"/>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②がん相談支援センターの周知と利用促進</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109675517"/>
                  </a:ext>
                </a:extLst>
              </a:tr>
              <a:tr h="199326">
                <a:tc gridSpan="6">
                  <a:txBody>
                    <a:bodyPr/>
                    <a:lstStyle/>
                    <a:p>
                      <a:pPr algn="l" fontAlgn="ctr"/>
                      <a:r>
                        <a:rPr lang="en-US" altLang="ja-JP" sz="1200" u="none" strike="noStrike">
                          <a:effectLst/>
                          <a:latin typeface="Meiryo UI" panose="020B0604030504040204" pitchFamily="50" charset="-128"/>
                          <a:ea typeface="Meiryo UI" panose="020B0604030504040204" pitchFamily="50" charset="-128"/>
                        </a:rPr>
                        <a:t>(2) </a:t>
                      </a:r>
                      <a:r>
                        <a:rPr lang="ja-JP" altLang="en-US" sz="1200" u="none" strike="noStrike">
                          <a:effectLst/>
                          <a:latin typeface="Meiryo UI" panose="020B0604030504040204" pitchFamily="50" charset="-128"/>
                          <a:ea typeface="Meiryo UI" panose="020B0604030504040204" pitchFamily="50" charset="-128"/>
                        </a:rPr>
                        <a:t>がん患者への情報提供</a:t>
                      </a:r>
                      <a:endParaRPr lang="ja-JP" altLang="en-US" sz="12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35201375"/>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①情報提供</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242415528"/>
                  </a:ext>
                </a:extLst>
              </a:tr>
              <a:tr h="199326">
                <a:tc gridSpan="6">
                  <a:txBody>
                    <a:bodyPr/>
                    <a:lstStyle/>
                    <a:p>
                      <a:pPr algn="l" fontAlgn="ctr"/>
                      <a:r>
                        <a:rPr lang="en-US" altLang="ja-JP" sz="1200" u="none" strike="noStrike" dirty="0">
                          <a:effectLst/>
                          <a:latin typeface="Meiryo UI" panose="020B0604030504040204" pitchFamily="50" charset="-128"/>
                          <a:ea typeface="Meiryo UI" panose="020B0604030504040204" pitchFamily="50" charset="-128"/>
                        </a:rPr>
                        <a:t>(3) </a:t>
                      </a:r>
                      <a:r>
                        <a:rPr lang="ja-JP" altLang="en-US" sz="1200" u="none" strike="noStrike" dirty="0">
                          <a:effectLst/>
                          <a:latin typeface="Meiryo UI" panose="020B0604030504040204" pitchFamily="50" charset="-128"/>
                          <a:ea typeface="Meiryo UI" panose="020B0604030504040204" pitchFamily="50" charset="-128"/>
                        </a:rPr>
                        <a:t>就労支援等のがんサバイバーシップ支援</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57103329"/>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①小児・</a:t>
                      </a:r>
                      <a:r>
                        <a:rPr lang="en-US" altLang="ja-JP" sz="1200" u="none" strike="noStrike">
                          <a:effectLst/>
                          <a:latin typeface="Meiryo UI" panose="020B0604030504040204" pitchFamily="50" charset="-128"/>
                          <a:ea typeface="Meiryo UI" panose="020B0604030504040204" pitchFamily="50" charset="-128"/>
                        </a:rPr>
                        <a:t>AYA</a:t>
                      </a:r>
                      <a:r>
                        <a:rPr lang="ja-JP" altLang="en-US" sz="1200" u="none" strike="noStrike">
                          <a:effectLst/>
                          <a:latin typeface="Meiryo UI" panose="020B0604030504040204" pitchFamily="50" charset="-128"/>
                          <a:ea typeface="Meiryo UI" panose="020B0604030504040204" pitchFamily="50" charset="-128"/>
                        </a:rPr>
                        <a:t>世代への支援</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823141544"/>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②全ての働く世代のがん患者の就労支援の推進</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1687485503"/>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③高齢者の支援</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862220705"/>
                  </a:ext>
                </a:extLst>
              </a:tr>
              <a:tr h="199326">
                <a:tc>
                  <a:txBody>
                    <a:bodyPr/>
                    <a:lstStyle/>
                    <a:p>
                      <a:pPr algn="l" fontAlgn="ctr"/>
                      <a:r>
                        <a:rPr lang="ja-JP" altLang="en-US" sz="1200" u="none" strike="noStrike">
                          <a:effectLst/>
                          <a:latin typeface="Meiryo UI" panose="020B0604030504040204" pitchFamily="50" charset="-128"/>
                          <a:ea typeface="Meiryo UI" panose="020B0604030504040204" pitchFamily="50" charset="-128"/>
                        </a:rPr>
                        <a:t>④新たな課題（アピアランスケア・生殖機能の温存等）への対応</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2919252111"/>
                  </a:ext>
                </a:extLst>
              </a:tr>
              <a:tr h="199326">
                <a:tc gridSpan="6">
                  <a:txBody>
                    <a:bodyPr/>
                    <a:lstStyle/>
                    <a:p>
                      <a:pPr algn="l" fontAlgn="ctr"/>
                      <a:r>
                        <a:rPr lang="ja-JP" altLang="en-US" sz="1200" b="1" u="none" strike="noStrike" dirty="0">
                          <a:effectLst/>
                          <a:latin typeface="Meiryo UI" panose="020B0604030504040204" pitchFamily="50" charset="-128"/>
                          <a:ea typeface="Meiryo UI" panose="020B0604030504040204" pitchFamily="50" charset="-128"/>
                        </a:rPr>
                        <a:t>４　がん対策を社会全体で進める環境づくり</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15632609"/>
                  </a:ext>
                </a:extLst>
              </a:tr>
              <a:tr h="199326">
                <a:tc>
                  <a:txBody>
                    <a:bodyPr/>
                    <a:lstStyle/>
                    <a:p>
                      <a:pPr algn="l" fontAlgn="ctr"/>
                      <a:r>
                        <a:rPr lang="en-US" altLang="ja-JP" sz="1200" u="none" strike="noStrike">
                          <a:effectLst/>
                          <a:latin typeface="Meiryo UI" panose="020B0604030504040204" pitchFamily="50" charset="-128"/>
                          <a:ea typeface="Meiryo UI" panose="020B0604030504040204" pitchFamily="50" charset="-128"/>
                        </a:rPr>
                        <a:t>(1) </a:t>
                      </a:r>
                      <a:r>
                        <a:rPr lang="ja-JP" altLang="en-US" sz="1200" u="none" strike="noStrike">
                          <a:effectLst/>
                          <a:latin typeface="Meiryo UI" panose="020B0604030504040204" pitchFamily="50" charset="-128"/>
                          <a:ea typeface="Meiryo UI" panose="020B0604030504040204" pitchFamily="50" charset="-128"/>
                        </a:rPr>
                        <a:t>社会全体での機運づくり</a:t>
                      </a:r>
                      <a:endParaRPr lang="ja-JP" altLang="en-US" sz="12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1440112752"/>
                  </a:ext>
                </a:extLst>
              </a:tr>
              <a:tr h="199326">
                <a:tc>
                  <a:txBody>
                    <a:bodyPr/>
                    <a:lstStyle/>
                    <a:p>
                      <a:pPr algn="l" fontAlgn="ctr"/>
                      <a:r>
                        <a:rPr lang="en-US" altLang="ja-JP" sz="1200" u="none" strike="noStrike">
                          <a:effectLst/>
                          <a:latin typeface="Meiryo UI" panose="020B0604030504040204" pitchFamily="50" charset="-128"/>
                          <a:ea typeface="Meiryo UI" panose="020B0604030504040204" pitchFamily="50" charset="-128"/>
                        </a:rPr>
                        <a:t>(2) </a:t>
                      </a:r>
                      <a:r>
                        <a:rPr lang="ja-JP" altLang="en-US" sz="1200" u="none" strike="noStrike">
                          <a:effectLst/>
                          <a:latin typeface="Meiryo UI" panose="020B0604030504040204" pitchFamily="50" charset="-128"/>
                          <a:ea typeface="Meiryo UI" panose="020B0604030504040204" pitchFamily="50" charset="-128"/>
                        </a:rPr>
                        <a:t>大阪府がん対策基金</a:t>
                      </a:r>
                      <a:endParaRPr lang="ja-JP" altLang="en-US" sz="12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1893109870"/>
                  </a:ext>
                </a:extLst>
              </a:tr>
              <a:tr h="199326">
                <a:tc>
                  <a:txBody>
                    <a:bodyPr/>
                    <a:lstStyle/>
                    <a:p>
                      <a:pPr algn="l" fontAlgn="ctr"/>
                      <a:r>
                        <a:rPr lang="en-US" altLang="ja-JP" sz="1200" u="none" strike="noStrike">
                          <a:effectLst/>
                          <a:latin typeface="Meiryo UI" panose="020B0604030504040204" pitchFamily="50" charset="-128"/>
                          <a:ea typeface="Meiryo UI" panose="020B0604030504040204" pitchFamily="50" charset="-128"/>
                        </a:rPr>
                        <a:t>(3) </a:t>
                      </a:r>
                      <a:r>
                        <a:rPr lang="ja-JP" altLang="en-US" sz="1200" u="none" strike="noStrike">
                          <a:effectLst/>
                          <a:latin typeface="Meiryo UI" panose="020B0604030504040204" pitchFamily="50" charset="-128"/>
                          <a:ea typeface="Meiryo UI" panose="020B0604030504040204" pitchFamily="50" charset="-128"/>
                        </a:rPr>
                        <a:t>がん患者会等との連携推進</a:t>
                      </a:r>
                      <a:endParaRPr lang="ja-JP" altLang="en-US" sz="120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〇</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a:effectLst/>
                          <a:latin typeface="Meiryo UI" panose="020B0604030504040204" pitchFamily="50" charset="-128"/>
                          <a:ea typeface="Meiryo UI" panose="020B0604030504040204" pitchFamily="50" charset="-128"/>
                        </a:rPr>
                        <a:t>　</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tc>
                  <a:txBody>
                    <a:bodyPr/>
                    <a:lstStyle/>
                    <a:p>
                      <a:pPr algn="ctr" fontAlgn="ctr"/>
                      <a:r>
                        <a:rPr lang="ja-JP" altLang="en-US" sz="1050" u="none" strike="noStrike" dirty="0">
                          <a:effectLst/>
                          <a:latin typeface="Meiryo UI" panose="020B0604030504040204" pitchFamily="50" charset="-128"/>
                          <a:ea typeface="Meiryo UI" panose="020B0604030504040204" pitchFamily="50" charset="-128"/>
                        </a:rPr>
                        <a:t>〇</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3678" marR="3678" marT="3678" marB="0" anchor="ctr"/>
                </a:tc>
                <a:extLst>
                  <a:ext uri="{0D108BD9-81ED-4DB2-BD59-A6C34878D82A}">
                    <a16:rowId xmlns:a16="http://schemas.microsoft.com/office/drawing/2014/main" val="3342094556"/>
                  </a:ext>
                </a:extLst>
              </a:tr>
            </a:tbl>
          </a:graphicData>
        </a:graphic>
      </p:graphicFrame>
    </p:spTree>
    <p:extLst>
      <p:ext uri="{BB962C8B-B14F-4D97-AF65-F5344CB8AC3E}">
        <p14:creationId xmlns:p14="http://schemas.microsoft.com/office/powerpoint/2010/main" val="2180064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47730" y="1017443"/>
            <a:ext cx="11006070" cy="6111652"/>
          </a:xfrm>
        </p:spPr>
        <p:txBody>
          <a:bodyPr>
            <a:noAutofit/>
          </a:bodyPr>
          <a:lstStyle/>
          <a:p>
            <a:pPr marL="0" indent="0">
              <a:lnSpc>
                <a:spcPts val="2000"/>
              </a:lnSpc>
              <a:buNone/>
            </a:pPr>
            <a:r>
              <a:rPr lang="ja-JP" altLang="en-US" sz="2000" b="1" dirty="0" smtClean="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１</a:t>
            </a:r>
            <a:r>
              <a:rPr lang="ja-JP" altLang="en-US" sz="2000" b="1" dirty="0" smtClean="0">
                <a:latin typeface="Meiryo UI" panose="020B0604030504040204" pitchFamily="50" charset="-128"/>
                <a:ea typeface="Meiryo UI" panose="020B0604030504040204" pitchFamily="50" charset="-128"/>
              </a:rPr>
              <a:t>）第</a:t>
            </a:r>
            <a:r>
              <a:rPr lang="en-US" altLang="ja-JP" sz="2000" b="1" dirty="0" smtClean="0">
                <a:latin typeface="Meiryo UI" panose="020B0604030504040204" pitchFamily="50" charset="-128"/>
                <a:ea typeface="Meiryo UI" panose="020B0604030504040204" pitchFamily="50" charset="-128"/>
              </a:rPr>
              <a:t>3</a:t>
            </a:r>
            <a:r>
              <a:rPr lang="ja-JP" altLang="en-US" sz="2000" b="1" dirty="0" smtClean="0">
                <a:latin typeface="Meiryo UI" panose="020B0604030504040204" pitchFamily="50" charset="-128"/>
                <a:ea typeface="Meiryo UI" panose="020B0604030504040204" pitchFamily="50" charset="-128"/>
              </a:rPr>
              <a:t>期大阪府がん対策推進計画に係るアクションプラン</a:t>
            </a:r>
            <a:r>
              <a:rPr lang="ja-JP" altLang="en-US" sz="2000" b="1" dirty="0">
                <a:latin typeface="Meiryo UI" panose="020B0604030504040204" pitchFamily="50" charset="-128"/>
                <a:ea typeface="Meiryo UI" panose="020B0604030504040204" pitchFamily="50" charset="-128"/>
              </a:rPr>
              <a:t>について</a:t>
            </a:r>
          </a:p>
          <a:p>
            <a:pPr marL="0" indent="0">
              <a:lnSpc>
                <a:spcPts val="2000"/>
              </a:lnSpc>
              <a:buNone/>
            </a:pPr>
            <a:r>
              <a:rPr lang="ja-JP" altLang="en-US" sz="2000" dirty="0">
                <a:latin typeface="Meiryo UI" panose="020B0604030504040204" pitchFamily="50" charset="-128"/>
                <a:ea typeface="Meiryo UI" panose="020B0604030504040204" pitchFamily="50" charset="-128"/>
              </a:rPr>
              <a:t>　　・平成</a:t>
            </a:r>
            <a:r>
              <a:rPr lang="en-US" altLang="ja-JP" sz="2000" dirty="0">
                <a:latin typeface="Meiryo UI" panose="020B0604030504040204" pitchFamily="50" charset="-128"/>
                <a:ea typeface="Meiryo UI" panose="020B0604030504040204" pitchFamily="50" charset="-128"/>
              </a:rPr>
              <a:t>30</a:t>
            </a:r>
            <a:r>
              <a:rPr lang="ja-JP" altLang="en-US" sz="2000" dirty="0">
                <a:latin typeface="Meiryo UI" panose="020B0604030504040204" pitchFamily="50" charset="-128"/>
                <a:ea typeface="Meiryo UI" panose="020B0604030504040204" pitchFamily="50" charset="-128"/>
              </a:rPr>
              <a:t>年</a:t>
            </a:r>
            <a:r>
              <a:rPr lang="en-US" altLang="ja-JP" sz="2000" dirty="0">
                <a:latin typeface="Meiryo UI" panose="020B0604030504040204" pitchFamily="50" charset="-128"/>
                <a:ea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rPr>
              <a:t>月策定の「第</a:t>
            </a:r>
            <a:r>
              <a:rPr lang="en-US" altLang="ja-JP" sz="2000" dirty="0">
                <a:latin typeface="Meiryo UI" panose="020B0604030504040204" pitchFamily="50" charset="-128"/>
                <a:ea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rPr>
              <a:t>期大阪府がん対策推進計画</a:t>
            </a:r>
            <a:r>
              <a:rPr lang="ja-JP" altLang="en-US" sz="2000" dirty="0" smtClean="0">
                <a:latin typeface="Meiryo UI" panose="020B0604030504040204" pitchFamily="50" charset="-128"/>
                <a:ea typeface="Meiryo UI" panose="020B0604030504040204" pitchFamily="50" charset="-128"/>
              </a:rPr>
              <a:t>」に基づき作成するもの。</a:t>
            </a:r>
            <a:endParaRPr lang="ja-JP" altLang="en-US" sz="2000" dirty="0">
              <a:latin typeface="Meiryo UI" panose="020B0604030504040204" pitchFamily="50" charset="-128"/>
              <a:ea typeface="Meiryo UI" panose="020B0604030504040204" pitchFamily="50" charset="-128"/>
            </a:endParaRPr>
          </a:p>
          <a:p>
            <a:pPr marL="0" indent="0">
              <a:lnSpc>
                <a:spcPts val="2000"/>
              </a:lnSpc>
              <a:buNone/>
            </a:pPr>
            <a:endParaRPr lang="ja-JP" altLang="en-US" sz="2000" dirty="0">
              <a:latin typeface="Meiryo UI" panose="020B0604030504040204" pitchFamily="50" charset="-128"/>
              <a:ea typeface="Meiryo UI" panose="020B0604030504040204" pitchFamily="50" charset="-128"/>
            </a:endParaRPr>
          </a:p>
          <a:p>
            <a:pPr marL="0" indent="0">
              <a:lnSpc>
                <a:spcPts val="2000"/>
              </a:lnSpc>
              <a:buNone/>
            </a:pPr>
            <a:endParaRPr lang="en-US" altLang="ja-JP" sz="2000" dirty="0" smtClean="0">
              <a:latin typeface="Meiryo UI" panose="020B0604030504040204" pitchFamily="50" charset="-128"/>
              <a:ea typeface="Meiryo UI" panose="020B0604030504040204" pitchFamily="50" charset="-128"/>
            </a:endParaRPr>
          </a:p>
          <a:p>
            <a:pPr marL="0" indent="0">
              <a:lnSpc>
                <a:spcPts val="2000"/>
              </a:lnSpc>
              <a:buNone/>
            </a:pPr>
            <a:endParaRPr lang="en-US" altLang="ja-JP" sz="2000" dirty="0">
              <a:latin typeface="Meiryo UI" panose="020B0604030504040204" pitchFamily="50" charset="-128"/>
              <a:ea typeface="Meiryo UI" panose="020B0604030504040204" pitchFamily="50" charset="-128"/>
            </a:endParaRPr>
          </a:p>
          <a:p>
            <a:pPr marL="0" indent="0">
              <a:lnSpc>
                <a:spcPts val="2000"/>
              </a:lnSpc>
              <a:buNone/>
            </a:pPr>
            <a:endParaRPr lang="en-US" altLang="ja-JP" sz="2000" dirty="0" smtClean="0">
              <a:latin typeface="Meiryo UI" panose="020B0604030504040204" pitchFamily="50" charset="-128"/>
              <a:ea typeface="Meiryo UI" panose="020B0604030504040204" pitchFamily="50" charset="-128"/>
            </a:endParaRPr>
          </a:p>
          <a:p>
            <a:pPr marL="0" indent="0">
              <a:lnSpc>
                <a:spcPts val="2000"/>
              </a:lnSpc>
              <a:buNone/>
            </a:pPr>
            <a:endParaRPr lang="en-US" altLang="ja-JP" sz="2000" dirty="0">
              <a:latin typeface="Meiryo UI" panose="020B0604030504040204" pitchFamily="50" charset="-128"/>
              <a:ea typeface="Meiryo UI" panose="020B0604030504040204" pitchFamily="50" charset="-128"/>
            </a:endParaRPr>
          </a:p>
          <a:p>
            <a:pPr marL="0" indent="0">
              <a:lnSpc>
                <a:spcPts val="2000"/>
              </a:lnSpc>
              <a:buNone/>
            </a:pPr>
            <a:endParaRPr lang="en-US" altLang="ja-JP" sz="2000" dirty="0" smtClean="0">
              <a:latin typeface="Meiryo UI" panose="020B0604030504040204" pitchFamily="50" charset="-128"/>
              <a:ea typeface="Meiryo UI" panose="020B0604030504040204" pitchFamily="50" charset="-128"/>
            </a:endParaRPr>
          </a:p>
          <a:p>
            <a:pPr marL="0" indent="0">
              <a:lnSpc>
                <a:spcPts val="2000"/>
              </a:lnSpc>
              <a:buNone/>
            </a:pPr>
            <a:endParaRPr lang="en-US" altLang="ja-JP" sz="2000" b="1" dirty="0" smtClean="0">
              <a:latin typeface="Meiryo UI" panose="020B0604030504040204" pitchFamily="50" charset="-128"/>
              <a:ea typeface="Meiryo UI" panose="020B0604030504040204" pitchFamily="50" charset="-128"/>
            </a:endParaRPr>
          </a:p>
          <a:p>
            <a:pPr marL="0" indent="0">
              <a:lnSpc>
                <a:spcPts val="2000"/>
              </a:lnSpc>
              <a:buNone/>
            </a:pPr>
            <a:endParaRPr lang="en-US" altLang="ja-JP" sz="2000" b="1" dirty="0">
              <a:latin typeface="Meiryo UI" panose="020B0604030504040204" pitchFamily="50" charset="-128"/>
              <a:ea typeface="Meiryo UI" panose="020B0604030504040204" pitchFamily="50" charset="-128"/>
            </a:endParaRPr>
          </a:p>
          <a:p>
            <a:pPr marL="0" indent="0">
              <a:lnSpc>
                <a:spcPts val="2000"/>
              </a:lnSpc>
              <a:buNone/>
            </a:pPr>
            <a:endParaRPr lang="en-US" altLang="ja-JP" sz="2000" b="1" dirty="0" smtClean="0">
              <a:latin typeface="Meiryo UI" panose="020B0604030504040204" pitchFamily="50" charset="-128"/>
              <a:ea typeface="Meiryo UI" panose="020B0604030504040204" pitchFamily="50" charset="-128"/>
            </a:endParaRPr>
          </a:p>
          <a:p>
            <a:pPr marL="0" indent="0">
              <a:lnSpc>
                <a:spcPts val="2000"/>
              </a:lnSpc>
              <a:buNone/>
            </a:pPr>
            <a:r>
              <a:rPr lang="ja-JP" altLang="en-US" sz="2000" b="1" dirty="0" smtClean="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２</a:t>
            </a:r>
            <a:r>
              <a:rPr lang="ja-JP" altLang="en-US" sz="2000" b="1" dirty="0" smtClean="0">
                <a:latin typeface="Meiryo UI" panose="020B0604030504040204" pitchFamily="50" charset="-128"/>
                <a:ea typeface="Meiryo UI" panose="020B0604030504040204" pitchFamily="50" charset="-128"/>
              </a:rPr>
              <a:t>）期間</a:t>
            </a:r>
            <a:endParaRPr lang="ja-JP" altLang="en-US" sz="2000" b="1" dirty="0">
              <a:latin typeface="Meiryo UI" panose="020B0604030504040204" pitchFamily="50" charset="-128"/>
              <a:ea typeface="Meiryo UI" panose="020B0604030504040204" pitchFamily="50" charset="-128"/>
            </a:endParaRPr>
          </a:p>
          <a:p>
            <a:pPr marL="0" indent="0">
              <a:lnSpc>
                <a:spcPts val="2000"/>
              </a:lnSpc>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アクションプランの期間は、</a:t>
            </a:r>
            <a:r>
              <a:rPr lang="ja-JP" altLang="en-US" sz="2000" dirty="0" smtClean="0">
                <a:latin typeface="Meiryo UI" panose="020B0604030504040204" pitchFamily="50" charset="-128"/>
                <a:ea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rPr>
              <a:t>期大阪府がん対策推進計画の計画期間である平成</a:t>
            </a:r>
            <a:r>
              <a:rPr lang="en-US" altLang="ja-JP" sz="2000" dirty="0">
                <a:latin typeface="Meiryo UI" panose="020B0604030504040204" pitchFamily="50" charset="-128"/>
                <a:ea typeface="Meiryo UI" panose="020B0604030504040204" pitchFamily="50" charset="-128"/>
              </a:rPr>
              <a:t>30</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2018</a:t>
            </a:r>
            <a:r>
              <a:rPr lang="ja-JP" altLang="en-US" sz="2000" dirty="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年度</a:t>
            </a:r>
            <a:endParaRPr lang="en-US" altLang="ja-JP" sz="2000" dirty="0" smtClean="0">
              <a:latin typeface="Meiryo UI" panose="020B0604030504040204" pitchFamily="50" charset="-128"/>
              <a:ea typeface="Meiryo UI" panose="020B0604030504040204" pitchFamily="50" charset="-128"/>
            </a:endParaRPr>
          </a:p>
          <a:p>
            <a:pPr marL="0" indent="0">
              <a:lnSpc>
                <a:spcPts val="2000"/>
              </a:lnSpc>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から</a:t>
            </a:r>
            <a:r>
              <a:rPr lang="ja-JP" altLang="en-US" sz="2000" dirty="0">
                <a:latin typeface="Meiryo UI" panose="020B0604030504040204" pitchFamily="50" charset="-128"/>
                <a:ea typeface="Meiryo UI" panose="020B0604030504040204" pitchFamily="50" charset="-128"/>
              </a:rPr>
              <a:t>平成</a:t>
            </a:r>
            <a:r>
              <a:rPr lang="en-US" altLang="ja-JP" sz="2000" dirty="0">
                <a:latin typeface="Meiryo UI" panose="020B0604030504040204" pitchFamily="50" charset="-128"/>
                <a:ea typeface="Meiryo UI" panose="020B0604030504040204" pitchFamily="50" charset="-128"/>
              </a:rPr>
              <a:t>35</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2023</a:t>
            </a:r>
            <a:r>
              <a:rPr lang="ja-JP" altLang="en-US" sz="2000" dirty="0" smtClean="0">
                <a:latin typeface="Meiryo UI" panose="020B0604030504040204" pitchFamily="50" charset="-128"/>
                <a:ea typeface="Meiryo UI" panose="020B0604030504040204" pitchFamily="50" charset="-128"/>
              </a:rPr>
              <a:t>）年度</a:t>
            </a:r>
            <a:r>
              <a:rPr lang="ja-JP" altLang="en-US" sz="2000" dirty="0">
                <a:latin typeface="Meiryo UI" panose="020B0604030504040204" pitchFamily="50" charset="-128"/>
                <a:ea typeface="Meiryo UI" panose="020B0604030504040204" pitchFamily="50" charset="-128"/>
              </a:rPr>
              <a:t>の</a:t>
            </a:r>
            <a:r>
              <a:rPr lang="ja-JP" altLang="en-US" sz="2000" dirty="0" smtClean="0">
                <a:latin typeface="Meiryo UI" panose="020B0604030504040204" pitchFamily="50" charset="-128"/>
                <a:ea typeface="Meiryo UI" panose="020B0604030504040204" pitchFamily="50" charset="-128"/>
              </a:rPr>
              <a:t>６か年とする。</a:t>
            </a:r>
            <a:endParaRPr lang="en-US" altLang="ja-JP" sz="2000"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6688D74F-30DD-4F01-BDDE-36A698586010}" type="slidenum">
              <a:rPr kumimoji="1" lang="ja-JP" altLang="en-US" smtClean="0"/>
              <a:t>3</a:t>
            </a:fld>
            <a:endParaRPr kumimoji="1" lang="ja-JP" altLang="en-US" dirty="0"/>
          </a:p>
        </p:txBody>
      </p:sp>
      <p:sp>
        <p:nvSpPr>
          <p:cNvPr id="5" name="正方形/長方形 4"/>
          <p:cNvSpPr/>
          <p:nvPr/>
        </p:nvSpPr>
        <p:spPr>
          <a:xfrm>
            <a:off x="750731" y="1764404"/>
            <a:ext cx="10200068" cy="300078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2400"/>
              </a:lnSpc>
            </a:pPr>
            <a:r>
              <a:rPr lang="ja-JP" altLang="en-US" dirty="0" smtClean="0">
                <a:latin typeface="Meiryo UI" panose="020B0604030504040204" pitchFamily="50" charset="-128"/>
                <a:ea typeface="Meiryo UI" panose="020B0604030504040204" pitchFamily="50" charset="-128"/>
              </a:rPr>
              <a:t>＜参考＞</a:t>
            </a:r>
            <a:endParaRPr lang="en-US" altLang="ja-JP" dirty="0" smtClean="0">
              <a:latin typeface="Meiryo UI" panose="020B0604030504040204" pitchFamily="50" charset="-128"/>
              <a:ea typeface="Meiryo UI" panose="020B0604030504040204" pitchFamily="50" charset="-128"/>
            </a:endParaRPr>
          </a:p>
          <a:p>
            <a:pPr>
              <a:lnSpc>
                <a:spcPts val="2400"/>
              </a:lnSpc>
            </a:pPr>
            <a:r>
              <a:rPr lang="ja-JP" altLang="en-US" dirty="0" smtClean="0">
                <a:latin typeface="Meiryo UI" panose="020B0604030504040204" pitchFamily="50" charset="-128"/>
                <a:ea typeface="Meiryo UI" panose="020B0604030504040204" pitchFamily="50" charset="-128"/>
              </a:rPr>
              <a:t>第１章</a:t>
            </a:r>
            <a:r>
              <a:rPr lang="ja-JP" altLang="en-US" dirty="0">
                <a:latin typeface="Meiryo UI" panose="020B0604030504040204" pitchFamily="50" charset="-128"/>
                <a:ea typeface="Meiryo UI" panose="020B0604030504040204" pitchFamily="50" charset="-128"/>
              </a:rPr>
              <a:t>　第３期計画の基本的事項</a:t>
            </a:r>
          </a:p>
          <a:p>
            <a:pPr>
              <a:lnSpc>
                <a:spcPts val="2400"/>
              </a:lnSpc>
            </a:pPr>
            <a:r>
              <a:rPr lang="ja-JP" altLang="en-US" dirty="0">
                <a:latin typeface="Meiryo UI" panose="020B0604030504040204" pitchFamily="50" charset="-128"/>
                <a:ea typeface="Meiryo UI" panose="020B0604030504040204" pitchFamily="50" charset="-128"/>
              </a:rPr>
              <a:t>３　計画の期間</a:t>
            </a:r>
          </a:p>
          <a:p>
            <a:pPr>
              <a:lnSpc>
                <a:spcPts val="2400"/>
              </a:lnSpc>
            </a:pPr>
            <a:r>
              <a:rPr lang="ja-JP" altLang="en-US" dirty="0">
                <a:latin typeface="Meiryo UI" panose="020B0604030504040204" pitchFamily="50" charset="-128"/>
                <a:ea typeface="Meiryo UI" panose="020B0604030504040204" pitchFamily="50" charset="-128"/>
              </a:rPr>
              <a:t>○　第３期計画の期間は、平成</a:t>
            </a:r>
            <a:r>
              <a:rPr lang="en-US" altLang="ja-JP" dirty="0">
                <a:latin typeface="Meiryo UI" panose="020B0604030504040204" pitchFamily="50" charset="-128"/>
                <a:ea typeface="Meiryo UI" panose="020B0604030504040204" pitchFamily="50" charset="-128"/>
              </a:rPr>
              <a:t>30</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2018</a:t>
            </a:r>
            <a:r>
              <a:rPr lang="ja-JP" altLang="en-US" dirty="0">
                <a:latin typeface="Meiryo UI" panose="020B0604030504040204" pitchFamily="50" charset="-128"/>
                <a:ea typeface="Meiryo UI" panose="020B0604030504040204" pitchFamily="50" charset="-128"/>
              </a:rPr>
              <a:t>）年度から平成</a:t>
            </a:r>
            <a:r>
              <a:rPr lang="en-US" altLang="ja-JP" dirty="0">
                <a:latin typeface="Meiryo UI" panose="020B0604030504040204" pitchFamily="50" charset="-128"/>
                <a:ea typeface="Meiryo UI" panose="020B0604030504040204" pitchFamily="50" charset="-128"/>
              </a:rPr>
              <a:t>35</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2023</a:t>
            </a:r>
            <a:r>
              <a:rPr lang="ja-JP" altLang="en-US" dirty="0">
                <a:latin typeface="Meiryo UI" panose="020B0604030504040204" pitchFamily="50" charset="-128"/>
                <a:ea typeface="Meiryo UI" panose="020B0604030504040204" pitchFamily="50" charset="-128"/>
              </a:rPr>
              <a:t>）年度の６か年の計画とします。なお、中間年の平成</a:t>
            </a:r>
            <a:r>
              <a:rPr lang="en-US" altLang="ja-JP" dirty="0">
                <a:latin typeface="Meiryo UI" panose="020B0604030504040204" pitchFamily="50" charset="-128"/>
                <a:ea typeface="Meiryo UI" panose="020B0604030504040204" pitchFamily="50" charset="-128"/>
              </a:rPr>
              <a:t>32</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2020</a:t>
            </a:r>
            <a:r>
              <a:rPr lang="ja-JP" altLang="en-US" dirty="0">
                <a:latin typeface="Meiryo UI" panose="020B0604030504040204" pitchFamily="50" charset="-128"/>
                <a:ea typeface="Meiryo UI" panose="020B0604030504040204" pitchFamily="50" charset="-128"/>
              </a:rPr>
              <a:t>）年度に、がん対策の進捗状況や府内のがんをめぐる状況変化等を踏まえ、点検・見直しを実施します。</a:t>
            </a:r>
          </a:p>
          <a:p>
            <a:pPr>
              <a:lnSpc>
                <a:spcPts val="2400"/>
              </a:lnSpc>
            </a:pPr>
            <a:r>
              <a:rPr lang="ja-JP" altLang="en-US" dirty="0">
                <a:latin typeface="Meiryo UI" panose="020B0604030504040204" pitchFamily="50" charset="-128"/>
                <a:ea typeface="Meiryo UI" panose="020B0604030504040204" pitchFamily="50" charset="-128"/>
              </a:rPr>
              <a:t>○　また、</a:t>
            </a:r>
            <a:r>
              <a:rPr lang="ja-JP" altLang="en-US" b="1" u="sng" dirty="0">
                <a:latin typeface="Meiryo UI" panose="020B0604030504040204" pitchFamily="50" charset="-128"/>
                <a:ea typeface="Meiryo UI" panose="020B0604030504040204" pitchFamily="50" charset="-128"/>
              </a:rPr>
              <a:t>第３期計画に基づく具体的な取組計画をアクションプランとして作成するとともに、当該年度の取組状況を大阪府がん対策推進委員会に報告のうえ、進捗管理に関する</a:t>
            </a:r>
            <a:r>
              <a:rPr lang="en-US" altLang="ja-JP" b="1" u="sng" dirty="0">
                <a:latin typeface="Meiryo UI" panose="020B0604030504040204" pitchFamily="50" charset="-128"/>
                <a:ea typeface="Meiryo UI" panose="020B0604030504040204" pitchFamily="50" charset="-128"/>
              </a:rPr>
              <a:t>PDCA</a:t>
            </a:r>
            <a:r>
              <a:rPr lang="ja-JP" altLang="en-US" b="1" u="sng" dirty="0">
                <a:latin typeface="Meiryo UI" panose="020B0604030504040204" pitchFamily="50" charset="-128"/>
                <a:ea typeface="Meiryo UI" panose="020B0604030504040204" pitchFamily="50" charset="-128"/>
              </a:rPr>
              <a:t>サイクルを実施し、アクションプランに反映するよう努めます。</a:t>
            </a:r>
          </a:p>
        </p:txBody>
      </p:sp>
    </p:spTree>
    <p:extLst>
      <p:ext uri="{BB962C8B-B14F-4D97-AF65-F5344CB8AC3E}">
        <p14:creationId xmlns:p14="http://schemas.microsoft.com/office/powerpoint/2010/main" val="2533898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688D74F-30DD-4F01-BDDE-36A698586010}" type="slidenum">
              <a:rPr kumimoji="1" lang="ja-JP" altLang="en-US" smtClean="0"/>
              <a:t>4</a:t>
            </a:fld>
            <a:endParaRPr kumimoji="1" lang="ja-JP" altLang="en-US"/>
          </a:p>
        </p:txBody>
      </p:sp>
      <p:sp>
        <p:nvSpPr>
          <p:cNvPr id="5" name="正方形/長方形 4"/>
          <p:cNvSpPr/>
          <p:nvPr/>
        </p:nvSpPr>
        <p:spPr>
          <a:xfrm>
            <a:off x="154548" y="142294"/>
            <a:ext cx="11809926" cy="4401205"/>
          </a:xfrm>
          <a:prstGeom prst="rect">
            <a:avLst/>
          </a:prstGeom>
        </p:spPr>
        <p:txBody>
          <a:bodyPr wrap="square">
            <a:spAutoFit/>
          </a:bodyPr>
          <a:lstStyle/>
          <a:p>
            <a:pPr>
              <a:lnSpc>
                <a:spcPts val="2800"/>
              </a:lnSpc>
            </a:pPr>
            <a:r>
              <a:rPr lang="ja-JP" altLang="en-US" sz="2000" b="1" dirty="0">
                <a:latin typeface="Meiryo UI" panose="020B0604030504040204" pitchFamily="50" charset="-128"/>
                <a:ea typeface="Meiryo UI" panose="020B0604030504040204" pitchFamily="50" charset="-128"/>
              </a:rPr>
              <a:t>（３）内容</a:t>
            </a:r>
          </a:p>
          <a:p>
            <a:pPr>
              <a:lnSpc>
                <a:spcPts val="2800"/>
              </a:lnSpc>
            </a:pPr>
            <a:r>
              <a:rPr lang="ja-JP" altLang="en-US" sz="2000" dirty="0">
                <a:latin typeface="Meiryo UI" panose="020B0604030504040204" pitchFamily="50" charset="-128"/>
                <a:ea typeface="Meiryo UI" panose="020B0604030504040204" pitchFamily="50" charset="-128"/>
              </a:rPr>
              <a:t>　　・第</a:t>
            </a:r>
            <a:r>
              <a:rPr lang="en-US" altLang="ja-JP" sz="2000" dirty="0">
                <a:latin typeface="Meiryo UI" panose="020B0604030504040204" pitchFamily="50" charset="-128"/>
                <a:ea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rPr>
              <a:t>期大阪府がん対策推進計画の「第</a:t>
            </a:r>
            <a:r>
              <a:rPr lang="en-US" altLang="ja-JP" sz="2000" dirty="0">
                <a:latin typeface="Meiryo UI" panose="020B0604030504040204" pitchFamily="50" charset="-128"/>
                <a:ea typeface="Meiryo UI" panose="020B0604030504040204" pitchFamily="50" charset="-128"/>
              </a:rPr>
              <a:t>5</a:t>
            </a:r>
            <a:r>
              <a:rPr lang="ja-JP" altLang="en-US" sz="2000" dirty="0">
                <a:latin typeface="Meiryo UI" panose="020B0604030504040204" pitchFamily="50" charset="-128"/>
                <a:ea typeface="Meiryo UI" panose="020B0604030504040204" pitchFamily="50" charset="-128"/>
              </a:rPr>
              <a:t>章　個別の取組みと目標」に記載の各項目について、年度ごと</a:t>
            </a:r>
            <a:r>
              <a:rPr lang="ja-JP" altLang="en-US" sz="2000" dirty="0" smtClean="0">
                <a:latin typeface="Meiryo UI" panose="020B0604030504040204" pitchFamily="50" charset="-128"/>
                <a:ea typeface="Meiryo UI" panose="020B0604030504040204" pitchFamily="50" charset="-128"/>
              </a:rPr>
              <a:t>の</a:t>
            </a:r>
            <a:endParaRPr lang="en-US" altLang="ja-JP" sz="2000" dirty="0" smtClean="0">
              <a:latin typeface="Meiryo UI" panose="020B0604030504040204" pitchFamily="50" charset="-128"/>
              <a:ea typeface="Meiryo UI" panose="020B0604030504040204" pitchFamily="50" charset="-128"/>
            </a:endParaRPr>
          </a:p>
          <a:p>
            <a:pPr>
              <a:lnSpc>
                <a:spcPts val="2800"/>
              </a:lnSpc>
            </a:pPr>
            <a:r>
              <a:rPr lang="en-US" altLang="ja-JP" sz="2000" dirty="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具体的</a:t>
            </a:r>
            <a:r>
              <a:rPr lang="ja-JP" altLang="en-US" sz="2000" dirty="0">
                <a:latin typeface="Meiryo UI" panose="020B0604030504040204" pitchFamily="50" charset="-128"/>
                <a:ea typeface="Meiryo UI" panose="020B0604030504040204" pitchFamily="50" charset="-128"/>
              </a:rPr>
              <a:t>な取組み</a:t>
            </a:r>
            <a:r>
              <a:rPr lang="ja-JP" altLang="en-US" sz="2000" dirty="0" smtClean="0">
                <a:latin typeface="Meiryo UI" panose="020B0604030504040204" pitchFamily="50" charset="-128"/>
                <a:ea typeface="Meiryo UI" panose="020B0604030504040204" pitchFamily="50" charset="-128"/>
              </a:rPr>
              <a:t>を盛り込む</a:t>
            </a:r>
            <a:r>
              <a:rPr lang="ja-JP" altLang="en-US" sz="2000" dirty="0">
                <a:latin typeface="Meiryo UI" panose="020B0604030504040204" pitchFamily="50" charset="-128"/>
                <a:ea typeface="Meiryo UI" panose="020B0604030504040204" pitchFamily="50" charset="-128"/>
              </a:rPr>
              <a:t>。</a:t>
            </a:r>
          </a:p>
          <a:p>
            <a:pPr>
              <a:lnSpc>
                <a:spcPts val="2800"/>
              </a:lnSpc>
            </a:pPr>
            <a:r>
              <a:rPr lang="ja-JP" altLang="en-US" sz="2000" dirty="0">
                <a:latin typeface="Meiryo UI" panose="020B0604030504040204" pitchFamily="50" charset="-128"/>
                <a:ea typeface="Meiryo UI" panose="020B0604030504040204" pitchFamily="50" charset="-128"/>
              </a:rPr>
              <a:t>　　・なお、作成にあたっては、国の「がん対策推進基本計画　ロードマップ」（参考資料２参照）を参考とする。</a:t>
            </a:r>
          </a:p>
          <a:p>
            <a:pPr>
              <a:lnSpc>
                <a:spcPts val="2800"/>
              </a:lnSpc>
            </a:pPr>
            <a:endParaRPr lang="en-US" altLang="ja-JP" sz="2000" dirty="0" smtClean="0">
              <a:latin typeface="Meiryo UI" panose="020B0604030504040204" pitchFamily="50" charset="-128"/>
              <a:ea typeface="Meiryo UI" panose="020B0604030504040204" pitchFamily="50" charset="-128"/>
            </a:endParaRPr>
          </a:p>
          <a:p>
            <a:pPr>
              <a:lnSpc>
                <a:spcPts val="2800"/>
              </a:lnSpc>
            </a:pPr>
            <a:endParaRPr lang="ja-JP" altLang="en-US" sz="2000" dirty="0">
              <a:latin typeface="Meiryo UI" panose="020B0604030504040204" pitchFamily="50" charset="-128"/>
              <a:ea typeface="Meiryo UI" panose="020B0604030504040204" pitchFamily="50" charset="-128"/>
            </a:endParaRPr>
          </a:p>
          <a:p>
            <a:pPr>
              <a:lnSpc>
                <a:spcPts val="2800"/>
              </a:lnSpc>
            </a:pPr>
            <a:r>
              <a:rPr lang="ja-JP" altLang="en-US" sz="2000" b="1" dirty="0">
                <a:latin typeface="Meiryo UI" panose="020B0604030504040204" pitchFamily="50" charset="-128"/>
                <a:ea typeface="Meiryo UI" panose="020B0604030504040204" pitchFamily="50" charset="-128"/>
              </a:rPr>
              <a:t>（４）策定手順</a:t>
            </a:r>
          </a:p>
          <a:p>
            <a:pPr>
              <a:lnSpc>
                <a:spcPts val="2800"/>
              </a:lnSpc>
            </a:pPr>
            <a:r>
              <a:rPr lang="ja-JP" altLang="en-US" sz="2000" dirty="0">
                <a:latin typeface="Meiryo UI" panose="020B0604030504040204" pitchFamily="50" charset="-128"/>
                <a:ea typeface="Meiryo UI" panose="020B0604030504040204" pitchFamily="50" charset="-128"/>
              </a:rPr>
              <a:t>　　・（３）の項目ごとに、大阪府がん対策推進委員会の各部会において検討を行ったうえで、大阪府がん</a:t>
            </a:r>
            <a:r>
              <a:rPr lang="ja-JP" altLang="en-US" sz="2000" dirty="0" smtClean="0">
                <a:latin typeface="Meiryo UI" panose="020B0604030504040204" pitchFamily="50" charset="-128"/>
                <a:ea typeface="Meiryo UI" panose="020B0604030504040204" pitchFamily="50" charset="-128"/>
              </a:rPr>
              <a:t>対策</a:t>
            </a:r>
            <a:endParaRPr lang="en-US" altLang="ja-JP" sz="2000" dirty="0" smtClean="0">
              <a:latin typeface="Meiryo UI" panose="020B0604030504040204" pitchFamily="50" charset="-128"/>
              <a:ea typeface="Meiryo UI" panose="020B0604030504040204" pitchFamily="50" charset="-128"/>
            </a:endParaRPr>
          </a:p>
          <a:p>
            <a:pPr>
              <a:lnSpc>
                <a:spcPts val="2800"/>
              </a:lnSpc>
            </a:pPr>
            <a:r>
              <a:rPr lang="en-US" altLang="ja-JP" sz="2000" dirty="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推進</a:t>
            </a:r>
            <a:r>
              <a:rPr lang="ja-JP" altLang="en-US" sz="2000" dirty="0">
                <a:latin typeface="Meiryo UI" panose="020B0604030504040204" pitchFamily="50" charset="-128"/>
                <a:ea typeface="Meiryo UI" panose="020B0604030504040204" pitchFamily="50" charset="-128"/>
              </a:rPr>
              <a:t>委員会</a:t>
            </a:r>
            <a:r>
              <a:rPr lang="ja-JP" altLang="en-US" sz="2000" dirty="0" smtClean="0">
                <a:latin typeface="Meiryo UI" panose="020B0604030504040204" pitchFamily="50" charset="-128"/>
                <a:ea typeface="Meiryo UI" panose="020B0604030504040204" pitchFamily="50" charset="-128"/>
              </a:rPr>
              <a:t>において</a:t>
            </a:r>
            <a:r>
              <a:rPr lang="ja-JP" altLang="en-US" sz="2000" dirty="0">
                <a:latin typeface="Meiryo UI" panose="020B0604030504040204" pitchFamily="50" charset="-128"/>
                <a:ea typeface="Meiryo UI" panose="020B0604030504040204" pitchFamily="50" charset="-128"/>
              </a:rPr>
              <a:t>意見集約を行った</a:t>
            </a:r>
            <a:r>
              <a:rPr lang="ja-JP" altLang="en-US" sz="2000" dirty="0" smtClean="0">
                <a:latin typeface="Meiryo UI" panose="020B0604030504040204" pitchFamily="50" charset="-128"/>
                <a:ea typeface="Meiryo UI" panose="020B0604030504040204" pitchFamily="50" charset="-128"/>
              </a:rPr>
              <a:t>うえで</a:t>
            </a:r>
            <a:r>
              <a:rPr lang="ja-JP" altLang="en-US" sz="2000" dirty="0">
                <a:latin typeface="Meiryo UI" panose="020B0604030504040204" pitchFamily="50" charset="-128"/>
                <a:ea typeface="Meiryo UI" panose="020B0604030504040204" pitchFamily="50" charset="-128"/>
              </a:rPr>
              <a:t>、府においてアクションプランとして作成する。</a:t>
            </a:r>
          </a:p>
          <a:p>
            <a:pPr>
              <a:lnSpc>
                <a:spcPts val="2800"/>
              </a:lnSpc>
            </a:pPr>
            <a:r>
              <a:rPr lang="ja-JP" altLang="en-US" sz="2000" dirty="0">
                <a:latin typeface="Meiryo UI" panose="020B0604030504040204" pitchFamily="50" charset="-128"/>
                <a:ea typeface="Meiryo UI" panose="020B0604030504040204" pitchFamily="50" charset="-128"/>
              </a:rPr>
              <a:t>　　（各部会での検討項目は</a:t>
            </a:r>
            <a:r>
              <a:rPr lang="en-US" altLang="ja-JP" sz="2000" dirty="0" smtClean="0">
                <a:latin typeface="Meiryo UI" panose="020B0604030504040204" pitchFamily="50" charset="-128"/>
                <a:ea typeface="Meiryo UI" panose="020B0604030504040204" pitchFamily="50" charset="-128"/>
              </a:rPr>
              <a:t>P19</a:t>
            </a:r>
            <a:r>
              <a:rPr lang="ja-JP" altLang="en-US" sz="2000" dirty="0" err="1"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P20</a:t>
            </a:r>
            <a:r>
              <a:rPr lang="ja-JP" altLang="en-US" sz="2000" dirty="0" smtClean="0">
                <a:latin typeface="Meiryo UI" panose="020B0604030504040204" pitchFamily="50" charset="-128"/>
                <a:ea typeface="Meiryo UI" panose="020B0604030504040204" pitchFamily="50" charset="-128"/>
              </a:rPr>
              <a:t>の</a:t>
            </a:r>
            <a:r>
              <a:rPr lang="ja-JP" altLang="en-US" sz="2000" dirty="0">
                <a:latin typeface="Meiryo UI" panose="020B0604030504040204" pitchFamily="50" charset="-128"/>
                <a:ea typeface="Meiryo UI" panose="020B0604030504040204" pitchFamily="50" charset="-128"/>
              </a:rPr>
              <a:t>とおり）</a:t>
            </a:r>
          </a:p>
          <a:p>
            <a:pPr>
              <a:lnSpc>
                <a:spcPts val="2800"/>
              </a:lnSpc>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・平成</a:t>
            </a:r>
            <a:r>
              <a:rPr lang="en-US" altLang="ja-JP" sz="2000" dirty="0">
                <a:latin typeface="Meiryo UI" panose="020B0604030504040204" pitchFamily="50" charset="-128"/>
                <a:ea typeface="Meiryo UI" panose="020B0604030504040204" pitchFamily="50" charset="-128"/>
              </a:rPr>
              <a:t>30</a:t>
            </a:r>
            <a:r>
              <a:rPr lang="ja-JP" altLang="en-US" sz="2000" dirty="0">
                <a:latin typeface="Meiryo UI" panose="020B0604030504040204" pitchFamily="50" charset="-128"/>
                <a:ea typeface="Meiryo UI" panose="020B0604030504040204" pitchFamily="50" charset="-128"/>
              </a:rPr>
              <a:t>年</a:t>
            </a:r>
            <a:r>
              <a:rPr lang="en-US" altLang="ja-JP" sz="2000" dirty="0">
                <a:latin typeface="Meiryo UI" panose="020B0604030504040204" pitchFamily="50" charset="-128"/>
                <a:ea typeface="Meiryo UI" panose="020B0604030504040204" pitchFamily="50" charset="-128"/>
              </a:rPr>
              <a:t>12</a:t>
            </a:r>
            <a:r>
              <a:rPr lang="ja-JP" altLang="en-US" sz="2000" dirty="0">
                <a:latin typeface="Meiryo UI" panose="020B0604030504040204" pitchFamily="50" charset="-128"/>
                <a:ea typeface="Meiryo UI" panose="020B0604030504040204" pitchFamily="50" charset="-128"/>
              </a:rPr>
              <a:t>月～　各部会で</a:t>
            </a:r>
            <a:r>
              <a:rPr lang="ja-JP" altLang="en-US" sz="2000" dirty="0" smtClean="0">
                <a:latin typeface="Meiryo UI" panose="020B0604030504040204" pitchFamily="50" charset="-128"/>
                <a:ea typeface="Meiryo UI" panose="020B0604030504040204" pitchFamily="50" charset="-128"/>
              </a:rPr>
              <a:t>検討。</a:t>
            </a:r>
            <a:endParaRPr lang="ja-JP" altLang="en-US" sz="2000" dirty="0">
              <a:latin typeface="Meiryo UI" panose="020B0604030504040204" pitchFamily="50" charset="-128"/>
              <a:ea typeface="Meiryo UI" panose="020B0604030504040204" pitchFamily="50" charset="-128"/>
            </a:endParaRPr>
          </a:p>
          <a:p>
            <a:pPr>
              <a:lnSpc>
                <a:spcPts val="2800"/>
              </a:lnSpc>
            </a:pPr>
            <a:r>
              <a:rPr lang="ja-JP" altLang="en-US" sz="2000" dirty="0">
                <a:latin typeface="Meiryo UI" panose="020B0604030504040204" pitchFamily="50" charset="-128"/>
                <a:ea typeface="Meiryo UI" panose="020B0604030504040204" pitchFamily="50" charset="-128"/>
              </a:rPr>
              <a:t>　　　　 ・平成</a:t>
            </a:r>
            <a:r>
              <a:rPr lang="en-US" altLang="ja-JP" sz="2000" dirty="0">
                <a:latin typeface="Meiryo UI" panose="020B0604030504040204" pitchFamily="50" charset="-128"/>
                <a:ea typeface="Meiryo UI" panose="020B0604030504040204" pitchFamily="50" charset="-128"/>
              </a:rPr>
              <a:t>31</a:t>
            </a:r>
            <a:r>
              <a:rPr lang="ja-JP" altLang="en-US" sz="2000" dirty="0">
                <a:latin typeface="Meiryo UI" panose="020B0604030504040204" pitchFamily="50" charset="-128"/>
                <a:ea typeface="Meiryo UI" panose="020B0604030504040204" pitchFamily="50" charset="-128"/>
              </a:rPr>
              <a:t>年</a:t>
            </a:r>
            <a:r>
              <a:rPr lang="en-US" altLang="ja-JP" sz="2000" dirty="0">
                <a:latin typeface="Meiryo UI" panose="020B0604030504040204" pitchFamily="50" charset="-128"/>
                <a:ea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rPr>
              <a:t>月　大阪府がん対策推進</a:t>
            </a:r>
            <a:r>
              <a:rPr lang="ja-JP" altLang="en-US" sz="2000" dirty="0" smtClean="0">
                <a:latin typeface="Meiryo UI" panose="020B0604030504040204" pitchFamily="50" charset="-128"/>
                <a:ea typeface="Meiryo UI" panose="020B0604030504040204" pitchFamily="50" charset="-128"/>
              </a:rPr>
              <a:t>委員会で検討。</a:t>
            </a:r>
            <a:r>
              <a:rPr lang="ja-JP" altLang="en-US" sz="2000" dirty="0">
                <a:latin typeface="Meiryo UI" panose="020B0604030504040204" pitchFamily="50" charset="-128"/>
                <a:ea typeface="Meiryo UI" panose="020B0604030504040204" pitchFamily="50" charset="-128"/>
              </a:rPr>
              <a:t>　　　</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16062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705666933"/>
              </p:ext>
            </p:extLst>
          </p:nvPr>
        </p:nvGraphicFramePr>
        <p:xfrm>
          <a:off x="229674" y="579322"/>
          <a:ext cx="11732653" cy="5731325"/>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423695">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423695">
                <a:tc>
                  <a:txBody>
                    <a:bodyPr/>
                    <a:lstStyle/>
                    <a:p>
                      <a:r>
                        <a:rPr kumimoji="1" lang="ja-JP" altLang="en-US" sz="1200" b="1" dirty="0" smtClean="0">
                          <a:latin typeface="Meiryo UI" panose="020B0604030504040204" pitchFamily="50" charset="-128"/>
                          <a:ea typeface="Meiryo UI" panose="020B0604030504040204" pitchFamily="50" charset="-128"/>
                        </a:rPr>
                        <a:t>１がんの予防・早期発見</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8070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（１）がんの</a:t>
                      </a:r>
                      <a:r>
                        <a:rPr kumimoji="1" lang="en-US" altLang="ja-JP" sz="1200" b="1" dirty="0" smtClean="0">
                          <a:latin typeface="Meiryo UI" panose="020B0604030504040204" pitchFamily="50" charset="-128"/>
                          <a:ea typeface="Meiryo UI" panose="020B0604030504040204" pitchFamily="50" charset="-128"/>
                        </a:rPr>
                        <a:t>1</a:t>
                      </a:r>
                      <a:r>
                        <a:rPr kumimoji="1" lang="ja-JP" altLang="en-US" sz="1200" b="1" dirty="0" smtClean="0">
                          <a:latin typeface="Meiryo UI" panose="020B0604030504040204" pitchFamily="50" charset="-128"/>
                          <a:ea typeface="Meiryo UI" panose="020B0604030504040204" pitchFamily="50" charset="-128"/>
                        </a:rPr>
                        <a:t>次予防</a:t>
                      </a:r>
                    </a:p>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rPr>
                        <a:t>①たばこ対策</a:t>
                      </a: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760528">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②喫煙以外の生活習慣の改善</a:t>
                      </a: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54228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③がん教育、がんに関する知識の普及啓発</a:t>
                      </a: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r h="774108">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④がんに関する感染症対策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5851614"/>
                  </a:ext>
                </a:extLst>
              </a:tr>
            </a:tbl>
          </a:graphicData>
        </a:graphic>
      </p:graphicFrame>
      <p:grpSp>
        <p:nvGrpSpPr>
          <p:cNvPr id="3" name="グループ化 2"/>
          <p:cNvGrpSpPr/>
          <p:nvPr/>
        </p:nvGrpSpPr>
        <p:grpSpPr>
          <a:xfrm>
            <a:off x="2047739" y="4343704"/>
            <a:ext cx="8706120" cy="1129415"/>
            <a:chOff x="2047739" y="3835385"/>
            <a:chExt cx="8706120" cy="1129415"/>
          </a:xfrm>
        </p:grpSpPr>
        <p:sp>
          <p:nvSpPr>
            <p:cNvPr id="2" name="右矢印 1"/>
            <p:cNvSpPr/>
            <p:nvPr/>
          </p:nvSpPr>
          <p:spPr>
            <a:xfrm>
              <a:off x="2047740" y="4157652"/>
              <a:ext cx="7727325" cy="472124"/>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外部講師によるがん教育の実施に係る検討</a:t>
              </a:r>
              <a:endParaRPr kumimoji="1" lang="ja-JP" altLang="en-US" dirty="0">
                <a:latin typeface="Meiryo UI" panose="020B0604030504040204" pitchFamily="50" charset="-128"/>
                <a:ea typeface="Meiryo UI" panose="020B0604030504040204" pitchFamily="50" charset="-128"/>
              </a:endParaRPr>
            </a:p>
          </p:txBody>
        </p:sp>
        <p:sp>
          <p:nvSpPr>
            <p:cNvPr id="5" name="右矢印 4"/>
            <p:cNvSpPr/>
            <p:nvPr/>
          </p:nvSpPr>
          <p:spPr>
            <a:xfrm>
              <a:off x="2047740" y="4476224"/>
              <a:ext cx="5743977" cy="488576"/>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がん対策基金を活用したモデル事業の実施</a:t>
              </a:r>
              <a:endParaRPr kumimoji="1" lang="ja-JP" altLang="en-US" dirty="0">
                <a:latin typeface="Meiryo UI" panose="020B0604030504040204" pitchFamily="50" charset="-128"/>
                <a:ea typeface="Meiryo UI" panose="020B0604030504040204" pitchFamily="50" charset="-128"/>
              </a:endParaRPr>
            </a:p>
          </p:txBody>
        </p:sp>
        <p:sp>
          <p:nvSpPr>
            <p:cNvPr id="6" name="右矢印 5"/>
            <p:cNvSpPr/>
            <p:nvPr/>
          </p:nvSpPr>
          <p:spPr>
            <a:xfrm>
              <a:off x="2047739" y="3835385"/>
              <a:ext cx="8706120" cy="49011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教員向け研修会の実施</a:t>
              </a:r>
              <a:endParaRPr kumimoji="1" lang="ja-JP" altLang="en-US" dirty="0">
                <a:latin typeface="Meiryo UI" panose="020B0604030504040204" pitchFamily="50" charset="-128"/>
                <a:ea typeface="Meiryo UI" panose="020B0604030504040204" pitchFamily="50" charset="-128"/>
              </a:endParaRPr>
            </a:p>
          </p:txBody>
        </p:sp>
      </p:grpSp>
      <p:grpSp>
        <p:nvGrpSpPr>
          <p:cNvPr id="9" name="グループ化 8"/>
          <p:cNvGrpSpPr/>
          <p:nvPr/>
        </p:nvGrpSpPr>
        <p:grpSpPr>
          <a:xfrm>
            <a:off x="2047739" y="1646196"/>
            <a:ext cx="8715642" cy="1652186"/>
            <a:chOff x="2047739" y="1003259"/>
            <a:chExt cx="8715642" cy="1652186"/>
          </a:xfrm>
        </p:grpSpPr>
        <p:sp>
          <p:nvSpPr>
            <p:cNvPr id="8" name="右矢印 7"/>
            <p:cNvSpPr/>
            <p:nvPr/>
          </p:nvSpPr>
          <p:spPr>
            <a:xfrm>
              <a:off x="2057261" y="2145861"/>
              <a:ext cx="8706120" cy="509584"/>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受動喫煙対策の推進</a:t>
              </a:r>
              <a:endParaRPr kumimoji="1" lang="ja-JP" altLang="en-US" dirty="0">
                <a:latin typeface="Meiryo UI" panose="020B0604030504040204" pitchFamily="50" charset="-128"/>
                <a:ea typeface="Meiryo UI" panose="020B0604030504040204" pitchFamily="50" charset="-128"/>
              </a:endParaRPr>
            </a:p>
          </p:txBody>
        </p:sp>
        <p:sp>
          <p:nvSpPr>
            <p:cNvPr id="10" name="右矢印 9"/>
            <p:cNvSpPr/>
            <p:nvPr/>
          </p:nvSpPr>
          <p:spPr>
            <a:xfrm>
              <a:off x="2047739" y="1003259"/>
              <a:ext cx="8706120" cy="50764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禁煙化状況調査（病院・市町村・学校等）</a:t>
              </a:r>
              <a:endParaRPr kumimoji="1" lang="ja-JP" altLang="en-US" dirty="0">
                <a:latin typeface="Meiryo UI" panose="020B0604030504040204" pitchFamily="50" charset="-128"/>
                <a:ea typeface="Meiryo UI" panose="020B0604030504040204" pitchFamily="50" charset="-128"/>
              </a:endParaRPr>
            </a:p>
          </p:txBody>
        </p:sp>
        <p:sp>
          <p:nvSpPr>
            <p:cNvPr id="11" name="右矢印 10"/>
            <p:cNvSpPr/>
            <p:nvPr/>
          </p:nvSpPr>
          <p:spPr>
            <a:xfrm>
              <a:off x="2047739" y="1743075"/>
              <a:ext cx="8706120" cy="553879"/>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eiryo UI" panose="020B0604030504040204" pitchFamily="50" charset="-128"/>
                  <a:ea typeface="Meiryo UI" panose="020B0604030504040204" pitchFamily="50" charset="-128"/>
                </a:rPr>
                <a:t>未成年者の喫煙防止対策推進</a:t>
              </a:r>
              <a:endParaRPr lang="en-US" altLang="ja-JP" dirty="0" smtClean="0">
                <a:latin typeface="Meiryo UI" panose="020B0604030504040204" pitchFamily="50" charset="-128"/>
                <a:ea typeface="Meiryo UI" panose="020B0604030504040204" pitchFamily="50" charset="-128"/>
              </a:endParaRPr>
            </a:p>
          </p:txBody>
        </p:sp>
        <p:sp>
          <p:nvSpPr>
            <p:cNvPr id="12" name="右矢印 11"/>
            <p:cNvSpPr/>
            <p:nvPr/>
          </p:nvSpPr>
          <p:spPr>
            <a:xfrm>
              <a:off x="2047739" y="1338284"/>
              <a:ext cx="8706120" cy="56811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禁煙相談支援・禁煙サポートの推進</a:t>
              </a:r>
              <a:endParaRPr kumimoji="1" lang="ja-JP" altLang="en-US" dirty="0">
                <a:latin typeface="Meiryo UI" panose="020B0604030504040204" pitchFamily="50" charset="-128"/>
                <a:ea typeface="Meiryo UI" panose="020B0604030504040204" pitchFamily="50" charset="-128"/>
              </a:endParaRPr>
            </a:p>
          </p:txBody>
        </p:sp>
      </p:grpSp>
      <p:sp>
        <p:nvSpPr>
          <p:cNvPr id="14" name="右矢印 13"/>
          <p:cNvSpPr/>
          <p:nvPr/>
        </p:nvSpPr>
        <p:spPr>
          <a:xfrm>
            <a:off x="2057261" y="5672308"/>
            <a:ext cx="8706120" cy="490113"/>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国の動向を踏まえ対応</a:t>
            </a:r>
            <a:endParaRPr kumimoji="1" lang="ja-JP" altLang="en-US" dirty="0">
              <a:latin typeface="Meiryo UI" panose="020B0604030504040204" pitchFamily="50" charset="-128"/>
              <a:ea typeface="Meiryo UI" panose="020B0604030504040204" pitchFamily="50" charset="-128"/>
            </a:endParaRPr>
          </a:p>
        </p:txBody>
      </p:sp>
      <p:sp>
        <p:nvSpPr>
          <p:cNvPr id="15" name="右矢印 14"/>
          <p:cNvSpPr/>
          <p:nvPr/>
        </p:nvSpPr>
        <p:spPr>
          <a:xfrm>
            <a:off x="2057261" y="3394539"/>
            <a:ext cx="8564451" cy="525245"/>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関係機関と連携したがんの予防につながる生活習慣についての普及啓発</a:t>
            </a:r>
            <a:endParaRPr kumimoji="1" lang="ja-JP" altLang="en-US" dirty="0">
              <a:latin typeface="Meiryo UI" panose="020B0604030504040204" pitchFamily="50" charset="-128"/>
              <a:ea typeface="Meiryo UI" panose="020B0604030504040204" pitchFamily="50" charset="-128"/>
            </a:endParaRPr>
          </a:p>
        </p:txBody>
      </p:sp>
      <p:sp>
        <p:nvSpPr>
          <p:cNvPr id="13" name="スライド番号プレースホルダー 12"/>
          <p:cNvSpPr>
            <a:spLocks noGrp="1"/>
          </p:cNvSpPr>
          <p:nvPr>
            <p:ph type="sldNum" sz="quarter" idx="12"/>
          </p:nvPr>
        </p:nvSpPr>
        <p:spPr/>
        <p:txBody>
          <a:bodyPr/>
          <a:lstStyle/>
          <a:p>
            <a:fld id="{6688D74F-30DD-4F01-BDDE-36A698586010}" type="slidenum">
              <a:rPr kumimoji="1" lang="ja-JP" altLang="en-US" smtClean="0"/>
              <a:t>5</a:t>
            </a:fld>
            <a:endParaRPr kumimoji="1" lang="ja-JP" altLang="en-US"/>
          </a:p>
        </p:txBody>
      </p:sp>
      <p:sp>
        <p:nvSpPr>
          <p:cNvPr id="7" name="正方形/長方形 6"/>
          <p:cNvSpPr/>
          <p:nvPr/>
        </p:nvSpPr>
        <p:spPr>
          <a:xfrm>
            <a:off x="113229" y="144059"/>
            <a:ext cx="6596664" cy="400110"/>
          </a:xfrm>
          <a:prstGeom prst="rect">
            <a:avLst/>
          </a:prstGeom>
        </p:spPr>
        <p:txBody>
          <a:bodyPr wrap="square">
            <a:spAutoFit/>
          </a:bodyPr>
          <a:lstStyle/>
          <a:p>
            <a:pPr algn="ctr"/>
            <a:r>
              <a:rPr lang="ja-JP" altLang="en-US" sz="2000" b="1" dirty="0" smtClean="0">
                <a:latin typeface="Meiryo UI" panose="020B0604030504040204" pitchFamily="50" charset="-128"/>
                <a:ea typeface="Meiryo UI" panose="020B0604030504040204" pitchFamily="50" charset="-128"/>
              </a:rPr>
              <a:t>（５）第</a:t>
            </a:r>
            <a:r>
              <a:rPr lang="en-US" altLang="ja-JP" sz="2000" b="1" dirty="0" smtClean="0">
                <a:latin typeface="Meiryo UI" panose="020B0604030504040204" pitchFamily="50" charset="-128"/>
                <a:ea typeface="Meiryo UI" panose="020B0604030504040204" pitchFamily="50" charset="-128"/>
              </a:rPr>
              <a:t>3</a:t>
            </a:r>
            <a:r>
              <a:rPr lang="ja-JP" altLang="en-US" sz="2000" b="1" dirty="0">
                <a:latin typeface="Meiryo UI" panose="020B0604030504040204" pitchFamily="50" charset="-128"/>
                <a:ea typeface="Meiryo UI" panose="020B0604030504040204" pitchFamily="50" charset="-128"/>
              </a:rPr>
              <a:t>期大阪府がん対策推進計画　アクションプラン案</a:t>
            </a:r>
          </a:p>
        </p:txBody>
      </p:sp>
    </p:spTree>
    <p:extLst>
      <p:ext uri="{BB962C8B-B14F-4D97-AF65-F5344CB8AC3E}">
        <p14:creationId xmlns:p14="http://schemas.microsoft.com/office/powerpoint/2010/main" val="1693845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177082" y="669697"/>
          <a:ext cx="11732653" cy="5302478"/>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445742">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445742">
                <a:tc>
                  <a:txBody>
                    <a:bodyPr/>
                    <a:lstStyle/>
                    <a:p>
                      <a:r>
                        <a:rPr kumimoji="1" lang="ja-JP" altLang="en-US" sz="1200" b="1" dirty="0" smtClean="0">
                          <a:latin typeface="Meiryo UI" panose="020B0604030504040204" pitchFamily="50" charset="-128"/>
                          <a:ea typeface="Meiryo UI" panose="020B0604030504040204" pitchFamily="50" charset="-128"/>
                        </a:rPr>
                        <a:t>１がんの予防・早期発見</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5677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（２）がん検診</a:t>
                      </a:r>
                    </a:p>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rPr>
                        <a:t>①市町村におけるがん検診受診率の向上</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385887">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②がん検診の精度管理の充実</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457325">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③職域におけるがん検診の推進</a:t>
                      </a: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5" name="右矢印 4"/>
          <p:cNvSpPr/>
          <p:nvPr/>
        </p:nvSpPr>
        <p:spPr>
          <a:xfrm>
            <a:off x="2014397" y="2014537"/>
            <a:ext cx="8706120" cy="45720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効果的</a:t>
            </a:r>
            <a:r>
              <a:rPr lang="ja-JP" altLang="en-US" dirty="0" smtClean="0">
                <a:latin typeface="Meiryo UI" panose="020B0604030504040204" pitchFamily="50" charset="-128"/>
                <a:ea typeface="Meiryo UI" panose="020B0604030504040204" pitchFamily="50" charset="-128"/>
              </a:rPr>
              <a:t>な普及・啓発活動の推進、受診勧奨のための</a:t>
            </a:r>
            <a:r>
              <a:rPr kumimoji="1" lang="ja-JP" altLang="en-US" dirty="0" smtClean="0">
                <a:latin typeface="Meiryo UI" panose="020B0604030504040204" pitchFamily="50" charset="-128"/>
                <a:ea typeface="Meiryo UI" panose="020B0604030504040204" pitchFamily="50" charset="-128"/>
              </a:rPr>
              <a:t>技術的支援</a:t>
            </a:r>
            <a:endParaRPr kumimoji="1" lang="ja-JP" altLang="en-US" dirty="0">
              <a:latin typeface="Meiryo UI" panose="020B0604030504040204" pitchFamily="50" charset="-128"/>
              <a:ea typeface="Meiryo UI" panose="020B0604030504040204" pitchFamily="50" charset="-128"/>
            </a:endParaRPr>
          </a:p>
        </p:txBody>
      </p:sp>
      <p:sp>
        <p:nvSpPr>
          <p:cNvPr id="7" name="右矢印 6"/>
          <p:cNvSpPr/>
          <p:nvPr/>
        </p:nvSpPr>
        <p:spPr>
          <a:xfrm>
            <a:off x="2009634" y="2471739"/>
            <a:ext cx="8706120" cy="423866"/>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eiryo UI" panose="020B0604030504040204" pitchFamily="50" charset="-128"/>
                <a:ea typeface="Meiryo UI" panose="020B0604030504040204" pitchFamily="50" charset="-128"/>
              </a:rPr>
              <a:t>モデル事業や好事例の展開による支援</a:t>
            </a:r>
            <a:endParaRPr lang="ja-JP" altLang="en-US" dirty="0">
              <a:latin typeface="Meiryo UI" panose="020B0604030504040204" pitchFamily="50" charset="-128"/>
              <a:ea typeface="Meiryo UI" panose="020B0604030504040204" pitchFamily="50" charset="-128"/>
            </a:endParaRPr>
          </a:p>
        </p:txBody>
      </p:sp>
      <p:sp>
        <p:nvSpPr>
          <p:cNvPr id="10" name="右矢印 9"/>
          <p:cNvSpPr/>
          <p:nvPr/>
        </p:nvSpPr>
        <p:spPr>
          <a:xfrm>
            <a:off x="2023921" y="3810009"/>
            <a:ext cx="8706120" cy="45720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eiryo UI" panose="020B0604030504040204" pitchFamily="50" charset="-128"/>
                <a:ea typeface="Meiryo UI" panose="020B0604030504040204" pitchFamily="50" charset="-128"/>
              </a:rPr>
              <a:t>市町村・検診機関における質の高い検診体制の整備への支援</a:t>
            </a:r>
            <a:endParaRPr kumimoji="1" lang="ja-JP" altLang="en-US" dirty="0">
              <a:latin typeface="Meiryo UI" panose="020B0604030504040204" pitchFamily="50" charset="-128"/>
              <a:ea typeface="Meiryo UI" panose="020B0604030504040204" pitchFamily="50" charset="-128"/>
            </a:endParaRPr>
          </a:p>
        </p:txBody>
      </p:sp>
      <p:sp>
        <p:nvSpPr>
          <p:cNvPr id="11" name="右矢印 10"/>
          <p:cNvSpPr/>
          <p:nvPr/>
        </p:nvSpPr>
        <p:spPr>
          <a:xfrm>
            <a:off x="2019154" y="3352808"/>
            <a:ext cx="8706120" cy="45720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eiryo UI" panose="020B0604030504040204" pitchFamily="50" charset="-128"/>
                <a:ea typeface="Meiryo UI" panose="020B0604030504040204" pitchFamily="50" charset="-128"/>
              </a:rPr>
              <a:t>市町村がん検診データの収集・分析</a:t>
            </a:r>
            <a:endParaRPr kumimoji="1" lang="ja-JP" altLang="en-US"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2019154" y="4829203"/>
            <a:ext cx="8696600" cy="876288"/>
            <a:chOff x="2019154" y="4472008"/>
            <a:chExt cx="8706120" cy="876288"/>
          </a:xfrm>
        </p:grpSpPr>
        <p:sp>
          <p:nvSpPr>
            <p:cNvPr id="8" name="右矢印 7"/>
            <p:cNvSpPr/>
            <p:nvPr/>
          </p:nvSpPr>
          <p:spPr>
            <a:xfrm>
              <a:off x="2019154" y="4472008"/>
              <a:ext cx="8706120" cy="457201"/>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がん検診受診推進員を活用したがん検診の受診啓発</a:t>
              </a:r>
              <a:endParaRPr kumimoji="1" lang="ja-JP" altLang="en-US" dirty="0">
                <a:latin typeface="Meiryo UI" panose="020B0604030504040204" pitchFamily="50" charset="-128"/>
                <a:ea typeface="Meiryo UI" panose="020B0604030504040204" pitchFamily="50" charset="-128"/>
              </a:endParaRPr>
            </a:p>
          </p:txBody>
        </p:sp>
        <p:sp>
          <p:nvSpPr>
            <p:cNvPr id="9" name="右矢印 8"/>
            <p:cNvSpPr/>
            <p:nvPr/>
          </p:nvSpPr>
          <p:spPr>
            <a:xfrm>
              <a:off x="3500438" y="4924430"/>
              <a:ext cx="7224835" cy="423866"/>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Meiryo UI" panose="020B0604030504040204" pitchFamily="50" charset="-128"/>
                  <a:ea typeface="Meiryo UI" panose="020B0604030504040204" pitchFamily="50" charset="-128"/>
                </a:rPr>
                <a:t>「職域</a:t>
              </a:r>
              <a:r>
                <a:rPr lang="ja-JP" altLang="en-US" dirty="0">
                  <a:latin typeface="Meiryo UI" panose="020B0604030504040204" pitchFamily="50" charset="-128"/>
                  <a:ea typeface="Meiryo UI" panose="020B0604030504040204" pitchFamily="50" charset="-128"/>
                </a:rPr>
                <a:t>におけるがん検診に関するマニュアル」の啓発</a:t>
              </a:r>
            </a:p>
          </p:txBody>
        </p:sp>
        <p:sp>
          <p:nvSpPr>
            <p:cNvPr id="12" name="右矢印 11"/>
            <p:cNvSpPr/>
            <p:nvPr/>
          </p:nvSpPr>
          <p:spPr>
            <a:xfrm>
              <a:off x="2019154" y="4924430"/>
              <a:ext cx="1481284" cy="423865"/>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rPr>
                <a:t>関係機関との調整</a:t>
              </a:r>
              <a:endParaRPr kumimoji="1" lang="ja-JP" altLang="en-US" sz="1100" dirty="0">
                <a:latin typeface="Meiryo UI" panose="020B0604030504040204" pitchFamily="50" charset="-128"/>
                <a:ea typeface="Meiryo UI" panose="020B0604030504040204" pitchFamily="50" charset="-128"/>
              </a:endParaRPr>
            </a:p>
          </p:txBody>
        </p:sp>
      </p:grpSp>
      <p:sp>
        <p:nvSpPr>
          <p:cNvPr id="3" name="スライド番号プレースホルダー 2"/>
          <p:cNvSpPr>
            <a:spLocks noGrp="1"/>
          </p:cNvSpPr>
          <p:nvPr>
            <p:ph type="sldNum" sz="quarter" idx="12"/>
          </p:nvPr>
        </p:nvSpPr>
        <p:spPr/>
        <p:txBody>
          <a:bodyPr/>
          <a:lstStyle/>
          <a:p>
            <a:fld id="{6688D74F-30DD-4F01-BDDE-36A698586010}" type="slidenum">
              <a:rPr kumimoji="1" lang="ja-JP" altLang="en-US" smtClean="0"/>
              <a:t>6</a:t>
            </a:fld>
            <a:endParaRPr kumimoji="1" lang="ja-JP" altLang="en-US"/>
          </a:p>
        </p:txBody>
      </p:sp>
    </p:spTree>
    <p:extLst>
      <p:ext uri="{BB962C8B-B14F-4D97-AF65-F5344CB8AC3E}">
        <p14:creationId xmlns:p14="http://schemas.microsoft.com/office/powerpoint/2010/main" val="554960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177082" y="669697"/>
          <a:ext cx="11732653" cy="5629503"/>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598924">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598924">
                <a:tc>
                  <a:txBody>
                    <a:bodyPr/>
                    <a:lstStyle/>
                    <a:p>
                      <a:r>
                        <a:rPr kumimoji="1" lang="ja-JP" altLang="en-US" sz="1200" b="1" dirty="0" smtClean="0">
                          <a:latin typeface="Meiryo UI" panose="020B0604030504040204" pitchFamily="50" charset="-128"/>
                          <a:ea typeface="Meiryo UI" panose="020B0604030504040204" pitchFamily="50" charset="-128"/>
                        </a:rPr>
                        <a:t>１がんの予防・早期発見</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1917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（３）肝炎肝がん対策の推進</a:t>
                      </a:r>
                    </a:p>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rPr>
                        <a:t>①肝炎肝がんの予防</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251460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②肝炎ウイルス検査の受診促進</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bl>
          </a:graphicData>
        </a:graphic>
      </p:graphicFrame>
      <p:sp>
        <p:nvSpPr>
          <p:cNvPr id="6" name="右矢印 5"/>
          <p:cNvSpPr/>
          <p:nvPr/>
        </p:nvSpPr>
        <p:spPr>
          <a:xfrm>
            <a:off x="2036265" y="2113939"/>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600" dirty="0" smtClean="0">
                <a:latin typeface="Meiryo UI" panose="020B0604030504040204" pitchFamily="50" charset="-128"/>
                <a:ea typeface="Meiryo UI" panose="020B0604030504040204" pitchFamily="50" charset="-128"/>
              </a:rPr>
              <a:t>府保健所や肝疾患診療連携拠点病院による、府民向け講習会等を通じた普及啓発</a:t>
            </a:r>
            <a:endParaRPr kumimoji="1" lang="ja-JP" altLang="en-US" sz="1600" dirty="0">
              <a:latin typeface="Meiryo UI" panose="020B0604030504040204" pitchFamily="50" charset="-128"/>
              <a:ea typeface="Meiryo UI" panose="020B0604030504040204" pitchFamily="50" charset="-128"/>
            </a:endParaRPr>
          </a:p>
        </p:txBody>
      </p:sp>
      <p:sp>
        <p:nvSpPr>
          <p:cNvPr id="8" name="右矢印 7"/>
          <p:cNvSpPr/>
          <p:nvPr/>
        </p:nvSpPr>
        <p:spPr>
          <a:xfrm>
            <a:off x="2036258" y="2649481"/>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latin typeface="Meiryo UI" panose="020B0604030504040204" pitchFamily="50" charset="-128"/>
                <a:ea typeface="Meiryo UI" panose="020B0604030504040204" pitchFamily="50" charset="-128"/>
              </a:rPr>
              <a:t>肝炎ウイルス由来以外の、生活習慣病と関連のある肝がん（</a:t>
            </a:r>
            <a:r>
              <a:rPr kumimoji="1" lang="en-US" altLang="ja-JP" sz="1400" dirty="0" smtClean="0">
                <a:latin typeface="Meiryo UI" panose="020B0604030504040204" pitchFamily="50" charset="-128"/>
                <a:ea typeface="Meiryo UI" panose="020B0604030504040204" pitchFamily="50" charset="-128"/>
              </a:rPr>
              <a:t>NASH</a:t>
            </a:r>
            <a:r>
              <a:rPr kumimoji="1" lang="ja-JP" altLang="en-US" sz="1400" dirty="0" smtClean="0">
                <a:latin typeface="Meiryo UI" panose="020B0604030504040204" pitchFamily="50" charset="-128"/>
                <a:ea typeface="Meiryo UI" panose="020B0604030504040204" pitchFamily="50" charset="-128"/>
              </a:rPr>
              <a:t>他）に係る普及啓発</a:t>
            </a:r>
            <a:endParaRPr kumimoji="1" lang="ja-JP" altLang="en-US" sz="1400" dirty="0">
              <a:latin typeface="Meiryo UI" panose="020B0604030504040204" pitchFamily="50" charset="-128"/>
              <a:ea typeface="Meiryo UI" panose="020B0604030504040204" pitchFamily="50" charset="-128"/>
            </a:endParaRPr>
          </a:p>
        </p:txBody>
      </p:sp>
      <p:sp>
        <p:nvSpPr>
          <p:cNvPr id="11" name="右矢印 10"/>
          <p:cNvSpPr/>
          <p:nvPr/>
        </p:nvSpPr>
        <p:spPr>
          <a:xfrm>
            <a:off x="2036265" y="3186043"/>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latin typeface="Meiryo UI" panose="020B0604030504040204" pitchFamily="50" charset="-128"/>
                <a:ea typeface="Meiryo UI" panose="020B0604030504040204" pitchFamily="50" charset="-128"/>
              </a:rPr>
              <a:t>市町村に対するＢ型肝炎ワクチン接種に関する最新情報を提供、接種率向上及び感染防止への啓発</a:t>
            </a:r>
            <a:endParaRPr kumimoji="1" lang="ja-JP" altLang="en-US" sz="1400" dirty="0">
              <a:latin typeface="Meiryo UI" panose="020B0604030504040204" pitchFamily="50" charset="-128"/>
              <a:ea typeface="Meiryo UI" panose="020B0604030504040204" pitchFamily="50" charset="-128"/>
            </a:endParaRPr>
          </a:p>
        </p:txBody>
      </p:sp>
      <p:sp>
        <p:nvSpPr>
          <p:cNvPr id="15" name="右矢印 14"/>
          <p:cNvSpPr/>
          <p:nvPr/>
        </p:nvSpPr>
        <p:spPr>
          <a:xfrm>
            <a:off x="2036222" y="4579885"/>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latin typeface="Meiryo UI" panose="020B0604030504040204" pitchFamily="50" charset="-128"/>
                <a:ea typeface="Meiryo UI" panose="020B0604030504040204" pitchFamily="50" charset="-128"/>
              </a:rPr>
              <a:t>イベントや市民まつり会場での受検勧奨チラシ等配布や既存の広告媒体を利用した検査受検勧奨</a:t>
            </a:r>
            <a:endParaRPr kumimoji="1" lang="ja-JP" altLang="en-US" sz="1400" dirty="0">
              <a:latin typeface="Meiryo UI" panose="020B0604030504040204" pitchFamily="50" charset="-128"/>
              <a:ea typeface="Meiryo UI" panose="020B0604030504040204" pitchFamily="50" charset="-128"/>
            </a:endParaRPr>
          </a:p>
        </p:txBody>
      </p:sp>
      <p:sp>
        <p:nvSpPr>
          <p:cNvPr id="16" name="右矢印 15"/>
          <p:cNvSpPr/>
          <p:nvPr/>
        </p:nvSpPr>
        <p:spPr>
          <a:xfrm>
            <a:off x="2036222" y="5642821"/>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latin typeface="Meiryo UI" panose="020B0604030504040204" pitchFamily="50" charset="-128"/>
                <a:ea typeface="Meiryo UI" panose="020B0604030504040204" pitchFamily="50" charset="-128"/>
              </a:rPr>
              <a:t>肝炎ウイルス感染の高リスク集団を特定し、積極的かつ効果的な検査受検勧奨を実施</a:t>
            </a:r>
            <a:endParaRPr kumimoji="1" lang="ja-JP" altLang="en-US" sz="1400" dirty="0">
              <a:latin typeface="Meiryo UI" panose="020B0604030504040204" pitchFamily="50" charset="-128"/>
              <a:ea typeface="Meiryo UI" panose="020B0604030504040204" pitchFamily="50" charset="-128"/>
            </a:endParaRPr>
          </a:p>
        </p:txBody>
      </p:sp>
      <p:sp>
        <p:nvSpPr>
          <p:cNvPr id="24" name="右矢印 23"/>
          <p:cNvSpPr/>
          <p:nvPr/>
        </p:nvSpPr>
        <p:spPr>
          <a:xfrm>
            <a:off x="2036222" y="4056700"/>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latin typeface="Meiryo UI" panose="020B0604030504040204" pitchFamily="50" charset="-128"/>
                <a:ea typeface="Meiryo UI" panose="020B0604030504040204" pitchFamily="50" charset="-128"/>
              </a:rPr>
              <a:t>検査実施機関（府保健所、委託医療機関）の</a:t>
            </a:r>
            <a:r>
              <a:rPr lang="ja-JP" altLang="en-US" sz="1400" dirty="0">
                <a:latin typeface="Meiryo UI" panose="020B0604030504040204" pitchFamily="50" charset="-128"/>
                <a:ea typeface="Meiryo UI" panose="020B0604030504040204" pitchFamily="50" charset="-128"/>
              </a:rPr>
              <a:t>情報を大阪府ホームページ（</a:t>
            </a:r>
            <a:r>
              <a:rPr lang="en-US" altLang="ja-JP" sz="1400" dirty="0">
                <a:latin typeface="Meiryo UI" panose="020B0604030504040204" pitchFamily="50" charset="-128"/>
                <a:ea typeface="Meiryo UI" panose="020B0604030504040204" pitchFamily="50" charset="-128"/>
              </a:rPr>
              <a:t>HP</a:t>
            </a:r>
            <a:r>
              <a:rPr lang="ja-JP" altLang="en-US"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に掲載</a:t>
            </a:r>
            <a:endParaRPr kumimoji="1" lang="ja-JP" altLang="en-US" sz="1400" dirty="0">
              <a:latin typeface="Meiryo UI" panose="020B0604030504040204" pitchFamily="50" charset="-128"/>
              <a:ea typeface="Meiryo UI" panose="020B0604030504040204" pitchFamily="50" charset="-128"/>
            </a:endParaRPr>
          </a:p>
        </p:txBody>
      </p:sp>
      <p:sp>
        <p:nvSpPr>
          <p:cNvPr id="25" name="右矢印 24"/>
          <p:cNvSpPr/>
          <p:nvPr/>
        </p:nvSpPr>
        <p:spPr>
          <a:xfrm>
            <a:off x="2036222" y="5117515"/>
            <a:ext cx="235004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000" dirty="0" smtClean="0">
                <a:latin typeface="Meiryo UI" panose="020B0604030504040204" pitchFamily="50" charset="-128"/>
                <a:ea typeface="Meiryo UI" panose="020B0604030504040204" pitchFamily="50" charset="-128"/>
              </a:rPr>
              <a:t>職域との連携を強化した、検査受診勧奨への取り組み</a:t>
            </a:r>
            <a:endParaRPr kumimoji="1" lang="ja-JP" altLang="en-US" sz="1000" dirty="0">
              <a:latin typeface="Meiryo UI" panose="020B0604030504040204" pitchFamily="50" charset="-128"/>
              <a:ea typeface="Meiryo UI" panose="020B0604030504040204" pitchFamily="50" charset="-128"/>
            </a:endParaRPr>
          </a:p>
        </p:txBody>
      </p:sp>
      <p:sp>
        <p:nvSpPr>
          <p:cNvPr id="12" name="右矢印 11"/>
          <p:cNvSpPr/>
          <p:nvPr/>
        </p:nvSpPr>
        <p:spPr>
          <a:xfrm>
            <a:off x="4386263" y="5134235"/>
            <a:ext cx="6214410"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a:latin typeface="Meiryo UI" panose="020B0604030504040204" pitchFamily="50" charset="-128"/>
                <a:ea typeface="Meiryo UI" panose="020B0604030504040204" pitchFamily="50" charset="-128"/>
              </a:rPr>
              <a:t>初回精密検査費用助成</a:t>
            </a:r>
            <a:r>
              <a:rPr lang="ja-JP" altLang="en-US" sz="1400" dirty="0" smtClean="0">
                <a:latin typeface="Meiryo UI" panose="020B0604030504040204" pitchFamily="50" charset="-128"/>
                <a:ea typeface="Meiryo UI" panose="020B0604030504040204" pitchFamily="50" charset="-128"/>
              </a:rPr>
              <a:t>対象拡大</a:t>
            </a:r>
            <a:r>
              <a:rPr lang="ja-JP" altLang="en-US" sz="1400" dirty="0">
                <a:latin typeface="Meiryo UI" panose="020B0604030504040204" pitchFamily="50" charset="-128"/>
                <a:ea typeface="Meiryo UI" panose="020B0604030504040204" pitchFamily="50" charset="-128"/>
              </a:rPr>
              <a:t>（職域検診陽性者</a:t>
            </a:r>
            <a:r>
              <a:rPr lang="ja-JP" altLang="en-US" sz="1400" dirty="0" smtClean="0">
                <a:latin typeface="Meiryo UI" panose="020B0604030504040204" pitchFamily="50" charset="-128"/>
                <a:ea typeface="Meiryo UI" panose="020B0604030504040204" pitchFamily="50" charset="-128"/>
              </a:rPr>
              <a:t>）に伴う受診啓発</a:t>
            </a:r>
            <a:endParaRPr kumimoji="1" lang="ja-JP" altLang="en-US" sz="14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7</a:t>
            </a:fld>
            <a:endParaRPr kumimoji="1" lang="ja-JP" altLang="en-US"/>
          </a:p>
        </p:txBody>
      </p:sp>
    </p:spTree>
    <p:extLst>
      <p:ext uri="{BB962C8B-B14F-4D97-AF65-F5344CB8AC3E}">
        <p14:creationId xmlns:p14="http://schemas.microsoft.com/office/powerpoint/2010/main" val="478456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177082" y="669697"/>
          <a:ext cx="11732653" cy="5566003"/>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443121">
                  <a:extLst>
                    <a:ext uri="{9D8B030D-6E8A-4147-A177-3AD203B41FA5}">
                      <a16:colId xmlns:a16="http://schemas.microsoft.com/office/drawing/2014/main" val="4127807303"/>
                    </a:ext>
                  </a:extLst>
                </a:gridCol>
                <a:gridCol w="1532920">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445742">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445742">
                <a:tc>
                  <a:txBody>
                    <a:bodyPr/>
                    <a:lstStyle/>
                    <a:p>
                      <a:r>
                        <a:rPr kumimoji="1" lang="ja-JP" altLang="en-US" sz="1200" b="1" dirty="0" smtClean="0">
                          <a:latin typeface="Meiryo UI" panose="020B0604030504040204" pitchFamily="50" charset="-128"/>
                          <a:ea typeface="Meiryo UI" panose="020B0604030504040204" pitchFamily="50" charset="-128"/>
                        </a:rPr>
                        <a:t>１がんの予防・早期発見</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25028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（３）肝炎肝がん対策の推進</a:t>
                      </a:r>
                    </a:p>
                    <a:p>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③肝炎肝がん医療の推進</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217170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④肝炎肝がんに関する普及促進の推進</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bl>
          </a:graphicData>
        </a:graphic>
      </p:graphicFrame>
      <p:sp>
        <p:nvSpPr>
          <p:cNvPr id="8" name="右矢印 7"/>
          <p:cNvSpPr/>
          <p:nvPr/>
        </p:nvSpPr>
        <p:spPr>
          <a:xfrm>
            <a:off x="2036239" y="4386454"/>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latin typeface="Meiryo UI" panose="020B0604030504040204" pitchFamily="50" charset="-128"/>
                <a:ea typeface="Meiryo UI" panose="020B0604030504040204" pitchFamily="50" charset="-128"/>
              </a:rPr>
              <a:t>関係機関と連携した、医療従事者等保健医療関係者への研修会、府民向け講習会等の開催</a:t>
            </a:r>
            <a:endParaRPr kumimoji="1" lang="ja-JP" altLang="en-US" sz="1400" dirty="0">
              <a:latin typeface="Meiryo UI" panose="020B0604030504040204" pitchFamily="50" charset="-128"/>
              <a:ea typeface="Meiryo UI" panose="020B0604030504040204" pitchFamily="50" charset="-128"/>
            </a:endParaRPr>
          </a:p>
        </p:txBody>
      </p:sp>
      <p:sp>
        <p:nvSpPr>
          <p:cNvPr id="11" name="右矢印 10"/>
          <p:cNvSpPr/>
          <p:nvPr/>
        </p:nvSpPr>
        <p:spPr>
          <a:xfrm>
            <a:off x="2036238" y="4787642"/>
            <a:ext cx="2335737"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900" dirty="0" smtClean="0">
                <a:latin typeface="Meiryo UI" panose="020B0604030504040204" pitchFamily="50" charset="-128"/>
                <a:ea typeface="Meiryo UI" panose="020B0604030504040204" pitchFamily="50" charset="-128"/>
              </a:rPr>
              <a:t>大阪府肝炎医療コーディネーター（肝炎</a:t>
            </a:r>
            <a:r>
              <a:rPr kumimoji="1" lang="en-US" altLang="ja-JP" sz="900" dirty="0" smtClean="0">
                <a:latin typeface="Meiryo UI" panose="020B0604030504040204" pitchFamily="50" charset="-128"/>
                <a:ea typeface="Meiryo UI" panose="020B0604030504040204" pitchFamily="50" charset="-128"/>
              </a:rPr>
              <a:t>Co</a:t>
            </a:r>
            <a:r>
              <a:rPr kumimoji="1" lang="ja-JP" altLang="en-US" sz="900" dirty="0" smtClean="0">
                <a:latin typeface="Meiryo UI" panose="020B0604030504040204" pitchFamily="50" charset="-128"/>
                <a:ea typeface="Meiryo UI" panose="020B0604030504040204" pitchFamily="50" charset="-128"/>
              </a:rPr>
              <a:t>）養成、配置準備作業⇒開始</a:t>
            </a:r>
            <a:endParaRPr kumimoji="1" lang="ja-JP" altLang="en-US" sz="900" dirty="0">
              <a:latin typeface="Meiryo UI" panose="020B0604030504040204" pitchFamily="50" charset="-128"/>
              <a:ea typeface="Meiryo UI" panose="020B0604030504040204" pitchFamily="50" charset="-128"/>
            </a:endParaRPr>
          </a:p>
        </p:txBody>
      </p:sp>
      <p:sp>
        <p:nvSpPr>
          <p:cNvPr id="14" name="右矢印 13"/>
          <p:cNvSpPr/>
          <p:nvPr/>
        </p:nvSpPr>
        <p:spPr>
          <a:xfrm>
            <a:off x="2036236" y="5580247"/>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latin typeface="Meiryo UI" panose="020B0604030504040204" pitchFamily="50" charset="-128"/>
                <a:ea typeface="Meiryo UI" panose="020B0604030504040204" pitchFamily="50" charset="-128"/>
              </a:rPr>
              <a:t>肝疾患診療連携拠点病院における肝疾患に関する相談支援体制の更なる充実化を支援</a:t>
            </a:r>
            <a:endParaRPr kumimoji="1" lang="ja-JP" altLang="en-US" sz="1400" dirty="0">
              <a:latin typeface="Meiryo UI" panose="020B0604030504040204" pitchFamily="50" charset="-128"/>
              <a:ea typeface="Meiryo UI" panose="020B0604030504040204" pitchFamily="50" charset="-128"/>
            </a:endParaRPr>
          </a:p>
        </p:txBody>
      </p:sp>
      <p:sp>
        <p:nvSpPr>
          <p:cNvPr id="16" name="右矢印 15"/>
          <p:cNvSpPr/>
          <p:nvPr/>
        </p:nvSpPr>
        <p:spPr>
          <a:xfrm>
            <a:off x="2036237" y="5179059"/>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latin typeface="Meiryo UI" panose="020B0604030504040204" pitchFamily="50" charset="-128"/>
                <a:ea typeface="Meiryo UI" panose="020B0604030504040204" pitchFamily="50" charset="-128"/>
              </a:rPr>
              <a:t>肝炎肝がんに関する制度の新設・改正に合わせ、冊子「健康手帳エル」の内容改訂</a:t>
            </a:r>
            <a:endParaRPr kumimoji="1" lang="ja-JP" altLang="en-US" sz="1400" dirty="0">
              <a:latin typeface="Meiryo UI" panose="020B0604030504040204" pitchFamily="50" charset="-128"/>
              <a:ea typeface="Meiryo UI" panose="020B0604030504040204" pitchFamily="50" charset="-128"/>
            </a:endParaRPr>
          </a:p>
        </p:txBody>
      </p:sp>
      <p:sp>
        <p:nvSpPr>
          <p:cNvPr id="12" name="右矢印 11"/>
          <p:cNvSpPr/>
          <p:nvPr/>
        </p:nvSpPr>
        <p:spPr>
          <a:xfrm>
            <a:off x="2036254" y="1779040"/>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a:latin typeface="Meiryo UI" panose="020B0604030504040204" pitchFamily="50" charset="-128"/>
                <a:ea typeface="Meiryo UI" panose="020B0604030504040204" pitchFamily="50" charset="-128"/>
              </a:rPr>
              <a:t>大阪府フォローアップ事業実施指針に</a:t>
            </a:r>
            <a:r>
              <a:rPr lang="ja-JP" altLang="en-US" sz="1400" dirty="0" smtClean="0">
                <a:latin typeface="Meiryo UI" panose="020B0604030504040204" pitchFamily="50" charset="-128"/>
                <a:ea typeface="Meiryo UI" panose="020B0604030504040204" pitchFamily="50" charset="-128"/>
              </a:rPr>
              <a:t>基づく検査陽性者への専門</a:t>
            </a:r>
            <a:r>
              <a:rPr lang="ja-JP" altLang="en-US" sz="1400" dirty="0">
                <a:latin typeface="Meiryo UI" panose="020B0604030504040204" pitchFamily="50" charset="-128"/>
                <a:ea typeface="Meiryo UI" panose="020B0604030504040204" pitchFamily="50" charset="-128"/>
              </a:rPr>
              <a:t>医療</a:t>
            </a:r>
            <a:r>
              <a:rPr lang="ja-JP" altLang="en-US" sz="1400" dirty="0" smtClean="0">
                <a:latin typeface="Meiryo UI" panose="020B0604030504040204" pitchFamily="50" charset="-128"/>
                <a:ea typeface="Meiryo UI" panose="020B0604030504040204" pitchFamily="50" charset="-128"/>
              </a:rPr>
              <a:t>機関受診勧奨</a:t>
            </a:r>
            <a:r>
              <a:rPr lang="ja-JP" altLang="en-US" sz="1400" dirty="0">
                <a:latin typeface="Meiryo UI" panose="020B0604030504040204" pitchFamily="50" charset="-128"/>
                <a:ea typeface="Meiryo UI" panose="020B0604030504040204" pitchFamily="50" charset="-128"/>
              </a:rPr>
              <a:t>を実施</a:t>
            </a:r>
          </a:p>
        </p:txBody>
      </p:sp>
      <p:sp>
        <p:nvSpPr>
          <p:cNvPr id="13" name="右矢印 12"/>
          <p:cNvSpPr/>
          <p:nvPr/>
        </p:nvSpPr>
        <p:spPr>
          <a:xfrm>
            <a:off x="2036240" y="2199598"/>
            <a:ext cx="2335735" cy="552639"/>
          </a:xfrm>
          <a:prstGeom prst="rightArrow">
            <a:avLst>
              <a:gd name="adj1" fmla="val 53471"/>
              <a:gd name="adj2" fmla="val 48201"/>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200" dirty="0" smtClean="0">
                <a:latin typeface="Meiryo UI" panose="020B0604030504040204" pitchFamily="50" charset="-128"/>
                <a:ea typeface="Meiryo UI" panose="020B0604030504040204" pitchFamily="50" charset="-128"/>
              </a:rPr>
              <a:t>初回精密検査費用助成開始</a:t>
            </a:r>
            <a:endParaRPr lang="ja-JP" altLang="en-US" sz="1200" dirty="0">
              <a:latin typeface="Meiryo UI" panose="020B0604030504040204" pitchFamily="50" charset="-128"/>
              <a:ea typeface="Meiryo UI" panose="020B0604030504040204" pitchFamily="50" charset="-128"/>
            </a:endParaRPr>
          </a:p>
        </p:txBody>
      </p:sp>
      <p:sp>
        <p:nvSpPr>
          <p:cNvPr id="20" name="右矢印 19"/>
          <p:cNvSpPr/>
          <p:nvPr/>
        </p:nvSpPr>
        <p:spPr>
          <a:xfrm>
            <a:off x="2036247" y="2645868"/>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latin typeface="Meiryo UI" panose="020B0604030504040204" pitchFamily="50" charset="-128"/>
                <a:ea typeface="Meiryo UI" panose="020B0604030504040204" pitchFamily="50" charset="-128"/>
              </a:rPr>
              <a:t>肝炎専門医療機関及び協力医療機関の指定、専門医療機関等関係者向け研修会の実施</a:t>
            </a:r>
            <a:endParaRPr lang="ja-JP" altLang="en-US" sz="1400" dirty="0">
              <a:latin typeface="Meiryo UI" panose="020B0604030504040204" pitchFamily="50" charset="-128"/>
              <a:ea typeface="Meiryo UI" panose="020B0604030504040204" pitchFamily="50" charset="-128"/>
            </a:endParaRPr>
          </a:p>
        </p:txBody>
      </p:sp>
      <p:sp>
        <p:nvSpPr>
          <p:cNvPr id="21" name="右矢印 20"/>
          <p:cNvSpPr/>
          <p:nvPr/>
        </p:nvSpPr>
        <p:spPr>
          <a:xfrm>
            <a:off x="4043363" y="3490360"/>
            <a:ext cx="6557328"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latin typeface="Meiryo UI" panose="020B0604030504040204" pitchFamily="50" charset="-128"/>
                <a:ea typeface="Meiryo UI" panose="020B0604030504040204" pitchFamily="50" charset="-128"/>
              </a:rPr>
              <a:t>入院医療費助成開始</a:t>
            </a:r>
            <a:endParaRPr lang="ja-JP" altLang="en-US" sz="1400" dirty="0">
              <a:latin typeface="Meiryo UI" panose="020B0604030504040204" pitchFamily="50" charset="-128"/>
              <a:ea typeface="Meiryo UI" panose="020B0604030504040204" pitchFamily="50" charset="-128"/>
            </a:endParaRPr>
          </a:p>
        </p:txBody>
      </p:sp>
      <p:sp>
        <p:nvSpPr>
          <p:cNvPr id="22" name="右矢印 21"/>
          <p:cNvSpPr/>
          <p:nvPr/>
        </p:nvSpPr>
        <p:spPr>
          <a:xfrm>
            <a:off x="2036240" y="3070146"/>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400" dirty="0" smtClean="0">
                <a:latin typeface="Meiryo UI" panose="020B0604030504040204" pitchFamily="50" charset="-128"/>
                <a:ea typeface="Meiryo UI" panose="020B0604030504040204" pitchFamily="50" charset="-128"/>
              </a:rPr>
              <a:t>国と連携し、肝炎患者の治療を目的とした医療費助成による受療促進</a:t>
            </a:r>
            <a:endParaRPr lang="ja-JP" altLang="en-US" sz="1400" dirty="0">
              <a:latin typeface="Meiryo UI" panose="020B0604030504040204" pitchFamily="50" charset="-128"/>
              <a:ea typeface="Meiryo UI" panose="020B0604030504040204" pitchFamily="50" charset="-128"/>
            </a:endParaRPr>
          </a:p>
        </p:txBody>
      </p:sp>
      <p:sp>
        <p:nvSpPr>
          <p:cNvPr id="15" name="右矢印 14"/>
          <p:cNvSpPr/>
          <p:nvPr/>
        </p:nvSpPr>
        <p:spPr>
          <a:xfrm>
            <a:off x="4371975" y="4787642"/>
            <a:ext cx="6228712"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400" dirty="0" smtClean="0">
                <a:latin typeface="Meiryo UI" panose="020B0604030504040204" pitchFamily="50" charset="-128"/>
                <a:ea typeface="Meiryo UI" panose="020B0604030504040204" pitchFamily="50" charset="-128"/>
              </a:rPr>
              <a:t>肝炎</a:t>
            </a:r>
            <a:r>
              <a:rPr kumimoji="1" lang="en-US" altLang="ja-JP" sz="1400" dirty="0" smtClean="0">
                <a:latin typeface="Meiryo UI" panose="020B0604030504040204" pitchFamily="50" charset="-128"/>
                <a:ea typeface="Meiryo UI" panose="020B0604030504040204" pitchFamily="50" charset="-128"/>
              </a:rPr>
              <a:t>Co</a:t>
            </a:r>
            <a:r>
              <a:rPr kumimoji="1" lang="ja-JP" altLang="en-US" sz="1400" dirty="0" smtClean="0">
                <a:latin typeface="Meiryo UI" panose="020B0604030504040204" pitchFamily="50" charset="-128"/>
                <a:ea typeface="Meiryo UI" panose="020B0604030504040204" pitchFamily="50" charset="-128"/>
              </a:rPr>
              <a:t>設置場所の拡大（協力医療機関など）</a:t>
            </a:r>
            <a:endParaRPr kumimoji="1" lang="ja-JP" altLang="en-US" sz="1400" dirty="0">
              <a:latin typeface="Meiryo UI" panose="020B0604030504040204" pitchFamily="50" charset="-128"/>
              <a:ea typeface="Meiryo UI" panose="020B0604030504040204" pitchFamily="50" charset="-128"/>
            </a:endParaRPr>
          </a:p>
        </p:txBody>
      </p:sp>
      <p:sp>
        <p:nvSpPr>
          <p:cNvPr id="18" name="右矢印 17"/>
          <p:cNvSpPr/>
          <p:nvPr/>
        </p:nvSpPr>
        <p:spPr>
          <a:xfrm>
            <a:off x="4371975" y="2195961"/>
            <a:ext cx="6228712" cy="552639"/>
          </a:xfrm>
          <a:prstGeom prst="rightArrow">
            <a:avLst>
              <a:gd name="adj1" fmla="val 53471"/>
              <a:gd name="adj2" fmla="val 48201"/>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1100" dirty="0" smtClean="0">
                <a:latin typeface="Meiryo UI" panose="020B0604030504040204" pitchFamily="50" charset="-128"/>
                <a:ea typeface="Meiryo UI" panose="020B0604030504040204" pitchFamily="50" charset="-128"/>
              </a:rPr>
              <a:t>初回精密検査費用助成対象の拡大（職域検診陽性者）、治療状況把握の実施</a:t>
            </a:r>
            <a:endParaRPr lang="ja-JP" altLang="en-US" sz="1100" dirty="0">
              <a:latin typeface="Meiryo UI" panose="020B0604030504040204" pitchFamily="50" charset="-128"/>
              <a:ea typeface="Meiryo UI" panose="020B0604030504040204" pitchFamily="50" charset="-128"/>
            </a:endParaRPr>
          </a:p>
        </p:txBody>
      </p:sp>
      <p:sp>
        <p:nvSpPr>
          <p:cNvPr id="19" name="右矢印 18"/>
          <p:cNvSpPr/>
          <p:nvPr/>
        </p:nvSpPr>
        <p:spPr>
          <a:xfrm>
            <a:off x="2036233" y="3490360"/>
            <a:ext cx="2007123"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lang="ja-JP" altLang="en-US" sz="900" dirty="0" smtClean="0">
                <a:latin typeface="Meiryo UI" panose="020B0604030504040204" pitchFamily="50" charset="-128"/>
                <a:ea typeface="Meiryo UI" panose="020B0604030504040204" pitchFamily="50" charset="-128"/>
              </a:rPr>
              <a:t>肝がん・重度肝硬変患者入院医療費助成（準備）</a:t>
            </a:r>
            <a:endParaRPr lang="ja-JP" altLang="en-US" sz="9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8</a:t>
            </a:fld>
            <a:endParaRPr kumimoji="1" lang="ja-JP" altLang="en-US"/>
          </a:p>
        </p:txBody>
      </p:sp>
    </p:spTree>
    <p:extLst>
      <p:ext uri="{BB962C8B-B14F-4D97-AF65-F5344CB8AC3E}">
        <p14:creationId xmlns:p14="http://schemas.microsoft.com/office/powerpoint/2010/main" val="845182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177082" y="669695"/>
          <a:ext cx="11732653" cy="5642142"/>
        </p:xfrm>
        <a:graphic>
          <a:graphicData uri="http://schemas.openxmlformats.org/drawingml/2006/table">
            <a:tbl>
              <a:tblPr firstRow="1" bandRow="1">
                <a:tableStyleId>{7DF18680-E054-41AD-8BC1-D1AEF772440D}</a:tableStyleId>
              </a:tblPr>
              <a:tblGrid>
                <a:gridCol w="1790163">
                  <a:extLst>
                    <a:ext uri="{9D8B030D-6E8A-4147-A177-3AD203B41FA5}">
                      <a16:colId xmlns:a16="http://schemas.microsoft.com/office/drawing/2014/main" val="2111543082"/>
                    </a:ext>
                  </a:extLst>
                </a:gridCol>
                <a:gridCol w="2618403">
                  <a:extLst>
                    <a:ext uri="{9D8B030D-6E8A-4147-A177-3AD203B41FA5}">
                      <a16:colId xmlns:a16="http://schemas.microsoft.com/office/drawing/2014/main" val="4127807303"/>
                    </a:ext>
                  </a:extLst>
                </a:gridCol>
                <a:gridCol w="1357638">
                  <a:extLst>
                    <a:ext uri="{9D8B030D-6E8A-4147-A177-3AD203B41FA5}">
                      <a16:colId xmlns:a16="http://schemas.microsoft.com/office/drawing/2014/main" val="3007621958"/>
                    </a:ext>
                  </a:extLst>
                </a:gridCol>
                <a:gridCol w="1792717">
                  <a:extLst>
                    <a:ext uri="{9D8B030D-6E8A-4147-A177-3AD203B41FA5}">
                      <a16:colId xmlns:a16="http://schemas.microsoft.com/office/drawing/2014/main" val="3186931578"/>
                    </a:ext>
                  </a:extLst>
                </a:gridCol>
                <a:gridCol w="1994985">
                  <a:extLst>
                    <a:ext uri="{9D8B030D-6E8A-4147-A177-3AD203B41FA5}">
                      <a16:colId xmlns:a16="http://schemas.microsoft.com/office/drawing/2014/main" val="1990359892"/>
                    </a:ext>
                  </a:extLst>
                </a:gridCol>
                <a:gridCol w="981012">
                  <a:extLst>
                    <a:ext uri="{9D8B030D-6E8A-4147-A177-3AD203B41FA5}">
                      <a16:colId xmlns:a16="http://schemas.microsoft.com/office/drawing/2014/main" val="2590381237"/>
                    </a:ext>
                  </a:extLst>
                </a:gridCol>
                <a:gridCol w="1197735">
                  <a:extLst>
                    <a:ext uri="{9D8B030D-6E8A-4147-A177-3AD203B41FA5}">
                      <a16:colId xmlns:a16="http://schemas.microsoft.com/office/drawing/2014/main" val="4013025954"/>
                    </a:ext>
                  </a:extLst>
                </a:gridCol>
              </a:tblGrid>
              <a:tr h="510070">
                <a:tc>
                  <a:txBody>
                    <a:bodyPr/>
                    <a:lstStyle/>
                    <a:p>
                      <a:pPr algn="ctr"/>
                      <a:r>
                        <a:rPr kumimoji="1" lang="ja-JP" altLang="en-US" sz="1400" dirty="0">
                          <a:latin typeface="Meiryo UI" panose="020B0604030504040204" pitchFamily="50" charset="-128"/>
                          <a:ea typeface="Meiryo UI" panose="020B0604030504040204" pitchFamily="50" charset="-128"/>
                        </a:rPr>
                        <a:t>第</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期計画項目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2018</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2019</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2020</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2021</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89220"/>
                  </a:ext>
                </a:extLst>
              </a:tr>
              <a:tr h="510070">
                <a:tc>
                  <a:txBody>
                    <a:bodyPr/>
                    <a:lstStyle/>
                    <a:p>
                      <a:r>
                        <a:rPr kumimoji="1" lang="ja-JP" altLang="en-US" sz="1200" b="1" dirty="0" smtClean="0">
                          <a:latin typeface="Meiryo UI" panose="020B0604030504040204" pitchFamily="50" charset="-128"/>
                          <a:ea typeface="Meiryo UI" panose="020B0604030504040204" pitchFamily="50" charset="-128"/>
                        </a:rPr>
                        <a:t>２がん医療の充実</a:t>
                      </a:r>
                      <a:endParaRPr kumimoji="1" lang="en-US" altLang="ja-JP" sz="1200" b="1"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中間年に計画見直し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4805397"/>
                  </a:ext>
                </a:extLst>
              </a:tr>
              <a:tr h="2045038">
                <a:tc>
                  <a:txBody>
                    <a:bodyPr/>
                    <a:lstStyle/>
                    <a:p>
                      <a:r>
                        <a:rPr kumimoji="1" lang="ja-JP" altLang="en-US" sz="1200" b="1" dirty="0" smtClean="0">
                          <a:latin typeface="Meiryo UI" panose="020B0604030504040204" pitchFamily="50" charset="-128"/>
                          <a:ea typeface="Meiryo UI" panose="020B0604030504040204" pitchFamily="50" charset="-128"/>
                        </a:rPr>
                        <a:t>（１）医療提供体制の充実</a:t>
                      </a:r>
                      <a:endParaRPr kumimoji="1" lang="ja-JP" altLang="en-US" sz="12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①がん診療拠点病院の機能強化</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4296287"/>
                  </a:ext>
                </a:extLst>
              </a:tr>
              <a:tr h="1017431">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②がん医療連携体制の充実</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44114"/>
                  </a:ext>
                </a:extLst>
              </a:tr>
              <a:tr h="1559533">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③人材育成の充実</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047834"/>
                  </a:ext>
                </a:extLst>
              </a:tr>
            </a:tbl>
          </a:graphicData>
        </a:graphic>
      </p:graphicFrame>
      <p:sp>
        <p:nvSpPr>
          <p:cNvPr id="5" name="右矢印 4"/>
          <p:cNvSpPr/>
          <p:nvPr/>
        </p:nvSpPr>
        <p:spPr>
          <a:xfrm>
            <a:off x="2010477" y="1898310"/>
            <a:ext cx="8564451" cy="548919"/>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600" dirty="0" smtClean="0">
                <a:latin typeface="Meiryo UI" panose="020B0604030504040204" pitchFamily="50" charset="-128"/>
                <a:ea typeface="Meiryo UI" panose="020B0604030504040204" pitchFamily="50" charset="-128"/>
              </a:rPr>
              <a:t>がん診療拠点病院における集学的治療、多職種によるチーム医療、緩和ケアの推進</a:t>
            </a:r>
            <a:endParaRPr kumimoji="1" lang="ja-JP" altLang="en-US" sz="1600" dirty="0">
              <a:latin typeface="Meiryo UI" panose="020B0604030504040204" pitchFamily="50" charset="-128"/>
              <a:ea typeface="Meiryo UI" panose="020B0604030504040204" pitchFamily="50" charset="-128"/>
            </a:endParaRPr>
          </a:p>
        </p:txBody>
      </p:sp>
      <p:sp>
        <p:nvSpPr>
          <p:cNvPr id="6" name="右矢印 5"/>
          <p:cNvSpPr/>
          <p:nvPr/>
        </p:nvSpPr>
        <p:spPr>
          <a:xfrm>
            <a:off x="2010477" y="2426030"/>
            <a:ext cx="3875166" cy="542472"/>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600" dirty="0" smtClean="0">
                <a:latin typeface="Meiryo UI" panose="020B0604030504040204" pitchFamily="50" charset="-128"/>
                <a:ea typeface="Meiryo UI" panose="020B0604030504040204" pitchFamily="50" charset="-128"/>
              </a:rPr>
              <a:t>府指定要件の見直し</a:t>
            </a:r>
            <a:endParaRPr kumimoji="1" lang="ja-JP" altLang="en-US" sz="1600" dirty="0">
              <a:latin typeface="Meiryo UI" panose="020B0604030504040204" pitchFamily="50" charset="-128"/>
              <a:ea typeface="Meiryo UI" panose="020B0604030504040204" pitchFamily="50" charset="-128"/>
            </a:endParaRPr>
          </a:p>
        </p:txBody>
      </p:sp>
      <p:sp>
        <p:nvSpPr>
          <p:cNvPr id="7" name="右矢印 6"/>
          <p:cNvSpPr/>
          <p:nvPr/>
        </p:nvSpPr>
        <p:spPr>
          <a:xfrm>
            <a:off x="5991367" y="2426030"/>
            <a:ext cx="4599657" cy="583591"/>
          </a:xfrm>
          <a:prstGeom prst="rightArrow">
            <a:avLst>
              <a:gd name="adj1" fmla="val 5347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600" dirty="0" smtClean="0">
                <a:latin typeface="Meiryo UI" panose="020B0604030504040204" pitchFamily="50" charset="-128"/>
                <a:ea typeface="Meiryo UI" panose="020B0604030504040204" pitchFamily="50" charset="-128"/>
              </a:rPr>
              <a:t>新府指定要件による運用</a:t>
            </a:r>
            <a:endParaRPr kumimoji="1" lang="ja-JP" altLang="en-US" sz="1600" dirty="0">
              <a:latin typeface="Meiryo UI" panose="020B0604030504040204" pitchFamily="50" charset="-128"/>
              <a:ea typeface="Meiryo UI" panose="020B0604030504040204" pitchFamily="50" charset="-128"/>
            </a:endParaRPr>
          </a:p>
        </p:txBody>
      </p:sp>
      <p:sp>
        <p:nvSpPr>
          <p:cNvPr id="8" name="右矢印 7"/>
          <p:cNvSpPr/>
          <p:nvPr/>
        </p:nvSpPr>
        <p:spPr>
          <a:xfrm>
            <a:off x="4580053" y="2979613"/>
            <a:ext cx="6010971" cy="660585"/>
          </a:xfrm>
          <a:prstGeom prst="rightArrow">
            <a:avLst>
              <a:gd name="adj1" fmla="val 53471"/>
              <a:gd name="adj2" fmla="val 3967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600" dirty="0" smtClean="0">
                <a:latin typeface="Meiryo UI" panose="020B0604030504040204" pitchFamily="50" charset="-128"/>
                <a:ea typeface="Meiryo UI" panose="020B0604030504040204" pitchFamily="50" charset="-128"/>
              </a:rPr>
              <a:t>がん診療拠点病院間において、好事例等の収集及び情報共有</a:t>
            </a:r>
            <a:endParaRPr kumimoji="1" lang="ja-JP" altLang="en-US" sz="1600" dirty="0">
              <a:latin typeface="Meiryo UI" panose="020B0604030504040204" pitchFamily="50" charset="-128"/>
              <a:ea typeface="Meiryo UI" panose="020B0604030504040204" pitchFamily="50" charset="-128"/>
            </a:endParaRPr>
          </a:p>
        </p:txBody>
      </p:sp>
      <p:sp>
        <p:nvSpPr>
          <p:cNvPr id="9" name="右矢印 8"/>
          <p:cNvSpPr/>
          <p:nvPr/>
        </p:nvSpPr>
        <p:spPr>
          <a:xfrm>
            <a:off x="2010478" y="3913628"/>
            <a:ext cx="8564451" cy="783914"/>
          </a:xfrm>
          <a:prstGeom prst="rightArrow">
            <a:avLst>
              <a:gd name="adj1" fmla="val 53471"/>
              <a:gd name="adj2" fmla="val 30849"/>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600" dirty="0" smtClean="0">
                <a:latin typeface="Meiryo UI" panose="020B0604030504040204" pitchFamily="50" charset="-128"/>
                <a:ea typeface="Meiryo UI" panose="020B0604030504040204" pitchFamily="50" charset="-128"/>
              </a:rPr>
              <a:t>がん診療地域連携クリティカルパス、緩和ケア、在宅医療など、地域の実情に応じた連携体制の充実</a:t>
            </a:r>
            <a:endParaRPr kumimoji="1" lang="ja-JP" altLang="en-US" sz="1600" dirty="0">
              <a:latin typeface="Meiryo UI" panose="020B0604030504040204" pitchFamily="50" charset="-128"/>
              <a:ea typeface="Meiryo UI" panose="020B0604030504040204" pitchFamily="50" charset="-128"/>
            </a:endParaRPr>
          </a:p>
        </p:txBody>
      </p:sp>
      <p:sp>
        <p:nvSpPr>
          <p:cNvPr id="10" name="右矢印 9"/>
          <p:cNvSpPr/>
          <p:nvPr/>
        </p:nvSpPr>
        <p:spPr>
          <a:xfrm>
            <a:off x="2010477" y="4912960"/>
            <a:ext cx="8564451" cy="745975"/>
          </a:xfrm>
          <a:prstGeom prst="rightArrow">
            <a:avLst>
              <a:gd name="adj1" fmla="val 53471"/>
              <a:gd name="adj2" fmla="val 35364"/>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600" dirty="0" smtClean="0">
                <a:latin typeface="Meiryo UI" panose="020B0604030504040204" pitchFamily="50" charset="-128"/>
                <a:ea typeface="Meiryo UI" panose="020B0604030504040204" pitchFamily="50" charset="-128"/>
              </a:rPr>
              <a:t>国立がん研究センター等が実施する専門研修へ参加</a:t>
            </a:r>
            <a:endParaRPr kumimoji="1" lang="ja-JP" altLang="en-US" sz="1600" dirty="0">
              <a:latin typeface="Meiryo UI" panose="020B0604030504040204" pitchFamily="50" charset="-128"/>
              <a:ea typeface="Meiryo UI" panose="020B0604030504040204" pitchFamily="50" charset="-128"/>
            </a:endParaRPr>
          </a:p>
        </p:txBody>
      </p:sp>
      <p:sp>
        <p:nvSpPr>
          <p:cNvPr id="11" name="右矢印 10"/>
          <p:cNvSpPr/>
          <p:nvPr/>
        </p:nvSpPr>
        <p:spPr>
          <a:xfrm>
            <a:off x="2010477" y="5656317"/>
            <a:ext cx="8564451" cy="623416"/>
          </a:xfrm>
          <a:prstGeom prst="rightArrow">
            <a:avLst>
              <a:gd name="adj1" fmla="val 53471"/>
              <a:gd name="adj2" fmla="val 4343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600" dirty="0" smtClean="0">
                <a:latin typeface="Meiryo UI" panose="020B0604030504040204" pitchFamily="50" charset="-128"/>
                <a:ea typeface="Meiryo UI" panose="020B0604030504040204" pitchFamily="50" charset="-128"/>
              </a:rPr>
              <a:t>「がんプロフェッショナル養成プラン」への参画及び協力</a:t>
            </a:r>
            <a:endParaRPr kumimoji="1" lang="ja-JP" altLang="en-US" sz="1600" dirty="0">
              <a:latin typeface="Meiryo UI" panose="020B0604030504040204" pitchFamily="50" charset="-128"/>
              <a:ea typeface="Meiryo UI" panose="020B0604030504040204" pitchFamily="50" charset="-128"/>
            </a:endParaRPr>
          </a:p>
        </p:txBody>
      </p:sp>
      <p:sp>
        <p:nvSpPr>
          <p:cNvPr id="13" name="右矢印 12"/>
          <p:cNvSpPr/>
          <p:nvPr/>
        </p:nvSpPr>
        <p:spPr>
          <a:xfrm>
            <a:off x="2010477" y="2933683"/>
            <a:ext cx="2492923" cy="737231"/>
          </a:xfrm>
          <a:prstGeom prst="rightArrow">
            <a:avLst>
              <a:gd name="adj1" fmla="val 68281"/>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80000" tIns="36000" rIns="0" bIns="0" rtlCol="0" anchor="ctr"/>
          <a:lstStyle/>
          <a:p>
            <a:r>
              <a:rPr kumimoji="1" lang="ja-JP" altLang="en-US" sz="1200" dirty="0" smtClean="0">
                <a:latin typeface="Meiryo UI" panose="020B0604030504040204" pitchFamily="50" charset="-128"/>
                <a:ea typeface="Meiryo UI" panose="020B0604030504040204" pitchFamily="50" charset="-128"/>
              </a:rPr>
              <a:t>他府県への病院訪問による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好事例等の収集及び情報共有</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6688D74F-30DD-4F01-BDDE-36A698586010}" type="slidenum">
              <a:rPr kumimoji="1" lang="ja-JP" altLang="en-US" smtClean="0"/>
              <a:t>9</a:t>
            </a:fld>
            <a:endParaRPr kumimoji="1" lang="ja-JP" altLang="en-US"/>
          </a:p>
        </p:txBody>
      </p:sp>
    </p:spTree>
    <p:extLst>
      <p:ext uri="{BB962C8B-B14F-4D97-AF65-F5344CB8AC3E}">
        <p14:creationId xmlns:p14="http://schemas.microsoft.com/office/powerpoint/2010/main" val="18395780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1101</TotalTime>
  <Words>2432</Words>
  <Application>Microsoft Office PowerPoint</Application>
  <PresentationFormat>ワイド画面</PresentationFormat>
  <Paragraphs>639</Paragraphs>
  <Slides>20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Meiryo UI</vt:lpstr>
      <vt:lpstr>游ゴシック</vt:lpstr>
      <vt:lpstr>游ゴシック Light</vt:lpstr>
      <vt:lpstr>Arial</vt:lpstr>
      <vt:lpstr>Office テーマ</vt:lpstr>
      <vt:lpstr>第3期大阪府がん対策推進計画　アクションプラン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中谷　健志</dc:creator>
  <cp:lastModifiedBy>木村　和貴</cp:lastModifiedBy>
  <cp:revision>104</cp:revision>
  <cp:lastPrinted>2019-03-13T02:15:13Z</cp:lastPrinted>
  <dcterms:created xsi:type="dcterms:W3CDTF">2018-12-07T04:30:41Z</dcterms:created>
  <dcterms:modified xsi:type="dcterms:W3CDTF">2019-03-13T02:21:36Z</dcterms:modified>
</cp:coreProperties>
</file>