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8" d="100"/>
          <a:sy n="78" d="100"/>
        </p:scale>
        <p:origin x="1200" y="96"/>
      </p:cViewPr>
      <p:guideLst>
        <p:guide orient="horz" pos="2160"/>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2019/3/7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2019/3/7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6606" y="2255654"/>
            <a:ext cx="8959240" cy="3416320"/>
          </a:xfrm>
          <a:prstGeom prst="rect">
            <a:avLst/>
          </a:prstGeom>
          <a:noFill/>
          <a:ln>
            <a:solidFill>
              <a:schemeClr val="accent6">
                <a:lumMod val="60000"/>
                <a:lumOff val="40000"/>
              </a:schemeClr>
            </a:solidFill>
          </a:ln>
        </p:spPr>
        <p:txBody>
          <a:bodyPr wrap="square" bIns="0" rtlCol="0">
            <a:spAutoFit/>
          </a:bodyPr>
          <a:lstStyle/>
          <a:p>
            <a:pPr marL="268288" indent="-268288">
              <a:lnSpc>
                <a:spcPts val="600"/>
              </a:lnSpc>
            </a:pPr>
            <a:endParaRPr lang="en-US" altLang="ja-JP" sz="800" dirty="0">
              <a:latin typeface="メイリオ" panose="020B0604030504040204" pitchFamily="50" charset="-128"/>
              <a:ea typeface="メイリオ" panose="020B0604030504040204" pitchFamily="50" charset="-128"/>
            </a:endParaRPr>
          </a:p>
          <a:p>
            <a:pPr marL="182563">
              <a:lnSpc>
                <a:spcPts val="1600"/>
              </a:lnSpc>
            </a:pP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１</a:t>
            </a: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 母子事業連携の受診勧奨（乳・子宮頸がん）　</a:t>
            </a:r>
            <a:endParaRPr lang="en-US" altLang="ja-JP" sz="1600" dirty="0" smtClean="0">
              <a:latin typeface="メイリオ" panose="020B0604030504040204" pitchFamily="50" charset="-128"/>
              <a:ea typeface="メイリオ" panose="020B0604030504040204" pitchFamily="50" charset="-128"/>
            </a:endParaRPr>
          </a:p>
          <a:p>
            <a:pPr marL="722313" lvl="0" indent="-180975">
              <a:buFont typeface="Arial" panose="020B0604020202020204" pitchFamily="34" charset="0"/>
              <a:buChar char="•"/>
            </a:pPr>
            <a:r>
              <a:rPr lang="ja-JP" altLang="en-US" sz="1050" dirty="0" smtClean="0">
                <a:solidFill>
                  <a:prstClr val="black"/>
                </a:solidFill>
                <a:latin typeface="メイリオ" panose="020B0604030504040204" pitchFamily="50" charset="-128"/>
                <a:ea typeface="メイリオ" panose="020B0604030504040204" pitchFamily="50" charset="-128"/>
              </a:rPr>
              <a:t>乳幼児健診（３歳健診など）の会場にがん検診車を派遣し、乳幼児健診の受診に来た母親ががん検診を「ついで」に受診できる機会を提供</a:t>
            </a:r>
            <a:r>
              <a:rPr lang="ja-JP" altLang="en-US" sz="1050" dirty="0" smtClean="0">
                <a:latin typeface="メイリオ" panose="020B0604030504040204" pitchFamily="50" charset="-128"/>
                <a:ea typeface="メイリオ" panose="020B0604030504040204" pitchFamily="50" charset="-128"/>
              </a:rPr>
              <a:t>して受診勧奨</a:t>
            </a:r>
            <a:r>
              <a:rPr lang="ja-JP" altLang="en-US" sz="1050" dirty="0" smtClean="0">
                <a:solidFill>
                  <a:prstClr val="black"/>
                </a:solidFill>
                <a:latin typeface="メイリオ" panose="020B0604030504040204" pitchFamily="50" charset="-128"/>
                <a:ea typeface="メイリオ" panose="020B0604030504040204" pitchFamily="50" charset="-128"/>
              </a:rPr>
              <a:t>。（母親が受診している間は、保育スタッフを配置する。）</a:t>
            </a:r>
            <a:endParaRPr lang="en-US" altLang="ja-JP" sz="1050" dirty="0" smtClean="0">
              <a:solidFill>
                <a:prstClr val="black"/>
              </a:solidFill>
              <a:latin typeface="メイリオ" panose="020B0604030504040204" pitchFamily="50" charset="-128"/>
              <a:ea typeface="メイリオ" panose="020B0604030504040204" pitchFamily="50" charset="-128"/>
            </a:endParaRPr>
          </a:p>
          <a:p>
            <a:pPr marL="722313" lvl="0" indent="-180975">
              <a:buFont typeface="Arial" panose="020B0604020202020204" pitchFamily="34" charset="0"/>
              <a:buChar char="•"/>
            </a:pPr>
            <a:endParaRPr lang="en-US" altLang="ja-JP" sz="400" dirty="0" smtClean="0">
              <a:solidFill>
                <a:prstClr val="black"/>
              </a:solidFill>
              <a:latin typeface="メイリオ" panose="020B0604030504040204" pitchFamily="50" charset="-128"/>
              <a:ea typeface="メイリオ" panose="020B0604030504040204" pitchFamily="50" charset="-128"/>
            </a:endParaRPr>
          </a:p>
          <a:p>
            <a:pPr marL="182563">
              <a:lnSpc>
                <a:spcPts val="1600"/>
              </a:lnSpc>
            </a:pP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２</a:t>
            </a: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 </a:t>
            </a:r>
            <a:r>
              <a:rPr lang="ja-JP" altLang="en-US" sz="1600" b="1" dirty="0">
                <a:latin typeface="メイリオ" panose="020B0604030504040204" pitchFamily="50" charset="-128"/>
                <a:ea typeface="メイリオ" panose="020B0604030504040204" pitchFamily="50" charset="-128"/>
              </a:rPr>
              <a:t>市</a:t>
            </a:r>
            <a:r>
              <a:rPr lang="en-US" altLang="ja-JP" sz="1600" b="1" dirty="0">
                <a:latin typeface="メイリオ" panose="020B0604030504040204" pitchFamily="50" charset="-128"/>
                <a:ea typeface="メイリオ" panose="020B0604030504040204" pitchFamily="50" charset="-128"/>
              </a:rPr>
              <a:t>PTA</a:t>
            </a:r>
            <a:r>
              <a:rPr lang="ja-JP" altLang="en-US" sz="1600" b="1" dirty="0">
                <a:latin typeface="メイリオ" panose="020B0604030504040204" pitchFamily="50" charset="-128"/>
                <a:ea typeface="メイリオ" panose="020B0604030504040204" pitchFamily="50" charset="-128"/>
              </a:rPr>
              <a:t>との連携による受診勧奨</a:t>
            </a: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５がん</a:t>
            </a: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endParaRPr>
          </a:p>
          <a:p>
            <a:pPr marL="722313" lvl="0" indent="-180975">
              <a:lnSpc>
                <a:spcPts val="1200"/>
              </a:lnSpc>
              <a:buFont typeface="Arial" panose="020B0604020202020204" pitchFamily="34" charset="0"/>
              <a:buChar char="•"/>
            </a:pPr>
            <a:r>
              <a:rPr lang="ja-JP" altLang="en-US" sz="1050" dirty="0" smtClean="0">
                <a:latin typeface="メイリオ" panose="020B0604030504040204" pitchFamily="50" charset="-128"/>
                <a:ea typeface="メイリオ" panose="020B0604030504040204" pitchFamily="50" charset="-128"/>
              </a:rPr>
              <a:t>市教委が運営する教育フェスタなど既存のイベントにおいて受診勧奨に関する講座を行うとともに、検診車の派遣又は検診予約受付を行う。人が集まり、口コミ効果も期待できる既存の場を活用して受診勧奨。</a:t>
            </a:r>
            <a:endParaRPr lang="en-US" altLang="ja-JP" sz="1050" dirty="0" smtClean="0">
              <a:latin typeface="メイリオ" panose="020B0604030504040204" pitchFamily="50" charset="-128"/>
              <a:ea typeface="メイリオ" panose="020B0604030504040204" pitchFamily="50" charset="-128"/>
            </a:endParaRPr>
          </a:p>
          <a:p>
            <a:pPr marL="174625" lvl="0" indent="-174625"/>
            <a:endParaRPr lang="en-US" altLang="ja-JP" sz="400" dirty="0" smtClean="0">
              <a:solidFill>
                <a:prstClr val="black"/>
              </a:solidFill>
              <a:latin typeface="メイリオ" panose="020B0604030504040204" pitchFamily="50" charset="-128"/>
              <a:ea typeface="メイリオ" panose="020B0604030504040204" pitchFamily="50" charset="-128"/>
            </a:endParaRPr>
          </a:p>
          <a:p>
            <a:pPr marL="182563" lvl="0">
              <a:lnSpc>
                <a:spcPts val="1600"/>
              </a:lnSpc>
            </a:pP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３</a:t>
            </a: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 検診日を指定した受診勧奨（５がん</a:t>
            </a: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endParaRPr>
          </a:p>
          <a:p>
            <a:pPr marL="717550" lvl="0" indent="-182563">
              <a:lnSpc>
                <a:spcPts val="1200"/>
              </a:lnSpc>
              <a:buFont typeface="Arial" panose="020B0604020202020204" pitchFamily="34" charset="0"/>
              <a:buChar char="•"/>
            </a:pPr>
            <a:r>
              <a:rPr lang="ja-JP" altLang="en-US" sz="1050" dirty="0" smtClean="0">
                <a:latin typeface="メイリオ" panose="020B0604030504040204" pitchFamily="50" charset="-128"/>
                <a:ea typeface="メイリオ" panose="020B0604030504040204" pitchFamily="50" charset="-128"/>
              </a:rPr>
              <a:t>市民に受診が可能な日のみを広報等により提示し、各人で直接予約を取るようにしていた市に、誕生日を迎える方に受診を指定して案内を送付。各人の受診予約の手間を省いた場合の受診率の違いを検証。</a:t>
            </a:r>
            <a:endParaRPr lang="en-US" altLang="ja-JP" sz="400" dirty="0" smtClean="0">
              <a:latin typeface="メイリオ" panose="020B0604030504040204" pitchFamily="50" charset="-128"/>
              <a:ea typeface="メイリオ" panose="020B0604030504040204" pitchFamily="50" charset="-128"/>
            </a:endParaRPr>
          </a:p>
          <a:p>
            <a:pPr marL="174625" indent="6350">
              <a:lnSpc>
                <a:spcPts val="1600"/>
              </a:lnSpc>
            </a:pP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４</a:t>
            </a: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 大腸がん検診キット事前送付　</a:t>
            </a:r>
            <a:endParaRPr lang="ja-JP" altLang="en-US" sz="1600" dirty="0" smtClean="0">
              <a:latin typeface="メイリオ" panose="020B0604030504040204" pitchFamily="50" charset="-128"/>
              <a:ea typeface="メイリオ" panose="020B0604030504040204" pitchFamily="50" charset="-128"/>
            </a:endParaRPr>
          </a:p>
          <a:p>
            <a:pPr marL="706438" lvl="0" indent="-171450">
              <a:buFont typeface="Arial" panose="020B0604020202020204" pitchFamily="34" charset="0"/>
              <a:buChar char="•"/>
            </a:pPr>
            <a:r>
              <a:rPr lang="ja-JP" altLang="en-US" sz="1050" dirty="0" smtClean="0">
                <a:latin typeface="メイリオ" panose="020B0604030504040204" pitchFamily="50" charset="-128"/>
                <a:ea typeface="メイリオ" panose="020B0604030504040204" pitchFamily="50" charset="-128"/>
              </a:rPr>
              <a:t>がん循</a:t>
            </a:r>
            <a:r>
              <a:rPr lang="en-US" altLang="ja-JP" sz="1050" dirty="0" smtClean="0">
                <a:latin typeface="メイリオ" panose="020B0604030504040204" pitchFamily="50" charset="-128"/>
                <a:ea typeface="メイリオ" panose="020B0604030504040204" pitchFamily="50" charset="-128"/>
              </a:rPr>
              <a:t>C</a:t>
            </a:r>
            <a:r>
              <a:rPr lang="ja-JP" altLang="en-US" sz="1050" dirty="0" smtClean="0">
                <a:latin typeface="メイリオ" panose="020B0604030504040204" pitchFamily="50" charset="-128"/>
                <a:ea typeface="メイリオ" panose="020B0604030504040204" pitchFamily="50" charset="-128"/>
              </a:rPr>
              <a:t>において受託する大腸がん検診について、モデル市の一部の対象者には受診案内時に検査キットを送付。検査キットを送付しない対象者との受診率を比較し検証。</a:t>
            </a:r>
            <a:endParaRPr lang="en-US" altLang="ja-JP" sz="1050" dirty="0" smtClean="0">
              <a:latin typeface="メイリオ" panose="020B0604030504040204" pitchFamily="50" charset="-128"/>
              <a:ea typeface="メイリオ" panose="020B0604030504040204" pitchFamily="50" charset="-128"/>
            </a:endParaRPr>
          </a:p>
          <a:p>
            <a:pPr marL="706438" lvl="0" indent="-171450">
              <a:buFont typeface="Arial" panose="020B0604020202020204" pitchFamily="34" charset="0"/>
              <a:buChar char="•"/>
            </a:pPr>
            <a:endParaRPr lang="en-US" altLang="ja-JP" sz="400" dirty="0" smtClean="0">
              <a:latin typeface="メイリオ" panose="020B0604030504040204" pitchFamily="50" charset="-128"/>
              <a:ea typeface="メイリオ" panose="020B0604030504040204" pitchFamily="50" charset="-128"/>
            </a:endParaRPr>
          </a:p>
          <a:p>
            <a:pPr marL="174625" indent="6350">
              <a:lnSpc>
                <a:spcPts val="1600"/>
              </a:lnSpc>
            </a:pP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５</a:t>
            </a:r>
            <a:r>
              <a:rPr lang="en-US" altLang="ja-JP" sz="1600" b="1" dirty="0" smtClean="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 退職後</a:t>
            </a:r>
            <a:r>
              <a:rPr lang="ja-JP" altLang="en-US" sz="1600" b="1" dirty="0">
                <a:solidFill>
                  <a:prstClr val="black"/>
                </a:solidFill>
                <a:latin typeface="メイリオ" panose="020B0604030504040204" pitchFamily="50" charset="-128"/>
                <a:ea typeface="メイリオ" panose="020B0604030504040204" pitchFamily="50" charset="-128"/>
              </a:rPr>
              <a:t>の市町村検診受診移行支援　</a:t>
            </a:r>
            <a:endParaRPr lang="en-US" altLang="ja-JP" sz="1600" dirty="0">
              <a:latin typeface="メイリオ" panose="020B0604030504040204" pitchFamily="50" charset="-128"/>
              <a:ea typeface="メイリオ" panose="020B0604030504040204" pitchFamily="50" charset="-128"/>
            </a:endParaRPr>
          </a:p>
          <a:p>
            <a:pPr marL="722313" indent="-180975">
              <a:lnSpc>
                <a:spcPts val="1200"/>
              </a:lnSpc>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６０歳代の受診率が低い理由として、退職後の市町村がん検診への移行がうまくいっていないことが考えられる。このため、退職後の国保切り替え時に、市町村がん検診の具体的な申込み方法などを案内</a:t>
            </a:r>
            <a:r>
              <a:rPr lang="ja-JP" altLang="en-US" sz="1050" dirty="0" smtClean="0">
                <a:latin typeface="メイリオ" panose="020B0604030504040204" pitchFamily="50" charset="-128"/>
                <a:ea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endParaRPr>
          </a:p>
          <a:p>
            <a:pPr marL="268288" indent="-87313">
              <a:lnSpc>
                <a:spcPts val="1600"/>
              </a:lnSpc>
            </a:pP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６</a:t>
            </a:r>
            <a:r>
              <a:rPr lang="en-US" altLang="ja-JP" sz="1600" b="1" dirty="0" smtClean="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 がん</a:t>
            </a:r>
            <a:r>
              <a:rPr lang="ja-JP" altLang="en-US" sz="1600" b="1" dirty="0">
                <a:latin typeface="メイリオ" panose="020B0604030504040204" pitchFamily="50" charset="-128"/>
                <a:ea typeface="メイリオ" panose="020B0604030504040204" pitchFamily="50" charset="-128"/>
              </a:rPr>
              <a:t>検診と特定健診の同時実施支援　</a:t>
            </a:r>
            <a:endParaRPr lang="en-US" altLang="ja-JP" sz="1600" dirty="0">
              <a:latin typeface="メイリオ" panose="020B0604030504040204" pitchFamily="50" charset="-128"/>
              <a:ea typeface="メイリオ" panose="020B0604030504040204" pitchFamily="50" charset="-128"/>
            </a:endParaRPr>
          </a:p>
          <a:p>
            <a:pPr marL="722313" indent="-180975">
              <a:lnSpc>
                <a:spcPts val="1200"/>
              </a:lnSpc>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がん検診（市町村）と特定健診（各保険者）との同時実施に</a:t>
            </a:r>
            <a:r>
              <a:rPr lang="ja-JP" altLang="en-US" sz="1050" dirty="0" smtClean="0">
                <a:latin typeface="メイリオ" panose="020B0604030504040204" pitchFamily="50" charset="-128"/>
                <a:ea typeface="メイリオ" panose="020B0604030504040204" pitchFamily="50" charset="-128"/>
              </a:rPr>
              <a:t>向け</a:t>
            </a:r>
            <a:r>
              <a:rPr lang="ja-JP" altLang="en-US" sz="1050" dirty="0">
                <a:latin typeface="メイリオ" panose="020B0604030504040204" pitchFamily="50" charset="-128"/>
                <a:ea typeface="メイリオ" panose="020B0604030504040204" pitchFamily="50" charset="-128"/>
              </a:rPr>
              <a:t>て</a:t>
            </a:r>
            <a:r>
              <a:rPr lang="ja-JP" altLang="en-US" sz="1050" dirty="0" smtClean="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モデル</a:t>
            </a:r>
            <a:r>
              <a:rPr lang="ja-JP" altLang="en-US" sz="1050" dirty="0" smtClean="0">
                <a:latin typeface="メイリオ" panose="020B0604030504040204" pitchFamily="50" charset="-128"/>
                <a:ea typeface="メイリオ" panose="020B0604030504040204" pitchFamily="50" charset="-128"/>
              </a:rPr>
              <a:t>市に具体的</a:t>
            </a:r>
            <a:r>
              <a:rPr lang="ja-JP" altLang="en-US" sz="1050" dirty="0">
                <a:latin typeface="メイリオ" panose="020B0604030504040204" pitchFamily="50" charset="-128"/>
                <a:ea typeface="メイリオ" panose="020B0604030504040204" pitchFamily="50" charset="-128"/>
              </a:rPr>
              <a:t>な支援</a:t>
            </a:r>
            <a:r>
              <a:rPr lang="ja-JP" altLang="en-US" sz="1050" dirty="0" smtClean="0">
                <a:latin typeface="メイリオ" panose="020B0604030504040204" pitchFamily="50" charset="-128"/>
                <a:ea typeface="メイリオ" panose="020B0604030504040204" pitchFamily="50" charset="-128"/>
              </a:rPr>
              <a:t>を実施。会場</a:t>
            </a:r>
            <a:r>
              <a:rPr lang="ja-JP" altLang="en-US" sz="1050" dirty="0">
                <a:latin typeface="メイリオ" panose="020B0604030504040204" pitchFamily="50" charset="-128"/>
                <a:ea typeface="メイリオ" panose="020B0604030504040204" pitchFamily="50" charset="-128"/>
              </a:rPr>
              <a:t>確保</a:t>
            </a:r>
            <a:r>
              <a:rPr lang="ja-JP" altLang="en-US" sz="1050" dirty="0" smtClean="0">
                <a:latin typeface="メイリオ" panose="020B0604030504040204" pitchFamily="50" charset="-128"/>
                <a:ea typeface="メイリオ" panose="020B0604030504040204" pitchFamily="50" charset="-128"/>
              </a:rPr>
              <a:t>、受託</a:t>
            </a:r>
            <a:r>
              <a:rPr lang="ja-JP" altLang="en-US" sz="1050" dirty="0">
                <a:latin typeface="メイリオ" panose="020B0604030504040204" pitchFamily="50" charset="-128"/>
                <a:ea typeface="メイリオ" panose="020B0604030504040204" pitchFamily="50" charset="-128"/>
              </a:rPr>
              <a:t>機関との調整、受診勧奨や予約受付など</a:t>
            </a:r>
            <a:r>
              <a:rPr lang="ja-JP" altLang="en-US" sz="1050" dirty="0" smtClean="0">
                <a:latin typeface="メイリオ" panose="020B0604030504040204" pitchFamily="50" charset="-128"/>
                <a:ea typeface="メイリオ" panose="020B0604030504040204" pitchFamily="50" charset="-128"/>
              </a:rPr>
              <a:t>、課題を整理。</a:t>
            </a:r>
            <a:endParaRPr lang="ja-JP" altLang="en-US" sz="1050" dirty="0">
              <a:latin typeface="メイリオ" panose="020B0604030504040204" pitchFamily="50" charset="-128"/>
              <a:ea typeface="メイリオ" panose="020B0604030504040204" pitchFamily="50" charset="-128"/>
            </a:endParaRPr>
          </a:p>
        </p:txBody>
      </p:sp>
      <p:sp>
        <p:nvSpPr>
          <p:cNvPr id="12" name="Rectangle 28"/>
          <p:cNvSpPr>
            <a:spLocks noChangeArrowheads="1"/>
          </p:cNvSpPr>
          <p:nvPr/>
        </p:nvSpPr>
        <p:spPr bwMode="auto">
          <a:xfrm>
            <a:off x="0" y="300035"/>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kumimoji="0" lang="en-US" altLang="ja-JP"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）年度大阪府</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がん検診受診率向上事業</a:t>
            </a:r>
            <a:r>
              <a:rPr kumimoji="0" lang="en-US" altLang="ja-JP"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案</a:t>
            </a:r>
            <a:r>
              <a:rPr kumimoji="0" lang="en-US" altLang="ja-JP"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28"/>
          <p:cNvSpPr>
            <a:spLocks noChangeArrowheads="1"/>
          </p:cNvSpPr>
          <p:nvPr/>
        </p:nvSpPr>
        <p:spPr bwMode="auto">
          <a:xfrm>
            <a:off x="32708" y="924779"/>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概要</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28"/>
          <p:cNvSpPr>
            <a:spLocks noChangeArrowheads="1"/>
          </p:cNvSpPr>
          <p:nvPr/>
        </p:nvSpPr>
        <p:spPr bwMode="auto">
          <a:xfrm>
            <a:off x="32708" y="1964471"/>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noProof="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事業実施例</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01089" y="6095671"/>
            <a:ext cx="8959241" cy="646331"/>
          </a:xfrm>
          <a:prstGeom prst="rect">
            <a:avLst/>
          </a:prstGeom>
          <a:noFill/>
          <a:ln>
            <a:solidFill>
              <a:schemeClr val="accent6">
                <a:lumMod val="60000"/>
                <a:lumOff val="40000"/>
              </a:schemeClr>
            </a:solidFill>
          </a:ln>
        </p:spPr>
        <p:txBody>
          <a:bodyPr wrap="square" rtlCol="0">
            <a:spAutoFit/>
          </a:bodyPr>
          <a:lstStyle/>
          <a:p>
            <a:pPr marL="93663" indent="-93663"/>
            <a:r>
              <a:rPr lang="ja-JP" altLang="en-US" sz="1200" dirty="0" smtClean="0">
                <a:latin typeface="メイリオ" panose="020B0604030504040204" pitchFamily="50" charset="-128"/>
                <a:ea typeface="メイリオ" panose="020B0604030504040204" pitchFamily="50" charset="-128"/>
              </a:rPr>
              <a:t>・取組みの実施前・実施後、取組みを実施した対象群・実施していない対象群の受診者数などの成果については、事業実施にかかった費用を含めて、効果検証を行う。</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受診者を対象とした</a:t>
            </a:r>
            <a:r>
              <a:rPr lang="ja-JP" altLang="en-US" sz="1200" dirty="0" smtClean="0">
                <a:latin typeface="メイリオ" panose="020B0604030504040204" pitchFamily="50" charset="-128"/>
                <a:ea typeface="メイリオ" panose="020B0604030504040204" pitchFamily="50" charset="-128"/>
              </a:rPr>
              <a:t>アンケートによって、受診行動に結び付いた要因を分析する。</a:t>
            </a:r>
            <a:endParaRPr lang="en-US" altLang="ja-JP" sz="1200" dirty="0">
              <a:latin typeface="メイリオ" panose="020B0604030504040204" pitchFamily="50" charset="-128"/>
              <a:ea typeface="メイリオ" panose="020B0604030504040204" pitchFamily="50" charset="-128"/>
            </a:endParaRPr>
          </a:p>
        </p:txBody>
      </p:sp>
      <p:sp>
        <p:nvSpPr>
          <p:cNvPr id="7" name="Rectangle 28"/>
          <p:cNvSpPr>
            <a:spLocks noChangeArrowheads="1"/>
          </p:cNvSpPr>
          <p:nvPr/>
        </p:nvSpPr>
        <p:spPr bwMode="auto">
          <a:xfrm>
            <a:off x="32708" y="5776836"/>
            <a:ext cx="2232630"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効果検証について</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101089" y="1242100"/>
            <a:ext cx="8959241" cy="646331"/>
          </a:xfrm>
          <a:prstGeom prst="rect">
            <a:avLst/>
          </a:prstGeom>
          <a:noFill/>
          <a:ln>
            <a:solidFill>
              <a:schemeClr val="accent6">
                <a:lumMod val="60000"/>
                <a:lumOff val="40000"/>
              </a:schemeClr>
            </a:solidFill>
          </a:ln>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市町村がん検診受診</a:t>
            </a:r>
            <a:r>
              <a:rPr lang="ja-JP" altLang="en-US" sz="1200" dirty="0">
                <a:latin typeface="メイリオ" panose="020B0604030504040204" pitchFamily="50" charset="-128"/>
                <a:ea typeface="メイリオ" panose="020B0604030504040204" pitchFamily="50" charset="-128"/>
              </a:rPr>
              <a:t>率</a:t>
            </a:r>
            <a:r>
              <a:rPr lang="ja-JP" altLang="en-US" sz="1200" dirty="0" smtClean="0">
                <a:latin typeface="メイリオ" panose="020B0604030504040204" pitchFamily="50" charset="-128"/>
                <a:ea typeface="メイリオ" panose="020B0604030504040204" pitchFamily="50" charset="-128"/>
              </a:rPr>
              <a:t>の向上を</a:t>
            </a:r>
            <a:r>
              <a:rPr lang="ja-JP" altLang="en-US" sz="1200" dirty="0">
                <a:latin typeface="メイリオ" panose="020B0604030504040204" pitchFamily="50" charset="-128"/>
                <a:ea typeface="メイリオ" panose="020B0604030504040204" pitchFamily="50" charset="-128"/>
              </a:rPr>
              <a:t>目的</a:t>
            </a:r>
            <a:r>
              <a:rPr lang="ja-JP" altLang="en-US" sz="1200" dirty="0" smtClean="0">
                <a:latin typeface="メイリオ" panose="020B0604030504040204" pitchFamily="50" charset="-128"/>
                <a:ea typeface="メイリオ" panose="020B0604030504040204" pitchFamily="50" charset="-128"/>
              </a:rPr>
              <a:t>として、モデル</a:t>
            </a:r>
            <a:r>
              <a:rPr lang="ja-JP" altLang="en-US" sz="1200" dirty="0">
                <a:latin typeface="メイリオ" panose="020B0604030504040204" pitchFamily="50" charset="-128"/>
                <a:ea typeface="メイリオ" panose="020B0604030504040204" pitchFamily="50" charset="-128"/>
              </a:rPr>
              <a:t>市町村において受診率向上にかかる事業をモデル実施し、それらの効果検証を行うことにより、有効な受診率向上策</a:t>
            </a:r>
            <a:r>
              <a:rPr lang="ja-JP" altLang="en-US" sz="1200" dirty="0" smtClean="0">
                <a:latin typeface="メイリオ" panose="020B0604030504040204" pitchFamily="50" charset="-128"/>
                <a:ea typeface="メイリオ" panose="020B0604030504040204" pitchFamily="50" charset="-128"/>
              </a:rPr>
              <a:t>を検討</a:t>
            </a:r>
            <a:endParaRPr lang="en-US" altLang="ja-JP" sz="1200" dirty="0">
              <a:latin typeface="メイリオ" panose="020B0604030504040204" pitchFamily="50" charset="-128"/>
              <a:ea typeface="メイリオ" panose="020B0604030504040204" pitchFamily="50" charset="-128"/>
            </a:endParaRPr>
          </a:p>
          <a:p>
            <a:pPr indent="625475"/>
            <a:r>
              <a:rPr lang="ja-JP" altLang="en-US" sz="1200" b="1" dirty="0" smtClean="0">
                <a:latin typeface="メイリオ" panose="020B0604030504040204" pitchFamily="50" charset="-128"/>
                <a:ea typeface="メイリオ" panose="020B0604030504040204" pitchFamily="50" charset="-128"/>
              </a:rPr>
              <a:t>⇒　今後、市町村</a:t>
            </a:r>
            <a:r>
              <a:rPr lang="ja-JP" altLang="en-US" sz="1200" b="1" dirty="0">
                <a:latin typeface="メイリオ" panose="020B0604030504040204" pitchFamily="50" charset="-128"/>
                <a:ea typeface="メイリオ" panose="020B0604030504040204" pitchFamily="50" charset="-128"/>
              </a:rPr>
              <a:t>で実施できるようマニュアル化し普及を図る。</a:t>
            </a:r>
            <a:endParaRPr lang="en-US" altLang="ja-JP" sz="1200"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7685903" y="420130"/>
            <a:ext cx="1356497" cy="370702"/>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資料１－２</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6239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2449</TotalTime>
  <Words>147</Words>
  <Application>Microsoft Office PowerPoint</Application>
  <PresentationFormat>画面に合わせる (4:3)</PresentationFormat>
  <Paragraphs>25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がんについての正しい理解の普及で、いつまでも元気に暮らせる大阪へ！</dc:title>
  <dc:creator>塩田　尚子</dc:creator>
  <cp:lastModifiedBy>木村　和貴</cp:lastModifiedBy>
  <cp:revision>141</cp:revision>
  <cp:lastPrinted>2019-01-29T07:51:29Z</cp:lastPrinted>
  <dcterms:created xsi:type="dcterms:W3CDTF">2016-11-23T21:18:12Z</dcterms:created>
  <dcterms:modified xsi:type="dcterms:W3CDTF">2019-03-07T11:55:17Z</dcterms:modified>
</cp:coreProperties>
</file>