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6"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3782" autoAdjust="0"/>
  </p:normalViewPr>
  <p:slideViewPr>
    <p:cSldViewPr>
      <p:cViewPr>
        <p:scale>
          <a:sx n="90" d="100"/>
          <a:sy n="90" d="100"/>
        </p:scale>
        <p:origin x="18" y="21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190" cy="497048"/>
          </a:xfrm>
          <a:prstGeom prst="rect">
            <a:avLst/>
          </a:prstGeom>
        </p:spPr>
        <p:txBody>
          <a:bodyPr vert="horz" lIns="93218" tIns="46608" rIns="93218" bIns="466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384" y="0"/>
            <a:ext cx="2949190" cy="497048"/>
          </a:xfrm>
          <a:prstGeom prst="rect">
            <a:avLst/>
          </a:prstGeom>
        </p:spPr>
        <p:txBody>
          <a:bodyPr vert="horz" lIns="93218" tIns="46608" rIns="93218" bIns="46608" rtlCol="0"/>
          <a:lstStyle>
            <a:lvl1pPr algn="r">
              <a:defRPr sz="1200"/>
            </a:lvl1pPr>
          </a:lstStyle>
          <a:p>
            <a:fld id="{9347E4FD-DDBE-457F-B8FA-8E3867CFA22D}" type="datetimeFigureOut">
              <a:rPr kumimoji="1" lang="ja-JP" altLang="en-US" smtClean="0"/>
              <a:t>2017/12/26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3218" tIns="46608" rIns="93218" bIns="46608" rtlCol="0" anchor="ctr"/>
          <a:lstStyle/>
          <a:p>
            <a:endParaRPr lang="ja-JP" altLang="en-US"/>
          </a:p>
        </p:txBody>
      </p:sp>
      <p:sp>
        <p:nvSpPr>
          <p:cNvPr id="5" name="ノート プレースホルダー 4"/>
          <p:cNvSpPr>
            <a:spLocks noGrp="1"/>
          </p:cNvSpPr>
          <p:nvPr>
            <p:ph type="body" sz="quarter" idx="3"/>
          </p:nvPr>
        </p:nvSpPr>
        <p:spPr>
          <a:xfrm>
            <a:off x="681211" y="4721954"/>
            <a:ext cx="5444784" cy="4471815"/>
          </a:xfrm>
          <a:prstGeom prst="rect">
            <a:avLst/>
          </a:prstGeom>
        </p:spPr>
        <p:txBody>
          <a:bodyPr vert="horz" lIns="93218" tIns="46608" rIns="93218" bIns="466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76"/>
            <a:ext cx="2949190" cy="497048"/>
          </a:xfrm>
          <a:prstGeom prst="rect">
            <a:avLst/>
          </a:prstGeom>
        </p:spPr>
        <p:txBody>
          <a:bodyPr vert="horz" lIns="93218" tIns="46608" rIns="93218" bIns="466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384" y="9440676"/>
            <a:ext cx="2949190" cy="497048"/>
          </a:xfrm>
          <a:prstGeom prst="rect">
            <a:avLst/>
          </a:prstGeom>
        </p:spPr>
        <p:txBody>
          <a:bodyPr vert="horz" lIns="93218" tIns="46608" rIns="93218" bIns="46608" rtlCol="0" anchor="b"/>
          <a:lstStyle>
            <a:lvl1pPr algn="r">
              <a:defRPr sz="1200"/>
            </a:lvl1pPr>
          </a:lstStyle>
          <a:p>
            <a:fld id="{34BA1DD7-1334-4629-B23C-3CE02BF46FCF}" type="slidenum">
              <a:rPr kumimoji="1" lang="ja-JP" altLang="en-US" smtClean="0"/>
              <a:t>‹#›</a:t>
            </a:fld>
            <a:endParaRPr kumimoji="1" lang="ja-JP" altLang="en-US"/>
          </a:p>
        </p:txBody>
      </p:sp>
    </p:spTree>
    <p:extLst>
      <p:ext uri="{BB962C8B-B14F-4D97-AF65-F5344CB8AC3E}">
        <p14:creationId xmlns:p14="http://schemas.microsoft.com/office/powerpoint/2010/main" val="792068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10"/>
          </p:nvPr>
        </p:nvSpPr>
        <p:spPr/>
        <p:txBody>
          <a:bodyPr/>
          <a:lstStyle/>
          <a:p>
            <a:fld id="{20B7E655-E32F-4A55-B68C-89AB94C33AAF}" type="slidenum">
              <a:rPr kumimoji="1" lang="en-GB" smtClean="0"/>
              <a:t>2</a:t>
            </a:fld>
            <a:endParaRPr kumimoji="1" lang="en-GB"/>
          </a:p>
        </p:txBody>
      </p:sp>
    </p:spTree>
    <p:extLst>
      <p:ext uri="{BB962C8B-B14F-4D97-AF65-F5344CB8AC3E}">
        <p14:creationId xmlns:p14="http://schemas.microsoft.com/office/powerpoint/2010/main" val="1801998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2017/12/26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2017/12/26</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64821" y="281278"/>
            <a:ext cx="12385376" cy="9199841"/>
          </a:xfrm>
          <a:prstGeom prst="roundRect">
            <a:avLst>
              <a:gd name="adj" fmla="val 2105"/>
            </a:avLst>
          </a:prstGeom>
          <a:solidFill>
            <a:schemeClr val="bg1"/>
          </a:solidFill>
          <a:ln w="19050">
            <a:solidFill>
              <a:schemeClr val="tx1"/>
            </a:solidFill>
            <a:prstDash val="sysDot"/>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0"/>
              </a:spcAft>
            </a:pPr>
            <a:endParaRPr lang="en-US" altLang="ja-JP" sz="1000" b="1" u="sng" kern="100" dirty="0">
              <a:solidFill>
                <a:srgbClr val="000000"/>
              </a:solidFill>
              <a:latin typeface="+mn-ea"/>
              <a:cs typeface="Meiryo UI" panose="020B0604030504040204" pitchFamily="50" charset="-128"/>
            </a:endParaRPr>
          </a:p>
        </p:txBody>
      </p:sp>
      <p:sp>
        <p:nvSpPr>
          <p:cNvPr id="2" name="Rectangle 4"/>
          <p:cNvSpPr>
            <a:spLocks noChangeArrowheads="1"/>
          </p:cNvSpPr>
          <p:nvPr/>
        </p:nvSpPr>
        <p:spPr bwMode="auto">
          <a:xfrm>
            <a:off x="0" y="-23811"/>
            <a:ext cx="6575747" cy="359916"/>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lnSpc>
                <a:spcPts val="1900"/>
              </a:lnSpc>
            </a:pPr>
            <a:r>
              <a:rPr lang="ja-JP" altLang="en-US" sz="1800" b="1" u="sng" dirty="0" smtClean="0">
                <a:solidFill>
                  <a:schemeClr val="bg1"/>
                </a:solidFill>
                <a:latin typeface="Meiryo UI" pitchFamily="50" charset="-128"/>
                <a:ea typeface="Meiryo UI" pitchFamily="50" charset="-128"/>
                <a:cs typeface="Meiryo UI" pitchFamily="50" charset="-128"/>
              </a:rPr>
              <a:t>第</a:t>
            </a:r>
            <a:r>
              <a:rPr lang="en-US" altLang="ja-JP" sz="1800" b="1" u="sng" dirty="0" smtClean="0">
                <a:solidFill>
                  <a:schemeClr val="bg1"/>
                </a:solidFill>
                <a:latin typeface="Meiryo UI" pitchFamily="50" charset="-128"/>
                <a:ea typeface="Meiryo UI" pitchFamily="50" charset="-128"/>
                <a:cs typeface="Meiryo UI" pitchFamily="50" charset="-128"/>
              </a:rPr>
              <a:t>3</a:t>
            </a:r>
            <a:r>
              <a:rPr lang="ja-JP" altLang="en-US" sz="1800" b="1" u="sng" dirty="0" smtClean="0">
                <a:solidFill>
                  <a:schemeClr val="bg1"/>
                </a:solidFill>
                <a:latin typeface="Meiryo UI" pitchFamily="50" charset="-128"/>
                <a:ea typeface="Meiryo UI" pitchFamily="50" charset="-128"/>
                <a:cs typeface="Meiryo UI" pitchFamily="50" charset="-128"/>
              </a:rPr>
              <a:t>期大阪府がん対策推進計画（案）の基本的な考え方</a:t>
            </a:r>
            <a:endParaRPr lang="ja-JP" altLang="en-US" sz="2200" b="1" dirty="0">
              <a:solidFill>
                <a:schemeClr val="bg1"/>
              </a:solidFill>
              <a:latin typeface="Meiryo UI" pitchFamily="50" charset="-128"/>
              <a:ea typeface="Meiryo UI" pitchFamily="50" charset="-128"/>
              <a:cs typeface="Meiryo UI" pitchFamily="50" charset="-128"/>
            </a:endParaRPr>
          </a:p>
        </p:txBody>
      </p:sp>
      <p:sp>
        <p:nvSpPr>
          <p:cNvPr id="11" name="正方形/長方形 10"/>
          <p:cNvSpPr/>
          <p:nvPr/>
        </p:nvSpPr>
        <p:spPr>
          <a:xfrm>
            <a:off x="170793" y="3216424"/>
            <a:ext cx="6308631" cy="3016210"/>
          </a:xfrm>
          <a:prstGeom prst="rect">
            <a:avLst/>
          </a:prstGeom>
          <a:solidFill>
            <a:schemeClr val="accent5">
              <a:lumMod val="40000"/>
              <a:lumOff val="60000"/>
            </a:schemeClr>
          </a:solidFill>
        </p:spPr>
        <p:txBody>
          <a:bodyPr wrap="square">
            <a:spAutoFit/>
          </a:bodyPr>
          <a:lstStyle/>
          <a:p>
            <a:r>
              <a:rPr lang="en-US" altLang="ja-JP" sz="1000" b="1" dirty="0"/>
              <a:t>2</a:t>
            </a:r>
            <a:r>
              <a:rPr lang="ja-JP" altLang="ja-JP" sz="1000" b="1" dirty="0"/>
              <a:t>　</a:t>
            </a:r>
            <a:r>
              <a:rPr lang="ja-JP" altLang="ja-JP" sz="1000" b="1" u="sng" dirty="0"/>
              <a:t>がん医療の充実</a:t>
            </a:r>
            <a:endParaRPr lang="ja-JP" altLang="ja-JP" sz="1000" dirty="0"/>
          </a:p>
          <a:p>
            <a:r>
              <a:rPr lang="en-US" altLang="ja-JP" sz="1000" b="1" dirty="0" smtClean="0"/>
              <a:t>(1) </a:t>
            </a:r>
            <a:r>
              <a:rPr lang="ja-JP" altLang="ja-JP" sz="1000" b="1" dirty="0" smtClean="0"/>
              <a:t>医療</a:t>
            </a:r>
            <a:r>
              <a:rPr lang="ja-JP" altLang="ja-JP" sz="1000" b="1" dirty="0"/>
              <a:t>提供体制の</a:t>
            </a:r>
            <a:r>
              <a:rPr lang="ja-JP" altLang="ja-JP" sz="1000" b="1" dirty="0" smtClean="0"/>
              <a:t>充実</a:t>
            </a:r>
            <a:endParaRPr lang="ja-JP" altLang="ja-JP" sz="1000" dirty="0" smtClean="0"/>
          </a:p>
          <a:p>
            <a:r>
              <a:rPr lang="en-US" altLang="ja-JP" sz="1000" dirty="0" smtClean="0"/>
              <a:t>   ①</a:t>
            </a:r>
            <a:r>
              <a:rPr lang="ja-JP" altLang="ja-JP" sz="1000" dirty="0" smtClean="0"/>
              <a:t>がん診療拠点病院の機能強化</a:t>
            </a:r>
          </a:p>
          <a:p>
            <a:r>
              <a:rPr lang="en-US" altLang="ja-JP" sz="1000" dirty="0" smtClean="0"/>
              <a:t>   ②</a:t>
            </a:r>
            <a:r>
              <a:rPr lang="ja-JP" altLang="ja-JP" sz="1000" dirty="0"/>
              <a:t>がん医療連携体制の充実</a:t>
            </a:r>
          </a:p>
          <a:p>
            <a:r>
              <a:rPr lang="en-US" altLang="ja-JP" sz="1000" dirty="0"/>
              <a:t> </a:t>
            </a:r>
            <a:r>
              <a:rPr lang="en-US" altLang="ja-JP" sz="1000" dirty="0" smtClean="0"/>
              <a:t>  ③</a:t>
            </a:r>
            <a:r>
              <a:rPr lang="ja-JP" altLang="ja-JP" sz="1000" dirty="0"/>
              <a:t>人材育成の充実</a:t>
            </a:r>
          </a:p>
          <a:p>
            <a:r>
              <a:rPr lang="en-US" altLang="ja-JP" sz="1000" b="1" dirty="0"/>
              <a:t>(</a:t>
            </a:r>
            <a:r>
              <a:rPr lang="en-US" altLang="ja-JP" sz="1000" b="1" dirty="0" smtClean="0"/>
              <a:t>2) </a:t>
            </a:r>
            <a:r>
              <a:rPr lang="ja-JP" altLang="ja-JP" sz="800" b="1" dirty="0"/>
              <a:t>小児･</a:t>
            </a:r>
            <a:r>
              <a:rPr lang="en-US" altLang="ja-JP" sz="800" b="1" dirty="0"/>
              <a:t>AYA</a:t>
            </a:r>
            <a:r>
              <a:rPr lang="ja-JP" altLang="ja-JP" sz="800" b="1" dirty="0"/>
              <a:t>世代のがん・高齢者のがん・希少がん等の対策</a:t>
            </a:r>
            <a:endParaRPr lang="ja-JP" altLang="ja-JP" sz="1000" dirty="0"/>
          </a:p>
          <a:p>
            <a:r>
              <a:rPr lang="en-US" altLang="ja-JP" sz="1000" dirty="0" smtClean="0"/>
              <a:t>  ①</a:t>
            </a:r>
            <a:r>
              <a:rPr lang="ja-JP" altLang="ja-JP" sz="1000" dirty="0"/>
              <a:t>小児・</a:t>
            </a:r>
            <a:r>
              <a:rPr lang="en-US" altLang="ja-JP" sz="1000" dirty="0"/>
              <a:t>AYA</a:t>
            </a:r>
            <a:r>
              <a:rPr lang="ja-JP" altLang="ja-JP" sz="1000" dirty="0"/>
              <a:t>世代のがん</a:t>
            </a:r>
          </a:p>
          <a:p>
            <a:r>
              <a:rPr lang="en-US" altLang="ja-JP" sz="1000" dirty="0"/>
              <a:t> </a:t>
            </a:r>
            <a:r>
              <a:rPr lang="en-US" altLang="ja-JP" sz="1000" dirty="0" smtClean="0"/>
              <a:t> ②</a:t>
            </a:r>
            <a:r>
              <a:rPr lang="ja-JP" altLang="ja-JP" sz="1000" dirty="0"/>
              <a:t>高齢者のがん医療</a:t>
            </a:r>
          </a:p>
          <a:p>
            <a:r>
              <a:rPr lang="en-US" altLang="ja-JP" sz="1000" dirty="0" smtClean="0"/>
              <a:t>  ③</a:t>
            </a:r>
            <a:r>
              <a:rPr lang="ja-JP" altLang="ja-JP" sz="1000" dirty="0"/>
              <a:t>希少がん等</a:t>
            </a:r>
          </a:p>
          <a:p>
            <a:r>
              <a:rPr lang="en-US" altLang="ja-JP" sz="1000" b="1" dirty="0"/>
              <a:t>(3) </a:t>
            </a:r>
            <a:r>
              <a:rPr lang="ja-JP" altLang="ja-JP" sz="1000" b="1" dirty="0"/>
              <a:t>新たな治療法の活用</a:t>
            </a:r>
            <a:endParaRPr lang="ja-JP" altLang="ja-JP" sz="1000" dirty="0"/>
          </a:p>
          <a:p>
            <a:r>
              <a:rPr lang="en-US" altLang="ja-JP" sz="1000" b="1" dirty="0"/>
              <a:t>(4) </a:t>
            </a:r>
            <a:r>
              <a:rPr lang="ja-JP" altLang="ja-JP" sz="1000" b="1" dirty="0"/>
              <a:t>がん登録の推進</a:t>
            </a:r>
            <a:endParaRPr lang="ja-JP" altLang="ja-JP" sz="1000" dirty="0"/>
          </a:p>
          <a:p>
            <a:r>
              <a:rPr lang="en-US" altLang="ja-JP" sz="1000" dirty="0" smtClean="0"/>
              <a:t>  ①</a:t>
            </a:r>
            <a:r>
              <a:rPr lang="ja-JP" altLang="ja-JP" sz="1000" dirty="0"/>
              <a:t>がん登録の精度向上</a:t>
            </a:r>
          </a:p>
          <a:p>
            <a:r>
              <a:rPr lang="en-US" altLang="ja-JP" sz="1000" dirty="0" smtClean="0"/>
              <a:t>  ②</a:t>
            </a:r>
            <a:r>
              <a:rPr lang="ja-JP" altLang="ja-JP" sz="1000" dirty="0"/>
              <a:t>がん登録による情報の活用</a:t>
            </a:r>
          </a:p>
          <a:p>
            <a:r>
              <a:rPr lang="en-US" altLang="ja-JP" sz="1000" dirty="0" smtClean="0"/>
              <a:t>  </a:t>
            </a:r>
            <a:r>
              <a:rPr lang="ja-JP" altLang="ja-JP" sz="1000" dirty="0" smtClean="0"/>
              <a:t>③</a:t>
            </a:r>
            <a:r>
              <a:rPr lang="ja-JP" altLang="ja-JP" sz="1000" dirty="0"/>
              <a:t>がん登録による情報の提供</a:t>
            </a:r>
          </a:p>
          <a:p>
            <a:r>
              <a:rPr lang="en-US" altLang="ja-JP" sz="1000" b="1" dirty="0"/>
              <a:t>(5) </a:t>
            </a:r>
            <a:r>
              <a:rPr lang="ja-JP" altLang="ja-JP" sz="1000" b="1" dirty="0"/>
              <a:t>緩和ケアの推進</a:t>
            </a:r>
            <a:endParaRPr lang="ja-JP" altLang="ja-JP" sz="1000" dirty="0"/>
          </a:p>
          <a:p>
            <a:r>
              <a:rPr lang="en-US" altLang="ja-JP" sz="1000" dirty="0" smtClean="0"/>
              <a:t>  ①</a:t>
            </a:r>
            <a:r>
              <a:rPr lang="ja-JP" altLang="ja-JP" sz="1000" dirty="0"/>
              <a:t>緩和ケアの普及啓発</a:t>
            </a:r>
          </a:p>
          <a:p>
            <a:r>
              <a:rPr lang="en-US" altLang="ja-JP" sz="1000" dirty="0" smtClean="0"/>
              <a:t>  ②</a:t>
            </a:r>
            <a:r>
              <a:rPr lang="ja-JP" altLang="ja-JP" sz="1000" dirty="0"/>
              <a:t>質の高い緩和ケア提供体制の確保</a:t>
            </a:r>
          </a:p>
          <a:p>
            <a:r>
              <a:rPr lang="en-US" altLang="ja-JP" sz="1000" dirty="0" smtClean="0"/>
              <a:t>  ③</a:t>
            </a:r>
            <a:r>
              <a:rPr lang="ja-JP" altLang="ja-JP" sz="1000" dirty="0"/>
              <a:t>緩和ケアに関する人材育成</a:t>
            </a:r>
          </a:p>
          <a:p>
            <a:r>
              <a:rPr lang="en-US" altLang="ja-JP" sz="1000" dirty="0" smtClean="0"/>
              <a:t>  ④</a:t>
            </a:r>
            <a:r>
              <a:rPr lang="ja-JP" altLang="ja-JP" sz="1000" dirty="0"/>
              <a:t>在宅緩和ケアの充実</a:t>
            </a:r>
          </a:p>
        </p:txBody>
      </p:sp>
      <p:sp>
        <p:nvSpPr>
          <p:cNvPr id="12" name="正方形/長方形 11"/>
          <p:cNvSpPr/>
          <p:nvPr/>
        </p:nvSpPr>
        <p:spPr>
          <a:xfrm>
            <a:off x="164761" y="754816"/>
            <a:ext cx="6303098" cy="2400657"/>
          </a:xfrm>
          <a:prstGeom prst="rect">
            <a:avLst/>
          </a:prstGeom>
          <a:solidFill>
            <a:schemeClr val="accent5">
              <a:lumMod val="40000"/>
              <a:lumOff val="60000"/>
            </a:schemeClr>
          </a:solidFill>
        </p:spPr>
        <p:txBody>
          <a:bodyPr wrap="square">
            <a:spAutoFit/>
          </a:bodyPr>
          <a:lstStyle/>
          <a:p>
            <a:r>
              <a:rPr lang="en-US" altLang="ja-JP" sz="1000" b="1" dirty="0"/>
              <a:t>1</a:t>
            </a:r>
            <a:r>
              <a:rPr lang="ja-JP" altLang="ja-JP" sz="1000" b="1" dirty="0"/>
              <a:t>　</a:t>
            </a:r>
            <a:r>
              <a:rPr lang="ja-JP" altLang="ja-JP" sz="1000" b="1" u="sng" dirty="0"/>
              <a:t>がんの予防・早期発見</a:t>
            </a:r>
            <a:endParaRPr lang="ja-JP" altLang="ja-JP" sz="1000" dirty="0"/>
          </a:p>
          <a:p>
            <a:r>
              <a:rPr lang="en-US" altLang="ja-JP" sz="1000" b="1" dirty="0"/>
              <a:t>(1) </a:t>
            </a:r>
            <a:r>
              <a:rPr lang="ja-JP" altLang="ja-JP" sz="1000" b="1" dirty="0"/>
              <a:t>がんの１次予防</a:t>
            </a:r>
            <a:endParaRPr lang="ja-JP" altLang="ja-JP" sz="1000" dirty="0"/>
          </a:p>
          <a:p>
            <a:r>
              <a:rPr lang="ja-JP" altLang="en-US" sz="1000" dirty="0"/>
              <a:t> </a:t>
            </a:r>
            <a:r>
              <a:rPr lang="ja-JP" altLang="en-US" sz="1000" dirty="0" smtClean="0"/>
              <a:t> </a:t>
            </a:r>
            <a:r>
              <a:rPr lang="ja-JP" altLang="ja-JP" sz="1000" dirty="0" smtClean="0"/>
              <a:t>① </a:t>
            </a:r>
            <a:r>
              <a:rPr lang="ja-JP" altLang="ja-JP" sz="1000" dirty="0"/>
              <a:t>たばこ対策</a:t>
            </a:r>
          </a:p>
          <a:p>
            <a:r>
              <a:rPr lang="en-US" altLang="ja-JP" sz="1000" dirty="0" smtClean="0"/>
              <a:t>  </a:t>
            </a:r>
            <a:r>
              <a:rPr lang="ja-JP" altLang="ja-JP" sz="1000" dirty="0" smtClean="0"/>
              <a:t>② </a:t>
            </a:r>
            <a:r>
              <a:rPr lang="ja-JP" altLang="ja-JP" sz="1000" dirty="0"/>
              <a:t>喫煙以外の生活習慣の改善</a:t>
            </a:r>
          </a:p>
          <a:p>
            <a:r>
              <a:rPr lang="en-US" altLang="ja-JP" sz="1000" dirty="0" smtClean="0"/>
              <a:t>  </a:t>
            </a:r>
            <a:r>
              <a:rPr lang="ja-JP" altLang="ja-JP" sz="1000" dirty="0" smtClean="0"/>
              <a:t>③ </a:t>
            </a:r>
            <a:r>
              <a:rPr lang="ja-JP" altLang="ja-JP" sz="1000" dirty="0"/>
              <a:t>がん教育、がんに関する知識の普及啓発　</a:t>
            </a:r>
          </a:p>
          <a:p>
            <a:r>
              <a:rPr lang="en-US" altLang="ja-JP" sz="1000" dirty="0" smtClean="0"/>
              <a:t>  </a:t>
            </a:r>
            <a:r>
              <a:rPr lang="ja-JP" altLang="ja-JP" sz="1000" dirty="0" smtClean="0"/>
              <a:t>④ </a:t>
            </a:r>
            <a:r>
              <a:rPr lang="ja-JP" altLang="ja-JP" sz="1000" dirty="0"/>
              <a:t>がんに関する感染症対策</a:t>
            </a:r>
          </a:p>
          <a:p>
            <a:r>
              <a:rPr lang="en-US" altLang="ja-JP" sz="1000" b="1" dirty="0"/>
              <a:t>(2) </a:t>
            </a:r>
            <a:r>
              <a:rPr lang="ja-JP" altLang="ja-JP" sz="1000" b="1" dirty="0"/>
              <a:t>がん検診によるがんの早期</a:t>
            </a:r>
            <a:r>
              <a:rPr lang="ja-JP" altLang="ja-JP" sz="1000" b="1" dirty="0" smtClean="0"/>
              <a:t>発見（</a:t>
            </a:r>
            <a:r>
              <a:rPr lang="ja-JP" altLang="ja-JP" sz="1000" b="1" dirty="0"/>
              <a:t>２次予防）</a:t>
            </a:r>
            <a:endParaRPr lang="ja-JP" altLang="ja-JP" sz="1000" dirty="0"/>
          </a:p>
          <a:p>
            <a:r>
              <a:rPr lang="en-US" altLang="ja-JP" sz="1000" dirty="0" smtClean="0"/>
              <a:t>  </a:t>
            </a:r>
            <a:r>
              <a:rPr lang="ja-JP" altLang="ja-JP" sz="1000" dirty="0" smtClean="0"/>
              <a:t>①</a:t>
            </a:r>
            <a:r>
              <a:rPr lang="ja-JP" altLang="ja-JP" sz="1000" dirty="0"/>
              <a:t>市町村におけるがん検診受診率の向上</a:t>
            </a:r>
          </a:p>
          <a:p>
            <a:r>
              <a:rPr lang="en-US" altLang="ja-JP" sz="1000" dirty="0" smtClean="0"/>
              <a:t>  </a:t>
            </a:r>
            <a:r>
              <a:rPr lang="ja-JP" altLang="ja-JP" sz="1000" dirty="0" smtClean="0"/>
              <a:t>②</a:t>
            </a:r>
            <a:r>
              <a:rPr lang="ja-JP" altLang="ja-JP" sz="1000" dirty="0"/>
              <a:t>がん検診の精度管理の充実</a:t>
            </a:r>
          </a:p>
          <a:p>
            <a:r>
              <a:rPr lang="en-US" altLang="ja-JP" sz="1000" dirty="0" smtClean="0"/>
              <a:t>  </a:t>
            </a:r>
            <a:r>
              <a:rPr lang="ja-JP" altLang="ja-JP" sz="1000" dirty="0" smtClean="0"/>
              <a:t>③</a:t>
            </a:r>
            <a:r>
              <a:rPr lang="ja-JP" altLang="ja-JP" sz="1000" dirty="0"/>
              <a:t>職域におけるがん検診の充実 </a:t>
            </a:r>
          </a:p>
          <a:p>
            <a:r>
              <a:rPr lang="en-US" altLang="ja-JP" sz="1000" b="1" dirty="0"/>
              <a:t>(3) </a:t>
            </a:r>
            <a:r>
              <a:rPr lang="ja-JP" altLang="ja-JP" sz="1000" b="1" dirty="0"/>
              <a:t>肝炎肝がん対策の推進</a:t>
            </a:r>
            <a:endParaRPr lang="ja-JP" altLang="ja-JP" sz="1000" dirty="0"/>
          </a:p>
          <a:p>
            <a:r>
              <a:rPr lang="en-US" altLang="ja-JP" sz="1000" dirty="0" smtClean="0"/>
              <a:t>  </a:t>
            </a:r>
            <a:r>
              <a:rPr lang="ja-JP" altLang="ja-JP" sz="1000" dirty="0" smtClean="0"/>
              <a:t>①</a:t>
            </a:r>
            <a:r>
              <a:rPr lang="ja-JP" altLang="ja-JP" sz="1000" dirty="0"/>
              <a:t>肝炎肝がんの予防</a:t>
            </a:r>
          </a:p>
          <a:p>
            <a:r>
              <a:rPr lang="en-US" altLang="ja-JP" sz="1000" dirty="0" smtClean="0"/>
              <a:t>  </a:t>
            </a:r>
            <a:r>
              <a:rPr lang="ja-JP" altLang="ja-JP" sz="1000" dirty="0" smtClean="0"/>
              <a:t>②</a:t>
            </a:r>
            <a:r>
              <a:rPr lang="ja-JP" altLang="ja-JP" sz="1000" dirty="0"/>
              <a:t>肝炎ウイルス検査の受診促進 </a:t>
            </a:r>
          </a:p>
          <a:p>
            <a:r>
              <a:rPr lang="en-US" altLang="ja-JP" sz="1000" dirty="0" smtClean="0"/>
              <a:t>  ③</a:t>
            </a:r>
            <a:r>
              <a:rPr lang="ja-JP" altLang="ja-JP" sz="1000" dirty="0"/>
              <a:t>肝炎肝がん医療の推進</a:t>
            </a:r>
          </a:p>
          <a:p>
            <a:r>
              <a:rPr lang="en-US" altLang="ja-JP" sz="1000" dirty="0" smtClean="0"/>
              <a:t>  </a:t>
            </a:r>
            <a:r>
              <a:rPr lang="ja-JP" altLang="ja-JP" sz="1000" dirty="0" smtClean="0"/>
              <a:t>④</a:t>
            </a:r>
            <a:r>
              <a:rPr lang="ja-JP" altLang="ja-JP" sz="1000" dirty="0"/>
              <a:t>肝炎肝がんに関する普及啓発の推進</a:t>
            </a:r>
          </a:p>
        </p:txBody>
      </p:sp>
      <p:sp>
        <p:nvSpPr>
          <p:cNvPr id="19" name="正方形/長方形 18"/>
          <p:cNvSpPr/>
          <p:nvPr/>
        </p:nvSpPr>
        <p:spPr>
          <a:xfrm>
            <a:off x="155257" y="6312768"/>
            <a:ext cx="6301541" cy="2015936"/>
          </a:xfrm>
          <a:prstGeom prst="rect">
            <a:avLst/>
          </a:prstGeom>
          <a:solidFill>
            <a:schemeClr val="accent5">
              <a:lumMod val="40000"/>
              <a:lumOff val="60000"/>
            </a:schemeClr>
          </a:solidFill>
        </p:spPr>
        <p:txBody>
          <a:bodyPr wrap="square">
            <a:spAutoFit/>
          </a:bodyPr>
          <a:lstStyle/>
          <a:p>
            <a:r>
              <a:rPr lang="en-US" altLang="ja-JP" sz="1000" b="1" dirty="0"/>
              <a:t>3</a:t>
            </a:r>
            <a:r>
              <a:rPr lang="ja-JP" altLang="ja-JP" sz="1000" b="1" dirty="0"/>
              <a:t>　</a:t>
            </a:r>
            <a:r>
              <a:rPr lang="ja-JP" altLang="ja-JP" sz="1000" b="1" u="sng" dirty="0"/>
              <a:t>患者支援の充実</a:t>
            </a:r>
            <a:endParaRPr lang="ja-JP" altLang="ja-JP" sz="1000" dirty="0"/>
          </a:p>
          <a:p>
            <a:r>
              <a:rPr lang="en-US" altLang="ja-JP" sz="1000" b="1" dirty="0"/>
              <a:t>(1) </a:t>
            </a:r>
            <a:r>
              <a:rPr lang="ja-JP" altLang="ja-JP" sz="1000" b="1" dirty="0"/>
              <a:t>がん患者の相談支援</a:t>
            </a:r>
            <a:endParaRPr lang="ja-JP" altLang="ja-JP" sz="1000" dirty="0"/>
          </a:p>
          <a:p>
            <a:r>
              <a:rPr lang="en-US" altLang="ja-JP" sz="1000" dirty="0"/>
              <a:t> </a:t>
            </a:r>
            <a:r>
              <a:rPr lang="en-US" altLang="ja-JP" sz="1000" dirty="0" smtClean="0"/>
              <a:t> </a:t>
            </a:r>
            <a:r>
              <a:rPr lang="ja-JP" altLang="ja-JP" sz="1000" dirty="0" smtClean="0"/>
              <a:t>①</a:t>
            </a:r>
            <a:r>
              <a:rPr lang="ja-JP" altLang="ja-JP" sz="1000" dirty="0"/>
              <a:t>がん相談支援センターの機能強化</a:t>
            </a:r>
          </a:p>
          <a:p>
            <a:r>
              <a:rPr lang="en-US" altLang="ja-JP" sz="1000" dirty="0" smtClean="0"/>
              <a:t>  </a:t>
            </a:r>
            <a:r>
              <a:rPr lang="ja-JP" altLang="ja-JP" sz="1000" dirty="0" smtClean="0"/>
              <a:t>②</a:t>
            </a:r>
            <a:r>
              <a:rPr lang="ja-JP" altLang="ja-JP" sz="1000" dirty="0"/>
              <a:t>がん相談支援センターの周知と利用促進</a:t>
            </a:r>
          </a:p>
          <a:p>
            <a:r>
              <a:rPr lang="en-US" altLang="ja-JP" sz="1000" b="1" dirty="0"/>
              <a:t>(2) </a:t>
            </a:r>
            <a:r>
              <a:rPr lang="ja-JP" altLang="ja-JP" sz="1000" b="1" dirty="0"/>
              <a:t>がん患者への情報提供</a:t>
            </a:r>
            <a:endParaRPr lang="ja-JP" altLang="ja-JP" sz="1000" dirty="0"/>
          </a:p>
          <a:p>
            <a:r>
              <a:rPr lang="en-US" altLang="ja-JP" sz="1000" b="1" dirty="0"/>
              <a:t>(3) </a:t>
            </a:r>
            <a:r>
              <a:rPr lang="ja-JP" altLang="ja-JP" sz="1000" b="1" dirty="0"/>
              <a:t>就労支援等のサバイバーシップ支援</a:t>
            </a:r>
            <a:endParaRPr lang="ja-JP" altLang="ja-JP" sz="1000" dirty="0"/>
          </a:p>
          <a:p>
            <a:r>
              <a:rPr lang="en-US" altLang="ja-JP" sz="1000" dirty="0" smtClean="0"/>
              <a:t>  </a:t>
            </a:r>
            <a:r>
              <a:rPr lang="ja-JP" altLang="ja-JP" sz="1000" dirty="0" smtClean="0"/>
              <a:t>①</a:t>
            </a:r>
            <a:r>
              <a:rPr lang="ja-JP" altLang="ja-JP" sz="1000" dirty="0"/>
              <a:t>小児・</a:t>
            </a:r>
            <a:r>
              <a:rPr lang="en-US" altLang="ja-JP" sz="1000" dirty="0"/>
              <a:t>AYA</a:t>
            </a:r>
            <a:r>
              <a:rPr lang="ja-JP" altLang="ja-JP" sz="1000" dirty="0"/>
              <a:t>世代への支援 </a:t>
            </a:r>
          </a:p>
          <a:p>
            <a:r>
              <a:rPr lang="en-US" altLang="ja-JP" sz="1000" dirty="0" smtClean="0"/>
              <a:t>  </a:t>
            </a:r>
            <a:r>
              <a:rPr lang="ja-JP" altLang="ja-JP" sz="1000" dirty="0" smtClean="0"/>
              <a:t>②</a:t>
            </a:r>
            <a:r>
              <a:rPr lang="ja-JP" altLang="ja-JP" sz="1000" dirty="0"/>
              <a:t>働く世代のがん患者の就労支援の推進　</a:t>
            </a:r>
          </a:p>
          <a:p>
            <a:r>
              <a:rPr lang="en-US" altLang="ja-JP" sz="1000" dirty="0" smtClean="0"/>
              <a:t>  ③</a:t>
            </a:r>
            <a:r>
              <a:rPr lang="ja-JP" altLang="ja-JP" sz="1000" dirty="0"/>
              <a:t>高齢者の支援</a:t>
            </a:r>
          </a:p>
          <a:p>
            <a:r>
              <a:rPr lang="ja-JP" altLang="ja-JP" sz="1000" dirty="0" smtClean="0"/>
              <a:t> </a:t>
            </a:r>
            <a:r>
              <a:rPr lang="en-US" altLang="ja-JP" sz="1000" dirty="0" smtClean="0"/>
              <a:t> </a:t>
            </a:r>
            <a:r>
              <a:rPr lang="ja-JP" altLang="ja-JP" sz="1000" dirty="0" smtClean="0"/>
              <a:t>④</a:t>
            </a:r>
            <a:r>
              <a:rPr lang="ja-JP" altLang="ja-JP" sz="800" dirty="0"/>
              <a:t>新たな課題（ｱﾋﾟｱﾗﾝｽｹｱ・生殖機能の温存）への対応</a:t>
            </a:r>
          </a:p>
          <a:p>
            <a:pPr>
              <a:lnSpc>
                <a:spcPts val="1500"/>
              </a:lnSpc>
              <a:spcAft>
                <a:spcPts val="0"/>
              </a:spcAft>
            </a:pPr>
            <a:r>
              <a:rPr lang="en-US" altLang="ja-JP" sz="500" kern="1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spcAft>
                <a:spcPts val="0"/>
              </a:spcAft>
            </a:pPr>
            <a:endParaRPr lang="en-US" altLang="ja-JP" sz="5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p:cNvSpPr/>
          <p:nvPr/>
        </p:nvSpPr>
        <p:spPr>
          <a:xfrm>
            <a:off x="155256" y="8400449"/>
            <a:ext cx="3005184" cy="734423"/>
          </a:xfrm>
          <a:prstGeom prst="rect">
            <a:avLst/>
          </a:prstGeom>
          <a:solidFill>
            <a:schemeClr val="accent5">
              <a:lumMod val="40000"/>
              <a:lumOff val="60000"/>
            </a:schemeClr>
          </a:solidFill>
        </p:spPr>
        <p:txBody>
          <a:bodyPr wrap="square" tIns="72000">
            <a:spAutoFit/>
          </a:bodyPr>
          <a:lstStyle/>
          <a:p>
            <a:r>
              <a:rPr lang="en-US" altLang="ja-JP" sz="1000" b="1" dirty="0"/>
              <a:t>4</a:t>
            </a:r>
            <a:r>
              <a:rPr lang="ja-JP" altLang="ja-JP" sz="1000" b="1" dirty="0"/>
              <a:t>　</a:t>
            </a:r>
            <a:r>
              <a:rPr lang="ja-JP" altLang="ja-JP" sz="1000" b="1" u="sng" dirty="0"/>
              <a:t>がん対策を社会全体で進める環境づくり</a:t>
            </a:r>
            <a:endParaRPr lang="ja-JP" altLang="ja-JP" sz="1000" dirty="0"/>
          </a:p>
          <a:p>
            <a:r>
              <a:rPr lang="en-US" altLang="ja-JP" sz="1000" b="1" dirty="0"/>
              <a:t>(1) </a:t>
            </a:r>
            <a:r>
              <a:rPr lang="ja-JP" altLang="ja-JP" sz="1000" b="1" dirty="0"/>
              <a:t>社会全体での機運づくり　</a:t>
            </a:r>
            <a:endParaRPr lang="ja-JP" altLang="ja-JP" sz="1000" dirty="0"/>
          </a:p>
          <a:p>
            <a:r>
              <a:rPr lang="en-US" altLang="ja-JP" sz="1000" b="1" dirty="0"/>
              <a:t>(2) </a:t>
            </a:r>
            <a:r>
              <a:rPr lang="ja-JP" altLang="ja-JP" sz="1000" b="1" dirty="0"/>
              <a:t>大阪府がん対策基金</a:t>
            </a:r>
            <a:endParaRPr lang="ja-JP" altLang="ja-JP" sz="1000" dirty="0"/>
          </a:p>
          <a:p>
            <a:r>
              <a:rPr lang="en-US" altLang="ja-JP" sz="1000" b="1" dirty="0"/>
              <a:t>(3) </a:t>
            </a:r>
            <a:r>
              <a:rPr lang="ja-JP" altLang="ja-JP" sz="1000" b="1" dirty="0"/>
              <a:t>がん患者会等との連携促進</a:t>
            </a:r>
            <a:endParaRPr lang="ja-JP" altLang="ja-JP" sz="1000" dirty="0"/>
          </a:p>
        </p:txBody>
      </p:sp>
      <p:sp>
        <p:nvSpPr>
          <p:cNvPr id="4" name="テキスト ボックス 3"/>
          <p:cNvSpPr txBox="1"/>
          <p:nvPr/>
        </p:nvSpPr>
        <p:spPr>
          <a:xfrm>
            <a:off x="2741920" y="408112"/>
            <a:ext cx="3737503" cy="307777"/>
          </a:xfrm>
          <a:prstGeom prst="rect">
            <a:avLst/>
          </a:prstGeom>
          <a:solidFill>
            <a:schemeClr val="accent6">
              <a:lumMod val="40000"/>
              <a:lumOff val="60000"/>
            </a:schemeClr>
          </a:solid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6904856" y="48072"/>
            <a:ext cx="5400600" cy="307777"/>
          </a:xfrm>
          <a:prstGeom prst="rect">
            <a:avLst/>
          </a:prstGeom>
          <a:solidFill>
            <a:schemeClr val="bg1">
              <a:lumMod val="50000"/>
            </a:schemeClr>
          </a:solidFill>
          <a:ln>
            <a:solidFill>
              <a:schemeClr val="bg1">
                <a:lumMod val="65000"/>
              </a:schemeClr>
            </a:solidFill>
          </a:ln>
        </p:spPr>
        <p:txBody>
          <a:bodyPr wrap="square" rtlCol="0">
            <a:spAutoFit/>
          </a:bodyP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全体目標・</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理念</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336105"/>
            <a:ext cx="2970549" cy="415498"/>
          </a:xfrm>
          <a:prstGeom prst="rect">
            <a:avLst/>
          </a:prstGeom>
          <a:noFill/>
        </p:spPr>
        <p:txBody>
          <a:bodyPr wrap="square" rtlCol="0">
            <a:spAutoFit/>
          </a:bodyPr>
          <a:lstStyle/>
          <a:p>
            <a:pPr algn="ct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期大阪府がん対策推進計画</a:t>
            </a:r>
          </a:p>
          <a:p>
            <a:pPr algn="ct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個別取組体系（基本的な取組み）</a:t>
            </a:r>
          </a:p>
        </p:txBody>
      </p:sp>
      <p:grpSp>
        <p:nvGrpSpPr>
          <p:cNvPr id="146" name="グループ化 145"/>
          <p:cNvGrpSpPr/>
          <p:nvPr/>
        </p:nvGrpSpPr>
        <p:grpSpPr>
          <a:xfrm>
            <a:off x="3016424" y="1036700"/>
            <a:ext cx="3362047" cy="8195536"/>
            <a:chOff x="3002984" y="1087590"/>
            <a:chExt cx="3362047" cy="8195536"/>
          </a:xfrm>
        </p:grpSpPr>
        <p:sp>
          <p:nvSpPr>
            <p:cNvPr id="56" name="正方形/長方形 55"/>
            <p:cNvSpPr/>
            <p:nvPr/>
          </p:nvSpPr>
          <p:spPr>
            <a:xfrm>
              <a:off x="3032612" y="1827154"/>
              <a:ext cx="3282740" cy="47222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がん検診受診率の向上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○精検受診率の向上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002984" y="2411967"/>
              <a:ext cx="3313224" cy="5040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○肝炎ウイルス検査累積受診者数の増加</a:t>
              </a: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○肝炎ウイルス精検受診率の向上</a:t>
              </a:r>
            </a:p>
          </p:txBody>
        </p:sp>
        <p:sp>
          <p:nvSpPr>
            <p:cNvPr id="83" name="正方形/長方形 82"/>
            <p:cNvSpPr/>
            <p:nvPr/>
          </p:nvSpPr>
          <p:spPr>
            <a:xfrm>
              <a:off x="3051941" y="3792107"/>
              <a:ext cx="3313090" cy="1966623"/>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・がん診療拠点病院における集学的治療の推進</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年間新入院がん患者数、悪性腫瘍手術件数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放射線治療のべ患者数、外来化学療法のべ患者数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・地域連携クリティカルパスを適用した延べ患者数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AYA</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世代の５年実測生存率</a:t>
              </a: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DCO%(</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がん登録データの精度の維持</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がん登録データなど情報提供</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緩和ケアチームに対する新規診療症例数</a:t>
              </a: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緩和ケア研修受講者数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・在宅緩和ケアに取組む医療機関数</a:t>
              </a:r>
            </a:p>
          </p:txBody>
        </p:sp>
        <p:sp>
          <p:nvSpPr>
            <p:cNvPr id="86" name="正方形/長方形 85"/>
            <p:cNvSpPr/>
            <p:nvPr/>
          </p:nvSpPr>
          <p:spPr>
            <a:xfrm>
              <a:off x="3077665" y="8563046"/>
              <a:ext cx="3172565" cy="720080"/>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・がん対策基金による企画提案公募事業累積採択</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・がん検診受診推進員</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認定数</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・患者会、患者支援団体及び患者</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サロン数</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3025911" y="3384034"/>
              <a:ext cx="3313223" cy="3019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がん患者の５年相対生存率の向上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3032612" y="1087590"/>
              <a:ext cx="3282740" cy="63250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成人の喫煙率の減少</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官公庁、学校など全面禁煙の割合の向上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受動喫煙の機会を有する者</a:t>
              </a:r>
              <a:r>
                <a:rPr kumimoji="1" lang="ja-JP" altLang="en-US" sz="1000" b="1" smtClean="0">
                  <a:latin typeface="Meiryo UI" panose="020B0604030504040204" pitchFamily="50" charset="-128"/>
                  <a:ea typeface="Meiryo UI" panose="020B0604030504040204" pitchFamily="50" charset="-128"/>
                  <a:cs typeface="Meiryo UI" panose="020B0604030504040204" pitchFamily="50" charset="-128"/>
                </a:rPr>
                <a:t>の割合の減少</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002984" y="6407217"/>
              <a:ext cx="3292902" cy="316481"/>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がん患者の緩和ケアに</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対する満足度の向上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3002984" y="6782203"/>
              <a:ext cx="3303572" cy="31503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○がん患者のがん相談支援センターに対する認知度の向上</a:t>
              </a:r>
              <a:endParaRPr kumimoji="1" lang="ja-JP" altLang="en-US" sz="1000" b="1" spc="-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9" name="正方形/長方形 58"/>
          <p:cNvSpPr/>
          <p:nvPr/>
        </p:nvSpPr>
        <p:spPr>
          <a:xfrm>
            <a:off x="9605156" y="838056"/>
            <a:ext cx="1116124" cy="8379248"/>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lang="ja-JP" altLang="en-US" sz="1400" b="1" dirty="0" smtClean="0"/>
              <a:t>　　　　　　　　　</a:t>
            </a:r>
            <a:r>
              <a:rPr lang="en-US" altLang="ja-JP" sz="1400" b="1" dirty="0" smtClean="0"/>
              <a:t>【</a:t>
            </a:r>
            <a:r>
              <a:rPr lang="ja-JP" altLang="en-US" sz="1400" b="1" dirty="0" smtClean="0"/>
              <a:t>基本理念</a:t>
            </a:r>
            <a:r>
              <a:rPr lang="en-US" altLang="ja-JP" sz="1400" b="1" dirty="0" smtClean="0"/>
              <a:t>】</a:t>
            </a:r>
            <a:endParaRPr lang="ja-JP" altLang="en-US" sz="1400" b="1" dirty="0"/>
          </a:p>
        </p:txBody>
      </p:sp>
      <p:cxnSp>
        <p:nvCxnSpPr>
          <p:cNvPr id="80" name="直線コネクタ 79"/>
          <p:cNvCxnSpPr/>
          <p:nvPr/>
        </p:nvCxnSpPr>
        <p:spPr>
          <a:xfrm>
            <a:off x="8952481" y="2580367"/>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8201000" y="838055"/>
            <a:ext cx="735150" cy="3874333"/>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200" b="1" dirty="0" smtClean="0"/>
              <a:t>がんの年齢調整</a:t>
            </a:r>
            <a:r>
              <a:rPr lang="ja-JP" altLang="en-US" sz="1200" b="1" dirty="0" smtClean="0"/>
              <a:t>死亡</a:t>
            </a:r>
            <a:r>
              <a:rPr kumimoji="1" lang="ja-JP" altLang="en-US" sz="1200" b="1" dirty="0" smtClean="0"/>
              <a:t>率の</a:t>
            </a:r>
            <a:r>
              <a:rPr lang="ja-JP" altLang="en-US" sz="1200" b="1" dirty="0" smtClean="0"/>
              <a:t>減少</a:t>
            </a:r>
            <a:endParaRPr lang="en-US" altLang="ja-JP" sz="1200" b="1" dirty="0" smtClean="0"/>
          </a:p>
          <a:p>
            <a:pPr algn="ctr"/>
            <a:r>
              <a:rPr lang="ja-JP" altLang="en-US" sz="1200" b="1" dirty="0" smtClean="0"/>
              <a:t>（二次</a:t>
            </a:r>
            <a:r>
              <a:rPr lang="ja-JP" altLang="en-US" sz="1200" b="1" dirty="0"/>
              <a:t>医療圏間のがんの年齢調整死亡率の差の</a:t>
            </a:r>
            <a:r>
              <a:rPr lang="ja-JP" altLang="en-US" sz="1200" b="1" dirty="0" smtClean="0"/>
              <a:t>縮小）</a:t>
            </a:r>
            <a:endParaRPr kumimoji="1" lang="ja-JP" altLang="en-US" sz="1200" b="1" dirty="0"/>
          </a:p>
        </p:txBody>
      </p:sp>
      <p:sp>
        <p:nvSpPr>
          <p:cNvPr id="82" name="正方形/長方形 81"/>
          <p:cNvSpPr/>
          <p:nvPr/>
        </p:nvSpPr>
        <p:spPr>
          <a:xfrm>
            <a:off x="11585376" y="838055"/>
            <a:ext cx="648072" cy="8379249"/>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400" b="1" dirty="0" smtClean="0"/>
              <a:t>　　　　　　　　　　</a:t>
            </a:r>
            <a:r>
              <a:rPr kumimoji="1" lang="en-US" altLang="ja-JP" sz="1400" b="1" dirty="0" smtClean="0"/>
              <a:t>【</a:t>
            </a:r>
            <a:r>
              <a:rPr kumimoji="1" lang="ja-JP" altLang="en-US" sz="1400" b="1" dirty="0" smtClean="0"/>
              <a:t>共通理念</a:t>
            </a:r>
            <a:r>
              <a:rPr kumimoji="1" lang="en-US" altLang="ja-JP" sz="1400" b="1" dirty="0" smtClean="0"/>
              <a:t>】</a:t>
            </a:r>
            <a:r>
              <a:rPr lang="ja-JP" altLang="en-US" sz="1400" b="1" dirty="0" smtClean="0"/>
              <a:t>全ての府民が健やかで心豊かに生活できる活力がある社会</a:t>
            </a:r>
            <a:endParaRPr lang="en-US" altLang="ja-JP" sz="1400" b="1" dirty="0" smtClean="0"/>
          </a:p>
          <a:p>
            <a:r>
              <a:rPr lang="ja-JP" altLang="en-US" sz="1400" b="1" dirty="0" smtClean="0"/>
              <a:t>　　　　　　　　　　　　　　　　　～いのち輝く</a:t>
            </a:r>
            <a:r>
              <a:rPr lang="ja-JP" altLang="en-US" sz="1400" b="1" smtClean="0"/>
              <a:t>健康未来都市大阪</a:t>
            </a:r>
            <a:r>
              <a:rPr lang="ja-JP" altLang="en-US" sz="1400" b="1" dirty="0" smtClean="0"/>
              <a:t>の実現～</a:t>
            </a:r>
            <a:endParaRPr lang="en-US" altLang="ja-JP" sz="1400" b="1" dirty="0" smtClean="0"/>
          </a:p>
          <a:p>
            <a:r>
              <a:rPr kumimoji="1" lang="ja-JP" altLang="en-US" sz="1400" b="1" dirty="0" smtClean="0"/>
              <a:t>　　　　　　　　　　 </a:t>
            </a:r>
            <a:r>
              <a:rPr kumimoji="1" lang="en-US" altLang="ja-JP" sz="1400" b="1" dirty="0" smtClean="0"/>
              <a:t>【</a:t>
            </a:r>
            <a:r>
              <a:rPr lang="ja-JP" altLang="en-US" sz="1400" b="1" dirty="0"/>
              <a:t>共通目標</a:t>
            </a:r>
            <a:r>
              <a:rPr kumimoji="1" lang="en-US" altLang="ja-JP" sz="1400" b="1" dirty="0" smtClean="0"/>
              <a:t>】</a:t>
            </a:r>
            <a:r>
              <a:rPr lang="ja-JP" altLang="en-US" sz="1400" b="1" dirty="0"/>
              <a:t>健康寿命の延伸・健康格差の</a:t>
            </a:r>
            <a:r>
              <a:rPr lang="ja-JP" altLang="en-US" sz="1400" b="1" dirty="0" smtClean="0"/>
              <a:t>縮小　　</a:t>
            </a:r>
            <a:endParaRPr kumimoji="1" lang="ja-JP" altLang="en-US" sz="1400" b="1" dirty="0"/>
          </a:p>
        </p:txBody>
      </p:sp>
      <p:sp>
        <p:nvSpPr>
          <p:cNvPr id="47" name="正方形/長方形 46"/>
          <p:cNvSpPr/>
          <p:nvPr/>
        </p:nvSpPr>
        <p:spPr>
          <a:xfrm>
            <a:off x="6904856" y="768152"/>
            <a:ext cx="216024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52" name="右矢印 51"/>
          <p:cNvSpPr/>
          <p:nvPr/>
        </p:nvSpPr>
        <p:spPr>
          <a:xfrm rot="16200000">
            <a:off x="4426647" y="6938662"/>
            <a:ext cx="331198" cy="267981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2970549" y="779852"/>
            <a:ext cx="3605197" cy="7534263"/>
          </a:xfrm>
          <a:prstGeom prst="rect">
            <a:avLst/>
          </a:prstGeom>
          <a:noFill/>
          <a:ln w="28575"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60" name="正方形/長方形 59"/>
          <p:cNvSpPr/>
          <p:nvPr/>
        </p:nvSpPr>
        <p:spPr>
          <a:xfrm>
            <a:off x="8222832" y="4817783"/>
            <a:ext cx="713318" cy="4399520"/>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wordArtVertRtl" rtlCol="0" anchor="ctr"/>
          <a:lstStyle/>
          <a:p>
            <a:pPr algn="ctr"/>
            <a:r>
              <a:rPr lang="ja-JP" altLang="en-US" sz="1200" b="1" dirty="0" smtClean="0"/>
              <a:t>がん患者や家族の生活の質の確保</a:t>
            </a:r>
            <a:endParaRPr lang="en-US" altLang="ja-JP" sz="1200" b="1" dirty="0" smtClean="0"/>
          </a:p>
        </p:txBody>
      </p:sp>
      <p:sp>
        <p:nvSpPr>
          <p:cNvPr id="54" name="正方形/長方形 53"/>
          <p:cNvSpPr/>
          <p:nvPr/>
        </p:nvSpPr>
        <p:spPr>
          <a:xfrm>
            <a:off x="3026306" y="7193457"/>
            <a:ext cx="3302487" cy="879401"/>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・がん相談支援センターの相談件数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（就労、アピアランスケアなど）</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・がん登録データなど情報提供件数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・がん患者の緩和ケアに対する理解度の向上</a:t>
            </a:r>
          </a:p>
        </p:txBody>
      </p:sp>
      <p:sp>
        <p:nvSpPr>
          <p:cNvPr id="3" name="正方形/長方形 2"/>
          <p:cNvSpPr/>
          <p:nvPr/>
        </p:nvSpPr>
        <p:spPr>
          <a:xfrm>
            <a:off x="6911672" y="439390"/>
            <a:ext cx="5400600" cy="276499"/>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nSpc>
                <a:spcPts val="1200"/>
              </a:lnSpc>
            </a:pPr>
            <a:r>
              <a:rPr lang="en-US" altLang="ja-JP" sz="600" b="1" dirty="0" smtClean="0"/>
              <a:t>※</a:t>
            </a:r>
            <a:r>
              <a:rPr lang="ja-JP" altLang="en-US" sz="600" b="1" dirty="0" smtClean="0"/>
              <a:t>進行がんに限定</a:t>
            </a:r>
            <a:endParaRPr lang="en-US" altLang="ja-JP" sz="600" b="1" dirty="0" smtClean="0"/>
          </a:p>
          <a:p>
            <a:r>
              <a:rPr lang="ja-JP" altLang="ja-JP" sz="600" b="1" dirty="0"/>
              <a:t>（進行がんとは、発生したがん細胞が組織内部の深くまで進行しているがんの事です。ただし、がんの部位によって基準は異なります。）</a:t>
            </a:r>
            <a:endParaRPr lang="ja-JP" altLang="ja-JP" sz="600" dirty="0"/>
          </a:p>
        </p:txBody>
      </p:sp>
      <p:cxnSp>
        <p:nvCxnSpPr>
          <p:cNvPr id="71" name="直線コネクタ 70"/>
          <p:cNvCxnSpPr>
            <a:stCxn id="56" idx="3"/>
          </p:cNvCxnSpPr>
          <p:nvPr/>
        </p:nvCxnSpPr>
        <p:spPr>
          <a:xfrm flipV="1">
            <a:off x="6328792" y="2012378"/>
            <a:ext cx="1882880" cy="1"/>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0865296" y="779853"/>
            <a:ext cx="144016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74" name="右矢印 73"/>
          <p:cNvSpPr/>
          <p:nvPr/>
        </p:nvSpPr>
        <p:spPr>
          <a:xfrm>
            <a:off x="11009312" y="3563518"/>
            <a:ext cx="524483" cy="262469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コネクタ 75"/>
          <p:cNvCxnSpPr/>
          <p:nvPr/>
        </p:nvCxnSpPr>
        <p:spPr>
          <a:xfrm>
            <a:off x="8952481" y="6557235"/>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7054299" y="833715"/>
            <a:ext cx="714653" cy="238270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200" b="1" dirty="0" smtClean="0"/>
              <a:t>がんの年齢調整り患率の</a:t>
            </a:r>
            <a:r>
              <a:rPr lang="ja-JP" altLang="en-US" sz="1200" b="1" dirty="0" smtClean="0"/>
              <a:t>減少</a:t>
            </a:r>
            <a:r>
              <a:rPr lang="en-US" altLang="ja-JP" sz="1100" b="1" dirty="0" smtClean="0"/>
              <a:t>※</a:t>
            </a:r>
          </a:p>
          <a:p>
            <a:r>
              <a:rPr lang="ja-JP" altLang="en-US" sz="1100" b="1" dirty="0" smtClean="0"/>
              <a:t>（二次</a:t>
            </a:r>
            <a:r>
              <a:rPr lang="ja-JP" altLang="en-US" sz="1100" b="1" dirty="0"/>
              <a:t>医療圏間</a:t>
            </a:r>
            <a:r>
              <a:rPr lang="ja-JP" altLang="en-US" sz="1100" b="1" dirty="0" smtClean="0"/>
              <a:t>の</a:t>
            </a:r>
            <a:endParaRPr lang="en-US" altLang="ja-JP" sz="1100" b="1" dirty="0" smtClean="0"/>
          </a:p>
          <a:p>
            <a:r>
              <a:rPr lang="ja-JP" altLang="en-US" sz="1100" b="1" dirty="0"/>
              <a:t>　</a:t>
            </a:r>
            <a:r>
              <a:rPr lang="ja-JP" altLang="en-US" sz="1100" b="1" dirty="0" smtClean="0"/>
              <a:t>　がん</a:t>
            </a:r>
            <a:r>
              <a:rPr lang="ja-JP" altLang="en-US" sz="1100" b="1" dirty="0"/>
              <a:t>の年齢調整り患率の差の</a:t>
            </a:r>
            <a:r>
              <a:rPr lang="ja-JP" altLang="en-US" sz="1100" b="1" dirty="0" smtClean="0"/>
              <a:t>縮小）</a:t>
            </a:r>
            <a:endParaRPr lang="ja-JP" altLang="en-US" sz="1100" b="1" dirty="0"/>
          </a:p>
        </p:txBody>
      </p:sp>
      <p:cxnSp>
        <p:nvCxnSpPr>
          <p:cNvPr id="77" name="直線コネクタ 76"/>
          <p:cNvCxnSpPr/>
          <p:nvPr/>
        </p:nvCxnSpPr>
        <p:spPr>
          <a:xfrm>
            <a:off x="6329648" y="1352953"/>
            <a:ext cx="387759"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42" idx="3"/>
          </p:cNvCxnSpPr>
          <p:nvPr/>
        </p:nvCxnSpPr>
        <p:spPr>
          <a:xfrm>
            <a:off x="6329648" y="2613105"/>
            <a:ext cx="400604"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688832" y="1352953"/>
            <a:ext cx="0" cy="1260152"/>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44" idx="3"/>
          </p:cNvCxnSpPr>
          <p:nvPr/>
        </p:nvCxnSpPr>
        <p:spPr>
          <a:xfrm>
            <a:off x="6352574" y="3484122"/>
            <a:ext cx="1838327"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a:stCxn id="46" idx="3"/>
          </p:cNvCxnSpPr>
          <p:nvPr/>
        </p:nvCxnSpPr>
        <p:spPr>
          <a:xfrm flipV="1">
            <a:off x="6309326" y="6514567"/>
            <a:ext cx="1913506" cy="1"/>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329648" y="6888831"/>
            <a:ext cx="1861253" cy="1"/>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9803178" y="2840988"/>
            <a:ext cx="720080" cy="6146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400" b="1" dirty="0">
                <a:solidFill>
                  <a:schemeClr val="tx1"/>
                </a:solidFill>
              </a:rPr>
              <a:t>がんを知り、がん予防を進めるとともに、がんになっても心身ともに適切な医療を受けられ</a:t>
            </a:r>
            <a:r>
              <a:rPr lang="ja-JP" altLang="en-US" sz="1400" b="1" dirty="0" smtClean="0">
                <a:solidFill>
                  <a:schemeClr val="tx1"/>
                </a:solidFill>
              </a:rPr>
              <a:t>、尊厳を</a:t>
            </a:r>
            <a:r>
              <a:rPr lang="ja-JP" altLang="en-US" sz="1400" b="1" dirty="0">
                <a:solidFill>
                  <a:schemeClr val="tx1"/>
                </a:solidFill>
              </a:rPr>
              <a:t>もって安心して暮らせる社会の構築</a:t>
            </a:r>
          </a:p>
        </p:txBody>
      </p:sp>
      <p:sp>
        <p:nvSpPr>
          <p:cNvPr id="6" name="正方形/長方形 5"/>
          <p:cNvSpPr/>
          <p:nvPr/>
        </p:nvSpPr>
        <p:spPr>
          <a:xfrm>
            <a:off x="11153328" y="838056"/>
            <a:ext cx="1080120" cy="578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smtClean="0"/>
              <a:t>健康増進計画との整合性</a:t>
            </a:r>
            <a:endParaRPr kumimoji="1" lang="ja-JP" altLang="en-US" sz="1100" b="1" dirty="0"/>
          </a:p>
        </p:txBody>
      </p:sp>
      <p:sp>
        <p:nvSpPr>
          <p:cNvPr id="9" name="正方形/長方形 8"/>
          <p:cNvSpPr/>
          <p:nvPr/>
        </p:nvSpPr>
        <p:spPr>
          <a:xfrm>
            <a:off x="11369352" y="48072"/>
            <a:ext cx="1080845"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dirty="0" smtClean="0">
                <a:latin typeface="+mj-ea"/>
                <a:ea typeface="+mj-ea"/>
              </a:rPr>
              <a:t>資料</a:t>
            </a:r>
            <a:r>
              <a:rPr kumimoji="1" lang="en-US" altLang="ja-JP" sz="2000" dirty="0" smtClean="0">
                <a:latin typeface="+mj-ea"/>
                <a:ea typeface="+mj-ea"/>
              </a:rPr>
              <a:t>2-1</a:t>
            </a:r>
            <a:endParaRPr kumimoji="1" lang="ja-JP" altLang="en-US" sz="2000" dirty="0">
              <a:latin typeface="+mj-ea"/>
              <a:ea typeface="+mj-ea"/>
            </a:endParaRPr>
          </a:p>
        </p:txBody>
      </p:sp>
    </p:spTree>
    <p:extLst>
      <p:ext uri="{BB962C8B-B14F-4D97-AF65-F5344CB8AC3E}">
        <p14:creationId xmlns:p14="http://schemas.microsoft.com/office/powerpoint/2010/main" val="3140094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図 31"/>
          <p:cNvPicPr>
            <a:picLocks noChangeAspect="1"/>
          </p:cNvPicPr>
          <p:nvPr/>
        </p:nvPicPr>
        <p:blipFill rotWithShape="1">
          <a:blip r:embed="rId3"/>
          <a:srcRect b="6483"/>
          <a:stretch/>
        </p:blipFill>
        <p:spPr>
          <a:xfrm>
            <a:off x="18072" y="628903"/>
            <a:ext cx="8254936" cy="8978817"/>
          </a:xfrm>
          <a:prstGeom prst="rect">
            <a:avLst/>
          </a:prstGeom>
        </p:spPr>
      </p:pic>
      <p:grpSp>
        <p:nvGrpSpPr>
          <p:cNvPr id="8" name="グループ化 7"/>
          <p:cNvGrpSpPr/>
          <p:nvPr/>
        </p:nvGrpSpPr>
        <p:grpSpPr>
          <a:xfrm>
            <a:off x="8908438" y="5276525"/>
            <a:ext cx="3363982" cy="3229699"/>
            <a:chOff x="9234359" y="3128448"/>
            <a:chExt cx="3099569" cy="2975841"/>
          </a:xfrm>
        </p:grpSpPr>
        <p:grpSp>
          <p:nvGrpSpPr>
            <p:cNvPr id="9" name="グループ化 8"/>
            <p:cNvGrpSpPr/>
            <p:nvPr/>
          </p:nvGrpSpPr>
          <p:grpSpPr>
            <a:xfrm>
              <a:off x="9234359" y="3128448"/>
              <a:ext cx="3099569" cy="2975841"/>
              <a:chOff x="9234359" y="3128448"/>
              <a:chExt cx="3099569" cy="2975841"/>
            </a:xfrm>
          </p:grpSpPr>
          <p:grpSp>
            <p:nvGrpSpPr>
              <p:cNvPr id="11" name="グループ化 10"/>
              <p:cNvGrpSpPr/>
              <p:nvPr/>
            </p:nvGrpSpPr>
            <p:grpSpPr>
              <a:xfrm>
                <a:off x="9234359" y="3128448"/>
                <a:ext cx="3099569" cy="2975841"/>
                <a:chOff x="9234359" y="3128448"/>
                <a:chExt cx="3099569" cy="2975841"/>
              </a:xfrm>
            </p:grpSpPr>
            <p:sp>
              <p:nvSpPr>
                <p:cNvPr id="13" name="下矢印 12"/>
                <p:cNvSpPr/>
                <p:nvPr/>
              </p:nvSpPr>
              <p:spPr>
                <a:xfrm>
                  <a:off x="9234359" y="3128448"/>
                  <a:ext cx="2808312" cy="2975841"/>
                </a:xfrm>
                <a:prstGeom prst="downArrow">
                  <a:avLst>
                    <a:gd name="adj1" fmla="val 50000"/>
                    <a:gd name="adj2" fmla="val 226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flipH="1" flipV="1">
                  <a:off x="9934110" y="4016669"/>
                  <a:ext cx="1472180" cy="27675"/>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flipV="1">
                  <a:off x="9974566" y="5234813"/>
                  <a:ext cx="1431880"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9976194" y="3148656"/>
                  <a:ext cx="1342365" cy="307777"/>
                </a:xfrm>
                <a:prstGeom prst="rect">
                  <a:avLst/>
                </a:prstGeom>
                <a:noFill/>
              </p:spPr>
              <p:txBody>
                <a:bodyPr wrap="square" rtlCol="0">
                  <a:spAutoFit/>
                </a:bodyPr>
                <a:lstStyle/>
                <a:p>
                  <a:pPr algn="ctr"/>
                  <a:r>
                    <a:rPr lang="ja-JP" altLang="en-US" sz="1400" b="1" dirty="0" smtClean="0"/>
                    <a:t>たばこ対策</a:t>
                  </a:r>
                  <a:endParaRPr lang="en-US" altLang="ja-JP" sz="1400" b="1" dirty="0" smtClean="0"/>
                </a:p>
              </p:txBody>
            </p:sp>
            <p:sp>
              <p:nvSpPr>
                <p:cNvPr id="17" name="テキスト ボックス 16"/>
                <p:cNvSpPr txBox="1"/>
                <p:nvPr/>
              </p:nvSpPr>
              <p:spPr>
                <a:xfrm>
                  <a:off x="9882431" y="3809186"/>
                  <a:ext cx="1483453" cy="261610"/>
                </a:xfrm>
                <a:prstGeom prst="rect">
                  <a:avLst/>
                </a:prstGeom>
                <a:noFill/>
              </p:spPr>
              <p:txBody>
                <a:bodyPr wrap="square" rtlCol="0">
                  <a:spAutoFit/>
                </a:bodyPr>
                <a:lstStyle/>
                <a:p>
                  <a:pPr algn="ctr"/>
                  <a:r>
                    <a:rPr lang="ja-JP" altLang="en-US" sz="1100" b="1" spc="-100" dirty="0" smtClean="0"/>
                    <a:t>肝炎肝がん対策の充実</a:t>
                  </a:r>
                  <a:endParaRPr lang="en-US" altLang="ja-JP" sz="1100" b="1" spc="-100" dirty="0" smtClean="0"/>
                </a:p>
              </p:txBody>
            </p:sp>
            <p:sp>
              <p:nvSpPr>
                <p:cNvPr id="18" name="テキスト ボックス 17"/>
                <p:cNvSpPr txBox="1"/>
                <p:nvPr/>
              </p:nvSpPr>
              <p:spPr>
                <a:xfrm>
                  <a:off x="9999017" y="4252439"/>
                  <a:ext cx="1342365" cy="584775"/>
                </a:xfrm>
                <a:prstGeom prst="rect">
                  <a:avLst/>
                </a:prstGeom>
                <a:noFill/>
              </p:spPr>
              <p:txBody>
                <a:bodyPr wrap="square" rtlCol="0">
                  <a:spAutoFit/>
                </a:bodyPr>
                <a:lstStyle/>
                <a:p>
                  <a:pPr algn="ctr"/>
                  <a:r>
                    <a:rPr lang="ja-JP" altLang="en-US" sz="1600" b="1" dirty="0" smtClean="0"/>
                    <a:t>がん検診</a:t>
                  </a:r>
                  <a:endParaRPr lang="en-US" altLang="ja-JP" sz="1600" b="1" dirty="0" smtClean="0"/>
                </a:p>
                <a:p>
                  <a:pPr algn="ctr"/>
                  <a:r>
                    <a:rPr lang="ja-JP" altLang="en-US" sz="1600" b="1" dirty="0" smtClean="0"/>
                    <a:t>受診勧奨</a:t>
                  </a:r>
                  <a:endParaRPr lang="en-US" altLang="ja-JP" sz="1600" b="1" dirty="0" smtClean="0"/>
                </a:p>
              </p:txBody>
            </p:sp>
            <p:sp>
              <p:nvSpPr>
                <p:cNvPr id="19" name="テキスト ボックス 18"/>
                <p:cNvSpPr txBox="1"/>
                <p:nvPr/>
              </p:nvSpPr>
              <p:spPr>
                <a:xfrm>
                  <a:off x="9941522" y="5248650"/>
                  <a:ext cx="1497967" cy="523220"/>
                </a:xfrm>
                <a:prstGeom prst="rect">
                  <a:avLst/>
                </a:prstGeom>
                <a:noFill/>
              </p:spPr>
              <p:txBody>
                <a:bodyPr wrap="square" rtlCol="0">
                  <a:spAutoFit/>
                </a:bodyPr>
                <a:lstStyle/>
                <a:p>
                  <a:pPr algn="ctr"/>
                  <a:r>
                    <a:rPr lang="ja-JP" altLang="en-US" sz="1400" b="1" dirty="0" smtClean="0"/>
                    <a:t>がん医療の</a:t>
                  </a:r>
                  <a:endParaRPr lang="en-US" altLang="ja-JP" sz="1400" b="1" dirty="0" smtClean="0"/>
                </a:p>
                <a:p>
                  <a:pPr algn="ctr"/>
                  <a:r>
                    <a:rPr lang="ja-JP" altLang="en-US" sz="1400" b="1" dirty="0" smtClean="0"/>
                    <a:t>充実・均</a:t>
                  </a:r>
                  <a:r>
                    <a:rPr lang="ja-JP" altLang="en-US" sz="1400" b="1" dirty="0" err="1" smtClean="0"/>
                    <a:t>てん化</a:t>
                  </a:r>
                  <a:r>
                    <a:rPr lang="ja-JP" altLang="en-US" sz="1400" b="1" dirty="0" smtClean="0"/>
                    <a:t>等</a:t>
                  </a:r>
                  <a:endParaRPr lang="en-US" altLang="ja-JP" sz="1400" b="1" dirty="0" smtClean="0"/>
                </a:p>
              </p:txBody>
            </p:sp>
            <p:sp>
              <p:nvSpPr>
                <p:cNvPr id="20" name="テキスト ボックス 19"/>
                <p:cNvSpPr txBox="1"/>
                <p:nvPr/>
              </p:nvSpPr>
              <p:spPr>
                <a:xfrm>
                  <a:off x="10073184" y="4775422"/>
                  <a:ext cx="1234643" cy="307777"/>
                </a:xfrm>
                <a:prstGeom prst="rect">
                  <a:avLst/>
                </a:prstGeom>
                <a:noFill/>
              </p:spPr>
              <p:txBody>
                <a:bodyPr wrap="square" rtlCol="0">
                  <a:spAutoFit/>
                </a:bodyPr>
                <a:lstStyle/>
                <a:p>
                  <a:pPr algn="ctr"/>
                  <a:r>
                    <a:rPr kumimoji="1" lang="en-US" altLang="ja-JP" sz="1400" b="1" dirty="0" smtClean="0"/>
                    <a:t>4.0</a:t>
                  </a:r>
                  <a:r>
                    <a:rPr kumimoji="1" lang="ja-JP" altLang="en-US" sz="1400" b="1" dirty="0" smtClean="0"/>
                    <a:t>％</a:t>
                  </a:r>
                  <a:endParaRPr lang="en-US" altLang="ja-JP" sz="1400" b="1" dirty="0" smtClean="0"/>
                </a:p>
              </p:txBody>
            </p:sp>
            <p:sp>
              <p:nvSpPr>
                <p:cNvPr id="21" name="テキスト ボックス 20"/>
                <p:cNvSpPr txBox="1"/>
                <p:nvPr/>
              </p:nvSpPr>
              <p:spPr>
                <a:xfrm>
                  <a:off x="10054618" y="3514632"/>
                  <a:ext cx="1234643" cy="307777"/>
                </a:xfrm>
                <a:prstGeom prst="rect">
                  <a:avLst/>
                </a:prstGeom>
                <a:noFill/>
              </p:spPr>
              <p:txBody>
                <a:bodyPr wrap="square" rtlCol="0">
                  <a:spAutoFit/>
                </a:bodyPr>
                <a:lstStyle/>
                <a:p>
                  <a:pPr algn="ctr"/>
                  <a:r>
                    <a:rPr lang="en-US" altLang="ja-JP" sz="1400" b="1" dirty="0" smtClean="0"/>
                    <a:t>1.8</a:t>
                  </a:r>
                  <a:r>
                    <a:rPr kumimoji="1" lang="en-US" altLang="ja-JP" sz="1400" b="1" dirty="0" smtClean="0"/>
                    <a:t> </a:t>
                  </a:r>
                  <a:r>
                    <a:rPr kumimoji="1" lang="ja-JP" altLang="en-US" sz="1400" b="1" dirty="0" smtClean="0"/>
                    <a:t>％</a:t>
                  </a:r>
                  <a:endParaRPr lang="en-US" altLang="ja-JP" sz="1400" b="1" dirty="0" smtClean="0"/>
                </a:p>
              </p:txBody>
            </p:sp>
            <p:sp>
              <p:nvSpPr>
                <p:cNvPr id="22" name="テキスト ボックス 21"/>
                <p:cNvSpPr txBox="1"/>
                <p:nvPr/>
              </p:nvSpPr>
              <p:spPr>
                <a:xfrm>
                  <a:off x="11584821" y="3807219"/>
                  <a:ext cx="749107" cy="307777"/>
                </a:xfrm>
                <a:prstGeom prst="rect">
                  <a:avLst/>
                </a:prstGeom>
                <a:noFill/>
              </p:spPr>
              <p:txBody>
                <a:bodyPr wrap="square" rtlCol="0">
                  <a:spAutoFit/>
                </a:bodyPr>
                <a:lstStyle/>
                <a:p>
                  <a:pPr algn="ctr"/>
                  <a:r>
                    <a:rPr lang="en-US" altLang="ja-JP" sz="1400" b="1" dirty="0" smtClean="0"/>
                    <a:t>0.4</a:t>
                  </a:r>
                  <a:r>
                    <a:rPr lang="ja-JP" altLang="en-US" sz="1400" b="1" dirty="0" smtClean="0"/>
                    <a:t>％</a:t>
                  </a:r>
                  <a:endParaRPr lang="en-US" altLang="ja-JP" sz="1400" b="1" dirty="0" smtClean="0"/>
                </a:p>
              </p:txBody>
            </p:sp>
            <p:cxnSp>
              <p:nvCxnSpPr>
                <p:cNvPr id="23" name="直線コネクタ 22"/>
                <p:cNvCxnSpPr/>
                <p:nvPr/>
              </p:nvCxnSpPr>
              <p:spPr>
                <a:xfrm flipH="1">
                  <a:off x="11366452" y="3952726"/>
                  <a:ext cx="348995" cy="1235"/>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12" name="直線コネクタ 11"/>
              <p:cNvCxnSpPr/>
              <p:nvPr/>
            </p:nvCxnSpPr>
            <p:spPr>
              <a:xfrm flipH="1" flipV="1">
                <a:off x="9911287" y="3822409"/>
                <a:ext cx="1472180" cy="27675"/>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grpSp>
        <p:sp>
          <p:nvSpPr>
            <p:cNvPr id="10" name="テキスト ボックス 9"/>
            <p:cNvSpPr txBox="1"/>
            <p:nvPr/>
          </p:nvSpPr>
          <p:spPr>
            <a:xfrm>
              <a:off x="10044569" y="5695733"/>
              <a:ext cx="1234643" cy="307777"/>
            </a:xfrm>
            <a:prstGeom prst="rect">
              <a:avLst/>
            </a:prstGeom>
            <a:noFill/>
          </p:spPr>
          <p:txBody>
            <a:bodyPr wrap="square" rtlCol="0">
              <a:spAutoFit/>
            </a:bodyPr>
            <a:lstStyle/>
            <a:p>
              <a:pPr algn="ctr"/>
              <a:r>
                <a:rPr kumimoji="1" lang="en-US" altLang="ja-JP" sz="1400" b="1" dirty="0" smtClean="0"/>
                <a:t>3.0 </a:t>
              </a:r>
              <a:r>
                <a:rPr kumimoji="1" lang="ja-JP" altLang="en-US" sz="1400" b="1" dirty="0" smtClean="0"/>
                <a:t>％</a:t>
              </a:r>
              <a:endParaRPr lang="en-US" altLang="ja-JP" sz="1400" b="1" dirty="0" smtClean="0"/>
            </a:p>
          </p:txBody>
        </p:sp>
      </p:grpSp>
      <p:sp>
        <p:nvSpPr>
          <p:cNvPr id="24" name="テキスト ボックス 23"/>
          <p:cNvSpPr txBox="1"/>
          <p:nvPr/>
        </p:nvSpPr>
        <p:spPr>
          <a:xfrm>
            <a:off x="9326701" y="4645293"/>
            <a:ext cx="2448272" cy="584775"/>
          </a:xfrm>
          <a:prstGeom prst="rect">
            <a:avLst/>
          </a:prstGeom>
          <a:noFill/>
        </p:spPr>
        <p:txBody>
          <a:bodyPr wrap="square" rtlCol="0">
            <a:spAutoFit/>
          </a:bodyPr>
          <a:lstStyle/>
          <a:p>
            <a:pPr algn="ctr"/>
            <a:r>
              <a:rPr kumimoji="1" lang="ja-JP" altLang="en-US" sz="1600" b="1" dirty="0" smtClean="0"/>
              <a:t>がん対策の重点化による死亡率減少効果</a:t>
            </a:r>
            <a:r>
              <a:rPr lang="ja-JP" altLang="en-US" sz="1600" b="1" dirty="0" smtClean="0"/>
              <a:t>イメージ</a:t>
            </a:r>
            <a:endParaRPr kumimoji="1" lang="ja-JP" altLang="en-US" sz="1600" b="1" dirty="0"/>
          </a:p>
        </p:txBody>
      </p:sp>
      <p:cxnSp>
        <p:nvCxnSpPr>
          <p:cNvPr id="26" name="直線コネクタ 25"/>
          <p:cNvCxnSpPr/>
          <p:nvPr/>
        </p:nvCxnSpPr>
        <p:spPr>
          <a:xfrm flipV="1">
            <a:off x="5111685" y="5387325"/>
            <a:ext cx="255600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7712035" y="5399104"/>
            <a:ext cx="0" cy="75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7712035" y="5436834"/>
            <a:ext cx="1614666" cy="338554"/>
          </a:xfrm>
          <a:prstGeom prst="rect">
            <a:avLst/>
          </a:prstGeom>
          <a:noFill/>
        </p:spPr>
        <p:txBody>
          <a:bodyPr wrap="square" rtlCol="0">
            <a:spAutoFit/>
          </a:bodyPr>
          <a:lstStyle/>
          <a:p>
            <a:r>
              <a:rPr kumimoji="1" lang="en-US" altLang="ja-JP" sz="1600" dirty="0" smtClean="0"/>
              <a:t>7.3</a:t>
            </a:r>
            <a:r>
              <a:rPr lang="en-US" altLang="ja-JP" sz="1600" dirty="0" smtClean="0"/>
              <a:t>%</a:t>
            </a:r>
            <a:r>
              <a:rPr lang="ja-JP" altLang="en-US" sz="1600" dirty="0" smtClean="0"/>
              <a:t>減</a:t>
            </a:r>
            <a:endParaRPr kumimoji="1" lang="en-GB" sz="1600" dirty="0"/>
          </a:p>
        </p:txBody>
      </p:sp>
      <p:cxnSp>
        <p:nvCxnSpPr>
          <p:cNvPr id="37" name="直線矢印コネクタ 36"/>
          <p:cNvCxnSpPr/>
          <p:nvPr/>
        </p:nvCxnSpPr>
        <p:spPr>
          <a:xfrm>
            <a:off x="7713754" y="6184262"/>
            <a:ext cx="0" cy="108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7712035" y="6276458"/>
            <a:ext cx="807334" cy="338554"/>
          </a:xfrm>
          <a:prstGeom prst="rect">
            <a:avLst/>
          </a:prstGeom>
          <a:noFill/>
        </p:spPr>
        <p:txBody>
          <a:bodyPr wrap="square" rtlCol="0">
            <a:spAutoFit/>
          </a:bodyPr>
          <a:lstStyle/>
          <a:p>
            <a:r>
              <a:rPr kumimoji="1" lang="en-US" altLang="ja-JP" sz="1600" dirty="0" smtClean="0"/>
              <a:t>9.2</a:t>
            </a:r>
            <a:r>
              <a:rPr lang="en-US" altLang="ja-JP" sz="1600" dirty="0" smtClean="0"/>
              <a:t>%</a:t>
            </a:r>
            <a:r>
              <a:rPr lang="ja-JP" altLang="en-US" sz="1600" dirty="0" smtClean="0"/>
              <a:t>減</a:t>
            </a:r>
            <a:endParaRPr kumimoji="1" lang="en-GB" sz="1600" dirty="0"/>
          </a:p>
        </p:txBody>
      </p:sp>
      <p:cxnSp>
        <p:nvCxnSpPr>
          <p:cNvPr id="40" name="直線コネクタ 39"/>
          <p:cNvCxnSpPr/>
          <p:nvPr/>
        </p:nvCxnSpPr>
        <p:spPr>
          <a:xfrm flipV="1">
            <a:off x="7912968" y="5297596"/>
            <a:ext cx="1730144" cy="76212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7912968" y="7288044"/>
            <a:ext cx="1541334" cy="41196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V="1">
            <a:off x="5133800" y="5377184"/>
            <a:ext cx="0" cy="3132000"/>
          </a:xfrm>
          <a:prstGeom prst="line">
            <a:avLst/>
          </a:prstGeom>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4309750" y="5656795"/>
            <a:ext cx="853119" cy="1077218"/>
          </a:xfrm>
          <a:prstGeom prst="rect">
            <a:avLst/>
          </a:prstGeom>
        </p:spPr>
        <p:txBody>
          <a:bodyPr wrap="none">
            <a:spAutoFit/>
          </a:bodyPr>
          <a:lstStyle/>
          <a:p>
            <a:pPr algn="ctr"/>
            <a:r>
              <a:rPr lang="en-GB" altLang="ja-JP" sz="1600" b="1" dirty="0" smtClean="0"/>
              <a:t>79.9</a:t>
            </a:r>
          </a:p>
          <a:p>
            <a:pPr algn="ctr"/>
            <a:r>
              <a:rPr lang="en-GB" altLang="ja-JP" sz="1600" b="1" dirty="0" smtClean="0"/>
              <a:t> 2017</a:t>
            </a:r>
            <a:r>
              <a:rPr lang="ja-JP" altLang="en-US" sz="1600" b="1" dirty="0" smtClean="0"/>
              <a:t>年</a:t>
            </a:r>
            <a:endParaRPr lang="en-US" altLang="ja-JP" sz="1600" b="1" dirty="0" smtClean="0"/>
          </a:p>
          <a:p>
            <a:pPr algn="ctr"/>
            <a:r>
              <a:rPr lang="ja-JP" altLang="en-US" sz="1600" b="1" dirty="0" smtClean="0"/>
              <a:t>（</a:t>
            </a:r>
            <a:r>
              <a:rPr lang="en-US" altLang="ja-JP" sz="1600" b="1" dirty="0" smtClean="0"/>
              <a:t>H29</a:t>
            </a:r>
            <a:r>
              <a:rPr lang="ja-JP" altLang="en-US" sz="1600" b="1" dirty="0" smtClean="0"/>
              <a:t>）</a:t>
            </a:r>
            <a:endParaRPr lang="en-US" altLang="ja-JP" sz="1600" b="1" dirty="0" smtClean="0"/>
          </a:p>
          <a:p>
            <a:pPr algn="ctr"/>
            <a:r>
              <a:rPr lang="ja-JP" altLang="en-US" sz="1600" b="1" dirty="0" smtClean="0"/>
              <a:t>推計値</a:t>
            </a:r>
            <a:endParaRPr lang="en-GB" sz="1600" b="1" dirty="0"/>
          </a:p>
        </p:txBody>
      </p:sp>
      <p:sp>
        <p:nvSpPr>
          <p:cNvPr id="50" name="正方形/長方形 49"/>
          <p:cNvSpPr/>
          <p:nvPr/>
        </p:nvSpPr>
        <p:spPr>
          <a:xfrm>
            <a:off x="7172651" y="7346068"/>
            <a:ext cx="1117614" cy="707886"/>
          </a:xfrm>
          <a:prstGeom prst="rect">
            <a:avLst/>
          </a:prstGeom>
        </p:spPr>
        <p:txBody>
          <a:bodyPr wrap="none">
            <a:spAutoFit/>
          </a:bodyPr>
          <a:lstStyle/>
          <a:p>
            <a:pPr algn="ctr"/>
            <a:r>
              <a:rPr lang="en-US" altLang="ja-JP" sz="2000" dirty="0" smtClean="0"/>
              <a:t>66.9</a:t>
            </a:r>
            <a:r>
              <a:rPr lang="en-GB" altLang="ja-JP" sz="2000" dirty="0" smtClean="0"/>
              <a:t> </a:t>
            </a:r>
          </a:p>
          <a:p>
            <a:pPr algn="ctr"/>
            <a:r>
              <a:rPr lang="en-GB" altLang="ja-JP" sz="2000" dirty="0" smtClean="0"/>
              <a:t>(</a:t>
            </a:r>
            <a:r>
              <a:rPr lang="en-US" altLang="ja-JP" sz="2000" dirty="0" smtClean="0"/>
              <a:t>2027</a:t>
            </a:r>
            <a:r>
              <a:rPr lang="ja-JP" altLang="en-US" sz="2000" dirty="0" smtClean="0"/>
              <a:t>年</a:t>
            </a:r>
            <a:r>
              <a:rPr lang="en-US" altLang="ja-JP" sz="2000" dirty="0" smtClean="0"/>
              <a:t>)</a:t>
            </a:r>
            <a:endParaRPr lang="en-GB" sz="2000" dirty="0"/>
          </a:p>
        </p:txBody>
      </p:sp>
      <p:cxnSp>
        <p:nvCxnSpPr>
          <p:cNvPr id="51" name="直線コネクタ 50"/>
          <p:cNvCxnSpPr/>
          <p:nvPr/>
        </p:nvCxnSpPr>
        <p:spPr>
          <a:xfrm flipH="1" flipV="1">
            <a:off x="6674544" y="6529040"/>
            <a:ext cx="0" cy="2016000"/>
          </a:xfrm>
          <a:prstGeom prst="line">
            <a:avLst/>
          </a:prstGeom>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6130598" y="6734013"/>
            <a:ext cx="1117614" cy="707886"/>
          </a:xfrm>
          <a:prstGeom prst="rect">
            <a:avLst/>
          </a:prstGeom>
          <a:solidFill>
            <a:schemeClr val="bg1"/>
          </a:solidFill>
        </p:spPr>
        <p:txBody>
          <a:bodyPr wrap="none">
            <a:spAutoFit/>
          </a:bodyPr>
          <a:lstStyle/>
          <a:p>
            <a:pPr algn="ctr"/>
            <a:r>
              <a:rPr lang="en-US" altLang="ja-JP" sz="2000" dirty="0" smtClean="0"/>
              <a:t>72.3</a:t>
            </a:r>
            <a:r>
              <a:rPr lang="en-GB" altLang="ja-JP" sz="2000" dirty="0" smtClean="0"/>
              <a:t> </a:t>
            </a:r>
          </a:p>
          <a:p>
            <a:pPr algn="ctr"/>
            <a:r>
              <a:rPr lang="en-GB" altLang="ja-JP" sz="2000" dirty="0" smtClean="0"/>
              <a:t>(</a:t>
            </a:r>
            <a:r>
              <a:rPr lang="en-US" altLang="ja-JP" sz="2000" dirty="0" smtClean="0"/>
              <a:t>2023</a:t>
            </a:r>
            <a:r>
              <a:rPr lang="ja-JP" altLang="en-US" sz="2000" dirty="0" smtClean="0"/>
              <a:t>年</a:t>
            </a:r>
            <a:r>
              <a:rPr lang="en-US" altLang="ja-JP" sz="2000" dirty="0" smtClean="0"/>
              <a:t>)</a:t>
            </a:r>
            <a:endParaRPr lang="en-GB" sz="2000" dirty="0"/>
          </a:p>
        </p:txBody>
      </p:sp>
      <p:sp>
        <p:nvSpPr>
          <p:cNvPr id="54" name="テキスト ボックス 53"/>
          <p:cNvSpPr txBox="1"/>
          <p:nvPr/>
        </p:nvSpPr>
        <p:spPr>
          <a:xfrm>
            <a:off x="12801600" y="8617024"/>
            <a:ext cx="3671198" cy="477054"/>
          </a:xfrm>
          <a:prstGeom prst="rect">
            <a:avLst/>
          </a:prstGeom>
          <a:noFill/>
        </p:spPr>
        <p:txBody>
          <a:bodyPr wrap="none" rtlCol="0">
            <a:spAutoFit/>
          </a:bodyPr>
          <a:lstStyle/>
          <a:p>
            <a:r>
              <a:rPr kumimoji="1" lang="ja-JP" altLang="en-US" dirty="0" smtClean="0"/>
              <a:t>年平均</a:t>
            </a:r>
            <a:r>
              <a:rPr kumimoji="1" lang="en-US" altLang="ja-JP" dirty="0" smtClean="0"/>
              <a:t>1.5%</a:t>
            </a:r>
            <a:r>
              <a:rPr kumimoji="1" lang="ja-JP" altLang="en-US" dirty="0" smtClean="0"/>
              <a:t>減で達成可能</a:t>
            </a:r>
            <a:endParaRPr kumimoji="1" lang="en-GB" dirty="0"/>
          </a:p>
        </p:txBody>
      </p:sp>
      <p:sp>
        <p:nvSpPr>
          <p:cNvPr id="2" name="テキスト ボックス 1"/>
          <p:cNvSpPr txBox="1"/>
          <p:nvPr/>
        </p:nvSpPr>
        <p:spPr>
          <a:xfrm>
            <a:off x="13699205" y="3750877"/>
            <a:ext cx="2244525" cy="477054"/>
          </a:xfrm>
          <a:prstGeom prst="rect">
            <a:avLst/>
          </a:prstGeom>
          <a:noFill/>
        </p:spPr>
        <p:txBody>
          <a:bodyPr wrap="none" rtlCol="0">
            <a:spAutoFit/>
          </a:bodyPr>
          <a:lstStyle/>
          <a:p>
            <a:r>
              <a:rPr kumimoji="1" lang="en-US" altLang="ja-JP" dirty="0" smtClean="0"/>
              <a:t>6</a:t>
            </a:r>
            <a:r>
              <a:rPr kumimoji="1" lang="ja-JP" altLang="en-US" dirty="0" smtClean="0"/>
              <a:t>年で約</a:t>
            </a:r>
            <a:r>
              <a:rPr kumimoji="1" lang="en-US" altLang="ja-JP" dirty="0" smtClean="0"/>
              <a:t>6000</a:t>
            </a:r>
            <a:r>
              <a:rPr kumimoji="1" lang="ja-JP" altLang="en-US" dirty="0" smtClean="0"/>
              <a:t>人</a:t>
            </a:r>
            <a:endParaRPr kumimoji="1" lang="ja-JP" altLang="en-US" dirty="0"/>
          </a:p>
        </p:txBody>
      </p:sp>
      <p:cxnSp>
        <p:nvCxnSpPr>
          <p:cNvPr id="31" name="直線コネクタ 30"/>
          <p:cNvCxnSpPr/>
          <p:nvPr/>
        </p:nvCxnSpPr>
        <p:spPr>
          <a:xfrm>
            <a:off x="5115865" y="5387325"/>
            <a:ext cx="2598449" cy="1844659"/>
          </a:xfrm>
          <a:prstGeom prst="line">
            <a:avLst/>
          </a:prstGeom>
          <a:ln w="28575">
            <a:prstDash val="sysDash"/>
          </a:ln>
        </p:spPr>
        <p:style>
          <a:lnRef idx="1">
            <a:schemeClr val="dk1"/>
          </a:lnRef>
          <a:fillRef idx="0">
            <a:schemeClr val="dk1"/>
          </a:fillRef>
          <a:effectRef idx="0">
            <a:schemeClr val="dk1"/>
          </a:effectRef>
          <a:fontRef idx="minor">
            <a:schemeClr val="tx1"/>
          </a:fontRef>
        </p:style>
      </p:cxnSp>
      <p:cxnSp>
        <p:nvCxnSpPr>
          <p:cNvPr id="52" name="直線矢印コネクタ 51"/>
          <p:cNvCxnSpPr/>
          <p:nvPr/>
        </p:nvCxnSpPr>
        <p:spPr>
          <a:xfrm>
            <a:off x="6674544" y="5387325"/>
            <a:ext cx="0" cy="1116000"/>
          </a:xfrm>
          <a:prstGeom prst="straightConnector1">
            <a:avLst/>
          </a:prstGeom>
          <a:ln w="5715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6832848" y="5817154"/>
            <a:ext cx="803425" cy="276999"/>
          </a:xfrm>
          <a:prstGeom prst="rect">
            <a:avLst/>
          </a:prstGeom>
          <a:noFill/>
        </p:spPr>
        <p:txBody>
          <a:bodyPr wrap="none" rtlCol="0">
            <a:spAutoFit/>
          </a:bodyPr>
          <a:lstStyle/>
          <a:p>
            <a:pPr algn="ctr"/>
            <a:r>
              <a:rPr kumimoji="1" lang="ja-JP" altLang="en-US" sz="1200" dirty="0" smtClean="0"/>
              <a:t>約</a:t>
            </a:r>
            <a:r>
              <a:rPr kumimoji="1" lang="en-US" altLang="ja-JP" sz="1200" dirty="0" smtClean="0"/>
              <a:t>10</a:t>
            </a:r>
            <a:r>
              <a:rPr kumimoji="1" lang="ja-JP" altLang="en-US" sz="1200" dirty="0" smtClean="0"/>
              <a:t>％</a:t>
            </a:r>
            <a:r>
              <a:rPr lang="ja-JP" altLang="en-US" sz="1200" dirty="0" smtClean="0"/>
              <a:t>減</a:t>
            </a:r>
            <a:endParaRPr kumimoji="1" lang="en-GB" sz="1200" dirty="0"/>
          </a:p>
        </p:txBody>
      </p:sp>
      <p:sp>
        <p:nvSpPr>
          <p:cNvPr id="63" name="テキスト ボックス 62"/>
          <p:cNvSpPr txBox="1"/>
          <p:nvPr/>
        </p:nvSpPr>
        <p:spPr>
          <a:xfrm>
            <a:off x="8496778" y="6071253"/>
            <a:ext cx="1140056" cy="400110"/>
          </a:xfrm>
          <a:prstGeom prst="rect">
            <a:avLst/>
          </a:prstGeom>
          <a:noFill/>
        </p:spPr>
        <p:txBody>
          <a:bodyPr wrap="none" rtlCol="0">
            <a:spAutoFit/>
          </a:bodyPr>
          <a:lstStyle/>
          <a:p>
            <a:r>
              <a:rPr lang="ja-JP" altLang="en-US" sz="2000" dirty="0" smtClean="0"/>
              <a:t>約</a:t>
            </a:r>
            <a:r>
              <a:rPr lang="en-US" altLang="ja-JP" sz="2000" dirty="0" smtClean="0"/>
              <a:t>17%</a:t>
            </a:r>
            <a:r>
              <a:rPr lang="ja-JP" altLang="en-US" sz="2000" dirty="0" smtClean="0"/>
              <a:t>減</a:t>
            </a:r>
            <a:endParaRPr kumimoji="1" lang="en-GB" sz="2000" dirty="0"/>
          </a:p>
        </p:txBody>
      </p:sp>
      <p:cxnSp>
        <p:nvCxnSpPr>
          <p:cNvPr id="67" name="直線コネクタ 66"/>
          <p:cNvCxnSpPr/>
          <p:nvPr/>
        </p:nvCxnSpPr>
        <p:spPr>
          <a:xfrm flipH="1">
            <a:off x="4878252" y="5415641"/>
            <a:ext cx="233433" cy="323135"/>
          </a:xfrm>
          <a:prstGeom prst="line">
            <a:avLst/>
          </a:prstGeom>
        </p:spPr>
        <p:style>
          <a:lnRef idx="1">
            <a:schemeClr val="dk1"/>
          </a:lnRef>
          <a:fillRef idx="0">
            <a:schemeClr val="dk1"/>
          </a:fillRef>
          <a:effectRef idx="0">
            <a:schemeClr val="dk1"/>
          </a:effectRef>
          <a:fontRef idx="minor">
            <a:schemeClr val="tx1"/>
          </a:fontRef>
        </p:style>
      </p:cxnSp>
      <p:sp>
        <p:nvSpPr>
          <p:cNvPr id="69" name="上矢印 68"/>
          <p:cNvSpPr/>
          <p:nvPr/>
        </p:nvSpPr>
        <p:spPr>
          <a:xfrm>
            <a:off x="2296344" y="3647494"/>
            <a:ext cx="446794" cy="68382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GB"/>
          </a:p>
        </p:txBody>
      </p:sp>
      <p:sp>
        <p:nvSpPr>
          <p:cNvPr id="70" name="上矢印 69"/>
          <p:cNvSpPr/>
          <p:nvPr/>
        </p:nvSpPr>
        <p:spPr>
          <a:xfrm>
            <a:off x="3577742" y="4645293"/>
            <a:ext cx="446794" cy="68382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GB"/>
          </a:p>
        </p:txBody>
      </p:sp>
      <p:sp>
        <p:nvSpPr>
          <p:cNvPr id="71" name="テキスト ボックス 70"/>
          <p:cNvSpPr txBox="1"/>
          <p:nvPr/>
        </p:nvSpPr>
        <p:spPr>
          <a:xfrm>
            <a:off x="2154897" y="4402319"/>
            <a:ext cx="729687" cy="738664"/>
          </a:xfrm>
          <a:prstGeom prst="rect">
            <a:avLst/>
          </a:prstGeom>
          <a:noFill/>
        </p:spPr>
        <p:txBody>
          <a:bodyPr wrap="none" rtlCol="0">
            <a:spAutoFit/>
          </a:bodyPr>
          <a:lstStyle/>
          <a:p>
            <a:r>
              <a:rPr kumimoji="1" lang="en-US" altLang="ja-JP" sz="1400" dirty="0" smtClean="0"/>
              <a:t>2007</a:t>
            </a:r>
            <a:r>
              <a:rPr kumimoji="1" lang="ja-JP" altLang="en-US" sz="1400" dirty="0" smtClean="0"/>
              <a:t>年</a:t>
            </a:r>
            <a:endParaRPr kumimoji="1" lang="en-US" altLang="ja-JP" sz="1400" dirty="0" smtClean="0"/>
          </a:p>
          <a:p>
            <a:r>
              <a:rPr lang="ja-JP" altLang="en-US" sz="1400" dirty="0" smtClean="0"/>
              <a:t>（</a:t>
            </a:r>
            <a:r>
              <a:rPr lang="en-US" altLang="ja-JP" sz="1400" dirty="0" smtClean="0"/>
              <a:t>H19</a:t>
            </a:r>
            <a:r>
              <a:rPr lang="ja-JP" altLang="en-US" sz="1400" dirty="0" smtClean="0"/>
              <a:t>）</a:t>
            </a:r>
            <a:endParaRPr kumimoji="1" lang="en-US" altLang="ja-JP" sz="1400" dirty="0" smtClean="0"/>
          </a:p>
          <a:p>
            <a:r>
              <a:rPr kumimoji="1" lang="ja-JP" altLang="en-US" sz="1400" dirty="0" smtClean="0"/>
              <a:t>第</a:t>
            </a:r>
            <a:r>
              <a:rPr kumimoji="1" lang="en-US" altLang="ja-JP" sz="1400" dirty="0" smtClean="0"/>
              <a:t>1</a:t>
            </a:r>
            <a:r>
              <a:rPr kumimoji="1" lang="ja-JP" altLang="en-US" sz="1400" dirty="0" smtClean="0"/>
              <a:t>期</a:t>
            </a:r>
            <a:endParaRPr kumimoji="1" lang="en-GB" sz="1400" dirty="0"/>
          </a:p>
        </p:txBody>
      </p:sp>
      <p:sp>
        <p:nvSpPr>
          <p:cNvPr id="72" name="テキスト ボックス 71"/>
          <p:cNvSpPr txBox="1"/>
          <p:nvPr/>
        </p:nvSpPr>
        <p:spPr>
          <a:xfrm>
            <a:off x="3448472" y="5405621"/>
            <a:ext cx="729687" cy="738664"/>
          </a:xfrm>
          <a:prstGeom prst="rect">
            <a:avLst/>
          </a:prstGeom>
          <a:noFill/>
        </p:spPr>
        <p:txBody>
          <a:bodyPr wrap="none" rtlCol="0">
            <a:spAutoFit/>
          </a:bodyPr>
          <a:lstStyle/>
          <a:p>
            <a:r>
              <a:rPr kumimoji="1" lang="en-US" altLang="ja-JP" sz="1400" dirty="0" smtClean="0"/>
              <a:t>2012</a:t>
            </a:r>
            <a:r>
              <a:rPr kumimoji="1" lang="ja-JP" altLang="en-US" sz="1400" dirty="0" smtClean="0"/>
              <a:t>年</a:t>
            </a:r>
            <a:endParaRPr kumimoji="1" lang="en-US" altLang="ja-JP" sz="1400" dirty="0" smtClean="0"/>
          </a:p>
          <a:p>
            <a:r>
              <a:rPr lang="ja-JP" altLang="en-US" sz="1400" dirty="0" smtClean="0"/>
              <a:t>（</a:t>
            </a:r>
            <a:r>
              <a:rPr lang="en-US" altLang="ja-JP" sz="1400" dirty="0" smtClean="0"/>
              <a:t>H</a:t>
            </a:r>
            <a:r>
              <a:rPr lang="ja-JP" altLang="en-US" sz="1400" dirty="0" smtClean="0"/>
              <a:t>２４）</a:t>
            </a:r>
            <a:endParaRPr kumimoji="1" lang="en-US" altLang="ja-JP" sz="1400" dirty="0" smtClean="0"/>
          </a:p>
          <a:p>
            <a:r>
              <a:rPr kumimoji="1" lang="ja-JP" altLang="en-US" sz="1400" dirty="0" smtClean="0"/>
              <a:t>第</a:t>
            </a:r>
            <a:r>
              <a:rPr kumimoji="1" lang="en-US" altLang="ja-JP" sz="1400" dirty="0" smtClean="0"/>
              <a:t>2</a:t>
            </a:r>
            <a:r>
              <a:rPr kumimoji="1" lang="ja-JP" altLang="en-US" sz="1400" dirty="0" smtClean="0"/>
              <a:t>期</a:t>
            </a:r>
            <a:endParaRPr kumimoji="1" lang="en-GB" sz="1400" dirty="0"/>
          </a:p>
        </p:txBody>
      </p:sp>
      <p:sp>
        <p:nvSpPr>
          <p:cNvPr id="73" name="テキスト ボックス 72"/>
          <p:cNvSpPr txBox="1"/>
          <p:nvPr/>
        </p:nvSpPr>
        <p:spPr>
          <a:xfrm>
            <a:off x="1706632" y="8855551"/>
            <a:ext cx="704039" cy="369332"/>
          </a:xfrm>
          <a:prstGeom prst="rect">
            <a:avLst/>
          </a:prstGeom>
          <a:noFill/>
        </p:spPr>
        <p:txBody>
          <a:bodyPr wrap="none" rtlCol="0">
            <a:spAutoFit/>
          </a:bodyPr>
          <a:lstStyle/>
          <a:p>
            <a:r>
              <a:rPr kumimoji="1" lang="en-GB" sz="1800" dirty="0" smtClean="0"/>
              <a:t>(H17)</a:t>
            </a:r>
            <a:endParaRPr kumimoji="1" lang="en-GB" sz="1800" dirty="0"/>
          </a:p>
        </p:txBody>
      </p:sp>
      <p:sp>
        <p:nvSpPr>
          <p:cNvPr id="74" name="テキスト ボックス 73"/>
          <p:cNvSpPr txBox="1"/>
          <p:nvPr/>
        </p:nvSpPr>
        <p:spPr>
          <a:xfrm>
            <a:off x="2969978" y="8855551"/>
            <a:ext cx="704039" cy="369332"/>
          </a:xfrm>
          <a:prstGeom prst="rect">
            <a:avLst/>
          </a:prstGeom>
          <a:noFill/>
        </p:spPr>
        <p:txBody>
          <a:bodyPr wrap="none" rtlCol="0">
            <a:spAutoFit/>
          </a:bodyPr>
          <a:lstStyle/>
          <a:p>
            <a:r>
              <a:rPr kumimoji="1" lang="en-GB" sz="1800" dirty="0" smtClean="0"/>
              <a:t>(H22)</a:t>
            </a:r>
            <a:endParaRPr kumimoji="1" lang="en-GB" sz="1800" dirty="0"/>
          </a:p>
        </p:txBody>
      </p:sp>
      <p:sp>
        <p:nvSpPr>
          <p:cNvPr id="75" name="テキスト ボックス 74"/>
          <p:cNvSpPr txBox="1"/>
          <p:nvPr/>
        </p:nvSpPr>
        <p:spPr>
          <a:xfrm>
            <a:off x="4773313" y="8846696"/>
            <a:ext cx="704039" cy="369332"/>
          </a:xfrm>
          <a:prstGeom prst="rect">
            <a:avLst/>
          </a:prstGeom>
          <a:noFill/>
        </p:spPr>
        <p:txBody>
          <a:bodyPr wrap="none" rtlCol="0">
            <a:spAutoFit/>
          </a:bodyPr>
          <a:lstStyle/>
          <a:p>
            <a:r>
              <a:rPr kumimoji="1" lang="en-GB" sz="1800" dirty="0" smtClean="0"/>
              <a:t>(H29)</a:t>
            </a:r>
            <a:endParaRPr kumimoji="1" lang="en-GB" sz="1800" dirty="0"/>
          </a:p>
        </p:txBody>
      </p:sp>
      <p:sp>
        <p:nvSpPr>
          <p:cNvPr id="46" name="テキスト ボックス 45"/>
          <p:cNvSpPr txBox="1"/>
          <p:nvPr/>
        </p:nvSpPr>
        <p:spPr>
          <a:xfrm>
            <a:off x="13821101" y="4770715"/>
            <a:ext cx="1931939" cy="861774"/>
          </a:xfrm>
          <a:prstGeom prst="rect">
            <a:avLst/>
          </a:prstGeom>
          <a:noFill/>
        </p:spPr>
        <p:txBody>
          <a:bodyPr wrap="none" rtlCol="0">
            <a:spAutoFit/>
          </a:bodyPr>
          <a:lstStyle/>
          <a:p>
            <a:pPr algn="ctr"/>
            <a:r>
              <a:rPr kumimoji="1" lang="ja-JP" altLang="en-US" sz="2400" dirty="0" smtClean="0"/>
              <a:t>▲</a:t>
            </a:r>
            <a:r>
              <a:rPr kumimoji="1" lang="en-US" altLang="ja-JP" sz="2400" dirty="0" smtClean="0"/>
              <a:t>9.5</a:t>
            </a:r>
            <a:r>
              <a:rPr lang="en-US" altLang="ja-JP" sz="2400" dirty="0" smtClean="0"/>
              <a:t>%</a:t>
            </a:r>
            <a:r>
              <a:rPr lang="ja-JP" altLang="en-US" sz="2400" dirty="0" smtClean="0"/>
              <a:t>減</a:t>
            </a:r>
            <a:r>
              <a:rPr lang="en-US" altLang="ja-JP" sz="2400" dirty="0" smtClean="0"/>
              <a:t/>
            </a:r>
            <a:br>
              <a:rPr lang="en-US" altLang="ja-JP" sz="2400" dirty="0" smtClean="0"/>
            </a:br>
            <a:r>
              <a:rPr lang="ja-JP" altLang="en-US" sz="2400" dirty="0" smtClean="0"/>
              <a:t>（</a:t>
            </a:r>
            <a:r>
              <a:rPr lang="en-US" altLang="ja-JP" sz="2400" dirty="0" smtClean="0"/>
              <a:t>4.2%+5.3%</a:t>
            </a:r>
            <a:r>
              <a:rPr lang="ja-JP" altLang="en-US" sz="2400" dirty="0" smtClean="0"/>
              <a:t>）</a:t>
            </a:r>
            <a:endParaRPr kumimoji="1" lang="en-GB" sz="2400" dirty="0"/>
          </a:p>
        </p:txBody>
      </p:sp>
      <p:sp>
        <p:nvSpPr>
          <p:cNvPr id="55" name="テキスト ボックス 54"/>
          <p:cNvSpPr txBox="1"/>
          <p:nvPr/>
        </p:nvSpPr>
        <p:spPr>
          <a:xfrm>
            <a:off x="4622599" y="4629382"/>
            <a:ext cx="855635" cy="461665"/>
          </a:xfrm>
          <a:prstGeom prst="rect">
            <a:avLst/>
          </a:prstGeom>
          <a:noFill/>
        </p:spPr>
        <p:txBody>
          <a:bodyPr wrap="square" rtlCol="0">
            <a:spAutoFit/>
          </a:bodyPr>
          <a:lstStyle/>
          <a:p>
            <a:r>
              <a:rPr kumimoji="1" lang="en-US" altLang="ja-JP" sz="2400" dirty="0" smtClean="0"/>
              <a:t>81.4</a:t>
            </a:r>
            <a:endParaRPr kumimoji="1" lang="en-GB" sz="2400" dirty="0"/>
          </a:p>
        </p:txBody>
      </p:sp>
      <p:cxnSp>
        <p:nvCxnSpPr>
          <p:cNvPr id="4" name="直線コネクタ 3"/>
          <p:cNvCxnSpPr/>
          <p:nvPr/>
        </p:nvCxnSpPr>
        <p:spPr>
          <a:xfrm>
            <a:off x="4878252" y="4987203"/>
            <a:ext cx="0" cy="214399"/>
          </a:xfrm>
          <a:prstGeom prst="line">
            <a:avLst/>
          </a:prstGeom>
        </p:spPr>
        <p:style>
          <a:lnRef idx="1">
            <a:schemeClr val="dk1"/>
          </a:lnRef>
          <a:fillRef idx="0">
            <a:schemeClr val="dk1"/>
          </a:fillRef>
          <a:effectRef idx="0">
            <a:schemeClr val="dk1"/>
          </a:effectRef>
          <a:fontRef idx="minor">
            <a:schemeClr val="tx1"/>
          </a:fontRef>
        </p:style>
      </p:cxnSp>
      <p:sp>
        <p:nvSpPr>
          <p:cNvPr id="5" name="右中かっこ 4"/>
          <p:cNvSpPr/>
          <p:nvPr/>
        </p:nvSpPr>
        <p:spPr>
          <a:xfrm>
            <a:off x="6760840" y="5415641"/>
            <a:ext cx="144016" cy="100950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右中かっこ 5"/>
          <p:cNvSpPr/>
          <p:nvPr/>
        </p:nvSpPr>
        <p:spPr>
          <a:xfrm>
            <a:off x="8200999" y="5415642"/>
            <a:ext cx="462926" cy="1834458"/>
          </a:xfrm>
          <a:prstGeom prst="rightBrace">
            <a:avLst>
              <a:gd name="adj1" fmla="val 8333"/>
              <a:gd name="adj2" fmla="val 48925"/>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6" name="テキスト ボックス 55"/>
          <p:cNvSpPr txBox="1"/>
          <p:nvPr/>
        </p:nvSpPr>
        <p:spPr>
          <a:xfrm>
            <a:off x="2296344" y="2424336"/>
            <a:ext cx="855635" cy="461665"/>
          </a:xfrm>
          <a:prstGeom prst="rect">
            <a:avLst/>
          </a:prstGeom>
          <a:noFill/>
        </p:spPr>
        <p:txBody>
          <a:bodyPr wrap="square" rtlCol="0">
            <a:spAutoFit/>
          </a:bodyPr>
          <a:lstStyle/>
          <a:p>
            <a:r>
              <a:rPr kumimoji="1" lang="en-US" altLang="ja-JP" sz="2400" dirty="0" smtClean="0"/>
              <a:t>97.3</a:t>
            </a:r>
            <a:endParaRPr kumimoji="1" lang="en-GB" sz="2400" dirty="0"/>
          </a:p>
        </p:txBody>
      </p:sp>
      <p:sp>
        <p:nvSpPr>
          <p:cNvPr id="57" name="テキスト ボックス 56"/>
          <p:cNvSpPr txBox="1"/>
          <p:nvPr/>
        </p:nvSpPr>
        <p:spPr>
          <a:xfrm>
            <a:off x="3674017" y="3527739"/>
            <a:ext cx="855635" cy="461665"/>
          </a:xfrm>
          <a:prstGeom prst="rect">
            <a:avLst/>
          </a:prstGeom>
          <a:noFill/>
        </p:spPr>
        <p:txBody>
          <a:bodyPr wrap="square" rtlCol="0">
            <a:spAutoFit/>
          </a:bodyPr>
          <a:lstStyle/>
          <a:p>
            <a:r>
              <a:rPr lang="en-US" altLang="ja-JP" sz="2400" dirty="0"/>
              <a:t>87.2</a:t>
            </a:r>
            <a:endParaRPr kumimoji="1" lang="en-GB" sz="2400" dirty="0"/>
          </a:p>
        </p:txBody>
      </p:sp>
      <p:cxnSp>
        <p:nvCxnSpPr>
          <p:cNvPr id="58" name="直線コネクタ 57"/>
          <p:cNvCxnSpPr/>
          <p:nvPr/>
        </p:nvCxnSpPr>
        <p:spPr>
          <a:xfrm flipH="1">
            <a:off x="3826438" y="3989404"/>
            <a:ext cx="126090" cy="379831"/>
          </a:xfrm>
          <a:prstGeom prst="line">
            <a:avLst/>
          </a:prstGeom>
        </p:spPr>
        <p:style>
          <a:lnRef idx="1">
            <a:schemeClr val="dk1"/>
          </a:lnRef>
          <a:fillRef idx="0">
            <a:schemeClr val="dk1"/>
          </a:fillRef>
          <a:effectRef idx="0">
            <a:schemeClr val="dk1"/>
          </a:effectRef>
          <a:fontRef idx="minor">
            <a:schemeClr val="tx1"/>
          </a:fontRef>
        </p:style>
      </p:cxnSp>
      <p:sp>
        <p:nvSpPr>
          <p:cNvPr id="59" name="テキスト ボックス 58"/>
          <p:cNvSpPr txBox="1"/>
          <p:nvPr/>
        </p:nvSpPr>
        <p:spPr>
          <a:xfrm>
            <a:off x="4312568" y="3144416"/>
            <a:ext cx="1152880" cy="861774"/>
          </a:xfrm>
          <a:prstGeom prst="rect">
            <a:avLst/>
          </a:prstGeom>
          <a:noFill/>
        </p:spPr>
        <p:txBody>
          <a:bodyPr wrap="none" rtlCol="0">
            <a:spAutoFit/>
          </a:bodyPr>
          <a:lstStyle/>
          <a:p>
            <a:r>
              <a:rPr kumimoji="1" lang="en-US" altLang="ja-JP" dirty="0" smtClean="0"/>
              <a:t>2016</a:t>
            </a:r>
            <a:r>
              <a:rPr kumimoji="1" lang="ja-JP" altLang="en-US" dirty="0" smtClean="0"/>
              <a:t>年</a:t>
            </a:r>
            <a:endParaRPr kumimoji="1" lang="en-US" altLang="ja-JP" dirty="0" smtClean="0"/>
          </a:p>
          <a:p>
            <a:r>
              <a:rPr lang="ja-JP" altLang="en-US" dirty="0" smtClean="0"/>
              <a:t>（</a:t>
            </a:r>
            <a:r>
              <a:rPr lang="en-US" altLang="ja-JP" dirty="0" smtClean="0"/>
              <a:t>H28</a:t>
            </a:r>
            <a:r>
              <a:rPr lang="ja-JP" altLang="en-US" dirty="0" smtClean="0"/>
              <a:t>）</a:t>
            </a:r>
            <a:endParaRPr kumimoji="1" lang="en-US" altLang="ja-JP" dirty="0" smtClean="0"/>
          </a:p>
        </p:txBody>
      </p:sp>
      <p:sp>
        <p:nvSpPr>
          <p:cNvPr id="60" name="上矢印 59"/>
          <p:cNvSpPr/>
          <p:nvPr/>
        </p:nvSpPr>
        <p:spPr>
          <a:xfrm rot="10800000">
            <a:off x="4657862" y="4030030"/>
            <a:ext cx="446794" cy="68382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GB"/>
          </a:p>
        </p:txBody>
      </p:sp>
      <p:cxnSp>
        <p:nvCxnSpPr>
          <p:cNvPr id="61" name="直線コネクタ 60"/>
          <p:cNvCxnSpPr/>
          <p:nvPr/>
        </p:nvCxnSpPr>
        <p:spPr>
          <a:xfrm>
            <a:off x="2591823" y="2886001"/>
            <a:ext cx="0" cy="379831"/>
          </a:xfrm>
          <a:prstGeom prst="line">
            <a:avLst/>
          </a:prstGeom>
        </p:spPr>
        <p:style>
          <a:lnRef idx="1">
            <a:schemeClr val="dk1"/>
          </a:lnRef>
          <a:fillRef idx="0">
            <a:schemeClr val="dk1"/>
          </a:fillRef>
          <a:effectRef idx="0">
            <a:schemeClr val="dk1"/>
          </a:effectRef>
          <a:fontRef idx="minor">
            <a:schemeClr val="tx1"/>
          </a:fontRef>
        </p:style>
      </p:cxnSp>
      <p:sp>
        <p:nvSpPr>
          <p:cNvPr id="64" name="正方形/長方形 63"/>
          <p:cNvSpPr/>
          <p:nvPr/>
        </p:nvSpPr>
        <p:spPr>
          <a:xfrm>
            <a:off x="1790191" y="623757"/>
            <a:ext cx="9221219" cy="335989"/>
          </a:xfrm>
          <a:prstGeom prst="rect">
            <a:avLst/>
          </a:prstGeom>
        </p:spPr>
        <p:txBody>
          <a:bodyPr wrap="square">
            <a:spAutoFit/>
          </a:bodyPr>
          <a:lstStyle/>
          <a:p>
            <a:pPr algn="ctr">
              <a:lnSpc>
                <a:spcPts val="1900"/>
              </a:lnSpc>
              <a:spcAft>
                <a:spcPts val="0"/>
              </a:spcAft>
            </a:pPr>
            <a:r>
              <a:rPr lang="ja-JP" sz="2400" b="1" kern="1200" dirty="0" smtClean="0">
                <a:effectLst/>
                <a:latin typeface="+mj-ea"/>
                <a:ea typeface="+mj-ea"/>
                <a:cs typeface="Meiryo UI"/>
              </a:rPr>
              <a:t>大阪府</a:t>
            </a:r>
            <a:r>
              <a:rPr lang="ja-JP" sz="2400" b="1" kern="1200" dirty="0">
                <a:effectLst/>
                <a:latin typeface="+mj-ea"/>
                <a:ea typeface="+mj-ea"/>
                <a:cs typeface="Meiryo UI"/>
              </a:rPr>
              <a:t>のがん年齢調整死亡率（</a:t>
            </a:r>
            <a:r>
              <a:rPr lang="en-US" sz="2400" b="1" kern="1200" dirty="0">
                <a:effectLst/>
                <a:latin typeface="+mj-ea"/>
                <a:ea typeface="+mj-ea"/>
                <a:cs typeface="Meiryo UI"/>
              </a:rPr>
              <a:t>75</a:t>
            </a:r>
            <a:r>
              <a:rPr lang="ja-JP" sz="2400" b="1" kern="1200" dirty="0">
                <a:effectLst/>
                <a:latin typeface="+mj-ea"/>
                <a:ea typeface="+mj-ea"/>
                <a:cs typeface="Meiryo UI"/>
              </a:rPr>
              <a:t>歳未満）の</a:t>
            </a:r>
            <a:r>
              <a:rPr lang="ja-JP" sz="2400" b="1" kern="1200" dirty="0" smtClean="0">
                <a:effectLst/>
                <a:latin typeface="+mj-ea"/>
                <a:ea typeface="+mj-ea"/>
                <a:cs typeface="Meiryo UI"/>
              </a:rPr>
              <a:t>目標設定</a:t>
            </a:r>
            <a:r>
              <a:rPr lang="ja-JP" sz="2400" b="1" kern="1200" dirty="0">
                <a:effectLst/>
                <a:latin typeface="+mj-ea"/>
                <a:ea typeface="+mj-ea"/>
                <a:cs typeface="Meiryo UI"/>
              </a:rPr>
              <a:t>について</a:t>
            </a:r>
            <a:endParaRPr lang="ja-JP" sz="2400" b="1" dirty="0">
              <a:effectLst/>
              <a:latin typeface="+mj-ea"/>
              <a:ea typeface="+mj-ea"/>
              <a:cs typeface="ＭＳ Ｐゴシック"/>
            </a:endParaRPr>
          </a:p>
        </p:txBody>
      </p:sp>
    </p:spTree>
    <p:extLst>
      <p:ext uri="{BB962C8B-B14F-4D97-AF65-F5344CB8AC3E}">
        <p14:creationId xmlns:p14="http://schemas.microsoft.com/office/powerpoint/2010/main" val="5949169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5620</TotalTime>
  <Words>456</Words>
  <Application>Microsoft Office PowerPoint</Application>
  <PresentationFormat>A3 297x420 mm</PresentationFormat>
  <Paragraphs>141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HOSTNAME</cp:lastModifiedBy>
  <cp:revision>407</cp:revision>
  <cp:lastPrinted>2017-12-25T09:55:43Z</cp:lastPrinted>
  <dcterms:created xsi:type="dcterms:W3CDTF">2015-07-30T08:12:17Z</dcterms:created>
  <dcterms:modified xsi:type="dcterms:W3CDTF">2017-12-26T07:23:58Z</dcterms:modified>
</cp:coreProperties>
</file>