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0"/>
  </p:notesMasterIdLst>
  <p:handoutMasterIdLst>
    <p:handoutMasterId r:id="rId21"/>
  </p:handoutMasterIdLst>
  <p:sldIdLst>
    <p:sldId id="345" r:id="rId2"/>
    <p:sldId id="346" r:id="rId3"/>
    <p:sldId id="336" r:id="rId4"/>
    <p:sldId id="337" r:id="rId5"/>
    <p:sldId id="327" r:id="rId6"/>
    <p:sldId id="331" r:id="rId7"/>
    <p:sldId id="313" r:id="rId8"/>
    <p:sldId id="322" r:id="rId9"/>
    <p:sldId id="323" r:id="rId10"/>
    <p:sldId id="324" r:id="rId11"/>
    <p:sldId id="329" r:id="rId12"/>
    <p:sldId id="343" r:id="rId13"/>
    <p:sldId id="341" r:id="rId14"/>
    <p:sldId id="342" r:id="rId15"/>
    <p:sldId id="338" r:id="rId16"/>
    <p:sldId id="339" r:id="rId17"/>
    <p:sldId id="340" r:id="rId18"/>
    <p:sldId id="328" r:id="rId1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成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CFD5EA"/>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napToGrid="0">
      <p:cViewPr varScale="1">
        <p:scale>
          <a:sx n="107" d="100"/>
          <a:sy n="107" d="100"/>
        </p:scale>
        <p:origin x="40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2024/5/20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2024/5/20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D52CF0-AE93-452B-A6FB-0ECBE60B9F87}" type="slidenum">
              <a:rPr kumimoji="1" lang="ja-JP" altLang="en-US" smtClean="0"/>
              <a:t>6</a:t>
            </a:fld>
            <a:endParaRPr kumimoji="1" lang="ja-JP" altLang="en-US"/>
          </a:p>
        </p:txBody>
      </p:sp>
    </p:spTree>
    <p:extLst>
      <p:ext uri="{BB962C8B-B14F-4D97-AF65-F5344CB8AC3E}">
        <p14:creationId xmlns:p14="http://schemas.microsoft.com/office/powerpoint/2010/main" val="971414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D52CF0-AE93-452B-A6FB-0ECBE60B9F87}" type="slidenum">
              <a:rPr kumimoji="1" lang="ja-JP" altLang="en-US" smtClean="0"/>
              <a:t>8</a:t>
            </a:fld>
            <a:endParaRPr kumimoji="1" lang="ja-JP" altLang="en-US"/>
          </a:p>
        </p:txBody>
      </p:sp>
    </p:spTree>
    <p:extLst>
      <p:ext uri="{BB962C8B-B14F-4D97-AF65-F5344CB8AC3E}">
        <p14:creationId xmlns:p14="http://schemas.microsoft.com/office/powerpoint/2010/main" val="747472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2024/5/20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2024/5/20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2024/5/20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2024/5/20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2024/5/20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2024/5/20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2024/5/20</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2024/5/20</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2024/5/20</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2024/5/20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2024/5/20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2024/5/20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268310" y="913513"/>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59</a:t>
            </a:r>
            <a:endPar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nvGraphicFramePr>
        <p:xfrm>
          <a:off x="691603" y="1924791"/>
          <a:ext cx="8534283" cy="4284939"/>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791312">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kern="100" dirty="0">
                          <a:effectLst/>
                          <a:latin typeface="+mn-ea"/>
                          <a:ea typeface="+mn-ea"/>
                        </a:rPr>
                        <a:t>個別目標</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a:effectLst/>
                          <a:latin typeface="+mn-ea"/>
                          <a:ea typeface="+mn-ea"/>
                        </a:rPr>
                        <a:t>計画策定時</a:t>
                      </a:r>
                      <a:r>
                        <a:rPr lang="ja-JP" sz="1400" dirty="0">
                          <a:effectLst/>
                          <a:latin typeface="+mn-ea"/>
                          <a:ea typeface="+mn-ea"/>
                        </a:rPr>
                        <a:t>の状況</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a:solidFill>
                            <a:schemeClr val="bg1"/>
                          </a:solidFill>
                          <a:effectLst/>
                          <a:latin typeface="+mn-ea"/>
                          <a:ea typeface="+mn-ea"/>
                          <a:cs typeface="HG丸ｺﾞｼｯｸM-PRO"/>
                        </a:rPr>
                        <a:t>現在の状況</a:t>
                      </a:r>
                      <a:endParaRPr lang="ja-JP" sz="14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dirty="0">
                          <a:effectLst/>
                          <a:latin typeface="+mn-ea"/>
                          <a:ea typeface="+mn-ea"/>
                        </a:rPr>
                        <a:t>2023</a:t>
                      </a:r>
                      <a:r>
                        <a:rPr lang="ja-JP" sz="1400" dirty="0">
                          <a:effectLst/>
                          <a:latin typeface="+mn-ea"/>
                          <a:ea typeface="+mn-ea"/>
                        </a:rPr>
                        <a:t>年度</a:t>
                      </a:r>
                      <a:endParaRPr lang="en-US" altLang="ja-JP" sz="1400" dirty="0">
                        <a:effectLst/>
                        <a:latin typeface="+mn-ea"/>
                        <a:ea typeface="+mn-ea"/>
                      </a:endParaRPr>
                    </a:p>
                    <a:p>
                      <a:pPr algn="ctr" fontAlgn="auto">
                        <a:lnSpc>
                          <a:spcPts val="1600"/>
                        </a:lnSpc>
                        <a:spcAft>
                          <a:spcPts val="0"/>
                        </a:spcAft>
                      </a:pPr>
                      <a:r>
                        <a:rPr lang="ja-JP" sz="1400" dirty="0">
                          <a:effectLst/>
                          <a:latin typeface="+mn-ea"/>
                          <a:ea typeface="+mn-ea"/>
                        </a:rPr>
                        <a:t>の目標</a:t>
                      </a:r>
                      <a:endParaRPr lang="ja-JP" sz="14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73584">
                <a:tc>
                  <a:txBody>
                    <a:bodyPr/>
                    <a:lstStyle/>
                    <a:p>
                      <a:pPr algn="ctr" fontAlgn="auto">
                        <a:lnSpc>
                          <a:spcPts val="1600"/>
                        </a:lnSpc>
                        <a:spcAft>
                          <a:spcPts val="0"/>
                        </a:spcAft>
                      </a:pPr>
                      <a:r>
                        <a:rPr lang="en-US" sz="1400" dirty="0">
                          <a:effectLst/>
                          <a:latin typeface="+mn-ea"/>
                          <a:ea typeface="+mn-ea"/>
                        </a:rPr>
                        <a:t>1</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成人の喫煙率（男性</a:t>
                      </a:r>
                      <a:r>
                        <a:rPr lang="en-US" sz="1400" b="1" dirty="0">
                          <a:solidFill>
                            <a:schemeClr val="tx1"/>
                          </a:solidFill>
                          <a:effectLst/>
                          <a:latin typeface="+mn-ea"/>
                          <a:ea typeface="+mn-ea"/>
                        </a:rPr>
                        <a:t>/</a:t>
                      </a:r>
                      <a:r>
                        <a:rPr lang="ja-JP" sz="1400" b="1" dirty="0">
                          <a:solidFill>
                            <a:schemeClr val="tx1"/>
                          </a:solidFill>
                          <a:effectLst/>
                          <a:latin typeface="+mn-ea"/>
                          <a:ea typeface="+mn-ea"/>
                        </a:rPr>
                        <a:t>女性）の減少</a:t>
                      </a:r>
                    </a:p>
                    <a:p>
                      <a:pPr algn="l" fontAlgn="auto">
                        <a:lnSpc>
                          <a:spcPts val="1600"/>
                        </a:lnSpc>
                        <a:spcAft>
                          <a:spcPts val="0"/>
                        </a:spcAft>
                      </a:pPr>
                      <a:r>
                        <a:rPr lang="ja-JP" sz="1400" b="1" dirty="0">
                          <a:solidFill>
                            <a:schemeClr val="tx1"/>
                          </a:solidFill>
                          <a:effectLst/>
                          <a:latin typeface="+mn-ea"/>
                          <a:ea typeface="+mn-ea"/>
                        </a:rPr>
                        <a:t>【国民生活基礎調査】</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auto" latinLnBrk="0" hangingPunct="1">
                        <a:lnSpc>
                          <a:spcPts val="1600"/>
                        </a:lnSpc>
                        <a:spcAft>
                          <a:spcPts val="0"/>
                        </a:spcAft>
                      </a:pPr>
                      <a:r>
                        <a:rPr kumimoji="1" lang="en-US" sz="1400" b="1" kern="1200" dirty="0">
                          <a:solidFill>
                            <a:schemeClr val="tx1"/>
                          </a:solidFill>
                          <a:effectLst/>
                          <a:latin typeface="+mn-ea"/>
                          <a:ea typeface="+mn-ea"/>
                          <a:cs typeface="+mn-cs"/>
                        </a:rPr>
                        <a:t>30.4</a:t>
                      </a:r>
                      <a:r>
                        <a:rPr kumimoji="1" lang="ja-JP" altLang="en-US" sz="1400" b="1" kern="1200" dirty="0">
                          <a:solidFill>
                            <a:schemeClr val="tx1"/>
                          </a:solidFill>
                          <a:effectLst/>
                          <a:latin typeface="+mn-ea"/>
                          <a:ea typeface="+mn-ea"/>
                          <a:cs typeface="+mn-cs"/>
                        </a:rPr>
                        <a:t>％／</a:t>
                      </a:r>
                      <a:r>
                        <a:rPr kumimoji="1" lang="en-US" sz="1400" b="1" kern="1200" dirty="0">
                          <a:solidFill>
                            <a:schemeClr val="tx1"/>
                          </a:solidFill>
                          <a:effectLst/>
                          <a:latin typeface="+mn-ea"/>
                          <a:ea typeface="+mn-ea"/>
                          <a:cs typeface="+mn-cs"/>
                        </a:rPr>
                        <a:t>10.7</a:t>
                      </a:r>
                      <a:r>
                        <a:rPr kumimoji="1" lang="ja-JP" altLang="en-US" sz="1400" b="1" kern="1200" dirty="0">
                          <a:solidFill>
                            <a:schemeClr val="tx1"/>
                          </a:solidFill>
                          <a:effectLst/>
                          <a:latin typeface="+mn-ea"/>
                          <a:ea typeface="+mn-ea"/>
                          <a:cs typeface="+mn-cs"/>
                        </a:rPr>
                        <a:t>％</a:t>
                      </a:r>
                    </a:p>
                    <a:p>
                      <a:pPr marL="0" algn="ctr" defTabSz="914400" rtl="0" eaLnBrk="1" fontAlgn="auto" latinLnBrk="0" hangingPunct="1">
                        <a:lnSpc>
                          <a:spcPts val="1600"/>
                        </a:lnSpc>
                        <a:spcAft>
                          <a:spcPts val="0"/>
                        </a:spcAft>
                      </a:pPr>
                      <a:r>
                        <a:rPr kumimoji="1" lang="en-US" altLang="ja-JP" sz="1200" b="1" kern="1200" dirty="0">
                          <a:solidFill>
                            <a:schemeClr val="tx1"/>
                          </a:solidFill>
                          <a:effectLst/>
                          <a:latin typeface="+mn-ea"/>
                          <a:ea typeface="+mn-ea"/>
                          <a:cs typeface="+mn-cs"/>
                        </a:rPr>
                        <a:t>【</a:t>
                      </a:r>
                      <a:r>
                        <a:rPr kumimoji="1" lang="ja-JP" altLang="en-US" sz="1200" b="1" kern="1200" dirty="0">
                          <a:solidFill>
                            <a:schemeClr val="tx1"/>
                          </a:solidFill>
                          <a:effectLst/>
                          <a:latin typeface="+mn-ea"/>
                          <a:ea typeface="+mn-ea"/>
                          <a:cs typeface="+mn-cs"/>
                        </a:rPr>
                        <a:t>平成</a:t>
                      </a:r>
                      <a:r>
                        <a:rPr kumimoji="1" lang="en-US" sz="1200" b="1" kern="1200" dirty="0">
                          <a:solidFill>
                            <a:schemeClr val="tx1"/>
                          </a:solidFill>
                          <a:effectLst/>
                          <a:latin typeface="+mn-ea"/>
                          <a:ea typeface="+mn-ea"/>
                          <a:cs typeface="+mn-cs"/>
                        </a:rPr>
                        <a:t>28</a:t>
                      </a:r>
                      <a:r>
                        <a:rPr kumimoji="1" lang="ja-JP" altLang="en-US" sz="1200" b="1" kern="1200" dirty="0">
                          <a:solidFill>
                            <a:schemeClr val="tx1"/>
                          </a:solidFill>
                          <a:effectLst/>
                          <a:latin typeface="+mn-ea"/>
                          <a:ea typeface="+mn-ea"/>
                          <a:cs typeface="+mn-cs"/>
                        </a:rPr>
                        <a:t>（</a:t>
                      </a:r>
                      <a:r>
                        <a:rPr kumimoji="1" lang="en-US" sz="1200" b="1" kern="1200" dirty="0">
                          <a:solidFill>
                            <a:schemeClr val="tx1"/>
                          </a:solidFill>
                          <a:effectLst/>
                          <a:latin typeface="+mn-ea"/>
                          <a:ea typeface="+mn-ea"/>
                          <a:cs typeface="+mn-cs"/>
                        </a:rPr>
                        <a:t>2016</a:t>
                      </a:r>
                      <a:r>
                        <a:rPr kumimoji="1" lang="ja-JP" altLang="en-US" sz="1200" b="1" kern="1200" dirty="0">
                          <a:solidFill>
                            <a:schemeClr val="tx1"/>
                          </a:solidFill>
                          <a:effectLst/>
                          <a:latin typeface="+mn-ea"/>
                          <a:ea typeface="+mn-ea"/>
                          <a:cs typeface="+mn-cs"/>
                        </a:rPr>
                        <a:t>）年</a:t>
                      </a:r>
                      <a:r>
                        <a:rPr kumimoji="1" lang="en-US" altLang="ja-JP" sz="1200" b="1" kern="1200" dirty="0">
                          <a:solidFill>
                            <a:schemeClr val="tx1"/>
                          </a:solidFill>
                          <a:effectLst/>
                          <a:latin typeface="+mn-ea"/>
                          <a:ea typeface="+mn-ea"/>
                          <a:cs typeface="+mn-cs"/>
                        </a:rPr>
                        <a:t>】</a:t>
                      </a:r>
                      <a:endParaRPr kumimoji="1" lang="ja-JP" altLang="en-US" sz="12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auto" latinLnBrk="0" hangingPunct="1">
                        <a:lnSpc>
                          <a:spcPts val="1600"/>
                        </a:lnSpc>
                        <a:spcAft>
                          <a:spcPts val="0"/>
                        </a:spcAft>
                      </a:pPr>
                      <a:r>
                        <a:rPr lang="ja-JP" altLang="en-US" sz="1400" b="1" dirty="0">
                          <a:solidFill>
                            <a:schemeClr val="tx1"/>
                          </a:solidFill>
                          <a:effectLst/>
                          <a:latin typeface="+mn-ea"/>
                          <a:ea typeface="+mn-ea"/>
                        </a:rPr>
                        <a:t> </a:t>
                      </a:r>
                      <a:r>
                        <a:rPr kumimoji="1" lang="en-US" altLang="ja-JP" sz="1400" b="1" kern="1200" dirty="0">
                          <a:solidFill>
                            <a:schemeClr val="tx1"/>
                          </a:solidFill>
                          <a:effectLst/>
                          <a:latin typeface="+mn-ea"/>
                          <a:ea typeface="+mn-ea"/>
                          <a:cs typeface="+mn-cs"/>
                        </a:rPr>
                        <a:t>24.3%</a:t>
                      </a:r>
                      <a:r>
                        <a:rPr kumimoji="1" lang="ja-JP" altLang="en-US" sz="1400" b="1" kern="1200" dirty="0">
                          <a:solidFill>
                            <a:schemeClr val="tx1"/>
                          </a:solidFill>
                          <a:effectLst/>
                          <a:latin typeface="+mn-ea"/>
                          <a:ea typeface="+mn-ea"/>
                          <a:cs typeface="+mn-cs"/>
                        </a:rPr>
                        <a:t>／</a:t>
                      </a:r>
                      <a:r>
                        <a:rPr kumimoji="1" lang="en-US" altLang="ja-JP" sz="1400" b="1" kern="1200" dirty="0">
                          <a:solidFill>
                            <a:schemeClr val="tx1"/>
                          </a:solidFill>
                          <a:effectLst/>
                          <a:latin typeface="+mn-ea"/>
                          <a:ea typeface="+mn-ea"/>
                          <a:cs typeface="+mn-cs"/>
                        </a:rPr>
                        <a:t>8.6%</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kern="1200" noProof="0" dirty="0">
                          <a:solidFill>
                            <a:schemeClr val="tx1"/>
                          </a:solidFill>
                          <a:effectLst/>
                          <a:latin typeface="+mn-ea"/>
                          <a:ea typeface="+mn-ea"/>
                          <a:cs typeface="+mn-cs"/>
                        </a:rPr>
                        <a:t>【</a:t>
                      </a:r>
                      <a:r>
                        <a:rPr kumimoji="1" lang="ja-JP" altLang="en-US" sz="1200" b="1" kern="1200" noProof="0" dirty="0">
                          <a:solidFill>
                            <a:schemeClr val="tx1"/>
                          </a:solidFill>
                          <a:effectLst/>
                          <a:latin typeface="+mn-ea"/>
                          <a:ea typeface="+mn-ea"/>
                          <a:cs typeface="+mn-cs"/>
                        </a:rPr>
                        <a:t>令和４（</a:t>
                      </a:r>
                      <a:r>
                        <a:rPr kumimoji="1" lang="en-US" altLang="ja-JP" sz="1200" b="1" kern="1200" noProof="0" dirty="0">
                          <a:solidFill>
                            <a:schemeClr val="tx1"/>
                          </a:solidFill>
                          <a:effectLst/>
                          <a:latin typeface="+mn-ea"/>
                          <a:ea typeface="+mn-ea"/>
                          <a:cs typeface="+mn-cs"/>
                        </a:rPr>
                        <a:t>2022</a:t>
                      </a:r>
                      <a:r>
                        <a:rPr kumimoji="1" lang="ja-JP" altLang="en-US" sz="1200" b="1" kern="1200" noProof="0" dirty="0">
                          <a:solidFill>
                            <a:schemeClr val="tx1"/>
                          </a:solidFill>
                          <a:effectLst/>
                          <a:latin typeface="+mn-ea"/>
                          <a:ea typeface="+mn-ea"/>
                          <a:cs typeface="+mn-cs"/>
                        </a:rPr>
                        <a:t>）年</a:t>
                      </a:r>
                      <a:r>
                        <a:rPr kumimoji="1" lang="en-US" altLang="ja-JP" sz="1200" b="1" kern="1200" noProof="0" dirty="0">
                          <a:solidFill>
                            <a:schemeClr val="tx1"/>
                          </a:solidFill>
                          <a:effectLst/>
                          <a:latin typeface="+mn-ea"/>
                          <a:ea typeface="+mn-ea"/>
                          <a:cs typeface="+mn-cs"/>
                        </a:rPr>
                        <a:t>】</a:t>
                      </a:r>
                      <a:endParaRPr kumimoji="1" lang="ja-JP" altLang="en-US" sz="1200" b="1" kern="1200" noProof="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15%</a:t>
                      </a:r>
                      <a:r>
                        <a:rPr lang="ja-JP" sz="1400" b="1" dirty="0">
                          <a:solidFill>
                            <a:schemeClr val="tx1"/>
                          </a:solidFill>
                          <a:effectLst/>
                          <a:latin typeface="+mn-ea"/>
                          <a:ea typeface="+mn-ea"/>
                        </a:rPr>
                        <a:t>／</a:t>
                      </a:r>
                      <a:r>
                        <a:rPr lang="en-US" sz="1400" b="1" dirty="0">
                          <a:solidFill>
                            <a:schemeClr val="tx1"/>
                          </a:solidFill>
                          <a:effectLst/>
                          <a:latin typeface="+mn-ea"/>
                          <a:ea typeface="+mn-ea"/>
                        </a:rPr>
                        <a:t>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575651">
                <a:tc>
                  <a:txBody>
                    <a:bodyPr/>
                    <a:lstStyle/>
                    <a:p>
                      <a:pPr algn="ctr" fontAlgn="auto">
                        <a:lnSpc>
                          <a:spcPts val="1600"/>
                        </a:lnSpc>
                        <a:spcAft>
                          <a:spcPts val="0"/>
                        </a:spcAft>
                      </a:pPr>
                      <a:r>
                        <a:rPr lang="en-US" sz="1400" dirty="0">
                          <a:effectLst/>
                          <a:latin typeface="+mn-ea"/>
                          <a:ea typeface="+mn-ea"/>
                        </a:rPr>
                        <a:t>2</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spcAft>
                          <a:spcPts val="0"/>
                        </a:spcAft>
                      </a:pPr>
                      <a:r>
                        <a:rPr lang="ja-JP" altLang="en-US" sz="1400" b="1" kern="100" dirty="0">
                          <a:solidFill>
                            <a:schemeClr val="tx1"/>
                          </a:solidFill>
                          <a:effectLst/>
                          <a:latin typeface="+mn-ea"/>
                          <a:ea typeface="+mn-ea"/>
                        </a:rPr>
                        <a:t>敷地内全面禁煙の割合（病院</a:t>
                      </a:r>
                      <a:r>
                        <a:rPr lang="en-US" altLang="ja-JP" sz="1400" b="1" kern="100" dirty="0">
                          <a:solidFill>
                            <a:schemeClr val="tx1"/>
                          </a:solidFill>
                          <a:effectLst/>
                          <a:latin typeface="+mn-ea"/>
                          <a:ea typeface="+mn-ea"/>
                        </a:rPr>
                        <a:t>/</a:t>
                      </a:r>
                      <a:r>
                        <a:rPr lang="ja-JP" altLang="en-US" sz="1400" b="1" kern="100" dirty="0">
                          <a:solidFill>
                            <a:schemeClr val="tx1"/>
                          </a:solidFill>
                          <a:effectLst/>
                          <a:latin typeface="+mn-ea"/>
                          <a:ea typeface="+mn-ea"/>
                        </a:rPr>
                        <a:t>私立小中高等学校</a:t>
                      </a:r>
                      <a:r>
                        <a:rPr lang="en-US" altLang="ja-JP" sz="1400" b="1" kern="100" dirty="0">
                          <a:solidFill>
                            <a:schemeClr val="tx1"/>
                          </a:solidFill>
                          <a:effectLst/>
                          <a:latin typeface="+mn-ea"/>
                          <a:ea typeface="+mn-ea"/>
                        </a:rPr>
                        <a:t>/</a:t>
                      </a:r>
                      <a:r>
                        <a:rPr lang="ja-JP" altLang="en-US" sz="1400" b="1" kern="100" dirty="0">
                          <a:solidFill>
                            <a:schemeClr val="tx1"/>
                          </a:solidFill>
                          <a:effectLst/>
                          <a:latin typeface="+mn-ea"/>
                          <a:ea typeface="+mn-ea"/>
                        </a:rPr>
                        <a:t>官公庁</a:t>
                      </a:r>
                      <a:r>
                        <a:rPr lang="en-US" altLang="ja-JP" sz="1400" b="1" kern="100" dirty="0">
                          <a:solidFill>
                            <a:schemeClr val="tx1"/>
                          </a:solidFill>
                          <a:effectLst/>
                          <a:latin typeface="+mn-ea"/>
                          <a:ea typeface="+mn-ea"/>
                        </a:rPr>
                        <a:t>/</a:t>
                      </a:r>
                      <a:r>
                        <a:rPr lang="ja-JP" altLang="en-US" sz="1400" b="1" kern="100" dirty="0">
                          <a:solidFill>
                            <a:schemeClr val="tx1"/>
                          </a:solidFill>
                          <a:effectLst/>
                          <a:latin typeface="+mn-ea"/>
                          <a:ea typeface="+mn-ea"/>
                        </a:rPr>
                        <a:t>大学）</a:t>
                      </a:r>
                      <a:endParaRPr lang="en-US" altLang="ja-JP" sz="1400" b="1" kern="100" dirty="0">
                        <a:solidFill>
                          <a:schemeClr val="tx1"/>
                        </a:solidFill>
                        <a:effectLst/>
                        <a:latin typeface="+mn-ea"/>
                        <a:ea typeface="+mn-ea"/>
                      </a:endParaRPr>
                    </a:p>
                    <a:p>
                      <a:pPr>
                        <a:spcAft>
                          <a:spcPts val="0"/>
                        </a:spcAft>
                      </a:pPr>
                      <a:r>
                        <a:rPr lang="en-US" altLang="ja-JP" sz="1400" b="1" kern="100" dirty="0">
                          <a:solidFill>
                            <a:schemeClr val="tx1"/>
                          </a:solidFill>
                          <a:effectLst/>
                          <a:latin typeface="+mn-ea"/>
                          <a:ea typeface="+mn-ea"/>
                        </a:rPr>
                        <a:t>【</a:t>
                      </a:r>
                      <a:r>
                        <a:rPr lang="ja-JP" altLang="en-US" sz="1400" b="1" kern="100" dirty="0">
                          <a:solidFill>
                            <a:schemeClr val="tx1"/>
                          </a:solidFill>
                          <a:effectLst/>
                          <a:latin typeface="+mn-ea"/>
                          <a:ea typeface="+mn-ea"/>
                        </a:rPr>
                        <a:t>大阪府調べ</a:t>
                      </a:r>
                      <a:r>
                        <a:rPr lang="en-US" altLang="ja-JP" sz="1400" b="1" kern="100" dirty="0">
                          <a:solidFill>
                            <a:schemeClr val="tx1"/>
                          </a:solidFill>
                          <a:effectLst/>
                          <a:latin typeface="+mn-ea"/>
                          <a:ea typeface="+mn-ea"/>
                        </a:rPr>
                        <a:t>】</a:t>
                      </a:r>
                      <a:endParaRPr lang="ja-JP" sz="1400" b="1" kern="100" dirty="0">
                        <a:solidFill>
                          <a:schemeClr val="tx1"/>
                        </a:solidFill>
                        <a:effectLst/>
                        <a:latin typeface="+mn-ea"/>
                        <a:ea typeface="+mn-ea"/>
                        <a:cs typeface="Courier New"/>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a:solidFill>
                            <a:schemeClr val="tx1"/>
                          </a:solidFill>
                          <a:effectLst/>
                          <a:latin typeface="+mn-ea"/>
                          <a:ea typeface="+mn-ea"/>
                        </a:rPr>
                        <a:t>病院　 　  </a:t>
                      </a:r>
                      <a:r>
                        <a:rPr lang="en-US" sz="1400" b="1" kern="100" dirty="0">
                          <a:solidFill>
                            <a:schemeClr val="tx1"/>
                          </a:solidFill>
                          <a:effectLst/>
                          <a:latin typeface="+mn-ea"/>
                          <a:ea typeface="+mn-ea"/>
                        </a:rPr>
                        <a:t>73.5%</a:t>
                      </a:r>
                    </a:p>
                    <a:p>
                      <a:pPr marL="0" algn="ctr" defTabSz="914400" rtl="0" eaLnBrk="1" latinLnBrk="0" hangingPunct="1">
                        <a:spcAft>
                          <a:spcPts val="0"/>
                        </a:spcAft>
                      </a:pPr>
                      <a:r>
                        <a:rPr kumimoji="1" lang="ja-JP" altLang="en-US" sz="1400" b="1" kern="100" dirty="0">
                          <a:solidFill>
                            <a:schemeClr val="tx1"/>
                          </a:solidFill>
                          <a:effectLst/>
                          <a:latin typeface="+mn-ea"/>
                          <a:ea typeface="+mn-ea"/>
                          <a:cs typeface="+mn-cs"/>
                        </a:rPr>
                        <a:t>私立学校　</a:t>
                      </a:r>
                      <a:r>
                        <a:rPr kumimoji="1" lang="en-US" sz="1400" b="1" kern="100" dirty="0">
                          <a:solidFill>
                            <a:schemeClr val="tx1"/>
                          </a:solidFill>
                          <a:effectLst/>
                          <a:latin typeface="+mn-ea"/>
                          <a:ea typeface="+mn-ea"/>
                          <a:cs typeface="+mn-cs"/>
                        </a:rPr>
                        <a:t>51.9%</a:t>
                      </a:r>
                    </a:p>
                    <a:p>
                      <a:pPr marL="0" algn="ctr" defTabSz="914400" rtl="0" eaLnBrk="1" latinLnBrk="0" hangingPunct="1">
                        <a:spcAft>
                          <a:spcPts val="0"/>
                        </a:spcAft>
                      </a:pPr>
                      <a:r>
                        <a:rPr lang="ja-JP" altLang="en-US" sz="1400" b="1" kern="100" dirty="0">
                          <a:solidFill>
                            <a:schemeClr val="tx1"/>
                          </a:solidFill>
                          <a:effectLst/>
                          <a:latin typeface="+mn-ea"/>
                          <a:ea typeface="+mn-ea"/>
                        </a:rPr>
                        <a:t>官公庁</a:t>
                      </a:r>
                      <a:r>
                        <a:rPr kumimoji="1" lang="ja-JP" altLang="en-US" sz="1400" b="1" kern="100" dirty="0">
                          <a:solidFill>
                            <a:schemeClr val="tx1"/>
                          </a:solidFill>
                          <a:effectLst/>
                          <a:latin typeface="+mn-ea"/>
                          <a:ea typeface="+mn-ea"/>
                          <a:cs typeface="+mn-cs"/>
                        </a:rPr>
                        <a:t>　 　</a:t>
                      </a:r>
                      <a:r>
                        <a:rPr kumimoji="1" lang="en-US" altLang="zh-CN" sz="1400" b="1" kern="100" dirty="0">
                          <a:solidFill>
                            <a:schemeClr val="tx1"/>
                          </a:solidFill>
                          <a:effectLst/>
                          <a:latin typeface="+mn-ea"/>
                          <a:ea typeface="+mn-ea"/>
                          <a:cs typeface="+mn-cs"/>
                        </a:rPr>
                        <a:t>14.0</a:t>
                      </a:r>
                      <a:r>
                        <a:rPr kumimoji="1" lang="en-US" altLang="ja-JP" sz="1400" b="1" kern="100" dirty="0">
                          <a:solidFill>
                            <a:schemeClr val="tx1"/>
                          </a:solidFill>
                          <a:effectLst/>
                          <a:latin typeface="+mn-ea"/>
                          <a:ea typeface="+mn-ea"/>
                          <a:cs typeface="+mn-cs"/>
                        </a:rPr>
                        <a:t>%</a:t>
                      </a:r>
                      <a:endParaRPr kumimoji="1" lang="en-US" altLang="zh-CN" sz="1400" b="1" kern="100" dirty="0">
                        <a:solidFill>
                          <a:schemeClr val="tx1"/>
                        </a:solidFill>
                        <a:effectLst/>
                        <a:latin typeface="+mn-ea"/>
                        <a:ea typeface="+mn-ea"/>
                        <a:cs typeface="+mn-cs"/>
                      </a:endParaRPr>
                    </a:p>
                    <a:p>
                      <a:pPr marL="0" algn="ctr" defTabSz="914400" rtl="0" eaLnBrk="1" latinLnBrk="0" hangingPunct="1">
                        <a:spcAft>
                          <a:spcPts val="0"/>
                        </a:spcAft>
                      </a:pPr>
                      <a:r>
                        <a:rPr lang="ja-JP" altLang="en-US" sz="1400" b="1" kern="100" dirty="0">
                          <a:solidFill>
                            <a:schemeClr val="tx1"/>
                          </a:solidFill>
                          <a:effectLst/>
                          <a:latin typeface="+mn-ea"/>
                          <a:ea typeface="+mn-ea"/>
                        </a:rPr>
                        <a:t>大学</a:t>
                      </a:r>
                      <a:r>
                        <a:rPr kumimoji="1" lang="zh-CN" altLang="en-US" sz="1400" b="1" kern="100" dirty="0">
                          <a:solidFill>
                            <a:schemeClr val="tx1"/>
                          </a:solidFill>
                          <a:effectLst/>
                          <a:latin typeface="+mn-ea"/>
                          <a:ea typeface="+mn-ea"/>
                          <a:cs typeface="+mn-cs"/>
                        </a:rPr>
                        <a:t>　</a:t>
                      </a:r>
                      <a:r>
                        <a:rPr kumimoji="1" lang="ja-JP" altLang="en-US" sz="1400" b="1" kern="100" dirty="0">
                          <a:solidFill>
                            <a:schemeClr val="tx1"/>
                          </a:solidFill>
                          <a:effectLst/>
                          <a:latin typeface="+mn-ea"/>
                          <a:ea typeface="+mn-ea"/>
                          <a:cs typeface="+mn-cs"/>
                        </a:rPr>
                        <a:t>　 　</a:t>
                      </a:r>
                      <a:r>
                        <a:rPr kumimoji="1" lang="en-US" altLang="zh-CN" sz="1400" b="1" kern="100" dirty="0">
                          <a:solidFill>
                            <a:schemeClr val="tx1"/>
                          </a:solidFill>
                          <a:effectLst/>
                          <a:latin typeface="+mn-ea"/>
                          <a:ea typeface="+mn-ea"/>
                          <a:cs typeface="+mn-cs"/>
                        </a:rPr>
                        <a:t>28.6</a:t>
                      </a:r>
                      <a:r>
                        <a:rPr kumimoji="1" lang="en-US" altLang="ja-JP" sz="1400" b="1" kern="100" dirty="0">
                          <a:solidFill>
                            <a:schemeClr val="tx1"/>
                          </a:solidFill>
                          <a:effectLst/>
                          <a:latin typeface="+mn-ea"/>
                          <a:ea typeface="+mn-ea"/>
                          <a:cs typeface="+mn-cs"/>
                        </a:rPr>
                        <a:t>%</a:t>
                      </a:r>
                      <a:endParaRPr kumimoji="1" lang="en-US" altLang="zh-CN" sz="1400" b="1" kern="100" dirty="0">
                        <a:solidFill>
                          <a:schemeClr val="tx1"/>
                        </a:solidFill>
                        <a:effectLst/>
                        <a:latin typeface="+mn-ea"/>
                        <a:ea typeface="+mn-ea"/>
                        <a:cs typeface="+mn-cs"/>
                      </a:endParaRPr>
                    </a:p>
                    <a:p>
                      <a:pPr marL="0" algn="ctr" defTabSz="914400" rtl="0" eaLnBrk="1" latinLnBrk="0" hangingPunct="1">
                        <a:spcAft>
                          <a:spcPts val="0"/>
                        </a:spcAft>
                      </a:pPr>
                      <a:r>
                        <a:rPr kumimoji="1" lang="en-US" altLang="zh-CN" sz="1200" b="1" kern="100" dirty="0">
                          <a:solidFill>
                            <a:schemeClr val="tx1"/>
                          </a:solidFill>
                          <a:effectLst/>
                          <a:latin typeface="游ゴシック" panose="020B0400000000000000" pitchFamily="50" charset="-128"/>
                          <a:ea typeface="游ゴシック" panose="020B0400000000000000" pitchFamily="50" charset="-128"/>
                          <a:cs typeface="+mn-cs"/>
                        </a:rPr>
                        <a:t>【</a:t>
                      </a:r>
                      <a:r>
                        <a:rPr kumimoji="1" lang="zh-CN" altLang="en-US" sz="1200" b="1" kern="100" dirty="0">
                          <a:solidFill>
                            <a:schemeClr val="tx1"/>
                          </a:solidFill>
                          <a:effectLst/>
                          <a:latin typeface="游ゴシック" panose="020B0400000000000000" pitchFamily="50" charset="-128"/>
                          <a:ea typeface="游ゴシック" panose="020B0400000000000000" pitchFamily="50" charset="-128"/>
                          <a:cs typeface="+mn-cs"/>
                        </a:rPr>
                        <a:t>平成</a:t>
                      </a:r>
                      <a:r>
                        <a:rPr kumimoji="1" lang="en-US" altLang="zh-CN" sz="1200" b="1" kern="100" dirty="0">
                          <a:solidFill>
                            <a:schemeClr val="tx1"/>
                          </a:solidFill>
                          <a:effectLst/>
                          <a:latin typeface="游ゴシック" panose="020B0400000000000000" pitchFamily="50" charset="-128"/>
                          <a:ea typeface="游ゴシック" panose="020B0400000000000000" pitchFamily="50" charset="-128"/>
                          <a:cs typeface="+mn-cs"/>
                        </a:rPr>
                        <a:t>28</a:t>
                      </a:r>
                      <a:r>
                        <a:rPr kumimoji="1" lang="zh-CN" altLang="en-US" sz="1200" b="1" kern="100" dirty="0">
                          <a:solidFill>
                            <a:schemeClr val="tx1"/>
                          </a:solidFill>
                          <a:effectLst/>
                          <a:latin typeface="游ゴシック" panose="020B0400000000000000" pitchFamily="50" charset="-128"/>
                          <a:ea typeface="游ゴシック" panose="020B0400000000000000" pitchFamily="50" charset="-128"/>
                          <a:cs typeface="+mn-cs"/>
                        </a:rPr>
                        <a:t>（</a:t>
                      </a:r>
                      <a:r>
                        <a:rPr kumimoji="1" lang="en-US" altLang="zh-CN" sz="1200" b="1" kern="100" dirty="0">
                          <a:solidFill>
                            <a:schemeClr val="tx1"/>
                          </a:solidFill>
                          <a:effectLst/>
                          <a:latin typeface="游ゴシック" panose="020B0400000000000000" pitchFamily="50" charset="-128"/>
                          <a:ea typeface="游ゴシック" panose="020B0400000000000000" pitchFamily="50" charset="-128"/>
                          <a:cs typeface="+mn-cs"/>
                        </a:rPr>
                        <a:t>2016</a:t>
                      </a:r>
                      <a:r>
                        <a:rPr kumimoji="1" lang="zh-CN" altLang="en-US" sz="1200" b="1" kern="100" dirty="0">
                          <a:solidFill>
                            <a:schemeClr val="tx1"/>
                          </a:solidFill>
                          <a:effectLst/>
                          <a:latin typeface="游ゴシック" panose="020B0400000000000000" pitchFamily="50" charset="-128"/>
                          <a:ea typeface="游ゴシック" panose="020B0400000000000000" pitchFamily="50" charset="-128"/>
                          <a:cs typeface="+mn-cs"/>
                        </a:rPr>
                        <a:t>）年度</a:t>
                      </a:r>
                      <a:r>
                        <a:rPr kumimoji="1" lang="en-US" altLang="zh-CN" sz="1200" b="1" kern="100" dirty="0">
                          <a:solidFill>
                            <a:schemeClr val="tx1"/>
                          </a:solidFill>
                          <a:effectLst/>
                          <a:latin typeface="游ゴシック" panose="020B0400000000000000" pitchFamily="50" charset="-128"/>
                          <a:ea typeface="游ゴシック" panose="020B0400000000000000" pitchFamily="50" charset="-128"/>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a:solidFill>
                            <a:schemeClr val="tx1"/>
                          </a:solidFill>
                          <a:effectLst/>
                          <a:latin typeface="+mn-ea"/>
                          <a:ea typeface="+mn-ea"/>
                        </a:rPr>
                        <a:t>病院　　 </a:t>
                      </a:r>
                      <a:r>
                        <a:rPr lang="en-US" altLang="ja-JP" sz="1400" b="1" kern="100" dirty="0">
                          <a:solidFill>
                            <a:schemeClr val="tx1"/>
                          </a:solidFill>
                          <a:effectLst/>
                          <a:latin typeface="+mn-ea"/>
                          <a:ea typeface="+mn-ea"/>
                        </a:rPr>
                        <a:t>97</a:t>
                      </a:r>
                      <a:r>
                        <a:rPr lang="en-US" altLang="ja-JP" sz="1400" b="1" dirty="0">
                          <a:solidFill>
                            <a:schemeClr val="tx1"/>
                          </a:solidFill>
                          <a:effectLst/>
                          <a:latin typeface="+mn-ea"/>
                          <a:ea typeface="+mn-ea"/>
                        </a:rPr>
                        <a:t>.4%</a:t>
                      </a:r>
                    </a:p>
                    <a:p>
                      <a:pPr algn="ctr">
                        <a:spcAft>
                          <a:spcPts val="0"/>
                        </a:spcAft>
                      </a:pPr>
                      <a:r>
                        <a:rPr lang="ja-JP" altLang="en-US" sz="1400" b="1" kern="100" dirty="0">
                          <a:solidFill>
                            <a:schemeClr val="tx1"/>
                          </a:solidFill>
                          <a:effectLst/>
                          <a:latin typeface="+mn-ea"/>
                          <a:ea typeface="+mn-ea"/>
                        </a:rPr>
                        <a:t>私立学校 </a:t>
                      </a:r>
                      <a:r>
                        <a:rPr lang="en-US" altLang="ja-JP" sz="1400" b="1" kern="100" dirty="0">
                          <a:solidFill>
                            <a:schemeClr val="tx1"/>
                          </a:solidFill>
                          <a:effectLst/>
                          <a:latin typeface="+mn-ea"/>
                          <a:ea typeface="+mn-ea"/>
                        </a:rPr>
                        <a:t>90.9%</a:t>
                      </a:r>
                      <a:endParaRPr kumimoji="1" lang="en-US" altLang="ja-JP" sz="1400" b="1" i="0" u="none" strike="noStrike" kern="100" cap="none" spc="0" normalizeH="0" baseline="0" dirty="0">
                        <a:ln>
                          <a:noFill/>
                        </a:ln>
                        <a:solidFill>
                          <a:schemeClr val="tx1"/>
                        </a:solidFill>
                        <a:effectLst/>
                        <a:uLnTx/>
                        <a:uFillTx/>
                        <a:latin typeface="+mn-ea"/>
                        <a:ea typeface="+mn-ea"/>
                        <a:cs typeface="+mn-cs"/>
                      </a:endParaRPr>
                    </a:p>
                    <a:p>
                      <a:pPr algn="ctr">
                        <a:spcAft>
                          <a:spcPts val="0"/>
                        </a:spcAft>
                      </a:pPr>
                      <a:r>
                        <a:rPr lang="ja-JP" altLang="en-US" sz="1400" b="1" kern="100" dirty="0">
                          <a:solidFill>
                            <a:schemeClr val="tx1"/>
                          </a:solidFill>
                          <a:effectLst/>
                          <a:latin typeface="+mn-ea"/>
                          <a:ea typeface="+mn-ea"/>
                        </a:rPr>
                        <a:t>官公庁</a:t>
                      </a:r>
                      <a:r>
                        <a:rPr kumimoji="1" lang="ja-JP" altLang="en-US" sz="1400" b="1" kern="100" noProof="0" dirty="0">
                          <a:solidFill>
                            <a:schemeClr val="tx1"/>
                          </a:solidFill>
                          <a:effectLst/>
                          <a:latin typeface="+mn-ea"/>
                          <a:ea typeface="+mn-ea"/>
                          <a:cs typeface="+mn-cs"/>
                        </a:rPr>
                        <a:t>　</a:t>
                      </a:r>
                      <a:r>
                        <a:rPr kumimoji="1" lang="zh-CN" altLang="en-US" sz="1400" b="1" kern="100" noProof="0" dirty="0">
                          <a:solidFill>
                            <a:schemeClr val="tx1"/>
                          </a:solidFill>
                          <a:effectLst/>
                          <a:latin typeface="+mn-ea"/>
                          <a:ea typeface="+mn-ea"/>
                          <a:cs typeface="+mn-cs"/>
                        </a:rPr>
                        <a:t> </a:t>
                      </a:r>
                      <a:r>
                        <a:rPr kumimoji="1" lang="en-US" altLang="zh-CN" sz="1400" b="1" kern="100" noProof="0" dirty="0">
                          <a:solidFill>
                            <a:schemeClr val="tx1"/>
                          </a:solidFill>
                          <a:effectLst/>
                          <a:latin typeface="+mn-ea"/>
                          <a:ea typeface="+mn-ea"/>
                          <a:cs typeface="+mn-cs"/>
                        </a:rPr>
                        <a:t>82.3</a:t>
                      </a:r>
                      <a:r>
                        <a:rPr kumimoji="1" lang="en-US" altLang="ja-JP" sz="1400" b="1" kern="100" dirty="0">
                          <a:solidFill>
                            <a:schemeClr val="tx1"/>
                          </a:solidFill>
                          <a:effectLst/>
                          <a:latin typeface="+mn-ea"/>
                          <a:ea typeface="+mn-ea"/>
                          <a:cs typeface="+mn-cs"/>
                        </a:rPr>
                        <a:t>%</a:t>
                      </a:r>
                      <a:endParaRPr kumimoji="1" lang="en-US" altLang="zh-CN" sz="1400" b="1" kern="100" noProof="0" dirty="0">
                        <a:solidFill>
                          <a:schemeClr val="tx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kern="100" dirty="0">
                          <a:solidFill>
                            <a:schemeClr val="tx1"/>
                          </a:solidFill>
                          <a:effectLst/>
                          <a:latin typeface="+mn-ea"/>
                          <a:ea typeface="+mn-ea"/>
                        </a:rPr>
                        <a:t>大学</a:t>
                      </a:r>
                      <a:r>
                        <a:rPr kumimoji="1" lang="zh-CN" altLang="en-US" sz="1400" b="1" kern="100" noProof="0" dirty="0">
                          <a:solidFill>
                            <a:schemeClr val="tx1"/>
                          </a:solidFill>
                          <a:effectLst/>
                          <a:latin typeface="+mn-ea"/>
                          <a:ea typeface="+mn-ea"/>
                          <a:cs typeface="+mn-cs"/>
                        </a:rPr>
                        <a:t>　</a:t>
                      </a:r>
                      <a:r>
                        <a:rPr kumimoji="1" lang="ja-JP" altLang="en-US" sz="1400" b="1" kern="100" noProof="0" dirty="0">
                          <a:solidFill>
                            <a:schemeClr val="tx1"/>
                          </a:solidFill>
                          <a:effectLst/>
                          <a:latin typeface="+mn-ea"/>
                          <a:ea typeface="+mn-ea"/>
                          <a:cs typeface="+mn-cs"/>
                        </a:rPr>
                        <a:t>　</a:t>
                      </a:r>
                      <a:r>
                        <a:rPr kumimoji="1" lang="zh-CN" altLang="en-US" sz="1400" b="1" kern="100" noProof="0" dirty="0">
                          <a:solidFill>
                            <a:schemeClr val="tx1"/>
                          </a:solidFill>
                          <a:effectLst/>
                          <a:latin typeface="+mn-ea"/>
                          <a:ea typeface="+mn-ea"/>
                          <a:cs typeface="+mn-cs"/>
                        </a:rPr>
                        <a:t> </a:t>
                      </a:r>
                      <a:r>
                        <a:rPr kumimoji="1" lang="en-US" altLang="zh-CN" sz="1400" b="1" kern="100" noProof="0" dirty="0">
                          <a:solidFill>
                            <a:schemeClr val="tx1"/>
                          </a:solidFill>
                          <a:effectLst/>
                          <a:latin typeface="+mn-ea"/>
                          <a:ea typeface="+mn-ea"/>
                          <a:cs typeface="+mn-cs"/>
                        </a:rPr>
                        <a:t>68.2</a:t>
                      </a:r>
                      <a:r>
                        <a:rPr kumimoji="1" lang="en-US" altLang="ja-JP" sz="1400" b="1" kern="100" dirty="0">
                          <a:solidFill>
                            <a:schemeClr val="tx1"/>
                          </a:solidFill>
                          <a:effectLst/>
                          <a:latin typeface="+mn-ea"/>
                          <a:ea typeface="+mn-ea"/>
                          <a:cs typeface="+mn-cs"/>
                        </a:rPr>
                        <a:t>%</a:t>
                      </a:r>
                      <a:endParaRPr kumimoji="1" lang="en-US" altLang="zh-CN" sz="1400" b="1" kern="100" noProof="0" dirty="0">
                        <a:solidFill>
                          <a:schemeClr val="tx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zh-CN" sz="1200" b="1" i="0" u="none" strike="noStrike" kern="1200" cap="none" spc="0" normalizeH="0" baseline="0" noProof="0" dirty="0">
                          <a:ln>
                            <a:noFill/>
                          </a:ln>
                          <a:solidFill>
                            <a:schemeClr val="tx1"/>
                          </a:solidFill>
                          <a:effectLst/>
                          <a:uLnTx/>
                          <a:uFillTx/>
                          <a:latin typeface="+mn-ea"/>
                          <a:ea typeface="+mn-ea"/>
                          <a:cs typeface="+mn-cs"/>
                        </a:rPr>
                        <a:t>【</a:t>
                      </a:r>
                      <a:r>
                        <a:rPr kumimoji="1" lang="ja-JP" altLang="en-US" sz="1200" b="1" i="0" u="none" strike="noStrike" kern="1200" cap="none" spc="0" normalizeH="0" baseline="0" noProof="0" dirty="0">
                          <a:ln>
                            <a:noFill/>
                          </a:ln>
                          <a:solidFill>
                            <a:schemeClr val="tx1"/>
                          </a:solidFill>
                          <a:effectLst/>
                          <a:uLnTx/>
                          <a:uFillTx/>
                          <a:latin typeface="+mn-ea"/>
                          <a:ea typeface="+mn-ea"/>
                          <a:cs typeface="+mn-cs"/>
                        </a:rPr>
                        <a:t>令和５（</a:t>
                      </a:r>
                      <a:r>
                        <a:rPr kumimoji="1" lang="en-US" altLang="ja-JP" sz="1200" b="1" i="0" u="none" strike="noStrike" kern="1200" cap="none" spc="0" normalizeH="0" baseline="0" noProof="0" dirty="0">
                          <a:ln>
                            <a:noFill/>
                          </a:ln>
                          <a:solidFill>
                            <a:schemeClr val="tx1"/>
                          </a:solidFill>
                          <a:effectLst/>
                          <a:uLnTx/>
                          <a:uFillTx/>
                          <a:latin typeface="+mn-ea"/>
                          <a:ea typeface="+mn-ea"/>
                          <a:cs typeface="+mn-cs"/>
                        </a:rPr>
                        <a:t>2023</a:t>
                      </a:r>
                      <a:r>
                        <a:rPr kumimoji="1" lang="ja-JP" altLang="en-US" sz="1200" b="1" i="0" u="none" strike="noStrike" kern="1200" cap="none" spc="0" normalizeH="0" baseline="0" noProof="0" dirty="0">
                          <a:ln>
                            <a:noFill/>
                          </a:ln>
                          <a:solidFill>
                            <a:schemeClr val="tx1"/>
                          </a:solidFill>
                          <a:effectLst/>
                          <a:uLnTx/>
                          <a:uFillTx/>
                          <a:latin typeface="+mn-ea"/>
                          <a:ea typeface="+mn-ea"/>
                          <a:cs typeface="+mn-cs"/>
                        </a:rPr>
                        <a:t>）年度</a:t>
                      </a:r>
                      <a:r>
                        <a:rPr kumimoji="1" lang="en-US" altLang="zh-CN" sz="1200" b="1" i="0" u="none" strike="noStrike" kern="1200" cap="none" spc="0" normalizeH="0" baseline="0" noProof="0" dirty="0">
                          <a:ln>
                            <a:noFill/>
                          </a:ln>
                          <a:solidFill>
                            <a:schemeClr val="tx1"/>
                          </a:solidFill>
                          <a:effectLst/>
                          <a:uLnTx/>
                          <a:uFillTx/>
                          <a:latin typeface="+mn-ea"/>
                          <a:ea typeface="+mn-ea"/>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44392">
                <a:tc>
                  <a:txBody>
                    <a:bodyPr/>
                    <a:lstStyle/>
                    <a:p>
                      <a:pPr algn="ctr" fontAlgn="auto">
                        <a:lnSpc>
                          <a:spcPts val="1600"/>
                        </a:lnSpc>
                        <a:spcAft>
                          <a:spcPts val="0"/>
                        </a:spcAft>
                      </a:pPr>
                      <a:r>
                        <a:rPr lang="en-US" sz="1400" dirty="0">
                          <a:effectLst/>
                          <a:latin typeface="+mn-ea"/>
                          <a:ea typeface="+mn-ea"/>
                        </a:rPr>
                        <a:t>3</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受動喫煙の機会を有する者の割合　　　　　　　　（職場／飲食店）</a:t>
                      </a:r>
                      <a:endParaRPr lang="en-US" altLang="ja-JP" sz="1400" b="1" dirty="0">
                        <a:solidFill>
                          <a:schemeClr val="tx1"/>
                        </a:solidFill>
                        <a:effectLst/>
                        <a:latin typeface="+mn-ea"/>
                        <a:ea typeface="+mn-ea"/>
                      </a:endParaRPr>
                    </a:p>
                    <a:p>
                      <a:pPr algn="l" fontAlgn="auto">
                        <a:lnSpc>
                          <a:spcPts val="1600"/>
                        </a:lnSpc>
                        <a:spcAft>
                          <a:spcPts val="0"/>
                        </a:spcAft>
                      </a:pPr>
                      <a:r>
                        <a:rPr lang="ja-JP" sz="1400" b="1" dirty="0">
                          <a:solidFill>
                            <a:schemeClr val="tx1"/>
                          </a:solidFill>
                          <a:effectLst/>
                          <a:latin typeface="+mn-ea"/>
                          <a:ea typeface="+mn-ea"/>
                        </a:rPr>
                        <a:t>【</a:t>
                      </a:r>
                      <a:r>
                        <a:rPr lang="ja-JP" altLang="en-US" sz="1400" b="1" dirty="0">
                          <a:solidFill>
                            <a:schemeClr val="tx1"/>
                          </a:solidFill>
                          <a:effectLst/>
                          <a:latin typeface="+mn-ea"/>
                          <a:ea typeface="+mn-ea"/>
                        </a:rPr>
                        <a:t>国民健康・栄養調査</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auto" latinLnBrk="0" hangingPunct="1">
                        <a:lnSpc>
                          <a:spcPts val="1600"/>
                        </a:lnSpc>
                        <a:spcAft>
                          <a:spcPts val="0"/>
                        </a:spcAft>
                      </a:pPr>
                      <a:r>
                        <a:rPr kumimoji="1" lang="en-US" sz="1400" b="1" kern="1200" dirty="0">
                          <a:solidFill>
                            <a:schemeClr val="tx1"/>
                          </a:solidFill>
                          <a:effectLst/>
                          <a:latin typeface="+mn-ea"/>
                          <a:ea typeface="+mn-ea"/>
                          <a:cs typeface="+mn-cs"/>
                        </a:rPr>
                        <a:t>34.6%</a:t>
                      </a:r>
                      <a:r>
                        <a:rPr kumimoji="1" lang="ja-JP" altLang="en-US" sz="1400" b="1" kern="1200" dirty="0">
                          <a:solidFill>
                            <a:schemeClr val="tx1"/>
                          </a:solidFill>
                          <a:effectLst/>
                          <a:latin typeface="+mn-ea"/>
                          <a:ea typeface="+mn-ea"/>
                          <a:cs typeface="+mn-cs"/>
                        </a:rPr>
                        <a:t>／</a:t>
                      </a:r>
                      <a:r>
                        <a:rPr kumimoji="1" lang="en-US" sz="1400" b="1" kern="1200" dirty="0">
                          <a:solidFill>
                            <a:schemeClr val="tx1"/>
                          </a:solidFill>
                          <a:effectLst/>
                          <a:latin typeface="+mn-ea"/>
                          <a:ea typeface="+mn-ea"/>
                          <a:cs typeface="+mn-cs"/>
                        </a:rPr>
                        <a:t>54.4%</a:t>
                      </a:r>
                      <a:endParaRPr kumimoji="1" lang="ja-JP" altLang="en-US" sz="1400" b="1" kern="1200" dirty="0">
                        <a:solidFill>
                          <a:schemeClr val="tx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200" b="1" kern="1200" dirty="0">
                          <a:solidFill>
                            <a:schemeClr val="tx1"/>
                          </a:solidFill>
                          <a:effectLst/>
                          <a:latin typeface="+mn-ea"/>
                          <a:ea typeface="+mn-ea"/>
                          <a:cs typeface="+mn-cs"/>
                        </a:rPr>
                        <a:t>【</a:t>
                      </a:r>
                      <a:r>
                        <a:rPr kumimoji="1" lang="ja-JP" altLang="en-US" sz="1200" b="1" kern="1200" dirty="0">
                          <a:solidFill>
                            <a:schemeClr val="tx1"/>
                          </a:solidFill>
                          <a:effectLst/>
                          <a:latin typeface="+mn-ea"/>
                          <a:ea typeface="+mn-ea"/>
                          <a:cs typeface="+mn-cs"/>
                        </a:rPr>
                        <a:t>平成</a:t>
                      </a:r>
                      <a:r>
                        <a:rPr kumimoji="1" lang="en-US" sz="1200" b="1" kern="1200" dirty="0">
                          <a:solidFill>
                            <a:schemeClr val="tx1"/>
                          </a:solidFill>
                          <a:effectLst/>
                          <a:latin typeface="+mn-ea"/>
                          <a:ea typeface="+mn-ea"/>
                          <a:cs typeface="+mn-cs"/>
                        </a:rPr>
                        <a:t>25</a:t>
                      </a:r>
                      <a:r>
                        <a:rPr kumimoji="1" lang="ja-JP" altLang="en-US" sz="1200" b="1" kern="1200" dirty="0">
                          <a:solidFill>
                            <a:schemeClr val="tx1"/>
                          </a:solidFill>
                          <a:effectLst/>
                          <a:latin typeface="+mn-ea"/>
                          <a:ea typeface="+mn-ea"/>
                          <a:cs typeface="+mn-cs"/>
                        </a:rPr>
                        <a:t>（</a:t>
                      </a:r>
                      <a:r>
                        <a:rPr kumimoji="1" lang="en-US" sz="1200" b="1" kern="1200" dirty="0">
                          <a:solidFill>
                            <a:schemeClr val="tx1"/>
                          </a:solidFill>
                          <a:effectLst/>
                          <a:latin typeface="+mn-ea"/>
                          <a:ea typeface="+mn-ea"/>
                          <a:cs typeface="+mn-cs"/>
                        </a:rPr>
                        <a:t>2013</a:t>
                      </a:r>
                      <a:r>
                        <a:rPr kumimoji="1" lang="ja-JP" altLang="en-US" sz="1200" b="1" kern="1200" dirty="0">
                          <a:solidFill>
                            <a:schemeClr val="tx1"/>
                          </a:solidFill>
                          <a:effectLst/>
                          <a:latin typeface="+mn-ea"/>
                          <a:ea typeface="+mn-ea"/>
                          <a:cs typeface="+mn-cs"/>
                        </a:rPr>
                        <a:t>）年</a:t>
                      </a:r>
                      <a:r>
                        <a:rPr kumimoji="1" lang="en-US" altLang="ja-JP" sz="1200" b="1" kern="1200" dirty="0">
                          <a:solidFill>
                            <a:schemeClr val="tx1"/>
                          </a:solidFill>
                          <a:effectLst/>
                          <a:latin typeface="+mn-ea"/>
                          <a:ea typeface="+mn-ea"/>
                          <a:cs typeface="+mn-cs"/>
                        </a:rPr>
                        <a:t>】</a:t>
                      </a:r>
                      <a:endParaRPr kumimoji="1" lang="ja-JP" altLang="en-US" sz="12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26.4</a:t>
                      </a:r>
                      <a:r>
                        <a:rPr lang="en-US" sz="1400" b="1" dirty="0">
                          <a:solidFill>
                            <a:schemeClr val="tx1"/>
                          </a:solidFill>
                          <a:effectLst/>
                          <a:latin typeface="+mn-ea"/>
                          <a:ea typeface="+mn-ea"/>
                        </a:rPr>
                        <a:t>%</a:t>
                      </a:r>
                      <a:r>
                        <a:rPr lang="ja-JP" sz="1400" b="1" dirty="0">
                          <a:solidFill>
                            <a:schemeClr val="tx1"/>
                          </a:solidFill>
                          <a:effectLst/>
                          <a:latin typeface="+mn-ea"/>
                          <a:ea typeface="+mn-ea"/>
                        </a:rPr>
                        <a:t>／</a:t>
                      </a:r>
                      <a:r>
                        <a:rPr lang="en-US" altLang="ja-JP" sz="1400" b="1" dirty="0">
                          <a:solidFill>
                            <a:schemeClr val="tx1"/>
                          </a:solidFill>
                          <a:effectLst/>
                          <a:latin typeface="+mn-ea"/>
                          <a:ea typeface="+mn-ea"/>
                        </a:rPr>
                        <a:t>42.6</a:t>
                      </a:r>
                      <a:r>
                        <a:rPr lang="en-US" sz="1400" b="1" dirty="0">
                          <a:solidFill>
                            <a:schemeClr val="tx1"/>
                          </a:solidFill>
                          <a:effectLst/>
                          <a:latin typeface="+mn-ea"/>
                          <a:ea typeface="+mn-ea"/>
                        </a:rPr>
                        <a:t>%</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altLang="ja-JP" sz="1200" b="1" dirty="0">
                          <a:solidFill>
                            <a:schemeClr val="tx1"/>
                          </a:solidFill>
                          <a:effectLst/>
                          <a:latin typeface="+mn-ea"/>
                          <a:ea typeface="+mn-ea"/>
                        </a:rPr>
                        <a:t>30</a:t>
                      </a:r>
                      <a:r>
                        <a:rPr lang="ja-JP" sz="1200" b="1" dirty="0">
                          <a:solidFill>
                            <a:schemeClr val="tx1"/>
                          </a:solidFill>
                          <a:effectLst/>
                          <a:latin typeface="+mn-ea"/>
                          <a:ea typeface="+mn-ea"/>
                        </a:rPr>
                        <a:t>（</a:t>
                      </a:r>
                      <a:r>
                        <a:rPr lang="en-US" sz="1200" b="1" dirty="0">
                          <a:solidFill>
                            <a:schemeClr val="tx1"/>
                          </a:solidFill>
                          <a:effectLst/>
                          <a:latin typeface="+mn-ea"/>
                          <a:ea typeface="+mn-ea"/>
                        </a:rPr>
                        <a:t>201</a:t>
                      </a:r>
                      <a:r>
                        <a:rPr lang="en-US" altLang="ja-JP" sz="1200" b="1" dirty="0">
                          <a:solidFill>
                            <a:schemeClr val="tx1"/>
                          </a:solidFill>
                          <a:effectLst/>
                          <a:latin typeface="+mn-ea"/>
                          <a:ea typeface="+mn-ea"/>
                        </a:rPr>
                        <a:t>8</a:t>
                      </a:r>
                      <a:r>
                        <a:rPr lang="ja-JP" sz="1200" b="1" dirty="0">
                          <a:solidFill>
                            <a:schemeClr val="tx1"/>
                          </a:solidFill>
                          <a:effectLst/>
                          <a:latin typeface="+mn-ea"/>
                          <a:ea typeface="+mn-ea"/>
                        </a:rPr>
                        <a:t>）年】</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12.1</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20.0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a:t>
                      </a:r>
                    </a:p>
                    <a:p>
                      <a:pPr algn="ctr" fontAlgn="auto">
                        <a:lnSpc>
                          <a:spcPts val="1600"/>
                        </a:lnSpc>
                        <a:spcAft>
                          <a:spcPts val="0"/>
                        </a:spcAft>
                      </a:pP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令和４（</a:t>
                      </a:r>
                      <a:r>
                        <a:rPr lang="en-US" altLang="ja-JP" sz="1200" b="1" dirty="0">
                          <a:solidFill>
                            <a:schemeClr val="tx1"/>
                          </a:solidFill>
                          <a:effectLst/>
                          <a:latin typeface="+mn-ea"/>
                          <a:ea typeface="+mn-ea"/>
                        </a:rPr>
                        <a:t>2022</a:t>
                      </a:r>
                      <a:r>
                        <a:rPr lang="ja-JP" altLang="en-US" sz="1200" b="1" dirty="0">
                          <a:solidFill>
                            <a:schemeClr val="tx1"/>
                          </a:solidFill>
                          <a:effectLst/>
                          <a:latin typeface="+mn-ea"/>
                          <a:ea typeface="+mn-ea"/>
                        </a:rPr>
                        <a:t>）年度</a:t>
                      </a:r>
                      <a:r>
                        <a:rPr lang="en-US" altLang="ja-JP" sz="1200" b="1" dirty="0">
                          <a:solidFill>
                            <a:schemeClr val="tx1"/>
                          </a:solidFill>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0%</a:t>
                      </a:r>
                      <a:r>
                        <a:rPr lang="ja-JP" sz="1400" b="1" dirty="0">
                          <a:solidFill>
                            <a:schemeClr val="tx1"/>
                          </a:solidFill>
                          <a:effectLst/>
                          <a:latin typeface="+mn-ea"/>
                          <a:ea typeface="+mn-ea"/>
                        </a:rPr>
                        <a:t>／</a:t>
                      </a:r>
                      <a:r>
                        <a:rPr lang="en-US" sz="1400" b="1" dirty="0">
                          <a:solidFill>
                            <a:schemeClr val="tx1"/>
                          </a:solidFill>
                          <a:effectLst/>
                          <a:latin typeface="+mn-ea"/>
                          <a:ea typeface="+mn-ea"/>
                        </a:rPr>
                        <a:t>15%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5" name="正方形/長方形 14"/>
          <p:cNvSpPr/>
          <p:nvPr/>
        </p:nvSpPr>
        <p:spPr>
          <a:xfrm>
            <a:off x="129324" y="835607"/>
            <a:ext cx="4584344"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（１）</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がんの１次予防　計画Ｐ</a:t>
            </a:r>
            <a:r>
              <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44-46</a:t>
            </a:r>
          </a:p>
        </p:txBody>
      </p:sp>
      <p:sp>
        <p:nvSpPr>
          <p:cNvPr id="9" name="正方形/長方形 8"/>
          <p:cNvSpPr/>
          <p:nvPr/>
        </p:nvSpPr>
        <p:spPr>
          <a:xfrm>
            <a:off x="691603" y="1494518"/>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sp>
        <p:nvSpPr>
          <p:cNvPr id="2" name="テキスト ボックス 1">
            <a:extLst>
              <a:ext uri="{FF2B5EF4-FFF2-40B4-BE49-F238E27FC236}">
                <a16:creationId xmlns:a16="http://schemas.microsoft.com/office/drawing/2014/main" id="{635309FB-12CD-4ABA-9EF4-824B0574F167}"/>
              </a:ext>
            </a:extLst>
          </p:cNvPr>
          <p:cNvSpPr txBox="1"/>
          <p:nvPr/>
        </p:nvSpPr>
        <p:spPr>
          <a:xfrm>
            <a:off x="620485" y="6218813"/>
            <a:ext cx="7600950" cy="276999"/>
          </a:xfrm>
          <a:prstGeom prst="rect">
            <a:avLst/>
          </a:prstGeom>
          <a:noFill/>
        </p:spPr>
        <p:txBody>
          <a:bodyPr wrap="square" rtlCol="0">
            <a:spAutoFit/>
          </a:bodyPr>
          <a:lstStyle/>
          <a:p>
            <a:r>
              <a:rPr kumimoji="1" lang="en-US" altLang="ja-JP" sz="1200" dirty="0"/>
              <a:t>※</a:t>
            </a:r>
            <a:r>
              <a:rPr kumimoji="1" lang="ja-JP" altLang="en-US" sz="1200" dirty="0"/>
              <a:t>直近の傾向を把握するためのベースライン値と異なる指標（大阪府健康づくり実態調査）による参考値</a:t>
            </a:r>
          </a:p>
        </p:txBody>
      </p:sp>
      <p:sp>
        <p:nvSpPr>
          <p:cNvPr id="10" name="テキスト ボックス 9">
            <a:extLst>
              <a:ext uri="{FF2B5EF4-FFF2-40B4-BE49-F238E27FC236}">
                <a16:creationId xmlns:a16="http://schemas.microsoft.com/office/drawing/2014/main" id="{382D0878-714B-4466-9934-8540F8FC83BD}"/>
              </a:ext>
            </a:extLst>
          </p:cNvPr>
          <p:cNvSpPr txBox="1"/>
          <p:nvPr/>
        </p:nvSpPr>
        <p:spPr>
          <a:xfrm>
            <a:off x="8351614" y="263143"/>
            <a:ext cx="1220761"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資料６</a:t>
            </a:r>
          </a:p>
        </p:txBody>
      </p:sp>
      <p:sp>
        <p:nvSpPr>
          <p:cNvPr id="12" name="スライド番号プレースホルダー 1">
            <a:extLst>
              <a:ext uri="{FF2B5EF4-FFF2-40B4-BE49-F238E27FC236}">
                <a16:creationId xmlns:a16="http://schemas.microsoft.com/office/drawing/2014/main" id="{9EF7B6B2-5B77-4DA3-9523-806C1FB74AC3}"/>
              </a:ext>
            </a:extLst>
          </p:cNvPr>
          <p:cNvSpPr txBox="1">
            <a:spLocks/>
          </p:cNvSpPr>
          <p:nvPr/>
        </p:nvSpPr>
        <p:spPr>
          <a:xfrm>
            <a:off x="7035573" y="6467138"/>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＜がん検診部会＞　１</a:t>
            </a:r>
          </a:p>
        </p:txBody>
      </p:sp>
    </p:spTree>
    <p:extLst>
      <p:ext uri="{BB962C8B-B14F-4D97-AF65-F5344CB8AC3E}">
        <p14:creationId xmlns:p14="http://schemas.microsoft.com/office/powerpoint/2010/main" val="1695613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357188" y="171335"/>
          <a:ext cx="9108786" cy="1165924"/>
        </p:xfrm>
        <a:graphic>
          <a:graphicData uri="http://schemas.openxmlformats.org/drawingml/2006/table">
            <a:tbl>
              <a:tblPr firstRow="1" bandRow="1">
                <a:tableStyleId>{5C22544A-7EE6-4342-B048-85BDC9FD1C3A}</a:tableStyleId>
              </a:tblPr>
              <a:tblGrid>
                <a:gridCol w="1200150">
                  <a:extLst>
                    <a:ext uri="{9D8B030D-6E8A-4147-A177-3AD203B41FA5}">
                      <a16:colId xmlns:a16="http://schemas.microsoft.com/office/drawing/2014/main" val="3795206225"/>
                    </a:ext>
                  </a:extLst>
                </a:gridCol>
                <a:gridCol w="7908636">
                  <a:extLst>
                    <a:ext uri="{9D8B030D-6E8A-4147-A177-3AD203B41FA5}">
                      <a16:colId xmlns:a16="http://schemas.microsoft.com/office/drawing/2014/main" val="1328953327"/>
                    </a:ext>
                  </a:extLst>
                </a:gridCol>
              </a:tblGrid>
              <a:tr h="1156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◆高齢者のがん、希少がん、難治性がんについては、それぞれの特性に応じた対策が必要。</a:t>
                      </a:r>
                      <a:endParaRPr kumimoji="1" lang="en-US" altLang="ja-JP" sz="1400" b="1"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◆大阪において、重粒子線治療施設や</a:t>
                      </a:r>
                      <a:r>
                        <a:rPr kumimoji="1" lang="en-US" altLang="ja-JP" sz="1400" b="1" dirty="0">
                          <a:solidFill>
                            <a:schemeClr val="tx1"/>
                          </a:solidFill>
                        </a:rPr>
                        <a:t>BNCT</a:t>
                      </a:r>
                      <a:r>
                        <a:rPr kumimoji="1" lang="ja-JP" altLang="en-US" sz="1400" b="1" dirty="0">
                          <a:solidFill>
                            <a:schemeClr val="tx1"/>
                          </a:solidFill>
                        </a:rPr>
                        <a:t>（ホウ素中性子捕捉療法）治療施設が開設され、最先端のがん治療の提供が期待される。　</a:t>
                      </a:r>
                      <a:endParaRPr kumimoji="1" lang="ja-JP" altLang="en-US" sz="1400" b="1" dirty="0"/>
                    </a:p>
                    <a:p>
                      <a:pPr marL="179388" indent="-179388">
                        <a:lnSpc>
                          <a:spcPts val="1700"/>
                        </a:lnSpc>
                      </a:pPr>
                      <a:r>
                        <a:rPr kumimoji="1" lang="ja-JP" altLang="en-US" sz="1400" b="1" dirty="0">
                          <a:solidFill>
                            <a:schemeClr val="tx1"/>
                          </a:solidFill>
                        </a:rPr>
                        <a:t>◆緩和ケアについて広く府民に対する普及啓発を図るとともに、提供体制の充実、緩和ケア研修会の受講促進等に努める必要がある。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nvGraphicFramePr>
        <p:xfrm>
          <a:off x="357188" y="1523359"/>
          <a:ext cx="9096779" cy="4805807"/>
        </p:xfrm>
        <a:graphic>
          <a:graphicData uri="http://schemas.openxmlformats.org/drawingml/2006/table">
            <a:tbl>
              <a:tblPr firstRow="1" bandRow="1">
                <a:tableStyleId>{5C22544A-7EE6-4342-B048-85BDC9FD1C3A}</a:tableStyleId>
              </a:tblPr>
              <a:tblGrid>
                <a:gridCol w="1214438">
                  <a:extLst>
                    <a:ext uri="{9D8B030D-6E8A-4147-A177-3AD203B41FA5}">
                      <a16:colId xmlns:a16="http://schemas.microsoft.com/office/drawing/2014/main" val="528851062"/>
                    </a:ext>
                  </a:extLst>
                </a:gridCol>
                <a:gridCol w="7882341">
                  <a:extLst>
                    <a:ext uri="{9D8B030D-6E8A-4147-A177-3AD203B41FA5}">
                      <a16:colId xmlns:a16="http://schemas.microsoft.com/office/drawing/2014/main" val="89849022"/>
                    </a:ext>
                  </a:extLst>
                </a:gridCol>
              </a:tblGrid>
              <a:tr h="1993326">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50"/>
                        </a:lnSpc>
                      </a:pPr>
                      <a:r>
                        <a:rPr kumimoji="1" lang="en-US" altLang="ja-JP" sz="1300" dirty="0">
                          <a:solidFill>
                            <a:schemeClr val="tx1"/>
                          </a:solidFill>
                        </a:rPr>
                        <a:t>《</a:t>
                      </a:r>
                      <a:r>
                        <a:rPr kumimoji="1" lang="ja-JP" altLang="en-US" sz="1300" u="sng" dirty="0">
                          <a:solidFill>
                            <a:schemeClr val="tx1"/>
                          </a:solidFill>
                        </a:rPr>
                        <a:t>新たな治療法</a:t>
                      </a:r>
                      <a:r>
                        <a:rPr kumimoji="1" lang="en-US" altLang="ja-JP" sz="1300" dirty="0">
                          <a:solidFill>
                            <a:schemeClr val="tx1"/>
                          </a:solidFill>
                        </a:rPr>
                        <a:t>》</a:t>
                      </a:r>
                      <a:endParaRPr kumimoji="1" lang="en-US" altLang="ja-JP" sz="1300" b="0" dirty="0">
                        <a:solidFill>
                          <a:schemeClr val="tx1"/>
                        </a:solidFill>
                      </a:endParaRPr>
                    </a:p>
                    <a:p>
                      <a:pPr marL="144000" indent="-457200" algn="l">
                        <a:lnSpc>
                          <a:spcPts val="1550"/>
                        </a:lnSpc>
                      </a:pPr>
                      <a:r>
                        <a:rPr kumimoji="1" lang="ja-JP" altLang="en-US" sz="1300" b="0" strike="noStrike" baseline="0" dirty="0">
                          <a:solidFill>
                            <a:schemeClr val="tx1"/>
                          </a:solidFill>
                        </a:rPr>
                        <a:t>■</a:t>
                      </a:r>
                      <a:r>
                        <a:rPr kumimoji="1" lang="ja-JP" altLang="en-US" sz="1230" b="0" strike="noStrike" baseline="0" dirty="0">
                          <a:solidFill>
                            <a:schemeClr val="tx1"/>
                          </a:solidFill>
                        </a:rPr>
                        <a:t>がん診療連携協議会がんゲノム医療部会と連携し、府内がんゲノム医療の連携体制の構築を推進。</a:t>
                      </a:r>
                      <a:endParaRPr kumimoji="1" lang="en-US" altLang="ja-JP" sz="1230" b="0" strike="noStrike" baseline="0" dirty="0">
                        <a:solidFill>
                          <a:schemeClr val="tx1"/>
                        </a:solidFill>
                      </a:endParaRPr>
                    </a:p>
                    <a:p>
                      <a:pPr marL="179388" indent="-179388">
                        <a:lnSpc>
                          <a:spcPts val="1550"/>
                        </a:lnSpc>
                      </a:pPr>
                      <a:r>
                        <a:rPr kumimoji="1" lang="en-US" altLang="ja-JP" sz="1300" dirty="0">
                          <a:solidFill>
                            <a:schemeClr val="tx1"/>
                          </a:solidFill>
                        </a:rPr>
                        <a:t>《</a:t>
                      </a:r>
                      <a:r>
                        <a:rPr kumimoji="1" lang="ja-JP" altLang="en-US" sz="1300" u="sng" dirty="0">
                          <a:solidFill>
                            <a:schemeClr val="tx1"/>
                          </a:solidFill>
                        </a:rPr>
                        <a:t>緩和ケアの普及啓発、人材育成</a:t>
                      </a:r>
                      <a:r>
                        <a:rPr kumimoji="1" lang="en-US" altLang="ja-JP" sz="1300" dirty="0">
                          <a:solidFill>
                            <a:schemeClr val="tx1"/>
                          </a:solidFill>
                        </a:rPr>
                        <a:t>》</a:t>
                      </a:r>
                    </a:p>
                    <a:p>
                      <a:pPr>
                        <a:lnSpc>
                          <a:spcPts val="1550"/>
                        </a:lnSpc>
                      </a:pPr>
                      <a:r>
                        <a:rPr kumimoji="1" lang="ja-JP" altLang="en-US" sz="1300" b="0" dirty="0">
                          <a:solidFill>
                            <a:schemeClr val="tx1"/>
                          </a:solidFill>
                        </a:rPr>
                        <a:t>■緩和ケア普及啓発</a:t>
                      </a:r>
                      <a:r>
                        <a:rPr kumimoji="1" lang="ja-JP" altLang="en-US" sz="1300" b="0" strike="noStrike" baseline="0" dirty="0">
                          <a:solidFill>
                            <a:schemeClr val="tx1"/>
                          </a:solidFill>
                        </a:rPr>
                        <a:t>事業・人材養成事業を実施。</a:t>
                      </a:r>
                      <a:endParaRPr kumimoji="1" lang="en-US" altLang="ja-JP" sz="1300" b="0" strike="noStrike" baseline="0" dirty="0">
                        <a:solidFill>
                          <a:schemeClr val="tx1"/>
                        </a:solidFill>
                      </a:endParaRPr>
                    </a:p>
                    <a:p>
                      <a:pPr marL="185738" indent="-185738">
                        <a:lnSpc>
                          <a:spcPts val="1550"/>
                        </a:lnSpc>
                      </a:pPr>
                      <a:r>
                        <a:rPr kumimoji="1" lang="ja-JP" altLang="en-US" sz="1300" b="0" strike="noStrike" dirty="0">
                          <a:solidFill>
                            <a:schemeClr val="tx1"/>
                          </a:solidFill>
                        </a:rPr>
                        <a:t>■</a:t>
                      </a:r>
                      <a:r>
                        <a:rPr kumimoji="1" lang="ja-JP" altLang="en-US" sz="1300" b="0" strike="noStrike" baseline="0" dirty="0">
                          <a:solidFill>
                            <a:schemeClr val="tx1"/>
                          </a:solidFill>
                        </a:rPr>
                        <a:t>緩和ケア研修修了者に対するフォローアップ研修を実施。</a:t>
                      </a:r>
                      <a:endParaRPr kumimoji="1" lang="en-US" altLang="ja-JP" sz="1300" b="0" strike="noStrike" baseline="0" dirty="0">
                        <a:solidFill>
                          <a:schemeClr val="tx1"/>
                        </a:solidFill>
                      </a:endParaRPr>
                    </a:p>
                    <a:p>
                      <a:pPr marL="185738" marR="0" lvl="0" indent="-185738"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baseline="0" dirty="0">
                          <a:solidFill>
                            <a:schemeClr val="tx1"/>
                          </a:solidFill>
                        </a:rPr>
                        <a:t>■アドバンス・ケア・プランニング研修を実施。</a:t>
                      </a:r>
                      <a:endParaRPr kumimoji="1" lang="en-US" altLang="ja-JP" sz="1300" b="0" strike="noStrike" baseline="0" dirty="0">
                        <a:solidFill>
                          <a:schemeClr val="tx1"/>
                        </a:solidFill>
                      </a:endParaRPr>
                    </a:p>
                    <a:p>
                      <a:pPr marL="185738" marR="0" lvl="0" indent="-185738"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baseline="0" dirty="0">
                          <a:solidFill>
                            <a:schemeClr val="tx1"/>
                          </a:solidFill>
                        </a:rPr>
                        <a:t>■</a:t>
                      </a:r>
                      <a:r>
                        <a:rPr kumimoji="1" lang="ja-JP" altLang="en-US" sz="1300" b="0" dirty="0">
                          <a:solidFill>
                            <a:schemeClr val="tx1"/>
                          </a:solidFill>
                        </a:rPr>
                        <a:t>令和６年３月末までに、府拠点病院において緩和ケア研修会受講率が</a:t>
                      </a:r>
                      <a:r>
                        <a:rPr kumimoji="1" lang="en-US" altLang="ja-JP" sz="1300" b="0" dirty="0">
                          <a:solidFill>
                            <a:schemeClr val="tx1"/>
                          </a:solidFill>
                        </a:rPr>
                        <a:t>90%</a:t>
                      </a:r>
                      <a:r>
                        <a:rPr kumimoji="1" lang="ja-JP" altLang="en-US" sz="1300" b="0" dirty="0">
                          <a:solidFill>
                            <a:schemeClr val="tx1"/>
                          </a:solidFill>
                        </a:rPr>
                        <a:t>以上となることを目標とした計画書を各府拠点病院において作成。</a:t>
                      </a:r>
                      <a:endParaRPr kumimoji="1" lang="en-US" altLang="ja-JP" sz="1300" b="0" strike="noStrike" baseline="0" dirty="0">
                        <a:solidFill>
                          <a:schemeClr val="tx1"/>
                        </a:solidFill>
                      </a:endParaRPr>
                    </a:p>
                    <a:p>
                      <a:pPr marL="0" marR="0" lvl="0" indent="0" algn="l" defTabSz="914400" rtl="0" eaLnBrk="1" fontAlgn="auto" latinLnBrk="0" hangingPunct="1">
                        <a:lnSpc>
                          <a:spcPts val="155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質の高い緩和ケア提供体制の確保</a:t>
                      </a:r>
                      <a:r>
                        <a:rPr kumimoji="1" lang="en-US" altLang="ja-JP" sz="1300" dirty="0">
                          <a:solidFill>
                            <a:schemeClr val="tx1"/>
                          </a:solidFill>
                        </a:rPr>
                        <a:t>》</a:t>
                      </a:r>
                    </a:p>
                    <a:p>
                      <a:pPr marL="179388" marR="0" lvl="0" indent="-179388" algn="l" defTabSz="914400" rtl="0" eaLnBrk="1" fontAlgn="auto" latinLnBrk="0" hangingPunct="1">
                        <a:lnSpc>
                          <a:spcPts val="1550"/>
                        </a:lnSpc>
                        <a:spcBef>
                          <a:spcPts val="0"/>
                        </a:spcBef>
                        <a:spcAft>
                          <a:spcPts val="0"/>
                        </a:spcAft>
                        <a:buClrTx/>
                        <a:buSzTx/>
                        <a:buFontTx/>
                        <a:buNone/>
                        <a:tabLst/>
                        <a:defRPr/>
                      </a:pPr>
                      <a:r>
                        <a:rPr kumimoji="1" lang="ja-JP" altLang="en-US" sz="1300" b="0" dirty="0">
                          <a:solidFill>
                            <a:schemeClr val="tx1"/>
                          </a:solidFill>
                        </a:rPr>
                        <a:t>■がん診療拠点病院機能強化事業において、がん診療連携拠点病院における緩和ケアセンターの整備等、緩和ケア推進にかかる費用を補助。</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1915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■医療従事者に対するがんゲノム医療の知識の普及。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■緩和ケアに関する正しい知識の更なる普及。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■在宅緩和ケア及びアドバンス・ケア・プランニングに関する医療従事者の知識の習得・向上。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■緩和ケア研修受講後の医療従事者の知識の向上。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a:t>
                      </a:r>
                      <a:r>
                        <a:rPr kumimoji="1" lang="ja-JP" altLang="en-US" sz="1300" b="0" dirty="0">
                          <a:solidFill>
                            <a:schemeClr val="tx1"/>
                          </a:solidFill>
                        </a:rPr>
                        <a:t>府拠点病院における緩和ケア研修受講率向上。</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■大阪府がん診療連携協議会や拠点病院と連携し、がんゲノム医療提供体制の充実を図る。</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■緩和ケアの普及啓発を行うとともに、人材養成研修、緩和ケア研修フォローアップ研修、アドバンス・ケア・プランニング研修を実施。</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27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a:solidFill>
                            <a:schemeClr val="bg1"/>
                          </a:solidFill>
                        </a:rPr>
                        <a:t> 最終予算</a:t>
                      </a:r>
                      <a:r>
                        <a:rPr kumimoji="1" lang="en-US" altLang="ja-JP" sz="1300" b="1" dirty="0">
                          <a:solidFill>
                            <a:schemeClr val="bg1"/>
                          </a:solidFill>
                        </a:rPr>
                        <a:t>(</a:t>
                      </a:r>
                      <a:r>
                        <a:rPr kumimoji="1" lang="ja-JP" altLang="en-US" sz="1300" b="1" dirty="0">
                          <a:solidFill>
                            <a:schemeClr val="bg1"/>
                          </a:solidFill>
                        </a:rPr>
                        <a:t>案</a:t>
                      </a:r>
                      <a:r>
                        <a:rPr kumimoji="1" lang="en-US" altLang="ja-JP" sz="1300" b="1" dirty="0">
                          <a:solidFill>
                            <a:schemeClr val="bg1"/>
                          </a:solidFill>
                        </a:rPr>
                        <a:t>)</a:t>
                      </a:r>
                      <a:endParaRPr kumimoji="1" lang="ja-JP" altLang="en-US" sz="13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緩和医療についての正しい知識の普及事業</a:t>
                      </a:r>
                      <a:r>
                        <a:rPr kumimoji="1" lang="en-US" altLang="ja-JP" sz="1300" dirty="0">
                          <a:solidFill>
                            <a:schemeClr val="tx1"/>
                          </a:solidFill>
                        </a:rPr>
                        <a:t>(3,811</a:t>
                      </a:r>
                      <a:r>
                        <a:rPr kumimoji="1" lang="ja-JP" altLang="en-US" sz="1300" dirty="0">
                          <a:solidFill>
                            <a:schemeClr val="tx1"/>
                          </a:solidFill>
                        </a:rPr>
                        <a:t>千円</a:t>
                      </a:r>
                      <a:r>
                        <a:rPr kumimoji="1" lang="en-US" altLang="ja-JP" sz="1300" dirty="0">
                          <a:solidFill>
                            <a:schemeClr val="tx1"/>
                          </a:solidFill>
                        </a:rPr>
                        <a:t>)</a:t>
                      </a:r>
                      <a:r>
                        <a:rPr kumimoji="1" lang="ja-JP" altLang="en-US" sz="1300" dirty="0">
                          <a:solidFill>
                            <a:schemeClr val="tx1"/>
                          </a:solidFill>
                        </a:rPr>
                        <a:t>、緩和医療に携わる人材養成等事業（</a:t>
                      </a:r>
                      <a:r>
                        <a:rPr kumimoji="1" lang="en-US" altLang="ja-JP" sz="1300" dirty="0">
                          <a:solidFill>
                            <a:schemeClr val="tx1"/>
                          </a:solidFill>
                        </a:rPr>
                        <a:t>8,504</a:t>
                      </a:r>
                      <a:r>
                        <a:rPr kumimoji="1" lang="ja-JP" altLang="en-US" sz="1300" dirty="0">
                          <a:solidFill>
                            <a:schemeClr val="tx1"/>
                          </a:solidFill>
                        </a:rPr>
                        <a:t>千円）</a:t>
                      </a:r>
                      <a:endParaRPr kumimoji="1" lang="en-US" altLang="ja-JP" sz="13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がん診療連携拠点病院機能強化事業（</a:t>
                      </a:r>
                      <a:r>
                        <a:rPr kumimoji="1" lang="en-US" altLang="ja-JP" sz="1300" dirty="0">
                          <a:solidFill>
                            <a:schemeClr val="tx1"/>
                          </a:solidFill>
                        </a:rPr>
                        <a:t>133,316</a:t>
                      </a:r>
                      <a:r>
                        <a:rPr kumimoji="1" lang="ja-JP" altLang="en-US" sz="1300" dirty="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609009" y="1342275"/>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65702"/>
              <a:ext cx="1058661" cy="720145"/>
              <a:chOff x="511928" y="2818151"/>
              <a:chExt cx="1110810" cy="770916"/>
            </a:xfrm>
          </p:grpSpPr>
          <p:sp>
            <p:nvSpPr>
              <p:cNvPr id="13" name="角丸四角形 12"/>
              <p:cNvSpPr/>
              <p:nvPr/>
            </p:nvSpPr>
            <p:spPr>
              <a:xfrm>
                <a:off x="511928" y="281815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61032"/>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1" name="スライド番号プレースホルダー 1">
            <a:extLst>
              <a:ext uri="{FF2B5EF4-FFF2-40B4-BE49-F238E27FC236}">
                <a16:creationId xmlns:a16="http://schemas.microsoft.com/office/drawing/2014/main" id="{617F46B6-EAE9-4373-BE8B-42DE81875240}"/>
              </a:ext>
            </a:extLst>
          </p:cNvPr>
          <p:cNvSpPr>
            <a:spLocks noGrp="1"/>
          </p:cNvSpPr>
          <p:nvPr>
            <p:ph type="sldNum" sz="quarter" idx="12"/>
          </p:nvPr>
        </p:nvSpPr>
        <p:spPr>
          <a:xfrm>
            <a:off x="9180914" y="6422648"/>
            <a:ext cx="570120" cy="365125"/>
          </a:xfrm>
        </p:spPr>
        <p:txBody>
          <a:bodyPr/>
          <a:lstStyle/>
          <a:p>
            <a:r>
              <a:rPr kumimoji="1" lang="en-US" altLang="ja-JP" sz="1600" b="1" dirty="0">
                <a:latin typeface="+mn-ea"/>
              </a:rPr>
              <a:t>10</a:t>
            </a:r>
            <a:endParaRPr kumimoji="1" lang="ja-JP" altLang="en-US" sz="1600" b="1" dirty="0">
              <a:latin typeface="+mn-ea"/>
            </a:endParaRPr>
          </a:p>
        </p:txBody>
      </p:sp>
    </p:spTree>
    <p:extLst>
      <p:ext uri="{BB962C8B-B14F-4D97-AF65-F5344CB8AC3E}">
        <p14:creationId xmlns:p14="http://schemas.microsoft.com/office/powerpoint/2010/main" val="22747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23044" y="1004552"/>
            <a:ext cx="9259910" cy="54559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8" name="表 17"/>
          <p:cNvGraphicFramePr>
            <a:graphicFrameLocks noGrp="1"/>
          </p:cNvGraphicFramePr>
          <p:nvPr>
            <p:extLst>
              <p:ext uri="{D42A27DB-BD31-4B8C-83A1-F6EECF244321}">
                <p14:modId xmlns:p14="http://schemas.microsoft.com/office/powerpoint/2010/main" val="3675788814"/>
              </p:ext>
            </p:extLst>
          </p:nvPr>
        </p:nvGraphicFramePr>
        <p:xfrm>
          <a:off x="772733" y="2630614"/>
          <a:ext cx="8523667" cy="3205410"/>
        </p:xfrm>
        <a:graphic>
          <a:graphicData uri="http://schemas.openxmlformats.org/drawingml/2006/table">
            <a:tbl>
              <a:tblPr firstRow="1" firstCol="1" bandRow="1">
                <a:tableStyleId>{5C22544A-7EE6-4342-B048-85BDC9FD1C3A}</a:tableStyleId>
              </a:tblPr>
              <a:tblGrid>
                <a:gridCol w="321971">
                  <a:extLst>
                    <a:ext uri="{9D8B030D-6E8A-4147-A177-3AD203B41FA5}">
                      <a16:colId xmlns:a16="http://schemas.microsoft.com/office/drawing/2014/main" val="20000"/>
                    </a:ext>
                  </a:extLst>
                </a:gridCol>
                <a:gridCol w="2998163">
                  <a:extLst>
                    <a:ext uri="{9D8B030D-6E8A-4147-A177-3AD203B41FA5}">
                      <a16:colId xmlns:a16="http://schemas.microsoft.com/office/drawing/2014/main" val="20001"/>
                    </a:ext>
                  </a:extLst>
                </a:gridCol>
                <a:gridCol w="2478756">
                  <a:extLst>
                    <a:ext uri="{9D8B030D-6E8A-4147-A177-3AD203B41FA5}">
                      <a16:colId xmlns:a16="http://schemas.microsoft.com/office/drawing/2014/main" val="20002"/>
                    </a:ext>
                  </a:extLst>
                </a:gridCol>
                <a:gridCol w="2724777">
                  <a:extLst>
                    <a:ext uri="{9D8B030D-6E8A-4147-A177-3AD203B41FA5}">
                      <a16:colId xmlns:a16="http://schemas.microsoft.com/office/drawing/2014/main" val="3517677816"/>
                    </a:ext>
                  </a:extLst>
                </a:gridCol>
              </a:tblGrid>
              <a:tr h="717704">
                <a:tc>
                  <a:txBody>
                    <a:bodyPr/>
                    <a:lstStyle/>
                    <a:p>
                      <a:pPr algn="ctr">
                        <a:lnSpc>
                          <a:spcPts val="13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a:lnSpc>
                          <a:spcPts val="13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a:lnSpc>
                          <a:spcPts val="1500"/>
                        </a:lnSpc>
                        <a:spcAft>
                          <a:spcPts val="0"/>
                        </a:spcAft>
                      </a:pPr>
                      <a:r>
                        <a:rPr lang="ja-JP" altLang="ja-JP" sz="1200" b="1" dirty="0">
                          <a:effectLst/>
                          <a:latin typeface="+mn-ea"/>
                          <a:ea typeface="+mn-ea"/>
                        </a:rPr>
                        <a:t>【平成</a:t>
                      </a:r>
                      <a:r>
                        <a:rPr lang="en-US" altLang="ja-JP" sz="1200" b="1" dirty="0">
                          <a:effectLst/>
                          <a:latin typeface="+mn-ea"/>
                          <a:ea typeface="+mn-ea"/>
                        </a:rPr>
                        <a:t>17</a:t>
                      </a:r>
                      <a:r>
                        <a:rPr lang="ja-JP" altLang="ja-JP" sz="1200" b="1" dirty="0">
                          <a:effectLst/>
                          <a:latin typeface="+mn-ea"/>
                          <a:ea typeface="+mn-ea"/>
                        </a:rPr>
                        <a:t>（</a:t>
                      </a:r>
                      <a:r>
                        <a:rPr lang="en-US" altLang="ja-JP" sz="1200" b="1" dirty="0">
                          <a:effectLst/>
                          <a:latin typeface="+mn-ea"/>
                          <a:ea typeface="+mn-ea"/>
                        </a:rPr>
                        <a:t>2005</a:t>
                      </a:r>
                      <a:r>
                        <a:rPr lang="ja-JP" altLang="ja-JP" sz="1200" b="1" dirty="0">
                          <a:effectLst/>
                          <a:latin typeface="+mn-ea"/>
                          <a:ea typeface="+mn-ea"/>
                        </a:rPr>
                        <a:t>）年～</a:t>
                      </a:r>
                      <a:endParaRPr lang="en-US" altLang="ja-JP" sz="1200" b="1" dirty="0">
                        <a:effectLst/>
                        <a:latin typeface="+mn-ea"/>
                        <a:ea typeface="+mn-ea"/>
                      </a:endParaRPr>
                    </a:p>
                    <a:p>
                      <a:pPr algn="ctr">
                        <a:lnSpc>
                          <a:spcPts val="1500"/>
                        </a:lnSpc>
                        <a:spcAft>
                          <a:spcPts val="0"/>
                        </a:spcAft>
                      </a:pPr>
                      <a:r>
                        <a:rPr lang="en-US" altLang="ja-JP" sz="1200" b="1" baseline="0" dirty="0">
                          <a:effectLst/>
                          <a:latin typeface="+mn-ea"/>
                          <a:ea typeface="+mn-ea"/>
                        </a:rPr>
                        <a:t>   </a:t>
                      </a:r>
                      <a:r>
                        <a:rPr lang="ja-JP" altLang="ja-JP" sz="1200" b="1" dirty="0">
                          <a:effectLst/>
                          <a:latin typeface="+mn-ea"/>
                          <a:ea typeface="+mn-ea"/>
                        </a:rPr>
                        <a:t>平成</a:t>
                      </a:r>
                      <a:r>
                        <a:rPr lang="en-US" altLang="ja-JP" sz="1200" b="1" dirty="0">
                          <a:effectLst/>
                          <a:latin typeface="+mn-ea"/>
                          <a:ea typeface="+mn-ea"/>
                        </a:rPr>
                        <a:t>21</a:t>
                      </a:r>
                      <a:r>
                        <a:rPr lang="ja-JP" altLang="ja-JP" sz="1200" b="1" dirty="0">
                          <a:effectLst/>
                          <a:latin typeface="+mn-ea"/>
                          <a:ea typeface="+mn-ea"/>
                        </a:rPr>
                        <a:t>（</a:t>
                      </a:r>
                      <a:r>
                        <a:rPr lang="en-US" altLang="ja-JP" sz="1200" b="1" dirty="0">
                          <a:effectLst/>
                          <a:latin typeface="+mn-ea"/>
                          <a:ea typeface="+mn-ea"/>
                        </a:rPr>
                        <a:t>2009</a:t>
                      </a:r>
                      <a:r>
                        <a:rPr lang="ja-JP" altLang="ja-JP" sz="12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ja-JP" sz="1400" b="1" dirty="0">
                          <a:solidFill>
                            <a:schemeClr val="bg1"/>
                          </a:solidFill>
                          <a:effectLst/>
                          <a:latin typeface="+mn-ea"/>
                          <a:ea typeface="+mn-ea"/>
                        </a:rPr>
                        <a:t>【平成</a:t>
                      </a:r>
                      <a:r>
                        <a:rPr lang="en-US" altLang="ja-JP" sz="1400" b="1" dirty="0">
                          <a:solidFill>
                            <a:schemeClr val="bg1"/>
                          </a:solidFill>
                          <a:effectLst/>
                          <a:latin typeface="+mn-ea"/>
                          <a:ea typeface="+mn-ea"/>
                        </a:rPr>
                        <a:t>22</a:t>
                      </a:r>
                      <a:r>
                        <a:rPr lang="ja-JP" altLang="ja-JP" sz="1400" b="1" dirty="0">
                          <a:solidFill>
                            <a:schemeClr val="bg1"/>
                          </a:solidFill>
                          <a:effectLst/>
                          <a:latin typeface="+mn-ea"/>
                          <a:ea typeface="+mn-ea"/>
                        </a:rPr>
                        <a:t>（</a:t>
                      </a:r>
                      <a:r>
                        <a:rPr lang="en-US" altLang="ja-JP" sz="1400" b="1" dirty="0">
                          <a:solidFill>
                            <a:schemeClr val="bg1"/>
                          </a:solidFill>
                          <a:effectLst/>
                          <a:latin typeface="+mn-ea"/>
                          <a:ea typeface="+mn-ea"/>
                        </a:rPr>
                        <a:t>2010</a:t>
                      </a:r>
                      <a:r>
                        <a:rPr lang="ja-JP" altLang="ja-JP" sz="1400" b="1" dirty="0">
                          <a:solidFill>
                            <a:schemeClr val="bg1"/>
                          </a:solidFill>
                          <a:effectLst/>
                          <a:latin typeface="+mn-ea"/>
                          <a:ea typeface="+mn-ea"/>
                        </a:rPr>
                        <a:t>）年～</a:t>
                      </a:r>
                      <a:endParaRPr lang="en-US" altLang="ja-JP" sz="1400" b="1" dirty="0">
                        <a:solidFill>
                          <a:schemeClr val="bg1"/>
                        </a:solidFill>
                        <a:effectLst/>
                        <a:latin typeface="+mn-ea"/>
                        <a:ea typeface="+mn-ea"/>
                      </a:endParaRPr>
                    </a:p>
                    <a:p>
                      <a:pPr algn="ctr">
                        <a:lnSpc>
                          <a:spcPts val="1500"/>
                        </a:lnSpc>
                        <a:spcAft>
                          <a:spcPts val="0"/>
                        </a:spcAft>
                      </a:pPr>
                      <a:r>
                        <a:rPr lang="en-US" altLang="ja-JP" sz="1400" b="1" baseline="0" dirty="0">
                          <a:solidFill>
                            <a:schemeClr val="bg1"/>
                          </a:solidFill>
                          <a:effectLst/>
                          <a:latin typeface="+mn-ea"/>
                          <a:ea typeface="+mn-ea"/>
                        </a:rPr>
                        <a:t>   </a:t>
                      </a:r>
                      <a:r>
                        <a:rPr lang="ja-JP" altLang="ja-JP" sz="1400" b="1" dirty="0">
                          <a:solidFill>
                            <a:schemeClr val="bg1"/>
                          </a:solidFill>
                          <a:effectLst/>
                          <a:latin typeface="+mn-ea"/>
                          <a:ea typeface="+mn-ea"/>
                        </a:rPr>
                        <a:t>平成</a:t>
                      </a:r>
                      <a:r>
                        <a:rPr lang="en-US" altLang="ja-JP" sz="1400" b="1" dirty="0">
                          <a:solidFill>
                            <a:schemeClr val="bg1"/>
                          </a:solidFill>
                          <a:effectLst/>
                          <a:latin typeface="+mn-ea"/>
                          <a:ea typeface="+mn-ea"/>
                        </a:rPr>
                        <a:t>26</a:t>
                      </a:r>
                      <a:r>
                        <a:rPr lang="ja-JP" altLang="ja-JP" sz="1400" b="1" dirty="0">
                          <a:solidFill>
                            <a:schemeClr val="bg1"/>
                          </a:solidFill>
                          <a:effectLst/>
                          <a:latin typeface="+mn-ea"/>
                          <a:ea typeface="+mn-ea"/>
                        </a:rPr>
                        <a:t>（</a:t>
                      </a:r>
                      <a:r>
                        <a:rPr lang="en-US" altLang="ja-JP" sz="1400" b="1" dirty="0">
                          <a:solidFill>
                            <a:schemeClr val="bg1"/>
                          </a:solidFill>
                          <a:effectLst/>
                          <a:latin typeface="+mn-ea"/>
                          <a:ea typeface="+mn-ea"/>
                        </a:rPr>
                        <a:t>2014</a:t>
                      </a:r>
                      <a:r>
                        <a:rPr lang="ja-JP" altLang="ja-JP" sz="1400" b="1" dirty="0">
                          <a:solidFill>
                            <a:schemeClr val="bg1"/>
                          </a:solidFill>
                          <a:effectLst/>
                          <a:latin typeface="+mn-ea"/>
                          <a:ea typeface="+mn-ea"/>
                        </a:rPr>
                        <a:t>）年】</a:t>
                      </a:r>
                      <a:endParaRPr lang="ja-JP" altLang="ja-JP" sz="1600" b="1" dirty="0">
                        <a:solidFill>
                          <a:schemeClr val="bg1"/>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87231">
                <a:tc>
                  <a:txBody>
                    <a:bodyPr/>
                    <a:lstStyle/>
                    <a:p>
                      <a:pPr algn="ctr">
                        <a:lnSpc>
                          <a:spcPts val="13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ja-JP" sz="1400" b="1" kern="100" dirty="0">
                          <a:effectLst/>
                          <a:latin typeface="+mn-ea"/>
                          <a:ea typeface="+mn-ea"/>
                        </a:rPr>
                        <a:t>小児（</a:t>
                      </a:r>
                      <a:r>
                        <a:rPr lang="en-US" sz="1400" b="1" kern="100" dirty="0">
                          <a:effectLst/>
                          <a:latin typeface="+mn-ea"/>
                          <a:ea typeface="+mn-ea"/>
                        </a:rPr>
                        <a:t>0</a:t>
                      </a:r>
                      <a:r>
                        <a:rPr lang="ja-JP" sz="1400" b="1" kern="100" dirty="0">
                          <a:effectLst/>
                          <a:latin typeface="+mn-ea"/>
                          <a:ea typeface="+mn-ea"/>
                        </a:rPr>
                        <a:t>歳～</a:t>
                      </a:r>
                      <a:r>
                        <a:rPr lang="en-US" sz="1400" b="1" kern="100" dirty="0">
                          <a:effectLst/>
                          <a:latin typeface="+mn-ea"/>
                          <a:ea typeface="+mn-ea"/>
                        </a:rPr>
                        <a:t>14</a:t>
                      </a:r>
                      <a:r>
                        <a:rPr lang="ja-JP" sz="1400" b="1" kern="100" dirty="0">
                          <a:effectLst/>
                          <a:latin typeface="+mn-ea"/>
                          <a:ea typeface="+mn-ea"/>
                        </a:rPr>
                        <a:t>歳）における</a:t>
                      </a:r>
                      <a:endParaRPr lang="en-US" altLang="ja-JP" sz="1400" b="1" kern="100" dirty="0">
                        <a:effectLst/>
                        <a:latin typeface="+mn-ea"/>
                        <a:ea typeface="+mn-ea"/>
                      </a:endParaRPr>
                    </a:p>
                    <a:p>
                      <a:pPr algn="l">
                        <a:lnSpc>
                          <a:spcPts val="1500"/>
                        </a:lnSpc>
                        <a:spcAft>
                          <a:spcPts val="0"/>
                        </a:spcAft>
                      </a:pPr>
                      <a:r>
                        <a:rPr lang="ja-JP" sz="1400" b="1" kern="100" dirty="0">
                          <a:effectLst/>
                          <a:latin typeface="+mn-ea"/>
                          <a:ea typeface="+mn-ea"/>
                        </a:rPr>
                        <a:t>５年実測生存率</a:t>
                      </a:r>
                      <a:endParaRPr lang="ja-JP" sz="1400" b="1" dirty="0">
                        <a:effectLst/>
                        <a:latin typeface="+mn-ea"/>
                        <a:ea typeface="+mn-ea"/>
                      </a:endParaRPr>
                    </a:p>
                    <a:p>
                      <a:pPr algn="l">
                        <a:lnSpc>
                          <a:spcPts val="15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81.9</a:t>
                      </a:r>
                      <a:r>
                        <a:rPr lang="ja-JP" sz="1400" b="1" dirty="0">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chemeClr val="tx1"/>
                          </a:solidFill>
                          <a:effectLst/>
                          <a:latin typeface="+mn-ea"/>
                          <a:ea typeface="+mn-ea"/>
                          <a:cs typeface="HG丸ｺﾞｼｯｸM-PRO"/>
                        </a:rPr>
                        <a:t>81.0%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53310">
                <a:tc>
                  <a:txBody>
                    <a:bodyPr/>
                    <a:lstStyle/>
                    <a:p>
                      <a:pPr algn="ctr">
                        <a:lnSpc>
                          <a:spcPts val="13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15</a:t>
                      </a:r>
                      <a:r>
                        <a:rPr lang="ja-JP" sz="1400" b="1" dirty="0">
                          <a:effectLst/>
                          <a:latin typeface="+mn-ea"/>
                          <a:ea typeface="+mn-ea"/>
                        </a:rPr>
                        <a:t>歳～</a:t>
                      </a:r>
                      <a:r>
                        <a:rPr lang="en-US" sz="1400" b="1" dirty="0">
                          <a:effectLst/>
                          <a:latin typeface="+mn-ea"/>
                          <a:ea typeface="+mn-ea"/>
                        </a:rPr>
                        <a:t>29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78.7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chemeClr val="tx1"/>
                          </a:solidFill>
                          <a:effectLst/>
                          <a:latin typeface="+mn-ea"/>
                          <a:ea typeface="+mn-ea"/>
                          <a:cs typeface="HG丸ｺﾞｼｯｸM-PRO"/>
                        </a:rPr>
                        <a:t>82.9%</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47165">
                <a:tc>
                  <a:txBody>
                    <a:bodyPr/>
                    <a:lstStyle/>
                    <a:p>
                      <a:pPr algn="ctr">
                        <a:lnSpc>
                          <a:spcPts val="13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30</a:t>
                      </a:r>
                      <a:r>
                        <a:rPr lang="ja-JP" sz="1400" b="1" dirty="0">
                          <a:effectLst/>
                          <a:latin typeface="+mn-ea"/>
                          <a:ea typeface="+mn-ea"/>
                        </a:rPr>
                        <a:t>歳～</a:t>
                      </a:r>
                      <a:r>
                        <a:rPr lang="en-US" sz="1400" b="1" dirty="0">
                          <a:effectLst/>
                          <a:latin typeface="+mn-ea"/>
                          <a:ea typeface="+mn-ea"/>
                        </a:rPr>
                        <a:t>39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77.7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chemeClr val="tx1"/>
                          </a:solidFill>
                          <a:effectLst/>
                          <a:latin typeface="+mn-ea"/>
                          <a:ea typeface="+mn-ea"/>
                          <a:cs typeface="HG丸ｺﾞｼｯｸM-PRO"/>
                        </a:rPr>
                        <a:t>82.5</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11779"/>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eiryo UI" panose="020B0604030504040204" pitchFamily="50" charset="-128"/>
                <a:ea typeface="Meiryo UI" panose="020B0604030504040204" pitchFamily="50" charset="-128"/>
              </a:rPr>
              <a:t>２</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がん医療の充実、　</a:t>
            </a:r>
            <a:r>
              <a:rPr kumimoji="1" lang="ja-JP" altLang="en-US" sz="2800" b="1" dirty="0">
                <a:solidFill>
                  <a:prstClr val="black"/>
                </a:solidFill>
                <a:latin typeface="Meiryo UI" panose="020B0604030504040204" pitchFamily="50" charset="-128"/>
                <a:ea typeface="Meiryo UI" panose="020B0604030504040204" pitchFamily="50" charset="-128"/>
              </a:rPr>
              <a:t>３</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患者支援の充実</a:t>
            </a:r>
          </a:p>
        </p:txBody>
      </p:sp>
      <p:sp>
        <p:nvSpPr>
          <p:cNvPr id="15" name="正方形/長方形 14"/>
          <p:cNvSpPr/>
          <p:nvPr/>
        </p:nvSpPr>
        <p:spPr>
          <a:xfrm>
            <a:off x="129324" y="923640"/>
            <a:ext cx="6786631" cy="605294"/>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２（２）</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小児･</a:t>
            </a:r>
            <a:r>
              <a:rPr kumimoji="1" lang="en-US" altLang="ja-JP"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AYA</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世代のがん</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･高齢者のがん･希少がん　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51-52</a:t>
            </a: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３（３）就労支援等のがんサバイバーシップ支援   　　  </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57-58</a:t>
            </a:r>
          </a:p>
        </p:txBody>
      </p:sp>
      <p:sp>
        <p:nvSpPr>
          <p:cNvPr id="13" name="正方形/長方形 12"/>
          <p:cNvSpPr/>
          <p:nvPr/>
        </p:nvSpPr>
        <p:spPr>
          <a:xfrm>
            <a:off x="738338" y="2073465"/>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
        <p:nvSpPr>
          <p:cNvPr id="10" name="スライド番号プレースホルダー 1">
            <a:extLst>
              <a:ext uri="{FF2B5EF4-FFF2-40B4-BE49-F238E27FC236}">
                <a16:creationId xmlns:a16="http://schemas.microsoft.com/office/drawing/2014/main" id="{17818138-D89B-4B10-AD47-5DC1928BC194}"/>
              </a:ext>
            </a:extLst>
          </p:cNvPr>
          <p:cNvSpPr>
            <a:spLocks noGrp="1"/>
          </p:cNvSpPr>
          <p:nvPr>
            <p:ph type="sldNum" sz="quarter" idx="12"/>
          </p:nvPr>
        </p:nvSpPr>
        <p:spPr>
          <a:xfrm>
            <a:off x="5217015" y="6431544"/>
            <a:ext cx="4598563" cy="365125"/>
          </a:xfrm>
        </p:spPr>
        <p:txBody>
          <a:bodyPr/>
          <a:lstStyle/>
          <a:p>
            <a:pPr lvl="0">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＜小児･</a:t>
            </a:r>
            <a:r>
              <a:rPr kumimoji="1" lang="en-US" altLang="ja-JP"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AYA</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世代のがん対策部会＞</a:t>
            </a:r>
            <a:r>
              <a:rPr kumimoji="1" lang="ja-JP" altLang="en-US" sz="1600" b="1" dirty="0">
                <a:latin typeface="+mn-ea"/>
              </a:rPr>
              <a:t>    </a:t>
            </a:r>
            <a:r>
              <a:rPr kumimoji="1" lang="en-US" altLang="ja-JP" sz="1600" b="1" dirty="0">
                <a:latin typeface="+mn-ea"/>
              </a:rPr>
              <a:t>11</a:t>
            </a:r>
            <a:r>
              <a:rPr kumimoji="1" lang="ja-JP" altLang="en-US" sz="1600" b="1" dirty="0">
                <a:latin typeface="+mn-ea"/>
              </a:rPr>
              <a:t> </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spTree>
    <p:extLst>
      <p:ext uri="{BB962C8B-B14F-4D97-AF65-F5344CB8AC3E}">
        <p14:creationId xmlns:p14="http://schemas.microsoft.com/office/powerpoint/2010/main" val="1823462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65133" y="315685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7" name="スライド番号プレースホルダー 1"/>
          <p:cNvSpPr txBox="1">
            <a:spLocks/>
          </p:cNvSpPr>
          <p:nvPr/>
        </p:nvSpPr>
        <p:spPr>
          <a:xfrm>
            <a:off x="7547824" y="6450646"/>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15" name="表 14"/>
          <p:cNvGraphicFramePr>
            <a:graphicFrameLocks noGrp="1"/>
          </p:cNvGraphicFramePr>
          <p:nvPr/>
        </p:nvGraphicFramePr>
        <p:xfrm>
          <a:off x="484421" y="201255"/>
          <a:ext cx="8963696" cy="769049"/>
        </p:xfrm>
        <a:graphic>
          <a:graphicData uri="http://schemas.openxmlformats.org/drawingml/2006/table">
            <a:tbl>
              <a:tblPr firstRow="1" bandRow="1">
                <a:tableStyleId>{5C22544A-7EE6-4342-B048-85BDC9FD1C3A}</a:tableStyleId>
              </a:tblPr>
              <a:tblGrid>
                <a:gridCol w="1120462">
                  <a:extLst>
                    <a:ext uri="{9D8B030D-6E8A-4147-A177-3AD203B41FA5}">
                      <a16:colId xmlns:a16="http://schemas.microsoft.com/office/drawing/2014/main" val="3795206225"/>
                    </a:ext>
                  </a:extLst>
                </a:gridCol>
                <a:gridCol w="7843234">
                  <a:extLst>
                    <a:ext uri="{9D8B030D-6E8A-4147-A177-3AD203B41FA5}">
                      <a16:colId xmlns:a16="http://schemas.microsoft.com/office/drawing/2014/main" val="1328953327"/>
                    </a:ext>
                  </a:extLst>
                </a:gridCol>
              </a:tblGrid>
              <a:tr h="6965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ja-JP" altLang="en-US" sz="1400" b="1" u="none" dirty="0">
                          <a:solidFill>
                            <a:schemeClr val="tx1"/>
                          </a:solidFill>
                          <a:latin typeface="+mn-ea"/>
                          <a:ea typeface="+mn-ea"/>
                        </a:rPr>
                        <a:t>・</a:t>
                      </a:r>
                      <a:r>
                        <a:rPr kumimoji="1" lang="en-US" altLang="ja-JP" sz="1400" b="1" dirty="0">
                          <a:solidFill>
                            <a:schemeClr val="tx1"/>
                          </a:solidFill>
                          <a:latin typeface="+mn-ea"/>
                          <a:ea typeface="+mn-ea"/>
                        </a:rPr>
                        <a:t>AYA</a:t>
                      </a:r>
                      <a:r>
                        <a:rPr kumimoji="1" lang="ja-JP" altLang="en-US" sz="1400" b="1" dirty="0">
                          <a:solidFill>
                            <a:schemeClr val="tx1"/>
                          </a:solidFill>
                        </a:rPr>
                        <a:t>世代のがんについては、それぞれの特性に応じた対策が必要。</a:t>
                      </a:r>
                      <a:endParaRPr kumimoji="1" lang="en-US" altLang="ja-JP" sz="1400" b="1" dirty="0">
                        <a:solidFill>
                          <a:schemeClr val="tx1"/>
                        </a:solidFill>
                      </a:endParaRPr>
                    </a:p>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ja-JP" altLang="en-US" sz="1400" b="1" u="none" dirty="0">
                          <a:solidFill>
                            <a:schemeClr val="tx1"/>
                          </a:solidFill>
                          <a:latin typeface="+mn-ea"/>
                          <a:ea typeface="+mn-ea"/>
                        </a:rPr>
                        <a:t>・</a:t>
                      </a:r>
                      <a:r>
                        <a:rPr kumimoji="1" lang="en-US" altLang="ja-JP" sz="1400" b="1" dirty="0">
                          <a:solidFill>
                            <a:schemeClr val="tx1"/>
                          </a:solidFill>
                          <a:latin typeface="+mn-ea"/>
                          <a:ea typeface="+mn-ea"/>
                        </a:rPr>
                        <a:t>AYA</a:t>
                      </a:r>
                      <a:r>
                        <a:rPr kumimoji="1" lang="ja-JP" altLang="en-US" sz="1400" b="1" dirty="0">
                          <a:solidFill>
                            <a:schemeClr val="tx1"/>
                          </a:solidFill>
                        </a:rPr>
                        <a:t>世代のがんは</a:t>
                      </a:r>
                      <a:r>
                        <a:rPr kumimoji="1" lang="en-US" altLang="ja-JP" sz="1400" b="1" dirty="0">
                          <a:solidFill>
                            <a:schemeClr val="tx1"/>
                          </a:solidFill>
                        </a:rPr>
                        <a:t>､</a:t>
                      </a:r>
                      <a:r>
                        <a:rPr kumimoji="1" lang="ja-JP" altLang="en-US" sz="1400" b="1" dirty="0">
                          <a:solidFill>
                            <a:schemeClr val="tx1"/>
                          </a:solidFill>
                        </a:rPr>
                        <a:t>幅広いライフステージに応じた多様なニーズに沿った支援が求められている。　</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8979263" y="6223995"/>
            <a:ext cx="540293" cy="365125"/>
          </a:xfrm>
        </p:spPr>
        <p:txBody>
          <a:bodyPr/>
          <a:lstStyle/>
          <a:p>
            <a:pPr lvl="0">
              <a:defRPr/>
            </a:pPr>
            <a:r>
              <a:rPr kumimoji="1" lang="en-US" altLang="ja-JP" sz="1600" b="1" dirty="0">
                <a:latin typeface="+mn-ea"/>
              </a:rPr>
              <a:t>12</a:t>
            </a:r>
            <a:r>
              <a:rPr kumimoji="1" lang="ja-JP" altLang="en-US" sz="1600" b="1" dirty="0">
                <a:latin typeface="+mn-ea"/>
              </a:rPr>
              <a:t> </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9" name="表 8"/>
          <p:cNvGraphicFramePr>
            <a:graphicFrameLocks noGrp="1"/>
          </p:cNvGraphicFramePr>
          <p:nvPr/>
        </p:nvGraphicFramePr>
        <p:xfrm>
          <a:off x="484421" y="1132391"/>
          <a:ext cx="8958427" cy="489600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848249">
                  <a:extLst>
                    <a:ext uri="{9D8B030D-6E8A-4147-A177-3AD203B41FA5}">
                      <a16:colId xmlns:a16="http://schemas.microsoft.com/office/drawing/2014/main" val="89849022"/>
                    </a:ext>
                  </a:extLst>
                </a:gridCol>
              </a:tblGrid>
              <a:tr h="3187940">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en-US" altLang="ja-JP" sz="1300" b="1" dirty="0">
                          <a:solidFill>
                            <a:schemeClr val="tx1"/>
                          </a:solidFill>
                        </a:rPr>
                        <a:t>《</a:t>
                      </a:r>
                      <a:r>
                        <a:rPr kumimoji="1" lang="ja-JP" altLang="en-US" sz="1300" b="1" u="sng" dirty="0">
                          <a:solidFill>
                            <a:schemeClr val="tx1"/>
                          </a:solidFill>
                          <a:latin typeface="+mn-ea"/>
                          <a:ea typeface="+mn-ea"/>
                        </a:rPr>
                        <a:t>小児・</a:t>
                      </a:r>
                      <a:r>
                        <a:rPr kumimoji="1" lang="en-US" altLang="ja-JP" sz="1300" b="1" u="sng" dirty="0">
                          <a:solidFill>
                            <a:schemeClr val="tx1"/>
                          </a:solidFill>
                          <a:latin typeface="+mn-ea"/>
                          <a:ea typeface="+mn-ea"/>
                        </a:rPr>
                        <a:t>AYA</a:t>
                      </a:r>
                      <a:r>
                        <a:rPr kumimoji="1" lang="ja-JP" altLang="en-US" sz="1300" b="1" u="sng" dirty="0">
                          <a:solidFill>
                            <a:schemeClr val="tx1"/>
                          </a:solidFill>
                          <a:latin typeface="+mn-ea"/>
                          <a:ea typeface="+mn-ea"/>
                        </a:rPr>
                        <a:t>世代のがん</a:t>
                      </a:r>
                      <a:r>
                        <a:rPr kumimoji="1" lang="en-US" altLang="ja-JP" sz="1300" b="1"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■府小児がん拠点病院の指定要件の改正、指定更新（２病院）</a:t>
                      </a:r>
                      <a:endParaRPr kumimoji="1" lang="en-US" altLang="ja-JP" sz="1300" b="0" strike="sngStrik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小児・</a:t>
                      </a:r>
                      <a:r>
                        <a:rPr kumimoji="1" lang="en-US" altLang="ja-JP" sz="1300" u="sng" dirty="0">
                          <a:solidFill>
                            <a:schemeClr val="tx1"/>
                          </a:solidFill>
                          <a:latin typeface="+mn-ea"/>
                          <a:ea typeface="+mn-ea"/>
                        </a:rPr>
                        <a:t>AYA</a:t>
                      </a:r>
                      <a:r>
                        <a:rPr kumimoji="1" lang="ja-JP" altLang="en-US" sz="1300" u="sng" dirty="0">
                          <a:solidFill>
                            <a:schemeClr val="tx1"/>
                          </a:solidFill>
                        </a:rPr>
                        <a:t>世代への支援</a:t>
                      </a:r>
                      <a:r>
                        <a:rPr kumimoji="1" lang="en-US" altLang="ja-JP" sz="1300"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■小児</a:t>
                      </a:r>
                      <a:r>
                        <a:rPr kumimoji="1" lang="ja-JP" altLang="en-US" sz="1300" u="none" dirty="0">
                          <a:solidFill>
                            <a:schemeClr val="tx1"/>
                          </a:solidFill>
                        </a:rPr>
                        <a:t>・</a:t>
                      </a:r>
                      <a:r>
                        <a:rPr kumimoji="1" lang="en-US" altLang="ja-JP" sz="1300" b="0" dirty="0">
                          <a:solidFill>
                            <a:schemeClr val="tx1"/>
                          </a:solidFill>
                          <a:latin typeface="+mn-ea"/>
                          <a:ea typeface="+mn-ea"/>
                        </a:rPr>
                        <a:t>AYA</a:t>
                      </a:r>
                      <a:r>
                        <a:rPr kumimoji="1" lang="ja-JP" altLang="en-US" sz="1300" b="0" dirty="0">
                          <a:solidFill>
                            <a:schemeClr val="tx1"/>
                          </a:solidFill>
                        </a:rPr>
                        <a:t>世代の就労支援について、労働関係機関と連携した出張相談等を実施。</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■府教育庁において府立高校に在籍する長期入院中の生徒への学業支援を実施。また、がん対策基金を活用し、入院中の小児</a:t>
                      </a:r>
                      <a:r>
                        <a:rPr kumimoji="1" lang="ja-JP" altLang="en-US" sz="1300" u="none" dirty="0">
                          <a:solidFill>
                            <a:schemeClr val="tx1"/>
                          </a:solidFill>
                        </a:rPr>
                        <a:t>・</a:t>
                      </a:r>
                      <a:r>
                        <a:rPr kumimoji="1" lang="en-US" altLang="ja-JP" sz="1300" b="0" dirty="0">
                          <a:solidFill>
                            <a:schemeClr val="tx1"/>
                          </a:solidFill>
                          <a:latin typeface="+mn-ea"/>
                          <a:ea typeface="+mn-ea"/>
                        </a:rPr>
                        <a:t>AYA</a:t>
                      </a:r>
                      <a:r>
                        <a:rPr kumimoji="1" lang="ja-JP" altLang="en-US" sz="1300" b="0" dirty="0">
                          <a:solidFill>
                            <a:schemeClr val="tx1"/>
                          </a:solidFill>
                        </a:rPr>
                        <a:t>世代のがん患者への学習活動支援や通信機器の活用による外部とのコミュニケーションを図るための環境整備費等に対し助成（７病院）。</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新たな課題（生殖機能の温存等）への対応</a:t>
                      </a:r>
                      <a:r>
                        <a:rPr kumimoji="1" lang="en-US" altLang="ja-JP" sz="1300" dirty="0">
                          <a:solidFill>
                            <a:schemeClr val="tx1"/>
                          </a:solidFill>
                        </a:rPr>
                        <a:t>》</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300" b="0" i="0" u="none" strike="noStrike" kern="1200" cap="none" spc="0" normalizeH="0" baseline="0" noProof="0" dirty="0">
                          <a:ln>
                            <a:noFill/>
                          </a:ln>
                          <a:solidFill>
                            <a:schemeClr val="tx1"/>
                          </a:solidFill>
                          <a:effectLst/>
                          <a:uLnTx/>
                          <a:uFillTx/>
                          <a:latin typeface="+mn-lt"/>
                          <a:ea typeface="+mn-ea"/>
                          <a:cs typeface="+mn-cs"/>
                        </a:rPr>
                        <a:t>小児がん患者を対象とした重粒子線治療の助成制度を運用。</a:t>
                      </a:r>
                      <a:endParaRPr kumimoji="1" lang="en-US" altLang="ja-JP" sz="13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a:t>
                      </a:r>
                      <a:r>
                        <a:rPr kumimoji="1" lang="ja-JP" altLang="en-US" sz="1300" b="0" strike="noStrike" dirty="0">
                          <a:solidFill>
                            <a:schemeClr val="tx1"/>
                          </a:solidFill>
                        </a:rPr>
                        <a:t>将来子どもを産み育てることを望む小児、思春期及び若年のがん患者等に対して、妊よう性温存治療及び温存後生殖補助医療に要する費用の一部を助成。</a:t>
                      </a:r>
                      <a:endParaRPr kumimoji="1" lang="en-US" altLang="ja-JP" sz="1300" b="0" strike="noStrik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・妊よう性温存治療費助成　 </a:t>
                      </a:r>
                      <a:r>
                        <a:rPr kumimoji="1" lang="ja-JP" altLang="en-US" sz="1300" b="0" baseline="0" dirty="0">
                          <a:solidFill>
                            <a:schemeClr val="tx1"/>
                          </a:solidFill>
                        </a:rPr>
                        <a:t>   </a:t>
                      </a:r>
                      <a:r>
                        <a:rPr kumimoji="1" lang="ja-JP" altLang="en-US" sz="1300" b="0" dirty="0">
                          <a:solidFill>
                            <a:schemeClr val="tx1"/>
                          </a:solidFill>
                        </a:rPr>
                        <a:t>令和５年度　</a:t>
                      </a:r>
                      <a:r>
                        <a:rPr kumimoji="1" lang="en-US" altLang="ja-JP" sz="1300" b="0" dirty="0">
                          <a:solidFill>
                            <a:schemeClr val="tx1"/>
                          </a:solidFill>
                        </a:rPr>
                        <a:t>69</a:t>
                      </a:r>
                      <a:r>
                        <a:rPr kumimoji="1" lang="ja-JP" altLang="en-US" sz="1300" b="0" dirty="0">
                          <a:solidFill>
                            <a:schemeClr val="tx1"/>
                          </a:solidFill>
                        </a:rPr>
                        <a:t>件　</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・温存後生殖補助医療費助成　令和５年度　</a:t>
                      </a:r>
                      <a:r>
                        <a:rPr kumimoji="1" lang="en-US" altLang="ja-JP" sz="1300" b="0" dirty="0">
                          <a:solidFill>
                            <a:schemeClr val="tx1"/>
                          </a:solidFill>
                        </a:rPr>
                        <a:t>19</a:t>
                      </a:r>
                      <a:r>
                        <a:rPr kumimoji="1" lang="ja-JP" altLang="en-US" sz="1300" b="0" dirty="0">
                          <a:solidFill>
                            <a:schemeClr val="tx1"/>
                          </a:solidFill>
                        </a:rPr>
                        <a:t>件　</a:t>
                      </a:r>
                      <a:r>
                        <a:rPr kumimoji="1" lang="en-US" altLang="ja-JP" sz="1300" b="0" dirty="0">
                          <a:solidFill>
                            <a:schemeClr val="tx1"/>
                          </a:solidFill>
                        </a:rPr>
                        <a:t>※</a:t>
                      </a:r>
                      <a:r>
                        <a:rPr kumimoji="1" lang="ja-JP" altLang="en-US" sz="1300" b="0" dirty="0">
                          <a:solidFill>
                            <a:schemeClr val="tx1"/>
                          </a:solidFill>
                        </a:rPr>
                        <a:t>令和５年</a:t>
                      </a:r>
                      <a:r>
                        <a:rPr kumimoji="1" lang="en-US" altLang="ja-JP" sz="1300" b="0" dirty="0">
                          <a:solidFill>
                            <a:schemeClr val="tx1"/>
                          </a:solidFill>
                        </a:rPr>
                        <a:t>12</a:t>
                      </a:r>
                      <a:r>
                        <a:rPr kumimoji="1" lang="ja-JP" altLang="en-US" sz="1300" b="0" dirty="0">
                          <a:solidFill>
                            <a:schemeClr val="tx1"/>
                          </a:solidFill>
                        </a:rPr>
                        <a:t>月末時点</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■大阪府がん患者等妊よう性温存治療費等助成事業に関するチラシをの改訂版を作成し、各医療機関へ</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周知を行った。</a:t>
                      </a:r>
                      <a:endParaRPr kumimoji="1" lang="en-US" altLang="ja-JP"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125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endParaRPr kumimoji="1" lang="en-US" altLang="ja-JP" sz="1300" b="0" strike="sngStrike"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■第３期計画の個別取組みは、全体的には概ね順調に実施できているものの、一部未着手となっているものがあるため関係機関と連携した対応が必要。</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ct val="100000"/>
                        </a:lnSpc>
                      </a:pPr>
                      <a:r>
                        <a:rPr kumimoji="1" lang="ja-JP" altLang="en-US" sz="1300" b="0" dirty="0">
                          <a:solidFill>
                            <a:schemeClr val="tx1"/>
                          </a:solidFill>
                          <a:latin typeface="+mn-ea"/>
                          <a:ea typeface="+mn-ea"/>
                        </a:rPr>
                        <a:t>■</a:t>
                      </a:r>
                      <a:r>
                        <a:rPr kumimoji="1" lang="ja-JP" altLang="en-US" sz="13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小児がん治療経験者長期フォローアップ支援事業</a:t>
                      </a:r>
                      <a:r>
                        <a:rPr kumimoji="1" lang="ja-JP" altLang="en-US" sz="1300" b="0" dirty="0">
                          <a:solidFill>
                            <a:schemeClr val="tx1"/>
                          </a:solidFill>
                          <a:latin typeface="+mn-ea"/>
                          <a:ea typeface="+mn-ea"/>
                        </a:rPr>
                        <a:t>の実施（</a:t>
                      </a:r>
                      <a:r>
                        <a:rPr kumimoji="1" lang="en-US" altLang="ja-JP" sz="1300" b="0" dirty="0">
                          <a:solidFill>
                            <a:schemeClr val="tx1"/>
                          </a:solidFill>
                          <a:latin typeface="+mn-ea"/>
                          <a:ea typeface="+mn-ea"/>
                        </a:rPr>
                        <a:t>2</a:t>
                      </a:r>
                      <a:r>
                        <a:rPr kumimoji="1" lang="ja-JP" altLang="en-US" sz="1300" b="0" dirty="0">
                          <a:solidFill>
                            <a:schemeClr val="tx1"/>
                          </a:solidFill>
                          <a:latin typeface="+mn-ea"/>
                          <a:ea typeface="+mn-ea"/>
                        </a:rPr>
                        <a:t>月府議会に予算案提案中）</a:t>
                      </a:r>
                      <a:endParaRPr kumimoji="1" lang="en-US" altLang="ja-JP" sz="1300" b="0" strike="sngStrike"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5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solidFill>
                            <a:schemeClr val="bg1"/>
                          </a:solidFill>
                        </a:rPr>
                        <a:t>　</a:t>
                      </a:r>
                      <a:r>
                        <a:rPr kumimoji="1" lang="ja-JP" altLang="en-US" sz="1600" b="1" baseline="0">
                          <a:solidFill>
                            <a:schemeClr val="bg1"/>
                          </a:solidFill>
                        </a:rPr>
                        <a:t> </a:t>
                      </a:r>
                      <a:r>
                        <a:rPr kumimoji="1" lang="ja-JP" altLang="en-US" sz="1600" b="1">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400" dirty="0">
                          <a:solidFill>
                            <a:schemeClr val="tx1"/>
                          </a:solidFill>
                        </a:rPr>
                        <a:t>重粒子線がん治療患者支援事業</a:t>
                      </a:r>
                      <a:r>
                        <a:rPr kumimoji="1" lang="ja-JP" altLang="en-US" sz="1300" dirty="0">
                          <a:solidFill>
                            <a:schemeClr val="tx1"/>
                          </a:solidFill>
                        </a:rPr>
                        <a:t>（</a:t>
                      </a:r>
                      <a:r>
                        <a:rPr kumimoji="1" lang="en-US" altLang="ja-JP" sz="1300" dirty="0">
                          <a:solidFill>
                            <a:schemeClr val="tx1"/>
                          </a:solidFill>
                        </a:rPr>
                        <a:t>3,258</a:t>
                      </a:r>
                      <a:r>
                        <a:rPr kumimoji="1" lang="ja-JP" altLang="en-US" sz="1300" dirty="0">
                          <a:solidFill>
                            <a:schemeClr val="tx1"/>
                          </a:solidFill>
                        </a:rPr>
                        <a:t>千円）、</a:t>
                      </a:r>
                      <a:r>
                        <a:rPr lang="ja-JP" altLang="en-US" sz="1400" dirty="0">
                          <a:solidFill>
                            <a:schemeClr val="tx1"/>
                          </a:solidFill>
                          <a:effectLst/>
                        </a:rPr>
                        <a:t>小児</a:t>
                      </a:r>
                      <a:r>
                        <a:rPr kumimoji="1" lang="ja-JP" altLang="en-US" sz="1400" u="none" dirty="0">
                          <a:solidFill>
                            <a:schemeClr val="tx1"/>
                          </a:solidFill>
                        </a:rPr>
                        <a:t>・</a:t>
                      </a:r>
                      <a:r>
                        <a:rPr lang="en-US" altLang="ja-JP" sz="1400" dirty="0">
                          <a:solidFill>
                            <a:schemeClr val="tx1"/>
                          </a:solidFill>
                          <a:effectLst/>
                          <a:latin typeface="+mn-ea"/>
                          <a:ea typeface="+mn-ea"/>
                        </a:rPr>
                        <a:t>AYA</a:t>
                      </a:r>
                      <a:r>
                        <a:rPr lang="ja-JP" altLang="en-US" sz="1400" dirty="0">
                          <a:solidFill>
                            <a:schemeClr val="tx1"/>
                          </a:solidFill>
                          <a:effectLst/>
                        </a:rPr>
                        <a:t>世代のがん患者支援事業（</a:t>
                      </a:r>
                      <a:r>
                        <a:rPr lang="en-US" altLang="ja-JP" sz="1400" dirty="0">
                          <a:solidFill>
                            <a:schemeClr val="tx1"/>
                          </a:solidFill>
                          <a:effectLst/>
                        </a:rPr>
                        <a:t>1,500</a:t>
                      </a:r>
                      <a:r>
                        <a:rPr lang="ja-JP" altLang="en-US" sz="1400" dirty="0">
                          <a:solidFill>
                            <a:schemeClr val="tx1"/>
                          </a:solidFill>
                          <a:effectLst/>
                        </a:rPr>
                        <a:t>千円）、大阪府がん患者等妊孕性温存治療費等助成事業（</a:t>
                      </a:r>
                      <a:r>
                        <a:rPr lang="en-US" altLang="ja-JP" sz="1400" dirty="0">
                          <a:solidFill>
                            <a:schemeClr val="tx1"/>
                          </a:solidFill>
                          <a:effectLst/>
                        </a:rPr>
                        <a:t>46,259</a:t>
                      </a:r>
                      <a:r>
                        <a:rPr lang="ja-JP" altLang="en-US" sz="1400" dirty="0">
                          <a:solidFill>
                            <a:schemeClr val="tx1"/>
                          </a:solidFill>
                          <a:effectLst/>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51689" y="829609"/>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a:t>
                </a:r>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年度</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951131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23045" y="942673"/>
            <a:ext cx="9259910" cy="5588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現在の状況</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7.9</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24</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2012</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15</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件</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28</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2016</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nvGraphicFramePr>
        <p:xfrm>
          <a:off x="663360" y="2557803"/>
          <a:ext cx="8570793" cy="2194502"/>
        </p:xfrm>
        <a:graphic>
          <a:graphicData uri="http://schemas.openxmlformats.org/drawingml/2006/table">
            <a:tbl>
              <a:tblPr firstRow="1" firstCol="1" bandRow="1">
                <a:tableStyleId>{5C22544A-7EE6-4342-B048-85BDC9FD1C3A}</a:tableStyleId>
              </a:tblPr>
              <a:tblGrid>
                <a:gridCol w="244550">
                  <a:extLst>
                    <a:ext uri="{9D8B030D-6E8A-4147-A177-3AD203B41FA5}">
                      <a16:colId xmlns:a16="http://schemas.microsoft.com/office/drawing/2014/main" val="20000"/>
                    </a:ext>
                  </a:extLst>
                </a:gridCol>
                <a:gridCol w="3213329">
                  <a:extLst>
                    <a:ext uri="{9D8B030D-6E8A-4147-A177-3AD203B41FA5}">
                      <a16:colId xmlns:a16="http://schemas.microsoft.com/office/drawing/2014/main" val="20001"/>
                    </a:ext>
                  </a:extLst>
                </a:gridCol>
                <a:gridCol w="2627291">
                  <a:extLst>
                    <a:ext uri="{9D8B030D-6E8A-4147-A177-3AD203B41FA5}">
                      <a16:colId xmlns:a16="http://schemas.microsoft.com/office/drawing/2014/main" val="20002"/>
                    </a:ext>
                  </a:extLst>
                </a:gridCol>
                <a:gridCol w="2485623">
                  <a:extLst>
                    <a:ext uri="{9D8B030D-6E8A-4147-A177-3AD203B41FA5}">
                      <a16:colId xmlns:a16="http://schemas.microsoft.com/office/drawing/2014/main" val="1316396622"/>
                    </a:ext>
                  </a:extLst>
                </a:gridCol>
              </a:tblGrid>
              <a:tr h="53304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6424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en-US" sz="1400" b="1" dirty="0">
                          <a:effectLst/>
                          <a:latin typeface="+mn-ea"/>
                          <a:ea typeface="+mn-ea"/>
                        </a:rPr>
                        <a:t>DCO</a:t>
                      </a:r>
                      <a:r>
                        <a:rPr lang="ja-JP" sz="1400" b="1" dirty="0">
                          <a:effectLst/>
                          <a:latin typeface="+mn-ea"/>
                          <a:ea typeface="+mn-ea"/>
                        </a:rPr>
                        <a:t>％</a:t>
                      </a:r>
                    </a:p>
                    <a:p>
                      <a:pPr algn="l" fontAlgn="auto">
                        <a:lnSpc>
                          <a:spcPts val="1600"/>
                        </a:lnSpc>
                        <a:spcAft>
                          <a:spcPts val="0"/>
                        </a:spcAft>
                      </a:pPr>
                      <a:r>
                        <a:rPr lang="ja-JP" sz="1400" b="1" kern="100" dirty="0">
                          <a:effectLst/>
                          <a:latin typeface="+mn-ea"/>
                          <a:ea typeface="+mn-ea"/>
                        </a:rPr>
                        <a:t>＜がん登録データの精度の維持＞</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7.9</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24</a:t>
                      </a:r>
                      <a:r>
                        <a:rPr lang="ja-JP" sz="1400" b="1" dirty="0">
                          <a:effectLst/>
                          <a:latin typeface="+mn-ea"/>
                          <a:ea typeface="+mn-ea"/>
                        </a:rPr>
                        <a:t>（</a:t>
                      </a:r>
                      <a:r>
                        <a:rPr lang="en-US" sz="1400" b="1" dirty="0">
                          <a:effectLst/>
                          <a:latin typeface="+mn-ea"/>
                          <a:ea typeface="+mn-ea"/>
                        </a:rPr>
                        <a:t>2012</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1.9</a:t>
                      </a:r>
                      <a:r>
                        <a:rPr lang="ja-JP" altLang="en-US" sz="1400" b="1" dirty="0">
                          <a:solidFill>
                            <a:schemeClr val="tx1"/>
                          </a:solidFill>
                          <a:effectLst/>
                          <a:latin typeface="+mn-ea"/>
                          <a:ea typeface="+mn-ea"/>
                          <a:cs typeface="HG丸ｺﾞｼｯｸM-PRO"/>
                        </a:rPr>
                        <a:t>％</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令和元（</a:t>
                      </a:r>
                      <a:r>
                        <a:rPr lang="en-US" altLang="ja-JP" sz="1400" b="1" dirty="0">
                          <a:solidFill>
                            <a:schemeClr val="tx1"/>
                          </a:solidFill>
                          <a:effectLst/>
                          <a:latin typeface="+mn-ea"/>
                          <a:ea typeface="+mn-ea"/>
                          <a:cs typeface="HG丸ｺﾞｼｯｸM-PRO"/>
                        </a:rPr>
                        <a:t>2019</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7211">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がん登録データなどの情報提供件数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【がん対策センター調べ】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15</a:t>
                      </a:r>
                      <a:r>
                        <a:rPr lang="ja-JP" sz="1400" b="1" dirty="0">
                          <a:effectLst/>
                          <a:latin typeface="+mn-ea"/>
                          <a:ea typeface="+mn-ea"/>
                        </a:rPr>
                        <a:t>件</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28</a:t>
                      </a:r>
                      <a:r>
                        <a:rPr lang="ja-JP" altLang="en-US" sz="1400" b="1" dirty="0">
                          <a:solidFill>
                            <a:schemeClr val="tx1"/>
                          </a:solidFill>
                          <a:effectLst/>
                          <a:latin typeface="+mn-ea"/>
                          <a:ea typeface="+mn-ea"/>
                          <a:cs typeface="HG丸ｺﾞｼｯｸM-PRO"/>
                        </a:rPr>
                        <a:t>件</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令和４（</a:t>
                      </a:r>
                      <a:r>
                        <a:rPr lang="en-US" altLang="ja-JP" sz="1400" b="1" dirty="0">
                          <a:solidFill>
                            <a:schemeClr val="tx1"/>
                          </a:solidFill>
                          <a:effectLst/>
                          <a:latin typeface="+mn-ea"/>
                          <a:ea typeface="+mn-ea"/>
                          <a:cs typeface="HG丸ｺﾞｼｯｸM-PRO"/>
                        </a:rPr>
                        <a:t>2022</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1000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がん医療の充実</a:t>
            </a:r>
          </a:p>
        </p:txBody>
      </p:sp>
      <p:sp>
        <p:nvSpPr>
          <p:cNvPr id="15" name="正方形/長方形 14"/>
          <p:cNvSpPr/>
          <p:nvPr/>
        </p:nvSpPr>
        <p:spPr>
          <a:xfrm>
            <a:off x="134947" y="876468"/>
            <a:ext cx="4688603"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（４）がん登録の推進</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計画Ｐ</a:t>
            </a:r>
            <a:r>
              <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52-53</a:t>
            </a:r>
          </a:p>
        </p:txBody>
      </p:sp>
      <p:sp>
        <p:nvSpPr>
          <p:cNvPr id="12" name="正方形/長方形 11"/>
          <p:cNvSpPr/>
          <p:nvPr/>
        </p:nvSpPr>
        <p:spPr>
          <a:xfrm>
            <a:off x="663360" y="2019812"/>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
        <p:nvSpPr>
          <p:cNvPr id="13" name="スライド番号プレースホルダー 1">
            <a:extLst>
              <a:ext uri="{FF2B5EF4-FFF2-40B4-BE49-F238E27FC236}">
                <a16:creationId xmlns:a16="http://schemas.microsoft.com/office/drawing/2014/main" id="{739BBBC3-D502-453F-87AC-777C8F1EB4F9}"/>
              </a:ext>
            </a:extLst>
          </p:cNvPr>
          <p:cNvSpPr>
            <a:spLocks noGrp="1"/>
          </p:cNvSpPr>
          <p:nvPr>
            <p:ph type="sldNum" sz="quarter" idx="12"/>
          </p:nvPr>
        </p:nvSpPr>
        <p:spPr>
          <a:xfrm>
            <a:off x="5172490" y="6492875"/>
            <a:ext cx="4598563" cy="365125"/>
          </a:xfrm>
        </p:spPr>
        <p:txBody>
          <a:bodyPr/>
          <a:lstStyle/>
          <a:p>
            <a:pPr lvl="0">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＜がん登録等部会＞</a:t>
            </a:r>
            <a:r>
              <a:rPr kumimoji="1" lang="ja-JP" altLang="en-US" sz="1600" b="1" dirty="0">
                <a:latin typeface="+mn-ea"/>
              </a:rPr>
              <a:t>    </a:t>
            </a:r>
            <a:r>
              <a:rPr kumimoji="1" lang="en-US" altLang="ja-JP" sz="1600" b="1" dirty="0">
                <a:latin typeface="+mn-ea"/>
              </a:rPr>
              <a:t>13</a:t>
            </a:r>
            <a:r>
              <a:rPr kumimoji="1" lang="ja-JP" altLang="en-US" sz="1600" b="1" dirty="0">
                <a:latin typeface="+mn-ea"/>
              </a:rPr>
              <a:t> </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spTree>
    <p:extLst>
      <p:ext uri="{BB962C8B-B14F-4D97-AF65-F5344CB8AC3E}">
        <p14:creationId xmlns:p14="http://schemas.microsoft.com/office/powerpoint/2010/main" val="3172781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nvGraphicFramePr>
        <p:xfrm>
          <a:off x="489397" y="184958"/>
          <a:ext cx="8989454" cy="566296"/>
        </p:xfrm>
        <a:graphic>
          <a:graphicData uri="http://schemas.openxmlformats.org/drawingml/2006/table">
            <a:tbl>
              <a:tblPr firstRow="1" bandRow="1">
                <a:tableStyleId>{5C22544A-7EE6-4342-B048-85BDC9FD1C3A}</a:tableStyleId>
              </a:tblPr>
              <a:tblGrid>
                <a:gridCol w="1118803">
                  <a:extLst>
                    <a:ext uri="{9D8B030D-6E8A-4147-A177-3AD203B41FA5}">
                      <a16:colId xmlns:a16="http://schemas.microsoft.com/office/drawing/2014/main" val="3795206225"/>
                    </a:ext>
                  </a:extLst>
                </a:gridCol>
                <a:gridCol w="7870651">
                  <a:extLst>
                    <a:ext uri="{9D8B030D-6E8A-4147-A177-3AD203B41FA5}">
                      <a16:colId xmlns:a16="http://schemas.microsoft.com/office/drawing/2014/main" val="1328953327"/>
                    </a:ext>
                  </a:extLst>
                </a:gridCol>
              </a:tblGrid>
              <a:tr h="5662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a:solidFill>
                            <a:schemeClr val="tx1"/>
                          </a:solidFill>
                        </a:rPr>
                        <a:t>  ◆全国がん登録の実施に伴い、精度維持・向上や得られたデータの活用が求められている。</a:t>
                      </a:r>
                      <a:endParaRPr kumimoji="1" lang="en-US" altLang="ja-JP" sz="1400" b="1" dirty="0">
                        <a:solidFill>
                          <a:schemeClr val="tx1"/>
                        </a:solidFill>
                      </a:endParaRPr>
                    </a:p>
                  </a:txBody>
                  <a:tcPr marL="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534143377"/>
              </p:ext>
            </p:extLst>
          </p:nvPr>
        </p:nvGraphicFramePr>
        <p:xfrm>
          <a:off x="488395" y="873181"/>
          <a:ext cx="8963160" cy="5354899"/>
        </p:xfrm>
        <a:graphic>
          <a:graphicData uri="http://schemas.openxmlformats.org/drawingml/2006/table">
            <a:tbl>
              <a:tblPr firstRow="1" bandRow="1">
                <a:tableStyleId>{5C22544A-7EE6-4342-B048-85BDC9FD1C3A}</a:tableStyleId>
              </a:tblPr>
              <a:tblGrid>
                <a:gridCol w="1128922">
                  <a:extLst>
                    <a:ext uri="{9D8B030D-6E8A-4147-A177-3AD203B41FA5}">
                      <a16:colId xmlns:a16="http://schemas.microsoft.com/office/drawing/2014/main" val="528851062"/>
                    </a:ext>
                  </a:extLst>
                </a:gridCol>
                <a:gridCol w="7834238">
                  <a:extLst>
                    <a:ext uri="{9D8B030D-6E8A-4147-A177-3AD203B41FA5}">
                      <a16:colId xmlns:a16="http://schemas.microsoft.com/office/drawing/2014/main" val="89849022"/>
                    </a:ext>
                  </a:extLst>
                </a:gridCol>
              </a:tblGrid>
              <a:tr h="2403419">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がん登録の精度向上</a:t>
                      </a:r>
                      <a:r>
                        <a:rPr kumimoji="1" lang="en-US" altLang="ja-JP" sz="1300" dirty="0">
                          <a:solidFill>
                            <a:schemeClr val="tx1"/>
                          </a:solidFill>
                          <a:latin typeface="+mn-ea"/>
                          <a:ea typeface="+mn-ea"/>
                        </a:rPr>
                        <a:t>》</a:t>
                      </a:r>
                    </a:p>
                    <a:p>
                      <a:pPr>
                        <a:lnSpc>
                          <a:spcPct val="100000"/>
                        </a:lnSpc>
                      </a:pPr>
                      <a:r>
                        <a:rPr kumimoji="1" lang="ja-JP" altLang="en-US" sz="1300" b="0" dirty="0">
                          <a:solidFill>
                            <a:schemeClr val="tx1"/>
                          </a:solidFill>
                          <a:latin typeface="+mn-ea"/>
                          <a:ea typeface="+mn-ea"/>
                        </a:rPr>
                        <a:t>■全国がん登録実務者研修会の実施。（令和５年５月</a:t>
                      </a:r>
                      <a:r>
                        <a:rPr kumimoji="1" lang="en-US" altLang="ja-JP" sz="1300" b="0" dirty="0">
                          <a:solidFill>
                            <a:schemeClr val="tx1"/>
                          </a:solidFill>
                          <a:latin typeface="+mn-ea"/>
                          <a:ea typeface="+mn-ea"/>
                        </a:rPr>
                        <a:t>12</a:t>
                      </a:r>
                      <a:r>
                        <a:rPr kumimoji="1" lang="ja-JP" altLang="en-US" sz="1300" b="0" dirty="0">
                          <a:solidFill>
                            <a:schemeClr val="tx1"/>
                          </a:solidFill>
                          <a:latin typeface="+mn-ea"/>
                          <a:ea typeface="+mn-ea"/>
                        </a:rPr>
                        <a:t>日現地開催</a:t>
                      </a:r>
                      <a:r>
                        <a:rPr kumimoji="1" lang="en-US" altLang="ja-JP" sz="1300" b="0" dirty="0">
                          <a:solidFill>
                            <a:schemeClr val="tx1"/>
                          </a:solidFill>
                          <a:latin typeface="+mn-ea"/>
                          <a:ea typeface="+mn-ea"/>
                        </a:rPr>
                        <a:t>74</a:t>
                      </a:r>
                      <a:r>
                        <a:rPr kumimoji="1" lang="ja-JP" altLang="en-US" sz="1300" b="0" dirty="0">
                          <a:solidFill>
                            <a:schemeClr val="tx1"/>
                          </a:solidFill>
                          <a:latin typeface="+mn-ea"/>
                          <a:ea typeface="+mn-ea"/>
                        </a:rPr>
                        <a:t>施設</a:t>
                      </a:r>
                      <a:r>
                        <a:rPr kumimoji="1" lang="en-US" altLang="ja-JP" sz="1300" b="0" dirty="0">
                          <a:solidFill>
                            <a:schemeClr val="tx1"/>
                          </a:solidFill>
                          <a:latin typeface="+mn-ea"/>
                          <a:ea typeface="+mn-ea"/>
                        </a:rPr>
                        <a:t>90</a:t>
                      </a:r>
                      <a:r>
                        <a:rPr kumimoji="1" lang="ja-JP" altLang="en-US" sz="1300" b="0" dirty="0">
                          <a:solidFill>
                            <a:schemeClr val="tx1"/>
                          </a:solidFill>
                          <a:latin typeface="+mn-ea"/>
                          <a:ea typeface="+mn-ea"/>
                        </a:rPr>
                        <a:t>名参加）　</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■院内がん登録実務者研修会の実施。（令和５年６月</a:t>
                      </a:r>
                      <a:r>
                        <a:rPr kumimoji="1" lang="en-US" altLang="ja-JP" sz="1300" b="0" dirty="0">
                          <a:solidFill>
                            <a:schemeClr val="tx1"/>
                          </a:solidFill>
                          <a:latin typeface="+mn-ea"/>
                          <a:ea typeface="+mn-ea"/>
                        </a:rPr>
                        <a:t>28</a:t>
                      </a:r>
                      <a:r>
                        <a:rPr kumimoji="1" lang="ja-JP" altLang="en-US" sz="1300" b="0" dirty="0">
                          <a:solidFill>
                            <a:schemeClr val="tx1"/>
                          </a:solidFill>
                          <a:latin typeface="+mn-ea"/>
                          <a:ea typeface="+mn-ea"/>
                        </a:rPr>
                        <a:t>日現地開催</a:t>
                      </a:r>
                      <a:r>
                        <a:rPr kumimoji="1" lang="en-US" altLang="ja-JP" sz="1300" b="0" dirty="0">
                          <a:solidFill>
                            <a:schemeClr val="tx1"/>
                          </a:solidFill>
                          <a:latin typeface="+mn-ea"/>
                          <a:ea typeface="+mn-ea"/>
                        </a:rPr>
                        <a:t>59</a:t>
                      </a:r>
                      <a:r>
                        <a:rPr kumimoji="1" lang="ja-JP" altLang="en-US" sz="1300" b="0" dirty="0">
                          <a:solidFill>
                            <a:schemeClr val="tx1"/>
                          </a:solidFill>
                          <a:latin typeface="+mn-ea"/>
                          <a:ea typeface="+mn-ea"/>
                        </a:rPr>
                        <a:t>施設</a:t>
                      </a:r>
                      <a:r>
                        <a:rPr kumimoji="1" lang="en-US" altLang="ja-JP" sz="1300" b="0" dirty="0">
                          <a:solidFill>
                            <a:schemeClr val="tx1"/>
                          </a:solidFill>
                          <a:latin typeface="+mn-ea"/>
                          <a:ea typeface="+mn-ea"/>
                        </a:rPr>
                        <a:t>83</a:t>
                      </a:r>
                      <a:r>
                        <a:rPr kumimoji="1" lang="ja-JP" altLang="en-US" sz="1300" b="0" dirty="0">
                          <a:solidFill>
                            <a:schemeClr val="tx1"/>
                          </a:solidFill>
                          <a:latin typeface="+mn-ea"/>
                          <a:ea typeface="+mn-ea"/>
                        </a:rPr>
                        <a:t>名参加、　　　　　　　　　　　　　　　　　　</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　　　　　　　　　　　　　　　　　　　令和５年</a:t>
                      </a:r>
                      <a:r>
                        <a:rPr kumimoji="1" lang="en-US" altLang="ja-JP" sz="1300" b="0" dirty="0">
                          <a:solidFill>
                            <a:schemeClr val="tx1"/>
                          </a:solidFill>
                          <a:latin typeface="+mn-ea"/>
                          <a:ea typeface="+mn-ea"/>
                        </a:rPr>
                        <a:t>10</a:t>
                      </a:r>
                      <a:r>
                        <a:rPr kumimoji="1" lang="ja-JP" altLang="en-US" sz="1300" b="0" dirty="0">
                          <a:solidFill>
                            <a:schemeClr val="tx1"/>
                          </a:solidFill>
                          <a:latin typeface="+mn-ea"/>
                          <a:ea typeface="+mn-ea"/>
                        </a:rPr>
                        <a:t>月</a:t>
                      </a:r>
                      <a:r>
                        <a:rPr kumimoji="1" lang="en-US" altLang="ja-JP" sz="1300" b="0" dirty="0">
                          <a:solidFill>
                            <a:schemeClr val="tx1"/>
                          </a:solidFill>
                          <a:latin typeface="+mn-ea"/>
                          <a:ea typeface="+mn-ea"/>
                        </a:rPr>
                        <a:t>17</a:t>
                      </a:r>
                      <a:r>
                        <a:rPr kumimoji="1" lang="ja-JP" altLang="en-US" sz="1300" b="0" dirty="0">
                          <a:solidFill>
                            <a:schemeClr val="tx1"/>
                          </a:solidFill>
                          <a:latin typeface="+mn-ea"/>
                          <a:ea typeface="+mn-ea"/>
                        </a:rPr>
                        <a:t>日現地開催</a:t>
                      </a:r>
                      <a:r>
                        <a:rPr kumimoji="1" lang="en-US" altLang="ja-JP" sz="1300" b="0" dirty="0">
                          <a:solidFill>
                            <a:schemeClr val="tx1"/>
                          </a:solidFill>
                          <a:latin typeface="+mn-ea"/>
                          <a:ea typeface="+mn-ea"/>
                        </a:rPr>
                        <a:t>58</a:t>
                      </a:r>
                      <a:r>
                        <a:rPr kumimoji="1" lang="ja-JP" altLang="en-US" sz="1300" b="0" dirty="0">
                          <a:solidFill>
                            <a:schemeClr val="tx1"/>
                          </a:solidFill>
                          <a:latin typeface="+mn-ea"/>
                          <a:ea typeface="+mn-ea"/>
                        </a:rPr>
                        <a:t>施設</a:t>
                      </a:r>
                      <a:r>
                        <a:rPr kumimoji="1" lang="en-US" altLang="ja-JP" sz="1300" b="0" dirty="0">
                          <a:solidFill>
                            <a:schemeClr val="tx1"/>
                          </a:solidFill>
                          <a:latin typeface="+mn-ea"/>
                          <a:ea typeface="+mn-ea"/>
                        </a:rPr>
                        <a:t>87</a:t>
                      </a:r>
                      <a:r>
                        <a:rPr kumimoji="1" lang="ja-JP" altLang="en-US" sz="1300" b="0" dirty="0">
                          <a:solidFill>
                            <a:schemeClr val="tx1"/>
                          </a:solidFill>
                          <a:latin typeface="+mn-ea"/>
                          <a:ea typeface="+mn-ea"/>
                        </a:rPr>
                        <a:t>名参加）　　　　　　</a:t>
                      </a:r>
                      <a:endParaRPr kumimoji="1" lang="en-US" altLang="ja-JP" sz="1300" b="0" dirty="0">
                        <a:solidFill>
                          <a:schemeClr val="tx1"/>
                        </a:solidFill>
                        <a:latin typeface="+mn-ea"/>
                        <a:ea typeface="+mn-ea"/>
                      </a:endParaRPr>
                    </a:p>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がん登録による情報の提供・活用</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■平成</a:t>
                      </a:r>
                      <a:r>
                        <a:rPr kumimoji="1" lang="en-US" altLang="ja-JP" sz="1300" b="0" dirty="0">
                          <a:solidFill>
                            <a:schemeClr val="tx1"/>
                          </a:solidFill>
                          <a:latin typeface="+mn-ea"/>
                          <a:ea typeface="+mn-ea"/>
                        </a:rPr>
                        <a:t>31</a:t>
                      </a:r>
                      <a:r>
                        <a:rPr kumimoji="1" lang="ja-JP" altLang="en-US" sz="1300" b="0" dirty="0">
                          <a:solidFill>
                            <a:schemeClr val="tx1"/>
                          </a:solidFill>
                          <a:latin typeface="+mn-ea"/>
                          <a:ea typeface="+mn-ea"/>
                        </a:rPr>
                        <a:t>年</a:t>
                      </a:r>
                      <a:r>
                        <a:rPr kumimoji="1" lang="en-US" altLang="ja-JP" sz="1300" b="0" dirty="0">
                          <a:solidFill>
                            <a:schemeClr val="tx1"/>
                          </a:solidFill>
                          <a:latin typeface="+mn-ea"/>
                          <a:ea typeface="+mn-ea"/>
                        </a:rPr>
                        <a:t>1</a:t>
                      </a:r>
                      <a:r>
                        <a:rPr kumimoji="1" lang="ja-JP" altLang="en-US" sz="1300" b="0" dirty="0">
                          <a:solidFill>
                            <a:schemeClr val="tx1"/>
                          </a:solidFill>
                          <a:latin typeface="+mn-ea"/>
                          <a:ea typeface="+mn-ea"/>
                        </a:rPr>
                        <a:t>月より全国がん登録情報の提供を開始。同年</a:t>
                      </a:r>
                      <a:r>
                        <a:rPr kumimoji="1" lang="en-US" altLang="ja-JP" sz="1300" b="0" dirty="0">
                          <a:solidFill>
                            <a:schemeClr val="tx1"/>
                          </a:solidFill>
                          <a:latin typeface="+mn-ea"/>
                          <a:ea typeface="+mn-ea"/>
                        </a:rPr>
                        <a:t>5</a:t>
                      </a:r>
                      <a:r>
                        <a:rPr kumimoji="1" lang="ja-JP" altLang="en-US" sz="1300" b="0" dirty="0">
                          <a:solidFill>
                            <a:schemeClr val="tx1"/>
                          </a:solidFill>
                          <a:latin typeface="+mn-ea"/>
                          <a:ea typeface="+mn-ea"/>
                        </a:rPr>
                        <a:t>月より、大阪府がん対策推進委員会がん登録等部会にて情報提供審議を開始し、今年度は</a:t>
                      </a:r>
                      <a:r>
                        <a:rPr kumimoji="1" lang="en-US" altLang="ja-JP" sz="1300" b="0" dirty="0">
                          <a:solidFill>
                            <a:schemeClr val="tx1"/>
                          </a:solidFill>
                          <a:latin typeface="+mn-ea"/>
                          <a:ea typeface="+mn-ea"/>
                        </a:rPr>
                        <a:t>12</a:t>
                      </a:r>
                      <a:r>
                        <a:rPr kumimoji="1" lang="ja-JP" altLang="en-US" sz="1300" b="0" dirty="0">
                          <a:solidFill>
                            <a:schemeClr val="tx1"/>
                          </a:solidFill>
                          <a:latin typeface="+mn-ea"/>
                          <a:ea typeface="+mn-ea"/>
                        </a:rPr>
                        <a:t>月末までに</a:t>
                      </a:r>
                      <a:r>
                        <a:rPr kumimoji="1" lang="en-US" altLang="ja-JP" sz="1300" b="0" dirty="0">
                          <a:solidFill>
                            <a:schemeClr val="tx1"/>
                          </a:solidFill>
                          <a:latin typeface="+mn-ea"/>
                          <a:ea typeface="+mn-ea"/>
                        </a:rPr>
                        <a:t>18</a:t>
                      </a:r>
                      <a:r>
                        <a:rPr kumimoji="1" lang="ja-JP" altLang="en-US" sz="1300" b="0" dirty="0">
                          <a:solidFill>
                            <a:schemeClr val="tx1"/>
                          </a:solidFill>
                          <a:latin typeface="+mn-ea"/>
                          <a:ea typeface="+mn-ea"/>
                        </a:rPr>
                        <a:t>件の情報提供を決定。（審議会を経ない病院への情報提供は</a:t>
                      </a:r>
                      <a:r>
                        <a:rPr kumimoji="1" lang="en-US" altLang="ja-JP" sz="1300" b="0" dirty="0">
                          <a:solidFill>
                            <a:schemeClr val="tx1"/>
                          </a:solidFill>
                          <a:latin typeface="+mn-ea"/>
                          <a:ea typeface="+mn-ea"/>
                        </a:rPr>
                        <a:t>13</a:t>
                      </a:r>
                      <a:r>
                        <a:rPr kumimoji="1" lang="ja-JP" altLang="en-US" sz="1300" b="0" dirty="0">
                          <a:solidFill>
                            <a:schemeClr val="tx1"/>
                          </a:solidFill>
                          <a:latin typeface="+mn-ea"/>
                          <a:ea typeface="+mn-ea"/>
                        </a:rPr>
                        <a:t>件。）</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■大阪がん情報ウェブサイトにて、地域がん登録及び全国がん登録に関する情報を共有。</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■拠点病院診療実績について、現況報告の最新</a:t>
                      </a:r>
                      <a:r>
                        <a:rPr kumimoji="1" lang="ja-JP" altLang="en-US" sz="1300" b="0">
                          <a:solidFill>
                            <a:schemeClr val="tx1"/>
                          </a:solidFill>
                          <a:latin typeface="+mn-ea"/>
                          <a:ea typeface="+mn-ea"/>
                        </a:rPr>
                        <a:t>情報を大阪がん情報ウェブサイト上</a:t>
                      </a:r>
                      <a:r>
                        <a:rPr kumimoji="1" lang="ja-JP" altLang="en-US" sz="1300" b="0" dirty="0">
                          <a:solidFill>
                            <a:schemeClr val="tx1"/>
                          </a:solidFill>
                          <a:latin typeface="+mn-ea"/>
                          <a:ea typeface="+mn-ea"/>
                        </a:rPr>
                        <a:t>にて公開。</a:t>
                      </a:r>
                      <a:endParaRPr kumimoji="1" lang="en-US" altLang="ja-JP" sz="13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30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■拠点病院等のがん登録実務者のスキルアップ。</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■拠点病院等におけるがん登録データの更なる活用促進。</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がんの罹患、がん患者の医療、生存率についての成績を年報（大阪府におけるがん登録）として作成</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a:solidFill>
                            <a:schemeClr val="tx1"/>
                          </a:solidFill>
                          <a:latin typeface="+mn-ea"/>
                          <a:ea typeface="+mn-ea"/>
                        </a:rPr>
                        <a:t>　し、医療機関に配布。</a:t>
                      </a:r>
                      <a:endParaRPr kumimoji="1" lang="en-US" altLang="ja-JP" sz="1300" b="0" dirty="0">
                        <a:solidFill>
                          <a:schemeClr val="tx1"/>
                        </a:solidFill>
                        <a:latin typeface="+mn-ea"/>
                        <a:ea typeface="+mn-ea"/>
                      </a:endParaRPr>
                    </a:p>
                    <a:p>
                      <a:pPr>
                        <a:lnSpc>
                          <a:spcPts val="15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全国がん登録実務者研修会を実施。</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■各圏域のがん診療ネットワーク協議会におけるがん登録を用いた分析の実施。</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■大阪府がん登録病院連絡協議会等の場を活用して各医療機関との連携を促進。</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■府内がん診療拠点病院等の診療実績を集約し公表。</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■大阪国際がんセンターと連携を図り円滑にがん登録情報を提供。</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■がん診療連携協議会がん登録・情報提供部会と連携しデータ解析・還元を実施。</a:t>
                      </a:r>
                      <a:endParaRPr kumimoji="1"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8912">
                <a:tc>
                  <a:txBody>
                    <a:bodyPr/>
                    <a:lstStyle/>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300" dirty="0">
                          <a:solidFill>
                            <a:schemeClr val="tx1"/>
                          </a:solidFill>
                          <a:latin typeface="+mn-ea"/>
                          <a:ea typeface="+mn-ea"/>
                        </a:rPr>
                        <a:t>がん登録事務委託料（</a:t>
                      </a:r>
                      <a:r>
                        <a:rPr lang="en-US" altLang="ja-JP" sz="1300" dirty="0">
                          <a:solidFill>
                            <a:schemeClr val="tx1"/>
                          </a:solidFill>
                          <a:effectLst/>
                          <a:latin typeface="+mn-ea"/>
                          <a:ea typeface="+mn-ea"/>
                        </a:rPr>
                        <a:t>15,954</a:t>
                      </a:r>
                      <a:r>
                        <a:rPr kumimoji="1" lang="ja-JP" altLang="en-US" sz="1300" dirty="0">
                          <a:solidFill>
                            <a:schemeClr val="tx1"/>
                          </a:solidFill>
                          <a:latin typeface="+mn-ea"/>
                          <a:ea typeface="+mn-ea"/>
                        </a:rPr>
                        <a:t>千円）、がん登録報告書印刷費（</a:t>
                      </a:r>
                      <a:r>
                        <a:rPr lang="en-US" altLang="ja-JP" sz="1300" dirty="0">
                          <a:solidFill>
                            <a:schemeClr val="tx1"/>
                          </a:solidFill>
                          <a:effectLst/>
                          <a:latin typeface="+mn-ea"/>
                          <a:ea typeface="+mn-ea"/>
                        </a:rPr>
                        <a:t>164</a:t>
                      </a:r>
                      <a:r>
                        <a:rPr lang="ja-JP" altLang="en-US" sz="1300" dirty="0">
                          <a:solidFill>
                            <a:schemeClr val="tx1"/>
                          </a:solidFill>
                          <a:effectLst/>
                          <a:latin typeface="+mn-ea"/>
                          <a:ea typeface="+mn-ea"/>
                        </a:rPr>
                        <a:t>千円</a:t>
                      </a:r>
                      <a:r>
                        <a:rPr kumimoji="1" lang="ja-JP" altLang="en-US" sz="1300" dirty="0">
                          <a:solidFill>
                            <a:schemeClr val="tx1"/>
                          </a:solidFill>
                          <a:latin typeface="+mn-ea"/>
                          <a:ea typeface="+mn-ea"/>
                        </a:rPr>
                        <a:t>）、がん登録実務者研修等出席旅費（</a:t>
                      </a:r>
                      <a:r>
                        <a:rPr kumimoji="1" lang="en-US" altLang="ja-JP" sz="1300" dirty="0">
                          <a:solidFill>
                            <a:schemeClr val="tx1"/>
                          </a:solidFill>
                          <a:effectLst/>
                          <a:latin typeface="+mn-ea"/>
                          <a:ea typeface="+mn-ea"/>
                        </a:rPr>
                        <a:t>183</a:t>
                      </a:r>
                      <a:r>
                        <a:rPr lang="ja-JP" altLang="en-US" sz="1300" dirty="0">
                          <a:solidFill>
                            <a:schemeClr val="tx1"/>
                          </a:solidFill>
                          <a:effectLst/>
                          <a:latin typeface="+mn-ea"/>
                          <a:ea typeface="+mn-ea"/>
                        </a:rPr>
                        <a:t>千円</a:t>
                      </a:r>
                      <a:r>
                        <a:rPr kumimoji="1" lang="ja-JP" altLang="en-US" sz="130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52238" y="81808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6" name="スライド番号プレースホルダー 1">
            <a:extLst>
              <a:ext uri="{FF2B5EF4-FFF2-40B4-BE49-F238E27FC236}">
                <a16:creationId xmlns:a16="http://schemas.microsoft.com/office/drawing/2014/main" id="{2DA6F391-8241-4998-AEBC-94DC2B3E9F33}"/>
              </a:ext>
            </a:extLst>
          </p:cNvPr>
          <p:cNvSpPr>
            <a:spLocks noGrp="1"/>
          </p:cNvSpPr>
          <p:nvPr>
            <p:ph type="sldNum" sz="quarter" idx="12"/>
          </p:nvPr>
        </p:nvSpPr>
        <p:spPr>
          <a:xfrm>
            <a:off x="9217479" y="6350007"/>
            <a:ext cx="541999" cy="365125"/>
          </a:xfrm>
        </p:spPr>
        <p:txBody>
          <a:bodyPr/>
          <a:lstStyle/>
          <a:p>
            <a:pPr lvl="0">
              <a:defRPr/>
            </a:pPr>
            <a:r>
              <a:rPr kumimoji="1" lang="en-US" altLang="ja-JP" sz="1600" b="1" dirty="0">
                <a:latin typeface="+mn-ea"/>
              </a:rPr>
              <a:t>14</a:t>
            </a:r>
            <a:r>
              <a:rPr kumimoji="1" lang="ja-JP" altLang="en-US" sz="1600" b="1" dirty="0">
                <a:latin typeface="+mn-ea"/>
              </a:rPr>
              <a:t> </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spTree>
    <p:extLst>
      <p:ext uri="{BB962C8B-B14F-4D97-AF65-F5344CB8AC3E}">
        <p14:creationId xmlns:p14="http://schemas.microsoft.com/office/powerpoint/2010/main" val="3424728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413734" y="1030667"/>
            <a:ext cx="9193905" cy="53782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nvGraphicFramePr>
        <p:xfrm>
          <a:off x="639536" y="2836929"/>
          <a:ext cx="8778784" cy="1295081"/>
        </p:xfrm>
        <a:graphic>
          <a:graphicData uri="http://schemas.openxmlformats.org/drawingml/2006/table">
            <a:tbl>
              <a:tblPr firstRow="1" firstCol="1" bandRow="1">
                <a:tableStyleId>{5C22544A-7EE6-4342-B048-85BDC9FD1C3A}</a:tableStyleId>
              </a:tblPr>
              <a:tblGrid>
                <a:gridCol w="285355">
                  <a:extLst>
                    <a:ext uri="{9D8B030D-6E8A-4147-A177-3AD203B41FA5}">
                      <a16:colId xmlns:a16="http://schemas.microsoft.com/office/drawing/2014/main" val="20000"/>
                    </a:ext>
                  </a:extLst>
                </a:gridCol>
                <a:gridCol w="3047946">
                  <a:extLst>
                    <a:ext uri="{9D8B030D-6E8A-4147-A177-3AD203B41FA5}">
                      <a16:colId xmlns:a16="http://schemas.microsoft.com/office/drawing/2014/main" val="20001"/>
                    </a:ext>
                  </a:extLst>
                </a:gridCol>
                <a:gridCol w="2249362">
                  <a:extLst>
                    <a:ext uri="{9D8B030D-6E8A-4147-A177-3AD203B41FA5}">
                      <a16:colId xmlns:a16="http://schemas.microsoft.com/office/drawing/2014/main" val="20002"/>
                    </a:ext>
                  </a:extLst>
                </a:gridCol>
                <a:gridCol w="2058201">
                  <a:extLst>
                    <a:ext uri="{9D8B030D-6E8A-4147-A177-3AD203B41FA5}">
                      <a16:colId xmlns:a16="http://schemas.microsoft.com/office/drawing/2014/main" val="2682852708"/>
                    </a:ext>
                  </a:extLst>
                </a:gridCol>
                <a:gridCol w="1137920">
                  <a:extLst>
                    <a:ext uri="{9D8B030D-6E8A-4147-A177-3AD203B41FA5}">
                      <a16:colId xmlns:a16="http://schemas.microsoft.com/office/drawing/2014/main" val="20003"/>
                    </a:ext>
                  </a:extLst>
                </a:gridCol>
              </a:tblGrid>
              <a:tr h="5615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3355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がん相談支援センターの認知度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90</a:t>
                      </a:r>
                      <a:r>
                        <a:rPr lang="ja-JP" altLang="ja-JP" sz="1400" b="1" dirty="0">
                          <a:solidFill>
                            <a:schemeClr val="tx1"/>
                          </a:solidFill>
                          <a:effectLst/>
                          <a:latin typeface="+mn-ea"/>
                          <a:ea typeface="+mn-ea"/>
                        </a:rPr>
                        <a:t>％</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nvGraphicFramePr>
        <p:xfrm>
          <a:off x="639535" y="4396244"/>
          <a:ext cx="8778784" cy="1373491"/>
        </p:xfrm>
        <a:graphic>
          <a:graphicData uri="http://schemas.openxmlformats.org/drawingml/2006/table">
            <a:tbl>
              <a:tblPr firstRow="1" firstCol="1" bandRow="1">
                <a:tableStyleId>{5C22544A-7EE6-4342-B048-85BDC9FD1C3A}</a:tableStyleId>
              </a:tblPr>
              <a:tblGrid>
                <a:gridCol w="241967">
                  <a:extLst>
                    <a:ext uri="{9D8B030D-6E8A-4147-A177-3AD203B41FA5}">
                      <a16:colId xmlns:a16="http://schemas.microsoft.com/office/drawing/2014/main" val="20000"/>
                    </a:ext>
                  </a:extLst>
                </a:gridCol>
                <a:gridCol w="3032237">
                  <a:extLst>
                    <a:ext uri="{9D8B030D-6E8A-4147-A177-3AD203B41FA5}">
                      <a16:colId xmlns:a16="http://schemas.microsoft.com/office/drawing/2014/main" val="20001"/>
                    </a:ext>
                  </a:extLst>
                </a:gridCol>
                <a:gridCol w="2752290">
                  <a:extLst>
                    <a:ext uri="{9D8B030D-6E8A-4147-A177-3AD203B41FA5}">
                      <a16:colId xmlns:a16="http://schemas.microsoft.com/office/drawing/2014/main" val="20002"/>
                    </a:ext>
                  </a:extLst>
                </a:gridCol>
                <a:gridCol w="2752290">
                  <a:extLst>
                    <a:ext uri="{9D8B030D-6E8A-4147-A177-3AD203B41FA5}">
                      <a16:colId xmlns:a16="http://schemas.microsoft.com/office/drawing/2014/main" val="2554044009"/>
                    </a:ext>
                  </a:extLst>
                </a:gridCol>
              </a:tblGrid>
              <a:tr h="5419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31563">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がん相談支援センターの相談件数</a:t>
                      </a:r>
                    </a:p>
                    <a:p>
                      <a:pPr algn="l" fontAlgn="auto">
                        <a:lnSpc>
                          <a:spcPts val="1600"/>
                        </a:lnSpc>
                        <a:spcAft>
                          <a:spcPts val="0"/>
                        </a:spcAft>
                      </a:pPr>
                      <a:r>
                        <a:rPr lang="ja-JP" sz="1400" b="1" kern="100"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en-US" altLang="ja-JP" sz="1400" b="1" dirty="0">
                          <a:effectLst/>
                          <a:latin typeface="+mn-ea"/>
                          <a:ea typeface="+mn-ea"/>
                        </a:rPr>
                        <a:t>140</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（小児がん除く）</a:t>
                      </a:r>
                    </a:p>
                    <a:p>
                      <a:pPr algn="ctr" fontAlgn="auto">
                        <a:lnSpc>
                          <a:spcPts val="1600"/>
                        </a:lnSpc>
                        <a:spcAft>
                          <a:spcPts val="0"/>
                        </a:spcAft>
                      </a:pPr>
                      <a:r>
                        <a:rPr lang="ja-JP" altLang="ja-JP" sz="1400" b="1" dirty="0">
                          <a:effectLst/>
                          <a:latin typeface="+mn-ea"/>
                          <a:ea typeface="+mn-ea"/>
                        </a:rPr>
                        <a:t>【平成</a:t>
                      </a:r>
                      <a:r>
                        <a:rPr lang="en-US" altLang="ja-JP" sz="1400" b="1" dirty="0">
                          <a:effectLst/>
                          <a:latin typeface="+mn-ea"/>
                          <a:ea typeface="+mn-ea"/>
                        </a:rPr>
                        <a:t>28</a:t>
                      </a:r>
                      <a:r>
                        <a:rPr lang="ja-JP" altLang="ja-JP" sz="1400" b="1" dirty="0">
                          <a:effectLst/>
                          <a:latin typeface="+mn-ea"/>
                          <a:ea typeface="+mn-ea"/>
                        </a:rPr>
                        <a:t>（</a:t>
                      </a:r>
                      <a:r>
                        <a:rPr lang="en-US" altLang="ja-JP" sz="1400" b="1" dirty="0">
                          <a:effectLst/>
                          <a:latin typeface="+mn-ea"/>
                          <a:ea typeface="+mn-ea"/>
                        </a:rPr>
                        <a:t>2016</a:t>
                      </a:r>
                      <a:r>
                        <a:rPr lang="ja-JP" altLang="ja-JP" sz="1400" b="1" dirty="0">
                          <a:effectLst/>
                          <a:latin typeface="+mn-ea"/>
                          <a:ea typeface="+mn-ea"/>
                        </a:rPr>
                        <a:t>）年】</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100,088</a:t>
                      </a:r>
                      <a:r>
                        <a:rPr lang="ja-JP" altLang="en-US" sz="1400" b="1" dirty="0">
                          <a:solidFill>
                            <a:schemeClr val="tx1"/>
                          </a:solidFill>
                          <a:effectLst/>
                          <a:latin typeface="+mn-ea"/>
                          <a:ea typeface="+mn-ea"/>
                        </a:rPr>
                        <a:t>件</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strike="noStrike" dirty="0">
                          <a:solidFill>
                            <a:schemeClr val="tx1"/>
                          </a:solidFill>
                          <a:effectLst/>
                          <a:latin typeface="+mn-ea"/>
                          <a:ea typeface="+mn-ea"/>
                        </a:rPr>
                        <a:t>（小児がん除く）</a:t>
                      </a: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３　患者支援の充実</a:t>
            </a:r>
          </a:p>
        </p:txBody>
      </p:sp>
      <p:sp>
        <p:nvSpPr>
          <p:cNvPr id="16" name="正方形/長方形 15"/>
          <p:cNvSpPr/>
          <p:nvPr/>
        </p:nvSpPr>
        <p:spPr>
          <a:xfrm>
            <a:off x="218752" y="916478"/>
            <a:ext cx="6826180"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（１）がん患者の相談支援</a:t>
            </a:r>
            <a:r>
              <a:rPr kumimoji="1" lang="ja-JP" altLang="en-US" b="1" dirty="0">
                <a:solidFill>
                  <a:schemeClr val="bg1"/>
                </a:solidFill>
              </a:rPr>
              <a:t>　　計画Ｐ</a:t>
            </a:r>
            <a:r>
              <a:rPr kumimoji="1" lang="en-US" altLang="ja-JP" b="1" dirty="0">
                <a:solidFill>
                  <a:schemeClr val="bg1"/>
                </a:solidFill>
              </a:rPr>
              <a:t>56</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（２）がん患者への情報提供　計画Ｐ</a:t>
            </a:r>
            <a:r>
              <a:rPr kumimoji="1" lang="en-US" altLang="ja-JP" b="1" dirty="0">
                <a:ln w="0"/>
                <a:solidFill>
                  <a:schemeClr val="bg1"/>
                </a:solidFill>
                <a:effectLst>
                  <a:outerShdw blurRad="38100" dist="19050" dir="2700000" algn="tl" rotWithShape="0">
                    <a:schemeClr val="dk1">
                      <a:alpha val="40000"/>
                    </a:schemeClr>
                  </a:outerShdw>
                </a:effectLst>
              </a:rPr>
              <a:t>57</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（３）就労支援等のがんサバイバーシップ支援   </a:t>
            </a:r>
            <a:r>
              <a:rPr kumimoji="1" lang="ja-JP" altLang="en-US" b="1" dirty="0">
                <a:solidFill>
                  <a:schemeClr val="bg1"/>
                </a:solidFill>
              </a:rPr>
              <a:t>計画Ｐ</a:t>
            </a:r>
            <a:r>
              <a:rPr kumimoji="1" lang="en-US" altLang="ja-JP" b="1" dirty="0">
                <a:solidFill>
                  <a:schemeClr val="bg1"/>
                </a:solidFill>
              </a:rPr>
              <a:t>57</a:t>
            </a:r>
            <a:r>
              <a:rPr kumimoji="1" lang="ja-JP" altLang="en-US" b="1" dirty="0" err="1">
                <a:solidFill>
                  <a:schemeClr val="bg1"/>
                </a:solidFill>
              </a:rPr>
              <a:t>ｰ</a:t>
            </a:r>
            <a:r>
              <a:rPr kumimoji="1" lang="en-US" altLang="ja-JP" b="1" dirty="0">
                <a:solidFill>
                  <a:schemeClr val="bg1"/>
                </a:solidFill>
              </a:rPr>
              <a:t>58</a:t>
            </a:r>
          </a:p>
        </p:txBody>
      </p:sp>
      <p:sp>
        <p:nvSpPr>
          <p:cNvPr id="12" name="正方形/長方形 11"/>
          <p:cNvSpPr/>
          <p:nvPr/>
        </p:nvSpPr>
        <p:spPr>
          <a:xfrm>
            <a:off x="543287" y="2289998"/>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9" name="スライド番号プレースホルダー 1">
            <a:extLst>
              <a:ext uri="{FF2B5EF4-FFF2-40B4-BE49-F238E27FC236}">
                <a16:creationId xmlns:a16="http://schemas.microsoft.com/office/drawing/2014/main" id="{10CA4BEC-D5E4-409D-A1C5-B7046734B261}"/>
              </a:ext>
            </a:extLst>
          </p:cNvPr>
          <p:cNvSpPr>
            <a:spLocks noGrp="1"/>
          </p:cNvSpPr>
          <p:nvPr>
            <p:ph type="sldNum" sz="quarter" idx="12"/>
          </p:nvPr>
        </p:nvSpPr>
        <p:spPr>
          <a:xfrm>
            <a:off x="9205251" y="6433346"/>
            <a:ext cx="570120" cy="365125"/>
          </a:xfrm>
        </p:spPr>
        <p:txBody>
          <a:bodyPr/>
          <a:lstStyle/>
          <a:p>
            <a:r>
              <a:rPr kumimoji="1" lang="en-US" altLang="ja-JP" sz="1600" b="1" dirty="0">
                <a:latin typeface="+mn-ea"/>
              </a:rPr>
              <a:t>15</a:t>
            </a:r>
            <a:endParaRPr kumimoji="1" lang="ja-JP" altLang="en-US" sz="1600" b="1" dirty="0">
              <a:latin typeface="+mn-ea"/>
            </a:endParaRPr>
          </a:p>
        </p:txBody>
      </p:sp>
    </p:spTree>
    <p:extLst>
      <p:ext uri="{BB962C8B-B14F-4D97-AF65-F5344CB8AC3E}">
        <p14:creationId xmlns:p14="http://schemas.microsoft.com/office/powerpoint/2010/main" val="1084499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45577" y="322509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239157" y="24286"/>
          <a:ext cx="9362043" cy="1158875"/>
        </p:xfrm>
        <a:graphic>
          <a:graphicData uri="http://schemas.openxmlformats.org/drawingml/2006/table">
            <a:tbl>
              <a:tblPr firstRow="1" bandRow="1">
                <a:tableStyleId>{5C22544A-7EE6-4342-B048-85BDC9FD1C3A}</a:tableStyleId>
              </a:tblPr>
              <a:tblGrid>
                <a:gridCol w="1224672">
                  <a:extLst>
                    <a:ext uri="{9D8B030D-6E8A-4147-A177-3AD203B41FA5}">
                      <a16:colId xmlns:a16="http://schemas.microsoft.com/office/drawing/2014/main" val="3795206225"/>
                    </a:ext>
                  </a:extLst>
                </a:gridCol>
                <a:gridCol w="8137371">
                  <a:extLst>
                    <a:ext uri="{9D8B030D-6E8A-4147-A177-3AD203B41FA5}">
                      <a16:colId xmlns:a16="http://schemas.microsoft.com/office/drawing/2014/main" val="1328953327"/>
                    </a:ext>
                  </a:extLst>
                </a:gridCol>
              </a:tblGrid>
              <a:tr h="8456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50"/>
                        </a:lnSpc>
                      </a:pPr>
                      <a:r>
                        <a:rPr kumimoji="1" lang="ja-JP" altLang="en-US" sz="1200" b="1" dirty="0">
                          <a:solidFill>
                            <a:schemeClr val="tx1"/>
                          </a:solidFill>
                        </a:rPr>
                        <a:t>◆がん診療拠点病院のがん相談支援センターの利用促進につながる取組みが必要。</a:t>
                      </a:r>
                      <a:endParaRPr kumimoji="1" lang="en-US" altLang="ja-JP" sz="1200" b="1" dirty="0">
                        <a:solidFill>
                          <a:schemeClr val="tx1"/>
                        </a:solidFill>
                      </a:endParaRPr>
                    </a:p>
                    <a:p>
                      <a:pPr marL="179388" indent="-179388">
                        <a:lnSpc>
                          <a:spcPts val="1650"/>
                        </a:lnSpc>
                      </a:pPr>
                      <a:r>
                        <a:rPr kumimoji="1" lang="ja-JP" altLang="en-US" sz="1200" b="1" dirty="0">
                          <a:solidFill>
                            <a:schemeClr val="tx1"/>
                          </a:solidFill>
                        </a:rPr>
                        <a:t>◆がんに関する情報があふれる中で、その地域において、がん患者や家族が確実に必要とする情報にアクセスできる環境整備が求められている。　　</a:t>
                      </a:r>
                      <a:endParaRPr kumimoji="1" lang="en-US" altLang="ja-JP" sz="1200" b="1" dirty="0">
                        <a:solidFill>
                          <a:schemeClr val="tx1"/>
                        </a:solidFill>
                      </a:endParaRPr>
                    </a:p>
                    <a:p>
                      <a:pPr>
                        <a:lnSpc>
                          <a:spcPts val="1650"/>
                        </a:lnSpc>
                      </a:pPr>
                      <a:r>
                        <a:rPr kumimoji="1" lang="ja-JP" altLang="en-US" sz="1200" b="1" dirty="0">
                          <a:solidFill>
                            <a:schemeClr val="tx1"/>
                          </a:solidFill>
                        </a:rPr>
                        <a:t>◆働く世代では、がん治療と仕事の両立など就労支援が求められている。</a:t>
                      </a:r>
                      <a:endParaRPr kumimoji="1" lang="en-US" altLang="ja-JP" sz="1200" b="1" dirty="0">
                        <a:solidFill>
                          <a:schemeClr val="tx1"/>
                        </a:solidFill>
                      </a:endParaRPr>
                    </a:p>
                    <a:p>
                      <a:pPr>
                        <a:lnSpc>
                          <a:spcPts val="1650"/>
                        </a:lnSpc>
                      </a:pPr>
                      <a:r>
                        <a:rPr kumimoji="1" lang="ja-JP" altLang="en-US" sz="1200" b="1" dirty="0">
                          <a:solidFill>
                            <a:schemeClr val="tx1"/>
                          </a:solidFill>
                        </a:rPr>
                        <a:t>◆高齢者世代においては、人生の最終段階における医療に係る意思決定支援などが必要となっている。</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nvGraphicFramePr>
        <p:xfrm>
          <a:off x="239157" y="1226364"/>
          <a:ext cx="9362043" cy="5594795"/>
        </p:xfrm>
        <a:graphic>
          <a:graphicData uri="http://schemas.openxmlformats.org/drawingml/2006/table">
            <a:tbl>
              <a:tblPr firstRow="1" bandRow="1">
                <a:tableStyleId>{5C22544A-7EE6-4342-B048-85BDC9FD1C3A}</a:tableStyleId>
              </a:tblPr>
              <a:tblGrid>
                <a:gridCol w="1265000">
                  <a:extLst>
                    <a:ext uri="{9D8B030D-6E8A-4147-A177-3AD203B41FA5}">
                      <a16:colId xmlns:a16="http://schemas.microsoft.com/office/drawing/2014/main" val="528851062"/>
                    </a:ext>
                  </a:extLst>
                </a:gridCol>
                <a:gridCol w="8097043">
                  <a:extLst>
                    <a:ext uri="{9D8B030D-6E8A-4147-A177-3AD203B41FA5}">
                      <a16:colId xmlns:a16="http://schemas.microsoft.com/office/drawing/2014/main" val="89849022"/>
                    </a:ext>
                  </a:extLst>
                </a:gridCol>
              </a:tblGrid>
              <a:tr h="3021693">
                <a:tc>
                  <a:txBody>
                    <a:bodyPr/>
                    <a:lstStyle/>
                    <a:p>
                      <a:r>
                        <a:rPr kumimoji="1" lang="ja-JP" altLang="en-US" sz="1400" dirty="0"/>
                        <a:t> 本年度の     </a:t>
                      </a:r>
                      <a:endParaRPr kumimoji="1" lang="en-US" altLang="ja-JP" sz="1400" dirty="0"/>
                    </a:p>
                    <a:p>
                      <a:r>
                        <a:rPr kumimoji="1" lang="en-US" altLang="ja-JP" sz="1400" dirty="0"/>
                        <a:t> </a:t>
                      </a:r>
                      <a:r>
                        <a:rPr kumimoji="1" lang="ja-JP" altLang="en-US" sz="14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200" dirty="0">
                          <a:solidFill>
                            <a:schemeClr val="tx1"/>
                          </a:solidFill>
                        </a:rPr>
                        <a:t>《</a:t>
                      </a:r>
                      <a:r>
                        <a:rPr kumimoji="1" lang="ja-JP" altLang="en-US" sz="1200" u="sng" dirty="0">
                          <a:solidFill>
                            <a:schemeClr val="tx1"/>
                          </a:solidFill>
                        </a:rPr>
                        <a:t>がん相談支援センターの機能強化、周知と利用促進</a:t>
                      </a:r>
                      <a:r>
                        <a:rPr kumimoji="1" lang="en-US" altLang="ja-JP" sz="1200" dirty="0">
                          <a:solidFill>
                            <a:schemeClr val="tx1"/>
                          </a:solidFill>
                        </a:rPr>
                        <a:t>》</a:t>
                      </a:r>
                    </a:p>
                    <a:p>
                      <a:pPr>
                        <a:lnSpc>
                          <a:spcPts val="1600"/>
                        </a:lnSpc>
                      </a:pPr>
                      <a:r>
                        <a:rPr kumimoji="1" lang="ja-JP" altLang="en-US" sz="1200" b="0" strike="noStrike" dirty="0">
                          <a:solidFill>
                            <a:schemeClr val="tx1"/>
                          </a:solidFill>
                        </a:rPr>
                        <a:t>■</a:t>
                      </a:r>
                      <a:r>
                        <a:rPr kumimoji="1" lang="ja-JP" altLang="en-US" sz="1050" b="0" strike="noStrike" dirty="0">
                          <a:solidFill>
                            <a:schemeClr val="tx1"/>
                          </a:solidFill>
                        </a:rPr>
                        <a:t>がん相談支援センター相談支援員向けに研修会を実施。</a:t>
                      </a:r>
                      <a:endParaRPr kumimoji="1" lang="en-US" altLang="ja-JP" sz="1050" b="0" strike="noStrike" dirty="0">
                        <a:solidFill>
                          <a:schemeClr val="tx1"/>
                        </a:solidFill>
                      </a:endParaRPr>
                    </a:p>
                    <a:p>
                      <a:pPr>
                        <a:lnSpc>
                          <a:spcPts val="1600"/>
                        </a:lnSpc>
                      </a:pPr>
                      <a:r>
                        <a:rPr kumimoji="1" lang="ja-JP" altLang="en-US" sz="1050" b="0" strike="noStrike" dirty="0">
                          <a:solidFill>
                            <a:schemeClr val="tx1"/>
                          </a:solidFill>
                        </a:rPr>
                        <a:t>■がん診療施設の設備整備に係る補助金において、がん相談支援センターの環境整備に要する費用を補助。</a:t>
                      </a:r>
                      <a:r>
                        <a:rPr kumimoji="1" lang="ja-JP" altLang="en-US" sz="1100" b="0" dirty="0">
                          <a:solidFill>
                            <a:schemeClr val="tx1"/>
                          </a:solidFill>
                        </a:rPr>
                        <a:t>（</a:t>
                      </a:r>
                      <a:r>
                        <a:rPr kumimoji="1" lang="en-US" altLang="ja-JP" sz="1100" b="0" dirty="0">
                          <a:solidFill>
                            <a:schemeClr val="tx1"/>
                          </a:solidFill>
                        </a:rPr>
                        <a:t>3</a:t>
                      </a:r>
                      <a:r>
                        <a:rPr kumimoji="1" lang="ja-JP" altLang="en-US" sz="1100" b="0" dirty="0">
                          <a:solidFill>
                            <a:schemeClr val="tx1"/>
                          </a:solidFill>
                        </a:rPr>
                        <a:t>病院）</a:t>
                      </a:r>
                      <a:endParaRPr kumimoji="1" lang="en-US" altLang="ja-JP" sz="1100" b="0" strike="noStrike" dirty="0">
                        <a:solidFill>
                          <a:schemeClr val="tx1"/>
                        </a:solidFill>
                      </a:endParaRPr>
                    </a:p>
                    <a:p>
                      <a:pPr>
                        <a:lnSpc>
                          <a:spcPts val="1600"/>
                        </a:lnSpc>
                      </a:pPr>
                      <a:r>
                        <a:rPr kumimoji="1" lang="en-US" altLang="ja-JP" sz="1200" dirty="0">
                          <a:solidFill>
                            <a:schemeClr val="tx1"/>
                          </a:solidFill>
                        </a:rPr>
                        <a:t>《</a:t>
                      </a:r>
                      <a:r>
                        <a:rPr kumimoji="1" lang="ja-JP" altLang="en-US" sz="1200" u="sng" dirty="0">
                          <a:solidFill>
                            <a:schemeClr val="tx1"/>
                          </a:solidFill>
                        </a:rPr>
                        <a:t>就労支援等のがんサバイバーシップ支援</a:t>
                      </a:r>
                      <a:r>
                        <a:rPr kumimoji="1" lang="en-US" altLang="ja-JP" sz="1200"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40" normalizeH="0" baseline="0" noProof="0" dirty="0">
                          <a:ln>
                            <a:noFill/>
                          </a:ln>
                          <a:solidFill>
                            <a:schemeClr val="tx1"/>
                          </a:solidFill>
                          <a:effectLst/>
                          <a:uLnTx/>
                          <a:uFillTx/>
                          <a:latin typeface="+mn-lt"/>
                          <a:ea typeface="+mn-ea"/>
                          <a:cs typeface="+mn-cs"/>
                        </a:rPr>
                        <a:t>府教育庁において府立高校に在籍する長期入院中の生徒への学業支援を実施。また、入院中の小児・</a:t>
                      </a:r>
                      <a:r>
                        <a:rPr kumimoji="1" lang="en-US" altLang="ja-JP" sz="1100" b="0" i="0" u="none" strike="noStrike" kern="1200" cap="none" spc="-40" normalizeH="0" baseline="0" noProof="0" dirty="0">
                          <a:ln>
                            <a:noFill/>
                          </a:ln>
                          <a:solidFill>
                            <a:schemeClr val="tx1"/>
                          </a:solidFill>
                          <a:effectLst/>
                          <a:uLnTx/>
                          <a:uFillTx/>
                          <a:latin typeface="+mn-lt"/>
                          <a:ea typeface="+mn-ea"/>
                          <a:cs typeface="+mn-cs"/>
                        </a:rPr>
                        <a:t>AYA</a:t>
                      </a:r>
                      <a:r>
                        <a:rPr kumimoji="1" lang="ja-JP" altLang="en-US" sz="1100" b="0" i="0" u="none" strike="noStrike" kern="1200" cap="none" spc="-40" normalizeH="0" baseline="0" noProof="0" dirty="0">
                          <a:ln>
                            <a:noFill/>
                          </a:ln>
                          <a:solidFill>
                            <a:schemeClr val="tx1"/>
                          </a:solidFill>
                          <a:effectLst/>
                          <a:uLnTx/>
                          <a:uFillTx/>
                          <a:latin typeface="+mn-lt"/>
                          <a:ea typeface="+mn-ea"/>
                          <a:cs typeface="+mn-cs"/>
                        </a:rPr>
                        <a:t>世代のがん患者への学習活動支援や通信機器の活用による外部とのｺﾐｭﾆｹｰｼｮﾝを図るための環境整備費等に対し助成（</a:t>
                      </a:r>
                      <a:r>
                        <a:rPr kumimoji="1" lang="en-US" altLang="ja-JP" sz="1100" b="0" i="0" u="none" strike="noStrike" kern="1200" cap="none" spc="-40" normalizeH="0" baseline="0" noProof="0" dirty="0">
                          <a:ln>
                            <a:noFill/>
                          </a:ln>
                          <a:solidFill>
                            <a:schemeClr val="tx1"/>
                          </a:solidFill>
                          <a:effectLst/>
                          <a:uLnTx/>
                          <a:uFillTx/>
                          <a:latin typeface="+mn-lt"/>
                          <a:ea typeface="+mn-ea"/>
                          <a:cs typeface="+mn-cs"/>
                        </a:rPr>
                        <a:t>7</a:t>
                      </a:r>
                      <a:r>
                        <a:rPr kumimoji="1" lang="ja-JP" altLang="en-US" sz="1100" b="0" i="0" u="none" strike="noStrike" kern="1200" cap="none" spc="-40" normalizeH="0" baseline="0" noProof="0" dirty="0">
                          <a:ln>
                            <a:noFill/>
                          </a:ln>
                          <a:solidFill>
                            <a:schemeClr val="tx1"/>
                          </a:solidFill>
                          <a:effectLst/>
                          <a:uLnTx/>
                          <a:uFillTx/>
                          <a:latin typeface="+mn-lt"/>
                          <a:ea typeface="+mn-ea"/>
                          <a:cs typeface="+mn-cs"/>
                        </a:rPr>
                        <a:t>病院）。</a:t>
                      </a:r>
                      <a:endParaRPr kumimoji="1" lang="en-US" altLang="ja-JP" sz="1100" b="0" i="0" u="none" strike="noStrike" kern="1200" cap="none" spc="-40" normalizeH="0" baseline="0" noProof="0" dirty="0">
                        <a:ln>
                          <a:noFill/>
                        </a:ln>
                        <a:solidFill>
                          <a:schemeClr val="tx1"/>
                        </a:solidFill>
                        <a:effectLst/>
                        <a:uLnTx/>
                        <a:uFillTx/>
                        <a:latin typeface="+mn-lt"/>
                        <a:ea typeface="+mn-ea"/>
                        <a:cs typeface="+mn-cs"/>
                      </a:endParaRPr>
                    </a:p>
                    <a:p>
                      <a:pPr>
                        <a:lnSpc>
                          <a:spcPts val="1600"/>
                        </a:lnSpc>
                      </a:pPr>
                      <a:r>
                        <a:rPr kumimoji="1" lang="ja-JP" altLang="en-US" sz="1200" b="0" strike="noStrike" dirty="0">
                          <a:solidFill>
                            <a:schemeClr val="tx1"/>
                          </a:solidFill>
                        </a:rPr>
                        <a:t>■</a:t>
                      </a:r>
                      <a:r>
                        <a:rPr kumimoji="1" lang="ja-JP" altLang="en-US" sz="1100" b="0" strike="noStrike" spc="-70" baseline="0" dirty="0">
                          <a:solidFill>
                            <a:schemeClr val="tx1"/>
                          </a:solidFill>
                        </a:rPr>
                        <a:t>大阪国際がんセンター、大阪労働局、大阪産業保健総合支援センターと連携し、患者向け両立支援に関する動画を作成。</a:t>
                      </a:r>
                      <a:endParaRPr kumimoji="1" lang="en-US" altLang="ja-JP" sz="1100" b="0" strike="noStrike" spc="-70" baseline="0" dirty="0">
                        <a:solidFill>
                          <a:schemeClr val="tx1"/>
                        </a:solidFill>
                      </a:endParaRPr>
                    </a:p>
                    <a:p>
                      <a:pPr marL="179388" indent="-179388">
                        <a:lnSpc>
                          <a:spcPts val="1600"/>
                        </a:lnSpc>
                      </a:pPr>
                      <a:r>
                        <a:rPr kumimoji="1" lang="ja-JP" altLang="en-US" sz="1200" b="0" dirty="0">
                          <a:solidFill>
                            <a:schemeClr val="tx1"/>
                          </a:solidFill>
                        </a:rPr>
                        <a:t>■</a:t>
                      </a:r>
                      <a:r>
                        <a:rPr kumimoji="1" lang="ja-JP" altLang="en-US" sz="1100" b="0" dirty="0">
                          <a:solidFill>
                            <a:schemeClr val="tx1"/>
                          </a:solidFill>
                        </a:rPr>
                        <a:t>府商工労働部と連携して、企業向けの両立支援セミナーを実施。</a:t>
                      </a:r>
                      <a:endParaRPr kumimoji="1" lang="en-US" altLang="ja-JP" sz="1100" b="0" dirty="0">
                        <a:solidFill>
                          <a:schemeClr val="tx1"/>
                        </a:solidFill>
                      </a:endParaRPr>
                    </a:p>
                    <a:p>
                      <a:pPr marL="179388" indent="-179388">
                        <a:lnSpc>
                          <a:spcPts val="1600"/>
                        </a:lnSpc>
                      </a:pPr>
                      <a:r>
                        <a:rPr kumimoji="1" lang="en-US" altLang="ja-JP" sz="1200" dirty="0">
                          <a:solidFill>
                            <a:schemeClr val="tx1"/>
                          </a:solidFill>
                        </a:rPr>
                        <a:t>《</a:t>
                      </a:r>
                      <a:r>
                        <a:rPr kumimoji="1" lang="ja-JP" altLang="en-US" sz="1200" u="sng" dirty="0">
                          <a:solidFill>
                            <a:schemeClr val="tx1"/>
                          </a:solidFill>
                        </a:rPr>
                        <a:t>新たな課題への対応</a:t>
                      </a:r>
                      <a:r>
                        <a:rPr kumimoji="1" lang="en-US" altLang="ja-JP" sz="1200" dirty="0">
                          <a:solidFill>
                            <a:schemeClr val="tx1"/>
                          </a:solidFill>
                        </a:rPr>
                        <a:t>》</a:t>
                      </a:r>
                    </a:p>
                    <a:p>
                      <a:pPr marL="179388" indent="-179388"/>
                      <a:r>
                        <a:rPr kumimoji="1" lang="en-US" altLang="ja-JP" sz="1200" b="0" dirty="0">
                          <a:solidFill>
                            <a:schemeClr val="tx1"/>
                          </a:solidFill>
                        </a:rPr>
                        <a:t>■</a:t>
                      </a:r>
                      <a:r>
                        <a:rPr kumimoji="1" lang="ja-JP" altLang="en-US" sz="1100" b="0" dirty="0">
                          <a:solidFill>
                            <a:schemeClr val="tx1"/>
                          </a:solidFill>
                        </a:rPr>
                        <a:t>小児がん患者を対象とした重粒子線治療の助成制度を運用。</a:t>
                      </a:r>
                      <a:endParaRPr kumimoji="1" lang="en-US" altLang="ja-JP" sz="1100" b="0" strike="sngStrike"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a:t>
                      </a:r>
                      <a:r>
                        <a:rPr kumimoji="1" lang="ja-JP" altLang="en-US" sz="1100" b="0" strike="noStrike" dirty="0">
                          <a:solidFill>
                            <a:schemeClr val="tx1"/>
                          </a:solidFill>
                        </a:rPr>
                        <a:t>がん相談支援センター相談支援員向け研修会を、アピアランスケア、ヤングケアラーをテーマに実施。</a:t>
                      </a:r>
                      <a:endParaRPr kumimoji="1" lang="en-US" altLang="ja-JP" sz="1100" b="0" strike="noStrike"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strike="noStrike" dirty="0">
                          <a:solidFill>
                            <a:schemeClr val="tx1"/>
                          </a:solidFill>
                        </a:rPr>
                        <a:t>■</a:t>
                      </a:r>
                      <a:r>
                        <a:rPr kumimoji="1" lang="ja-JP" altLang="en-US" sz="1100" b="0" strike="noStrike" dirty="0">
                          <a:solidFill>
                            <a:schemeClr val="tx1"/>
                          </a:solidFill>
                        </a:rPr>
                        <a:t>将来子どもを産み育てることを望む小児、思春期及び若年のがん患者等に対して、妊よう性温存治療及び温存後</a:t>
                      </a:r>
                      <a:r>
                        <a:rPr kumimoji="1" lang="ja-JP" altLang="en-US" sz="1200" b="0" strike="noStrike" dirty="0">
                          <a:solidFill>
                            <a:schemeClr val="tx1"/>
                          </a:solidFill>
                        </a:rPr>
                        <a:t>生殖補助</a:t>
                      </a:r>
                      <a:r>
                        <a:rPr kumimoji="1" lang="ja-JP" altLang="en-US" sz="1100" b="0" strike="noStrike" dirty="0">
                          <a:solidFill>
                            <a:schemeClr val="tx1"/>
                          </a:solidFill>
                        </a:rPr>
                        <a:t>医</a:t>
                      </a:r>
                      <a:endParaRPr kumimoji="1" lang="en-US" altLang="ja-JP" sz="1100" b="0" strike="noStrike"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strike="noStrike" dirty="0">
                          <a:solidFill>
                            <a:schemeClr val="tx1"/>
                          </a:solidFill>
                        </a:rPr>
                        <a:t>　療に要する費用の一部を助成。</a:t>
                      </a:r>
                      <a:endParaRPr kumimoji="1" lang="en-US" altLang="ja-JP" sz="1100" b="0" strike="noStrike"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rPr>
                        <a:t>　</a:t>
                      </a:r>
                      <a:r>
                        <a:rPr kumimoji="1" lang="ja-JP" altLang="en-US" sz="1100" b="0" dirty="0">
                          <a:solidFill>
                            <a:schemeClr val="tx1"/>
                          </a:solidFill>
                        </a:rPr>
                        <a:t>・妊よう性温存治療費助成　 </a:t>
                      </a:r>
                      <a:r>
                        <a:rPr kumimoji="1" lang="ja-JP" altLang="en-US" sz="1100" b="0" baseline="0" dirty="0">
                          <a:solidFill>
                            <a:schemeClr val="tx1"/>
                          </a:solidFill>
                        </a:rPr>
                        <a:t>   </a:t>
                      </a:r>
                      <a:r>
                        <a:rPr kumimoji="1" lang="ja-JP" altLang="en-US" sz="1100" b="0" dirty="0">
                          <a:solidFill>
                            <a:schemeClr val="tx1"/>
                          </a:solidFill>
                        </a:rPr>
                        <a:t>令和４年度　</a:t>
                      </a:r>
                      <a:r>
                        <a:rPr kumimoji="1" lang="en-US" altLang="ja-JP" sz="1100" b="0" dirty="0">
                          <a:solidFill>
                            <a:schemeClr val="tx1"/>
                          </a:solidFill>
                        </a:rPr>
                        <a:t>103</a:t>
                      </a:r>
                      <a:r>
                        <a:rPr kumimoji="1" lang="ja-JP" altLang="en-US" sz="1100" b="0" dirty="0">
                          <a:solidFill>
                            <a:schemeClr val="tx1"/>
                          </a:solidFill>
                        </a:rPr>
                        <a:t>件、令和５年度　</a:t>
                      </a:r>
                      <a:r>
                        <a:rPr kumimoji="1" lang="en-US" altLang="ja-JP" sz="1100" b="0" dirty="0">
                          <a:solidFill>
                            <a:schemeClr val="tx1"/>
                          </a:solidFill>
                        </a:rPr>
                        <a:t>69</a:t>
                      </a:r>
                      <a:r>
                        <a:rPr kumimoji="1" lang="ja-JP" altLang="en-US" sz="1100" b="0" dirty="0">
                          <a:solidFill>
                            <a:schemeClr val="tx1"/>
                          </a:solidFill>
                        </a:rPr>
                        <a:t>件　</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　・温存後生殖補助医療費助成　令和４年度　　</a:t>
                      </a:r>
                      <a:r>
                        <a:rPr kumimoji="1" lang="en-US" altLang="ja-JP" sz="1100" b="0" dirty="0">
                          <a:solidFill>
                            <a:schemeClr val="tx1"/>
                          </a:solidFill>
                        </a:rPr>
                        <a:t>6</a:t>
                      </a:r>
                      <a:r>
                        <a:rPr kumimoji="1" lang="ja-JP" altLang="en-US" sz="1100" b="0" dirty="0">
                          <a:solidFill>
                            <a:schemeClr val="tx1"/>
                          </a:solidFill>
                        </a:rPr>
                        <a:t>件、令和５年度　</a:t>
                      </a:r>
                      <a:r>
                        <a:rPr kumimoji="1" lang="en-US" altLang="ja-JP" sz="1100" b="0" dirty="0">
                          <a:solidFill>
                            <a:schemeClr val="tx1"/>
                          </a:solidFill>
                        </a:rPr>
                        <a:t>19</a:t>
                      </a:r>
                      <a:r>
                        <a:rPr kumimoji="1" lang="ja-JP" altLang="en-US" sz="1100" b="0" dirty="0">
                          <a:solidFill>
                            <a:schemeClr val="tx1"/>
                          </a:solidFill>
                        </a:rPr>
                        <a:t>件　</a:t>
                      </a:r>
                      <a:r>
                        <a:rPr kumimoji="1" lang="en-US" altLang="ja-JP" sz="1100" b="0" dirty="0">
                          <a:solidFill>
                            <a:schemeClr val="tx1"/>
                          </a:solidFill>
                        </a:rPr>
                        <a:t>※</a:t>
                      </a:r>
                      <a:r>
                        <a:rPr kumimoji="1" lang="ja-JP" altLang="en-US" sz="1100" b="0" dirty="0">
                          <a:solidFill>
                            <a:schemeClr val="tx1"/>
                          </a:solidFill>
                        </a:rPr>
                        <a:t>令和５年</a:t>
                      </a:r>
                      <a:r>
                        <a:rPr kumimoji="1" lang="en-US" altLang="ja-JP" sz="1100" b="0" dirty="0">
                          <a:solidFill>
                            <a:schemeClr val="tx1"/>
                          </a:solidFill>
                        </a:rPr>
                        <a:t>12</a:t>
                      </a:r>
                      <a:r>
                        <a:rPr kumimoji="1" lang="ja-JP" altLang="en-US" sz="1100" b="0" dirty="0">
                          <a:solidFill>
                            <a:schemeClr val="tx1"/>
                          </a:solidFill>
                        </a:rPr>
                        <a:t>月末時点</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rPr>
                        <a:t>■</a:t>
                      </a:r>
                      <a:r>
                        <a:rPr kumimoji="1" lang="ja-JP" altLang="en-US" sz="1100" b="0" spc="-30" baseline="0" dirty="0">
                          <a:solidFill>
                            <a:schemeClr val="tx1"/>
                          </a:solidFill>
                        </a:rPr>
                        <a:t>大阪府がん患者等妊よう性温存治療費等助成事業に関するチラシをの改訂版を作成し、各医療機関へ周知を行った。</a:t>
                      </a:r>
                      <a:endParaRPr kumimoji="1" lang="en-US" altLang="ja-JP" sz="1100" b="0" spc="-3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183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 今後の</a:t>
                      </a:r>
                      <a:endParaRPr kumimoji="1" lang="en-US" altLang="ja-JP" sz="14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 取組予定</a:t>
                      </a:r>
                      <a:endParaRPr kumimoji="1" lang="en-US" altLang="ja-JP"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dirty="0">
                          <a:solidFill>
                            <a:schemeClr val="tx1"/>
                          </a:solidFill>
                          <a:latin typeface="+mn-ea"/>
                          <a:ea typeface="+mn-ea"/>
                        </a:rPr>
                        <a:t>》</a:t>
                      </a:r>
                    </a:p>
                    <a:p>
                      <a:pPr>
                        <a:lnSpc>
                          <a:spcPts val="1600"/>
                        </a:lnSpc>
                      </a:pPr>
                      <a:r>
                        <a:rPr kumimoji="1" lang="ja-JP" altLang="en-US" sz="1200" b="0" dirty="0">
                          <a:solidFill>
                            <a:schemeClr val="tx1"/>
                          </a:solidFill>
                          <a:latin typeface="+mn-ea"/>
                          <a:ea typeface="+mn-ea"/>
                        </a:rPr>
                        <a:t>■</a:t>
                      </a:r>
                      <a:r>
                        <a:rPr kumimoji="1" lang="ja-JP" altLang="en-US" sz="1100" b="0" dirty="0">
                          <a:solidFill>
                            <a:schemeClr val="tx1"/>
                          </a:solidFill>
                          <a:latin typeface="+mn-ea"/>
                          <a:ea typeface="+mn-ea"/>
                        </a:rPr>
                        <a:t>多様なニーズに対応できる相談体制充実、相談支援センターの利用促進、がんに関する情報発信の強化</a:t>
                      </a:r>
                      <a:endParaRPr kumimoji="1" lang="en-US" altLang="ja-JP" sz="1100" b="0" dirty="0">
                        <a:solidFill>
                          <a:schemeClr val="tx1"/>
                        </a:solidFill>
                        <a:latin typeface="+mn-ea"/>
                        <a:ea typeface="+mn-ea"/>
                      </a:endParaRPr>
                    </a:p>
                    <a:p>
                      <a:pPr>
                        <a:lnSpc>
                          <a:spcPts val="1600"/>
                        </a:lnSpc>
                      </a:pPr>
                      <a:r>
                        <a:rPr kumimoji="1" lang="ja-JP" altLang="en-US" sz="1200" b="0" dirty="0">
                          <a:solidFill>
                            <a:schemeClr val="tx1"/>
                          </a:solidFill>
                          <a:latin typeface="+mn-ea"/>
                          <a:ea typeface="+mn-ea"/>
                        </a:rPr>
                        <a:t>■</a:t>
                      </a:r>
                      <a:r>
                        <a:rPr kumimoji="1" lang="ja-JP" altLang="en-US" sz="1100" b="0" dirty="0">
                          <a:solidFill>
                            <a:schemeClr val="tx1"/>
                          </a:solidFill>
                          <a:latin typeface="+mn-ea"/>
                          <a:ea typeface="+mn-ea"/>
                        </a:rPr>
                        <a:t>治療と仕事の両立支援に関する積極的な普及啓発。</a:t>
                      </a:r>
                      <a:endParaRPr kumimoji="1" lang="en-US" altLang="ja-JP" sz="1100" b="0" dirty="0">
                        <a:solidFill>
                          <a:schemeClr val="tx1"/>
                        </a:solidFill>
                        <a:latin typeface="+mn-ea"/>
                        <a:ea typeface="+mn-ea"/>
                      </a:endParaRPr>
                    </a:p>
                    <a:p>
                      <a:pPr>
                        <a:lnSpc>
                          <a:spcPts val="1600"/>
                        </a:lnSpc>
                      </a:pPr>
                      <a:r>
                        <a:rPr kumimoji="1" lang="ja-JP" altLang="en-US" sz="1200" b="0" dirty="0">
                          <a:solidFill>
                            <a:schemeClr val="tx1"/>
                          </a:solidFill>
                          <a:latin typeface="+mn-ea"/>
                          <a:ea typeface="+mn-ea"/>
                        </a:rPr>
                        <a:t>■</a:t>
                      </a:r>
                      <a:r>
                        <a:rPr kumimoji="1" lang="ja-JP" altLang="en-US" sz="1100" b="0" dirty="0">
                          <a:solidFill>
                            <a:schemeClr val="tx1"/>
                          </a:solidFill>
                          <a:latin typeface="+mn-ea"/>
                          <a:ea typeface="+mn-ea"/>
                        </a:rPr>
                        <a:t>アピアランスケアの支援体制の強化</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次年度の取組</a:t>
                      </a:r>
                      <a:r>
                        <a:rPr kumimoji="1" lang="en-US" altLang="ja-JP" sz="1200" b="1" dirty="0">
                          <a:solidFill>
                            <a:schemeClr val="tx1"/>
                          </a:solidFill>
                          <a:latin typeface="+mn-ea"/>
                          <a:ea typeface="+mn-ea"/>
                        </a:rPr>
                        <a:t>》</a:t>
                      </a:r>
                    </a:p>
                    <a:p>
                      <a:pPr>
                        <a:lnSpc>
                          <a:spcPts val="1600"/>
                        </a:lnSpc>
                      </a:pPr>
                      <a:r>
                        <a:rPr kumimoji="1" lang="ja-JP" altLang="en-US" sz="1200" b="0" dirty="0">
                          <a:solidFill>
                            <a:schemeClr val="tx1"/>
                          </a:solidFill>
                          <a:latin typeface="+mn-ea"/>
                          <a:ea typeface="+mn-ea"/>
                        </a:rPr>
                        <a:t>■</a:t>
                      </a:r>
                      <a:r>
                        <a:rPr kumimoji="1" lang="ja-JP" altLang="en-US" sz="1100" b="0" dirty="0">
                          <a:solidFill>
                            <a:schemeClr val="tx1"/>
                          </a:solidFill>
                          <a:latin typeface="+mn-ea"/>
                          <a:ea typeface="+mn-ea"/>
                        </a:rPr>
                        <a:t>患者等のニーズを踏まえた相談員向け研修会を実施、がん相談支援センターの機能強化。</a:t>
                      </a:r>
                      <a:endParaRPr kumimoji="1" lang="en-US" altLang="ja-JP" sz="1100" b="0" dirty="0">
                        <a:solidFill>
                          <a:schemeClr val="tx1"/>
                        </a:solidFill>
                        <a:latin typeface="+mn-ea"/>
                        <a:ea typeface="+mn-ea"/>
                      </a:endParaRPr>
                    </a:p>
                    <a:p>
                      <a:pPr>
                        <a:lnSpc>
                          <a:spcPts val="1600"/>
                        </a:lnSpc>
                      </a:pPr>
                      <a:r>
                        <a:rPr kumimoji="1" lang="ja-JP" altLang="en-US" sz="1200" b="0" dirty="0">
                          <a:solidFill>
                            <a:schemeClr val="tx1"/>
                          </a:solidFill>
                          <a:latin typeface="+mn-ea"/>
                          <a:ea typeface="+mn-ea"/>
                        </a:rPr>
                        <a:t>■</a:t>
                      </a:r>
                      <a:r>
                        <a:rPr kumimoji="1" lang="ja-JP" altLang="en-US" sz="1100" b="0" dirty="0">
                          <a:solidFill>
                            <a:schemeClr val="tx1"/>
                          </a:solidFill>
                          <a:latin typeface="+mn-ea"/>
                          <a:ea typeface="+mn-ea"/>
                        </a:rPr>
                        <a:t>関係機関との連携し就労支援に関する啓発を実施。</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a:t>
                      </a:r>
                      <a:r>
                        <a:rPr kumimoji="1" lang="ja-JP" altLang="en-US" sz="1100" b="0" strike="noStrike" dirty="0">
                          <a:solidFill>
                            <a:schemeClr val="tx1"/>
                          </a:solidFill>
                          <a:latin typeface="+mn-ea"/>
                          <a:ea typeface="+mn-ea"/>
                        </a:rPr>
                        <a:t>地域統括相談支援センター」を令和６年度からモデル的に設置・運営。ウィッグの展示やアピアランスケアに関するセミナーの実施等、府内アピアランスケアの支援拠点の一つとしても運用予定。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83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 最終予算</a:t>
                      </a:r>
                      <a:r>
                        <a:rPr kumimoji="1" lang="en-US" altLang="ja-JP" sz="1200" b="1" dirty="0">
                          <a:solidFill>
                            <a:schemeClr val="bg1"/>
                          </a:solidFill>
                        </a:rPr>
                        <a:t>(</a:t>
                      </a:r>
                      <a:r>
                        <a:rPr kumimoji="1" lang="ja-JP" altLang="en-US" sz="1200" b="1" dirty="0">
                          <a:solidFill>
                            <a:schemeClr val="bg1"/>
                          </a:solidFill>
                        </a:rPr>
                        <a:t>案</a:t>
                      </a:r>
                      <a:r>
                        <a:rPr kumimoji="1" lang="en-US" altLang="ja-JP" sz="1200" b="1" dirty="0">
                          <a:solidFill>
                            <a:schemeClr val="bg1"/>
                          </a:solidFill>
                        </a:rPr>
                        <a:t>)</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50"/>
                        </a:lnSpc>
                        <a:spcBef>
                          <a:spcPts val="0"/>
                        </a:spcBef>
                        <a:spcAft>
                          <a:spcPts val="0"/>
                        </a:spcAft>
                        <a:buClrTx/>
                        <a:buSzTx/>
                        <a:buFontTx/>
                        <a:buNone/>
                        <a:tabLst/>
                        <a:defRPr/>
                      </a:pPr>
                      <a:r>
                        <a:rPr kumimoji="1" lang="ja-JP" altLang="en-US" sz="1200" dirty="0">
                          <a:solidFill>
                            <a:schemeClr val="tx1"/>
                          </a:solidFill>
                        </a:rPr>
                        <a:t>がん診療連携拠点病院機能強化事業（</a:t>
                      </a:r>
                      <a:r>
                        <a:rPr kumimoji="1" lang="en-US" altLang="ja-JP" sz="1200" dirty="0">
                          <a:solidFill>
                            <a:schemeClr val="tx1"/>
                          </a:solidFill>
                        </a:rPr>
                        <a:t>133,316</a:t>
                      </a:r>
                      <a:r>
                        <a:rPr kumimoji="1" lang="ja-JP" altLang="en-US" sz="1200" dirty="0">
                          <a:solidFill>
                            <a:schemeClr val="tx1"/>
                          </a:solidFill>
                        </a:rPr>
                        <a:t>千円）、小児・</a:t>
                      </a:r>
                      <a:r>
                        <a:rPr kumimoji="1" lang="en-US" altLang="ja-JP" sz="1200" dirty="0">
                          <a:solidFill>
                            <a:schemeClr val="tx1"/>
                          </a:solidFill>
                        </a:rPr>
                        <a:t>AYA</a:t>
                      </a:r>
                      <a:r>
                        <a:rPr kumimoji="1" lang="ja-JP" altLang="en-US" sz="1200" dirty="0">
                          <a:solidFill>
                            <a:schemeClr val="tx1"/>
                          </a:solidFill>
                        </a:rPr>
                        <a:t>世代のがん患者支援事業（</a:t>
                      </a:r>
                      <a:r>
                        <a:rPr kumimoji="1" lang="en-US" altLang="ja-JP" sz="1200" dirty="0">
                          <a:solidFill>
                            <a:schemeClr val="tx1"/>
                          </a:solidFill>
                        </a:rPr>
                        <a:t>1,500</a:t>
                      </a:r>
                      <a:r>
                        <a:rPr kumimoji="1" lang="ja-JP" altLang="en-US" sz="1200" dirty="0">
                          <a:solidFill>
                            <a:schemeClr val="tx1"/>
                          </a:solidFill>
                        </a:rPr>
                        <a:t>千円）</a:t>
                      </a:r>
                      <a:endParaRPr kumimoji="1" lang="en-US" altLang="ja-JP" sz="1200" dirty="0">
                        <a:solidFill>
                          <a:schemeClr val="tx1"/>
                        </a:solidFill>
                      </a:endParaRPr>
                    </a:p>
                    <a:p>
                      <a:pPr marL="0" marR="0" lvl="0" indent="0" algn="l" defTabSz="914400" rtl="0" eaLnBrk="1" fontAlgn="auto" latinLnBrk="0" hangingPunct="1">
                        <a:lnSpc>
                          <a:spcPts val="1650"/>
                        </a:lnSpc>
                        <a:spcBef>
                          <a:spcPts val="0"/>
                        </a:spcBef>
                        <a:spcAft>
                          <a:spcPts val="0"/>
                        </a:spcAft>
                        <a:buClrTx/>
                        <a:buSzTx/>
                        <a:buFontTx/>
                        <a:buNone/>
                        <a:tabLst/>
                        <a:defRPr/>
                      </a:pPr>
                      <a:r>
                        <a:rPr lang="ja-JP" altLang="en-US" sz="1100" dirty="0">
                          <a:solidFill>
                            <a:schemeClr val="tx1"/>
                          </a:solidFill>
                          <a:effectLst/>
                        </a:rPr>
                        <a:t>大阪府がん患者等妊孕性温存治療費等助成事業（</a:t>
                      </a:r>
                      <a:r>
                        <a:rPr lang="en-US" altLang="ja-JP" sz="1100" b="0" dirty="0">
                          <a:solidFill>
                            <a:schemeClr val="tx1"/>
                          </a:solidFill>
                          <a:effectLst/>
                        </a:rPr>
                        <a:t>46,259</a:t>
                      </a:r>
                      <a:r>
                        <a:rPr lang="ja-JP" altLang="en-US" sz="1100" dirty="0">
                          <a:solidFill>
                            <a:schemeClr val="tx1"/>
                          </a:solidFill>
                          <a:effectLst/>
                        </a:rPr>
                        <a:t>千円）</a:t>
                      </a:r>
                      <a:r>
                        <a:rPr kumimoji="1" lang="ja-JP" altLang="en-US" sz="1100" dirty="0">
                          <a:solidFill>
                            <a:schemeClr val="tx1"/>
                          </a:solidFill>
                        </a:rPr>
                        <a:t>がん医療提供体制等充実強化事業（</a:t>
                      </a:r>
                      <a:r>
                        <a:rPr kumimoji="1" lang="en-US" altLang="ja-JP" sz="1100" dirty="0">
                          <a:solidFill>
                            <a:schemeClr val="tx1"/>
                          </a:solidFill>
                        </a:rPr>
                        <a:t>33,440</a:t>
                      </a:r>
                      <a:r>
                        <a:rPr kumimoji="1" lang="ja-JP" altLang="en-US" sz="1100" dirty="0">
                          <a:solidFill>
                            <a:schemeClr val="tx1"/>
                          </a:solidFill>
                        </a:rPr>
                        <a:t>千円）等</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689193" y="1202767"/>
            <a:ext cx="1188525" cy="864000"/>
            <a:chOff x="8122969" y="1185610"/>
            <a:chExt cx="1188525" cy="864000"/>
          </a:xfrm>
        </p:grpSpPr>
        <p:sp>
          <p:nvSpPr>
            <p:cNvPr id="10" name="角丸四角形 9"/>
            <p:cNvSpPr/>
            <p:nvPr/>
          </p:nvSpPr>
          <p:spPr>
            <a:xfrm>
              <a:off x="8122969" y="1185610"/>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194339" y="1257537"/>
              <a:ext cx="1086946" cy="720145"/>
              <a:chOff x="482250" y="2809410"/>
              <a:chExt cx="1140488" cy="770916"/>
            </a:xfrm>
          </p:grpSpPr>
          <p:sp>
            <p:nvSpPr>
              <p:cNvPr id="13" name="角丸四角形 12"/>
              <p:cNvSpPr/>
              <p:nvPr/>
            </p:nvSpPr>
            <p:spPr>
              <a:xfrm>
                <a:off x="482250" y="2809410"/>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5" name="スライド番号プレースホルダー 1">
            <a:extLst>
              <a:ext uri="{FF2B5EF4-FFF2-40B4-BE49-F238E27FC236}">
                <a16:creationId xmlns:a16="http://schemas.microsoft.com/office/drawing/2014/main" id="{086DB049-C24F-40A7-A39F-66DFD505E182}"/>
              </a:ext>
            </a:extLst>
          </p:cNvPr>
          <p:cNvSpPr>
            <a:spLocks noGrp="1"/>
          </p:cNvSpPr>
          <p:nvPr>
            <p:ph type="sldNum" sz="quarter" idx="12"/>
          </p:nvPr>
        </p:nvSpPr>
        <p:spPr>
          <a:xfrm>
            <a:off x="9381783" y="6479631"/>
            <a:ext cx="570120" cy="365125"/>
          </a:xfrm>
        </p:spPr>
        <p:txBody>
          <a:bodyPr/>
          <a:lstStyle/>
          <a:p>
            <a:r>
              <a:rPr kumimoji="1" lang="en-US" altLang="ja-JP" sz="1600" b="1" dirty="0">
                <a:latin typeface="+mn-ea"/>
              </a:rPr>
              <a:t>16</a:t>
            </a:r>
            <a:endParaRPr kumimoji="1" lang="ja-JP" altLang="en-US" sz="1600" b="1" dirty="0">
              <a:latin typeface="+mn-ea"/>
            </a:endParaRPr>
          </a:p>
        </p:txBody>
      </p:sp>
    </p:spTree>
    <p:extLst>
      <p:ext uri="{BB962C8B-B14F-4D97-AF65-F5344CB8AC3E}">
        <p14:creationId xmlns:p14="http://schemas.microsoft.com/office/powerpoint/2010/main" val="3687511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nvGraphicFramePr>
        <p:xfrm>
          <a:off x="564486" y="2403718"/>
          <a:ext cx="8833514" cy="3873683"/>
        </p:xfrm>
        <a:graphic>
          <a:graphicData uri="http://schemas.openxmlformats.org/drawingml/2006/table">
            <a:tbl>
              <a:tblPr firstRow="1" firstCol="1" bandRow="1">
                <a:tableStyleId>{5C22544A-7EE6-4342-B048-85BDC9FD1C3A}</a:tableStyleId>
              </a:tblPr>
              <a:tblGrid>
                <a:gridCol w="280264">
                  <a:extLst>
                    <a:ext uri="{9D8B030D-6E8A-4147-A177-3AD203B41FA5}">
                      <a16:colId xmlns:a16="http://schemas.microsoft.com/office/drawing/2014/main" val="20000"/>
                    </a:ext>
                  </a:extLst>
                </a:gridCol>
                <a:gridCol w="2845662">
                  <a:extLst>
                    <a:ext uri="{9D8B030D-6E8A-4147-A177-3AD203B41FA5}">
                      <a16:colId xmlns:a16="http://schemas.microsoft.com/office/drawing/2014/main" val="20001"/>
                    </a:ext>
                  </a:extLst>
                </a:gridCol>
                <a:gridCol w="2853794">
                  <a:extLst>
                    <a:ext uri="{9D8B030D-6E8A-4147-A177-3AD203B41FA5}">
                      <a16:colId xmlns:a16="http://schemas.microsoft.com/office/drawing/2014/main" val="20002"/>
                    </a:ext>
                  </a:extLst>
                </a:gridCol>
                <a:gridCol w="2853794">
                  <a:extLst>
                    <a:ext uri="{9D8B030D-6E8A-4147-A177-3AD203B41FA5}">
                      <a16:colId xmlns:a16="http://schemas.microsoft.com/office/drawing/2014/main" val="1545869113"/>
                    </a:ext>
                  </a:extLst>
                </a:gridCol>
              </a:tblGrid>
              <a:tr h="422756">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745526">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6</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2</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　　　</a:t>
                      </a:r>
                      <a:r>
                        <a:rPr lang="en-US" altLang="ja-JP" sz="1000" b="1" dirty="0">
                          <a:solidFill>
                            <a:schemeClr val="tx1"/>
                          </a:solidFill>
                          <a:effectLst/>
                          <a:latin typeface="+mn-ea"/>
                          <a:ea typeface="+mn-ea"/>
                        </a:rPr>
                        <a:t>※</a:t>
                      </a:r>
                      <a:r>
                        <a:rPr lang="ja-JP" altLang="en-US" sz="1000" b="1" dirty="0">
                          <a:solidFill>
                            <a:schemeClr val="tx1"/>
                          </a:solidFill>
                          <a:effectLst/>
                          <a:latin typeface="+mn-ea"/>
                          <a:ea typeface="+mn-ea"/>
                        </a:rPr>
                        <a:t>コロナの影響により事業中止</a:t>
                      </a:r>
                      <a:endParaRPr lang="en-US" altLang="ja-JP" sz="10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en-US" sz="1400" b="1" dirty="0">
                          <a:solidFill>
                            <a:schemeClr val="tx1"/>
                          </a:solidFill>
                          <a:effectLst/>
                          <a:latin typeface="+mn-ea"/>
                          <a:ea typeface="+mn-ea"/>
                        </a:rPr>
                        <a:t>）年度：２件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）年度：３件</a:t>
                      </a:r>
                      <a:endParaRPr lang="en-US" altLang="ja-JP" sz="1400" b="1" strike="sngStrike"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a:solidFill>
                            <a:schemeClr val="tx1"/>
                          </a:solidFill>
                          <a:effectLst/>
                          <a:latin typeface="+mn-ea"/>
                          <a:ea typeface="+mn-ea"/>
                        </a:rPr>
                        <a:t>延べ</a:t>
                      </a:r>
                      <a:r>
                        <a:rPr lang="en-US" altLang="ja-JP" sz="1400" b="1" dirty="0">
                          <a:solidFill>
                            <a:schemeClr val="tx1"/>
                          </a:solidFill>
                          <a:effectLst/>
                          <a:latin typeface="+mn-ea"/>
                          <a:ea typeface="+mn-ea"/>
                        </a:rPr>
                        <a:t>67</a:t>
                      </a:r>
                      <a:r>
                        <a:rPr lang="ja-JP" alt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483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9,241</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令和５年（</a:t>
                      </a:r>
                      <a:r>
                        <a:rPr lang="en-US" altLang="ja-JP" sz="1400" b="1" dirty="0">
                          <a:solidFill>
                            <a:schemeClr val="tx1"/>
                          </a:solidFill>
                          <a:effectLst/>
                          <a:latin typeface="+mn-ea"/>
                          <a:ea typeface="+mn-ea"/>
                          <a:cs typeface="HG丸ｺﾞｼｯｸM-PRO"/>
                        </a:rPr>
                        <a:t>2023</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5705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36</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a:t>
                      </a:r>
                      <a:r>
                        <a:rPr lang="en-US" altLang="ja-JP" sz="1400" b="1" strike="noStrike"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en-US" altLang="ja-JP" sz="1400" b="1" dirty="0">
                          <a:solidFill>
                            <a:schemeClr val="tx1"/>
                          </a:solidFill>
                          <a:effectLst/>
                          <a:latin typeface="+mn-ea"/>
                          <a:ea typeface="+mn-ea"/>
                          <a:cs typeface="HG丸ｺﾞｼｯｸM-PRO"/>
                        </a:rPr>
                        <a:t>55</a:t>
                      </a:r>
                      <a:r>
                        <a:rPr lang="ja-JP" altLang="en-US" sz="1400" b="1" dirty="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
        <p:nvSpPr>
          <p:cNvPr id="9" name="スライド番号プレースホルダー 1">
            <a:extLst>
              <a:ext uri="{FF2B5EF4-FFF2-40B4-BE49-F238E27FC236}">
                <a16:creationId xmlns:a16="http://schemas.microsoft.com/office/drawing/2014/main" id="{DB7D5D50-2731-49A5-84ED-2D14880CF391}"/>
              </a:ext>
            </a:extLst>
          </p:cNvPr>
          <p:cNvSpPr>
            <a:spLocks noGrp="1"/>
          </p:cNvSpPr>
          <p:nvPr>
            <p:ph type="sldNum" sz="quarter" idx="12"/>
          </p:nvPr>
        </p:nvSpPr>
        <p:spPr>
          <a:xfrm>
            <a:off x="9384422" y="6492875"/>
            <a:ext cx="570120" cy="365125"/>
          </a:xfrm>
        </p:spPr>
        <p:txBody>
          <a:bodyPr/>
          <a:lstStyle/>
          <a:p>
            <a:r>
              <a:rPr kumimoji="1" lang="en-US" altLang="ja-JP" sz="1600" b="1" dirty="0">
                <a:latin typeface="+mn-ea"/>
              </a:rPr>
              <a:t>17</a:t>
            </a:r>
            <a:endParaRPr kumimoji="1" lang="ja-JP" altLang="en-US" sz="1600" b="1" dirty="0">
              <a:latin typeface="+mn-ea"/>
            </a:endParaRPr>
          </a:p>
        </p:txBody>
      </p:sp>
    </p:spTree>
    <p:extLst>
      <p:ext uri="{BB962C8B-B14F-4D97-AF65-F5344CB8AC3E}">
        <p14:creationId xmlns:p14="http://schemas.microsoft.com/office/powerpoint/2010/main" val="2611679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45274"/>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951116915"/>
              </p:ext>
            </p:extLst>
          </p:nvPr>
        </p:nvGraphicFramePr>
        <p:xfrm>
          <a:off x="592429" y="1526948"/>
          <a:ext cx="8847786" cy="4879857"/>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260379">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a:solidFill>
                            <a:schemeClr val="tx1"/>
                          </a:solidFill>
                        </a:rPr>
                        <a:t>■がん診療連携協議会や医療関係団体、企業等と連携したオンラインセミナー等による</a:t>
                      </a:r>
                      <a:endParaRPr kumimoji="1" lang="en-US" altLang="ja-JP" sz="1300" b="0" dirty="0">
                        <a:solidFill>
                          <a:schemeClr val="tx1"/>
                        </a:solidFill>
                      </a:endParaRPr>
                    </a:p>
                    <a:p>
                      <a:pPr marL="174625" indent="-174625"/>
                      <a:r>
                        <a:rPr kumimoji="1" lang="ja-JP" altLang="en-US" sz="1300" b="0" dirty="0">
                          <a:solidFill>
                            <a:schemeClr val="tx1"/>
                          </a:solidFill>
                        </a:rPr>
                        <a:t>　府民への啓発を実施。</a:t>
                      </a:r>
                      <a:endParaRPr kumimoji="1" lang="en-US" altLang="ja-JP" sz="1300" b="0" dirty="0">
                        <a:solidFill>
                          <a:schemeClr val="tx1"/>
                        </a:solidFill>
                      </a:endParaRPr>
                    </a:p>
                    <a:p>
                      <a:pPr marL="174625" indent="-174625"/>
                      <a:r>
                        <a:rPr kumimoji="1" lang="ja-JP" altLang="en-US" sz="1300" b="0" dirty="0">
                          <a:solidFill>
                            <a:schemeClr val="tx1"/>
                          </a:solidFill>
                        </a:rPr>
                        <a:t>■連携企業におけるがん検診受診推進員の養成及び推進員による啓発を実施。</a:t>
                      </a:r>
                      <a:endParaRPr kumimoji="1" lang="en-US" altLang="ja-JP" sz="13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a:solidFill>
                            <a:schemeClr val="tx1"/>
                          </a:solidFill>
                        </a:rPr>
                        <a:t>■</a:t>
                      </a:r>
                      <a:r>
                        <a:rPr kumimoji="1" lang="zh-TW" altLang="en-US" sz="1300" b="0" dirty="0">
                          <a:solidFill>
                            <a:schemeClr val="tx1"/>
                          </a:solidFill>
                          <a:latin typeface="游ゴシック" panose="020B0400000000000000" pitchFamily="50" charset="-128"/>
                          <a:ea typeface="游ゴシック" panose="020B0400000000000000" pitchFamily="50" charset="-128"/>
                        </a:rPr>
                        <a:t>令和</a:t>
                      </a:r>
                      <a:r>
                        <a:rPr kumimoji="1" lang="ja-JP" altLang="en-US" sz="1300" b="0" dirty="0">
                          <a:solidFill>
                            <a:schemeClr val="tx1"/>
                          </a:solidFill>
                          <a:latin typeface="游ゴシック" panose="020B0400000000000000" pitchFamily="50" charset="-128"/>
                          <a:ea typeface="游ゴシック" panose="020B0400000000000000" pitchFamily="50" charset="-128"/>
                        </a:rPr>
                        <a:t>５</a:t>
                      </a:r>
                      <a:r>
                        <a:rPr kumimoji="1" lang="zh-TW" altLang="en-US" sz="1300" b="0" dirty="0">
                          <a:solidFill>
                            <a:schemeClr val="tx1"/>
                          </a:solidFill>
                          <a:latin typeface="游ゴシック" panose="020B0400000000000000" pitchFamily="50" charset="-128"/>
                          <a:ea typeface="游ゴシック" panose="020B0400000000000000" pitchFamily="50" charset="-128"/>
                        </a:rPr>
                        <a:t>年度寄附額</a:t>
                      </a:r>
                      <a:r>
                        <a:rPr kumimoji="1" lang="en-US" altLang="zh-TW" sz="1300" b="0" dirty="0">
                          <a:solidFill>
                            <a:schemeClr val="tx1"/>
                          </a:solidFill>
                          <a:latin typeface="游ゴシック" panose="020B0400000000000000" pitchFamily="50" charset="-128"/>
                          <a:ea typeface="游ゴシック" panose="020B0400000000000000" pitchFamily="50" charset="-128"/>
                        </a:rPr>
                        <a:t>11,057</a:t>
                      </a:r>
                      <a:r>
                        <a:rPr kumimoji="1" lang="zh-TW" altLang="en-US" sz="1300" b="0" dirty="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a:solidFill>
                            <a:schemeClr val="tx1"/>
                          </a:solidFill>
                          <a:latin typeface="游ゴシック" panose="020B0400000000000000" pitchFamily="50" charset="-128"/>
                          <a:ea typeface="游ゴシック" panose="020B0400000000000000" pitchFamily="50" charset="-128"/>
                        </a:rPr>
                        <a:t>R5.</a:t>
                      </a:r>
                      <a:r>
                        <a:rPr kumimoji="1" lang="en-US" altLang="ja-JP" sz="1300" b="0" dirty="0">
                          <a:solidFill>
                            <a:schemeClr val="tx1"/>
                          </a:solidFill>
                          <a:latin typeface="游ゴシック" panose="020B0400000000000000" pitchFamily="50" charset="-128"/>
                          <a:ea typeface="游ゴシック" panose="020B0400000000000000" pitchFamily="50" charset="-128"/>
                        </a:rPr>
                        <a:t>12</a:t>
                      </a:r>
                      <a:r>
                        <a:rPr kumimoji="1" lang="zh-TW" altLang="en-US" sz="1300" b="0" dirty="0">
                          <a:solidFill>
                            <a:schemeClr val="tx1"/>
                          </a:solidFill>
                          <a:latin typeface="游ゴシック" panose="020B0400000000000000" pitchFamily="50" charset="-128"/>
                          <a:ea typeface="游ゴシック" panose="020B0400000000000000" pitchFamily="50" charset="-128"/>
                        </a:rPr>
                        <a:t>末時点）寄附総額</a:t>
                      </a:r>
                      <a:r>
                        <a:rPr kumimoji="1" lang="en-US" altLang="zh-TW" sz="1300" b="0" dirty="0">
                          <a:solidFill>
                            <a:schemeClr val="tx1"/>
                          </a:solidFill>
                          <a:latin typeface="游ゴシック" panose="020B0400000000000000" pitchFamily="50" charset="-128"/>
                          <a:ea typeface="游ゴシック" panose="020B0400000000000000" pitchFamily="50" charset="-128"/>
                        </a:rPr>
                        <a:t>94,574</a:t>
                      </a:r>
                      <a:r>
                        <a:rPr kumimoji="1" lang="zh-TW" altLang="en-US" sz="1300" b="0" dirty="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a:solidFill>
                            <a:schemeClr val="tx1"/>
                          </a:solidFill>
                          <a:latin typeface="游ゴシック" panose="020B0400000000000000" pitchFamily="50" charset="-128"/>
                          <a:ea typeface="游ゴシック" panose="020B0400000000000000" pitchFamily="50" charset="-128"/>
                        </a:rPr>
                        <a:t>H24</a:t>
                      </a:r>
                      <a:r>
                        <a:rPr kumimoji="1" lang="zh-TW" altLang="en-US" sz="1300" b="0" dirty="0">
                          <a:solidFill>
                            <a:schemeClr val="tx1"/>
                          </a:solidFill>
                          <a:latin typeface="游ゴシック" panose="020B0400000000000000" pitchFamily="50" charset="-128"/>
                          <a:ea typeface="游ゴシック" panose="020B0400000000000000" pitchFamily="50" charset="-128"/>
                        </a:rPr>
                        <a:t>～</a:t>
                      </a:r>
                      <a:r>
                        <a:rPr kumimoji="1" lang="en-US" altLang="zh-TW" sz="1300" b="0" dirty="0">
                          <a:solidFill>
                            <a:schemeClr val="tx1"/>
                          </a:solidFill>
                          <a:latin typeface="游ゴシック" panose="020B0400000000000000" pitchFamily="50" charset="-128"/>
                          <a:ea typeface="游ゴシック" panose="020B0400000000000000" pitchFamily="50" charset="-128"/>
                        </a:rPr>
                        <a:t>R5.</a:t>
                      </a:r>
                      <a:r>
                        <a:rPr kumimoji="1" lang="en-US" altLang="ja-JP" sz="1300" b="0" dirty="0">
                          <a:solidFill>
                            <a:schemeClr val="tx1"/>
                          </a:solidFill>
                          <a:latin typeface="游ゴシック" panose="020B0400000000000000" pitchFamily="50" charset="-128"/>
                          <a:ea typeface="游ゴシック" panose="020B0400000000000000" pitchFamily="50" charset="-128"/>
                        </a:rPr>
                        <a:t>12</a:t>
                      </a:r>
                      <a:r>
                        <a:rPr kumimoji="1" lang="zh-TW" altLang="en-US" sz="1300" b="0" dirty="0">
                          <a:solidFill>
                            <a:schemeClr val="tx1"/>
                          </a:solidFill>
                          <a:latin typeface="游ゴシック" panose="020B0400000000000000" pitchFamily="50" charset="-128"/>
                          <a:ea typeface="游ゴシック" panose="020B0400000000000000" pitchFamily="50" charset="-128"/>
                        </a:rPr>
                        <a:t>末）</a:t>
                      </a:r>
                      <a:endParaRPr kumimoji="1" lang="en-US" altLang="zh-TW" sz="1300" b="0"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300" b="0" dirty="0">
                          <a:solidFill>
                            <a:schemeClr val="tx1"/>
                          </a:solidFill>
                        </a:rPr>
                        <a:t>■寄附金を活用し、がん検診の普及啓発資材の作成、小児・</a:t>
                      </a:r>
                      <a:r>
                        <a:rPr kumimoji="1" lang="en-US" altLang="ja-JP" sz="1300" b="0" dirty="0">
                          <a:solidFill>
                            <a:schemeClr val="tx1"/>
                          </a:solidFill>
                        </a:rPr>
                        <a:t>AYA</a:t>
                      </a:r>
                      <a:r>
                        <a:rPr kumimoji="1" lang="ja-JP" altLang="en-US" sz="1300" b="0" dirty="0">
                          <a:solidFill>
                            <a:schemeClr val="tx1"/>
                          </a:solidFill>
                        </a:rPr>
                        <a:t>世代のがん患者支援事業</a:t>
                      </a:r>
                      <a:r>
                        <a:rPr kumimoji="1" lang="ja-JP" altLang="en-US" sz="1300" b="0" strike="noStrike" dirty="0">
                          <a:solidFill>
                            <a:schemeClr val="tx1"/>
                          </a:solidFill>
                        </a:rPr>
                        <a:t>や企画提案型公募事業等</a:t>
                      </a:r>
                      <a:r>
                        <a:rPr kumimoji="1" lang="ja-JP" altLang="en-US" sz="1300" b="0" dirty="0">
                          <a:solidFill>
                            <a:schemeClr val="tx1"/>
                          </a:solidFill>
                        </a:rPr>
                        <a:t>を実施。</a:t>
                      </a:r>
                      <a:endParaRPr kumimoji="1" lang="en-US" altLang="ja-JP" sz="13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631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■社会全体でがん対策を進めていく更なる機運醸成</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■がん診療連携協議会や関係団体等と連携して啓発等を実施するとともに、がん検診受診推進員の養成に努めるなどにより社会全体の機運醸成を図る。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■がん対策基金の寄附の拡大に努めるとともに、寄附等を活用して患者団体等の活動を支援。</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■地域統括相談支援センターを新たに設置し、大阪がん患者団体協議会等と連携しながら、ピア・サポーターの養成及び活用を推進する。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364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200" b="1" spc="-100" dirty="0">
                          <a:solidFill>
                            <a:schemeClr val="bg1"/>
                          </a:solidFill>
                          <a:latin typeface="游ゴシック" panose="020B0400000000000000" pitchFamily="50" charset="-128"/>
                          <a:ea typeface="游ゴシック" panose="020B0400000000000000" pitchFamily="50" charset="-128"/>
                        </a:rPr>
                        <a:t>最終予算</a:t>
                      </a:r>
                      <a:r>
                        <a:rPr kumimoji="1" lang="ja-JP" altLang="en-US" sz="1200" b="1" spc="-100" baseline="0" dirty="0">
                          <a:solidFill>
                            <a:schemeClr val="bg1"/>
                          </a:solidFill>
                          <a:latin typeface="游ゴシック" panose="020B0400000000000000" pitchFamily="50" charset="-128"/>
                          <a:ea typeface="游ゴシック" panose="020B0400000000000000" pitchFamily="50" charset="-128"/>
                        </a:rPr>
                        <a:t> </a:t>
                      </a:r>
                      <a:r>
                        <a:rPr kumimoji="1" lang="ja-JP" altLang="en-US" sz="1200" b="1" spc="-100" dirty="0">
                          <a:solidFill>
                            <a:schemeClr val="bg1"/>
                          </a:solidFill>
                          <a:latin typeface="游ゴシック" panose="020B0400000000000000" pitchFamily="50" charset="-128"/>
                          <a:ea typeface="游ゴシック" panose="020B0400000000000000" pitchFamily="50" charset="-128"/>
                        </a:rPr>
                        <a:t> </a:t>
                      </a:r>
                      <a:r>
                        <a:rPr kumimoji="1" lang="en-US" altLang="ja-JP" sz="1200" b="1" spc="-100" dirty="0">
                          <a:solidFill>
                            <a:schemeClr val="bg1"/>
                          </a:solidFill>
                          <a:latin typeface="游ゴシック" panose="020B0400000000000000" pitchFamily="50" charset="-128"/>
                          <a:ea typeface="游ゴシック" panose="020B0400000000000000" pitchFamily="50" charset="-128"/>
                        </a:rPr>
                        <a:t>(</a:t>
                      </a:r>
                      <a:r>
                        <a:rPr kumimoji="1" lang="ja-JP" altLang="en-US" sz="1200" b="1" spc="-100" dirty="0">
                          <a:solidFill>
                            <a:schemeClr val="bg1"/>
                          </a:solidFill>
                          <a:latin typeface="游ゴシック" panose="020B0400000000000000" pitchFamily="50" charset="-128"/>
                          <a:ea typeface="游ゴシック" panose="020B0400000000000000" pitchFamily="50" charset="-128"/>
                        </a:rPr>
                        <a:t>案</a:t>
                      </a:r>
                      <a:r>
                        <a:rPr kumimoji="1" lang="en-US" altLang="ja-JP" sz="1200" b="1" spc="-100" dirty="0">
                          <a:solidFill>
                            <a:schemeClr val="bg1"/>
                          </a:solidFill>
                          <a:latin typeface="游ゴシック" panose="020B0400000000000000" pitchFamily="50" charset="-128"/>
                          <a:ea typeface="游ゴシック" panose="020B0400000000000000" pitchFamily="50" charset="-128"/>
                        </a:rPr>
                        <a:t>)</a:t>
                      </a:r>
                      <a:endParaRPr kumimoji="1" lang="ja-JP" altLang="en-US" sz="1600" b="1" spc="-10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千円）、緩和医療についての正しい知識の普及事業（</a:t>
                      </a:r>
                      <a:r>
                        <a:rPr kumimoji="1" lang="en-US" altLang="ja-JP" sz="1300" dirty="0">
                          <a:solidFill>
                            <a:schemeClr val="tx1"/>
                          </a:solidFill>
                        </a:rPr>
                        <a:t>3,811</a:t>
                      </a:r>
                      <a:r>
                        <a:rPr kumimoji="1" lang="ja-JP" altLang="en-US" sz="1300" dirty="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2" name="スライド番号プレースホルダー 1">
            <a:extLst>
              <a:ext uri="{FF2B5EF4-FFF2-40B4-BE49-F238E27FC236}">
                <a16:creationId xmlns:a16="http://schemas.microsoft.com/office/drawing/2014/main" id="{E416394C-4E26-4DE8-91E0-63448D65FEF4}"/>
              </a:ext>
            </a:extLst>
          </p:cNvPr>
          <p:cNvSpPr>
            <a:spLocks noGrp="1"/>
          </p:cNvSpPr>
          <p:nvPr>
            <p:ph type="sldNum" sz="quarter" idx="12"/>
          </p:nvPr>
        </p:nvSpPr>
        <p:spPr>
          <a:xfrm>
            <a:off x="9183730" y="6406805"/>
            <a:ext cx="570120" cy="365125"/>
          </a:xfrm>
        </p:spPr>
        <p:txBody>
          <a:bodyPr/>
          <a:lstStyle/>
          <a:p>
            <a:r>
              <a:rPr kumimoji="1" lang="en-US" altLang="ja-JP" sz="1600" b="1" dirty="0">
                <a:latin typeface="+mn-ea"/>
              </a:rPr>
              <a:t>18</a:t>
            </a:r>
            <a:endParaRPr kumimoji="1" lang="ja-JP" altLang="en-US" sz="1600" b="1" dirty="0">
              <a:latin typeface="+mn-ea"/>
            </a:endParaRPr>
          </a:p>
        </p:txBody>
      </p:sp>
    </p:spTree>
    <p:extLst>
      <p:ext uri="{BB962C8B-B14F-4D97-AF65-F5344CB8AC3E}">
        <p14:creationId xmlns:p14="http://schemas.microsoft.com/office/powerpoint/2010/main" val="155098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49923" y="3129560"/>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nvGraphicFramePr>
        <p:xfrm>
          <a:off x="483302" y="94109"/>
          <a:ext cx="8814337" cy="658059"/>
        </p:xfrm>
        <a:graphic>
          <a:graphicData uri="http://schemas.openxmlformats.org/drawingml/2006/table">
            <a:tbl>
              <a:tblPr firstRow="1" bandRow="1">
                <a:tableStyleId>{5C22544A-7EE6-4342-B048-85BDC9FD1C3A}</a:tableStyleId>
              </a:tblPr>
              <a:tblGrid>
                <a:gridCol w="1274378">
                  <a:extLst>
                    <a:ext uri="{9D8B030D-6E8A-4147-A177-3AD203B41FA5}">
                      <a16:colId xmlns:a16="http://schemas.microsoft.com/office/drawing/2014/main" val="3795206225"/>
                    </a:ext>
                  </a:extLst>
                </a:gridCol>
                <a:gridCol w="7539959">
                  <a:extLst>
                    <a:ext uri="{9D8B030D-6E8A-4147-A177-3AD203B41FA5}">
                      <a16:colId xmlns:a16="http://schemas.microsoft.com/office/drawing/2014/main" val="1328953327"/>
                    </a:ext>
                  </a:extLst>
                </a:gridCol>
              </a:tblGrid>
              <a:tr h="6580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現状･課題</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350" b="1" dirty="0">
                          <a:solidFill>
                            <a:schemeClr val="tx1"/>
                          </a:solidFill>
                        </a:rPr>
                        <a:t>◆喫煙、飲酒、食事、運動などの生活習慣を改善することにより、避けられるがんを防ぐことが大切。子どもの頃からがんに対する正しい知識などを学ぶ、がん教育の充実が求められる。</a:t>
                      </a:r>
                      <a:endParaRPr kumimoji="1" lang="ja-JP" altLang="en-US" sz="135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625488365"/>
              </p:ext>
            </p:extLst>
          </p:nvPr>
        </p:nvGraphicFramePr>
        <p:xfrm>
          <a:off x="483302" y="819163"/>
          <a:ext cx="8814337" cy="5990898"/>
        </p:xfrm>
        <a:graphic>
          <a:graphicData uri="http://schemas.openxmlformats.org/drawingml/2006/table">
            <a:tbl>
              <a:tblPr firstRow="1" bandRow="1">
                <a:tableStyleId>{5C22544A-7EE6-4342-B048-85BDC9FD1C3A}</a:tableStyleId>
              </a:tblPr>
              <a:tblGrid>
                <a:gridCol w="1284538">
                  <a:extLst>
                    <a:ext uri="{9D8B030D-6E8A-4147-A177-3AD203B41FA5}">
                      <a16:colId xmlns:a16="http://schemas.microsoft.com/office/drawing/2014/main" val="528851062"/>
                    </a:ext>
                  </a:extLst>
                </a:gridCol>
                <a:gridCol w="7529799">
                  <a:extLst>
                    <a:ext uri="{9D8B030D-6E8A-4147-A177-3AD203B41FA5}">
                      <a16:colId xmlns:a16="http://schemas.microsoft.com/office/drawing/2014/main" val="89849022"/>
                    </a:ext>
                  </a:extLst>
                </a:gridCol>
              </a:tblGrid>
              <a:tr h="4159427">
                <a:tc>
                  <a:txBody>
                    <a:bodyPr/>
                    <a:lstStyle/>
                    <a:p>
                      <a:r>
                        <a:rPr kumimoji="1" lang="ja-JP" altLang="en-US" sz="1600" dirty="0">
                          <a:latin typeface="+mn-ea"/>
                          <a:ea typeface="+mn-ea"/>
                        </a:rPr>
                        <a:t> </a:t>
                      </a:r>
                      <a:r>
                        <a:rPr kumimoji="1" lang="ja-JP" altLang="en-US" sz="1400" dirty="0">
                          <a:latin typeface="+mn-ea"/>
                          <a:ea typeface="+mn-ea"/>
                        </a:rPr>
                        <a:t>本年度の     </a:t>
                      </a:r>
                      <a:endParaRPr kumimoji="1" lang="en-US" altLang="ja-JP" sz="1400" dirty="0">
                        <a:latin typeface="+mn-ea"/>
                        <a:ea typeface="+mn-ea"/>
                      </a:endParaRPr>
                    </a:p>
                    <a:p>
                      <a:r>
                        <a:rPr kumimoji="1" lang="en-US" altLang="ja-JP" sz="1400" dirty="0">
                          <a:latin typeface="+mn-ea"/>
                          <a:ea typeface="+mn-ea"/>
                        </a:rPr>
                        <a:t> </a:t>
                      </a:r>
                      <a:r>
                        <a:rPr kumimoji="1" lang="ja-JP" altLang="en-US" sz="1400" dirty="0">
                          <a:latin typeface="+mn-ea"/>
                          <a:ea typeface="+mn-ea"/>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50" b="1" i="0" u="none" strike="noStrike" kern="1200" cap="none" spc="0" normalizeH="0" baseline="0" noProof="0" dirty="0">
                          <a:ln>
                            <a:noFill/>
                          </a:ln>
                          <a:solidFill>
                            <a:schemeClr val="tx1"/>
                          </a:solidFill>
                          <a:effectLst/>
                          <a:uLnTx/>
                          <a:uFillTx/>
                          <a:latin typeface="+mn-ea"/>
                          <a:ea typeface="+mn-ea"/>
                          <a:cs typeface="+mn-cs"/>
                        </a:rPr>
                        <a:t>《</a:t>
                      </a:r>
                      <a:r>
                        <a:rPr kumimoji="1" lang="ja-JP" altLang="en-US" sz="1150" b="1" i="0" u="sng" strike="noStrike" kern="1200" cap="none" spc="0" normalizeH="0" baseline="0" noProof="0" dirty="0">
                          <a:ln>
                            <a:noFill/>
                          </a:ln>
                          <a:solidFill>
                            <a:schemeClr val="tx1"/>
                          </a:solidFill>
                          <a:effectLst/>
                          <a:uLnTx/>
                          <a:uFillTx/>
                          <a:latin typeface="+mn-ea"/>
                          <a:ea typeface="+mn-ea"/>
                          <a:cs typeface="+mn-cs"/>
                        </a:rPr>
                        <a:t>たばこ対策</a:t>
                      </a:r>
                      <a:r>
                        <a:rPr kumimoji="1" lang="en-US" altLang="ja-JP" sz="1150" b="1" i="0" u="none" strike="noStrike" kern="1200" cap="none" spc="0" normalizeH="0" baseline="0" noProof="0" dirty="0">
                          <a:ln>
                            <a:noFill/>
                          </a:ln>
                          <a:solidFill>
                            <a:schemeClr val="tx1"/>
                          </a:solidFill>
                          <a:effectLst/>
                          <a:uLnTx/>
                          <a:uFillTx/>
                          <a:latin typeface="+mn-ea"/>
                          <a:ea typeface="+mn-ea"/>
                          <a:cs typeface="+mn-cs"/>
                        </a:rPr>
                        <a:t>》</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■健康増進法、大阪府受動喫煙防止条例及び子どもの受動喫煙防止条例について、</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　リーフレット・ガイドブック配布、ポスター掲示、大阪シティバスラッピング、</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　大阪モノレール車内ビジョン、デジタルサイネージ広告、</a:t>
                      </a:r>
                      <a:r>
                        <a:rPr kumimoji="1" lang="en-US" altLang="ja-JP" sz="1150" b="0" i="0" u="none" strike="noStrike" kern="1200" cap="none" spc="0" normalizeH="0" baseline="0" noProof="0" dirty="0">
                          <a:ln>
                            <a:noFill/>
                          </a:ln>
                          <a:solidFill>
                            <a:schemeClr val="tx1"/>
                          </a:solidFill>
                          <a:effectLst/>
                          <a:uLnTx/>
                          <a:uFillTx/>
                          <a:latin typeface="+mn-ea"/>
                          <a:ea typeface="+mn-ea"/>
                          <a:cs typeface="+mn-cs"/>
                        </a:rPr>
                        <a:t>SNS</a:t>
                      </a:r>
                      <a:r>
                        <a:rPr kumimoji="1" lang="ja-JP" altLang="en-US" sz="1150" b="0" i="0" u="none" strike="noStrike" kern="1200" cap="none" spc="0" normalizeH="0" baseline="0" noProof="0" dirty="0">
                          <a:ln>
                            <a:noFill/>
                          </a:ln>
                          <a:solidFill>
                            <a:schemeClr val="tx1"/>
                          </a:solidFill>
                          <a:effectLst/>
                          <a:uLnTx/>
                          <a:uFillTx/>
                          <a:latin typeface="+mn-ea"/>
                          <a:ea typeface="+mn-ea"/>
                          <a:cs typeface="+mn-cs"/>
                        </a:rPr>
                        <a:t>等による周知啓発。</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■府内喫煙可能室設置施設（約</a:t>
                      </a:r>
                      <a:r>
                        <a:rPr kumimoji="1" lang="en-US" altLang="ja-JP" sz="1150" b="0" i="0" u="none" strike="noStrike" kern="1200" cap="none" spc="0" normalizeH="0" baseline="0" noProof="0" dirty="0">
                          <a:ln>
                            <a:noFill/>
                          </a:ln>
                          <a:solidFill>
                            <a:schemeClr val="tx1"/>
                          </a:solidFill>
                          <a:effectLst/>
                          <a:uLnTx/>
                          <a:uFillTx/>
                          <a:latin typeface="+mn-ea"/>
                          <a:ea typeface="+mn-ea"/>
                          <a:cs typeface="+mn-cs"/>
                        </a:rPr>
                        <a:t>2</a:t>
                      </a:r>
                      <a:r>
                        <a:rPr kumimoji="1" lang="ja-JP" altLang="en-US" sz="1150" b="0" i="0" u="none" strike="noStrike" kern="1200" cap="none" spc="0" normalizeH="0" baseline="0" noProof="0" dirty="0">
                          <a:ln>
                            <a:noFill/>
                          </a:ln>
                          <a:solidFill>
                            <a:schemeClr val="tx1"/>
                          </a:solidFill>
                          <a:effectLst/>
                          <a:uLnTx/>
                          <a:uFillTx/>
                          <a:latin typeface="+mn-ea"/>
                          <a:ea typeface="+mn-ea"/>
                          <a:cs typeface="+mn-cs"/>
                        </a:rPr>
                        <a:t>万店）に対し、リーフレット配布とともに</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　電話でのフォローアップ及び個別訪問を実施。</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■大阪府受動喫煙防止対策相談ダイヤル等での問い合わせ、相談対応、府保健所、保健所設置市と</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　連携した、法・条令に基づく指導、助言。</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■飲食店向け調査（法・条例の認知度、受動喫煙防止対策状況等）及び</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　府民向け意識調査（法・条令の認知度、受動喫煙を受けた機会等）を実施。</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■条例の規制の対象となる飲食店に対する府独自の支援策を実施。</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■屋外分煙所モデル整備の促進。</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50" dirty="0">
                          <a:solidFill>
                            <a:schemeClr val="tx1"/>
                          </a:solidFill>
                          <a:latin typeface="+mn-ea"/>
                          <a:ea typeface="+mn-ea"/>
                        </a:rPr>
                        <a:t>《</a:t>
                      </a:r>
                      <a:r>
                        <a:rPr kumimoji="1" lang="ja-JP" altLang="en-US" sz="1150" u="sng" dirty="0">
                          <a:solidFill>
                            <a:schemeClr val="tx1"/>
                          </a:solidFill>
                          <a:latin typeface="+mn-ea"/>
                          <a:ea typeface="+mn-ea"/>
                        </a:rPr>
                        <a:t>喫煙以外の生活習慣の改善</a:t>
                      </a:r>
                      <a:r>
                        <a:rPr kumimoji="1" lang="en-US" altLang="ja-JP" sz="1150" dirty="0">
                          <a:solidFill>
                            <a:schemeClr val="tx1"/>
                          </a:solidFill>
                          <a:latin typeface="+mn-ea"/>
                          <a:ea typeface="+mn-ea"/>
                        </a:rPr>
                        <a:t>》</a:t>
                      </a:r>
                      <a:endParaRPr kumimoji="1" lang="en-US" altLang="ja-JP" sz="115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dirty="0">
                          <a:solidFill>
                            <a:schemeClr val="tx1"/>
                          </a:solidFill>
                          <a:latin typeface="+mn-ea"/>
                          <a:ea typeface="+mn-ea"/>
                        </a:rPr>
                        <a:t>■府民の健康づくりをオール大阪で推進する</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健活１０</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の普及啓発を、企業や保健医療関係団体、市町村等と連携して展開。</a:t>
                      </a:r>
                      <a:endParaRPr kumimoji="1" lang="en-US" altLang="ja-JP" sz="115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■日々の健康づくりの実践に役立つ情報を発信する啓発セミナーをオンラインで開催（「健活おおさかセミナー」</a:t>
                      </a:r>
                      <a:r>
                        <a:rPr kumimoji="1" lang="en-US" altLang="ja-JP" sz="1150" b="0" i="0" u="none" strike="noStrike" kern="1200" cap="none" spc="0" normalizeH="0" baseline="0" noProof="0" dirty="0">
                          <a:ln>
                            <a:noFill/>
                          </a:ln>
                          <a:solidFill>
                            <a:schemeClr val="tx1"/>
                          </a:solidFill>
                          <a:effectLst/>
                          <a:uLnTx/>
                          <a:uFillTx/>
                          <a:latin typeface="+mn-ea"/>
                          <a:ea typeface="+mn-ea"/>
                          <a:cs typeface="+mn-cs"/>
                        </a:rPr>
                        <a:t>25,675</a:t>
                      </a: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回視聴）。</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健活１０</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の普及啓発のため</a:t>
                      </a:r>
                      <a:r>
                        <a:rPr kumimoji="1" lang="en-US" altLang="ja-JP" sz="1150" b="0" dirty="0">
                          <a:solidFill>
                            <a:schemeClr val="tx1"/>
                          </a:solidFill>
                          <a:latin typeface="+mn-ea"/>
                          <a:ea typeface="+mn-ea"/>
                        </a:rPr>
                        <a:t>JR</a:t>
                      </a:r>
                      <a:r>
                        <a:rPr kumimoji="1" lang="ja-JP" altLang="en-US" sz="1150" b="0" dirty="0">
                          <a:solidFill>
                            <a:schemeClr val="tx1"/>
                          </a:solidFill>
                          <a:latin typeface="+mn-ea"/>
                          <a:ea typeface="+mn-ea"/>
                        </a:rPr>
                        <a:t>大阪駅で</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健活１０</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と万博のコラボレーション広告を掲出</a:t>
                      </a:r>
                      <a:r>
                        <a:rPr kumimoji="1" lang="ja-JP" altLang="en-US" sz="1150" b="0" i="0" u="none" strike="noStrike" kern="1200" cap="none" spc="0" normalizeH="0" baseline="0" noProof="0" dirty="0">
                          <a:ln>
                            <a:noFill/>
                          </a:ln>
                          <a:solidFill>
                            <a:schemeClr val="tx1"/>
                          </a:solidFill>
                          <a:effectLst/>
                          <a:uLnTx/>
                          <a:uFillTx/>
                          <a:latin typeface="+mn-ea"/>
                          <a:ea typeface="+mn-ea"/>
                          <a:cs typeface="+mn-cs"/>
                        </a:rPr>
                        <a:t>。</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50" dirty="0">
                          <a:solidFill>
                            <a:schemeClr val="tx1"/>
                          </a:solidFill>
                          <a:latin typeface="+mn-ea"/>
                          <a:ea typeface="+mn-ea"/>
                        </a:rPr>
                        <a:t>《</a:t>
                      </a:r>
                      <a:r>
                        <a:rPr kumimoji="1" lang="ja-JP" altLang="en-US" sz="1150" u="sng" dirty="0">
                          <a:solidFill>
                            <a:schemeClr val="tx1"/>
                          </a:solidFill>
                          <a:latin typeface="+mn-ea"/>
                          <a:ea typeface="+mn-ea"/>
                        </a:rPr>
                        <a:t>がんに関する知識の普及啓発</a:t>
                      </a:r>
                      <a:r>
                        <a:rPr kumimoji="1" lang="en-US" altLang="ja-JP" sz="1150" dirty="0">
                          <a:solidFill>
                            <a:schemeClr val="tx1"/>
                          </a:solidFill>
                          <a:latin typeface="+mn-ea"/>
                          <a:ea typeface="+mn-ea"/>
                        </a:rPr>
                        <a:t>》</a:t>
                      </a:r>
                      <a:endParaRPr kumimoji="1" lang="en-US" altLang="ja-JP" sz="1150" b="0" dirty="0">
                        <a:solidFill>
                          <a:schemeClr val="tx1"/>
                        </a:solidFill>
                        <a:latin typeface="+mn-ea"/>
                        <a:ea typeface="+mn-ea"/>
                      </a:endParaRPr>
                    </a:p>
                    <a:p>
                      <a:pPr marL="174625" indent="-174625"/>
                      <a:r>
                        <a:rPr kumimoji="1" lang="ja-JP" altLang="en-US" sz="1150" b="0" dirty="0">
                          <a:solidFill>
                            <a:schemeClr val="tx1"/>
                          </a:solidFill>
                          <a:latin typeface="+mn-ea"/>
                          <a:ea typeface="+mn-ea"/>
                        </a:rPr>
                        <a:t>■中学校、高校におけるがん教育の外部講師活用を進めるため、府教育庁と連携して講師リストを作成し、市町村教育委員会や府立高校へ配布するとともに、依頼に基づき外部講師を派遣。また、教員向けの研修会を教育庁と連携して実施。</a:t>
                      </a:r>
                      <a:endParaRPr kumimoji="1" lang="en-US" altLang="ja-JP" sz="1150" b="0" dirty="0">
                        <a:solidFill>
                          <a:schemeClr val="tx1"/>
                        </a:solidFill>
                        <a:latin typeface="+mn-ea"/>
                        <a:ea typeface="+mn-ea"/>
                      </a:endParaRPr>
                    </a:p>
                    <a:p>
                      <a:pPr marL="174625" indent="-174625"/>
                      <a:r>
                        <a:rPr kumimoji="1" lang="ja-JP" altLang="en-US" sz="1150" b="0" dirty="0">
                          <a:solidFill>
                            <a:schemeClr val="tx1"/>
                          </a:solidFill>
                          <a:latin typeface="+mn-ea"/>
                          <a:ea typeface="+mn-ea"/>
                        </a:rPr>
                        <a:t>■関係団体や企業、大学等と連携し、がんやがん予防に関するオンラインセミナーの開催、がん検診受診促進動画の配信等普及啓発を実施。</a:t>
                      </a:r>
                      <a:endParaRPr kumimoji="1" lang="en-US" altLang="ja-JP" sz="115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2758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今後の</a:t>
                      </a:r>
                      <a:endParaRPr kumimoji="1" lang="en-US" altLang="ja-JP" sz="1400" b="1"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 取組予定</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50" b="1" dirty="0">
                          <a:solidFill>
                            <a:schemeClr val="tx1"/>
                          </a:solidFill>
                          <a:latin typeface="+mn-ea"/>
                          <a:ea typeface="+mn-ea"/>
                        </a:rPr>
                        <a:t>《</a:t>
                      </a:r>
                      <a:r>
                        <a:rPr kumimoji="1" lang="ja-JP" altLang="en-US" sz="1150" b="1" u="sng" dirty="0">
                          <a:solidFill>
                            <a:schemeClr val="tx1"/>
                          </a:solidFill>
                          <a:latin typeface="+mn-ea"/>
                          <a:ea typeface="+mn-ea"/>
                        </a:rPr>
                        <a:t>課題</a:t>
                      </a:r>
                      <a:r>
                        <a:rPr kumimoji="1" lang="en-US" altLang="ja-JP" sz="1150" b="1" dirty="0">
                          <a:solidFill>
                            <a:schemeClr val="tx1"/>
                          </a:solidFill>
                          <a:latin typeface="+mn-ea"/>
                          <a:ea typeface="+mn-ea"/>
                        </a:rPr>
                        <a:t>》</a:t>
                      </a:r>
                    </a:p>
                    <a:p>
                      <a:pPr marL="174625" indent="-174625"/>
                      <a:r>
                        <a:rPr kumimoji="1" lang="ja-JP" altLang="en-US" sz="1150" b="0" dirty="0">
                          <a:solidFill>
                            <a:schemeClr val="tx1"/>
                          </a:solidFill>
                          <a:latin typeface="+mn-ea"/>
                          <a:ea typeface="+mn-ea"/>
                        </a:rPr>
                        <a:t>■健康増進法及び大阪府受動喫煙防止条例の周知と実効性の担保。</a:t>
                      </a:r>
                      <a:endParaRPr kumimoji="1" lang="en-US" altLang="ja-JP" sz="1150" b="0" dirty="0">
                        <a:solidFill>
                          <a:schemeClr val="tx1"/>
                        </a:solidFill>
                        <a:latin typeface="+mn-ea"/>
                        <a:ea typeface="+mn-ea"/>
                      </a:endParaRPr>
                    </a:p>
                    <a:p>
                      <a:pPr marL="174625" indent="-174625"/>
                      <a:r>
                        <a:rPr kumimoji="1" lang="ja-JP" altLang="en-US" sz="1150" b="0" dirty="0">
                          <a:solidFill>
                            <a:schemeClr val="tx1"/>
                          </a:solidFill>
                          <a:latin typeface="+mn-ea"/>
                          <a:ea typeface="+mn-ea"/>
                        </a:rPr>
                        <a:t>■健康に関心の薄い若い世代等に対して、取組みへの参加を促す手法の工夫が必要。</a:t>
                      </a:r>
                      <a:endParaRPr kumimoji="1" lang="en-US" altLang="ja-JP" sz="115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50" b="1" dirty="0">
                          <a:solidFill>
                            <a:schemeClr val="tx1"/>
                          </a:solidFill>
                          <a:latin typeface="+mn-ea"/>
                          <a:ea typeface="+mn-ea"/>
                        </a:rPr>
                        <a:t>《</a:t>
                      </a:r>
                      <a:r>
                        <a:rPr kumimoji="1" lang="ja-JP" altLang="en-US" sz="1150" b="1" u="sng" dirty="0">
                          <a:solidFill>
                            <a:schemeClr val="tx1"/>
                          </a:solidFill>
                          <a:latin typeface="+mn-ea"/>
                          <a:ea typeface="+mn-ea"/>
                        </a:rPr>
                        <a:t>次年度の取組</a:t>
                      </a:r>
                      <a:r>
                        <a:rPr kumimoji="1" lang="en-US" altLang="ja-JP" sz="1150" b="1"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■望まない受動喫煙の防止のため、周知啓発、適切な指導・助言及び支援策を引き続き実施。</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indent="-174625"/>
                      <a:r>
                        <a:rPr kumimoji="1" lang="ja-JP" altLang="en-US" sz="1150" b="0" dirty="0">
                          <a:solidFill>
                            <a:schemeClr val="tx1"/>
                          </a:solidFill>
                          <a:latin typeface="+mn-ea"/>
                          <a:ea typeface="+mn-ea"/>
                        </a:rPr>
                        <a:t>■</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健活１０</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の普及啓発及び「健活おおさか推進府民会議」を通じて、引き続きオール大阪での健康づくりを推進。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374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 最終予算</a:t>
                      </a:r>
                      <a:r>
                        <a:rPr kumimoji="1" lang="en-US" altLang="ja-JP" sz="1400" b="1" dirty="0">
                          <a:solidFill>
                            <a:schemeClr val="bg1"/>
                          </a:solidFill>
                          <a:latin typeface="+mn-ea"/>
                          <a:ea typeface="+mn-ea"/>
                        </a:rPr>
                        <a:t>(</a:t>
                      </a:r>
                      <a:r>
                        <a:rPr kumimoji="1" lang="ja-JP" altLang="en-US" sz="1400" b="1" dirty="0">
                          <a:solidFill>
                            <a:schemeClr val="bg1"/>
                          </a:solidFill>
                          <a:latin typeface="+mn-ea"/>
                          <a:ea typeface="+mn-ea"/>
                        </a:rPr>
                        <a:t>案</a:t>
                      </a:r>
                      <a:r>
                        <a:rPr kumimoji="1" lang="en-US" altLang="ja-JP" sz="1400" b="1" dirty="0">
                          <a:solidFill>
                            <a:schemeClr val="bg1"/>
                          </a:solidFill>
                          <a:latin typeface="+mn-ea"/>
                          <a:ea typeface="+mn-ea"/>
                        </a:rPr>
                        <a:t>)</a:t>
                      </a:r>
                      <a:endParaRPr kumimoji="1" lang="ja-JP" altLang="en-US"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50" dirty="0">
                          <a:solidFill>
                            <a:schemeClr val="tx1"/>
                          </a:solidFill>
                          <a:latin typeface="+mn-ea"/>
                          <a:ea typeface="+mn-ea"/>
                        </a:rPr>
                        <a:t>たばこ対策事業（</a:t>
                      </a:r>
                      <a:r>
                        <a:rPr kumimoji="1" lang="en-US" altLang="ja-JP" sz="1150" b="0" i="0" u="none" strike="noStrike" kern="1200" cap="none" spc="0" normalizeH="0" baseline="0" noProof="0" dirty="0">
                          <a:ln>
                            <a:noFill/>
                          </a:ln>
                          <a:solidFill>
                            <a:schemeClr val="tx1"/>
                          </a:solidFill>
                          <a:effectLst/>
                          <a:uLnTx/>
                          <a:uFillTx/>
                          <a:latin typeface="+mn-ea"/>
                          <a:ea typeface="+mn-ea"/>
                          <a:cs typeface="+mn-cs"/>
                        </a:rPr>
                        <a:t>114,675</a:t>
                      </a: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千円</a:t>
                      </a:r>
                      <a:r>
                        <a:rPr kumimoji="1" lang="ja-JP" altLang="en-US" sz="1150" dirty="0">
                          <a:solidFill>
                            <a:schemeClr val="tx1"/>
                          </a:solidFill>
                          <a:latin typeface="+mn-ea"/>
                          <a:ea typeface="+mn-ea"/>
                        </a:rPr>
                        <a:t>）、オール大阪による健康づくり推進事業（</a:t>
                      </a:r>
                      <a:r>
                        <a:rPr kumimoji="1" lang="en-US" altLang="ja-JP" sz="1150" dirty="0">
                          <a:solidFill>
                            <a:schemeClr val="tx1"/>
                          </a:solidFill>
                          <a:latin typeface="+mn-ea"/>
                          <a:ea typeface="+mn-ea"/>
                        </a:rPr>
                        <a:t>27,134</a:t>
                      </a:r>
                      <a:r>
                        <a:rPr kumimoji="1" lang="ja-JP" altLang="en-US" sz="1150" dirty="0">
                          <a:solidFill>
                            <a:schemeClr val="tx1"/>
                          </a:solidFill>
                          <a:latin typeface="+mn-ea"/>
                          <a:ea typeface="+mn-ea"/>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167605" y="819162"/>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7" name="スライド番号プレースホルダー 1">
            <a:extLst>
              <a:ext uri="{FF2B5EF4-FFF2-40B4-BE49-F238E27FC236}">
                <a16:creationId xmlns:a16="http://schemas.microsoft.com/office/drawing/2014/main" id="{0B79C316-93B6-47A9-98B9-C13272676DC8}"/>
              </a:ext>
            </a:extLst>
          </p:cNvPr>
          <p:cNvSpPr txBox="1">
            <a:spLocks/>
          </p:cNvSpPr>
          <p:nvPr/>
        </p:nvSpPr>
        <p:spPr>
          <a:xfrm>
            <a:off x="7023355" y="6455480"/>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２</a:t>
            </a:r>
          </a:p>
        </p:txBody>
      </p:sp>
    </p:spTree>
    <p:extLst>
      <p:ext uri="{BB962C8B-B14F-4D97-AF65-F5344CB8AC3E}">
        <p14:creationId xmlns:p14="http://schemas.microsoft.com/office/powerpoint/2010/main" val="1863643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59002" y="1023214"/>
            <a:ext cx="9259910" cy="546966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04481" y="1401277"/>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graphicFrame>
        <p:nvGraphicFramePr>
          <p:cNvPr id="17" name="表 16"/>
          <p:cNvGraphicFramePr>
            <a:graphicFrameLocks noGrp="1"/>
          </p:cNvGraphicFramePr>
          <p:nvPr>
            <p:extLst>
              <p:ext uri="{D42A27DB-BD31-4B8C-83A1-F6EECF244321}">
                <p14:modId xmlns:p14="http://schemas.microsoft.com/office/powerpoint/2010/main" val="554985821"/>
              </p:ext>
            </p:extLst>
          </p:nvPr>
        </p:nvGraphicFramePr>
        <p:xfrm>
          <a:off x="750794" y="1779631"/>
          <a:ext cx="8607519" cy="4624200"/>
        </p:xfrm>
        <a:graphic>
          <a:graphicData uri="http://schemas.openxmlformats.org/drawingml/2006/table">
            <a:tbl>
              <a:tblPr firstRow="1" firstCol="1" bandRow="1">
                <a:tableStyleId>{5C22544A-7EE6-4342-B048-85BDC9FD1C3A}</a:tableStyleId>
              </a:tblPr>
              <a:tblGrid>
                <a:gridCol w="372682">
                  <a:extLst>
                    <a:ext uri="{9D8B030D-6E8A-4147-A177-3AD203B41FA5}">
                      <a16:colId xmlns:a16="http://schemas.microsoft.com/office/drawing/2014/main" val="20000"/>
                    </a:ext>
                  </a:extLst>
                </a:gridCol>
                <a:gridCol w="1733925">
                  <a:extLst>
                    <a:ext uri="{9D8B030D-6E8A-4147-A177-3AD203B41FA5}">
                      <a16:colId xmlns:a16="http://schemas.microsoft.com/office/drawing/2014/main" val="20001"/>
                    </a:ext>
                  </a:extLst>
                </a:gridCol>
                <a:gridCol w="1740141">
                  <a:extLst>
                    <a:ext uri="{9D8B030D-6E8A-4147-A177-3AD203B41FA5}">
                      <a16:colId xmlns:a16="http://schemas.microsoft.com/office/drawing/2014/main" val="4248317151"/>
                    </a:ext>
                  </a:extLst>
                </a:gridCol>
                <a:gridCol w="1569275">
                  <a:extLst>
                    <a:ext uri="{9D8B030D-6E8A-4147-A177-3AD203B41FA5}">
                      <a16:colId xmlns:a16="http://schemas.microsoft.com/office/drawing/2014/main" val="20003"/>
                    </a:ext>
                  </a:extLst>
                </a:gridCol>
                <a:gridCol w="1719883">
                  <a:extLst>
                    <a:ext uri="{9D8B030D-6E8A-4147-A177-3AD203B41FA5}">
                      <a16:colId xmlns:a16="http://schemas.microsoft.com/office/drawing/2014/main" val="2204503950"/>
                    </a:ext>
                  </a:extLst>
                </a:gridCol>
                <a:gridCol w="1471613">
                  <a:extLst>
                    <a:ext uri="{9D8B030D-6E8A-4147-A177-3AD203B41FA5}">
                      <a16:colId xmlns:a16="http://schemas.microsoft.com/office/drawing/2014/main" val="4039634864"/>
                    </a:ext>
                  </a:extLst>
                </a:gridCol>
              </a:tblGrid>
              <a:tr h="46736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L w="28575" cap="flat" cmpd="sng" algn="ctr">
                      <a:solidFill>
                        <a:schemeClr val="bg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fontAlgn="auto">
                        <a:lnSpc>
                          <a:spcPts val="1600"/>
                        </a:lnSpc>
                        <a:spcAft>
                          <a:spcPts val="0"/>
                        </a:spcAft>
                      </a:pPr>
                      <a:r>
                        <a:rPr lang="en-US" altLang="ja-JP" sz="1100" b="1" dirty="0">
                          <a:effectLst/>
                          <a:latin typeface="+mn-ea"/>
                          <a:ea typeface="+mn-ea"/>
                        </a:rPr>
                        <a:t>【</a:t>
                      </a:r>
                      <a:r>
                        <a:rPr lang="ja-JP" altLang="en-US" sz="1100" b="1" dirty="0">
                          <a:effectLst/>
                          <a:latin typeface="+mn-ea"/>
                          <a:ea typeface="+mn-ea"/>
                        </a:rPr>
                        <a:t>平成</a:t>
                      </a:r>
                      <a:r>
                        <a:rPr lang="en-US" altLang="ja-JP" sz="1100" b="1" dirty="0">
                          <a:effectLst/>
                          <a:latin typeface="+mn-ea"/>
                          <a:ea typeface="+mn-ea"/>
                        </a:rPr>
                        <a:t>28(2016)</a:t>
                      </a:r>
                      <a:r>
                        <a:rPr lang="ja-JP" altLang="en-US" sz="1100" b="1" dirty="0">
                          <a:effectLst/>
                          <a:latin typeface="+mn-ea"/>
                          <a:ea typeface="+mn-ea"/>
                        </a:rPr>
                        <a:t>年</a:t>
                      </a:r>
                      <a:r>
                        <a:rPr lang="en-US" altLang="ja-JP" sz="1100" b="1" dirty="0">
                          <a:effectLst/>
                          <a:latin typeface="+mn-ea"/>
                          <a:ea typeface="+mn-ea"/>
                        </a:rPr>
                        <a:t>】</a:t>
                      </a: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bg1"/>
                          </a:solidFill>
                          <a:effectLst/>
                          <a:latin typeface="+mn-ea"/>
                          <a:ea typeface="+mn-ea"/>
                        </a:rPr>
                        <a:t>現在の状況</a:t>
                      </a:r>
                      <a:endParaRPr lang="en-US" altLang="ja-JP" sz="1400" b="1" dirty="0">
                        <a:solidFill>
                          <a:schemeClr val="bg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100" b="1" dirty="0">
                          <a:solidFill>
                            <a:schemeClr val="bg1"/>
                          </a:solidFill>
                          <a:effectLst/>
                          <a:latin typeface="+mn-ea"/>
                          <a:ea typeface="+mn-ea"/>
                        </a:rPr>
                        <a:t>【</a:t>
                      </a:r>
                      <a:r>
                        <a:rPr lang="ja-JP" altLang="en-US" sz="1100" b="1" dirty="0">
                          <a:solidFill>
                            <a:schemeClr val="bg1"/>
                          </a:solidFill>
                          <a:effectLst/>
                          <a:latin typeface="+mn-ea"/>
                          <a:ea typeface="+mn-ea"/>
                        </a:rPr>
                        <a:t>令和４</a:t>
                      </a:r>
                      <a:r>
                        <a:rPr lang="en-US" altLang="ja-JP" sz="1100" b="1" dirty="0">
                          <a:solidFill>
                            <a:schemeClr val="bg1"/>
                          </a:solidFill>
                          <a:effectLst/>
                          <a:latin typeface="+mn-ea"/>
                          <a:ea typeface="+mn-ea"/>
                        </a:rPr>
                        <a:t>(2022</a:t>
                      </a:r>
                      <a:r>
                        <a:rPr lang="ja-JP" altLang="en-US" sz="1100" b="1" dirty="0">
                          <a:solidFill>
                            <a:schemeClr val="bg1"/>
                          </a:solidFill>
                          <a:effectLst/>
                          <a:latin typeface="+mn-ea"/>
                          <a:ea typeface="+mn-ea"/>
                        </a:rPr>
                        <a:t>）年</a:t>
                      </a:r>
                      <a:r>
                        <a:rPr lang="en-US" altLang="ja-JP" sz="1100" b="1" dirty="0">
                          <a:solidFill>
                            <a:schemeClr val="bg1"/>
                          </a:solidFill>
                          <a:effectLst/>
                          <a:latin typeface="+mn-ea"/>
                          <a:ea typeface="+mn-ea"/>
                        </a:rPr>
                        <a:t>】</a:t>
                      </a: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5317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がん検診受診率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33.7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36.8%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53173">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大腸がん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34.4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40.3%</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317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肺がん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36.4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42.2%</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53173">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乳がん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42.2%</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3173">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子宮頸がん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38.5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39.9%</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5043">
                <a:tc gridSpan="6">
                  <a:txBody>
                    <a:bodyPr/>
                    <a:lstStyle/>
                    <a:p>
                      <a:pPr marL="0" algn="ctr" defTabSz="914400" rtl="0" eaLnBrk="1" fontAlgn="auto" latinLnBrk="0" hangingPunct="1">
                        <a:lnSpc>
                          <a:spcPts val="500"/>
                        </a:lnSpc>
                        <a:spcAft>
                          <a:spcPts val="0"/>
                        </a:spcAft>
                      </a:pPr>
                      <a:endParaRPr kumimoji="1" lang="ja-JP" sz="14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pPr marL="0" algn="ctr" defTabSz="914400" rtl="0" eaLnBrk="1" fontAlgn="auto" latinLnBrk="0" hangingPunct="1">
                        <a:lnSpc>
                          <a:spcPts val="1600"/>
                        </a:lnSpc>
                        <a:spcAft>
                          <a:spcPts val="0"/>
                        </a:spcAft>
                      </a:pP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pPr marL="0" algn="ctr" defTabSz="914400" rtl="0" eaLnBrk="1" fontAlgn="auto" latinLnBrk="0" hangingPunct="1">
                        <a:lnSpc>
                          <a:spcPts val="1600"/>
                        </a:lnSpc>
                        <a:spcAft>
                          <a:spcPts val="0"/>
                        </a:spcAft>
                      </a:pP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12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extLst>
                  <a:ext uri="{0D108BD9-81ED-4DB2-BD59-A6C34878D82A}">
                    <a16:rowId xmlns:a16="http://schemas.microsoft.com/office/drawing/2014/main" val="2450646810"/>
                  </a:ext>
                </a:extLst>
              </a:tr>
              <a:tr h="527948">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 </a:t>
                      </a: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marL="0" algn="ctr" defTabSz="914400" rtl="0" eaLnBrk="1" fontAlgn="auto" latinLnBrk="0" hangingPunct="1">
                        <a:lnSpc>
                          <a:spcPts val="1600"/>
                        </a:lnSpc>
                        <a:spcAft>
                          <a:spcPts val="0"/>
                        </a:spcAft>
                      </a:pPr>
                      <a:r>
                        <a:rPr kumimoji="1" lang="ja-JP" sz="1400" b="1" kern="1200" dirty="0">
                          <a:solidFill>
                            <a:schemeClr val="lt1"/>
                          </a:solidFill>
                          <a:effectLst/>
                          <a:latin typeface="+mn-ea"/>
                          <a:ea typeface="+mn-ea"/>
                          <a:cs typeface="+mn-cs"/>
                        </a:rPr>
                        <a:t>個別目標</a:t>
                      </a: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marL="0" algn="ctr" defTabSz="914400" rtl="0" eaLnBrk="1" fontAlgn="auto" latinLnBrk="0" hangingPunct="1">
                        <a:lnSpc>
                          <a:spcPts val="1600"/>
                        </a:lnSpc>
                        <a:spcAft>
                          <a:spcPts val="0"/>
                        </a:spcAft>
                      </a:pPr>
                      <a:r>
                        <a:rPr kumimoji="1" lang="ja-JP" altLang="en-US" sz="1400" b="1" kern="1200" dirty="0">
                          <a:solidFill>
                            <a:schemeClr val="lt1"/>
                          </a:solidFill>
                          <a:effectLst/>
                          <a:latin typeface="+mn-ea"/>
                          <a:ea typeface="+mn-ea"/>
                          <a:cs typeface="+mn-cs"/>
                        </a:rPr>
                        <a:t>計画策定時</a:t>
                      </a:r>
                      <a:r>
                        <a:rPr kumimoji="1" lang="ja-JP" sz="1400" b="1" kern="1200" dirty="0">
                          <a:solidFill>
                            <a:schemeClr val="lt1"/>
                          </a:solidFill>
                          <a:effectLst/>
                          <a:latin typeface="+mn-ea"/>
                          <a:ea typeface="+mn-ea"/>
                          <a:cs typeface="+mn-cs"/>
                        </a:rPr>
                        <a:t>の状況</a:t>
                      </a:r>
                      <a:endParaRPr kumimoji="1" lang="en-US" altLang="ja-JP" sz="1400" b="1" kern="1200" dirty="0">
                        <a:solidFill>
                          <a:schemeClr val="lt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100" b="1" kern="1200" dirty="0">
                          <a:solidFill>
                            <a:schemeClr val="lt1"/>
                          </a:solidFill>
                          <a:effectLst/>
                          <a:latin typeface="+mn-ea"/>
                          <a:ea typeface="+mn-ea"/>
                          <a:cs typeface="+mn-cs"/>
                        </a:rPr>
                        <a:t>【</a:t>
                      </a:r>
                      <a:r>
                        <a:rPr kumimoji="1" lang="ja-JP" altLang="en-US" sz="1100" b="1" kern="1200" dirty="0">
                          <a:solidFill>
                            <a:schemeClr val="lt1"/>
                          </a:solidFill>
                          <a:effectLst/>
                          <a:latin typeface="+mn-ea"/>
                          <a:ea typeface="+mn-ea"/>
                          <a:cs typeface="+mn-cs"/>
                        </a:rPr>
                        <a:t>平成</a:t>
                      </a:r>
                      <a:r>
                        <a:rPr kumimoji="1" lang="en-US" altLang="ja-JP" sz="1100" b="1" kern="1200" dirty="0">
                          <a:solidFill>
                            <a:schemeClr val="lt1"/>
                          </a:solidFill>
                          <a:effectLst/>
                          <a:latin typeface="+mn-ea"/>
                          <a:ea typeface="+mn-ea"/>
                          <a:cs typeface="+mn-cs"/>
                        </a:rPr>
                        <a:t>26(2014)</a:t>
                      </a:r>
                      <a:r>
                        <a:rPr kumimoji="1" lang="ja-JP" altLang="en-US" sz="1100" b="1" kern="1200" dirty="0">
                          <a:solidFill>
                            <a:schemeClr val="lt1"/>
                          </a:solidFill>
                          <a:effectLst/>
                          <a:latin typeface="+mn-ea"/>
                          <a:ea typeface="+mn-ea"/>
                          <a:cs typeface="+mn-cs"/>
                        </a:rPr>
                        <a:t>年度</a:t>
                      </a:r>
                      <a:r>
                        <a:rPr kumimoji="1" lang="en-US" altLang="ja-JP" sz="1100" b="1" kern="1200" dirty="0">
                          <a:solidFill>
                            <a:schemeClr val="lt1"/>
                          </a:solidFill>
                          <a:effectLst/>
                          <a:latin typeface="+mn-ea"/>
                          <a:ea typeface="+mn-ea"/>
                          <a:cs typeface="+mn-cs"/>
                        </a:rPr>
                        <a:t>】</a:t>
                      </a: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ja-JP" sz="1400" b="1" kern="1200" dirty="0">
                          <a:solidFill>
                            <a:schemeClr val="bg1"/>
                          </a:solidFill>
                          <a:effectLst/>
                          <a:latin typeface="+mn-ea"/>
                          <a:ea typeface="+mn-ea"/>
                          <a:cs typeface="+mn-cs"/>
                        </a:rPr>
                        <a:t>現在の状況</a:t>
                      </a:r>
                      <a:endParaRPr kumimoji="1" lang="en-US" altLang="ja-JP" sz="1400" b="1" kern="1200" dirty="0">
                        <a:solidFill>
                          <a:schemeClr val="bg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100" b="1" kern="1200" dirty="0">
                          <a:solidFill>
                            <a:schemeClr val="bg1"/>
                          </a:solidFill>
                          <a:effectLst/>
                          <a:latin typeface="+mn-ea"/>
                          <a:ea typeface="+mn-ea"/>
                          <a:cs typeface="+mn-cs"/>
                        </a:rPr>
                        <a:t>【</a:t>
                      </a:r>
                      <a:r>
                        <a:rPr kumimoji="1" lang="ja-JP" altLang="en-US" sz="1100" b="1" kern="1200" dirty="0">
                          <a:solidFill>
                            <a:schemeClr val="bg1"/>
                          </a:solidFill>
                          <a:effectLst/>
                          <a:latin typeface="+mn-ea"/>
                          <a:ea typeface="+mn-ea"/>
                          <a:cs typeface="+mn-cs"/>
                        </a:rPr>
                        <a:t>令和元</a:t>
                      </a:r>
                      <a:r>
                        <a:rPr kumimoji="1" lang="en-US" altLang="ja-JP" sz="1100" b="1" kern="1200" dirty="0">
                          <a:solidFill>
                            <a:schemeClr val="bg1"/>
                          </a:solidFill>
                          <a:effectLst/>
                          <a:latin typeface="+mn-ea"/>
                          <a:ea typeface="+mn-ea"/>
                          <a:cs typeface="+mn-cs"/>
                        </a:rPr>
                        <a:t>(2019)</a:t>
                      </a:r>
                      <a:r>
                        <a:rPr kumimoji="1" lang="ja-JP" altLang="en-US" sz="1100" b="1" kern="1200" dirty="0">
                          <a:solidFill>
                            <a:schemeClr val="bg1"/>
                          </a:solidFill>
                          <a:effectLst/>
                          <a:latin typeface="+mn-ea"/>
                          <a:ea typeface="+mn-ea"/>
                          <a:cs typeface="+mn-cs"/>
                        </a:rPr>
                        <a:t>年度</a:t>
                      </a:r>
                      <a:r>
                        <a:rPr kumimoji="1" lang="en-US" altLang="ja-JP" sz="1100" b="1" kern="1200" dirty="0">
                          <a:solidFill>
                            <a:schemeClr val="bg1"/>
                          </a:solidFill>
                          <a:effectLst/>
                          <a:latin typeface="+mn-ea"/>
                          <a:ea typeface="+mn-ea"/>
                          <a:cs typeface="+mn-cs"/>
                        </a:rPr>
                        <a:t>】</a:t>
                      </a:r>
                      <a:endParaRPr kumimoji="1" lang="en-US" altLang="ja-JP" sz="1400" b="1" kern="1200" dirty="0">
                        <a:solidFill>
                          <a:schemeClr val="bg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2023</a:t>
                      </a:r>
                      <a:r>
                        <a:rPr kumimoji="1" lang="ja-JP" sz="1400" b="1" kern="1200" dirty="0">
                          <a:solidFill>
                            <a:schemeClr val="lt1"/>
                          </a:solidFill>
                          <a:effectLst/>
                          <a:latin typeface="+mn-ea"/>
                          <a:ea typeface="+mn-ea"/>
                          <a:cs typeface="+mn-cs"/>
                        </a:rPr>
                        <a:t>年度の目標</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4881376"/>
                  </a:ext>
                </a:extLst>
              </a:tr>
              <a:tr h="353173">
                <a:tc>
                  <a:txBody>
                    <a:bodyPr/>
                    <a:lstStyle/>
                    <a:p>
                      <a:pPr algn="ctr" fontAlgn="auto">
                        <a:lnSpc>
                          <a:spcPts val="1600"/>
                        </a:lnSpc>
                        <a:spcAft>
                          <a:spcPts val="0"/>
                        </a:spcAft>
                      </a:pPr>
                      <a:r>
                        <a:rPr lang="ja-JP" sz="1400" b="1" dirty="0">
                          <a:effectLst/>
                          <a:latin typeface="+mn-ea"/>
                          <a:ea typeface="+mn-ea"/>
                        </a:rPr>
                        <a:t>６</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精密検査受診率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85.7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82.9</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53173">
                <a:tc>
                  <a:txBody>
                    <a:bodyPr/>
                    <a:lstStyle/>
                    <a:p>
                      <a:pPr algn="ctr" fontAlgn="auto">
                        <a:lnSpc>
                          <a:spcPts val="1600"/>
                        </a:lnSpc>
                        <a:spcAft>
                          <a:spcPts val="0"/>
                        </a:spcAft>
                      </a:pPr>
                      <a:r>
                        <a:rPr lang="ja-JP" sz="1400" b="1" dirty="0">
                          <a:effectLst/>
                          <a:latin typeface="+mn-ea"/>
                          <a:ea typeface="+mn-ea"/>
                        </a:rPr>
                        <a:t>７</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大腸がん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70.2</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74.0</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53173">
                <a:tc>
                  <a:txBody>
                    <a:bodyPr/>
                    <a:lstStyle/>
                    <a:p>
                      <a:pPr algn="ctr" fontAlgn="auto">
                        <a:lnSpc>
                          <a:spcPts val="1600"/>
                        </a:lnSpc>
                        <a:spcAft>
                          <a:spcPts val="0"/>
                        </a:spcAft>
                      </a:pPr>
                      <a:r>
                        <a:rPr lang="ja-JP" sz="1400" b="1" dirty="0">
                          <a:effectLst/>
                          <a:latin typeface="+mn-ea"/>
                          <a:ea typeface="+mn-ea"/>
                        </a:rPr>
                        <a:t>８</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肺がん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87.6</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87.3</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3173">
                <a:tc>
                  <a:txBody>
                    <a:bodyPr/>
                    <a:lstStyle/>
                    <a:p>
                      <a:pPr algn="ctr" fontAlgn="auto">
                        <a:lnSpc>
                          <a:spcPts val="1600"/>
                        </a:lnSpc>
                        <a:spcAft>
                          <a:spcPts val="0"/>
                        </a:spcAft>
                      </a:pPr>
                      <a:r>
                        <a:rPr lang="ja-JP" sz="1400" b="1" dirty="0">
                          <a:effectLst/>
                          <a:latin typeface="+mn-ea"/>
                          <a:ea typeface="+mn-ea"/>
                        </a:rPr>
                        <a:t>９</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乳がん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93.4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94.4</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53173">
                <a:tc>
                  <a:txBody>
                    <a:bodyPr/>
                    <a:lstStyle/>
                    <a:p>
                      <a:pPr algn="ctr" fontAlgn="auto">
                        <a:lnSpc>
                          <a:spcPts val="1600"/>
                        </a:lnSpc>
                        <a:spcAft>
                          <a:spcPts val="0"/>
                        </a:spcAft>
                      </a:pPr>
                      <a:r>
                        <a:rPr lang="en-US" sz="1400" b="1" dirty="0">
                          <a:effectLst/>
                          <a:latin typeface="+mn-ea"/>
                          <a:ea typeface="+mn-ea"/>
                        </a:rPr>
                        <a:t>10</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子宮頸がん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85.0</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8" name="正方形/長方形 17"/>
          <p:cNvSpPr/>
          <p:nvPr/>
        </p:nvSpPr>
        <p:spPr>
          <a:xfrm>
            <a:off x="129323" y="875474"/>
            <a:ext cx="7404392"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がん検診によるがんの早期発見（２次予防）</a:t>
            </a:r>
            <a:r>
              <a:rPr kumimoji="1"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46-47</a:t>
            </a:r>
          </a:p>
        </p:txBody>
      </p:sp>
      <p:sp>
        <p:nvSpPr>
          <p:cNvPr id="9" name="スライド番号プレースホルダー 1">
            <a:extLst>
              <a:ext uri="{FF2B5EF4-FFF2-40B4-BE49-F238E27FC236}">
                <a16:creationId xmlns:a16="http://schemas.microsoft.com/office/drawing/2014/main" id="{AA95315B-0637-4E36-AD3E-9F717B7B188F}"/>
              </a:ext>
            </a:extLst>
          </p:cNvPr>
          <p:cNvSpPr txBox="1">
            <a:spLocks/>
          </p:cNvSpPr>
          <p:nvPr/>
        </p:nvSpPr>
        <p:spPr>
          <a:xfrm>
            <a:off x="6666436" y="6479672"/>
            <a:ext cx="318215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３</a:t>
            </a:r>
          </a:p>
        </p:txBody>
      </p:sp>
    </p:spTree>
    <p:extLst>
      <p:ext uri="{BB962C8B-B14F-4D97-AF65-F5344CB8AC3E}">
        <p14:creationId xmlns:p14="http://schemas.microsoft.com/office/powerpoint/2010/main" val="2033258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nvGraphicFramePr>
        <p:xfrm>
          <a:off x="525439" y="106146"/>
          <a:ext cx="8822027" cy="451549"/>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14444">
                  <a:extLst>
                    <a:ext uri="{9D8B030D-6E8A-4147-A177-3AD203B41FA5}">
                      <a16:colId xmlns:a16="http://schemas.microsoft.com/office/drawing/2014/main" val="1328953327"/>
                    </a:ext>
                  </a:extLst>
                </a:gridCol>
              </a:tblGrid>
              <a:tr h="360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400"/>
                        </a:lnSpc>
                      </a:pPr>
                      <a:r>
                        <a:rPr kumimoji="1" lang="ja-JP" altLang="en-US" sz="1400" b="1" dirty="0">
                          <a:solidFill>
                            <a:schemeClr val="tx1"/>
                          </a:solidFill>
                        </a:rPr>
                        <a:t>◆がん検診受診率の向上に向けた、新型コロナウィルス感染症の流行に伴う影響の把握と</a:t>
                      </a:r>
                    </a:p>
                    <a:p>
                      <a:pPr marL="179388" indent="-179388">
                        <a:lnSpc>
                          <a:spcPts val="1400"/>
                        </a:lnSpc>
                      </a:pPr>
                      <a:r>
                        <a:rPr kumimoji="1" lang="ja-JP" altLang="en-US" sz="1400" b="1" dirty="0">
                          <a:solidFill>
                            <a:schemeClr val="tx1"/>
                          </a:solidFill>
                        </a:rPr>
                        <a:t>それを踏まえた市町村や関係機関と連携した取組みの推進。</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997955" y="6455480"/>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４</a:t>
            </a:r>
          </a:p>
        </p:txBody>
      </p:sp>
      <p:graphicFrame>
        <p:nvGraphicFramePr>
          <p:cNvPr id="9" name="表 8"/>
          <p:cNvGraphicFramePr>
            <a:graphicFrameLocks noGrp="1"/>
          </p:cNvGraphicFramePr>
          <p:nvPr>
            <p:extLst>
              <p:ext uri="{D42A27DB-BD31-4B8C-83A1-F6EECF244321}">
                <p14:modId xmlns:p14="http://schemas.microsoft.com/office/powerpoint/2010/main" val="394887562"/>
              </p:ext>
            </p:extLst>
          </p:nvPr>
        </p:nvGraphicFramePr>
        <p:xfrm>
          <a:off x="525439" y="622039"/>
          <a:ext cx="8814337" cy="5833441"/>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3262993">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ts val="1400"/>
                        </a:lnSpc>
                      </a:pPr>
                      <a:r>
                        <a:rPr kumimoji="1" lang="en-US" altLang="ja-JP" sz="1300" dirty="0">
                          <a:solidFill>
                            <a:schemeClr val="tx1"/>
                          </a:solidFill>
                        </a:rPr>
                        <a:t>《</a:t>
                      </a:r>
                      <a:r>
                        <a:rPr kumimoji="1" lang="ja-JP" altLang="en-US" sz="1300" u="sng" dirty="0">
                          <a:solidFill>
                            <a:schemeClr val="tx1"/>
                          </a:solidFill>
                        </a:rPr>
                        <a:t>市町村におけるがん検診受診率の向上</a:t>
                      </a:r>
                      <a:r>
                        <a:rPr kumimoji="1" lang="en-US" altLang="ja-JP" sz="1300" dirty="0">
                          <a:solidFill>
                            <a:schemeClr val="tx1"/>
                          </a:solidFill>
                        </a:rPr>
                        <a:t>》</a:t>
                      </a:r>
                      <a:endParaRPr kumimoji="1" lang="en-US" altLang="ja-JP" sz="1300" b="0" dirty="0">
                        <a:solidFill>
                          <a:schemeClr val="tx1"/>
                        </a:solidFill>
                      </a:endParaRPr>
                    </a:p>
                    <a:p>
                      <a:pPr marL="174625" indent="-174625">
                        <a:lnSpc>
                          <a:spcPts val="1400"/>
                        </a:lnSpc>
                      </a:pPr>
                      <a:r>
                        <a:rPr kumimoji="1" lang="ja-JP" altLang="en-US" sz="1200" b="0" dirty="0">
                          <a:solidFill>
                            <a:schemeClr val="tx1"/>
                          </a:solidFill>
                        </a:rPr>
                        <a:t>■精度管理センター事業を通じて、市町村向けに研修会を開催したほか、</a:t>
                      </a:r>
                      <a:endParaRPr kumimoji="1" lang="en-US" altLang="ja-JP" sz="1200" b="0" dirty="0">
                        <a:solidFill>
                          <a:schemeClr val="tx1"/>
                        </a:solidFill>
                      </a:endParaRPr>
                    </a:p>
                    <a:p>
                      <a:pPr marL="174625" indent="-174625">
                        <a:lnSpc>
                          <a:spcPts val="1400"/>
                        </a:lnSpc>
                      </a:pPr>
                      <a:r>
                        <a:rPr kumimoji="1" lang="ja-JP" altLang="en-US" sz="1200" b="0" dirty="0">
                          <a:solidFill>
                            <a:schemeClr val="tx1"/>
                          </a:solidFill>
                        </a:rPr>
                        <a:t>　啓発資材の作成・提供や個別受診勧奨実施に向けた助言等による支援を実施。</a:t>
                      </a:r>
                      <a:endParaRPr kumimoji="1" lang="en-US" altLang="ja-JP" sz="1200" b="0" dirty="0">
                        <a:solidFill>
                          <a:schemeClr val="tx1"/>
                        </a:solidFill>
                      </a:endParaRPr>
                    </a:p>
                    <a:p>
                      <a:pPr marL="174625" indent="-174625">
                        <a:lnSpc>
                          <a:spcPts val="1400"/>
                        </a:lnSpc>
                      </a:pPr>
                      <a:r>
                        <a:rPr kumimoji="1" lang="ja-JP" altLang="en-US" sz="1200" b="0" dirty="0">
                          <a:solidFill>
                            <a:schemeClr val="tx1"/>
                          </a:solidFill>
                        </a:rPr>
                        <a:t>■市町村のがん検診受診率向上に向け、市町村に対しＲ１年度に作成した「がん検診受診率向上モデル事業事例集」を活用した受診率向上の取組みの実施や協会けんぽ特定健診と市町村がん検診の同時実施を働きかけ。</a:t>
                      </a:r>
                      <a:endParaRPr kumimoji="1" lang="en-US" altLang="ja-JP" sz="1200" b="0" dirty="0">
                        <a:solidFill>
                          <a:schemeClr val="tx1"/>
                        </a:solidFill>
                      </a:endParaRPr>
                    </a:p>
                    <a:p>
                      <a:pPr marL="174625" indent="-174625">
                        <a:lnSpc>
                          <a:spcPts val="1400"/>
                        </a:lnSpc>
                      </a:pPr>
                      <a:r>
                        <a:rPr kumimoji="1" lang="ja-JP" altLang="en-US" sz="1200" b="0" dirty="0">
                          <a:solidFill>
                            <a:schemeClr val="tx1"/>
                          </a:solidFill>
                          <a:latin typeface="+mn-ea"/>
                          <a:ea typeface="+mn-ea"/>
                        </a:rPr>
                        <a:t>■</a:t>
                      </a:r>
                      <a:r>
                        <a:rPr lang="ja-JP" altLang="en-US" sz="1200" b="0" dirty="0">
                          <a:solidFill>
                            <a:schemeClr val="tx1"/>
                          </a:solidFill>
                          <a:latin typeface="+mn-ea"/>
                          <a:ea typeface="+mn-ea"/>
                        </a:rPr>
                        <a:t>協会けんぽ・がん循・市町村と連携し、被扶養者に大腸がん検診キットを配付。集団での特定健診と大腸がん検診を同時実施し、被扶養者の大腸がん検診受診促進事業を実施。</a:t>
                      </a:r>
                      <a:endParaRPr kumimoji="1" lang="en-US" altLang="ja-JP" sz="1200" b="0" dirty="0">
                        <a:solidFill>
                          <a:schemeClr val="tx1"/>
                        </a:solidFill>
                      </a:endParaRPr>
                    </a:p>
                    <a:p>
                      <a:pPr marL="174625" indent="-174625">
                        <a:lnSpc>
                          <a:spcPts val="1400"/>
                        </a:lnSpc>
                      </a:pPr>
                      <a:r>
                        <a:rPr kumimoji="1" lang="en-US" altLang="ja-JP" sz="1300" dirty="0">
                          <a:solidFill>
                            <a:schemeClr val="tx1"/>
                          </a:solidFill>
                        </a:rPr>
                        <a:t>《</a:t>
                      </a:r>
                      <a:r>
                        <a:rPr kumimoji="1" lang="ja-JP" altLang="en-US" sz="1300" u="sng" dirty="0">
                          <a:solidFill>
                            <a:schemeClr val="tx1"/>
                          </a:solidFill>
                        </a:rPr>
                        <a:t>がん検診の精度管理の充実</a:t>
                      </a:r>
                      <a:r>
                        <a:rPr kumimoji="1" lang="en-US" altLang="ja-JP" sz="1300" dirty="0">
                          <a:solidFill>
                            <a:schemeClr val="tx1"/>
                          </a:solidFill>
                        </a:rPr>
                        <a:t>》</a:t>
                      </a: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rPr>
                        <a:t>■市町村における検診の精度向上を目的として、検診結果等のデータを収集・分析し提供。</a:t>
                      </a:r>
                      <a:endParaRPr kumimoji="1" lang="en-US" altLang="ja-JP" sz="12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rPr>
                        <a:t>■精検受診率が許容値を下回る市町村及び目標値を上回る市町村へそれぞれ通知文を発出及びＲ４にヒアリングを実施した４市（堺市、豊中市、池田市、泉南市）に課題への取り組み状況及び効果について再度ヒアリングを実施。</a:t>
                      </a:r>
                      <a:endParaRPr kumimoji="1" lang="en-US" altLang="ja-JP" sz="12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rPr>
                        <a:t>■市町村に対し、国の指針に基づくがん検診の実施に向けた助言・情報提供を実施。</a:t>
                      </a:r>
                      <a:endParaRPr kumimoji="1" lang="en-US" altLang="ja-JP" sz="12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rPr>
                        <a:t>■Ｒ４に引き続き、民間との共催で、医師を対象とした肺がん検診の精度向上に向けた胸部</a:t>
                      </a:r>
                      <a:r>
                        <a:rPr kumimoji="1" lang="en-US" altLang="ja-JP" sz="1200" b="0" dirty="0">
                          <a:solidFill>
                            <a:schemeClr val="tx1"/>
                          </a:solidFill>
                        </a:rPr>
                        <a:t>X</a:t>
                      </a:r>
                      <a:r>
                        <a:rPr kumimoji="1" lang="ja-JP" altLang="en-US" sz="1200" b="0" dirty="0">
                          <a:solidFill>
                            <a:schemeClr val="tx1"/>
                          </a:solidFill>
                        </a:rPr>
                        <a:t>線 読影講習会を実施。</a:t>
                      </a:r>
                      <a:endParaRPr kumimoji="1" lang="en-US" altLang="ja-JP" sz="12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職域におけるがん検診の推進</a:t>
                      </a:r>
                      <a:r>
                        <a:rPr kumimoji="1" lang="en-US" altLang="ja-JP" sz="1300" dirty="0">
                          <a:solidFill>
                            <a:schemeClr val="tx1"/>
                          </a:solidFill>
                        </a:rPr>
                        <a:t>》</a:t>
                      </a:r>
                      <a:endParaRPr kumimoji="1" lang="en-US" altLang="ja-JP" sz="1300" b="0" dirty="0">
                        <a:solidFill>
                          <a:schemeClr val="tx1"/>
                        </a:solidFill>
                      </a:endParaRPr>
                    </a:p>
                    <a:p>
                      <a:pPr marL="174625" indent="-174625">
                        <a:lnSpc>
                          <a:spcPts val="1400"/>
                        </a:lnSpc>
                      </a:pPr>
                      <a:r>
                        <a:rPr kumimoji="1" lang="ja-JP" altLang="en-US" sz="1200" b="0" dirty="0">
                          <a:solidFill>
                            <a:schemeClr val="tx1"/>
                          </a:solidFill>
                        </a:rPr>
                        <a:t>■がん検診受診推進員を活用したがん検診の普及（連携企業</a:t>
                      </a:r>
                      <a:r>
                        <a:rPr kumimoji="1" lang="en-US" altLang="ja-JP" sz="1200" b="0" dirty="0">
                          <a:solidFill>
                            <a:schemeClr val="tx1"/>
                          </a:solidFill>
                        </a:rPr>
                        <a:t>10</a:t>
                      </a:r>
                      <a:r>
                        <a:rPr kumimoji="1" lang="ja-JP" altLang="en-US" sz="1200" b="0" dirty="0">
                          <a:solidFill>
                            <a:schemeClr val="tx1"/>
                          </a:solidFill>
                        </a:rPr>
                        <a:t>社　</a:t>
                      </a:r>
                      <a:r>
                        <a:rPr kumimoji="1" lang="en-US" altLang="ja-JP" sz="1200" b="0" dirty="0">
                          <a:solidFill>
                            <a:schemeClr val="tx1"/>
                          </a:solidFill>
                        </a:rPr>
                        <a:t>9,241</a:t>
                      </a:r>
                      <a:r>
                        <a:rPr kumimoji="1" lang="ja-JP" altLang="en-US" sz="1200" b="0" dirty="0">
                          <a:solidFill>
                            <a:schemeClr val="tx1"/>
                          </a:solidFill>
                        </a:rPr>
                        <a:t>人</a:t>
                      </a:r>
                      <a:r>
                        <a:rPr kumimoji="1" lang="en-US" altLang="ja-JP" sz="1200" b="0" dirty="0">
                          <a:solidFill>
                            <a:schemeClr val="tx1"/>
                          </a:solidFill>
                        </a:rPr>
                        <a:t>【R5.3</a:t>
                      </a:r>
                      <a:r>
                        <a:rPr kumimoji="1" lang="ja-JP" altLang="en-US" sz="1200" b="0" dirty="0">
                          <a:solidFill>
                            <a:schemeClr val="tx1"/>
                          </a:solidFill>
                        </a:rPr>
                        <a:t>末時点</a:t>
                      </a:r>
                      <a:r>
                        <a:rPr kumimoji="1" lang="en-US" altLang="ja-JP" sz="1200" b="0" dirty="0">
                          <a:solidFill>
                            <a:schemeClr val="tx1"/>
                          </a:solidFill>
                        </a:rPr>
                        <a:t>】</a:t>
                      </a:r>
                      <a:r>
                        <a:rPr kumimoji="1" lang="ja-JP" altLang="en-US" sz="1200" b="0" dirty="0">
                          <a:solidFill>
                            <a:schemeClr val="tx1"/>
                          </a:solidFill>
                        </a:rPr>
                        <a:t>）。</a:t>
                      </a:r>
                      <a:endParaRPr kumimoji="1" lang="en-US" altLang="ja-JP" sz="1200" b="0" dirty="0">
                        <a:solidFill>
                          <a:schemeClr val="tx1"/>
                        </a:solidFill>
                      </a:endParaRPr>
                    </a:p>
                    <a:p>
                      <a:pPr marL="174625" indent="-174625">
                        <a:lnSpc>
                          <a:spcPts val="1400"/>
                        </a:lnSpc>
                      </a:pPr>
                      <a:r>
                        <a:rPr kumimoji="1" lang="ja-JP" altLang="en-US" sz="1200" b="0" dirty="0">
                          <a:solidFill>
                            <a:schemeClr val="tx1"/>
                          </a:solidFill>
                        </a:rPr>
                        <a:t>■がん対策推進企業アクションの推進パートナー企業に登録。</a:t>
                      </a:r>
                      <a:endParaRPr kumimoji="1" lang="en-US" altLang="ja-JP"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298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lnSpc>
                          <a:spcPts val="1400"/>
                        </a:lnSpc>
                      </a:pPr>
                      <a:r>
                        <a:rPr kumimoji="1" lang="ja-JP" altLang="en-US" sz="1200" b="0" dirty="0">
                          <a:solidFill>
                            <a:schemeClr val="tx1"/>
                          </a:solidFill>
                          <a:latin typeface="+mn-ea"/>
                          <a:ea typeface="+mn-ea"/>
                        </a:rPr>
                        <a:t>■受診率は一定回復しているものの、令和元年の水準までは回復していない。</a:t>
                      </a:r>
                      <a:endParaRPr kumimoji="1" lang="en-US" altLang="ja-JP" sz="1200" b="0" dirty="0">
                        <a:solidFill>
                          <a:schemeClr val="tx1"/>
                        </a:solidFill>
                        <a:latin typeface="+mn-ea"/>
                        <a:ea typeface="+mn-ea"/>
                      </a:endParaRPr>
                    </a:p>
                    <a:p>
                      <a:pPr marL="174625" indent="-174625">
                        <a:lnSpc>
                          <a:spcPts val="1400"/>
                        </a:lnSpc>
                      </a:pPr>
                      <a:r>
                        <a:rPr kumimoji="1" lang="ja-JP" altLang="en-US" sz="1200" b="0" dirty="0">
                          <a:solidFill>
                            <a:schemeClr val="tx1"/>
                          </a:solidFill>
                          <a:latin typeface="+mn-ea"/>
                          <a:ea typeface="+mn-ea"/>
                        </a:rPr>
                        <a:t>■肺がんの二重読影の実施要件を満たす医師の確保が困難な地域があり、肺がん検診の受診者数が伸び悩んでいる</a:t>
                      </a:r>
                      <a:r>
                        <a:rPr kumimoji="1" lang="ja-JP" altLang="en-US" sz="1300" b="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ts val="1400"/>
                        </a:lnSpc>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latin typeface="+mn-ea"/>
                          <a:ea typeface="+mn-ea"/>
                        </a:rPr>
                        <a:t>■</a:t>
                      </a:r>
                      <a:r>
                        <a:rPr kumimoji="1" lang="en-US" altLang="ja-JP" sz="1200" b="0" dirty="0">
                          <a:solidFill>
                            <a:schemeClr val="tx1"/>
                          </a:solidFill>
                          <a:latin typeface="+mn-ea"/>
                          <a:ea typeface="+mn-ea"/>
                        </a:rPr>
                        <a:t>R</a:t>
                      </a:r>
                      <a:r>
                        <a:rPr kumimoji="1" lang="ja-JP" altLang="en-US" sz="1200" b="0" dirty="0">
                          <a:solidFill>
                            <a:schemeClr val="tx1"/>
                          </a:solidFill>
                          <a:latin typeface="+mn-ea"/>
                          <a:ea typeface="+mn-ea"/>
                        </a:rPr>
                        <a:t>５に引き続き、</a:t>
                      </a:r>
                      <a:r>
                        <a:rPr lang="ja-JP" altLang="en-US" sz="1200" dirty="0">
                          <a:solidFill>
                            <a:schemeClr val="tx1"/>
                          </a:solidFill>
                          <a:latin typeface="+mn-ea"/>
                          <a:ea typeface="+mn-ea"/>
                        </a:rPr>
                        <a:t>協会けんぽ・がん循・市町村と連携し、被扶養者の大腸がん検診受診促進事業を実施（</a:t>
                      </a:r>
                      <a:r>
                        <a:rPr lang="en-US" altLang="ja-JP" sz="1200" dirty="0">
                          <a:solidFill>
                            <a:schemeClr val="tx1"/>
                          </a:solidFill>
                          <a:latin typeface="+mn-ea"/>
                          <a:ea typeface="+mn-ea"/>
                        </a:rPr>
                        <a:t>R</a:t>
                      </a:r>
                      <a:r>
                        <a:rPr lang="ja-JP" altLang="en-US" sz="1200" dirty="0">
                          <a:solidFill>
                            <a:schemeClr val="tx1"/>
                          </a:solidFill>
                          <a:latin typeface="+mn-ea"/>
                          <a:ea typeface="+mn-ea"/>
                        </a:rPr>
                        <a:t>６は連携市町村を２市から３市に拡大）。</a:t>
                      </a:r>
                      <a:endParaRPr lang="en-US" altLang="ja-JP" sz="1200" dirty="0">
                        <a:solidFill>
                          <a:schemeClr val="tx1"/>
                        </a:solidFill>
                        <a:latin typeface="+mn-ea"/>
                        <a:ea typeface="+mn-ea"/>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latin typeface="+mn-ea"/>
                          <a:ea typeface="+mn-ea"/>
                        </a:rPr>
                        <a:t>■</a:t>
                      </a:r>
                      <a:r>
                        <a:rPr kumimoji="1" lang="ja-JP" altLang="ja-JP" sz="1200" kern="1200" dirty="0">
                          <a:solidFill>
                            <a:schemeClr val="tx1"/>
                          </a:solidFill>
                          <a:effectLst/>
                          <a:latin typeface="+mj-ea"/>
                          <a:ea typeface="+mn-ea"/>
                          <a:cs typeface="+mn-cs"/>
                        </a:rPr>
                        <a:t>職域におけるがん検診の受診率を向上させるため、女子大学生を対象に、子宮頸がん検診の</a:t>
                      </a:r>
                      <a:r>
                        <a:rPr kumimoji="1" lang="ja-JP" altLang="en-US" sz="1200" kern="1200" dirty="0">
                          <a:solidFill>
                            <a:schemeClr val="tx1"/>
                          </a:solidFill>
                          <a:effectLst/>
                          <a:latin typeface="+mj-ea"/>
                          <a:ea typeface="+mn-ea"/>
                          <a:cs typeface="+mn-cs"/>
                        </a:rPr>
                        <a:t>受診を促すとともに、</a:t>
                      </a:r>
                      <a:r>
                        <a:rPr kumimoji="1" lang="ja-JP" altLang="ja-JP" sz="1200" kern="1200" dirty="0">
                          <a:solidFill>
                            <a:schemeClr val="tx1"/>
                          </a:solidFill>
                          <a:effectLst/>
                          <a:latin typeface="+mj-ea"/>
                          <a:ea typeface="+mn-ea"/>
                          <a:cs typeface="+mn-cs"/>
                        </a:rPr>
                        <a:t>がん検診の重要性について</a:t>
                      </a:r>
                      <a:r>
                        <a:rPr kumimoji="1" lang="ja-JP" altLang="en-US" sz="1200" kern="1200" dirty="0">
                          <a:solidFill>
                            <a:schemeClr val="tx1"/>
                          </a:solidFill>
                          <a:effectLst/>
                          <a:latin typeface="+mj-ea"/>
                          <a:ea typeface="+mn-ea"/>
                          <a:cs typeface="+mn-cs"/>
                        </a:rPr>
                        <a:t>理解してもらう</a:t>
                      </a:r>
                      <a:r>
                        <a:rPr kumimoji="1" lang="ja-JP" altLang="ja-JP" sz="1200" kern="1200" dirty="0">
                          <a:solidFill>
                            <a:schemeClr val="tx1"/>
                          </a:solidFill>
                          <a:effectLst/>
                          <a:latin typeface="+mj-ea"/>
                          <a:ea typeface="+mn-ea"/>
                          <a:cs typeface="+mn-cs"/>
                        </a:rPr>
                        <a:t>啓発を実施。</a:t>
                      </a:r>
                      <a:endParaRPr kumimoji="1" lang="en-US" altLang="ja-JP" sz="1200" b="0" kern="1200" dirty="0">
                        <a:solidFill>
                          <a:schemeClr val="tx1"/>
                        </a:solidFill>
                        <a:latin typeface="+mj-ea"/>
                        <a:ea typeface="+mn-ea"/>
                        <a:cs typeface="+mn-cs"/>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kern="1200" dirty="0">
                          <a:solidFill>
                            <a:schemeClr val="tx1"/>
                          </a:solidFill>
                          <a:latin typeface="+mj-ea"/>
                          <a:ea typeface="+mn-ea"/>
                          <a:cs typeface="+mn-cs"/>
                        </a:rPr>
                        <a:t>■市町村が受診勧奨をより効果的に行うため、専門家を招聘した市町村職員向けの研修会を開催。</a:t>
                      </a:r>
                      <a:endParaRPr kumimoji="1" lang="en-US" altLang="ja-JP" sz="1200" b="0" kern="1200" dirty="0">
                        <a:solidFill>
                          <a:schemeClr val="tx1"/>
                        </a:solidFill>
                        <a:latin typeface="+mj-ea"/>
                        <a:ea typeface="+mn-ea"/>
                        <a:cs typeface="+mn-cs"/>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lang="ja-JP" altLang="en-US" sz="1200" dirty="0">
                          <a:solidFill>
                            <a:schemeClr val="tx1"/>
                          </a:solidFill>
                          <a:latin typeface="+mn-ea"/>
                          <a:ea typeface="+mn-ea"/>
                        </a:rPr>
                        <a:t>■</a:t>
                      </a:r>
                      <a:r>
                        <a:rPr kumimoji="1" lang="ja-JP" altLang="ja-JP" sz="1200" kern="1200" dirty="0">
                          <a:solidFill>
                            <a:schemeClr val="tx1"/>
                          </a:solidFill>
                          <a:effectLst/>
                          <a:latin typeface="+mn-ea"/>
                          <a:ea typeface="+mn-ea"/>
                          <a:cs typeface="+mn-cs"/>
                        </a:rPr>
                        <a:t>肺がん等の早期発見のため、二次読影体制が取れない市町村の二次読影を代替実施する体制を構築。</a:t>
                      </a:r>
                      <a:endParaRPr kumimoji="1" lang="en-US" altLang="ja-JP"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94361">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600" b="1" dirty="0">
                          <a:solidFill>
                            <a:schemeClr val="bg1"/>
                          </a:solidFill>
                        </a:rPr>
                        <a:t> </a:t>
                      </a:r>
                      <a:r>
                        <a:rPr kumimoji="1" lang="ja-JP" altLang="en-US" sz="1200" b="1" dirty="0">
                          <a:solidFill>
                            <a:schemeClr val="bg1"/>
                          </a:solidFill>
                        </a:rPr>
                        <a:t>最終予算　　</a:t>
                      </a:r>
                      <a:endParaRPr kumimoji="1" lang="en-US" altLang="ja-JP" sz="1200" b="1" dirty="0">
                        <a:solidFill>
                          <a:schemeClr val="bg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1" dirty="0">
                          <a:solidFill>
                            <a:schemeClr val="bg1"/>
                          </a:solidFill>
                        </a:rPr>
                        <a:t>　  </a:t>
                      </a:r>
                      <a:r>
                        <a:rPr kumimoji="1" lang="en-US" altLang="ja-JP" sz="1200" b="1" dirty="0">
                          <a:solidFill>
                            <a:schemeClr val="bg1"/>
                          </a:solidFill>
                        </a:rPr>
                        <a:t>(</a:t>
                      </a:r>
                      <a:r>
                        <a:rPr kumimoji="1" lang="ja-JP" altLang="en-US" sz="1200" b="1" dirty="0">
                          <a:solidFill>
                            <a:schemeClr val="bg1"/>
                          </a:solidFill>
                        </a:rPr>
                        <a:t>案</a:t>
                      </a:r>
                      <a:r>
                        <a:rPr kumimoji="1" lang="en-US" altLang="ja-JP" sz="1200" b="1" dirty="0">
                          <a:solidFill>
                            <a:schemeClr val="bg1"/>
                          </a:solidFill>
                        </a:rPr>
                        <a:t>)</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400"/>
                        </a:lnSpc>
                      </a:pPr>
                      <a:r>
                        <a:rPr kumimoji="1" lang="ja-JP" altLang="en-US" sz="1200" dirty="0">
                          <a:solidFill>
                            <a:schemeClr val="tx1"/>
                          </a:solidFill>
                        </a:rPr>
                        <a:t>がん検診精度管理委託事業（</a:t>
                      </a:r>
                      <a:r>
                        <a:rPr kumimoji="1" lang="en-US" altLang="ja-JP" sz="1200" dirty="0">
                          <a:solidFill>
                            <a:schemeClr val="tx1"/>
                          </a:solidFill>
                        </a:rPr>
                        <a:t>57,354</a:t>
                      </a:r>
                      <a:r>
                        <a:rPr kumimoji="1" lang="ja-JP" altLang="en-US" sz="1200" dirty="0">
                          <a:solidFill>
                            <a:schemeClr val="tx1"/>
                          </a:solidFill>
                        </a:rPr>
                        <a:t>千円）、組織型検診体制推進事業（</a:t>
                      </a:r>
                      <a:r>
                        <a:rPr kumimoji="1" lang="en-US" altLang="ja-JP" sz="1200" dirty="0">
                          <a:solidFill>
                            <a:schemeClr val="tx1"/>
                          </a:solidFill>
                        </a:rPr>
                        <a:t>10,951</a:t>
                      </a:r>
                      <a:r>
                        <a:rPr kumimoji="1" lang="ja-JP" altLang="en-US" sz="1200" dirty="0">
                          <a:solidFill>
                            <a:schemeClr val="tx1"/>
                          </a:solidFill>
                        </a:rPr>
                        <a:t>千円）、がん検診普及事業（</a:t>
                      </a:r>
                      <a:r>
                        <a:rPr kumimoji="1" lang="en-US" altLang="ja-JP" sz="1200" dirty="0">
                          <a:solidFill>
                            <a:schemeClr val="tx1"/>
                          </a:solidFill>
                        </a:rPr>
                        <a:t>1,504</a:t>
                      </a:r>
                      <a:r>
                        <a:rPr kumimoji="1" lang="ja-JP" altLang="en-US" sz="1200" dirty="0">
                          <a:solidFill>
                            <a:schemeClr val="tx1"/>
                          </a:solidFill>
                        </a:rPr>
                        <a:t>千円）、がん検診受診促進事業（</a:t>
                      </a:r>
                      <a:r>
                        <a:rPr kumimoji="1" lang="en-US" altLang="ja-JP" sz="1200" dirty="0">
                          <a:solidFill>
                            <a:schemeClr val="tx1"/>
                          </a:solidFill>
                        </a:rPr>
                        <a:t>5,700</a:t>
                      </a:r>
                      <a:r>
                        <a:rPr kumimoji="1" lang="ja-JP" altLang="en-US" sz="1200" dirty="0">
                          <a:solidFill>
                            <a:schemeClr val="tx1"/>
                          </a:solidFill>
                        </a:rPr>
                        <a:t>千円）</a:t>
                      </a:r>
                      <a:endParaRPr kumimoji="1" lang="ja-JP" altLang="en-US" sz="1200" strike="sng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7616506" y="331920"/>
            <a:ext cx="1723270" cy="762215"/>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角丸四角形 15"/>
            <p:cNvSpPr/>
            <p:nvPr/>
          </p:nvSpPr>
          <p:spPr>
            <a:xfrm>
              <a:off x="8222623" y="1257538"/>
              <a:ext cx="1045783" cy="72014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pSp>
    </p:spTree>
    <p:extLst>
      <p:ext uri="{BB962C8B-B14F-4D97-AF65-F5344CB8AC3E}">
        <p14:creationId xmlns:p14="http://schemas.microsoft.com/office/powerpoint/2010/main" val="2305934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503883" y="1023045"/>
            <a:ext cx="9259910" cy="53051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第３期</a:t>
            </a: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229427550"/>
              </p:ext>
            </p:extLst>
          </p:nvPr>
        </p:nvGraphicFramePr>
        <p:xfrm>
          <a:off x="830207" y="2555747"/>
          <a:ext cx="8535530" cy="2429900"/>
        </p:xfrm>
        <a:graphic>
          <a:graphicData uri="http://schemas.openxmlformats.org/drawingml/2006/table">
            <a:tbl>
              <a:tblPr firstRow="1" firstCol="1" bandRow="1">
                <a:tableStyleId>{5C22544A-7EE6-4342-B048-85BDC9FD1C3A}</a:tableStyleId>
              </a:tblPr>
              <a:tblGrid>
                <a:gridCol w="331081">
                  <a:extLst>
                    <a:ext uri="{9D8B030D-6E8A-4147-A177-3AD203B41FA5}">
                      <a16:colId xmlns:a16="http://schemas.microsoft.com/office/drawing/2014/main" val="520890750"/>
                    </a:ext>
                  </a:extLst>
                </a:gridCol>
                <a:gridCol w="2869799">
                  <a:extLst>
                    <a:ext uri="{9D8B030D-6E8A-4147-A177-3AD203B41FA5}">
                      <a16:colId xmlns:a16="http://schemas.microsoft.com/office/drawing/2014/main" val="3581360159"/>
                    </a:ext>
                  </a:extLst>
                </a:gridCol>
                <a:gridCol w="1911667">
                  <a:extLst>
                    <a:ext uri="{9D8B030D-6E8A-4147-A177-3AD203B41FA5}">
                      <a16:colId xmlns:a16="http://schemas.microsoft.com/office/drawing/2014/main" val="2943479496"/>
                    </a:ext>
                  </a:extLst>
                </a:gridCol>
                <a:gridCol w="1893140">
                  <a:extLst>
                    <a:ext uri="{9D8B030D-6E8A-4147-A177-3AD203B41FA5}">
                      <a16:colId xmlns:a16="http://schemas.microsoft.com/office/drawing/2014/main" val="3474786921"/>
                    </a:ext>
                  </a:extLst>
                </a:gridCol>
                <a:gridCol w="1529843">
                  <a:extLst>
                    <a:ext uri="{9D8B030D-6E8A-4147-A177-3AD203B41FA5}">
                      <a16:colId xmlns:a16="http://schemas.microsoft.com/office/drawing/2014/main" val="2846757132"/>
                    </a:ext>
                  </a:extLst>
                </a:gridCol>
              </a:tblGrid>
              <a:tr h="70606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fontAlgn="auto">
                        <a:lnSpc>
                          <a:spcPts val="1600"/>
                        </a:lnSpc>
                        <a:spcAft>
                          <a:spcPts val="0"/>
                        </a:spcAft>
                      </a:pPr>
                      <a:r>
                        <a:rPr lang="en-US" altLang="ja-JP" sz="1200" b="1" dirty="0">
                          <a:solidFill>
                            <a:schemeClr val="bg1"/>
                          </a:solidFill>
                          <a:effectLst/>
                          <a:latin typeface="+mn-ea"/>
                          <a:ea typeface="+mn-ea"/>
                          <a:cs typeface="HG丸ｺﾞｼｯｸM-PRO" panose="020F0600000000000000" pitchFamily="50" charset="-128"/>
                        </a:rPr>
                        <a:t>【</a:t>
                      </a:r>
                      <a:r>
                        <a:rPr lang="ja-JP" altLang="en-US" sz="1200" b="1" dirty="0">
                          <a:solidFill>
                            <a:schemeClr val="bg1"/>
                          </a:solidFill>
                          <a:effectLst/>
                          <a:latin typeface="+mn-ea"/>
                          <a:ea typeface="+mn-ea"/>
                          <a:cs typeface="HG丸ｺﾞｼｯｸM-PRO" panose="020F0600000000000000" pitchFamily="50" charset="-128"/>
                        </a:rPr>
                        <a:t>平成</a:t>
                      </a:r>
                      <a:r>
                        <a:rPr lang="en-US" altLang="ja-JP" sz="1200" b="1" dirty="0">
                          <a:solidFill>
                            <a:schemeClr val="bg1"/>
                          </a:solidFill>
                          <a:effectLst/>
                          <a:latin typeface="+mn-ea"/>
                          <a:ea typeface="+mn-ea"/>
                          <a:cs typeface="HG丸ｺﾞｼｯｸM-PRO" panose="020F0600000000000000" pitchFamily="50" charset="-128"/>
                        </a:rPr>
                        <a:t>27</a:t>
                      </a:r>
                      <a:r>
                        <a:rPr lang="ja-JP" altLang="en-US" sz="1200" b="1" dirty="0">
                          <a:solidFill>
                            <a:schemeClr val="bg1"/>
                          </a:solidFill>
                          <a:effectLst/>
                          <a:latin typeface="+mn-ea"/>
                          <a:ea typeface="+mn-ea"/>
                          <a:cs typeface="HG丸ｺﾞｼｯｸM-PRO" panose="020F0600000000000000" pitchFamily="50" charset="-128"/>
                        </a:rPr>
                        <a:t>（</a:t>
                      </a:r>
                      <a:r>
                        <a:rPr lang="en-US" altLang="ja-JP" sz="1200" b="1" dirty="0">
                          <a:solidFill>
                            <a:schemeClr val="bg1"/>
                          </a:solidFill>
                          <a:effectLst/>
                          <a:latin typeface="+mn-ea"/>
                          <a:ea typeface="+mn-ea"/>
                          <a:cs typeface="HG丸ｺﾞｼｯｸM-PRO" panose="020F0600000000000000" pitchFamily="50" charset="-128"/>
                        </a:rPr>
                        <a:t>2015</a:t>
                      </a:r>
                      <a:r>
                        <a:rPr lang="ja-JP" altLang="en-US" sz="1200" b="1" dirty="0">
                          <a:solidFill>
                            <a:schemeClr val="bg1"/>
                          </a:solidFill>
                          <a:effectLst/>
                          <a:latin typeface="+mn-ea"/>
                          <a:ea typeface="+mn-ea"/>
                          <a:cs typeface="HG丸ｺﾞｼｯｸM-PRO" panose="020F0600000000000000" pitchFamily="50" charset="-128"/>
                        </a:rPr>
                        <a:t>）年度</a:t>
                      </a:r>
                      <a:r>
                        <a:rPr lang="en-US" altLang="ja-JP" sz="1200" b="1" dirty="0">
                          <a:solidFill>
                            <a:schemeClr val="bg1"/>
                          </a:solidFill>
                          <a:effectLst/>
                          <a:latin typeface="+mn-ea"/>
                          <a:ea typeface="+mn-ea"/>
                          <a:cs typeface="HG丸ｺﾞｼｯｸM-PRO" panose="020F0600000000000000" pitchFamily="50" charset="-128"/>
                        </a:rPr>
                        <a:t>】</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bg1"/>
                          </a:solidFill>
                          <a:effectLst/>
                          <a:latin typeface="+mn-ea"/>
                          <a:ea typeface="+mn-ea"/>
                        </a:rPr>
                        <a:t>現在の状況</a:t>
                      </a:r>
                      <a:endParaRPr lang="en-US" altLang="ja-JP" sz="1400" b="1" dirty="0">
                        <a:solidFill>
                          <a:schemeClr val="bg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bg1"/>
                          </a:solidFill>
                          <a:effectLst/>
                          <a:latin typeface="+mn-ea"/>
                          <a:ea typeface="+mn-ea"/>
                          <a:cs typeface="HG丸ｺﾞｼｯｸM-PRO" panose="020F0600000000000000" pitchFamily="50" charset="-128"/>
                        </a:rPr>
                        <a:t>【</a:t>
                      </a:r>
                      <a:r>
                        <a:rPr lang="ja-JP" altLang="en-US" sz="1200" b="1" dirty="0">
                          <a:solidFill>
                            <a:schemeClr val="bg1"/>
                          </a:solidFill>
                          <a:effectLst/>
                          <a:latin typeface="+mn-ea"/>
                          <a:ea typeface="+mn-ea"/>
                          <a:cs typeface="HG丸ｺﾞｼｯｸM-PRO" panose="020F0600000000000000" pitchFamily="50" charset="-128"/>
                        </a:rPr>
                        <a:t>令和３（</a:t>
                      </a:r>
                      <a:r>
                        <a:rPr lang="en-US" altLang="ja-JP" sz="1200" b="1" dirty="0">
                          <a:solidFill>
                            <a:schemeClr val="bg1"/>
                          </a:solidFill>
                          <a:effectLst/>
                          <a:latin typeface="+mn-ea"/>
                          <a:ea typeface="+mn-ea"/>
                          <a:cs typeface="HG丸ｺﾞｼｯｸM-PRO" panose="020F0600000000000000" pitchFamily="50" charset="-128"/>
                        </a:rPr>
                        <a:t>2021</a:t>
                      </a:r>
                      <a:r>
                        <a:rPr lang="ja-JP" altLang="en-US" sz="1200" b="1" dirty="0">
                          <a:solidFill>
                            <a:schemeClr val="bg1"/>
                          </a:solidFill>
                          <a:effectLst/>
                          <a:latin typeface="+mn-ea"/>
                          <a:ea typeface="+mn-ea"/>
                          <a:cs typeface="HG丸ｺﾞｼｯｸM-PRO" panose="020F0600000000000000" pitchFamily="50" charset="-128"/>
                        </a:rPr>
                        <a:t>）年度</a:t>
                      </a:r>
                      <a:r>
                        <a:rPr lang="en-US" altLang="ja-JP" sz="1200" b="1" dirty="0">
                          <a:solidFill>
                            <a:schemeClr val="bg1"/>
                          </a:solidFill>
                          <a:effectLst/>
                          <a:latin typeface="+mn-ea"/>
                          <a:ea typeface="+mn-ea"/>
                          <a:cs typeface="HG丸ｺﾞｼｯｸM-PRO" panose="020F0600000000000000" pitchFamily="50" charset="-128"/>
                        </a:rPr>
                        <a:t>】</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a:t>
                      </a:r>
                      <a:endParaRPr lang="en-US" altLang="ja-JP" sz="1400" b="1" dirty="0">
                        <a:effectLst/>
                        <a:latin typeface="+mn-ea"/>
                        <a:ea typeface="+mn-ea"/>
                      </a:endParaRPr>
                    </a:p>
                    <a:p>
                      <a:pPr algn="ctr" fontAlgn="auto">
                        <a:lnSpc>
                          <a:spcPts val="1600"/>
                        </a:lnSpc>
                        <a:spcAft>
                          <a:spcPts val="0"/>
                        </a:spcAft>
                      </a:pPr>
                      <a:r>
                        <a:rPr lang="ja-JP" sz="1400" b="1" dirty="0">
                          <a:solidFill>
                            <a:schemeClr val="bg1"/>
                          </a:solidFill>
                          <a:effectLst/>
                          <a:latin typeface="+mn-ea"/>
                          <a:ea typeface="+mn-ea"/>
                        </a:rPr>
                        <a:t>の目標</a:t>
                      </a:r>
                      <a:endParaRPr lang="en-US" altLang="ja-JP" sz="1400" b="1" dirty="0">
                        <a:solidFill>
                          <a:schemeClr val="bg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100" b="1" dirty="0">
                          <a:solidFill>
                            <a:schemeClr val="bg1"/>
                          </a:solidFill>
                          <a:effectLst/>
                          <a:latin typeface="+mn-ea"/>
                          <a:ea typeface="+mn-ea"/>
                          <a:cs typeface="HG丸ｺﾞｼｯｸM-PRO" panose="020F0600000000000000" pitchFamily="50" charset="-128"/>
                        </a:rPr>
                        <a:t>※</a:t>
                      </a:r>
                      <a:r>
                        <a:rPr lang="ja-JP" altLang="en-US" sz="1100" b="1" dirty="0">
                          <a:solidFill>
                            <a:schemeClr val="bg1"/>
                          </a:solidFill>
                          <a:effectLst/>
                          <a:latin typeface="+mn-ea"/>
                          <a:ea typeface="+mn-ea"/>
                          <a:cs typeface="HG丸ｺﾞｼｯｸM-PRO" panose="020F0600000000000000" pitchFamily="50" charset="-128"/>
                        </a:rPr>
                        <a:t>計画終了時の目標</a:t>
                      </a:r>
                      <a:endParaRPr lang="ja-JP" altLang="ja-JP" sz="1100" b="1" dirty="0">
                        <a:solidFill>
                          <a:schemeClr val="bg1"/>
                        </a:solidFill>
                        <a:effectLst/>
                        <a:latin typeface="+mn-ea"/>
                        <a:ea typeface="+mn-ea"/>
                        <a:cs typeface="HG丸ｺﾞｼｯｸM-PRO" panose="020F0600000000000000" pitchFamily="50" charset="-128"/>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660870743"/>
                  </a:ext>
                </a:extLst>
              </a:tr>
              <a:tr h="86288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肝炎ウイルス検査累積受診者数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【大阪府調べ】</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約</a:t>
                      </a:r>
                      <a:r>
                        <a:rPr lang="en-US" sz="1400" b="1" dirty="0">
                          <a:effectLst/>
                          <a:latin typeface="+mn-ea"/>
                          <a:ea typeface="+mn-ea"/>
                        </a:rPr>
                        <a:t>55</a:t>
                      </a:r>
                      <a:r>
                        <a:rPr lang="ja-JP" sz="1400" b="1" dirty="0">
                          <a:effectLst/>
                          <a:latin typeface="+mn-ea"/>
                          <a:ea typeface="+mn-ea"/>
                        </a:rPr>
                        <a:t>万人</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strike="noStrike" dirty="0">
                          <a:solidFill>
                            <a:schemeClr val="tx1"/>
                          </a:solidFill>
                          <a:effectLst/>
                          <a:latin typeface="+mn-ea"/>
                          <a:ea typeface="+mn-ea"/>
                        </a:rPr>
                        <a:t>約</a:t>
                      </a:r>
                      <a:r>
                        <a:rPr lang="en-US" altLang="ja-JP" sz="1400" b="1" strike="noStrike" dirty="0">
                          <a:solidFill>
                            <a:schemeClr val="tx1"/>
                          </a:solidFill>
                          <a:effectLst/>
                          <a:latin typeface="+mn-ea"/>
                          <a:ea typeface="+mn-ea"/>
                        </a:rPr>
                        <a:t>88</a:t>
                      </a:r>
                      <a:r>
                        <a:rPr lang="ja-JP" altLang="en-US" sz="1400" b="1" strike="noStrike" dirty="0">
                          <a:solidFill>
                            <a:schemeClr val="tx1"/>
                          </a:solidFill>
                          <a:effectLst/>
                          <a:latin typeface="+mn-ea"/>
                          <a:ea typeface="+mn-ea"/>
                        </a:rPr>
                        <a:t>万人</a:t>
                      </a:r>
                      <a:endParaRPr lang="ja-JP" sz="1400" b="1" strike="noStrike"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D5EA"/>
                    </a:solidFill>
                  </a:tcPr>
                </a:tc>
                <a:tc>
                  <a:txBody>
                    <a:bodyPr/>
                    <a:lstStyle/>
                    <a:p>
                      <a:pPr algn="ctr" fontAlgn="auto">
                        <a:lnSpc>
                          <a:spcPts val="1600"/>
                        </a:lnSpc>
                        <a:spcAft>
                          <a:spcPts val="0"/>
                        </a:spcAft>
                      </a:pPr>
                      <a:r>
                        <a:rPr lang="ja-JP" sz="1400" b="1" dirty="0">
                          <a:effectLst/>
                          <a:latin typeface="+mn-ea"/>
                          <a:ea typeface="+mn-ea"/>
                        </a:rPr>
                        <a:t>約</a:t>
                      </a:r>
                      <a:r>
                        <a:rPr lang="en-US" sz="1400" b="1" dirty="0">
                          <a:effectLst/>
                          <a:latin typeface="+mn-ea"/>
                          <a:ea typeface="+mn-ea"/>
                        </a:rPr>
                        <a:t>109</a:t>
                      </a:r>
                      <a:r>
                        <a:rPr lang="ja-JP" sz="1400" b="1" dirty="0">
                          <a:effectLst/>
                          <a:latin typeface="+mn-ea"/>
                          <a:ea typeface="+mn-ea"/>
                        </a:rPr>
                        <a:t>万人</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063894"/>
                  </a:ext>
                </a:extLst>
              </a:tr>
              <a:tr h="8609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肝炎ウイルス検査精密検査受診率</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44.4</a:t>
                      </a:r>
                      <a:r>
                        <a:rPr lang="ja-JP" sz="1400" b="1" dirty="0">
                          <a:effectLst/>
                          <a:latin typeface="+mn-ea"/>
                          <a:ea typeface="+mn-ea"/>
                        </a:rPr>
                        <a:t>％</a:t>
                      </a:r>
                      <a:endParaRPr lang="ja-JP" sz="12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strike="noStrike" dirty="0">
                          <a:solidFill>
                            <a:schemeClr val="tx1"/>
                          </a:solidFill>
                          <a:effectLst/>
                          <a:latin typeface="+mn-ea"/>
                          <a:ea typeface="+mn-ea"/>
                        </a:rPr>
                        <a:t>54.3</a:t>
                      </a:r>
                      <a:r>
                        <a:rPr lang="ja-JP" altLang="en-US" sz="1400" b="1" strike="noStrike" dirty="0">
                          <a:solidFill>
                            <a:schemeClr val="tx1"/>
                          </a:solidFill>
                          <a:effectLst/>
                          <a:latin typeface="+mn-ea"/>
                          <a:ea typeface="+mn-ea"/>
                        </a:rPr>
                        <a:t>％</a:t>
                      </a:r>
                      <a:endParaRPr lang="ja-JP" altLang="ja-JP" sz="1400" b="1" strike="noStrike" dirty="0">
                        <a:solidFill>
                          <a:schemeClr val="tx1"/>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7994477"/>
                  </a:ext>
                </a:extLst>
              </a:tr>
            </a:tbl>
          </a:graphicData>
        </a:graphic>
      </p:graphicFrame>
      <p:sp>
        <p:nvSpPr>
          <p:cNvPr id="16" name="正方形/長方形 15"/>
          <p:cNvSpPr/>
          <p:nvPr/>
        </p:nvSpPr>
        <p:spPr>
          <a:xfrm>
            <a:off x="830207" y="1914397"/>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5" name="正方形/長方形 14"/>
          <p:cNvSpPr/>
          <p:nvPr/>
        </p:nvSpPr>
        <p:spPr>
          <a:xfrm>
            <a:off x="129324" y="900712"/>
            <a:ext cx="5241164"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（３）肝炎肝がん対策の推進　</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48-49</a:t>
            </a:r>
          </a:p>
        </p:txBody>
      </p:sp>
      <p:sp>
        <p:nvSpPr>
          <p:cNvPr id="10" name="スライド番号プレースホルダー 1">
            <a:extLst>
              <a:ext uri="{FF2B5EF4-FFF2-40B4-BE49-F238E27FC236}">
                <a16:creationId xmlns:a16="http://schemas.microsoft.com/office/drawing/2014/main" id="{9FEB3F2C-D73F-4C07-AF28-40C23611BDA2}"/>
              </a:ext>
            </a:extLst>
          </p:cNvPr>
          <p:cNvSpPr txBox="1">
            <a:spLocks/>
          </p:cNvSpPr>
          <p:nvPr/>
        </p:nvSpPr>
        <p:spPr>
          <a:xfrm>
            <a:off x="7010550" y="643098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＜肝炎肝がん部会＞　５</a:t>
            </a:r>
          </a:p>
        </p:txBody>
      </p:sp>
    </p:spTree>
    <p:extLst>
      <p:ext uri="{BB962C8B-B14F-4D97-AF65-F5344CB8AC3E}">
        <p14:creationId xmlns:p14="http://schemas.microsoft.com/office/powerpoint/2010/main" val="4121536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772095382"/>
              </p:ext>
            </p:extLst>
          </p:nvPr>
        </p:nvGraphicFramePr>
        <p:xfrm>
          <a:off x="314197" y="112014"/>
          <a:ext cx="9214400" cy="511175"/>
        </p:xfrm>
        <a:graphic>
          <a:graphicData uri="http://schemas.openxmlformats.org/drawingml/2006/table">
            <a:tbl>
              <a:tblPr firstRow="1" bandRow="1">
                <a:tableStyleId>{5C22544A-7EE6-4342-B048-85BDC9FD1C3A}</a:tableStyleId>
              </a:tblPr>
              <a:tblGrid>
                <a:gridCol w="1103436">
                  <a:extLst>
                    <a:ext uri="{9D8B030D-6E8A-4147-A177-3AD203B41FA5}">
                      <a16:colId xmlns:a16="http://schemas.microsoft.com/office/drawing/2014/main" val="3795206225"/>
                    </a:ext>
                  </a:extLst>
                </a:gridCol>
                <a:gridCol w="8110964">
                  <a:extLst>
                    <a:ext uri="{9D8B030D-6E8A-4147-A177-3AD203B41FA5}">
                      <a16:colId xmlns:a16="http://schemas.microsoft.com/office/drawing/2014/main" val="1328953327"/>
                    </a:ext>
                  </a:extLst>
                </a:gridCol>
              </a:tblGrid>
              <a:tr h="497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700"/>
                        </a:lnSpc>
                      </a:pPr>
                      <a:r>
                        <a:rPr kumimoji="1" lang="ja-JP" altLang="en-US" sz="1200" b="1" dirty="0">
                          <a:solidFill>
                            <a:schemeClr val="tx1"/>
                          </a:solidFill>
                        </a:rPr>
                        <a:t>◆肝炎ウイルス検査陽性者の重症化を予防することが肝がんの減少につながることから、肝炎ウイルス検査の陽性者への精密検査の受診勧奨、肝疾患診療連携拠点病院を中心とする医療提供体制の充実が必要。</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866527561"/>
              </p:ext>
            </p:extLst>
          </p:nvPr>
        </p:nvGraphicFramePr>
        <p:xfrm>
          <a:off x="301317" y="676315"/>
          <a:ext cx="9214401" cy="6069671"/>
        </p:xfrm>
        <a:graphic>
          <a:graphicData uri="http://schemas.openxmlformats.org/drawingml/2006/table">
            <a:tbl>
              <a:tblPr firstRow="1" bandRow="1">
                <a:tableStyleId>{5C22544A-7EE6-4342-B048-85BDC9FD1C3A}</a:tableStyleId>
              </a:tblPr>
              <a:tblGrid>
                <a:gridCol w="1106489">
                  <a:extLst>
                    <a:ext uri="{9D8B030D-6E8A-4147-A177-3AD203B41FA5}">
                      <a16:colId xmlns:a16="http://schemas.microsoft.com/office/drawing/2014/main" val="528851062"/>
                    </a:ext>
                  </a:extLst>
                </a:gridCol>
                <a:gridCol w="8107912">
                  <a:extLst>
                    <a:ext uri="{9D8B030D-6E8A-4147-A177-3AD203B41FA5}">
                      <a16:colId xmlns:a16="http://schemas.microsoft.com/office/drawing/2014/main" val="89849022"/>
                    </a:ext>
                  </a:extLst>
                </a:gridCol>
              </a:tblGrid>
              <a:tr h="3606900">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300" dirty="0">
                          <a:solidFill>
                            <a:schemeClr val="tx1"/>
                          </a:solidFill>
                        </a:rPr>
                        <a:t>《</a:t>
                      </a:r>
                      <a:r>
                        <a:rPr kumimoji="1" lang="ja-JP" altLang="en-US" sz="1300" u="sng" dirty="0">
                          <a:solidFill>
                            <a:schemeClr val="tx1"/>
                          </a:solidFill>
                        </a:rPr>
                        <a:t>肝炎肝がんの予防</a:t>
                      </a:r>
                      <a:r>
                        <a:rPr kumimoji="1" lang="en-US" altLang="ja-JP" sz="1300" u="sng" dirty="0">
                          <a:solidFill>
                            <a:schemeClr val="tx1"/>
                          </a:solidFill>
                        </a:rPr>
                        <a:t>､</a:t>
                      </a:r>
                      <a:r>
                        <a:rPr kumimoji="1" lang="ja-JP" altLang="en-US" sz="1300" u="sng" dirty="0">
                          <a:solidFill>
                            <a:schemeClr val="tx1"/>
                          </a:solidFill>
                        </a:rPr>
                        <a:t>医療の推進</a:t>
                      </a:r>
                      <a:r>
                        <a:rPr kumimoji="1" lang="en-US" altLang="ja-JP" sz="1300" dirty="0">
                          <a:solidFill>
                            <a:schemeClr val="tx1"/>
                          </a:solidFill>
                        </a:rPr>
                        <a:t>》</a:t>
                      </a:r>
                      <a:endParaRPr kumimoji="1" lang="en-US" altLang="ja-JP" sz="1300" b="0" dirty="0">
                        <a:solidFill>
                          <a:schemeClr val="tx1"/>
                        </a:solidFill>
                      </a:endParaRPr>
                    </a:p>
                    <a:p>
                      <a:pPr marL="179388" indent="-179388">
                        <a:lnSpc>
                          <a:spcPts val="1600"/>
                        </a:lnSpc>
                      </a:pPr>
                      <a:r>
                        <a:rPr kumimoji="1" lang="ja-JP" altLang="en-US" sz="1300" b="0" dirty="0">
                          <a:solidFill>
                            <a:schemeClr val="tx1"/>
                          </a:solidFill>
                        </a:rPr>
                        <a:t>■肝炎ウイルス検査の陽性者に対しフォローアップを実施し、精密検査受診状況を把握</a:t>
                      </a:r>
                      <a:endParaRPr kumimoji="1" lang="en-US" altLang="ja-JP" sz="1300" b="0" dirty="0">
                        <a:solidFill>
                          <a:schemeClr val="tx1"/>
                        </a:solidFill>
                      </a:endParaRPr>
                    </a:p>
                    <a:p>
                      <a:pPr marL="179388" indent="-179388">
                        <a:lnSpc>
                          <a:spcPts val="1600"/>
                        </a:lnSpc>
                      </a:pPr>
                      <a:r>
                        <a:rPr kumimoji="1" lang="ja-JP" altLang="en-US" sz="1300" b="0" dirty="0">
                          <a:solidFill>
                            <a:schemeClr val="tx1"/>
                          </a:solidFill>
                        </a:rPr>
                        <a:t>　するとともに精検未受診者に受診勧奨を実施。</a:t>
                      </a:r>
                      <a:r>
                        <a:rPr kumimoji="1" lang="en-US" altLang="ja-JP" sz="1300" b="0" dirty="0">
                          <a:solidFill>
                            <a:schemeClr val="tx1"/>
                          </a:solidFill>
                        </a:rPr>
                        <a:t>【R5</a:t>
                      </a:r>
                      <a:r>
                        <a:rPr kumimoji="1" lang="ja-JP" altLang="en-US" sz="1300" b="0" dirty="0">
                          <a:solidFill>
                            <a:schemeClr val="tx1"/>
                          </a:solidFill>
                        </a:rPr>
                        <a:t>年度陽性者：</a:t>
                      </a:r>
                      <a:r>
                        <a:rPr kumimoji="1" lang="en-US" altLang="ja-JP" sz="1300" b="0" dirty="0">
                          <a:solidFill>
                            <a:schemeClr val="tx1"/>
                          </a:solidFill>
                        </a:rPr>
                        <a:t>15</a:t>
                      </a:r>
                      <a:r>
                        <a:rPr kumimoji="1" lang="ja-JP" altLang="en-US" sz="1300" b="0" dirty="0">
                          <a:solidFill>
                            <a:schemeClr val="tx1"/>
                          </a:solidFill>
                        </a:rPr>
                        <a:t>人（</a:t>
                      </a:r>
                      <a:r>
                        <a:rPr kumimoji="1" lang="en-US" altLang="ja-JP" sz="1300" b="0" dirty="0">
                          <a:solidFill>
                            <a:schemeClr val="tx1"/>
                          </a:solidFill>
                        </a:rPr>
                        <a:t>R6.1</a:t>
                      </a:r>
                      <a:r>
                        <a:rPr kumimoji="1" lang="ja-JP" altLang="en-US" sz="1300" b="0" dirty="0">
                          <a:solidFill>
                            <a:schemeClr val="tx1"/>
                          </a:solidFill>
                        </a:rPr>
                        <a:t>末時点）</a:t>
                      </a:r>
                      <a:r>
                        <a:rPr kumimoji="1" lang="en-US" altLang="ja-JP" sz="1300" b="0" dirty="0">
                          <a:solidFill>
                            <a:schemeClr val="tx1"/>
                          </a:solidFill>
                        </a:rPr>
                        <a:t>】</a:t>
                      </a:r>
                    </a:p>
                    <a:p>
                      <a:pPr marL="179388" indent="-179388">
                        <a:lnSpc>
                          <a:spcPts val="1600"/>
                        </a:lnSpc>
                      </a:pPr>
                      <a:r>
                        <a:rPr kumimoji="1" lang="ja-JP" altLang="en-US" sz="1300" b="0" dirty="0">
                          <a:solidFill>
                            <a:schemeClr val="tx1"/>
                          </a:solidFill>
                        </a:rPr>
                        <a:t>■初回精密検査費用助成制度の周知強化（産科）。</a:t>
                      </a:r>
                      <a:r>
                        <a:rPr kumimoji="1" lang="en-US" altLang="ja-JP" sz="1300" b="0" dirty="0">
                          <a:solidFill>
                            <a:schemeClr val="tx1"/>
                          </a:solidFill>
                        </a:rPr>
                        <a:t>【R5</a:t>
                      </a:r>
                      <a:r>
                        <a:rPr kumimoji="1" lang="ja-JP" altLang="en-US" sz="1300" b="0" dirty="0">
                          <a:solidFill>
                            <a:schemeClr val="tx1"/>
                          </a:solidFill>
                        </a:rPr>
                        <a:t>年度：</a:t>
                      </a:r>
                      <a:r>
                        <a:rPr kumimoji="1" lang="en-US" altLang="ja-JP" sz="1300" b="0" dirty="0">
                          <a:solidFill>
                            <a:schemeClr val="tx1"/>
                          </a:solidFill>
                        </a:rPr>
                        <a:t>25</a:t>
                      </a:r>
                      <a:r>
                        <a:rPr kumimoji="1" lang="ja-JP" altLang="en-US" sz="1300" b="0" dirty="0">
                          <a:solidFill>
                            <a:schemeClr val="tx1"/>
                          </a:solidFill>
                        </a:rPr>
                        <a:t>件（</a:t>
                      </a:r>
                      <a:r>
                        <a:rPr kumimoji="1" lang="en-US" altLang="ja-JP" sz="1300" b="0" dirty="0">
                          <a:solidFill>
                            <a:schemeClr val="tx1"/>
                          </a:solidFill>
                        </a:rPr>
                        <a:t>R5.12</a:t>
                      </a:r>
                      <a:r>
                        <a:rPr kumimoji="1" lang="ja-JP" altLang="en-US" sz="1300" b="0" dirty="0">
                          <a:solidFill>
                            <a:schemeClr val="tx1"/>
                          </a:solidFill>
                        </a:rPr>
                        <a:t>末時点）</a:t>
                      </a:r>
                      <a:r>
                        <a:rPr kumimoji="1" lang="en-US" altLang="ja-JP" sz="1300" b="0" dirty="0">
                          <a:solidFill>
                            <a:schemeClr val="tx1"/>
                          </a:solidFill>
                        </a:rPr>
                        <a:t>】</a:t>
                      </a: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■定期検査費用助成制度の周知強化。</a:t>
                      </a:r>
                      <a:r>
                        <a:rPr kumimoji="1" lang="en-US" altLang="ja-JP" sz="1300" b="0" dirty="0">
                          <a:solidFill>
                            <a:schemeClr val="tx1"/>
                          </a:solidFill>
                        </a:rPr>
                        <a:t>【R5</a:t>
                      </a:r>
                      <a:r>
                        <a:rPr kumimoji="1" lang="ja-JP" altLang="en-US" sz="1300" b="0" dirty="0">
                          <a:solidFill>
                            <a:schemeClr val="tx1"/>
                          </a:solidFill>
                        </a:rPr>
                        <a:t>年度：</a:t>
                      </a:r>
                      <a:r>
                        <a:rPr kumimoji="1" lang="en-US" altLang="ja-JP" sz="1300" b="0" dirty="0">
                          <a:solidFill>
                            <a:schemeClr val="tx1"/>
                          </a:solidFill>
                        </a:rPr>
                        <a:t>60</a:t>
                      </a:r>
                      <a:r>
                        <a:rPr kumimoji="1" lang="ja-JP" altLang="en-US" sz="1300" b="0" dirty="0">
                          <a:solidFill>
                            <a:schemeClr val="tx1"/>
                          </a:solidFill>
                        </a:rPr>
                        <a:t>件（</a:t>
                      </a:r>
                      <a:r>
                        <a:rPr kumimoji="1" lang="en-US" altLang="ja-JP" sz="1300" b="0" dirty="0">
                          <a:solidFill>
                            <a:schemeClr val="tx1"/>
                          </a:solidFill>
                        </a:rPr>
                        <a:t>R5.12</a:t>
                      </a:r>
                      <a:r>
                        <a:rPr kumimoji="1" lang="ja-JP" altLang="en-US" sz="1300" b="0" dirty="0">
                          <a:solidFill>
                            <a:schemeClr val="tx1"/>
                          </a:solidFill>
                        </a:rPr>
                        <a:t>末時点）</a:t>
                      </a:r>
                      <a:r>
                        <a:rPr kumimoji="1" lang="en-US" altLang="ja-JP" sz="1300" b="0" dirty="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■肝がん・重度肝硬変治療促進事業にかかる指定医療機関の拡大。</a:t>
                      </a:r>
                      <a:r>
                        <a:rPr kumimoji="1" lang="en-US" altLang="ja-JP" sz="1300" b="0" dirty="0">
                          <a:solidFill>
                            <a:schemeClr val="tx1"/>
                          </a:solidFill>
                        </a:rPr>
                        <a:t>【102</a:t>
                      </a:r>
                      <a:r>
                        <a:rPr kumimoji="1" lang="ja-JP" altLang="en-US" sz="1300" b="0" dirty="0">
                          <a:solidFill>
                            <a:schemeClr val="tx1"/>
                          </a:solidFill>
                        </a:rPr>
                        <a:t>機関（</a:t>
                      </a:r>
                      <a:r>
                        <a:rPr kumimoji="1" lang="en-US" altLang="ja-JP" sz="1300" b="0" dirty="0">
                          <a:solidFill>
                            <a:schemeClr val="tx1"/>
                          </a:solidFill>
                        </a:rPr>
                        <a:t>R5.12</a:t>
                      </a:r>
                      <a:r>
                        <a:rPr kumimoji="1" lang="ja-JP" altLang="en-US" sz="1300" b="0" dirty="0">
                          <a:solidFill>
                            <a:schemeClr val="tx1"/>
                          </a:solidFill>
                        </a:rPr>
                        <a:t>末時点）</a:t>
                      </a:r>
                      <a:r>
                        <a:rPr kumimoji="1" lang="en-US" altLang="ja-JP" sz="1300" b="0" dirty="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■肝がん・重度肝硬変治療促進事業の実施。</a:t>
                      </a:r>
                      <a:r>
                        <a:rPr kumimoji="1" lang="en-US" altLang="ja-JP" sz="1300" b="0" dirty="0">
                          <a:solidFill>
                            <a:schemeClr val="tx1"/>
                          </a:solidFill>
                        </a:rPr>
                        <a:t>【</a:t>
                      </a:r>
                      <a:r>
                        <a:rPr kumimoji="1" lang="ja-JP" altLang="en-US" sz="1300" b="0" dirty="0">
                          <a:solidFill>
                            <a:schemeClr val="tx1"/>
                          </a:solidFill>
                        </a:rPr>
                        <a:t>累計：</a:t>
                      </a:r>
                      <a:r>
                        <a:rPr kumimoji="1" lang="en-US" altLang="ja-JP" sz="1300" b="0" dirty="0">
                          <a:solidFill>
                            <a:schemeClr val="tx1"/>
                          </a:solidFill>
                        </a:rPr>
                        <a:t>156</a:t>
                      </a:r>
                      <a:r>
                        <a:rPr kumimoji="1" lang="ja-JP" altLang="en-US" sz="1300" b="0" dirty="0">
                          <a:solidFill>
                            <a:schemeClr val="tx1"/>
                          </a:solidFill>
                        </a:rPr>
                        <a:t>人（</a:t>
                      </a:r>
                      <a:r>
                        <a:rPr kumimoji="1" lang="en-US" altLang="ja-JP" sz="1300" b="0" dirty="0">
                          <a:solidFill>
                            <a:schemeClr val="tx1"/>
                          </a:solidFill>
                        </a:rPr>
                        <a:t>R5.12</a:t>
                      </a:r>
                      <a:r>
                        <a:rPr kumimoji="1" lang="ja-JP" altLang="en-US" sz="1300" b="0" dirty="0">
                          <a:solidFill>
                            <a:schemeClr val="tx1"/>
                          </a:solidFill>
                        </a:rPr>
                        <a:t>末時点）</a:t>
                      </a:r>
                      <a:r>
                        <a:rPr kumimoji="1" lang="en-US" altLang="ja-JP" sz="1300" b="0" dirty="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肝炎ウイルス検査の受診促進</a:t>
                      </a:r>
                      <a:r>
                        <a:rPr kumimoji="1" lang="en-US" altLang="ja-JP" sz="1300" dirty="0">
                          <a:solidFill>
                            <a:schemeClr val="tx1"/>
                          </a:solidFill>
                        </a:rPr>
                        <a:t>》</a:t>
                      </a: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■市町村に対して受診者数向上にかかる情報提供等を行い、各市町村における受診者数向上に向けた</a:t>
                      </a:r>
                      <a:endParaRPr kumimoji="1" lang="en-US" altLang="ja-JP" sz="1300" b="0" dirty="0">
                        <a:solidFill>
                          <a:schemeClr val="tx1"/>
                        </a:solidFill>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　取り組みを支援・促進。　</a:t>
                      </a:r>
                      <a:endParaRPr kumimoji="1" lang="en-US" altLang="ja-JP" sz="1300" b="0" dirty="0">
                        <a:solidFill>
                          <a:schemeClr val="tx1"/>
                        </a:solidFill>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■肝炎ウイルス感染の高リスク集団への働きかけ（肝疾患診療連携拠点病院や健康サポート薬局、企業等と連携した啓発</a:t>
                      </a:r>
                      <a:r>
                        <a:rPr kumimoji="1" lang="ja-JP" altLang="en-US" sz="1300" b="0" strike="noStrike" dirty="0">
                          <a:solidFill>
                            <a:schemeClr val="tx1"/>
                          </a:solidFill>
                        </a:rPr>
                        <a:t>、府政だより、アスマイル等の各種メディアを通じた受検勧奨</a:t>
                      </a:r>
                      <a:r>
                        <a:rPr kumimoji="1" lang="ja-JP" altLang="en-US" sz="1300" b="0" dirty="0">
                          <a:solidFill>
                            <a:schemeClr val="tx1"/>
                          </a:solidFill>
                        </a:rPr>
                        <a:t>）。</a:t>
                      </a:r>
                      <a:endParaRPr kumimoji="1" lang="en-US" altLang="ja-JP" sz="1300" b="0"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肝炎肝がんに関する普及啓発の推進</a:t>
                      </a:r>
                      <a:r>
                        <a:rPr kumimoji="1" lang="en-US" altLang="ja-JP" sz="1300" dirty="0">
                          <a:solidFill>
                            <a:schemeClr val="tx1"/>
                          </a:solidFill>
                        </a:rPr>
                        <a:t>》</a:t>
                      </a:r>
                      <a:endParaRPr kumimoji="1" lang="en-US" altLang="ja-JP" sz="1300" b="0" dirty="0">
                        <a:solidFill>
                          <a:schemeClr val="tx1"/>
                        </a:solidFill>
                      </a:endParaRPr>
                    </a:p>
                    <a:p>
                      <a:pPr marL="179388" indent="-179388">
                        <a:lnSpc>
                          <a:spcPts val="1600"/>
                        </a:lnSpc>
                      </a:pPr>
                      <a:r>
                        <a:rPr kumimoji="1" lang="ja-JP" altLang="en-US" sz="1300" dirty="0">
                          <a:solidFill>
                            <a:schemeClr val="tx1"/>
                          </a:solidFill>
                        </a:rPr>
                        <a:t>■</a:t>
                      </a:r>
                      <a:r>
                        <a:rPr kumimoji="1" lang="ja-JP" altLang="en-US" sz="1300" b="0" dirty="0">
                          <a:solidFill>
                            <a:schemeClr val="tx1"/>
                          </a:solidFill>
                        </a:rPr>
                        <a:t>肝炎医療コーディネーターの養成（</a:t>
                      </a:r>
                      <a:r>
                        <a:rPr kumimoji="1" lang="en-US" altLang="ja-JP" sz="1300" b="0" strike="noStrike" dirty="0">
                          <a:solidFill>
                            <a:schemeClr val="tx1"/>
                          </a:solidFill>
                        </a:rPr>
                        <a:t>Web</a:t>
                      </a:r>
                      <a:r>
                        <a:rPr kumimoji="1" lang="ja-JP" altLang="en-US" sz="1300" b="0" strike="noStrike" dirty="0">
                          <a:solidFill>
                            <a:schemeClr val="tx1"/>
                          </a:solidFill>
                        </a:rPr>
                        <a:t>研修</a:t>
                      </a:r>
                      <a:r>
                        <a:rPr kumimoji="1" lang="ja-JP" altLang="en-US" sz="1300" b="0" dirty="0">
                          <a:solidFill>
                            <a:schemeClr val="tx1"/>
                          </a:solidFill>
                        </a:rPr>
                        <a:t>）。</a:t>
                      </a:r>
                      <a:r>
                        <a:rPr kumimoji="1" lang="en-US" altLang="ja-JP" sz="1300" b="0" dirty="0">
                          <a:solidFill>
                            <a:schemeClr val="tx1"/>
                          </a:solidFill>
                        </a:rPr>
                        <a:t>【R5</a:t>
                      </a:r>
                      <a:r>
                        <a:rPr kumimoji="1" lang="ja-JP" altLang="en-US" sz="1300" b="0" dirty="0">
                          <a:solidFill>
                            <a:schemeClr val="tx1"/>
                          </a:solidFill>
                        </a:rPr>
                        <a:t>年度：</a:t>
                      </a:r>
                      <a:r>
                        <a:rPr kumimoji="1" lang="en-US" altLang="ja-JP" sz="1300" b="0" dirty="0">
                          <a:solidFill>
                            <a:schemeClr val="tx1"/>
                          </a:solidFill>
                        </a:rPr>
                        <a:t>805</a:t>
                      </a:r>
                      <a:r>
                        <a:rPr kumimoji="1" lang="ja-JP" altLang="en-US" sz="1300" b="0" dirty="0">
                          <a:solidFill>
                            <a:schemeClr val="tx1"/>
                          </a:solidFill>
                        </a:rPr>
                        <a:t>人、累計</a:t>
                      </a:r>
                      <a:r>
                        <a:rPr kumimoji="1" lang="en-US" altLang="ja-JP" sz="1300" b="0" dirty="0">
                          <a:solidFill>
                            <a:schemeClr val="tx1"/>
                          </a:solidFill>
                        </a:rPr>
                        <a:t>4,222</a:t>
                      </a:r>
                      <a:r>
                        <a:rPr kumimoji="1" lang="ja-JP" altLang="en-US" sz="1300" b="0" dirty="0">
                          <a:solidFill>
                            <a:schemeClr val="tx1"/>
                          </a:solidFill>
                        </a:rPr>
                        <a:t>人（暫定）</a:t>
                      </a:r>
                      <a:r>
                        <a:rPr kumimoji="1" lang="en-US" altLang="ja-JP" sz="1300" b="0" dirty="0">
                          <a:solidFill>
                            <a:schemeClr val="tx1"/>
                          </a:solidFill>
                        </a:rPr>
                        <a:t>】</a:t>
                      </a: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latin typeface="+mn-ea"/>
                          <a:ea typeface="+mn-ea"/>
                        </a:rPr>
                        <a:t>■肝炎医療コーディネーターの活動促進（研修で活動紹介</a:t>
                      </a:r>
                      <a:r>
                        <a:rPr kumimoji="1" lang="en-US" altLang="ja-JP" sz="1300" b="0" dirty="0">
                          <a:solidFill>
                            <a:schemeClr val="tx1"/>
                          </a:solidFill>
                          <a:latin typeface="+mn-ea"/>
                          <a:ea typeface="+mn-ea"/>
                        </a:rPr>
                        <a:t>､</a:t>
                      </a:r>
                      <a:r>
                        <a:rPr kumimoji="1" lang="ja-JP" altLang="en-US" sz="1300" b="0" dirty="0">
                          <a:solidFill>
                            <a:schemeClr val="tx1"/>
                          </a:solidFill>
                          <a:latin typeface="+mn-ea"/>
                          <a:ea typeface="+mn-ea"/>
                        </a:rPr>
                        <a:t>啓発資材の提供</a:t>
                      </a:r>
                      <a:r>
                        <a:rPr kumimoji="1" lang="en-US" altLang="ja-JP" sz="1300" b="0" dirty="0">
                          <a:solidFill>
                            <a:schemeClr val="tx1"/>
                          </a:solidFill>
                          <a:latin typeface="+mn-ea"/>
                          <a:ea typeface="+mn-ea"/>
                        </a:rPr>
                        <a:t>､</a:t>
                      </a:r>
                      <a:r>
                        <a:rPr kumimoji="1" lang="ja-JP" altLang="en-US" sz="1300" b="0" dirty="0">
                          <a:solidFill>
                            <a:schemeClr val="tx1"/>
                          </a:solidFill>
                          <a:latin typeface="+mn-ea"/>
                          <a:ea typeface="+mn-ea"/>
                        </a:rPr>
                        <a:t>メーリングリストで情報提供。</a:t>
                      </a:r>
                      <a:endParaRPr kumimoji="1" lang="en-US" altLang="ja-JP" sz="1300" b="0" dirty="0">
                        <a:solidFill>
                          <a:schemeClr val="tx1"/>
                        </a:solidFill>
                        <a:latin typeface="+mn-ea"/>
                        <a:ea typeface="+mn-ea"/>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■各関係機関にポスターや案内チラシ、ティッシュ等の配付を行い肝炎医療費助成制度の周知を強化。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18562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6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肝炎医療コーディネーターの活動促進（活動事例の共有、研修内容の充実）。</a:t>
                      </a:r>
                      <a:endParaRPr kumimoji="1" lang="en-US" altLang="ja-JP" sz="1300" b="0" dirty="0">
                        <a:solidFill>
                          <a:schemeClr val="tx1"/>
                        </a:solidFill>
                        <a:latin typeface="+mn-ea"/>
                        <a:ea typeface="+mn-ea"/>
                      </a:endParaRPr>
                    </a:p>
                    <a:p>
                      <a:pPr>
                        <a:lnSpc>
                          <a:spcPts val="1600"/>
                        </a:lnSpc>
                      </a:pPr>
                      <a:r>
                        <a:rPr kumimoji="1" lang="ja-JP" altLang="en-US" sz="1300" b="0" dirty="0">
                          <a:solidFill>
                            <a:schemeClr val="tx1"/>
                          </a:solidFill>
                          <a:latin typeface="+mn-ea"/>
                          <a:ea typeface="+mn-ea"/>
                        </a:rPr>
                        <a:t>■市町村及び</a:t>
                      </a:r>
                      <a:r>
                        <a:rPr kumimoji="1" lang="ja-JP" altLang="en-US" sz="1300" b="0" strike="noStrike" dirty="0">
                          <a:solidFill>
                            <a:schemeClr val="tx1"/>
                          </a:solidFill>
                          <a:latin typeface="+mn-ea"/>
                          <a:ea typeface="+mn-ea"/>
                        </a:rPr>
                        <a:t>他診療科との</a:t>
                      </a:r>
                      <a:r>
                        <a:rPr kumimoji="1" lang="ja-JP" altLang="en-US" sz="1300" b="0" dirty="0">
                          <a:solidFill>
                            <a:schemeClr val="tx1"/>
                          </a:solidFill>
                          <a:latin typeface="+mn-ea"/>
                          <a:ea typeface="+mn-ea"/>
                        </a:rPr>
                        <a:t>連携強化（</a:t>
                      </a:r>
                      <a:r>
                        <a:rPr kumimoji="1" lang="ja-JP" altLang="en-US" sz="1300" b="0" strike="noStrike" dirty="0">
                          <a:solidFill>
                            <a:schemeClr val="tx1"/>
                          </a:solidFill>
                          <a:latin typeface="+mn-ea"/>
                          <a:ea typeface="+mn-ea"/>
                        </a:rPr>
                        <a:t>好事例の共有</a:t>
                      </a:r>
                      <a:r>
                        <a:rPr kumimoji="1" lang="ja-JP" altLang="en-US" sz="1300" b="0" dirty="0">
                          <a:solidFill>
                            <a:schemeClr val="tx1"/>
                          </a:solidFill>
                          <a:latin typeface="+mn-ea"/>
                          <a:ea typeface="+mn-ea"/>
                        </a:rPr>
                        <a:t>等）。■肝炎、肝がん患者の重症化予防の推進。</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9388" indent="-179388">
                        <a:lnSpc>
                          <a:spcPts val="16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肝炎医療コーディネーター等と連携した受診勧奨・</a:t>
                      </a:r>
                      <a:r>
                        <a:rPr kumimoji="1" lang="ja-JP" altLang="en-US" sz="1300" b="0" dirty="0">
                          <a:solidFill>
                            <a:schemeClr val="tx1"/>
                          </a:solidFill>
                        </a:rPr>
                        <a:t>肝がん・重度肝硬変治療促進事業</a:t>
                      </a:r>
                      <a:r>
                        <a:rPr kumimoji="1" lang="ja-JP" altLang="en-US" sz="1300" b="0" dirty="0">
                          <a:solidFill>
                            <a:schemeClr val="tx1"/>
                          </a:solidFill>
                          <a:latin typeface="+mn-ea"/>
                          <a:ea typeface="+mn-ea"/>
                        </a:rPr>
                        <a:t>等の制度周知。</a:t>
                      </a:r>
                      <a:endParaRPr kumimoji="1" lang="en-US" altLang="ja-JP" sz="1300" b="0" dirty="0">
                        <a:solidFill>
                          <a:schemeClr val="tx1"/>
                        </a:solidFill>
                        <a:latin typeface="+mn-ea"/>
                        <a:ea typeface="+mn-ea"/>
                      </a:endParaRPr>
                    </a:p>
                    <a:p>
                      <a:pPr marL="179388" indent="-179388">
                        <a:lnSpc>
                          <a:spcPts val="1600"/>
                        </a:lnSpc>
                      </a:pPr>
                      <a:r>
                        <a:rPr kumimoji="1" lang="ja-JP" altLang="en-US" sz="1300" b="0" dirty="0">
                          <a:solidFill>
                            <a:schemeClr val="tx1"/>
                          </a:solidFill>
                          <a:latin typeface="+mn-ea"/>
                          <a:ea typeface="+mn-ea"/>
                        </a:rPr>
                        <a:t>■陽性者のフォローアップの充実を市町村に働きかけ精密検査受診率の向上に取り組む。</a:t>
                      </a:r>
                      <a:endParaRPr kumimoji="1" lang="en-US" altLang="ja-JP" sz="1300" b="0" dirty="0">
                        <a:solidFill>
                          <a:schemeClr val="tx1"/>
                        </a:solidFill>
                        <a:latin typeface="+mn-ea"/>
                        <a:ea typeface="+mn-ea"/>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■肝がん・重度肝硬変治療促進事業の活用数増（同事業指定病院等との連携強化）。</a:t>
                      </a:r>
                      <a:endParaRPr kumimoji="1" lang="en-US" altLang="ja-JP" sz="1300" b="0" dirty="0">
                        <a:solidFill>
                          <a:schemeClr val="tx1"/>
                        </a:solidFill>
                      </a:endParaRPr>
                    </a:p>
                    <a:p>
                      <a:pPr marL="179388" indent="-179388">
                        <a:lnSpc>
                          <a:spcPts val="1600"/>
                        </a:lnSpc>
                      </a:pPr>
                      <a:r>
                        <a:rPr kumimoji="1" lang="ja-JP" altLang="en-US" sz="1300" b="0" dirty="0">
                          <a:solidFill>
                            <a:schemeClr val="tx1"/>
                          </a:solidFill>
                          <a:latin typeface="+mn-ea"/>
                          <a:ea typeface="+mn-ea"/>
                        </a:rPr>
                        <a:t>■重症化予防推進事業の推進（初回精密検査費用及び定期検査費用助成事業の活用数増）。</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319985"/>
                  </a:ext>
                </a:extLst>
              </a:tr>
              <a:tr h="6064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肝炎ウイルス</a:t>
                      </a:r>
                      <a:r>
                        <a:rPr kumimoji="1" lang="ja-JP" altLang="en-US" sz="1400" dirty="0">
                          <a:solidFill>
                            <a:schemeClr val="tx1"/>
                          </a:solidFill>
                        </a:rPr>
                        <a:t>検査事業（</a:t>
                      </a:r>
                      <a:r>
                        <a:rPr kumimoji="1" lang="en-US" altLang="ja-JP" sz="1400" dirty="0">
                          <a:solidFill>
                            <a:schemeClr val="tx1"/>
                          </a:solidFill>
                        </a:rPr>
                        <a:t>54,784</a:t>
                      </a:r>
                      <a:r>
                        <a:rPr kumimoji="1" lang="ja-JP" altLang="en-US" sz="1400" dirty="0">
                          <a:solidFill>
                            <a:schemeClr val="tx1"/>
                          </a:solidFill>
                        </a:rPr>
                        <a:t>千円）、肝炎肝がん総合対策事業（</a:t>
                      </a:r>
                      <a:r>
                        <a:rPr kumimoji="1" lang="en-US" altLang="ja-JP" sz="1400" strike="noStrike" dirty="0">
                          <a:solidFill>
                            <a:schemeClr val="tx1"/>
                          </a:solidFill>
                        </a:rPr>
                        <a:t>11,456</a:t>
                      </a:r>
                      <a:r>
                        <a:rPr kumimoji="1" lang="ja-JP" altLang="en-US" sz="1400" dirty="0">
                          <a:solidFill>
                            <a:schemeClr val="tx1"/>
                          </a:solidFill>
                        </a:rPr>
                        <a:t>千円）、</a:t>
                      </a:r>
                      <a:endParaRPr kumimoji="1" lang="en-US" altLang="ja-JP" sz="1400" dirty="0">
                        <a:solidFill>
                          <a:schemeClr val="tx1"/>
                        </a:solidFill>
                      </a:endParaRPr>
                    </a:p>
                    <a:p>
                      <a:r>
                        <a:rPr kumimoji="1" lang="ja-JP" altLang="en-US" sz="1400" dirty="0">
                          <a:solidFill>
                            <a:schemeClr val="tx1"/>
                          </a:solidFill>
                        </a:rPr>
                        <a:t>肝炎医療費等援助事業（</a:t>
                      </a:r>
                      <a:r>
                        <a:rPr kumimoji="1" lang="en-US" altLang="ja-JP" sz="1400" dirty="0">
                          <a:solidFill>
                            <a:schemeClr val="tx1"/>
                          </a:solidFill>
                        </a:rPr>
                        <a:t>504,933</a:t>
                      </a:r>
                      <a:r>
                        <a:rPr kumimoji="1" lang="ja-JP" altLang="en-US" sz="1400" dirty="0">
                          <a:solidFill>
                            <a:schemeClr val="tx1"/>
                          </a:solidFill>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411442" y="720206"/>
            <a:ext cx="1188525" cy="864000"/>
            <a:chOff x="8164130" y="1088183"/>
            <a:chExt cx="1188525" cy="864000"/>
          </a:xfrm>
        </p:grpSpPr>
        <p:sp>
          <p:nvSpPr>
            <p:cNvPr id="13" name="角丸四角形 12"/>
            <p:cNvSpPr/>
            <p:nvPr/>
          </p:nvSpPr>
          <p:spPr>
            <a:xfrm>
              <a:off x="8164130" y="1088183"/>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35501" y="1160110"/>
              <a:ext cx="1047488" cy="720145"/>
              <a:chOff x="525440" y="2705114"/>
              <a:chExt cx="1099087" cy="770916"/>
            </a:xfrm>
          </p:grpSpPr>
          <p:sp>
            <p:nvSpPr>
              <p:cNvPr id="16" name="角丸四角形 15"/>
              <p:cNvSpPr/>
              <p:nvPr/>
            </p:nvSpPr>
            <p:spPr>
              <a:xfrm>
                <a:off x="527229" y="2705114"/>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40" y="2933968"/>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1" name="スライド番号プレースホルダー 1">
            <a:extLst>
              <a:ext uri="{FF2B5EF4-FFF2-40B4-BE49-F238E27FC236}">
                <a16:creationId xmlns:a16="http://schemas.microsoft.com/office/drawing/2014/main" id="{F4340AFC-6A6C-451C-8C54-10DC375D713A}"/>
              </a:ext>
            </a:extLst>
          </p:cNvPr>
          <p:cNvSpPr txBox="1">
            <a:spLocks/>
          </p:cNvSpPr>
          <p:nvPr/>
        </p:nvSpPr>
        <p:spPr>
          <a:xfrm>
            <a:off x="7101458" y="6456495"/>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６</a:t>
            </a:r>
          </a:p>
        </p:txBody>
      </p:sp>
    </p:spTree>
    <p:extLst>
      <p:ext uri="{BB962C8B-B14F-4D97-AF65-F5344CB8AC3E}">
        <p14:creationId xmlns:p14="http://schemas.microsoft.com/office/powerpoint/2010/main" val="2778389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107589"/>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5882627"/>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38748"/>
            <a:ext cx="9259910" cy="58478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5" name="正方形/長方形 14"/>
          <p:cNvSpPr/>
          <p:nvPr/>
        </p:nvSpPr>
        <p:spPr>
          <a:xfrm>
            <a:off x="143435" y="794942"/>
            <a:ext cx="5241164"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a:t>
            </a:r>
            <a:r>
              <a:rPr kumimoji="1" lang="ja-JP" altLang="en-US" sz="2000" b="1" dirty="0">
                <a:solidFill>
                  <a:schemeClr val="bg1"/>
                </a:solidFill>
              </a:rPr>
              <a:t>医療提供体制の充実　計画Ｐ</a:t>
            </a:r>
            <a:r>
              <a:rPr kumimoji="1" lang="en-US" altLang="ja-JP" sz="2000" b="1" dirty="0">
                <a:solidFill>
                  <a:schemeClr val="bg1"/>
                </a:solidFill>
              </a:rPr>
              <a:t>50-51</a:t>
            </a:r>
          </a:p>
        </p:txBody>
      </p:sp>
      <p:sp>
        <p:nvSpPr>
          <p:cNvPr id="13" name="正方形/長方形 12"/>
          <p:cNvSpPr/>
          <p:nvPr/>
        </p:nvSpPr>
        <p:spPr>
          <a:xfrm>
            <a:off x="496473" y="1178428"/>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graphicFrame>
        <p:nvGraphicFramePr>
          <p:cNvPr id="10" name="表 9">
            <a:extLst>
              <a:ext uri="{FF2B5EF4-FFF2-40B4-BE49-F238E27FC236}">
                <a16:creationId xmlns:a16="http://schemas.microsoft.com/office/drawing/2014/main" id="{A8AE932E-EB62-446D-8DB1-060BD711784A}"/>
              </a:ext>
            </a:extLst>
          </p:cNvPr>
          <p:cNvGraphicFramePr>
            <a:graphicFrameLocks noGrp="1"/>
          </p:cNvGraphicFramePr>
          <p:nvPr>
            <p:extLst>
              <p:ext uri="{D42A27DB-BD31-4B8C-83A1-F6EECF244321}">
                <p14:modId xmlns:p14="http://schemas.microsoft.com/office/powerpoint/2010/main" val="3734743301"/>
              </p:ext>
            </p:extLst>
          </p:nvPr>
        </p:nvGraphicFramePr>
        <p:xfrm>
          <a:off x="496473" y="2716304"/>
          <a:ext cx="8904702" cy="3812072"/>
        </p:xfrm>
        <a:graphic>
          <a:graphicData uri="http://schemas.openxmlformats.org/drawingml/2006/table">
            <a:tbl>
              <a:tblPr firstRow="1" firstCol="1" bandRow="1">
                <a:tableStyleId>{5C22544A-7EE6-4342-B048-85BDC9FD1C3A}</a:tableStyleId>
              </a:tblPr>
              <a:tblGrid>
                <a:gridCol w="258257">
                  <a:extLst>
                    <a:ext uri="{9D8B030D-6E8A-4147-A177-3AD203B41FA5}">
                      <a16:colId xmlns:a16="http://schemas.microsoft.com/office/drawing/2014/main" val="20000"/>
                    </a:ext>
                  </a:extLst>
                </a:gridCol>
                <a:gridCol w="3214220">
                  <a:extLst>
                    <a:ext uri="{9D8B030D-6E8A-4147-A177-3AD203B41FA5}">
                      <a16:colId xmlns:a16="http://schemas.microsoft.com/office/drawing/2014/main" val="20001"/>
                    </a:ext>
                  </a:extLst>
                </a:gridCol>
                <a:gridCol w="2524259">
                  <a:extLst>
                    <a:ext uri="{9D8B030D-6E8A-4147-A177-3AD203B41FA5}">
                      <a16:colId xmlns:a16="http://schemas.microsoft.com/office/drawing/2014/main" val="20002"/>
                    </a:ext>
                  </a:extLst>
                </a:gridCol>
                <a:gridCol w="2907966">
                  <a:extLst>
                    <a:ext uri="{9D8B030D-6E8A-4147-A177-3AD203B41FA5}">
                      <a16:colId xmlns:a16="http://schemas.microsoft.com/office/drawing/2014/main" val="3811638661"/>
                    </a:ext>
                  </a:extLst>
                </a:gridCol>
              </a:tblGrid>
              <a:tr h="35825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37808">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年間新入院がん患者数</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1</a:t>
                      </a:r>
                      <a:r>
                        <a:rPr lang="en-US" altLang="ja-JP" sz="1400" b="1" dirty="0">
                          <a:effectLst/>
                          <a:latin typeface="+mn-ea"/>
                          <a:ea typeface="+mn-ea"/>
                        </a:rPr>
                        <a:t>65</a:t>
                      </a:r>
                      <a:r>
                        <a:rPr lang="en-US" sz="1400" b="1" dirty="0">
                          <a:effectLst/>
                          <a:latin typeface="+mn-ea"/>
                          <a:ea typeface="+mn-ea"/>
                        </a:rPr>
                        <a:t>,</a:t>
                      </a:r>
                      <a:r>
                        <a:rPr lang="en-US" altLang="ja-JP" sz="1400" b="1" dirty="0">
                          <a:effectLst/>
                          <a:latin typeface="+mn-ea"/>
                          <a:ea typeface="+mn-ea"/>
                        </a:rPr>
                        <a:t>061</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altLang="ja-JP" sz="1200" b="1" dirty="0">
                          <a:effectLst/>
                          <a:latin typeface="+mn-ea"/>
                          <a:ea typeface="+mn-ea"/>
                        </a:rPr>
                        <a:t>28</a:t>
                      </a:r>
                      <a:r>
                        <a:rPr lang="ja-JP" sz="1200" b="1" dirty="0">
                          <a:effectLst/>
                          <a:latin typeface="+mn-ea"/>
                          <a:ea typeface="+mn-ea"/>
                        </a:rPr>
                        <a:t>（</a:t>
                      </a:r>
                      <a:r>
                        <a:rPr lang="en-US" altLang="ja-JP" sz="1200" b="1" dirty="0">
                          <a:solidFill>
                            <a:schemeClr val="tx1"/>
                          </a:solidFill>
                          <a:effectLst/>
                          <a:latin typeface="+mn-ea"/>
                          <a:ea typeface="+mn-ea"/>
                        </a:rPr>
                        <a:t>2016</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strike="noStrike" dirty="0">
                          <a:solidFill>
                            <a:schemeClr val="tx1"/>
                          </a:solidFill>
                          <a:effectLst/>
                          <a:latin typeface="+mn-ea"/>
                          <a:ea typeface="+mn-ea"/>
                        </a:rPr>
                        <a:t>155,759</a:t>
                      </a:r>
                      <a:r>
                        <a:rPr lang="ja-JP" altLang="en-US" sz="1400" b="1" strike="noStrike" dirty="0">
                          <a:solidFill>
                            <a:schemeClr val="tx1"/>
                          </a:solidFill>
                          <a:effectLst/>
                          <a:latin typeface="+mn-ea"/>
                          <a:ea typeface="+mn-ea"/>
                        </a:rPr>
                        <a:t>名</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a:t>
                      </a:r>
                      <a:r>
                        <a:rPr lang="en-US" altLang="ja-JP" sz="1200" b="1" dirty="0">
                          <a:solidFill>
                            <a:schemeClr val="tx1"/>
                          </a:solidFill>
                          <a:effectLst/>
                          <a:latin typeface="+mn-ea"/>
                          <a:ea typeface="+mn-ea"/>
                        </a:rPr>
                        <a:t>3</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2021</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60602">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悪性腫瘍手術件数</a:t>
                      </a:r>
                      <a:br>
                        <a:rPr lang="en-US" sz="1400" b="1" dirty="0">
                          <a:effectLst/>
                          <a:latin typeface="+mn-ea"/>
                          <a:ea typeface="+mn-ea"/>
                        </a:rPr>
                      </a:br>
                      <a:r>
                        <a:rPr lang="ja-JP" sz="1400" b="1" strike="noStrike" dirty="0">
                          <a:solidFill>
                            <a:schemeClr val="tx1"/>
                          </a:solidFill>
                          <a:effectLst/>
                          <a:latin typeface="+mn-ea"/>
                          <a:ea typeface="+mn-ea"/>
                        </a:rPr>
                        <a:t>【がん診療拠点病院現況報告】</a:t>
                      </a:r>
                      <a:endParaRPr lang="ja-JP" sz="14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5</a:t>
                      </a:r>
                      <a:r>
                        <a:rPr lang="en-US" altLang="ja-JP" sz="1400" b="1" dirty="0">
                          <a:effectLst/>
                          <a:latin typeface="+mn-ea"/>
                          <a:ea typeface="+mn-ea"/>
                        </a:rPr>
                        <a:t>4</a:t>
                      </a:r>
                      <a:r>
                        <a:rPr lang="en-US" sz="1400" b="1" dirty="0">
                          <a:effectLst/>
                          <a:latin typeface="+mn-ea"/>
                          <a:ea typeface="+mn-ea"/>
                        </a:rPr>
                        <a:t>,</a:t>
                      </a:r>
                      <a:r>
                        <a:rPr lang="en-US" altLang="ja-JP" sz="1400" b="1" dirty="0">
                          <a:effectLst/>
                          <a:latin typeface="+mn-ea"/>
                          <a:ea typeface="+mn-ea"/>
                        </a:rPr>
                        <a:t>603</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altLang="ja-JP" sz="1200" b="1" dirty="0">
                          <a:effectLst/>
                          <a:latin typeface="+mn-ea"/>
                          <a:ea typeface="+mn-ea"/>
                        </a:rPr>
                        <a:t>28</a:t>
                      </a:r>
                      <a:r>
                        <a:rPr lang="ja-JP" sz="1200" b="1" dirty="0">
                          <a:effectLst/>
                          <a:latin typeface="+mn-ea"/>
                          <a:ea typeface="+mn-ea"/>
                        </a:rPr>
                        <a:t>（</a:t>
                      </a:r>
                      <a:r>
                        <a:rPr lang="en-US" altLang="ja-JP" sz="1200" b="1" dirty="0">
                          <a:solidFill>
                            <a:schemeClr val="tx1"/>
                          </a:solidFill>
                          <a:effectLst/>
                          <a:latin typeface="+mn-ea"/>
                          <a:ea typeface="+mn-ea"/>
                        </a:rPr>
                        <a:t>2016</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strike="noStrike" dirty="0">
                          <a:solidFill>
                            <a:schemeClr val="tx1"/>
                          </a:solidFill>
                          <a:effectLst/>
                          <a:latin typeface="+mn-ea"/>
                          <a:ea typeface="+mn-ea"/>
                        </a:rPr>
                        <a:t>56,297</a:t>
                      </a:r>
                      <a:r>
                        <a:rPr lang="ja-JP" altLang="ja-JP" sz="1400" b="1" strike="noStrike" dirty="0">
                          <a:solidFill>
                            <a:schemeClr val="tx1"/>
                          </a:solidFill>
                          <a:effectLst/>
                          <a:latin typeface="+mn-ea"/>
                          <a:ea typeface="+mn-ea"/>
                        </a:rPr>
                        <a:t>件</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a:t>
                      </a:r>
                      <a:r>
                        <a:rPr lang="en-US" altLang="ja-JP" sz="1400" b="1" strike="noStrike" dirty="0">
                          <a:solidFill>
                            <a:schemeClr val="tx1"/>
                          </a:solidFill>
                          <a:effectLst/>
                          <a:latin typeface="+mn-ea"/>
                          <a:ea typeface="+mn-ea"/>
                        </a:rPr>
                        <a:t>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400" b="1" strike="noStrike" dirty="0">
                          <a:solidFill>
                            <a:schemeClr val="tx1"/>
                          </a:solidFill>
                          <a:effectLst/>
                          <a:latin typeface="+mn-ea"/>
                          <a:ea typeface="+mn-ea"/>
                        </a:rPr>
                        <a:t>（小児がん除く）</a:t>
                      </a:r>
                      <a:endParaRPr lang="en-US" altLang="ja-JP" sz="1400" b="1" strike="noStrike" dirty="0">
                        <a:solidFill>
                          <a:schemeClr val="tx1"/>
                        </a:solidFill>
                        <a:effectLst/>
                        <a:latin typeface="+mn-ea"/>
                        <a:ea typeface="+mn-ea"/>
                      </a:endParaRP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60602">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放射線治療</a:t>
                      </a:r>
                      <a:r>
                        <a:rPr lang="ja-JP" altLang="en-US" sz="1400" b="1" dirty="0">
                          <a:effectLst/>
                          <a:latin typeface="+mn-ea"/>
                          <a:ea typeface="+mn-ea"/>
                        </a:rPr>
                        <a:t>延べ</a:t>
                      </a:r>
                      <a:r>
                        <a:rPr lang="ja-JP" sz="1400" b="1" dirty="0">
                          <a:effectLst/>
                          <a:latin typeface="+mn-ea"/>
                          <a:ea typeface="+mn-ea"/>
                        </a:rPr>
                        <a:t>患者数</a:t>
                      </a:r>
                      <a:br>
                        <a:rPr lang="en-US" sz="1400" b="1" dirty="0">
                          <a:effectLst/>
                          <a:latin typeface="+mn-ea"/>
                          <a:ea typeface="+mn-ea"/>
                        </a:rPr>
                      </a:br>
                      <a:r>
                        <a:rPr lang="ja-JP" sz="1400" b="1" strike="noStrike" dirty="0">
                          <a:solidFill>
                            <a:schemeClr val="tx1"/>
                          </a:solidFill>
                          <a:effectLst/>
                          <a:latin typeface="+mn-ea"/>
                          <a:ea typeface="+mn-ea"/>
                        </a:rPr>
                        <a:t>【がん診療拠点病院現況報告】</a:t>
                      </a:r>
                      <a:endParaRPr lang="ja-JP" sz="14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17,</a:t>
                      </a:r>
                      <a:r>
                        <a:rPr lang="en-US" altLang="ja-JP" sz="1400" b="1" dirty="0">
                          <a:effectLst/>
                          <a:latin typeface="+mn-ea"/>
                          <a:ea typeface="+mn-ea"/>
                        </a:rPr>
                        <a:t>381</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altLang="ja-JP" sz="1200" b="1" dirty="0">
                          <a:effectLst/>
                          <a:latin typeface="+mn-ea"/>
                          <a:ea typeface="+mn-ea"/>
                        </a:rPr>
                        <a:t>28</a:t>
                      </a:r>
                      <a:r>
                        <a:rPr lang="ja-JP" sz="1200" b="1" dirty="0">
                          <a:effectLst/>
                          <a:latin typeface="+mn-ea"/>
                          <a:ea typeface="+mn-ea"/>
                        </a:rPr>
                        <a:t>（</a:t>
                      </a:r>
                      <a:r>
                        <a:rPr lang="en-US" altLang="ja-JP" sz="1200" b="1" dirty="0">
                          <a:solidFill>
                            <a:schemeClr val="tx1"/>
                          </a:solidFill>
                          <a:effectLst/>
                          <a:latin typeface="+mn-ea"/>
                          <a:ea typeface="+mn-ea"/>
                        </a:rPr>
                        <a:t>2016</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strike="noStrike" dirty="0">
                          <a:solidFill>
                            <a:schemeClr val="tx1"/>
                          </a:solidFill>
                          <a:effectLst/>
                          <a:latin typeface="+mn-ea"/>
                          <a:ea typeface="+mn-ea"/>
                        </a:rPr>
                        <a:t>21,082</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a:t>
                      </a:r>
                      <a:r>
                        <a:rPr lang="en-US" altLang="ja-JP" sz="1400" b="1" strike="noStrike" dirty="0">
                          <a:solidFill>
                            <a:schemeClr val="tx1"/>
                          </a:solidFill>
                          <a:effectLst/>
                          <a:latin typeface="+mn-ea"/>
                          <a:ea typeface="+mn-ea"/>
                        </a:rPr>
                        <a:t>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400" b="1" strike="noStrike" dirty="0">
                          <a:solidFill>
                            <a:schemeClr val="tx1"/>
                          </a:solidFill>
                          <a:effectLst/>
                          <a:latin typeface="+mn-ea"/>
                          <a:ea typeface="+mn-ea"/>
                        </a:rPr>
                        <a:t>（小児がん除く）</a:t>
                      </a:r>
                      <a:endParaRPr lang="en-US" altLang="ja-JP" sz="1400" b="1" strike="noStrike" dirty="0">
                        <a:solidFill>
                          <a:schemeClr val="tx1"/>
                        </a:solidFill>
                        <a:effectLst/>
                        <a:latin typeface="+mn-ea"/>
                        <a:ea typeface="+mn-ea"/>
                      </a:endParaRP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76075">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strike="noStrike" dirty="0">
                          <a:solidFill>
                            <a:schemeClr val="tx1"/>
                          </a:solidFill>
                          <a:effectLst/>
                          <a:latin typeface="+mn-ea"/>
                          <a:ea typeface="+mn-ea"/>
                        </a:rPr>
                        <a:t>外来化学療法</a:t>
                      </a:r>
                      <a:r>
                        <a:rPr lang="ja-JP" altLang="en-US" sz="1400" b="1" strike="noStrike" dirty="0">
                          <a:solidFill>
                            <a:schemeClr val="tx1"/>
                          </a:solidFill>
                          <a:effectLst/>
                          <a:latin typeface="+mn-ea"/>
                          <a:ea typeface="+mn-ea"/>
                        </a:rPr>
                        <a:t>延べ</a:t>
                      </a:r>
                      <a:r>
                        <a:rPr lang="ja-JP" sz="1400" b="1" strike="noStrike" dirty="0">
                          <a:solidFill>
                            <a:schemeClr val="tx1"/>
                          </a:solidFill>
                          <a:effectLst/>
                          <a:latin typeface="+mn-ea"/>
                          <a:ea typeface="+mn-ea"/>
                        </a:rPr>
                        <a:t>患者数</a:t>
                      </a:r>
                      <a:br>
                        <a:rPr lang="en-US" sz="1400" b="1" strike="noStrike" dirty="0">
                          <a:solidFill>
                            <a:schemeClr val="tx1"/>
                          </a:solidFill>
                          <a:effectLst/>
                          <a:latin typeface="+mn-ea"/>
                          <a:ea typeface="+mn-ea"/>
                        </a:rPr>
                      </a:br>
                      <a:r>
                        <a:rPr lang="ja-JP" altLang="ja-JP" sz="1400" b="1" strike="noStrike" dirty="0">
                          <a:solidFill>
                            <a:schemeClr val="tx1"/>
                          </a:solidFill>
                          <a:effectLst/>
                          <a:latin typeface="+mn-ea"/>
                          <a:ea typeface="+mn-ea"/>
                        </a:rPr>
                        <a:t>【がん診療拠点病院現況報告】</a:t>
                      </a:r>
                      <a:endParaRPr lang="ja-JP" sz="14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31</a:t>
                      </a:r>
                      <a:r>
                        <a:rPr lang="en-US" sz="1400" b="1" dirty="0">
                          <a:effectLst/>
                          <a:latin typeface="+mn-ea"/>
                          <a:ea typeface="+mn-ea"/>
                        </a:rPr>
                        <a:t>,</a:t>
                      </a:r>
                      <a:r>
                        <a:rPr lang="en-US" altLang="ja-JP" sz="1400" b="1" dirty="0">
                          <a:effectLst/>
                          <a:latin typeface="+mn-ea"/>
                          <a:ea typeface="+mn-ea"/>
                        </a:rPr>
                        <a:t>607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altLang="ja-JP" sz="1200" b="1" dirty="0">
                          <a:effectLst/>
                          <a:latin typeface="+mn-ea"/>
                          <a:ea typeface="+mn-ea"/>
                        </a:rPr>
                        <a:t>28</a:t>
                      </a:r>
                      <a:r>
                        <a:rPr lang="ja-JP" sz="1200" b="1" dirty="0">
                          <a:effectLst/>
                          <a:latin typeface="+mn-ea"/>
                          <a:ea typeface="+mn-ea"/>
                        </a:rPr>
                        <a:t>（</a:t>
                      </a:r>
                      <a:r>
                        <a:rPr lang="en-US" altLang="ja-JP" sz="1200" b="1" dirty="0">
                          <a:solidFill>
                            <a:schemeClr val="tx1"/>
                          </a:solidFill>
                          <a:effectLst/>
                          <a:latin typeface="+mn-ea"/>
                          <a:ea typeface="+mn-ea"/>
                        </a:rPr>
                        <a:t>2016</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strike="noStrike" dirty="0">
                          <a:solidFill>
                            <a:schemeClr val="tx1"/>
                          </a:solidFill>
                          <a:effectLst/>
                          <a:latin typeface="+mn-ea"/>
                          <a:ea typeface="+mn-ea"/>
                        </a:rPr>
                        <a:t>113,874</a:t>
                      </a:r>
                      <a:r>
                        <a:rPr lang="ja-JP" altLang="en-US" sz="1400" b="1" strike="noStrike" dirty="0">
                          <a:solidFill>
                            <a:schemeClr val="tx1"/>
                          </a:solidFill>
                          <a:effectLst/>
                          <a:latin typeface="+mn-ea"/>
                          <a:ea typeface="+mn-ea"/>
                        </a:rPr>
                        <a:t>名</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a:t>
                      </a:r>
                      <a:r>
                        <a:rPr lang="en-US" altLang="ja-JP" sz="1400" b="1" strike="noStrike" dirty="0">
                          <a:solidFill>
                            <a:schemeClr val="tx1"/>
                          </a:solidFill>
                          <a:effectLst/>
                          <a:latin typeface="+mn-ea"/>
                          <a:ea typeface="+mn-ea"/>
                        </a:rPr>
                        <a:t>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strike="noStrike" dirty="0">
                          <a:solidFill>
                            <a:schemeClr val="tx1"/>
                          </a:solidFill>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p>
                      <a:pPr algn="l" fontAlgn="auto">
                        <a:lnSpc>
                          <a:spcPts val="1400"/>
                        </a:lnSpc>
                        <a:spcAft>
                          <a:spcPts val="0"/>
                        </a:spcAft>
                      </a:pPr>
                      <a:r>
                        <a:rPr lang="en-US" altLang="ja-JP" sz="900" b="1" strike="noStrike" dirty="0">
                          <a:solidFill>
                            <a:schemeClr val="tx1"/>
                          </a:solidFill>
                          <a:effectLst/>
                          <a:latin typeface="+mn-ea"/>
                          <a:ea typeface="+mn-ea"/>
                          <a:cs typeface="HG丸ｺﾞｼｯｸM-PRO"/>
                        </a:rPr>
                        <a:t>※</a:t>
                      </a:r>
                      <a:r>
                        <a:rPr lang="ja-JP" altLang="en-US" sz="900" b="1" strike="noStrike" dirty="0">
                          <a:solidFill>
                            <a:schemeClr val="tx1"/>
                          </a:solidFill>
                          <a:effectLst/>
                          <a:latin typeface="+mn-ea"/>
                          <a:ea typeface="+mn-ea"/>
                          <a:cs typeface="HG丸ｺﾞｼｯｸM-PRO"/>
                        </a:rPr>
                        <a:t>平成</a:t>
                      </a:r>
                      <a:r>
                        <a:rPr lang="en-US" altLang="ja-JP" sz="900" b="1" strike="noStrike" dirty="0">
                          <a:solidFill>
                            <a:schemeClr val="tx1"/>
                          </a:solidFill>
                          <a:effectLst/>
                          <a:latin typeface="+mn-ea"/>
                          <a:ea typeface="+mn-ea"/>
                          <a:cs typeface="HG丸ｺﾞｼｯｸM-PRO"/>
                        </a:rPr>
                        <a:t>29</a:t>
                      </a:r>
                      <a:r>
                        <a:rPr lang="ja-JP" altLang="en-US" sz="900" b="1" strike="noStrike" dirty="0">
                          <a:solidFill>
                            <a:schemeClr val="tx1"/>
                          </a:solidFill>
                          <a:effectLst/>
                          <a:latin typeface="+mn-ea"/>
                          <a:ea typeface="+mn-ea"/>
                          <a:cs typeface="HG丸ｺﾞｼｯｸM-PRO"/>
                        </a:rPr>
                        <a:t>年実績以降は、外来・入院を合計した化学療法延べ患者数（現況報告の項目変更による）</a:t>
                      </a:r>
                      <a:endParaRPr lang="ja-JP" altLang="ja-JP" sz="9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18727">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地域連携クリティカルパスを適用した</a:t>
                      </a:r>
                      <a:r>
                        <a:rPr lang="ja-JP" altLang="en-US" sz="1400" b="1" dirty="0">
                          <a:effectLst/>
                          <a:latin typeface="+mn-ea"/>
                          <a:ea typeface="+mn-ea"/>
                        </a:rPr>
                        <a:t>延</a:t>
                      </a:r>
                      <a:r>
                        <a:rPr lang="ja-JP" sz="1400" b="1" dirty="0">
                          <a:effectLst/>
                          <a:latin typeface="+mn-ea"/>
                          <a:ea typeface="+mn-ea"/>
                        </a:rPr>
                        <a:t>べ患者数</a:t>
                      </a:r>
                      <a:endParaRPr lang="en-US" altLang="ja-JP" sz="1400" b="1" dirty="0">
                        <a:effectLst/>
                        <a:latin typeface="+mn-ea"/>
                        <a:ea typeface="+mn-ea"/>
                      </a:endParaRPr>
                    </a:p>
                    <a:p>
                      <a:pPr algn="l" fontAlgn="auto">
                        <a:lnSpc>
                          <a:spcPts val="1400"/>
                        </a:lnSpc>
                        <a:spcAft>
                          <a:spcPts val="0"/>
                        </a:spcAft>
                      </a:pP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697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altLang="ja-JP" sz="1200" b="1" dirty="0">
                          <a:effectLst/>
                          <a:latin typeface="+mn-ea"/>
                          <a:ea typeface="+mn-ea"/>
                        </a:rPr>
                        <a:t>29</a:t>
                      </a:r>
                      <a:r>
                        <a:rPr lang="ja-JP" sz="1200" b="1" dirty="0">
                          <a:effectLst/>
                          <a:latin typeface="+mn-ea"/>
                          <a:ea typeface="+mn-ea"/>
                        </a:rPr>
                        <a:t>（</a:t>
                      </a:r>
                      <a:r>
                        <a:rPr lang="en-US" altLang="ja-JP" sz="1200" b="1" dirty="0">
                          <a:solidFill>
                            <a:schemeClr val="tx1"/>
                          </a:solidFill>
                          <a:effectLst/>
                          <a:latin typeface="+mn-ea"/>
                          <a:ea typeface="+mn-ea"/>
                        </a:rPr>
                        <a:t>2017</a:t>
                      </a:r>
                      <a:r>
                        <a:rPr lang="ja-JP" sz="1200" b="1" dirty="0">
                          <a:effectLst/>
                          <a:latin typeface="+mn-ea"/>
                          <a:ea typeface="+mn-ea"/>
                        </a:rPr>
                        <a:t>）年</a:t>
                      </a:r>
                      <a:r>
                        <a:rPr lang="en-US" altLang="ja-JP" sz="1200" b="1" dirty="0">
                          <a:effectLst/>
                          <a:latin typeface="+mn-ea"/>
                          <a:ea typeface="+mn-ea"/>
                        </a:rPr>
                        <a:t>4</a:t>
                      </a:r>
                      <a:r>
                        <a:rPr lang="ja-JP" sz="1200" b="1" dirty="0">
                          <a:effectLst/>
                          <a:latin typeface="+mn-ea"/>
                          <a:ea typeface="+mn-ea"/>
                        </a:rPr>
                        <a:t>月～７月】</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5,175</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令和３</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2021</a:t>
                      </a:r>
                      <a:r>
                        <a:rPr lang="ja-JP" altLang="ja-JP" sz="1200" b="1" dirty="0">
                          <a:solidFill>
                            <a:schemeClr val="tx1"/>
                          </a:solidFill>
                          <a:effectLst/>
                          <a:latin typeface="+mn-ea"/>
                          <a:ea typeface="+mn-ea"/>
                        </a:rPr>
                        <a:t>）年】</a:t>
                      </a:r>
                      <a:endParaRPr lang="en-US" altLang="ja-JP" sz="1200" b="1" dirty="0">
                        <a:solidFill>
                          <a:schemeClr val="tx1"/>
                        </a:solidFill>
                        <a:effectLst/>
                        <a:latin typeface="+mn-ea"/>
                        <a:ea typeface="+mn-ea"/>
                      </a:endParaRPr>
                    </a:p>
                    <a:p>
                      <a:pPr algn="ctr" fontAlgn="auto">
                        <a:lnSpc>
                          <a:spcPts val="1400"/>
                        </a:lnSpc>
                        <a:spcAft>
                          <a:spcPts val="0"/>
                        </a:spcAft>
                      </a:pPr>
                      <a:r>
                        <a:rPr lang="en-US" altLang="ja-JP" sz="900" b="1" dirty="0">
                          <a:solidFill>
                            <a:schemeClr val="tx1"/>
                          </a:solidFill>
                          <a:effectLst/>
                          <a:latin typeface="+mn-ea"/>
                          <a:ea typeface="+mn-ea"/>
                          <a:cs typeface="HG丸ｺﾞｼｯｸM-PRO"/>
                        </a:rPr>
                        <a:t>※</a:t>
                      </a:r>
                      <a:r>
                        <a:rPr lang="ja-JP" altLang="en-US" sz="900" b="1" dirty="0">
                          <a:solidFill>
                            <a:schemeClr val="tx1"/>
                          </a:solidFill>
                          <a:effectLst/>
                          <a:latin typeface="+mn-ea"/>
                          <a:ea typeface="+mn-ea"/>
                          <a:cs typeface="HG丸ｺﾞｼｯｸM-PRO"/>
                        </a:rPr>
                        <a:t>集計期間に変更あり（３か月間→１年間）</a:t>
                      </a:r>
                      <a:endParaRPr lang="ja-JP" altLang="ja-JP" sz="9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16" name="表 15">
            <a:extLst>
              <a:ext uri="{FF2B5EF4-FFF2-40B4-BE49-F238E27FC236}">
                <a16:creationId xmlns:a16="http://schemas.microsoft.com/office/drawing/2014/main" id="{E8F704CE-69CE-4703-84A2-B88FAEEF214B}"/>
              </a:ext>
            </a:extLst>
          </p:cNvPr>
          <p:cNvGraphicFramePr>
            <a:graphicFrameLocks noGrp="1"/>
          </p:cNvGraphicFramePr>
          <p:nvPr>
            <p:extLst>
              <p:ext uri="{D42A27DB-BD31-4B8C-83A1-F6EECF244321}">
                <p14:modId xmlns:p14="http://schemas.microsoft.com/office/powerpoint/2010/main" val="1330236791"/>
              </p:ext>
            </p:extLst>
          </p:nvPr>
        </p:nvGraphicFramePr>
        <p:xfrm>
          <a:off x="496473" y="1619526"/>
          <a:ext cx="8904702" cy="967399"/>
        </p:xfrm>
        <a:graphic>
          <a:graphicData uri="http://schemas.openxmlformats.org/drawingml/2006/table">
            <a:tbl>
              <a:tblPr firstRow="1" firstCol="1" bandRow="1">
                <a:tableStyleId>{5C22544A-7EE6-4342-B048-85BDC9FD1C3A}</a:tableStyleId>
              </a:tblPr>
              <a:tblGrid>
                <a:gridCol w="286475">
                  <a:extLst>
                    <a:ext uri="{9D8B030D-6E8A-4147-A177-3AD203B41FA5}">
                      <a16:colId xmlns:a16="http://schemas.microsoft.com/office/drawing/2014/main" val="20000"/>
                    </a:ext>
                  </a:extLst>
                </a:gridCol>
                <a:gridCol w="3228983">
                  <a:extLst>
                    <a:ext uri="{9D8B030D-6E8A-4147-A177-3AD203B41FA5}">
                      <a16:colId xmlns:a16="http://schemas.microsoft.com/office/drawing/2014/main" val="20001"/>
                    </a:ext>
                  </a:extLst>
                </a:gridCol>
                <a:gridCol w="1811918">
                  <a:extLst>
                    <a:ext uri="{9D8B030D-6E8A-4147-A177-3AD203B41FA5}">
                      <a16:colId xmlns:a16="http://schemas.microsoft.com/office/drawing/2014/main" val="20002"/>
                    </a:ext>
                  </a:extLst>
                </a:gridCol>
                <a:gridCol w="1889572">
                  <a:extLst>
                    <a:ext uri="{9D8B030D-6E8A-4147-A177-3AD203B41FA5}">
                      <a16:colId xmlns:a16="http://schemas.microsoft.com/office/drawing/2014/main" val="1262597796"/>
                    </a:ext>
                  </a:extLst>
                </a:gridCol>
                <a:gridCol w="1687754">
                  <a:extLst>
                    <a:ext uri="{9D8B030D-6E8A-4147-A177-3AD203B41FA5}">
                      <a16:colId xmlns:a16="http://schemas.microsoft.com/office/drawing/2014/main" val="20003"/>
                    </a:ext>
                  </a:extLst>
                </a:gridCol>
              </a:tblGrid>
              <a:tr h="357799">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04827">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がん患者の５年相対生存率（全年齢）</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61.0</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21</a:t>
                      </a:r>
                      <a:r>
                        <a:rPr lang="ja-JP" sz="1400" b="1" dirty="0">
                          <a:effectLst/>
                          <a:latin typeface="+mn-ea"/>
                          <a:ea typeface="+mn-ea"/>
                        </a:rPr>
                        <a:t>（</a:t>
                      </a:r>
                      <a:r>
                        <a:rPr lang="en-US" sz="1400" b="1" dirty="0">
                          <a:effectLst/>
                          <a:latin typeface="+mn-ea"/>
                          <a:ea typeface="+mn-ea"/>
                        </a:rPr>
                        <a:t>2009</a:t>
                      </a:r>
                      <a:r>
                        <a:rPr lang="ja-JP" sz="1400" b="1" dirty="0">
                          <a:effectLst/>
                          <a:latin typeface="+mn-ea"/>
                          <a:ea typeface="+mn-ea"/>
                        </a:rPr>
                        <a:t>）年診断患者】</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62.2%</a:t>
                      </a: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平成</a:t>
                      </a:r>
                      <a:r>
                        <a:rPr lang="en-US" altLang="ja-JP" sz="1400" b="1" dirty="0">
                          <a:solidFill>
                            <a:schemeClr val="tx1"/>
                          </a:solidFill>
                          <a:effectLst/>
                          <a:latin typeface="+mn-ea"/>
                          <a:ea typeface="+mn-ea"/>
                          <a:cs typeface="HG丸ｺﾞｼｯｸM-PRO"/>
                        </a:rPr>
                        <a:t>26</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2014</a:t>
                      </a:r>
                      <a:r>
                        <a:rPr lang="ja-JP" altLang="en-US" sz="1400" b="1" dirty="0">
                          <a:solidFill>
                            <a:schemeClr val="tx1"/>
                          </a:solidFill>
                          <a:effectLst/>
                          <a:latin typeface="+mn-ea"/>
                          <a:ea typeface="+mn-ea"/>
                          <a:cs typeface="HG丸ｺﾞｼｯｸM-PRO"/>
                        </a:rPr>
                        <a:t>）年診断患者</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solidFill>
                            <a:schemeClr val="tx1"/>
                          </a:solidFill>
                          <a:effectLst/>
                          <a:latin typeface="+mn-ea"/>
                          <a:ea typeface="+mn-ea"/>
                        </a:rPr>
                        <a:t>改善</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7" name="スライド番号プレースホルダー 1">
            <a:extLst>
              <a:ext uri="{FF2B5EF4-FFF2-40B4-BE49-F238E27FC236}">
                <a16:creationId xmlns:a16="http://schemas.microsoft.com/office/drawing/2014/main" id="{D12C426A-9F06-4B2E-8DD9-AE0C7007D87D}"/>
              </a:ext>
            </a:extLst>
          </p:cNvPr>
          <p:cNvSpPr>
            <a:spLocks noGrp="1"/>
          </p:cNvSpPr>
          <p:nvPr>
            <p:ph type="sldNum" sz="quarter" idx="12"/>
          </p:nvPr>
        </p:nvSpPr>
        <p:spPr>
          <a:xfrm>
            <a:off x="6364310" y="6475192"/>
            <a:ext cx="3541690" cy="365125"/>
          </a:xfrm>
        </p:spPr>
        <p:txBody>
          <a:bodyPr/>
          <a:lstStyle/>
          <a:p>
            <a:r>
              <a:rPr kumimoji="1" lang="ja-JP" altLang="en-US" sz="1400" b="1" dirty="0">
                <a:latin typeface="+mn-ea"/>
              </a:rPr>
              <a:t>＜がん診療連携検討部会＞　</a:t>
            </a:r>
            <a:r>
              <a:rPr kumimoji="1" lang="ja-JP" altLang="en-US" sz="1600" b="1" dirty="0">
                <a:latin typeface="+mn-ea"/>
              </a:rPr>
              <a:t>７</a:t>
            </a:r>
          </a:p>
        </p:txBody>
      </p:sp>
    </p:spTree>
    <p:extLst>
      <p:ext uri="{BB962C8B-B14F-4D97-AF65-F5344CB8AC3E}">
        <p14:creationId xmlns:p14="http://schemas.microsoft.com/office/powerpoint/2010/main" val="428607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420711" y="124623"/>
          <a:ext cx="8976575" cy="725403"/>
        </p:xfrm>
        <a:graphic>
          <a:graphicData uri="http://schemas.openxmlformats.org/drawingml/2006/table">
            <a:tbl>
              <a:tblPr firstRow="1" bandRow="1">
                <a:tableStyleId>{5C22544A-7EE6-4342-B048-85BDC9FD1C3A}</a:tableStyleId>
              </a:tblPr>
              <a:tblGrid>
                <a:gridCol w="1107584">
                  <a:extLst>
                    <a:ext uri="{9D8B030D-6E8A-4147-A177-3AD203B41FA5}">
                      <a16:colId xmlns:a16="http://schemas.microsoft.com/office/drawing/2014/main" val="3795206225"/>
                    </a:ext>
                  </a:extLst>
                </a:gridCol>
                <a:gridCol w="7868991">
                  <a:extLst>
                    <a:ext uri="{9D8B030D-6E8A-4147-A177-3AD203B41FA5}">
                      <a16:colId xmlns:a16="http://schemas.microsoft.com/office/drawing/2014/main" val="1328953327"/>
                    </a:ext>
                  </a:extLst>
                </a:gridCol>
              </a:tblGrid>
              <a:tr h="725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◆がん診療拠点病院を通じて、がん医療の均</a:t>
                      </a:r>
                      <a:r>
                        <a:rPr kumimoji="1" lang="ja-JP" altLang="en-US" sz="1400" b="1" dirty="0" err="1">
                          <a:solidFill>
                            <a:schemeClr val="tx1"/>
                          </a:solidFill>
                        </a:rPr>
                        <a:t>てん化を</a:t>
                      </a:r>
                      <a:r>
                        <a:rPr kumimoji="1" lang="ja-JP" altLang="en-US" sz="1400" b="1" dirty="0">
                          <a:solidFill>
                            <a:schemeClr val="tx1"/>
                          </a:solidFill>
                        </a:rPr>
                        <a:t>進めるとともに、二次医療圏毎に地域の</a:t>
                      </a:r>
                      <a:r>
                        <a:rPr kumimoji="1" lang="en-US" altLang="ja-JP" sz="1400" b="1" dirty="0">
                          <a:solidFill>
                            <a:schemeClr val="tx1"/>
                          </a:solidFill>
                        </a:rPr>
                        <a:t> </a:t>
                      </a:r>
                      <a:r>
                        <a:rPr kumimoji="1" lang="ja-JP" altLang="en-US" sz="1400" b="1" dirty="0">
                          <a:solidFill>
                            <a:schemeClr val="tx1"/>
                          </a:solidFill>
                        </a:rPr>
                        <a:t>実情に応じて、地域連携の一層の充実を図る必要がある。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nvGraphicFramePr>
        <p:xfrm>
          <a:off x="420710" y="922908"/>
          <a:ext cx="8976575" cy="5287392"/>
        </p:xfrm>
        <a:graphic>
          <a:graphicData uri="http://schemas.openxmlformats.org/drawingml/2006/table">
            <a:tbl>
              <a:tblPr firstRow="1" bandRow="1">
                <a:tableStyleId>{5C22544A-7EE6-4342-B048-85BDC9FD1C3A}</a:tableStyleId>
              </a:tblPr>
              <a:tblGrid>
                <a:gridCol w="1138357">
                  <a:extLst>
                    <a:ext uri="{9D8B030D-6E8A-4147-A177-3AD203B41FA5}">
                      <a16:colId xmlns:a16="http://schemas.microsoft.com/office/drawing/2014/main" val="528851062"/>
                    </a:ext>
                  </a:extLst>
                </a:gridCol>
                <a:gridCol w="7838218">
                  <a:extLst>
                    <a:ext uri="{9D8B030D-6E8A-4147-A177-3AD203B41FA5}">
                      <a16:colId xmlns:a16="http://schemas.microsoft.com/office/drawing/2014/main" val="89849022"/>
                    </a:ext>
                  </a:extLst>
                </a:gridCol>
              </a:tblGrid>
              <a:tr h="2542933">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en-US" altLang="ja-JP" sz="1400" dirty="0">
                          <a:solidFill>
                            <a:schemeClr val="tx1"/>
                          </a:solidFill>
                        </a:rPr>
                        <a:t>《</a:t>
                      </a:r>
                      <a:r>
                        <a:rPr kumimoji="1" lang="ja-JP" altLang="en-US" sz="1400" u="sng" dirty="0">
                          <a:solidFill>
                            <a:schemeClr val="tx1"/>
                          </a:solidFill>
                        </a:rPr>
                        <a:t>がん診療拠点病院の機能強化</a:t>
                      </a:r>
                      <a:r>
                        <a:rPr kumimoji="1" lang="en-US" altLang="ja-JP" sz="1400" dirty="0">
                          <a:solidFill>
                            <a:schemeClr val="tx1"/>
                          </a:solidFill>
                        </a:rPr>
                        <a:t>》</a:t>
                      </a:r>
                      <a:endParaRPr kumimoji="1" lang="en-US" altLang="ja-JP" sz="1400" b="0" dirty="0">
                        <a:solidFill>
                          <a:schemeClr val="tx1"/>
                        </a:solidFill>
                      </a:endParaRPr>
                    </a:p>
                    <a:p>
                      <a:pPr>
                        <a:lnSpc>
                          <a:spcPts val="1700"/>
                        </a:lnSpc>
                      </a:pPr>
                      <a:r>
                        <a:rPr kumimoji="1" lang="ja-JP" altLang="en-US" sz="1400" b="0" dirty="0">
                          <a:solidFill>
                            <a:schemeClr val="tx1"/>
                          </a:solidFill>
                        </a:rPr>
                        <a:t>■がん診療連携拠点病院の機能強化を目的とした補助金を交付（</a:t>
                      </a:r>
                      <a:r>
                        <a:rPr kumimoji="1" lang="en-US" altLang="ja-JP" sz="1400" b="0" dirty="0">
                          <a:solidFill>
                            <a:schemeClr val="tx1"/>
                          </a:solidFill>
                        </a:rPr>
                        <a:t>14</a:t>
                      </a:r>
                      <a:r>
                        <a:rPr kumimoji="1" lang="ja-JP" altLang="en-US" sz="1400" b="0" dirty="0">
                          <a:solidFill>
                            <a:schemeClr val="tx1"/>
                          </a:solidFill>
                        </a:rPr>
                        <a:t>病院）</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■がん診療施設の設備整備に係る補助金を交付（</a:t>
                      </a:r>
                      <a:r>
                        <a:rPr kumimoji="1" lang="en-US" altLang="ja-JP" sz="1400" b="0" dirty="0">
                          <a:solidFill>
                            <a:schemeClr val="tx1"/>
                          </a:solidFill>
                        </a:rPr>
                        <a:t>7</a:t>
                      </a:r>
                      <a:r>
                        <a:rPr kumimoji="1" lang="ja-JP" altLang="en-US" sz="1400" b="0" dirty="0">
                          <a:solidFill>
                            <a:schemeClr val="tx1"/>
                          </a:solidFill>
                        </a:rPr>
                        <a:t>病院）</a:t>
                      </a:r>
                      <a:endParaRPr kumimoji="1" lang="en-US" altLang="ja-JP" sz="1400" dirty="0">
                        <a:solidFill>
                          <a:schemeClr val="tx1"/>
                        </a:solidFill>
                      </a:endParaRPr>
                    </a:p>
                    <a:p>
                      <a:pPr>
                        <a:lnSpc>
                          <a:spcPts val="1700"/>
                        </a:lnSpc>
                      </a:pPr>
                      <a:r>
                        <a:rPr kumimoji="1" lang="ja-JP" altLang="en-US" sz="1400" b="0" dirty="0">
                          <a:solidFill>
                            <a:schemeClr val="tx1"/>
                          </a:solidFill>
                        </a:rPr>
                        <a:t>■国拠点病院の</a:t>
                      </a:r>
                      <a:r>
                        <a:rPr kumimoji="1" lang="ja-JP" altLang="en-US" sz="1400" b="0" strike="noStrike" dirty="0">
                          <a:solidFill>
                            <a:schemeClr val="tx1"/>
                          </a:solidFill>
                        </a:rPr>
                        <a:t>指定</a:t>
                      </a:r>
                      <a:r>
                        <a:rPr kumimoji="1" lang="ja-JP" altLang="en-US" sz="1400" b="0" dirty="0">
                          <a:solidFill>
                            <a:schemeClr val="tx1"/>
                          </a:solidFill>
                        </a:rPr>
                        <a:t>推薦</a:t>
                      </a:r>
                      <a:r>
                        <a:rPr kumimoji="1" lang="en-US" altLang="ja-JP" sz="1400" b="0" dirty="0">
                          <a:solidFill>
                            <a:schemeClr val="tx1"/>
                          </a:solidFill>
                        </a:rPr>
                        <a:t>【</a:t>
                      </a:r>
                      <a:r>
                        <a:rPr kumimoji="1" lang="ja-JP" altLang="en-US" sz="1400" b="0" dirty="0">
                          <a:solidFill>
                            <a:schemeClr val="tx1"/>
                          </a:solidFill>
                        </a:rPr>
                        <a:t>指定更新：４病院、現況報告：</a:t>
                      </a:r>
                      <a:r>
                        <a:rPr kumimoji="1" lang="en-US" altLang="ja-JP" sz="1400" b="0" dirty="0">
                          <a:solidFill>
                            <a:schemeClr val="tx1"/>
                          </a:solidFill>
                        </a:rPr>
                        <a:t>14</a:t>
                      </a:r>
                      <a:r>
                        <a:rPr kumimoji="1" lang="ja-JP" altLang="en-US" sz="1400" b="0" dirty="0">
                          <a:solidFill>
                            <a:schemeClr val="tx1"/>
                          </a:solidFill>
                        </a:rPr>
                        <a:t>病院</a:t>
                      </a:r>
                      <a:r>
                        <a:rPr kumimoji="1" lang="en-US" altLang="ja-JP" sz="1400" b="0" dirty="0">
                          <a:solidFill>
                            <a:schemeClr val="tx1"/>
                          </a:solidFill>
                        </a:rPr>
                        <a:t>】</a:t>
                      </a:r>
                    </a:p>
                    <a:p>
                      <a:pPr marL="185738" indent="-185738">
                        <a:lnSpc>
                          <a:spcPts val="1700"/>
                        </a:lnSpc>
                      </a:pPr>
                      <a:r>
                        <a:rPr kumimoji="1" lang="ja-JP" altLang="en-US" sz="1400" b="0" dirty="0">
                          <a:solidFill>
                            <a:schemeClr val="tx1"/>
                          </a:solidFill>
                        </a:rPr>
                        <a:t>■府指定病院の指定</a:t>
                      </a:r>
                      <a:r>
                        <a:rPr kumimoji="1" lang="en-US" altLang="ja-JP" sz="1400" b="0" dirty="0">
                          <a:solidFill>
                            <a:schemeClr val="tx1"/>
                          </a:solidFill>
                        </a:rPr>
                        <a:t>【</a:t>
                      </a:r>
                      <a:r>
                        <a:rPr kumimoji="1" lang="ja-JP" altLang="en-US" sz="1400" b="0" dirty="0">
                          <a:solidFill>
                            <a:schemeClr val="tx1"/>
                          </a:solidFill>
                        </a:rPr>
                        <a:t>指定更新</a:t>
                      </a:r>
                      <a:r>
                        <a:rPr kumimoji="1" lang="ja-JP" altLang="en-US" sz="1400" b="0" i="0" u="none" strike="noStrike" kern="1200" cap="none" spc="0" normalizeH="0" baseline="0" noProof="0" dirty="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a:ln>
                            <a:noFill/>
                          </a:ln>
                          <a:solidFill>
                            <a:schemeClr val="tx1"/>
                          </a:solidFill>
                          <a:effectLst/>
                          <a:uLnTx/>
                          <a:uFillTx/>
                          <a:latin typeface="+mn-lt"/>
                          <a:ea typeface="+mn-ea"/>
                          <a:cs typeface="+mn-cs"/>
                        </a:rPr>
                        <a:t>47</a:t>
                      </a:r>
                      <a:r>
                        <a:rPr kumimoji="1" lang="ja-JP" altLang="en-US" sz="1400" b="0" i="0" u="none" strike="noStrike" kern="1200" cap="none" spc="0" normalizeH="0" baseline="0" noProof="0" dirty="0">
                          <a:ln>
                            <a:noFill/>
                          </a:ln>
                          <a:solidFill>
                            <a:schemeClr val="tx1"/>
                          </a:solidFill>
                          <a:effectLst/>
                          <a:uLnTx/>
                          <a:uFillTx/>
                          <a:latin typeface="+mn-lt"/>
                          <a:ea typeface="+mn-ea"/>
                          <a:cs typeface="+mn-cs"/>
                        </a:rPr>
                        <a:t>病院、</a:t>
                      </a:r>
                      <a:r>
                        <a:rPr kumimoji="1" lang="ja-JP" altLang="en-US" sz="1400" b="0" dirty="0">
                          <a:solidFill>
                            <a:schemeClr val="tx1"/>
                          </a:solidFill>
                        </a:rPr>
                        <a:t>小児指定更新：</a:t>
                      </a:r>
                      <a:r>
                        <a:rPr kumimoji="1" lang="en-US" altLang="ja-JP" sz="1400" b="0" dirty="0">
                          <a:solidFill>
                            <a:schemeClr val="tx1"/>
                          </a:solidFill>
                        </a:rPr>
                        <a:t>2</a:t>
                      </a:r>
                      <a:r>
                        <a:rPr kumimoji="1" lang="ja-JP" altLang="en-US" sz="1400" b="0" dirty="0">
                          <a:solidFill>
                            <a:schemeClr val="tx1"/>
                          </a:solidFill>
                        </a:rPr>
                        <a:t>病院</a:t>
                      </a:r>
                      <a:r>
                        <a:rPr kumimoji="1" lang="en-US" altLang="ja-JP" sz="1400" b="0" dirty="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■府指定病院に求められる機能のさらなる充実を図るため、 患者支援の体制強化等の観点から、 </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　自施設の診療従事者等に対して、提供している診療・患者支援の体制について学ぶ機会の確保</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　を求める等、指定要件を改正。</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dirty="0">
                          <a:solidFill>
                            <a:schemeClr val="tx1"/>
                          </a:solidFill>
                        </a:rPr>
                        <a:t>《</a:t>
                      </a:r>
                      <a:r>
                        <a:rPr kumimoji="1" lang="ja-JP" altLang="en-US" sz="1400" u="sng" dirty="0">
                          <a:solidFill>
                            <a:schemeClr val="tx1"/>
                          </a:solidFill>
                        </a:rPr>
                        <a:t>がん医療連携体制の充実</a:t>
                      </a:r>
                      <a:r>
                        <a:rPr kumimoji="1" lang="en-US" altLang="ja-JP" sz="1400" dirty="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■地域連携強化事業の実施。</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■各圏域のがん診療ネットワーク協議会において、情報提供するとともに、地域連携等の活動内</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　容や課題について共有</a:t>
                      </a:r>
                      <a:endParaRPr kumimoji="1" lang="en-US" altLang="ja-JP" sz="1400" b="0" strike="sngStrike" baseline="0"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en-US" altLang="ja-JP" sz="1400" b="1" u="sng" strike="noStrike" baseline="0" dirty="0">
                          <a:solidFill>
                            <a:schemeClr val="tx1"/>
                          </a:solidFill>
                        </a:rPr>
                        <a:t>《</a:t>
                      </a:r>
                      <a:r>
                        <a:rPr kumimoji="1" lang="ja-JP" altLang="en-US" sz="1400" b="1" u="sng" strike="noStrike" baseline="0" dirty="0">
                          <a:solidFill>
                            <a:schemeClr val="tx1"/>
                          </a:solidFill>
                        </a:rPr>
                        <a:t>人材育成の充実</a:t>
                      </a:r>
                      <a:r>
                        <a:rPr kumimoji="1" lang="en-US" altLang="ja-JP" sz="1400" b="1" u="sng" strike="noStrike" baseline="0" dirty="0">
                          <a:solidFill>
                            <a:schemeClr val="tx1"/>
                          </a:solidFill>
                        </a:rPr>
                        <a:t>》</a:t>
                      </a: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1" u="none" strike="noStrike" baseline="0" dirty="0">
                          <a:solidFill>
                            <a:schemeClr val="tx1"/>
                          </a:solidFill>
                        </a:rPr>
                        <a:t>■</a:t>
                      </a:r>
                      <a:r>
                        <a:rPr kumimoji="1" lang="ja-JP" altLang="en-US" sz="1400" b="0" u="none" strike="noStrike" baseline="0" dirty="0">
                          <a:solidFill>
                            <a:schemeClr val="tx1"/>
                          </a:solidFill>
                        </a:rPr>
                        <a:t>がん薬物療法認定薬剤師研修に係る経費に対し補助金を交付</a:t>
                      </a:r>
                      <a:endParaRPr kumimoji="1" lang="en-US" altLang="ja-JP" sz="1400" b="0" u="none" strike="noStrik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14643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課題</a:t>
                      </a:r>
                      <a:r>
                        <a:rPr kumimoji="1" lang="en-US" altLang="ja-JP" sz="1400" b="1" dirty="0">
                          <a:solidFill>
                            <a:schemeClr val="tx1"/>
                          </a:solidFill>
                          <a:latin typeface="+mn-ea"/>
                          <a:ea typeface="+mn-ea"/>
                        </a:rPr>
                        <a:t>》</a:t>
                      </a:r>
                    </a:p>
                    <a:p>
                      <a:pPr>
                        <a:lnSpc>
                          <a:spcPts val="1700"/>
                        </a:lnSpc>
                      </a:pPr>
                      <a:r>
                        <a:rPr kumimoji="1" lang="ja-JP" altLang="en-US" sz="1400" b="0" dirty="0">
                          <a:solidFill>
                            <a:schemeClr val="tx1"/>
                          </a:solidFill>
                          <a:latin typeface="+mn-ea"/>
                          <a:ea typeface="+mn-ea"/>
                        </a:rPr>
                        <a:t>■府内がん医療提供体制の均</a:t>
                      </a:r>
                      <a:r>
                        <a:rPr kumimoji="1" lang="ja-JP" altLang="en-US" sz="1400" b="0" dirty="0" err="1">
                          <a:solidFill>
                            <a:schemeClr val="tx1"/>
                          </a:solidFill>
                          <a:latin typeface="+mn-ea"/>
                          <a:ea typeface="+mn-ea"/>
                        </a:rPr>
                        <a:t>てん化の</a:t>
                      </a:r>
                      <a:r>
                        <a:rPr kumimoji="1" lang="ja-JP" altLang="en-US" sz="1400" b="0" dirty="0">
                          <a:solidFill>
                            <a:schemeClr val="tx1"/>
                          </a:solidFill>
                          <a:latin typeface="+mn-ea"/>
                          <a:ea typeface="+mn-ea"/>
                        </a:rPr>
                        <a:t>推進。</a:t>
                      </a:r>
                      <a:endParaRPr kumimoji="1" lang="en-US" altLang="ja-JP" sz="1400" b="0" dirty="0">
                        <a:solidFill>
                          <a:schemeClr val="tx1"/>
                        </a:solidFill>
                        <a:latin typeface="+mn-ea"/>
                        <a:ea typeface="+mn-ea"/>
                      </a:endParaRPr>
                    </a:p>
                    <a:p>
                      <a:pPr>
                        <a:lnSpc>
                          <a:spcPts val="1700"/>
                        </a:lnSpc>
                      </a:pPr>
                      <a:r>
                        <a:rPr kumimoji="1" lang="ja-JP" altLang="en-US" sz="1400" b="0" dirty="0">
                          <a:solidFill>
                            <a:schemeClr val="tx1"/>
                          </a:solidFill>
                          <a:latin typeface="+mn-ea"/>
                          <a:ea typeface="+mn-ea"/>
                        </a:rPr>
                        <a:t>■各圏域のがん診療ネットワーク協議会における取り組み内容の充実。</a:t>
                      </a:r>
                      <a:endParaRPr kumimoji="1" lang="en-US" altLang="ja-JP" sz="1400" b="0" dirty="0">
                        <a:solidFill>
                          <a:schemeClr val="tx1"/>
                        </a:solidFill>
                        <a:latin typeface="+mn-ea"/>
                        <a:ea typeface="+mn-ea"/>
                      </a:endParaRPr>
                    </a:p>
                    <a:p>
                      <a:pPr>
                        <a:lnSpc>
                          <a:spcPts val="1700"/>
                        </a:lnSpc>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次年度の取組</a:t>
                      </a:r>
                      <a:r>
                        <a:rPr kumimoji="1" lang="en-US" altLang="ja-JP" sz="1400" b="1" dirty="0">
                          <a:solidFill>
                            <a:schemeClr val="tx1"/>
                          </a:solidFill>
                          <a:latin typeface="+mn-ea"/>
                          <a:ea typeface="+mn-ea"/>
                        </a:rPr>
                        <a:t>》</a:t>
                      </a: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a:t>
                      </a:r>
                      <a:r>
                        <a:rPr kumimoji="1" lang="ja-JP" altLang="en-US" sz="1400" b="0" strike="noStrike" dirty="0">
                          <a:solidFill>
                            <a:schemeClr val="tx1"/>
                          </a:solidFill>
                        </a:rPr>
                        <a:t>大阪府がん診療連携協議会と連携して拠点病院の訪問を行い、好事例等の収集や情報共有、</a:t>
                      </a:r>
                      <a:endParaRPr kumimoji="1" lang="en-US" altLang="ja-JP" sz="1400" b="0" strike="noStrike" dirty="0">
                        <a:solidFill>
                          <a:schemeClr val="tx1"/>
                        </a:solidFill>
                      </a:endParaRPr>
                    </a:p>
                    <a:p>
                      <a:pPr>
                        <a:lnSpc>
                          <a:spcPts val="1700"/>
                        </a:lnSpc>
                      </a:pPr>
                      <a:r>
                        <a:rPr kumimoji="1" lang="ja-JP" altLang="en-US" sz="1400" b="0" strike="noStrike" dirty="0">
                          <a:solidFill>
                            <a:schemeClr val="tx1"/>
                          </a:solidFill>
                        </a:rPr>
                        <a:t>　要件充足状況等の確認を実施する等</a:t>
                      </a:r>
                      <a:r>
                        <a:rPr kumimoji="1" lang="ja-JP" altLang="en-US" sz="1400" b="0" dirty="0">
                          <a:solidFill>
                            <a:schemeClr val="tx1"/>
                          </a:solidFill>
                          <a:latin typeface="+mn-ea"/>
                          <a:ea typeface="+mn-ea"/>
                        </a:rPr>
                        <a:t>、さらなるがん医療提供の充実を図る。</a:t>
                      </a:r>
                      <a:endParaRPr kumimoji="1" lang="en-US" altLang="ja-JP" sz="1400" b="0" dirty="0">
                        <a:solidFill>
                          <a:schemeClr val="tx1"/>
                        </a:solidFill>
                        <a:latin typeface="+mn-ea"/>
                        <a:ea typeface="+mn-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latin typeface="+mn-ea"/>
                          <a:ea typeface="+mn-ea"/>
                        </a:rPr>
                        <a:t>■各圏域がん診療ネットワーク協議会におけるがん登録を用いた分析等の実施</a:t>
                      </a:r>
                      <a:endParaRPr kumimoji="1" lang="en-US" altLang="ja-JP"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319985"/>
                  </a:ext>
                </a:extLst>
              </a:tr>
              <a:tr h="568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ja-JP" altLang="en-US" sz="1400" spc="-60" baseline="0" dirty="0">
                          <a:solidFill>
                            <a:schemeClr val="tx1"/>
                          </a:solidFill>
                        </a:rPr>
                        <a:t>がん診療拠点病院機能強化事業（</a:t>
                      </a:r>
                      <a:r>
                        <a:rPr kumimoji="1" lang="en-US" altLang="ja-JP" sz="1400" spc="-60" baseline="0" dirty="0">
                          <a:solidFill>
                            <a:schemeClr val="tx1"/>
                          </a:solidFill>
                        </a:rPr>
                        <a:t>133,316</a:t>
                      </a:r>
                      <a:r>
                        <a:rPr kumimoji="1" lang="ja-JP" altLang="en-US" sz="1400" spc="-60" baseline="0" dirty="0">
                          <a:solidFill>
                            <a:schemeClr val="tx1"/>
                          </a:solidFill>
                        </a:rPr>
                        <a:t>千円）、がん医療提供体制等充実強化事業（</a:t>
                      </a:r>
                      <a:r>
                        <a:rPr kumimoji="1" lang="en-US" altLang="ja-JP" sz="1400" spc="-60" baseline="0" dirty="0">
                          <a:solidFill>
                            <a:schemeClr val="tx1"/>
                          </a:solidFill>
                        </a:rPr>
                        <a:t>33,440</a:t>
                      </a:r>
                      <a:r>
                        <a:rPr kumimoji="1" lang="ja-JP" altLang="en-US" sz="1400" spc="-60" baseline="0" dirty="0">
                          <a:solidFill>
                            <a:schemeClr val="tx1"/>
                          </a:solidFill>
                        </a:rPr>
                        <a:t>千円）、地域医療連携強化事業（</a:t>
                      </a:r>
                      <a:r>
                        <a:rPr kumimoji="1" lang="en-US" altLang="ja-JP" sz="1400" spc="-60" baseline="0" dirty="0">
                          <a:solidFill>
                            <a:schemeClr val="tx1"/>
                          </a:solidFill>
                        </a:rPr>
                        <a:t>3,971</a:t>
                      </a:r>
                      <a:r>
                        <a:rPr kumimoji="1" lang="ja-JP" altLang="en-US" sz="1400" spc="-60" baseline="0" dirty="0">
                          <a:solidFill>
                            <a:schemeClr val="tx1"/>
                          </a:solidFill>
                        </a:rPr>
                        <a:t>千円）</a:t>
                      </a:r>
                      <a:endParaRPr kumimoji="1" lang="en-US" altLang="ja-JP" sz="1400" spc="-60"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63497" y="92290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2" name="スライド番号プレースホルダー 1">
            <a:extLst>
              <a:ext uri="{FF2B5EF4-FFF2-40B4-BE49-F238E27FC236}">
                <a16:creationId xmlns:a16="http://schemas.microsoft.com/office/drawing/2014/main" id="{A8A16A2A-48F5-466F-A672-AA16E0DB6F66}"/>
              </a:ext>
            </a:extLst>
          </p:cNvPr>
          <p:cNvSpPr>
            <a:spLocks noGrp="1"/>
          </p:cNvSpPr>
          <p:nvPr>
            <p:ph type="sldNum" sz="quarter" idx="12"/>
          </p:nvPr>
        </p:nvSpPr>
        <p:spPr>
          <a:xfrm>
            <a:off x="6290831" y="6368252"/>
            <a:ext cx="3541690" cy="365125"/>
          </a:xfrm>
        </p:spPr>
        <p:txBody>
          <a:bodyPr/>
          <a:lstStyle/>
          <a:p>
            <a:r>
              <a:rPr kumimoji="1" lang="ja-JP" altLang="en-US" sz="1400" b="1" dirty="0">
                <a:latin typeface="+mn-ea"/>
              </a:rPr>
              <a:t>８</a:t>
            </a:r>
            <a:endParaRPr kumimoji="1" lang="ja-JP" altLang="en-US" sz="1600" b="1" dirty="0">
              <a:latin typeface="+mn-ea"/>
            </a:endParaRPr>
          </a:p>
        </p:txBody>
      </p:sp>
    </p:spTree>
    <p:extLst>
      <p:ext uri="{BB962C8B-B14F-4D97-AF65-F5344CB8AC3E}">
        <p14:creationId xmlns:p14="http://schemas.microsoft.com/office/powerpoint/2010/main" val="290216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93608"/>
            <a:ext cx="9259910" cy="56776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9" name="表 18"/>
          <p:cNvGraphicFramePr>
            <a:graphicFrameLocks noGrp="1"/>
          </p:cNvGraphicFramePr>
          <p:nvPr/>
        </p:nvGraphicFramePr>
        <p:xfrm>
          <a:off x="596516" y="2079149"/>
          <a:ext cx="8712968" cy="1481066"/>
        </p:xfrm>
        <a:graphic>
          <a:graphicData uri="http://schemas.openxmlformats.org/drawingml/2006/table">
            <a:tbl>
              <a:tblPr firstRow="1" firstCol="1" bandRow="1">
                <a:tableStyleId>{5C22544A-7EE6-4342-B048-85BDC9FD1C3A}</a:tableStyleId>
              </a:tblPr>
              <a:tblGrid>
                <a:gridCol w="342918">
                  <a:extLst>
                    <a:ext uri="{9D8B030D-6E8A-4147-A177-3AD203B41FA5}">
                      <a16:colId xmlns:a16="http://schemas.microsoft.com/office/drawing/2014/main" val="20000"/>
                    </a:ext>
                  </a:extLst>
                </a:gridCol>
                <a:gridCol w="3761355">
                  <a:extLst>
                    <a:ext uri="{9D8B030D-6E8A-4147-A177-3AD203B41FA5}">
                      <a16:colId xmlns:a16="http://schemas.microsoft.com/office/drawing/2014/main" val="20001"/>
                    </a:ext>
                  </a:extLst>
                </a:gridCol>
                <a:gridCol w="1712890">
                  <a:extLst>
                    <a:ext uri="{9D8B030D-6E8A-4147-A177-3AD203B41FA5}">
                      <a16:colId xmlns:a16="http://schemas.microsoft.com/office/drawing/2014/main" val="20002"/>
                    </a:ext>
                  </a:extLst>
                </a:gridCol>
                <a:gridCol w="1691706">
                  <a:extLst>
                    <a:ext uri="{9D8B030D-6E8A-4147-A177-3AD203B41FA5}">
                      <a16:colId xmlns:a16="http://schemas.microsoft.com/office/drawing/2014/main" val="1758502819"/>
                    </a:ext>
                  </a:extLst>
                </a:gridCol>
                <a:gridCol w="1204099">
                  <a:extLst>
                    <a:ext uri="{9D8B030D-6E8A-4147-A177-3AD203B41FA5}">
                      <a16:colId xmlns:a16="http://schemas.microsoft.com/office/drawing/2014/main" val="20003"/>
                    </a:ext>
                  </a:extLst>
                </a:gridCol>
              </a:tblGrid>
              <a:tr h="41935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06171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がん患者の緩和ケアに対する満足度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（痛み、不安、治療方法や療養場所、経済面、家族への配慮等への対応に係る非常に思う、そう思う平均値）</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58.6</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65.1</a:t>
                      </a:r>
                      <a:r>
                        <a:rPr lang="ja-JP" altLang="ja-JP" sz="1400" b="1" dirty="0">
                          <a:solidFill>
                            <a:schemeClr val="tx1"/>
                          </a:solidFill>
                          <a:effectLst/>
                          <a:latin typeface="+mn-ea"/>
                          <a:ea typeface="+mn-ea"/>
                        </a:rPr>
                        <a:t>％</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100</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nvGraphicFramePr>
        <p:xfrm>
          <a:off x="583859" y="3675608"/>
          <a:ext cx="8725624" cy="2949732"/>
        </p:xfrm>
        <a:graphic>
          <a:graphicData uri="http://schemas.openxmlformats.org/drawingml/2006/table">
            <a:tbl>
              <a:tblPr firstRow="1" firstCol="1" bandRow="1">
                <a:tableStyleId>{5C22544A-7EE6-4342-B048-85BDC9FD1C3A}</a:tableStyleId>
              </a:tblPr>
              <a:tblGrid>
                <a:gridCol w="300006">
                  <a:extLst>
                    <a:ext uri="{9D8B030D-6E8A-4147-A177-3AD203B41FA5}">
                      <a16:colId xmlns:a16="http://schemas.microsoft.com/office/drawing/2014/main" val="20000"/>
                    </a:ext>
                  </a:extLst>
                </a:gridCol>
                <a:gridCol w="3019652">
                  <a:extLst>
                    <a:ext uri="{9D8B030D-6E8A-4147-A177-3AD203B41FA5}">
                      <a16:colId xmlns:a16="http://schemas.microsoft.com/office/drawing/2014/main" val="20001"/>
                    </a:ext>
                  </a:extLst>
                </a:gridCol>
                <a:gridCol w="2702983">
                  <a:extLst>
                    <a:ext uri="{9D8B030D-6E8A-4147-A177-3AD203B41FA5}">
                      <a16:colId xmlns:a16="http://schemas.microsoft.com/office/drawing/2014/main" val="20002"/>
                    </a:ext>
                  </a:extLst>
                </a:gridCol>
                <a:gridCol w="2702983">
                  <a:extLst>
                    <a:ext uri="{9D8B030D-6E8A-4147-A177-3AD203B41FA5}">
                      <a16:colId xmlns:a16="http://schemas.microsoft.com/office/drawing/2014/main" val="768486730"/>
                    </a:ext>
                  </a:extLst>
                </a:gridCol>
              </a:tblGrid>
              <a:tr h="312279">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30080">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緩和ケアチームの新規診療症例数</a:t>
                      </a:r>
                      <a:br>
                        <a:rPr lang="en-US" sz="1400" b="1" dirty="0">
                          <a:solidFill>
                            <a:schemeClr val="tx1"/>
                          </a:solidFill>
                          <a:effectLst/>
                          <a:latin typeface="+mn-ea"/>
                          <a:ea typeface="+mn-ea"/>
                        </a:rPr>
                      </a:b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10,885</a:t>
                      </a:r>
                      <a:r>
                        <a:rPr lang="ja-JP" sz="1400" b="1" dirty="0">
                          <a:solidFill>
                            <a:schemeClr val="tx1"/>
                          </a:solidFill>
                          <a:effectLst/>
                          <a:latin typeface="+mn-ea"/>
                          <a:ea typeface="+mn-ea"/>
                        </a:rPr>
                        <a:t>件／</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a:t>
                      </a:r>
                      <a:r>
                        <a:rPr lang="en-US" altLang="ja-JP" sz="1200" b="1" dirty="0">
                          <a:solidFill>
                            <a:schemeClr val="tx1"/>
                          </a:solidFill>
                          <a:effectLst/>
                          <a:latin typeface="+mn-ea"/>
                          <a:ea typeface="+mn-ea"/>
                        </a:rPr>
                        <a:t>8</a:t>
                      </a:r>
                      <a:r>
                        <a:rPr lang="ja-JP" sz="1200" b="1" dirty="0">
                          <a:solidFill>
                            <a:schemeClr val="tx1"/>
                          </a:solidFill>
                          <a:effectLst/>
                          <a:latin typeface="+mn-ea"/>
                          <a:ea typeface="+mn-ea"/>
                        </a:rPr>
                        <a:t>（</a:t>
                      </a:r>
                      <a:r>
                        <a:rPr lang="en-US" sz="1200" b="1" dirty="0">
                          <a:solidFill>
                            <a:schemeClr val="tx1"/>
                          </a:solidFill>
                          <a:effectLst/>
                          <a:latin typeface="+mn-ea"/>
                          <a:ea typeface="+mn-ea"/>
                        </a:rPr>
                        <a:t>201</a:t>
                      </a:r>
                      <a:r>
                        <a:rPr lang="en-US" altLang="ja-JP" sz="1200" b="1" dirty="0">
                          <a:solidFill>
                            <a:schemeClr val="tx1"/>
                          </a:solidFill>
                          <a:effectLst/>
                          <a:latin typeface="+mn-ea"/>
                          <a:ea typeface="+mn-ea"/>
                        </a:rPr>
                        <a:t>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14,746</a:t>
                      </a:r>
                      <a:r>
                        <a:rPr lang="ja-JP" altLang="ja-JP" sz="1400" b="1" dirty="0">
                          <a:solidFill>
                            <a:schemeClr val="tx1"/>
                          </a:solidFill>
                          <a:effectLst/>
                          <a:latin typeface="+mn-ea"/>
                          <a:ea typeface="+mn-ea"/>
                        </a:rPr>
                        <a:t>件／</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令和</a:t>
                      </a:r>
                      <a:r>
                        <a:rPr lang="en-US" altLang="ja-JP" sz="1200" b="1" dirty="0">
                          <a:solidFill>
                            <a:schemeClr val="tx1"/>
                          </a:solidFill>
                          <a:effectLst/>
                          <a:latin typeface="+mn-ea"/>
                          <a:ea typeface="+mn-ea"/>
                        </a:rPr>
                        <a:t>3</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2021</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64493">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緩和ケア研修</a:t>
                      </a:r>
                      <a:r>
                        <a:rPr lang="ja-JP" altLang="en-US" sz="1400" b="1" dirty="0">
                          <a:solidFill>
                            <a:schemeClr val="tx1"/>
                          </a:solidFill>
                          <a:effectLst/>
                          <a:latin typeface="+mn-ea"/>
                          <a:ea typeface="+mn-ea"/>
                        </a:rPr>
                        <a:t>累積</a:t>
                      </a:r>
                      <a:r>
                        <a:rPr lang="ja-JP" sz="1400" b="1" dirty="0">
                          <a:solidFill>
                            <a:schemeClr val="tx1"/>
                          </a:solidFill>
                          <a:effectLst/>
                          <a:latin typeface="+mn-ea"/>
                          <a:ea typeface="+mn-ea"/>
                        </a:rPr>
                        <a:t>受講者数</a:t>
                      </a:r>
                    </a:p>
                    <a:p>
                      <a:pPr algn="l" fontAlgn="auto">
                        <a:lnSpc>
                          <a:spcPts val="1600"/>
                        </a:lnSpc>
                        <a:spcAft>
                          <a:spcPts val="0"/>
                        </a:spcAft>
                      </a:pPr>
                      <a:r>
                        <a:rPr lang="ja-JP" sz="1400" b="1" dirty="0">
                          <a:solidFill>
                            <a:schemeClr val="tx1"/>
                          </a:solidFill>
                          <a:effectLst/>
                          <a:latin typeface="+mn-ea"/>
                          <a:ea typeface="+mn-ea"/>
                        </a:rPr>
                        <a:t>【大阪府調べ】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a:t>
                      </a:r>
                      <a:r>
                        <a:rPr lang="en-US" altLang="ja-JP" sz="1400" b="1" dirty="0">
                          <a:solidFill>
                            <a:schemeClr val="tx1"/>
                          </a:solidFill>
                          <a:effectLst/>
                          <a:latin typeface="+mn-ea"/>
                          <a:ea typeface="+mn-ea"/>
                        </a:rPr>
                        <a:t>0</a:t>
                      </a:r>
                      <a:r>
                        <a:rPr lang="en-US" sz="1400" b="1" dirty="0">
                          <a:solidFill>
                            <a:schemeClr val="tx1"/>
                          </a:solidFill>
                          <a:effectLst/>
                          <a:latin typeface="+mn-ea"/>
                          <a:ea typeface="+mn-ea"/>
                        </a:rPr>
                        <a:t>,7</a:t>
                      </a:r>
                      <a:r>
                        <a:rPr lang="en-US" altLang="ja-JP" sz="1400" b="1" dirty="0">
                          <a:solidFill>
                            <a:schemeClr val="tx1"/>
                          </a:solidFill>
                          <a:effectLst/>
                          <a:latin typeface="+mn-ea"/>
                          <a:ea typeface="+mn-ea"/>
                        </a:rPr>
                        <a:t>88</a:t>
                      </a:r>
                      <a:r>
                        <a:rPr lang="ja-JP" sz="1400" b="1" dirty="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a:solidFill>
                            <a:schemeClr val="tx1"/>
                          </a:solidFill>
                          <a:effectLst/>
                          <a:latin typeface="+mn-ea"/>
                          <a:ea typeface="+mn-ea"/>
                        </a:rPr>
                        <a:t>)</a:t>
                      </a:r>
                      <a:endParaRPr lang="ja-JP" sz="1400" b="1" dirty="0">
                        <a:solidFill>
                          <a:schemeClr val="tx1"/>
                        </a:solidFill>
                        <a:effectLst/>
                        <a:latin typeface="+mn-ea"/>
                        <a:ea typeface="+mn-ea"/>
                      </a:endParaRPr>
                    </a:p>
                    <a:p>
                      <a:pPr algn="ctr">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12</a:t>
                      </a:r>
                      <a:r>
                        <a:rPr lang="ja-JP" sz="1200" b="1" dirty="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strike="noStrike" dirty="0">
                          <a:solidFill>
                            <a:schemeClr val="tx1"/>
                          </a:solidFill>
                          <a:effectLst/>
                          <a:latin typeface="+mn-ea"/>
                          <a:ea typeface="+mn-ea"/>
                        </a:rPr>
                        <a:t>16,187</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a:solidFill>
                            <a:schemeClr val="tx1"/>
                          </a:solidFill>
                          <a:effectLst/>
                          <a:latin typeface="+mn-ea"/>
                          <a:ea typeface="+mn-ea"/>
                        </a:rPr>
                        <a:t>)</a:t>
                      </a:r>
                      <a:endParaRPr lang="ja-JP" altLang="ja-JP" sz="1400" b="1" dirty="0">
                        <a:solidFill>
                          <a:schemeClr val="tx1"/>
                        </a:solidFill>
                        <a:effectLst/>
                        <a:latin typeface="+mn-ea"/>
                        <a:ea typeface="+mn-ea"/>
                      </a:endParaRPr>
                    </a:p>
                    <a:p>
                      <a:pPr algn="ctr">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a:t>
                      </a:r>
                      <a:r>
                        <a:rPr lang="en-US" altLang="ja-JP" sz="1200" b="1" dirty="0">
                          <a:solidFill>
                            <a:schemeClr val="tx1"/>
                          </a:solidFill>
                          <a:effectLst/>
                          <a:latin typeface="+mn-ea"/>
                          <a:ea typeface="+mn-ea"/>
                        </a:rPr>
                        <a:t>5</a:t>
                      </a:r>
                      <a:r>
                        <a:rPr lang="ja-JP" altLang="ja-JP" sz="1200" b="1" dirty="0">
                          <a:solidFill>
                            <a:schemeClr val="tx1"/>
                          </a:solidFill>
                          <a:effectLst/>
                          <a:latin typeface="+mn-ea"/>
                          <a:ea typeface="+mn-ea"/>
                        </a:rPr>
                        <a:t>年</a:t>
                      </a:r>
                      <a:r>
                        <a:rPr lang="en-US" altLang="ja-JP" sz="1200" b="1" dirty="0">
                          <a:solidFill>
                            <a:schemeClr val="tx1"/>
                          </a:solidFill>
                          <a:effectLst/>
                          <a:latin typeface="+mn-ea"/>
                          <a:ea typeface="+mn-ea"/>
                        </a:rPr>
                        <a:t>3</a:t>
                      </a:r>
                      <a:r>
                        <a:rPr lang="ja-JP" altLang="ja-JP" sz="1200" b="1" dirty="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30080">
                <a:tc>
                  <a:txBody>
                    <a:bodyPr/>
                    <a:lstStyle/>
                    <a:p>
                      <a:pPr algn="ctr" fontAlgn="auto">
                        <a:lnSpc>
                          <a:spcPts val="1600"/>
                        </a:lnSpc>
                        <a:spcAft>
                          <a:spcPts val="0"/>
                        </a:spcAft>
                      </a:pPr>
                      <a:r>
                        <a:rPr lang="en-US" sz="1400" b="1" dirty="0">
                          <a:effectLst/>
                          <a:latin typeface="+mn-ea"/>
                          <a:ea typeface="+mn-ea"/>
                        </a:rPr>
                        <a:t>3</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在宅緩和ケアに取組む医療機関数</a:t>
                      </a:r>
                    </a:p>
                    <a:p>
                      <a:pPr algn="l" fontAlgn="auto">
                        <a:lnSpc>
                          <a:spcPts val="1600"/>
                        </a:lnSpc>
                        <a:spcAft>
                          <a:spcPts val="0"/>
                        </a:spcAft>
                      </a:pP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965</a:t>
                      </a:r>
                      <a:r>
                        <a:rPr lang="ja-JP" sz="1400" b="1" dirty="0">
                          <a:solidFill>
                            <a:schemeClr val="tx1"/>
                          </a:solidFill>
                          <a:effectLst/>
                          <a:latin typeface="+mn-ea"/>
                          <a:ea typeface="+mn-ea"/>
                        </a:rPr>
                        <a:t>医療機関／</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a:t>
                      </a:r>
                      <a:r>
                        <a:rPr lang="en-US" sz="1200" b="1" dirty="0">
                          <a:solidFill>
                            <a:schemeClr val="tx1"/>
                          </a:solidFill>
                          <a:effectLst/>
                          <a:latin typeface="+mn-ea"/>
                          <a:ea typeface="+mn-ea"/>
                        </a:rPr>
                        <a:t>2017</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1,178</a:t>
                      </a:r>
                      <a:r>
                        <a:rPr lang="ja-JP" altLang="ja-JP" sz="1400" b="1" dirty="0">
                          <a:solidFill>
                            <a:schemeClr val="tx1"/>
                          </a:solidFill>
                          <a:effectLst/>
                          <a:latin typeface="+mn-ea"/>
                          <a:ea typeface="+mn-ea"/>
                        </a:rPr>
                        <a:t>医療機関／</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a:t>
                      </a:r>
                      <a:r>
                        <a:rPr lang="en-US" altLang="ja-JP" sz="1200" b="1" dirty="0">
                          <a:solidFill>
                            <a:schemeClr val="tx1"/>
                          </a:solidFill>
                          <a:effectLst/>
                          <a:latin typeface="+mn-ea"/>
                          <a:ea typeface="+mn-ea"/>
                        </a:rPr>
                        <a:t>4</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2022</a:t>
                      </a:r>
                      <a:r>
                        <a:rPr lang="ja-JP" alt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alt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89590">
                <a:tc>
                  <a:txBody>
                    <a:bodyPr/>
                    <a:lstStyle/>
                    <a:p>
                      <a:pPr algn="ctr" fontAlgn="auto">
                        <a:lnSpc>
                          <a:spcPts val="1600"/>
                        </a:lnSpc>
                        <a:spcAft>
                          <a:spcPts val="0"/>
                        </a:spcAft>
                      </a:pPr>
                      <a:r>
                        <a:rPr lang="en-US" sz="1400" b="1" dirty="0">
                          <a:effectLst/>
                          <a:latin typeface="+mn-ea"/>
                          <a:ea typeface="+mn-ea"/>
                        </a:rPr>
                        <a:t>4</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がん患者の緩和ケアに対する</a:t>
                      </a:r>
                      <a:endParaRPr lang="en-US" altLang="ja-JP" sz="1400" b="1" dirty="0">
                        <a:solidFill>
                          <a:schemeClr val="tx1"/>
                        </a:solidFill>
                        <a:effectLst/>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lang="ja-JP" sz="1400" b="1" dirty="0">
                          <a:solidFill>
                            <a:schemeClr val="tx1"/>
                          </a:solidFill>
                          <a:effectLst/>
                          <a:latin typeface="+mn-ea"/>
                          <a:ea typeface="+mn-ea"/>
                        </a:rPr>
                        <a:t>理解度</a:t>
                      </a:r>
                      <a:r>
                        <a:rPr lang="ja-JP" sz="1400" b="1" strike="noStrike" dirty="0">
                          <a:solidFill>
                            <a:schemeClr val="tx1"/>
                          </a:solidFill>
                          <a:effectLst/>
                          <a:latin typeface="+mn-ea"/>
                          <a:ea typeface="+mn-ea"/>
                        </a:rPr>
                        <a:t>の向上</a:t>
                      </a:r>
                      <a:r>
                        <a:rPr lang="ja-JP" altLang="en-US" sz="1400" b="1" strike="noStrike" dirty="0">
                          <a:solidFill>
                            <a:schemeClr val="tx1"/>
                          </a:solidFill>
                          <a:effectLst/>
                          <a:latin typeface="+mn-ea"/>
                          <a:ea typeface="+mn-ea"/>
                        </a:rPr>
                        <a:t>（知らない・あまり知らないの合計）</a:t>
                      </a:r>
                      <a:endParaRPr lang="ja-JP" sz="1400" b="1" strike="noStrike" dirty="0">
                        <a:solidFill>
                          <a:schemeClr val="tx1"/>
                        </a:solidFill>
                        <a:effectLst/>
                        <a:latin typeface="+mn-ea"/>
                        <a:ea typeface="+mn-ea"/>
                      </a:endParaRPr>
                    </a:p>
                    <a:p>
                      <a:pPr algn="l" fontAlgn="auto">
                        <a:lnSpc>
                          <a:spcPts val="1600"/>
                        </a:lnSpc>
                        <a:spcAft>
                          <a:spcPts val="0"/>
                        </a:spcAft>
                      </a:pPr>
                      <a:r>
                        <a:rPr lang="ja-JP" sz="1400" b="1" dirty="0">
                          <a:solidFill>
                            <a:schemeClr val="tx1"/>
                          </a:solidFill>
                          <a:effectLst/>
                          <a:latin typeface="+mn-ea"/>
                          <a:ea typeface="+mn-ea"/>
                        </a:rPr>
                        <a:t>【</a:t>
                      </a:r>
                      <a:r>
                        <a:rPr lang="ja-JP" sz="1400" b="1" kern="100" dirty="0">
                          <a:solidFill>
                            <a:schemeClr val="tx1"/>
                          </a:solidFill>
                          <a:effectLst/>
                          <a:latin typeface="+mn-ea"/>
                          <a:ea typeface="+mn-ea"/>
                        </a:rPr>
                        <a:t>がん患者ニーズ調査</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49.6</a:t>
                      </a:r>
                      <a:r>
                        <a:rPr lang="ja-JP" sz="1400" b="1" dirty="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strike="noStrike" dirty="0">
                          <a:solidFill>
                            <a:schemeClr val="tx1"/>
                          </a:solidFill>
                          <a:effectLst/>
                          <a:latin typeface="+mn-ea"/>
                          <a:ea typeface="+mn-ea"/>
                        </a:rPr>
                        <a:t>39.5</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a:t>
                      </a:r>
                      <a:r>
                        <a:rPr lang="en-US" altLang="ja-JP" sz="1200" b="1" dirty="0">
                          <a:solidFill>
                            <a:schemeClr val="tx1"/>
                          </a:solidFill>
                          <a:effectLst/>
                          <a:latin typeface="+mn-ea"/>
                          <a:ea typeface="+mn-ea"/>
                        </a:rPr>
                        <a:t>4</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2022</a:t>
                      </a:r>
                      <a:r>
                        <a:rPr lang="ja-JP" altLang="ja-JP" sz="1200" b="1" dirty="0">
                          <a:solidFill>
                            <a:schemeClr val="tx1"/>
                          </a:solidFill>
                          <a:effectLst/>
                          <a:latin typeface="+mn-ea"/>
                          <a:ea typeface="+mn-ea"/>
                        </a:rPr>
                        <a:t>）年度】</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2" name="正方形/長方形 11"/>
          <p:cNvSpPr/>
          <p:nvPr/>
        </p:nvSpPr>
        <p:spPr>
          <a:xfrm>
            <a:off x="543286" y="1755551"/>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16" name="正方形/長方形 15"/>
          <p:cNvSpPr/>
          <p:nvPr/>
        </p:nvSpPr>
        <p:spPr>
          <a:xfrm>
            <a:off x="129324" y="841274"/>
            <a:ext cx="7267691" cy="861774"/>
          </a:xfrm>
          <a:prstGeom prst="rect">
            <a:avLst/>
          </a:prstGeom>
          <a:solidFill>
            <a:srgbClr val="002060"/>
          </a:solidFill>
        </p:spPr>
        <p:txBody>
          <a:bodyPr wrap="square" anchor="ctr">
            <a:spAutoFit/>
          </a:bodyPr>
          <a:lstStyle/>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dirty="0">
                <a:solidFill>
                  <a:schemeClr val="bg1"/>
                </a:solidFill>
              </a:rPr>
              <a:t>小児･</a:t>
            </a:r>
            <a:r>
              <a:rPr kumimoji="1" lang="en-US" altLang="ja-JP" sz="1600" b="1" dirty="0">
                <a:solidFill>
                  <a:schemeClr val="bg1"/>
                </a:solidFill>
              </a:rPr>
              <a:t>AYA</a:t>
            </a:r>
            <a:r>
              <a:rPr kumimoji="1" lang="ja-JP" altLang="en-US" sz="1600" b="1" dirty="0">
                <a:solidFill>
                  <a:schemeClr val="bg1"/>
                </a:solidFill>
              </a:rPr>
              <a:t>世代のがん･</a:t>
            </a:r>
            <a:r>
              <a:rPr kumimoji="1" lang="ja-JP" altLang="en-US" sz="1600" b="1" u="heavy" dirty="0">
                <a:solidFill>
                  <a:schemeClr val="bg1"/>
                </a:solidFill>
              </a:rPr>
              <a:t>高齢者のがん･希少がん</a:t>
            </a:r>
            <a:r>
              <a:rPr kumimoji="1" lang="ja-JP" altLang="en-US" sz="1600" b="1" dirty="0">
                <a:solidFill>
                  <a:schemeClr val="bg1"/>
                </a:solidFill>
              </a:rPr>
              <a:t>　計画Ｐ</a:t>
            </a:r>
            <a:r>
              <a:rPr kumimoji="1" lang="en-US" altLang="ja-JP" sz="1600" b="1" dirty="0">
                <a:solidFill>
                  <a:schemeClr val="bg1"/>
                </a:solidFill>
              </a:rPr>
              <a:t>51-52</a:t>
            </a:r>
          </a:p>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（３）</a:t>
            </a:r>
            <a:r>
              <a:rPr kumimoji="1" lang="ja-JP" altLang="en-US" sz="1600" b="1" dirty="0">
                <a:solidFill>
                  <a:schemeClr val="bg1"/>
                </a:solidFill>
              </a:rPr>
              <a:t>新たな治療法</a:t>
            </a:r>
            <a:r>
              <a:rPr kumimoji="1" lang="en-US" altLang="ja-JP" sz="1600" b="1" dirty="0">
                <a:solidFill>
                  <a:schemeClr val="bg1"/>
                </a:solidFill>
              </a:rPr>
              <a:t>(</a:t>
            </a:r>
            <a:r>
              <a:rPr kumimoji="1" lang="ja-JP" altLang="en-US" sz="1600" b="1" dirty="0">
                <a:solidFill>
                  <a:schemeClr val="bg1"/>
                </a:solidFill>
              </a:rPr>
              <a:t>がんゲノム医療･先進的な放射線治療</a:t>
            </a:r>
            <a:r>
              <a:rPr kumimoji="1" lang="en-US" altLang="ja-JP" sz="1600" b="1" dirty="0">
                <a:solidFill>
                  <a:schemeClr val="bg1"/>
                </a:solidFill>
              </a:rPr>
              <a:t>)</a:t>
            </a:r>
            <a:r>
              <a:rPr kumimoji="1" lang="ja-JP" altLang="en-US" sz="1600" b="1" dirty="0">
                <a:solidFill>
                  <a:schemeClr val="bg1"/>
                </a:solidFill>
              </a:rPr>
              <a:t>の活用　計画Ｐ</a:t>
            </a:r>
            <a:r>
              <a:rPr kumimoji="1" lang="en-US" altLang="ja-JP" sz="1600" b="1" dirty="0">
                <a:solidFill>
                  <a:schemeClr val="bg1"/>
                </a:solidFill>
              </a:rPr>
              <a:t>52</a:t>
            </a:r>
            <a:r>
              <a:rPr kumimoji="1" lang="ja-JP" altLang="en-US" sz="1600" b="1" dirty="0">
                <a:ln w="0"/>
                <a:solidFill>
                  <a:schemeClr val="bg1"/>
                </a:solidFill>
                <a:effectLst>
                  <a:outerShdw blurRad="38100" dist="19050" dir="2700000" algn="tl" rotWithShape="0">
                    <a:schemeClr val="dk1">
                      <a:alpha val="40000"/>
                    </a:schemeClr>
                  </a:outerShdw>
                </a:effectLst>
              </a:rPr>
              <a:t>（５）緩和ケアの推進</a:t>
            </a:r>
            <a:r>
              <a:rPr kumimoji="1" lang="ja-JP" altLang="en-US" sz="1600" b="1" dirty="0">
                <a:solidFill>
                  <a:schemeClr val="bg1"/>
                </a:solidFill>
              </a:rPr>
              <a:t>　計画Ｐ</a:t>
            </a:r>
            <a:r>
              <a:rPr kumimoji="1" lang="en-US" altLang="ja-JP" sz="1600" b="1" dirty="0">
                <a:solidFill>
                  <a:schemeClr val="bg1"/>
                </a:solidFill>
              </a:rPr>
              <a:t>54-55</a:t>
            </a:r>
            <a:endParaRPr kumimoji="1" lang="en-US" altLang="ja-JP" b="1" dirty="0">
              <a:solidFill>
                <a:schemeClr val="bg1"/>
              </a:solidFill>
            </a:endParaRPr>
          </a:p>
        </p:txBody>
      </p:sp>
      <p:sp>
        <p:nvSpPr>
          <p:cNvPr id="9" name="スライド番号プレースホルダー 1">
            <a:extLst>
              <a:ext uri="{FF2B5EF4-FFF2-40B4-BE49-F238E27FC236}">
                <a16:creationId xmlns:a16="http://schemas.microsoft.com/office/drawing/2014/main" id="{6008CBB1-BFC3-4C53-AE3F-89C67154BB5E}"/>
              </a:ext>
            </a:extLst>
          </p:cNvPr>
          <p:cNvSpPr>
            <a:spLocks noGrp="1"/>
          </p:cNvSpPr>
          <p:nvPr>
            <p:ph type="sldNum" sz="quarter" idx="12"/>
          </p:nvPr>
        </p:nvSpPr>
        <p:spPr>
          <a:xfrm>
            <a:off x="9309483" y="6461512"/>
            <a:ext cx="570120" cy="365125"/>
          </a:xfrm>
        </p:spPr>
        <p:txBody>
          <a:bodyPr/>
          <a:lstStyle/>
          <a:p>
            <a:r>
              <a:rPr kumimoji="1" lang="ja-JP" altLang="en-US" sz="1600" b="1" dirty="0">
                <a:latin typeface="+mn-ea"/>
              </a:rPr>
              <a:t>９</a:t>
            </a:r>
          </a:p>
        </p:txBody>
      </p:sp>
    </p:spTree>
    <p:extLst>
      <p:ext uri="{BB962C8B-B14F-4D97-AF65-F5344CB8AC3E}">
        <p14:creationId xmlns:p14="http://schemas.microsoft.com/office/powerpoint/2010/main" val="28147116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6768</Words>
  <Application>Microsoft Office PowerPoint</Application>
  <PresentationFormat>A4 210 x 297 mm</PresentationFormat>
  <Paragraphs>730</Paragraphs>
  <Slides>18</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等线</vt: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2024-05-20T03:12:50Z</dcterms:created>
  <dcterms:modified xsi:type="dcterms:W3CDTF">2024-05-20T03:12:53Z</dcterms:modified>
</cp:coreProperties>
</file>