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1133D-7C2F-4F89-97AA-CA36E978A97D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DD53B-99AA-493C-B673-2F8450ED6C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45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05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3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78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1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334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46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6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9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90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63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26646-7991-45CB-A092-7D2485CA54B3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04691-5237-4CFE-91D9-9BE1C4DFB3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07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29934" y="98999"/>
            <a:ext cx="945236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報告事項</a:t>
            </a:r>
            <a:r>
              <a:rPr lang="en-US" altLang="ja-JP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大阪府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がん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対策推進計画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0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最終評価及び改定の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スケジュール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0686245" y="65685"/>
            <a:ext cx="1242519" cy="5127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資料３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326401" y="601120"/>
            <a:ext cx="5049163" cy="319639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77" b="1" dirty="0" smtClean="0"/>
              <a:t>（参考）</a:t>
            </a:r>
            <a:r>
              <a:rPr lang="en-US" altLang="ja-JP" sz="1477" b="1" dirty="0" smtClean="0"/>
              <a:t>【</a:t>
            </a:r>
            <a:r>
              <a:rPr lang="ja-JP" altLang="en-US" sz="1477" b="1" dirty="0" smtClean="0"/>
              <a:t>国</a:t>
            </a:r>
            <a:r>
              <a:rPr lang="en-US" altLang="ja-JP" sz="1477" b="1" dirty="0" smtClean="0"/>
              <a:t>】</a:t>
            </a:r>
            <a:r>
              <a:rPr lang="ja-JP" altLang="en-US" sz="1477" b="1" dirty="0" smtClean="0"/>
              <a:t>第４期</a:t>
            </a:r>
            <a:r>
              <a:rPr lang="ja-JP" altLang="en-US" sz="1477" b="1" dirty="0"/>
              <a:t>がん対策推進基本計画策定</a:t>
            </a:r>
            <a:r>
              <a:rPr lang="ja-JP" altLang="en-US" sz="1477" b="1" dirty="0" smtClean="0"/>
              <a:t>スケジュール</a:t>
            </a:r>
            <a:r>
              <a:rPr lang="ja-JP" altLang="en-US" sz="1477" b="1" dirty="0"/>
              <a:t>　　　　　　　　　　　　　　　　　　　　　　　　　　　　　　　　　　　　　　　　　　　　　　　　　　　　　　　　　　     </a:t>
            </a:r>
          </a:p>
        </p:txBody>
      </p:sp>
      <p:graphicFrame>
        <p:nvGraphicFramePr>
          <p:cNvPr id="8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048702"/>
              </p:ext>
            </p:extLst>
          </p:nvPr>
        </p:nvGraphicFramePr>
        <p:xfrm>
          <a:off x="326401" y="971199"/>
          <a:ext cx="8574495" cy="2002035"/>
        </p:xfrm>
        <a:graphic>
          <a:graphicData uri="http://schemas.openxmlformats.org/drawingml/2006/table">
            <a:tbl>
              <a:tblPr/>
              <a:tblGrid>
                <a:gridCol w="643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7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847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171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令和</a:t>
                      </a:r>
                      <a:endParaRPr kumimoji="1" lang="en-US" altLang="ja-JP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４年度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６月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７月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８月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９月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１月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３月</a:t>
                      </a: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国の動き</a:t>
                      </a:r>
                      <a:endParaRPr kumimoji="1" lang="en-US" altLang="ja-JP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marT="42207" marB="42207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42" marR="91442" marT="42207" marB="422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6266744" y="1472719"/>
            <a:ext cx="408766" cy="146444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8" b="1" dirty="0" smtClean="0"/>
              <a:t>第４期</a:t>
            </a:r>
            <a:r>
              <a:rPr lang="ja-JP" altLang="en-US" sz="1108" b="1" dirty="0"/>
              <a:t>計画</a:t>
            </a:r>
            <a:r>
              <a:rPr lang="ja-JP" altLang="en-US" sz="1108" b="1" dirty="0" smtClean="0"/>
              <a:t>案</a:t>
            </a:r>
            <a:endParaRPr lang="en-US" altLang="ja-JP" sz="1108" b="1" dirty="0" smtClean="0"/>
          </a:p>
          <a:p>
            <a:pPr algn="ctr"/>
            <a:r>
              <a:rPr lang="ja-JP" altLang="en-US" sz="1108" b="1" dirty="0" smtClean="0"/>
              <a:t>（</a:t>
            </a:r>
            <a:r>
              <a:rPr lang="ja-JP" altLang="en-US" sz="1108" b="1" dirty="0"/>
              <a:t>第</a:t>
            </a:r>
            <a:r>
              <a:rPr lang="en-US" altLang="ja-JP" sz="1108" b="1" dirty="0"/>
              <a:t>87</a:t>
            </a:r>
            <a:r>
              <a:rPr lang="ja-JP" altLang="en-US" sz="1108" b="1" dirty="0"/>
              <a:t>回協議会）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520545" y="1477406"/>
            <a:ext cx="377598" cy="136277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8" b="1" spc="120" dirty="0"/>
              <a:t>第４期</a:t>
            </a:r>
            <a:r>
              <a:rPr lang="ja-JP" altLang="en-US" sz="1108" b="1" spc="120" dirty="0" smtClean="0"/>
              <a:t>計画</a:t>
            </a:r>
            <a:endParaRPr lang="en-US" altLang="ja-JP" sz="1108" b="1" spc="120" dirty="0" smtClean="0"/>
          </a:p>
          <a:p>
            <a:pPr algn="ctr"/>
            <a:r>
              <a:rPr lang="ja-JP" altLang="en-US" sz="1108" b="1" spc="120" dirty="0" smtClean="0"/>
              <a:t>閣議決</a:t>
            </a:r>
            <a:r>
              <a:rPr lang="ja-JP" altLang="en-US" sz="1108" b="1" spc="120" dirty="0"/>
              <a:t>定（予定）</a:t>
            </a:r>
            <a:endParaRPr lang="en-US" altLang="ja-JP" sz="1108" b="1" spc="120" dirty="0"/>
          </a:p>
        </p:txBody>
      </p:sp>
      <p:sp>
        <p:nvSpPr>
          <p:cNvPr id="14" name="正方形/長方形 13"/>
          <p:cNvSpPr/>
          <p:nvPr/>
        </p:nvSpPr>
        <p:spPr>
          <a:xfrm>
            <a:off x="1250152" y="1489096"/>
            <a:ext cx="350696" cy="124024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108" b="1" dirty="0"/>
              <a:t>第３期計画　</a:t>
            </a:r>
            <a:endParaRPr lang="en-US" altLang="ja-JP" sz="1108" b="1" dirty="0"/>
          </a:p>
          <a:p>
            <a:pPr algn="ctr"/>
            <a:r>
              <a:rPr lang="ja-JP" altLang="en-US" sz="1108" b="1" dirty="0" smtClean="0"/>
              <a:t>中間</a:t>
            </a:r>
            <a:r>
              <a:rPr lang="ja-JP" altLang="en-US" sz="1108" b="1" dirty="0"/>
              <a:t>評価報告</a:t>
            </a:r>
          </a:p>
        </p:txBody>
      </p:sp>
      <p:sp>
        <p:nvSpPr>
          <p:cNvPr id="15" name="右矢印 14"/>
          <p:cNvSpPr/>
          <p:nvPr/>
        </p:nvSpPr>
        <p:spPr>
          <a:xfrm>
            <a:off x="1727585" y="1632581"/>
            <a:ext cx="4520092" cy="5957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第４期計画策定に向けた議論</a:t>
            </a:r>
          </a:p>
        </p:txBody>
      </p:sp>
      <p:sp>
        <p:nvSpPr>
          <p:cNvPr id="17" name="ホームベース 16"/>
          <p:cNvSpPr/>
          <p:nvPr/>
        </p:nvSpPr>
        <p:spPr>
          <a:xfrm>
            <a:off x="6880884" y="1834435"/>
            <a:ext cx="1118744" cy="7096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8" b="1" dirty="0"/>
              <a:t>パブコメ等</a:t>
            </a: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354749"/>
              </p:ext>
            </p:extLst>
          </p:nvPr>
        </p:nvGraphicFramePr>
        <p:xfrm>
          <a:off x="429491" y="3990510"/>
          <a:ext cx="11477125" cy="2687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127">
                  <a:extLst>
                    <a:ext uri="{9D8B030D-6E8A-4147-A177-3AD203B41FA5}">
                      <a16:colId xmlns:a16="http://schemas.microsoft.com/office/drawing/2014/main" val="1036282354"/>
                    </a:ext>
                  </a:extLst>
                </a:gridCol>
                <a:gridCol w="678873">
                  <a:extLst>
                    <a:ext uri="{9D8B030D-6E8A-4147-A177-3AD203B41FA5}">
                      <a16:colId xmlns:a16="http://schemas.microsoft.com/office/drawing/2014/main" val="1948309268"/>
                    </a:ext>
                  </a:extLst>
                </a:gridCol>
                <a:gridCol w="817418">
                  <a:extLst>
                    <a:ext uri="{9D8B030D-6E8A-4147-A177-3AD203B41FA5}">
                      <a16:colId xmlns:a16="http://schemas.microsoft.com/office/drawing/2014/main" val="2985708384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val="3060167366"/>
                    </a:ext>
                  </a:extLst>
                </a:gridCol>
                <a:gridCol w="858981">
                  <a:extLst>
                    <a:ext uri="{9D8B030D-6E8A-4147-A177-3AD203B41FA5}">
                      <a16:colId xmlns:a16="http://schemas.microsoft.com/office/drawing/2014/main" val="2171350299"/>
                    </a:ext>
                  </a:extLst>
                </a:gridCol>
                <a:gridCol w="1520172">
                  <a:extLst>
                    <a:ext uri="{9D8B030D-6E8A-4147-A177-3AD203B41FA5}">
                      <a16:colId xmlns:a16="http://schemas.microsoft.com/office/drawing/2014/main" val="831697610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2662853985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4051389670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1733460617"/>
                    </a:ext>
                  </a:extLst>
                </a:gridCol>
                <a:gridCol w="858344">
                  <a:extLst>
                    <a:ext uri="{9D8B030D-6E8A-4147-A177-3AD203B41FA5}">
                      <a16:colId xmlns:a16="http://schemas.microsoft.com/office/drawing/2014/main" val="827381451"/>
                    </a:ext>
                  </a:extLst>
                </a:gridCol>
                <a:gridCol w="671398">
                  <a:extLst>
                    <a:ext uri="{9D8B030D-6E8A-4147-A177-3AD203B41FA5}">
                      <a16:colId xmlns:a16="http://schemas.microsoft.com/office/drawing/2014/main" val="1549877914"/>
                    </a:ext>
                  </a:extLst>
                </a:gridCol>
                <a:gridCol w="595745">
                  <a:extLst>
                    <a:ext uri="{9D8B030D-6E8A-4147-A177-3AD203B41FA5}">
                      <a16:colId xmlns:a16="http://schemas.microsoft.com/office/drawing/2014/main" val="1132188482"/>
                    </a:ext>
                  </a:extLst>
                </a:gridCol>
                <a:gridCol w="1307889">
                  <a:extLst>
                    <a:ext uri="{9D8B030D-6E8A-4147-A177-3AD203B41FA5}">
                      <a16:colId xmlns:a16="http://schemas.microsoft.com/office/drawing/2014/main" val="1205949094"/>
                    </a:ext>
                  </a:extLst>
                </a:gridCol>
              </a:tblGrid>
              <a:tr h="664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令和</a:t>
                      </a:r>
                      <a:endParaRPr kumimoji="1" lang="en-US" altLang="ja-JP" sz="16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５年度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４月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５月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６月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７月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８月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９月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12</a:t>
                      </a:r>
                      <a:r>
                        <a:rPr kumimoji="1" lang="ja-JP" altLang="en-US" sz="1600" dirty="0" smtClean="0"/>
                        <a:t>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１月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３月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9706680"/>
                  </a:ext>
                </a:extLst>
              </a:tr>
              <a:tr h="20233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府の動き</a:t>
                      </a:r>
                      <a:endParaRPr kumimoji="1" lang="ja-JP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vert="eaVert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659571"/>
                  </a:ext>
                </a:extLst>
              </a:tr>
            </a:tbl>
          </a:graphicData>
        </a:graphic>
      </p:graphicFrame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429491" y="3645379"/>
            <a:ext cx="6656584" cy="319639"/>
          </a:xfrm>
          <a:prstGeom prst="rect">
            <a:avLst/>
          </a:prstGeom>
          <a:noFill/>
          <a:ln w="9525" cmpd="sng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77" b="1" dirty="0" smtClean="0"/>
              <a:t>大阪府がん対策推進計画　第３期計画最終評価・第４期計画策定スケジュール</a:t>
            </a:r>
            <a:r>
              <a:rPr lang="ja-JP" altLang="en-US" sz="1477" b="1" dirty="0"/>
              <a:t>　　　　　　　　　　　　　　　　　　　　　　　　　　　　　　　　　　　　　　　　　　　　　　　　　　　　　　　　　　    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flipH="1">
            <a:off x="2175168" y="2996571"/>
            <a:ext cx="6534176" cy="563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1600848" y="4815580"/>
            <a:ext cx="303922" cy="1799633"/>
          </a:xfrm>
          <a:prstGeom prst="rect">
            <a:avLst/>
          </a:prstGeom>
          <a:noFill/>
          <a:ln w="317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●委員</a:t>
            </a:r>
            <a:r>
              <a:rPr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改選・次期計画諮問</a:t>
            </a:r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1997875" y="4815580"/>
            <a:ext cx="2265498" cy="6391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各部会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（分野別の議論）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4502015" y="4637163"/>
            <a:ext cx="1329742" cy="19780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第１回 委員会（親会）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・３期計画最終評価の審議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・４期計画素案の提示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5" name="ホームベース 34"/>
          <p:cNvSpPr/>
          <p:nvPr/>
        </p:nvSpPr>
        <p:spPr>
          <a:xfrm>
            <a:off x="9482302" y="5187270"/>
            <a:ext cx="1118744" cy="64573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8" b="1" dirty="0"/>
              <a:t>パブコメ等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6048486" y="4815580"/>
            <a:ext cx="2265498" cy="63912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8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各部会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（分野別の議論）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8471308" y="4637163"/>
            <a:ext cx="853670" cy="19780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第２回 委員会（親会）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・４期計画案の提示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10758370" y="4637163"/>
            <a:ext cx="1045703" cy="19780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第３回 委員会（親会）</a:t>
            </a:r>
            <a:endParaRPr lang="en-US" altLang="ja-JP" sz="14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・４期計画最終案の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審議・答申</a:t>
            </a:r>
            <a:endParaRPr lang="en-US" altLang="ja-JP" sz="12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2057141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ワイド画面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HG丸ｺﾞｼｯｸM-PRO</vt:lpstr>
      <vt:lpstr>ＭＳ Ｐゴシック</vt:lpstr>
      <vt:lpstr>ＭＳ 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2023-04-10T05:38:20Z</dcterms:created>
  <dcterms:modified xsi:type="dcterms:W3CDTF">2023-04-10T05:38:29Z</dcterms:modified>
</cp:coreProperties>
</file>