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5" r:id="rId3"/>
    <p:sldId id="267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82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52E8-6F1C-41A3-B889-EE7C93DFEE6A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E0A9-65D2-4FA4-8392-970980A8B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527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52E8-6F1C-41A3-B889-EE7C93DFEE6A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E0A9-65D2-4FA4-8392-970980A8B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47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52E8-6F1C-41A3-B889-EE7C93DFEE6A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E0A9-65D2-4FA4-8392-970980A8B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5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52E8-6F1C-41A3-B889-EE7C93DFEE6A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E0A9-65D2-4FA4-8392-970980A8B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957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52E8-6F1C-41A3-B889-EE7C93DFEE6A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E0A9-65D2-4FA4-8392-970980A8B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90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52E8-6F1C-41A3-B889-EE7C93DFEE6A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E0A9-65D2-4FA4-8392-970980A8B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43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52E8-6F1C-41A3-B889-EE7C93DFEE6A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E0A9-65D2-4FA4-8392-970980A8B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208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52E8-6F1C-41A3-B889-EE7C93DFEE6A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E0A9-65D2-4FA4-8392-970980A8B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390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52E8-6F1C-41A3-B889-EE7C93DFEE6A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E0A9-65D2-4FA4-8392-970980A8B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061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52E8-6F1C-41A3-B889-EE7C93DFEE6A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E0A9-65D2-4FA4-8392-970980A8B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34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52E8-6F1C-41A3-B889-EE7C93DFEE6A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0E0A9-65D2-4FA4-8392-970980A8B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6859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952E8-6F1C-41A3-B889-EE7C93DFEE6A}" type="datetimeFigureOut">
              <a:rPr kumimoji="1" lang="ja-JP" altLang="en-US" smtClean="0"/>
              <a:t>2023/12/7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0E0A9-65D2-4FA4-8392-970980A8B8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693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50762" y="116632"/>
            <a:ext cx="4922916" cy="6624736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第１章　第３期計画の基本的事項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第２章　第２期計画の評価	</a:t>
            </a:r>
          </a:p>
          <a:p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　大阪府におけるがんの現状と課題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　がんの現状と課題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大阪府のがん年齢調整死亡率（全がん）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大阪府のがん年齢調整り患率・死亡率（部位別）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大阪府の５年相対生存率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二次医療圏別年齢調整り患率と死亡率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ライフステージ別でみた、り患と死亡が多いがん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　大阪府のがん対策の現状と課題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がん予防・早期発見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①がんの１次予防（避けられるがんを防ぐ）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②がんの早期発見、がん検診（がんの２次予防）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③肝炎肝がん対策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①がん医療提供体制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世代のがん、高齢者のがん、希少がん等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③新たな治療法（がんゲノム医療・先進的な放射線治療）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12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への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対応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④がん登録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⑤緩和ケア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患者支援の充実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①がん患者の相談支援	　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②がん患者への情報提供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③就労支援等のがんサバイバーシップ支援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がん対策を社会全体で進める環境づくり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①社会全体での機運づくり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②大阪府がん対策基金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③がん患者会等との連携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445322" y="129511"/>
            <a:ext cx="1068948" cy="2061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第３期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566080" y="116632"/>
            <a:ext cx="5359434" cy="6624736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第１章　第４期計画の基本的事項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第２章　第３期計画の評価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第３章</a:t>
            </a:r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データでみる大阪府のがん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P.1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　大阪府のがん年齢調整死亡率（全がん）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　大阪府のがん年齢調整り患率・死亡率（部位別）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 大阪府の５年相対生存率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 ライフステージ別でみた、り患と死亡が多いがん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第４章</a:t>
            </a:r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大阪府のがん対策の現状と課題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P.3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 がん予防・早期発見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がんの予防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P.3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肝炎肝がん対策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P.5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がんの早期発見、がん検診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P.6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　がん医療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がん医療提供体制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P.8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世代のがん、高齢者のがん、希少がん等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P.9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高度・専門的な治療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P.10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P.11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　患者支援の充実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がん患者の相談支援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P.12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がん患者への情報提供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P.12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がん患者等の社会的な課題への対策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P.12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　データ基盤の整備・活用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P.14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　がん対策を社会全体で進める環境づくり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P.15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社会全体での機運づくり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P.15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大阪府がん対策基金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P.15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がん患者会等との連携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P.16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がん教育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P.16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599278" y="129510"/>
            <a:ext cx="1068948" cy="2061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第４期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571867" y="2859109"/>
            <a:ext cx="2634973" cy="25757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6643355" y="2859109"/>
            <a:ext cx="2809738" cy="25757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右矢印 15"/>
          <p:cNvSpPr/>
          <p:nvPr/>
        </p:nvSpPr>
        <p:spPr>
          <a:xfrm flipV="1">
            <a:off x="3284114" y="2987898"/>
            <a:ext cx="3240000" cy="10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821760" y="4722964"/>
            <a:ext cx="1110071" cy="2482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743895" y="5473521"/>
            <a:ext cx="2142528" cy="1924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右矢印 18"/>
          <p:cNvSpPr/>
          <p:nvPr/>
        </p:nvSpPr>
        <p:spPr>
          <a:xfrm rot="535822" flipV="1">
            <a:off x="1867389" y="5125181"/>
            <a:ext cx="4825334" cy="10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1127835" y="3464417"/>
            <a:ext cx="3289619" cy="1922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1" name="右矢印 20"/>
          <p:cNvSpPr/>
          <p:nvPr/>
        </p:nvSpPr>
        <p:spPr>
          <a:xfrm rot="283237" flipV="1">
            <a:off x="4369499" y="3637624"/>
            <a:ext cx="2517731" cy="10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7241614" y="3655361"/>
            <a:ext cx="1915266" cy="17248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右矢印 22"/>
          <p:cNvSpPr/>
          <p:nvPr/>
        </p:nvSpPr>
        <p:spPr>
          <a:xfrm rot="2940816" flipV="1">
            <a:off x="3362539" y="4899783"/>
            <a:ext cx="4207028" cy="10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7218486" y="6404588"/>
            <a:ext cx="714900" cy="17248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556501" y="1596007"/>
            <a:ext cx="1764000" cy="252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6645659" y="1232343"/>
            <a:ext cx="2484000" cy="252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7" name="右矢印 26"/>
          <p:cNvSpPr/>
          <p:nvPr/>
        </p:nvSpPr>
        <p:spPr>
          <a:xfrm rot="21262594" flipV="1">
            <a:off x="2247956" y="1503233"/>
            <a:ext cx="4395963" cy="10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1127835" y="3642710"/>
            <a:ext cx="1152000" cy="1922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7244244" y="3449457"/>
            <a:ext cx="1152000" cy="19228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0" name="右矢印 29"/>
          <p:cNvSpPr/>
          <p:nvPr/>
        </p:nvSpPr>
        <p:spPr>
          <a:xfrm rot="21334855" flipV="1">
            <a:off x="3997375" y="3617591"/>
            <a:ext cx="2844000" cy="10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10775078" y="65161"/>
            <a:ext cx="1365161" cy="5409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参考資料５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1841406" y="6532613"/>
            <a:ext cx="453626" cy="2561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1975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50762" y="116632"/>
            <a:ext cx="5061396" cy="6624736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第４章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基本的な考え方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sz="12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第５章</a:t>
            </a:r>
            <a:r>
              <a:rPr lang="ja-JP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個別の取組みと目標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　がんの予防・早期発見（がんを知り、がんを予防する）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がんの１次予防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①たばこ対策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②喫煙以外の生活習慣の改善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③がん教育、がんに関する知識の普及啓発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④がんに関する感染症対策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がん検診によるがんの早期発見（２次予防）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①市町村におけるがん検診受診率の向上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②がん検診の精度管理の充実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③職域におけるがん検診の推進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肝炎肝がん対策の推進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①肝炎肝がんの予防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②肝炎ウイルス検査の受診促進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③肝炎肝がん医療の推進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④肝炎肝がんに関する普及啓発の推進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　がん医療の充実（府民誰もが心身ともに適切な医療を受けられ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ja-JP" sz="12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体制整備）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医療提供体制の充実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①がん診療拠点病院の機能強化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②がん医療連携体制の充実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③人材育成の充実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世代のがん・高齢者のがん・希少がん等の対策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②高齢者のがん医療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③希少がん等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新たな治療法（がんゲノム医療・先進的な放射線治療）の活用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445322" y="129511"/>
            <a:ext cx="1068948" cy="2061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第３期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566081" y="116632"/>
            <a:ext cx="5308240" cy="6624736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第５章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基本的な考え方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P.16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第６章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個別の取組みと目標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P.19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　がんの予防・早期発見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がんの予防（新旧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P.19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①たばこ対策 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②喫煙以外の生活習慣の改善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③感染症対策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肝炎肝がん対策の推進 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P.21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①肝炎肝がんの予防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②肝炎ウイルス検査の受検促進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③受診・受療の推進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④肝炎肝がんに関する普及啓発の推進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がん検診によるがんの早期発見	 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P.22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①市町村におけるがん検診受診率の向上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②がん検診の精度管理の充実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③職域におけるがん検診の推進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　がん医療の充実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医療提供体制の充実（新旧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P.23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①がん診療拠点病院の機能強化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②がん医療連携体制の充実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③人材育成の充実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④データ基盤を活用した評価・分析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世代のがん・高齢者のがん・希少がん等の対策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                                      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P.24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世代のがん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②高齢者のがん医療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③希少がん等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高度・専門的な医療の活用（新旧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P.24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	</a:t>
            </a: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599278" y="129510"/>
            <a:ext cx="1068948" cy="2061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第４期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127835" y="1792850"/>
            <a:ext cx="2787342" cy="2250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6886469" y="2890952"/>
            <a:ext cx="2566624" cy="20494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右矢印 15"/>
          <p:cNvSpPr/>
          <p:nvPr/>
        </p:nvSpPr>
        <p:spPr>
          <a:xfrm rot="759404" flipV="1">
            <a:off x="4046817" y="2544730"/>
            <a:ext cx="2906123" cy="10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1074818" y="2180581"/>
            <a:ext cx="3072179" cy="2011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1" name="右矢印 20"/>
          <p:cNvSpPr/>
          <p:nvPr/>
        </p:nvSpPr>
        <p:spPr>
          <a:xfrm rot="156264" flipV="1">
            <a:off x="3917553" y="1894582"/>
            <a:ext cx="489850" cy="10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4283961" y="1792850"/>
            <a:ext cx="1170106" cy="333138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第</a:t>
            </a:r>
            <a:r>
              <a:rPr lang="en-US" altLang="ja-JP" sz="1200" dirty="0">
                <a:solidFill>
                  <a:schemeClr val="tx1"/>
                </a:solidFill>
              </a:rPr>
              <a:t>4</a:t>
            </a:r>
            <a:r>
              <a:rPr lang="ja-JP" altLang="en-US" sz="1200" dirty="0">
                <a:solidFill>
                  <a:schemeClr val="tx1"/>
                </a:solidFill>
              </a:rPr>
              <a:t>期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第</a:t>
            </a:r>
            <a:r>
              <a:rPr lang="en-US" altLang="ja-JP" sz="1200" dirty="0">
                <a:solidFill>
                  <a:schemeClr val="tx1"/>
                </a:solidFill>
              </a:rPr>
              <a:t>6</a:t>
            </a:r>
            <a:r>
              <a:rPr lang="ja-JP" altLang="en-US" sz="1200" dirty="0">
                <a:solidFill>
                  <a:schemeClr val="tx1"/>
                </a:solidFill>
              </a:rPr>
              <a:t>章５</a:t>
            </a:r>
            <a:r>
              <a:rPr lang="en-US" altLang="ja-JP" sz="1200" dirty="0">
                <a:solidFill>
                  <a:schemeClr val="tx1"/>
                </a:solidFill>
              </a:rPr>
              <a:t>(4)</a:t>
            </a:r>
            <a:r>
              <a:rPr lang="ja-JP" altLang="en-US" sz="1200" dirty="0">
                <a:solidFill>
                  <a:schemeClr val="tx1"/>
                </a:solidFill>
              </a:rPr>
              <a:t>へ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74817" y="2894998"/>
            <a:ext cx="1620000" cy="2011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7190135" y="1979466"/>
            <a:ext cx="1620000" cy="20111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右矢印 17"/>
          <p:cNvSpPr/>
          <p:nvPr/>
        </p:nvSpPr>
        <p:spPr>
          <a:xfrm rot="20880102" flipV="1">
            <a:off x="2867160" y="2540958"/>
            <a:ext cx="4104000" cy="10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11738374" y="6532613"/>
            <a:ext cx="453626" cy="2561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/>
              <a:t>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4490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50762" y="52237"/>
            <a:ext cx="5061396" cy="6741368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がん登録の推進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①がん登録の精度向上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②がん登録による情報の提供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③がん登録による情報の活用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(5)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緩和ケアの推進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①緩和ケアの普及啓発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②質の高い緩和ケア提供体制の確保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③緩和ケアに関する人材育成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④在宅緩和ケアの充実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　患者支援の充実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がん患者の相談支援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①がん相談支援センターの機能強化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②がん相談支援センターの周知と利用促進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がん患者への情報提供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①情報提供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就労支援等のがんサバイバーシップ支援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世代への支援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②全ての働く世代のがん患者の就労支援の推進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③高齢者の支援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④新たな課題（アピアランスケア・生殖機能の温存等）への対応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４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がん対策を社会全体で進める環境づくり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社会全体での機運づくり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大阪府がん対策基金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がん患者会等との連携推進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第６章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計画の推進体制</a:t>
            </a:r>
            <a:endParaRPr lang="ja-JP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445322" y="65116"/>
            <a:ext cx="1068948" cy="2061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第３期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566080" y="52237"/>
            <a:ext cx="5321120" cy="6741368"/>
          </a:xfrm>
          <a:prstGeom prst="rect">
            <a:avLst/>
          </a:prstGeo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dbl">
            <a:solidFill>
              <a:schemeClr val="tx1"/>
            </a:solidFill>
            <a:prstDash val="sys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緩和ケアの推進（新旧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P.25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①緩和ケアの普及啓発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②質の高い緩和ケア提供体制の確保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③緩和ケアに関する人材育成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④社会連携に基づく緩和ケア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３　患者支援の充実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がん患者の相談支援（新旧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P.26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①がん相談支援センターの認知度及び質の向上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がん患者への情報提供（新旧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P.26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①情報提供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がん患者等の社会的な課題への対策（新旧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P.27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①小児・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AYA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世代における療養環境への支援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②全ての働く世代のがん患者の就労支援の推進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③高齢者の支援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④</a:t>
            </a:r>
            <a:r>
              <a:rPr lang="ja-JP" altLang="en-US" sz="1200" dirty="0" err="1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妊よう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性温存治療について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⑤アピアランスケアの充実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４　データの基盤整備・活用         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P.28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がん登録の精度向上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がん登録等のデータの利活用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①がん登録による情報の提供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②がん登録等の情報の活用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５　がん対策を社会全体で進める環境づくり（新旧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P.29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   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(1)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社会全体での機運づくり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(2)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大阪府がん対策基金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(3)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がん患者会等との連携推進	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(4)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がん教育、がんに関する知識の普及啓発</a:t>
            </a:r>
            <a:endParaRPr lang="en-US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第７章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計画の推進体制	</a:t>
            </a:r>
          </a:p>
          <a:p>
            <a:r>
              <a:rPr lang="en-US" altLang="ja-JP" sz="12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endParaRPr lang="ja-JP" altLang="ja-JP" sz="12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8599278" y="65115"/>
            <a:ext cx="1068948" cy="2061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</a:rPr>
              <a:t>第４期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726928" y="298210"/>
            <a:ext cx="2389759" cy="74497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6" name="右矢印 15"/>
          <p:cNvSpPr/>
          <p:nvPr/>
        </p:nvSpPr>
        <p:spPr>
          <a:xfrm rot="2721334" flipV="1">
            <a:off x="2307092" y="2524685"/>
            <a:ext cx="5256751" cy="10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1" name="右矢印 20"/>
          <p:cNvSpPr/>
          <p:nvPr/>
        </p:nvSpPr>
        <p:spPr>
          <a:xfrm rot="156264" flipV="1">
            <a:off x="6680286" y="6185429"/>
            <a:ext cx="288000" cy="1080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6808387" y="4301393"/>
            <a:ext cx="2490159" cy="96606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5385091" y="5911403"/>
            <a:ext cx="1423296" cy="413098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第３期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>
                <a:solidFill>
                  <a:schemeClr val="tx1"/>
                </a:solidFill>
              </a:rPr>
              <a:t>第</a:t>
            </a:r>
            <a:r>
              <a:rPr lang="en-US" altLang="ja-JP" sz="1200" dirty="0">
                <a:solidFill>
                  <a:schemeClr val="tx1"/>
                </a:solidFill>
              </a:rPr>
              <a:t>5</a:t>
            </a:r>
            <a:r>
              <a:rPr lang="ja-JP" altLang="en-US" sz="1200" dirty="0">
                <a:solidFill>
                  <a:schemeClr val="tx1"/>
                </a:solidFill>
              </a:rPr>
              <a:t>章</a:t>
            </a:r>
            <a:r>
              <a:rPr lang="en-US" altLang="ja-JP" sz="1200" dirty="0">
                <a:solidFill>
                  <a:schemeClr val="tx1"/>
                </a:solidFill>
              </a:rPr>
              <a:t>1(1)</a:t>
            </a:r>
            <a:r>
              <a:rPr lang="ja-JP" altLang="en-US" sz="1200" dirty="0">
                <a:solidFill>
                  <a:schemeClr val="tx1"/>
                </a:solidFill>
              </a:rPr>
              <a:t>③より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1738374" y="6532613"/>
            <a:ext cx="453626" cy="2561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/>
              <a:t>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1231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2054</Words>
  <Application>Microsoft Office PowerPoint</Application>
  <PresentationFormat>ワイド画面</PresentationFormat>
  <Paragraphs>238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有馬　久未</dc:creator>
  <cp:lastModifiedBy>藤原　遼祐</cp:lastModifiedBy>
  <cp:revision>21</cp:revision>
  <cp:lastPrinted>2023-09-05T02:58:19Z</cp:lastPrinted>
  <dcterms:created xsi:type="dcterms:W3CDTF">2023-08-18T03:03:43Z</dcterms:created>
  <dcterms:modified xsi:type="dcterms:W3CDTF">2023-12-07T01:45:14Z</dcterms:modified>
</cp:coreProperties>
</file>