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304" r:id="rId2"/>
    <p:sldId id="303"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434" autoAdjust="0"/>
  </p:normalViewPr>
  <p:slideViewPr>
    <p:cSldViewPr snapToGrid="0">
      <p:cViewPr varScale="1">
        <p:scale>
          <a:sx n="71" d="100"/>
          <a:sy n="71" d="100"/>
        </p:scale>
        <p:origin x="11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2020/3/5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2020/3/5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r>
              <a:rPr kumimoji="1" lang="ja-JP" altLang="en-US" smtClean="0"/>
              <a:t>がん検診部会</a:t>
            </a:r>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2020/3/5</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がん検診部会</a:t>
            </a:r>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2020/3/5</a:t>
            </a:fld>
            <a:endParaRPr kumimoji="1" lang="ja-JP" altLang="en-US"/>
          </a:p>
        </p:txBody>
      </p:sp>
      <p:sp>
        <p:nvSpPr>
          <p:cNvPr id="8" name="Footer Placeholder 7"/>
          <p:cNvSpPr>
            <a:spLocks noGrp="1"/>
          </p:cNvSpPr>
          <p:nvPr>
            <p:ph type="ftr" sz="quarter" idx="11"/>
          </p:nvPr>
        </p:nvSpPr>
        <p:spPr/>
        <p:txBody>
          <a:bodyPr/>
          <a:lstStyle/>
          <a:p>
            <a:r>
              <a:rPr kumimoji="1" lang="ja-JP" altLang="en-US" smtClean="0"/>
              <a:t>がん検診部会</a:t>
            </a:r>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2020/3/5</a:t>
            </a:fld>
            <a:endParaRPr kumimoji="1" lang="ja-JP" altLang="en-US"/>
          </a:p>
        </p:txBody>
      </p:sp>
      <p:sp>
        <p:nvSpPr>
          <p:cNvPr id="4" name="Footer Placeholder 3"/>
          <p:cNvSpPr>
            <a:spLocks noGrp="1"/>
          </p:cNvSpPr>
          <p:nvPr>
            <p:ph type="ftr" sz="quarter" idx="11"/>
          </p:nvPr>
        </p:nvSpPr>
        <p:spPr/>
        <p:txBody>
          <a:bodyPr/>
          <a:lstStyle/>
          <a:p>
            <a:r>
              <a:rPr kumimoji="1" lang="ja-JP" altLang="en-US" smtClean="0"/>
              <a:t>がん検診部会</a:t>
            </a:r>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2020/3/5</a:t>
            </a:fld>
            <a:endParaRPr kumimoji="1" lang="ja-JP" altLang="en-US"/>
          </a:p>
        </p:txBody>
      </p:sp>
      <p:sp>
        <p:nvSpPr>
          <p:cNvPr id="3" name="Footer Placeholder 2"/>
          <p:cNvSpPr>
            <a:spLocks noGrp="1"/>
          </p:cNvSpPr>
          <p:nvPr>
            <p:ph type="ftr" sz="quarter" idx="11"/>
          </p:nvPr>
        </p:nvSpPr>
        <p:spPr/>
        <p:txBody>
          <a:bodyPr/>
          <a:lstStyle/>
          <a:p>
            <a:r>
              <a:rPr kumimoji="1" lang="ja-JP" altLang="en-US" smtClean="0"/>
              <a:t>がん検診部会</a:t>
            </a:r>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2020/3/5</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がん検診部会</a:t>
            </a:r>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2020/3/5</a:t>
            </a:fld>
            <a:endParaRPr kumimoji="1" lang="ja-JP" altLang="en-US"/>
          </a:p>
        </p:txBody>
      </p:sp>
      <p:sp>
        <p:nvSpPr>
          <p:cNvPr id="6" name="Footer Placeholder 5"/>
          <p:cNvSpPr>
            <a:spLocks noGrp="1"/>
          </p:cNvSpPr>
          <p:nvPr>
            <p:ph type="ftr" sz="quarter" idx="11"/>
          </p:nvPr>
        </p:nvSpPr>
        <p:spPr/>
        <p:txBody>
          <a:bodyPr/>
          <a:lstStyle/>
          <a:p>
            <a:r>
              <a:rPr kumimoji="1" lang="ja-JP" altLang="en-US" smtClean="0"/>
              <a:t>がん検診部会</a:t>
            </a:r>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2020/3/5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がん検診部会</a:t>
            </a:r>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１</a:t>
            </a:r>
            <a:r>
              <a:rPr kumimoji="1" lang="ja-JP" altLang="en-US" sz="2800" b="1" dirty="0" smtClean="0">
                <a:solidFill>
                  <a:schemeClr val="tx1"/>
                </a:solidFill>
                <a:latin typeface="Meiryo UI" panose="020B0604030504040204" pitchFamily="50" charset="-128"/>
                <a:ea typeface="Meiryo UI" panose="020B0604030504040204" pitchFamily="50" charset="-128"/>
              </a:rPr>
              <a:t>　がんの予防･早期発見</a:t>
            </a:r>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68309" y="921231"/>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kumimoji="1" lang="ja-JP" altLang="en-US" b="1">
                <a:solidFill>
                  <a:schemeClr val="bg1"/>
                </a:solidFill>
              </a:rPr>
              <a:t>計画Ｐ</a:t>
            </a:r>
            <a:r>
              <a:rPr kumimoji="1" lang="en-US" altLang="ja-JP" b="1">
                <a:solidFill>
                  <a:schemeClr val="bg1"/>
                </a:solidFill>
              </a:rPr>
              <a:t>59</a:t>
            </a:r>
            <a:endParaRPr kumimoji="1" lang="en-US" altLang="ja-JP" b="1" dirty="0">
              <a:solidFill>
                <a:schemeClr val="bg1"/>
              </a:solidFill>
            </a:endParaRPr>
          </a:p>
        </p:txBody>
      </p:sp>
      <p:graphicFrame>
        <p:nvGraphicFramePr>
          <p:cNvPr id="19" name="表 18"/>
          <p:cNvGraphicFramePr>
            <a:graphicFrameLocks noGrp="1"/>
          </p:cNvGraphicFramePr>
          <p:nvPr>
            <p:extLst>
              <p:ext uri="{D42A27DB-BD31-4B8C-83A1-F6EECF244321}">
                <p14:modId xmlns:p14="http://schemas.microsoft.com/office/powerpoint/2010/main" val="1498150142"/>
              </p:ext>
            </p:extLst>
          </p:nvPr>
        </p:nvGraphicFramePr>
        <p:xfrm>
          <a:off x="691603" y="1924792"/>
          <a:ext cx="8534283" cy="4137542"/>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622503">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kern="100" dirty="0">
                          <a:effectLst/>
                          <a:latin typeface="+mn-ea"/>
                          <a:ea typeface="+mn-ea"/>
                        </a:rPr>
                        <a:t>個別目標</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effectLst/>
                          <a:latin typeface="+mn-ea"/>
                          <a:ea typeface="+mn-ea"/>
                        </a:rPr>
                        <a:t>計画策定時</a:t>
                      </a:r>
                      <a:r>
                        <a:rPr lang="ja-JP" sz="1400" dirty="0" smtClean="0">
                          <a:effectLst/>
                          <a:latin typeface="+mn-ea"/>
                          <a:ea typeface="+mn-ea"/>
                        </a:rPr>
                        <a:t>の</a:t>
                      </a:r>
                      <a:r>
                        <a:rPr lang="ja-JP" sz="1400" dirty="0">
                          <a:effectLst/>
                          <a:latin typeface="+mn-ea"/>
                          <a:ea typeface="+mn-ea"/>
                        </a:rPr>
                        <a:t>状況</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solidFill>
                            <a:schemeClr val="bg1"/>
                          </a:solidFill>
                          <a:effectLst/>
                          <a:latin typeface="+mn-ea"/>
                          <a:ea typeface="+mn-ea"/>
                          <a:cs typeface="HG丸ｺﾞｼｯｸM-PRO"/>
                        </a:rPr>
                        <a:t>現在の状況</a:t>
                      </a:r>
                      <a:endParaRPr lang="ja-JP" sz="14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dirty="0" smtClean="0">
                          <a:effectLst/>
                          <a:latin typeface="+mn-ea"/>
                          <a:ea typeface="+mn-ea"/>
                        </a:rPr>
                        <a:t>2023</a:t>
                      </a:r>
                      <a:r>
                        <a:rPr lang="ja-JP" sz="1400" dirty="0" smtClean="0">
                          <a:effectLst/>
                          <a:latin typeface="+mn-ea"/>
                          <a:ea typeface="+mn-ea"/>
                        </a:rPr>
                        <a:t>年度</a:t>
                      </a:r>
                      <a:endParaRPr lang="en-US" altLang="ja-JP" sz="1400" dirty="0" smtClean="0">
                        <a:effectLst/>
                        <a:latin typeface="+mn-ea"/>
                        <a:ea typeface="+mn-ea"/>
                      </a:endParaRPr>
                    </a:p>
                    <a:p>
                      <a:pPr algn="ctr" fontAlgn="auto">
                        <a:lnSpc>
                          <a:spcPts val="1600"/>
                        </a:lnSpc>
                        <a:spcAft>
                          <a:spcPts val="0"/>
                        </a:spcAft>
                      </a:pPr>
                      <a:r>
                        <a:rPr lang="ja-JP" sz="1400" dirty="0" smtClean="0">
                          <a:effectLst/>
                          <a:latin typeface="+mn-ea"/>
                          <a:ea typeface="+mn-ea"/>
                        </a:rPr>
                        <a:t>の</a:t>
                      </a:r>
                      <a:r>
                        <a:rPr lang="ja-JP" sz="1400" dirty="0">
                          <a:effectLst/>
                          <a:latin typeface="+mn-ea"/>
                          <a:ea typeface="+mn-ea"/>
                        </a:rPr>
                        <a:t>目標</a:t>
                      </a:r>
                      <a:endParaRPr lang="ja-JP" sz="14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87224">
                <a:tc>
                  <a:txBody>
                    <a:bodyPr/>
                    <a:lstStyle/>
                    <a:p>
                      <a:pPr algn="ctr" fontAlgn="auto">
                        <a:lnSpc>
                          <a:spcPts val="1600"/>
                        </a:lnSpc>
                        <a:spcAft>
                          <a:spcPts val="0"/>
                        </a:spcAft>
                      </a:pPr>
                      <a:r>
                        <a:rPr lang="en-US" sz="1400" dirty="0">
                          <a:effectLst/>
                          <a:latin typeface="+mn-ea"/>
                          <a:ea typeface="+mn-ea"/>
                        </a:rPr>
                        <a:t>1</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成人の喫煙率（男性</a:t>
                      </a:r>
                      <a:r>
                        <a:rPr lang="en-US" sz="1400" b="1" dirty="0">
                          <a:solidFill>
                            <a:schemeClr val="tx1"/>
                          </a:solidFill>
                          <a:effectLst/>
                          <a:latin typeface="+mn-ea"/>
                          <a:ea typeface="+mn-ea"/>
                        </a:rPr>
                        <a:t>/</a:t>
                      </a:r>
                      <a:r>
                        <a:rPr lang="ja-JP" sz="1400" b="1" dirty="0">
                          <a:solidFill>
                            <a:schemeClr val="tx1"/>
                          </a:solidFill>
                          <a:effectLst/>
                          <a:latin typeface="+mn-ea"/>
                          <a:ea typeface="+mn-ea"/>
                        </a:rPr>
                        <a:t>女性）の減少</a:t>
                      </a:r>
                    </a:p>
                    <a:p>
                      <a:pPr algn="l" fontAlgn="auto">
                        <a:lnSpc>
                          <a:spcPts val="1600"/>
                        </a:lnSpc>
                        <a:spcAft>
                          <a:spcPts val="0"/>
                        </a:spcAft>
                      </a:pPr>
                      <a:r>
                        <a:rPr lang="ja-JP" sz="1400" b="1" dirty="0">
                          <a:solidFill>
                            <a:schemeClr val="tx1"/>
                          </a:solidFill>
                          <a:effectLst/>
                          <a:latin typeface="+mn-ea"/>
                          <a:ea typeface="+mn-ea"/>
                        </a:rPr>
                        <a:t>【国民生活基礎調査】</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30.4</a:t>
                      </a:r>
                      <a:r>
                        <a:rPr lang="ja-JP" sz="1400" b="1" dirty="0">
                          <a:solidFill>
                            <a:schemeClr val="tx1"/>
                          </a:solidFill>
                          <a:effectLst/>
                          <a:latin typeface="+mn-ea"/>
                          <a:ea typeface="+mn-ea"/>
                        </a:rPr>
                        <a:t>％／</a:t>
                      </a:r>
                      <a:r>
                        <a:rPr lang="en-US" sz="1400" b="1" dirty="0">
                          <a:solidFill>
                            <a:schemeClr val="tx1"/>
                          </a:solidFill>
                          <a:effectLst/>
                          <a:latin typeface="+mn-ea"/>
                          <a:ea typeface="+mn-ea"/>
                        </a:rPr>
                        <a:t>10.7</a:t>
                      </a:r>
                      <a:r>
                        <a:rPr lang="ja-JP" sz="1400" b="1" dirty="0" smtClean="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auto">
                        <a:lnSpc>
                          <a:spcPts val="1600"/>
                        </a:lnSpc>
                        <a:spcAft>
                          <a:spcPts val="0"/>
                        </a:spcAft>
                      </a:pPr>
                      <a:r>
                        <a:rPr lang="ja-JP" altLang="en-US" sz="1400" b="1" dirty="0" smtClean="0">
                          <a:solidFill>
                            <a:schemeClr val="tx1"/>
                          </a:solidFill>
                          <a:effectLst/>
                          <a:latin typeface="+mn-ea"/>
                          <a:ea typeface="+mn-ea"/>
                        </a:rPr>
                        <a:t> 令和</a:t>
                      </a:r>
                      <a:r>
                        <a:rPr lang="en-US" altLang="ja-JP" sz="1400" b="1" dirty="0" smtClean="0">
                          <a:solidFill>
                            <a:schemeClr val="tx1"/>
                          </a:solidFill>
                          <a:effectLst/>
                          <a:latin typeface="+mn-ea"/>
                          <a:ea typeface="+mn-ea"/>
                        </a:rPr>
                        <a:t>2</a:t>
                      </a:r>
                      <a:r>
                        <a:rPr lang="ja-JP" altLang="en-US" sz="1400" b="1" dirty="0" smtClean="0">
                          <a:solidFill>
                            <a:schemeClr val="tx1"/>
                          </a:solidFill>
                          <a:effectLst/>
                          <a:latin typeface="+mn-ea"/>
                          <a:ea typeface="+mn-ea"/>
                        </a:rPr>
                        <a:t>年</a:t>
                      </a:r>
                      <a:r>
                        <a:rPr lang="en-US" altLang="ja-JP" sz="1400" b="1" dirty="0" smtClean="0">
                          <a:solidFill>
                            <a:schemeClr val="tx1"/>
                          </a:solidFill>
                          <a:effectLst/>
                          <a:latin typeface="+mn-ea"/>
                          <a:ea typeface="+mn-ea"/>
                        </a:rPr>
                        <a:t>(2020)</a:t>
                      </a:r>
                      <a:r>
                        <a:rPr lang="ja-JP" altLang="en-US" sz="1400" b="1" dirty="0" smtClean="0">
                          <a:solidFill>
                            <a:schemeClr val="tx1"/>
                          </a:solidFill>
                          <a:effectLst/>
                          <a:latin typeface="+mn-ea"/>
                          <a:ea typeface="+mn-ea"/>
                        </a:rPr>
                        <a:t>年度に   </a:t>
                      </a:r>
                      <a:endParaRPr lang="en-US" altLang="ja-JP" sz="1400" b="1" dirty="0" smtClean="0">
                        <a:solidFill>
                          <a:schemeClr val="tx1"/>
                        </a:solidFill>
                        <a:effectLst/>
                        <a:latin typeface="+mn-ea"/>
                        <a:ea typeface="+mn-ea"/>
                      </a:endParaRPr>
                    </a:p>
                    <a:p>
                      <a:pPr algn="l" fontAlgn="auto">
                        <a:lnSpc>
                          <a:spcPts val="1600"/>
                        </a:lnSpc>
                        <a:spcAft>
                          <a:spcPts val="0"/>
                        </a:spcAft>
                      </a:pPr>
                      <a:r>
                        <a:rPr lang="en-US" altLang="ja-JP" sz="1400" b="1" dirty="0" smtClean="0">
                          <a:solidFill>
                            <a:schemeClr val="tx1"/>
                          </a:solidFill>
                          <a:effectLst/>
                          <a:latin typeface="+mn-ea"/>
                          <a:ea typeface="+mn-ea"/>
                        </a:rPr>
                        <a:t> </a:t>
                      </a:r>
                      <a:r>
                        <a:rPr lang="ja-JP" altLang="en-US" sz="1400" b="1" dirty="0" smtClean="0">
                          <a:solidFill>
                            <a:schemeClr val="tx1"/>
                          </a:solidFill>
                          <a:effectLst/>
                          <a:latin typeface="+mn-ea"/>
                          <a:ea typeface="+mn-ea"/>
                        </a:rPr>
                        <a:t>確認</a:t>
                      </a:r>
                      <a:r>
                        <a:rPr lang="en-US"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３年に１度の調 </a:t>
                      </a:r>
                      <a:endParaRPr lang="en-US" altLang="ja-JP" sz="1400" b="1" dirty="0" smtClean="0">
                        <a:solidFill>
                          <a:schemeClr val="tx1"/>
                        </a:solidFill>
                        <a:effectLst/>
                        <a:latin typeface="+mn-ea"/>
                        <a:ea typeface="+mn-ea"/>
                      </a:endParaRPr>
                    </a:p>
                    <a:p>
                      <a:pPr algn="l" fontAlgn="auto">
                        <a:lnSpc>
                          <a:spcPts val="1600"/>
                        </a:lnSpc>
                        <a:spcAft>
                          <a:spcPts val="0"/>
                        </a:spcAft>
                      </a:pPr>
                      <a:r>
                        <a:rPr lang="en-US" altLang="ja-JP" sz="1400" b="1" dirty="0" smtClean="0">
                          <a:solidFill>
                            <a:schemeClr val="tx1"/>
                          </a:solidFill>
                          <a:effectLst/>
                          <a:latin typeface="+mn-ea"/>
                          <a:ea typeface="+mn-ea"/>
                        </a:rPr>
                        <a:t> </a:t>
                      </a:r>
                      <a:r>
                        <a:rPr lang="ja-JP" altLang="en-US" sz="1400" b="1" dirty="0" smtClean="0">
                          <a:solidFill>
                            <a:schemeClr val="tx1"/>
                          </a:solidFill>
                          <a:effectLst/>
                          <a:latin typeface="+mn-ea"/>
                          <a:ea typeface="+mn-ea"/>
                        </a:rPr>
                        <a:t>査実施のため</a:t>
                      </a:r>
                      <a:r>
                        <a:rPr lang="en-US" altLang="ja-JP" sz="1400" b="1" dirty="0" smtClean="0">
                          <a:solidFill>
                            <a:schemeClr val="tx1"/>
                          </a:solidFill>
                          <a:effectLst/>
                          <a:latin typeface="+mn-ea"/>
                          <a:ea typeface="+mn-ea"/>
                        </a:rPr>
                        <a:t>)</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15%</a:t>
                      </a:r>
                      <a:r>
                        <a:rPr lang="ja-JP" sz="1400" b="1" dirty="0">
                          <a:solidFill>
                            <a:schemeClr val="tx1"/>
                          </a:solidFill>
                          <a:effectLst/>
                          <a:latin typeface="+mn-ea"/>
                          <a:ea typeface="+mn-ea"/>
                        </a:rPr>
                        <a:t>／</a:t>
                      </a:r>
                      <a:r>
                        <a:rPr lang="en-US" sz="1400" b="1" dirty="0">
                          <a:solidFill>
                            <a:schemeClr val="tx1"/>
                          </a:solidFill>
                          <a:effectLst/>
                          <a:latin typeface="+mn-ea"/>
                          <a:ea typeface="+mn-ea"/>
                        </a:rPr>
                        <a:t>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36589">
                <a:tc>
                  <a:txBody>
                    <a:bodyPr/>
                    <a:lstStyle/>
                    <a:p>
                      <a:pPr algn="ctr" fontAlgn="auto">
                        <a:lnSpc>
                          <a:spcPts val="1600"/>
                        </a:lnSpc>
                        <a:spcAft>
                          <a:spcPts val="0"/>
                        </a:spcAft>
                      </a:pPr>
                      <a:r>
                        <a:rPr lang="en-US" sz="1400" dirty="0">
                          <a:effectLst/>
                          <a:latin typeface="+mn-ea"/>
                          <a:ea typeface="+mn-ea"/>
                        </a:rPr>
                        <a:t>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spcAft>
                          <a:spcPts val="0"/>
                        </a:spcAft>
                      </a:pPr>
                      <a:r>
                        <a:rPr lang="ja-JP" sz="1400" b="1" kern="100" dirty="0" smtClean="0">
                          <a:solidFill>
                            <a:schemeClr val="tx1"/>
                          </a:solidFill>
                          <a:effectLst/>
                          <a:latin typeface="+mn-ea"/>
                          <a:ea typeface="+mn-ea"/>
                        </a:rPr>
                        <a:t>敷地内禁煙</a:t>
                      </a:r>
                      <a:r>
                        <a:rPr lang="ja-JP" sz="1400" b="1" kern="100" dirty="0">
                          <a:solidFill>
                            <a:schemeClr val="tx1"/>
                          </a:solidFill>
                          <a:effectLst/>
                          <a:latin typeface="+mn-ea"/>
                          <a:ea typeface="+mn-ea"/>
                        </a:rPr>
                        <a:t>の</a:t>
                      </a:r>
                      <a:r>
                        <a:rPr lang="ja-JP" sz="1400" b="1" kern="100" dirty="0" smtClean="0">
                          <a:solidFill>
                            <a:schemeClr val="tx1"/>
                          </a:solidFill>
                          <a:effectLst/>
                          <a:latin typeface="+mn-ea"/>
                          <a:ea typeface="+mn-ea"/>
                        </a:rPr>
                        <a:t>割合</a:t>
                      </a:r>
                      <a:r>
                        <a:rPr lang="en-US" altLang="ja-JP" sz="1400" b="1" kern="100" dirty="0" smtClean="0">
                          <a:solidFill>
                            <a:schemeClr val="tx1"/>
                          </a:solidFill>
                          <a:effectLst/>
                          <a:latin typeface="+mn-ea"/>
                          <a:ea typeface="+mn-ea"/>
                        </a:rPr>
                        <a:t>※</a:t>
                      </a:r>
                      <a:endParaRPr lang="ja-JP" sz="1400" b="1" kern="100" dirty="0">
                        <a:solidFill>
                          <a:schemeClr val="tx1"/>
                        </a:solidFill>
                        <a:effectLst/>
                        <a:latin typeface="+mn-ea"/>
                        <a:ea typeface="+mn-ea"/>
                      </a:endParaRPr>
                    </a:p>
                    <a:p>
                      <a:pPr>
                        <a:spcAft>
                          <a:spcPts val="0"/>
                        </a:spcAft>
                      </a:pPr>
                      <a:r>
                        <a:rPr lang="ja-JP" sz="1400" b="1" kern="100" dirty="0">
                          <a:solidFill>
                            <a:schemeClr val="tx1"/>
                          </a:solidFill>
                          <a:effectLst/>
                          <a:latin typeface="+mn-ea"/>
                          <a:ea typeface="+mn-ea"/>
                        </a:rPr>
                        <a:t>（病院</a:t>
                      </a:r>
                      <a:r>
                        <a:rPr lang="en-US" sz="1400" b="1" kern="100" dirty="0">
                          <a:solidFill>
                            <a:schemeClr val="tx1"/>
                          </a:solidFill>
                          <a:effectLst/>
                          <a:latin typeface="+mn-ea"/>
                          <a:ea typeface="+mn-ea"/>
                        </a:rPr>
                        <a:t>/</a:t>
                      </a:r>
                      <a:r>
                        <a:rPr lang="ja-JP" sz="1400" b="1" kern="100" dirty="0">
                          <a:solidFill>
                            <a:schemeClr val="tx1"/>
                          </a:solidFill>
                          <a:effectLst/>
                          <a:latin typeface="+mn-ea"/>
                          <a:ea typeface="+mn-ea"/>
                        </a:rPr>
                        <a:t>私立小中高等学校）</a:t>
                      </a:r>
                    </a:p>
                    <a:p>
                      <a:pPr>
                        <a:spcAft>
                          <a:spcPts val="0"/>
                        </a:spcAft>
                      </a:pPr>
                      <a:r>
                        <a:rPr lang="ja-JP" sz="1400" b="1" kern="100" dirty="0">
                          <a:solidFill>
                            <a:schemeClr val="tx1"/>
                          </a:solidFill>
                          <a:effectLst/>
                          <a:latin typeface="+mn-ea"/>
                          <a:ea typeface="+mn-ea"/>
                        </a:rPr>
                        <a:t>【大阪府調べ】</a:t>
                      </a:r>
                      <a:endParaRPr lang="ja-JP" sz="1400" b="1" kern="100" dirty="0">
                        <a:solidFill>
                          <a:schemeClr val="tx1"/>
                        </a:solidFill>
                        <a:effectLst/>
                        <a:latin typeface="+mn-ea"/>
                        <a:ea typeface="+mn-ea"/>
                        <a:cs typeface="Courier New"/>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sz="1400" b="1" kern="100" dirty="0" smtClean="0">
                          <a:solidFill>
                            <a:schemeClr val="tx1"/>
                          </a:solidFill>
                          <a:effectLst/>
                          <a:latin typeface="+mn-ea"/>
                          <a:ea typeface="+mn-ea"/>
                        </a:rPr>
                        <a:t>73.5%</a:t>
                      </a:r>
                    </a:p>
                    <a:p>
                      <a:pPr algn="ctr">
                        <a:spcAft>
                          <a:spcPts val="0"/>
                        </a:spcAft>
                      </a:pPr>
                      <a:r>
                        <a:rPr lang="ja-JP" altLang="en-US" sz="1400" b="1" kern="100" dirty="0" smtClean="0">
                          <a:solidFill>
                            <a:schemeClr val="tx1"/>
                          </a:solidFill>
                          <a:effectLst/>
                          <a:latin typeface="+mn-ea"/>
                          <a:ea typeface="+mn-ea"/>
                        </a:rPr>
                        <a:t>私立学校 </a:t>
                      </a:r>
                      <a:r>
                        <a:rPr lang="en-US" sz="1400" b="1" kern="100" dirty="0" smtClean="0">
                          <a:solidFill>
                            <a:schemeClr val="tx1"/>
                          </a:solidFill>
                          <a:effectLst/>
                          <a:latin typeface="+mn-ea"/>
                          <a:ea typeface="+mn-ea"/>
                        </a:rPr>
                        <a:t>51.9</a:t>
                      </a:r>
                      <a:r>
                        <a:rPr lang="en-US" sz="1400" b="1" kern="100" dirty="0">
                          <a:solidFill>
                            <a:schemeClr val="tx1"/>
                          </a:solidFill>
                          <a:effectLst/>
                          <a:latin typeface="+mn-ea"/>
                          <a:ea typeface="+mn-ea"/>
                        </a:rPr>
                        <a:t>%</a:t>
                      </a:r>
                      <a:endParaRPr lang="ja-JP" sz="1400" b="1" kern="100"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altLang="ja-JP" sz="1400" b="1" dirty="0" smtClean="0">
                          <a:solidFill>
                            <a:schemeClr val="tx1"/>
                          </a:solidFill>
                          <a:effectLst/>
                          <a:latin typeface="+mn-ea"/>
                          <a:ea typeface="+mn-ea"/>
                        </a:rPr>
                        <a:t>80.1%</a:t>
                      </a:r>
                      <a:endParaRPr lang="en-US" sz="1400" b="1" kern="100"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平成</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30</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2018</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HG丸ｺﾞｼｯｸM-PRO"/>
                      </a:endParaRPr>
                    </a:p>
                    <a:p>
                      <a:pPr algn="l">
                        <a:spcAft>
                          <a:spcPts val="0"/>
                        </a:spcAft>
                      </a:pPr>
                      <a:r>
                        <a:rPr lang="ja-JP" altLang="en-US" sz="1350" b="1" kern="100" dirty="0" smtClean="0">
                          <a:solidFill>
                            <a:schemeClr val="tx1"/>
                          </a:solidFill>
                          <a:effectLst/>
                          <a:latin typeface="+mn-ea"/>
                          <a:ea typeface="+mn-ea"/>
                        </a:rPr>
                        <a:t>私立学校は調査･集計中</a:t>
                      </a:r>
                      <a:endParaRPr lang="ja-JP" sz="135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69632">
                <a:tc>
                  <a:txBody>
                    <a:bodyPr/>
                    <a:lstStyle/>
                    <a:p>
                      <a:pPr algn="ctr" fontAlgn="auto">
                        <a:lnSpc>
                          <a:spcPts val="1600"/>
                        </a:lnSpc>
                        <a:spcAft>
                          <a:spcPts val="0"/>
                        </a:spcAft>
                      </a:pPr>
                      <a:r>
                        <a:rPr lang="en-US" sz="1400" dirty="0">
                          <a:effectLst/>
                          <a:latin typeface="+mn-ea"/>
                          <a:ea typeface="+mn-ea"/>
                        </a:rPr>
                        <a:t>3</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strike="noStrike" dirty="0" smtClean="0">
                          <a:solidFill>
                            <a:schemeClr val="tx1"/>
                          </a:solidFill>
                          <a:effectLst/>
                          <a:latin typeface="+mn-ea"/>
                          <a:ea typeface="+mn-ea"/>
                        </a:rPr>
                        <a:t>建物内</a:t>
                      </a:r>
                      <a:r>
                        <a:rPr lang="ja-JP" sz="1400" b="1" dirty="0" smtClean="0">
                          <a:solidFill>
                            <a:schemeClr val="tx1"/>
                          </a:solidFill>
                          <a:effectLst/>
                          <a:latin typeface="+mn-ea"/>
                          <a:ea typeface="+mn-ea"/>
                        </a:rPr>
                        <a:t>禁煙</a:t>
                      </a:r>
                      <a:r>
                        <a:rPr lang="ja-JP" sz="1400" b="1" dirty="0">
                          <a:solidFill>
                            <a:schemeClr val="tx1"/>
                          </a:solidFill>
                          <a:effectLst/>
                          <a:latin typeface="+mn-ea"/>
                          <a:ea typeface="+mn-ea"/>
                        </a:rPr>
                        <a:t>の</a:t>
                      </a:r>
                      <a:r>
                        <a:rPr lang="ja-JP" sz="1400" b="1" dirty="0" smtClean="0">
                          <a:solidFill>
                            <a:schemeClr val="tx1"/>
                          </a:solidFill>
                          <a:effectLst/>
                          <a:latin typeface="+mn-ea"/>
                          <a:ea typeface="+mn-ea"/>
                        </a:rPr>
                        <a:t>割合</a:t>
                      </a:r>
                      <a:r>
                        <a:rPr lang="en-US" altLang="ja-JP" sz="1400" b="1" dirty="0" smtClean="0">
                          <a:solidFill>
                            <a:schemeClr val="tx1"/>
                          </a:solidFill>
                          <a:effectLst/>
                          <a:latin typeface="+mn-ea"/>
                          <a:ea typeface="+mn-ea"/>
                        </a:rPr>
                        <a:t/>
                      </a:r>
                      <a:br>
                        <a:rPr lang="en-US" altLang="ja-JP" sz="1400" b="1" dirty="0" smtClean="0">
                          <a:solidFill>
                            <a:schemeClr val="tx1"/>
                          </a:solidFill>
                          <a:effectLst/>
                          <a:latin typeface="+mn-ea"/>
                          <a:ea typeface="+mn-ea"/>
                        </a:rPr>
                      </a:br>
                      <a:r>
                        <a:rPr lang="ja-JP" sz="1400" b="1" dirty="0" smtClean="0">
                          <a:solidFill>
                            <a:schemeClr val="tx1"/>
                          </a:solidFill>
                          <a:effectLst/>
                          <a:latin typeface="+mn-ea"/>
                          <a:ea typeface="+mn-ea"/>
                        </a:rPr>
                        <a:t>（</a:t>
                      </a:r>
                      <a:r>
                        <a:rPr lang="ja-JP" altLang="en-US" sz="1400" b="1" strike="noStrike" dirty="0" smtClean="0">
                          <a:solidFill>
                            <a:schemeClr val="tx1"/>
                          </a:solidFill>
                          <a:effectLst/>
                          <a:latin typeface="+mn-ea"/>
                          <a:ea typeface="+mn-ea"/>
                        </a:rPr>
                        <a:t>官公庁</a:t>
                      </a:r>
                      <a:r>
                        <a:rPr lang="en-US" sz="1400" b="1" dirty="0" smtClean="0">
                          <a:solidFill>
                            <a:schemeClr val="tx1"/>
                          </a:solidFill>
                          <a:effectLst/>
                          <a:latin typeface="+mn-ea"/>
                          <a:ea typeface="+mn-ea"/>
                        </a:rPr>
                        <a:t>/</a:t>
                      </a:r>
                      <a:r>
                        <a:rPr lang="ja-JP" sz="1400" b="1" dirty="0">
                          <a:solidFill>
                            <a:schemeClr val="tx1"/>
                          </a:solidFill>
                          <a:effectLst/>
                          <a:latin typeface="+mn-ea"/>
                          <a:ea typeface="+mn-ea"/>
                        </a:rPr>
                        <a:t>大学）</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strike="noStrike" dirty="0" smtClean="0">
                          <a:solidFill>
                            <a:schemeClr val="tx1"/>
                          </a:solidFill>
                          <a:effectLst/>
                          <a:latin typeface="+mn-ea"/>
                          <a:ea typeface="+mn-ea"/>
                        </a:rPr>
                        <a:t>官公庁　</a:t>
                      </a:r>
                      <a:r>
                        <a:rPr lang="en-US" altLang="ja-JP" sz="1400" b="1" strike="noStrike" dirty="0" smtClean="0">
                          <a:solidFill>
                            <a:schemeClr val="tx1"/>
                          </a:solidFill>
                          <a:effectLst/>
                          <a:latin typeface="+mn-ea"/>
                          <a:ea typeface="+mn-ea"/>
                        </a:rPr>
                        <a:t>91.9%</a:t>
                      </a:r>
                    </a:p>
                    <a:p>
                      <a:pPr algn="ctr" fontAlgn="auto">
                        <a:lnSpc>
                          <a:spcPts val="1600"/>
                        </a:lnSpc>
                        <a:spcAft>
                          <a:spcPts val="0"/>
                        </a:spcAft>
                      </a:pPr>
                      <a:r>
                        <a:rPr lang="ja-JP" altLang="en-US" sz="1400" b="1" strike="noStrike" dirty="0" smtClean="0">
                          <a:solidFill>
                            <a:schemeClr val="tx1"/>
                          </a:solidFill>
                          <a:effectLst/>
                          <a:latin typeface="+mn-ea"/>
                          <a:ea typeface="+mn-ea"/>
                        </a:rPr>
                        <a:t>大学　　</a:t>
                      </a:r>
                      <a:r>
                        <a:rPr lang="en-US" altLang="ja-JP" sz="1400" b="1" strike="noStrike" dirty="0" smtClean="0">
                          <a:solidFill>
                            <a:schemeClr val="tx1"/>
                          </a:solidFill>
                          <a:effectLst/>
                          <a:latin typeface="+mn-ea"/>
                          <a:ea typeface="+mn-ea"/>
                        </a:rPr>
                        <a:t>83.0%</a:t>
                      </a:r>
                      <a:endParaRPr lang="ja-JP" altLang="ja-JP" sz="1400" b="1" strike="noStrike" dirty="0" smtClean="0">
                        <a:solidFill>
                          <a:schemeClr val="tx1"/>
                        </a:solidFill>
                        <a:effectLst/>
                        <a:latin typeface="+mn-ea"/>
                        <a:ea typeface="+mn-ea"/>
                      </a:endParaRPr>
                    </a:p>
                    <a:p>
                      <a:pPr algn="ctr" fontAlgn="auto">
                        <a:lnSpc>
                          <a:spcPts val="1600"/>
                        </a:lnSpc>
                        <a:spcAft>
                          <a:spcPts val="0"/>
                        </a:spcAft>
                      </a:pPr>
                      <a:r>
                        <a:rPr lang="ja-JP" sz="1200" b="1" dirty="0" smtClean="0">
                          <a:solidFill>
                            <a:schemeClr val="tx1"/>
                          </a:solidFill>
                          <a:effectLst/>
                          <a:latin typeface="+mn-ea"/>
                          <a:ea typeface="+mn-ea"/>
                        </a:rPr>
                        <a:t>【</a:t>
                      </a: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effectLst/>
                          <a:latin typeface="+mn-ea"/>
                          <a:ea typeface="+mn-ea"/>
                        </a:rPr>
                        <a:t>官公庁　</a:t>
                      </a:r>
                      <a:r>
                        <a:rPr lang="en-US" altLang="ja-JP" sz="1400" b="1" dirty="0" smtClean="0">
                          <a:solidFill>
                            <a:schemeClr val="tx1"/>
                          </a:solidFill>
                          <a:effectLst/>
                          <a:latin typeface="+mn-ea"/>
                          <a:ea typeface="+mn-ea"/>
                        </a:rPr>
                        <a:t>99.3</a:t>
                      </a:r>
                      <a:r>
                        <a:rPr lang="en-US" sz="1400" b="1" dirty="0" smtClean="0">
                          <a:solidFill>
                            <a:schemeClr val="tx1"/>
                          </a:solidFill>
                          <a:effectLst/>
                          <a:latin typeface="+mn-ea"/>
                          <a:ea typeface="+mn-ea"/>
                        </a:rPr>
                        <a:t>%</a:t>
                      </a:r>
                      <a:endParaRPr kumimoji="1" lang="ja-JP" altLang="en-US" sz="14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令和元（</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HG丸ｺﾞｼｯｸM-PRO"/>
                      </a:endParaRPr>
                    </a:p>
                    <a:p>
                      <a:pPr algn="l" fontAlgn="auto">
                        <a:lnSpc>
                          <a:spcPts val="1600"/>
                        </a:lnSpc>
                        <a:spcAft>
                          <a:spcPts val="0"/>
                        </a:spcAft>
                      </a:pPr>
                      <a:r>
                        <a:rPr lang="ja-JP" altLang="en-US" sz="1400" b="1" baseline="0" dirty="0" smtClean="0">
                          <a:solidFill>
                            <a:schemeClr val="tx1"/>
                          </a:solidFill>
                          <a:effectLst/>
                          <a:latin typeface="+mn-ea"/>
                          <a:ea typeface="+mn-ea"/>
                        </a:rPr>
                        <a:t>  </a:t>
                      </a:r>
                      <a:r>
                        <a:rPr lang="ja-JP" altLang="en-US" sz="1400" b="1" dirty="0" smtClean="0">
                          <a:solidFill>
                            <a:schemeClr val="tx1"/>
                          </a:solidFill>
                          <a:effectLst/>
                          <a:latin typeface="+mn-ea"/>
                          <a:ea typeface="+mn-ea"/>
                        </a:rPr>
                        <a:t>大学は調査・集計中</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21594">
                <a:tc>
                  <a:txBody>
                    <a:bodyPr/>
                    <a:lstStyle/>
                    <a:p>
                      <a:pPr algn="ctr" fontAlgn="auto">
                        <a:lnSpc>
                          <a:spcPts val="1600"/>
                        </a:lnSpc>
                        <a:spcAft>
                          <a:spcPts val="0"/>
                        </a:spcAft>
                      </a:pPr>
                      <a:r>
                        <a:rPr lang="en-US" sz="1400" dirty="0">
                          <a:effectLst/>
                          <a:latin typeface="+mn-ea"/>
                          <a:ea typeface="+mn-ea"/>
                        </a:rPr>
                        <a:t>4</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受動喫煙の機会を有する者の割合　　　　　　　　（職場／飲食店）【大阪府調べ】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34.6%</a:t>
                      </a:r>
                      <a:r>
                        <a:rPr lang="ja-JP" sz="1400" b="1" dirty="0">
                          <a:solidFill>
                            <a:schemeClr val="tx1"/>
                          </a:solidFill>
                          <a:effectLst/>
                          <a:latin typeface="+mn-ea"/>
                          <a:ea typeface="+mn-ea"/>
                        </a:rPr>
                        <a:t>／</a:t>
                      </a:r>
                      <a:r>
                        <a:rPr lang="en-US" sz="1400" b="1" dirty="0">
                          <a:solidFill>
                            <a:schemeClr val="tx1"/>
                          </a:solidFill>
                          <a:effectLst/>
                          <a:latin typeface="+mn-ea"/>
                          <a:ea typeface="+mn-ea"/>
                        </a:rPr>
                        <a:t>54.4%</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25</a:t>
                      </a:r>
                      <a:r>
                        <a:rPr lang="ja-JP" sz="1200" b="1" dirty="0">
                          <a:solidFill>
                            <a:schemeClr val="tx1"/>
                          </a:solidFill>
                          <a:effectLst/>
                          <a:latin typeface="+mn-ea"/>
                          <a:ea typeface="+mn-ea"/>
                        </a:rPr>
                        <a:t>（</a:t>
                      </a:r>
                      <a:r>
                        <a:rPr lang="en-US" sz="1200" b="1" dirty="0">
                          <a:solidFill>
                            <a:schemeClr val="tx1"/>
                          </a:solidFill>
                          <a:effectLst/>
                          <a:latin typeface="+mn-ea"/>
                          <a:ea typeface="+mn-ea"/>
                        </a:rPr>
                        <a:t>2013</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37.1</a:t>
                      </a:r>
                      <a:r>
                        <a:rPr lang="en-US" sz="1400" b="1" dirty="0" smtClean="0">
                          <a:solidFill>
                            <a:schemeClr val="tx1"/>
                          </a:solidFill>
                          <a:effectLst/>
                          <a:latin typeface="+mn-ea"/>
                          <a:ea typeface="+mn-ea"/>
                        </a:rPr>
                        <a:t>%</a:t>
                      </a:r>
                      <a:r>
                        <a:rPr lang="ja-JP" sz="1400" b="1" dirty="0" smtClean="0">
                          <a:solidFill>
                            <a:schemeClr val="tx1"/>
                          </a:solidFill>
                          <a:effectLst/>
                          <a:latin typeface="+mn-ea"/>
                          <a:ea typeface="+mn-ea"/>
                        </a:rPr>
                        <a:t>／</a:t>
                      </a:r>
                      <a:r>
                        <a:rPr lang="en-US" altLang="ja-JP" sz="1400" b="1" smtClean="0">
                          <a:solidFill>
                            <a:schemeClr val="tx1"/>
                          </a:solidFill>
                          <a:effectLst/>
                          <a:latin typeface="+mn-ea"/>
                          <a:ea typeface="+mn-ea"/>
                        </a:rPr>
                        <a:t>46</a:t>
                      </a:r>
                      <a:r>
                        <a:rPr lang="en-US" sz="1400" b="1" smtClean="0">
                          <a:solidFill>
                            <a:schemeClr val="tx1"/>
                          </a:solidFill>
                          <a:effectLst/>
                          <a:latin typeface="+mn-ea"/>
                          <a:ea typeface="+mn-ea"/>
                        </a:rPr>
                        <a:t>.</a:t>
                      </a:r>
                      <a:r>
                        <a:rPr lang="en-US" altLang="ja-JP" sz="1400" b="1" smtClean="0">
                          <a:solidFill>
                            <a:schemeClr val="tx1"/>
                          </a:solidFill>
                          <a:effectLst/>
                          <a:latin typeface="+mn-ea"/>
                          <a:ea typeface="+mn-ea"/>
                        </a:rPr>
                        <a:t>2</a:t>
                      </a:r>
                      <a:r>
                        <a:rPr lang="en-US" sz="1400" b="1" smtClean="0">
                          <a:solidFill>
                            <a:schemeClr val="tx1"/>
                          </a:solidFill>
                          <a:effectLst/>
                          <a:latin typeface="+mn-ea"/>
                          <a:ea typeface="+mn-ea"/>
                        </a:rPr>
                        <a:t>%</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smtClean="0">
                          <a:solidFill>
                            <a:schemeClr val="tx1"/>
                          </a:solidFill>
                          <a:effectLst/>
                          <a:latin typeface="+mn-ea"/>
                          <a:ea typeface="+mn-ea"/>
                        </a:rPr>
                        <a:t>2</a:t>
                      </a:r>
                      <a:r>
                        <a:rPr lang="en-US" altLang="ja-JP" sz="1200" b="1" dirty="0" smtClean="0">
                          <a:solidFill>
                            <a:schemeClr val="tx1"/>
                          </a:solidFill>
                          <a:effectLst/>
                          <a:latin typeface="+mn-ea"/>
                          <a:ea typeface="+mn-ea"/>
                        </a:rPr>
                        <a:t>8</a:t>
                      </a:r>
                      <a:r>
                        <a:rPr lang="ja-JP" sz="1200" b="1" dirty="0" smtClean="0">
                          <a:solidFill>
                            <a:schemeClr val="tx1"/>
                          </a:solidFill>
                          <a:effectLst/>
                          <a:latin typeface="+mn-ea"/>
                          <a:ea typeface="+mn-ea"/>
                        </a:rPr>
                        <a:t>（</a:t>
                      </a:r>
                      <a:r>
                        <a:rPr lang="en-US" sz="1200" b="1" dirty="0" smtClean="0">
                          <a:solidFill>
                            <a:schemeClr val="tx1"/>
                          </a:solidFill>
                          <a:effectLst/>
                          <a:latin typeface="+mn-ea"/>
                          <a:ea typeface="+mn-ea"/>
                        </a:rPr>
                        <a:t>201</a:t>
                      </a:r>
                      <a:r>
                        <a:rPr lang="en-US" altLang="ja-JP" sz="1200" b="1" dirty="0" smtClean="0">
                          <a:solidFill>
                            <a:schemeClr val="tx1"/>
                          </a:solidFill>
                          <a:effectLst/>
                          <a:latin typeface="+mn-ea"/>
                          <a:ea typeface="+mn-ea"/>
                        </a:rPr>
                        <a:t>6</a:t>
                      </a:r>
                      <a:r>
                        <a:rPr lang="ja-JP" sz="1200" b="1" dirty="0" smtClean="0">
                          <a:solidFill>
                            <a:schemeClr val="tx1"/>
                          </a:solidFill>
                          <a:effectLst/>
                          <a:latin typeface="+mn-ea"/>
                          <a:ea typeface="+mn-ea"/>
                        </a:rPr>
                        <a:t>）</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0%</a:t>
                      </a:r>
                      <a:r>
                        <a:rPr lang="ja-JP" sz="1400" b="1" dirty="0">
                          <a:solidFill>
                            <a:schemeClr val="tx1"/>
                          </a:solidFill>
                          <a:effectLst/>
                          <a:latin typeface="+mn-ea"/>
                          <a:ea typeface="+mn-ea"/>
                        </a:rPr>
                        <a:t>／</a:t>
                      </a:r>
                      <a:r>
                        <a:rPr lang="en-US" sz="1400" b="1" dirty="0">
                          <a:solidFill>
                            <a:schemeClr val="tx1"/>
                          </a:solidFill>
                          <a:effectLst/>
                          <a:latin typeface="+mn-ea"/>
                          <a:ea typeface="+mn-ea"/>
                        </a:rPr>
                        <a:t>15%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5" name="正方形/長方形 14"/>
          <p:cNvSpPr/>
          <p:nvPr/>
        </p:nvSpPr>
        <p:spPr>
          <a:xfrm>
            <a:off x="129324" y="835607"/>
            <a:ext cx="4584344" cy="432000"/>
          </a:xfrm>
          <a:prstGeom prst="rect">
            <a:avLst/>
          </a:prstGeom>
          <a:solidFill>
            <a:srgbClr val="002060"/>
          </a:solidFill>
        </p:spPr>
        <p:txBody>
          <a:bodyPr wrap="square" anchor="ctr">
            <a:sp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a:t>
            </a:r>
            <a:r>
              <a:rPr kumimoji="1" lang="ja-JP" altLang="en-US" sz="2000" b="1" dirty="0" smtClean="0">
                <a:solidFill>
                  <a:schemeClr val="bg1"/>
                </a:solidFill>
              </a:rPr>
              <a:t>がんの１次予防　計画Ｐ</a:t>
            </a:r>
            <a:r>
              <a:rPr kumimoji="1" lang="en-US" altLang="ja-JP" sz="2000" b="1" dirty="0" smtClean="0">
                <a:solidFill>
                  <a:schemeClr val="bg1"/>
                </a:solidFill>
              </a:rPr>
              <a:t>44-46</a:t>
            </a:r>
            <a:endParaRPr kumimoji="1" lang="en-US" altLang="ja-JP" sz="2000" b="1" dirty="0">
              <a:solidFill>
                <a:schemeClr val="bg1"/>
              </a:solidFill>
            </a:endParaRPr>
          </a:p>
        </p:txBody>
      </p:sp>
      <p:sp>
        <p:nvSpPr>
          <p:cNvPr id="9" name="正方形/長方形 8"/>
          <p:cNvSpPr/>
          <p:nvPr/>
        </p:nvSpPr>
        <p:spPr>
          <a:xfrm>
            <a:off x="691603" y="1494518"/>
            <a:ext cx="6112702" cy="369332"/>
          </a:xfrm>
          <a:prstGeom prst="rect">
            <a:avLst/>
          </a:prstGeom>
        </p:spPr>
        <p:txBody>
          <a:bodyPr wrap="square">
            <a:spAutoFit/>
          </a:bodyPr>
          <a:lstStyle/>
          <a:p>
            <a:r>
              <a:rPr lang="ja-JP" altLang="en-US" b="1" dirty="0"/>
              <a:t>≪第３期大阪府がん対策推進計画における個別目標≫</a:t>
            </a:r>
          </a:p>
        </p:txBody>
      </p:sp>
      <p:sp>
        <p:nvSpPr>
          <p:cNvPr id="12" name="正方形/長方形 11"/>
          <p:cNvSpPr/>
          <p:nvPr/>
        </p:nvSpPr>
        <p:spPr>
          <a:xfrm>
            <a:off x="686980" y="6116906"/>
            <a:ext cx="8538905" cy="276999"/>
          </a:xfrm>
          <a:prstGeom prst="rect">
            <a:avLst/>
          </a:prstGeom>
        </p:spPr>
        <p:txBody>
          <a:bodyPr wrap="square">
            <a:spAutoFit/>
          </a:bodyPr>
          <a:lstStyle/>
          <a:p>
            <a:pPr indent="-457200"/>
            <a:r>
              <a:rPr lang="en-US" altLang="ja-JP" sz="1200" dirty="0" smtClean="0"/>
              <a:t>※</a:t>
            </a:r>
            <a:r>
              <a:rPr lang="ja-JP" altLang="en-US" sz="1200" dirty="0" smtClean="0"/>
              <a:t>　敷地内に喫煙場所がない状態をいう。</a:t>
            </a:r>
            <a:endParaRPr lang="en-US" altLang="ja-JP" sz="1200" dirty="0" smtClean="0"/>
          </a:p>
        </p:txBody>
      </p:sp>
      <p:sp>
        <p:nvSpPr>
          <p:cNvPr id="13" name="テキスト ボックス 12"/>
          <p:cNvSpPr txBox="1"/>
          <p:nvPr/>
        </p:nvSpPr>
        <p:spPr>
          <a:xfrm>
            <a:off x="8416928" y="228050"/>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資料２</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54333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73488" y="193183"/>
            <a:ext cx="9234152" cy="64523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540913" y="284136"/>
          <a:ext cx="8925059" cy="11709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817476">
                  <a:extLst>
                    <a:ext uri="{9D8B030D-6E8A-4147-A177-3AD203B41FA5}">
                      <a16:colId xmlns:a16="http://schemas.microsoft.com/office/drawing/2014/main" val="1328953327"/>
                    </a:ext>
                  </a:extLst>
                </a:gridCol>
              </a:tblGrid>
              <a:tr h="1156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1" dirty="0" smtClean="0">
                          <a:solidFill>
                            <a:schemeClr val="tx1"/>
                          </a:solidFill>
                        </a:rPr>
                        <a:t>◆高齢者のがん、希少がん、難治性がんについては、それぞれの特性に応じた対策が必要。</a:t>
                      </a:r>
                      <a:endParaRPr kumimoji="1" lang="en-US" altLang="ja-JP" sz="1300" b="1"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300" b="1" dirty="0" smtClean="0">
                          <a:solidFill>
                            <a:schemeClr val="tx1"/>
                          </a:solidFill>
                        </a:rPr>
                        <a:t>◆大阪において、重粒子線治療施設や</a:t>
                      </a:r>
                      <a:r>
                        <a:rPr kumimoji="1" lang="en-US" altLang="ja-JP" sz="1300" b="1" dirty="0" smtClean="0">
                          <a:solidFill>
                            <a:schemeClr val="tx1"/>
                          </a:solidFill>
                        </a:rPr>
                        <a:t>BNCT</a:t>
                      </a:r>
                      <a:r>
                        <a:rPr kumimoji="1" lang="ja-JP" altLang="en-US" sz="1300" b="1" dirty="0" smtClean="0">
                          <a:solidFill>
                            <a:schemeClr val="tx1"/>
                          </a:solidFill>
                        </a:rPr>
                        <a:t>（ホウ素中性子捕捉療法）治療施設が開設される予定であり、最先端のがん治療の提供が期待される。　</a:t>
                      </a:r>
                      <a:endParaRPr kumimoji="1" lang="ja-JP" altLang="en-US" sz="1300" b="1" dirty="0" smtClean="0"/>
                    </a:p>
                    <a:p>
                      <a:pPr marL="179388" indent="-179388">
                        <a:lnSpc>
                          <a:spcPts val="1700"/>
                        </a:lnSpc>
                      </a:pPr>
                      <a:r>
                        <a:rPr kumimoji="1" lang="ja-JP" altLang="en-US" sz="1300" b="1" dirty="0" smtClean="0">
                          <a:solidFill>
                            <a:schemeClr val="tx1"/>
                          </a:solidFill>
                        </a:rPr>
                        <a:t>◆緩和ケアについて広く府民に対する普及啓発を図るとともに、提供体制の充実、緩和ケア研修会の受講促進等に努める必要がある。</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950039" y="6373381"/>
            <a:ext cx="3748557" cy="365125"/>
          </a:xfrm>
        </p:spPr>
        <p:txBody>
          <a:bodyPr/>
          <a:lstStyle/>
          <a:p>
            <a:r>
              <a:rPr kumimoji="1" lang="ja-JP" altLang="en-US" sz="1400" b="1" dirty="0" smtClean="0">
                <a:latin typeface="+mn-ea"/>
              </a:rPr>
              <a:t>＜がん診療連携検討部会＞</a:t>
            </a:r>
            <a:r>
              <a:rPr kumimoji="1" lang="ja-JP" altLang="en-US" sz="1600" b="1" dirty="0" smtClean="0">
                <a:latin typeface="+mn-ea"/>
              </a:rPr>
              <a:t>　５</a:t>
            </a:r>
            <a:endParaRPr kumimoji="1" lang="ja-JP" altLang="en-US" sz="1600" b="1" dirty="0">
              <a:latin typeface="+mn-ea"/>
            </a:endParaRPr>
          </a:p>
        </p:txBody>
      </p:sp>
      <p:graphicFrame>
        <p:nvGraphicFramePr>
          <p:cNvPr id="7" name="表 6"/>
          <p:cNvGraphicFramePr>
            <a:graphicFrameLocks noGrp="1"/>
          </p:cNvGraphicFramePr>
          <p:nvPr>
            <p:extLst/>
          </p:nvPr>
        </p:nvGraphicFramePr>
        <p:xfrm>
          <a:off x="525439" y="1549424"/>
          <a:ext cx="8940533" cy="4917371"/>
        </p:xfrm>
        <a:graphic>
          <a:graphicData uri="http://schemas.openxmlformats.org/drawingml/2006/table">
            <a:tbl>
              <a:tblPr firstRow="1" bandRow="1">
                <a:tableStyleId>{5C22544A-7EE6-4342-B048-85BDC9FD1C3A}</a:tableStyleId>
              </a:tblPr>
              <a:tblGrid>
                <a:gridCol w="1126073">
                  <a:extLst>
                    <a:ext uri="{9D8B030D-6E8A-4147-A177-3AD203B41FA5}">
                      <a16:colId xmlns:a16="http://schemas.microsoft.com/office/drawing/2014/main" val="528851062"/>
                    </a:ext>
                  </a:extLst>
                </a:gridCol>
                <a:gridCol w="7814460">
                  <a:extLst>
                    <a:ext uri="{9D8B030D-6E8A-4147-A177-3AD203B41FA5}">
                      <a16:colId xmlns:a16="http://schemas.microsoft.com/office/drawing/2014/main" val="89849022"/>
                    </a:ext>
                  </a:extLst>
                </a:gridCol>
              </a:tblGrid>
              <a:tr h="2381810">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50"/>
                        </a:lnSpc>
                      </a:pPr>
                      <a:r>
                        <a:rPr kumimoji="1" lang="en-US" altLang="ja-JP" sz="1300" dirty="0" smtClean="0">
                          <a:solidFill>
                            <a:schemeClr val="tx1"/>
                          </a:solidFill>
                        </a:rPr>
                        <a:t>《</a:t>
                      </a:r>
                      <a:r>
                        <a:rPr kumimoji="1" lang="ja-JP" altLang="en-US" sz="1300" u="sng" dirty="0" smtClean="0">
                          <a:solidFill>
                            <a:schemeClr val="tx1"/>
                          </a:solidFill>
                        </a:rPr>
                        <a:t>新たな治療法</a:t>
                      </a:r>
                      <a:r>
                        <a:rPr kumimoji="1" lang="en-US" altLang="ja-JP" sz="1300" dirty="0" smtClean="0">
                          <a:solidFill>
                            <a:schemeClr val="tx1"/>
                          </a:solidFill>
                        </a:rPr>
                        <a:t>》</a:t>
                      </a:r>
                      <a:endParaRPr kumimoji="1" lang="en-US" altLang="ja-JP" sz="1300" b="0" dirty="0" smtClean="0">
                        <a:solidFill>
                          <a:schemeClr val="tx1"/>
                        </a:solidFill>
                      </a:endParaRPr>
                    </a:p>
                    <a:p>
                      <a:pPr marL="179388" indent="-179388">
                        <a:lnSpc>
                          <a:spcPts val="1550"/>
                        </a:lnSpc>
                      </a:pPr>
                      <a:r>
                        <a:rPr kumimoji="1" lang="ja-JP" altLang="en-US" sz="1300" b="0" dirty="0" smtClean="0">
                          <a:solidFill>
                            <a:schemeClr val="tx1"/>
                          </a:solidFill>
                        </a:rPr>
                        <a:t>■がん診療連携協議会がんゲノム医療部会と連携し、府内がんゲノム医療の連携体制</a:t>
                      </a:r>
                      <a:endParaRPr kumimoji="1" lang="en-US" altLang="ja-JP" sz="1300" b="0" dirty="0" smtClean="0">
                        <a:solidFill>
                          <a:schemeClr val="tx1"/>
                        </a:solidFill>
                      </a:endParaRPr>
                    </a:p>
                    <a:p>
                      <a:pPr marL="179388" indent="-179388">
                        <a:lnSpc>
                          <a:spcPts val="1550"/>
                        </a:lnSpc>
                      </a:pPr>
                      <a:r>
                        <a:rPr kumimoji="1" lang="ja-JP" altLang="en-US" sz="1300" b="0" dirty="0" smtClean="0">
                          <a:solidFill>
                            <a:schemeClr val="tx1"/>
                          </a:solidFill>
                        </a:rPr>
                        <a:t>　の構築を推進</a:t>
                      </a:r>
                      <a:endParaRPr kumimoji="1" lang="en-US" altLang="ja-JP" sz="1300" b="0" dirty="0" smtClean="0">
                        <a:solidFill>
                          <a:schemeClr val="tx1"/>
                        </a:solidFill>
                      </a:endParaRPr>
                    </a:p>
                    <a:p>
                      <a:pPr>
                        <a:lnSpc>
                          <a:spcPts val="1550"/>
                        </a:lnSpc>
                      </a:pPr>
                      <a:r>
                        <a:rPr kumimoji="1" lang="ja-JP" altLang="en-US" sz="1300" b="0" dirty="0" smtClean="0">
                          <a:solidFill>
                            <a:schemeClr val="tx1"/>
                          </a:solidFill>
                        </a:rPr>
                        <a:t>■近大がんプロとの共催で拠点病院の相談員向けにがんゲノム医療の研修会を実施</a:t>
                      </a:r>
                      <a:endParaRPr kumimoji="1" lang="en-US" altLang="ja-JP" sz="1300" b="0" dirty="0" smtClean="0">
                        <a:solidFill>
                          <a:schemeClr val="tx1"/>
                        </a:solidFill>
                      </a:endParaRPr>
                    </a:p>
                    <a:p>
                      <a:pPr>
                        <a:lnSpc>
                          <a:spcPts val="1550"/>
                        </a:lnSpc>
                      </a:pPr>
                      <a:r>
                        <a:rPr kumimoji="1" lang="ja-JP" altLang="en-US" sz="1300" b="0" dirty="0" smtClean="0">
                          <a:solidFill>
                            <a:schemeClr val="tx1"/>
                          </a:solidFill>
                        </a:rPr>
                        <a:t>■がんゲノム医療拠点病院の指定</a:t>
                      </a:r>
                      <a:r>
                        <a:rPr kumimoji="1" lang="en-US" altLang="ja-JP" sz="1300" b="0" dirty="0" smtClean="0">
                          <a:solidFill>
                            <a:schemeClr val="tx1"/>
                          </a:solidFill>
                        </a:rPr>
                        <a:t>【</a:t>
                      </a:r>
                      <a:r>
                        <a:rPr kumimoji="1" lang="ja-JP" altLang="en-US" sz="1300" b="0" dirty="0" smtClean="0">
                          <a:solidFill>
                            <a:schemeClr val="tx1"/>
                          </a:solidFill>
                        </a:rPr>
                        <a:t>中核：阪大病院、拠点：がんＣ・市総合・近大、連携：８病院</a:t>
                      </a:r>
                      <a:r>
                        <a:rPr kumimoji="1" lang="en-US" altLang="ja-JP" sz="1300" b="0" dirty="0" smtClean="0">
                          <a:solidFill>
                            <a:schemeClr val="tx1"/>
                          </a:solidFill>
                        </a:rPr>
                        <a:t>】</a:t>
                      </a:r>
                    </a:p>
                    <a:p>
                      <a:pPr>
                        <a:lnSpc>
                          <a:spcPts val="1550"/>
                        </a:lnSpc>
                      </a:pPr>
                      <a:r>
                        <a:rPr kumimoji="1" lang="en-US" altLang="ja-JP" sz="1300" dirty="0" smtClean="0">
                          <a:solidFill>
                            <a:schemeClr val="tx1"/>
                          </a:solidFill>
                        </a:rPr>
                        <a:t>《</a:t>
                      </a:r>
                      <a:r>
                        <a:rPr kumimoji="1" lang="ja-JP" altLang="en-US" sz="1300" u="sng" dirty="0" smtClean="0">
                          <a:solidFill>
                            <a:schemeClr val="tx1"/>
                          </a:solidFill>
                        </a:rPr>
                        <a:t>緩和ケアの普及啓発、人材育成</a:t>
                      </a:r>
                      <a:r>
                        <a:rPr kumimoji="1" lang="en-US" altLang="ja-JP" sz="1300" dirty="0" smtClean="0">
                          <a:solidFill>
                            <a:schemeClr val="tx1"/>
                          </a:solidFill>
                        </a:rPr>
                        <a:t>》</a:t>
                      </a:r>
                    </a:p>
                    <a:p>
                      <a:pPr>
                        <a:lnSpc>
                          <a:spcPts val="1550"/>
                        </a:lnSpc>
                      </a:pPr>
                      <a:r>
                        <a:rPr kumimoji="1" lang="ja-JP" altLang="en-US" sz="1300" b="0" dirty="0" smtClean="0">
                          <a:solidFill>
                            <a:schemeClr val="tx1"/>
                          </a:solidFill>
                        </a:rPr>
                        <a:t>■緩和ケア普及啓発・人材養成事業を実施</a:t>
                      </a:r>
                      <a:endParaRPr kumimoji="1" lang="en-US" altLang="ja-JP" sz="1300" b="0" dirty="0" smtClean="0">
                        <a:solidFill>
                          <a:schemeClr val="tx1"/>
                        </a:solidFill>
                      </a:endParaRPr>
                    </a:p>
                    <a:p>
                      <a:pPr>
                        <a:lnSpc>
                          <a:spcPts val="1550"/>
                        </a:lnSpc>
                      </a:pPr>
                      <a:r>
                        <a:rPr kumimoji="1" lang="ja-JP" altLang="en-US" sz="1300" b="0" dirty="0" smtClean="0">
                          <a:solidFill>
                            <a:schemeClr val="tx1"/>
                          </a:solidFill>
                        </a:rPr>
                        <a:t>■</a:t>
                      </a:r>
                      <a:r>
                        <a:rPr kumimoji="1" lang="en-US" altLang="ja-JP" sz="1300" b="0" dirty="0" smtClean="0">
                          <a:solidFill>
                            <a:schemeClr val="tx1"/>
                          </a:solidFill>
                        </a:rPr>
                        <a:t>PEACE</a:t>
                      </a:r>
                      <a:r>
                        <a:rPr kumimoji="1" lang="ja-JP" altLang="en-US" sz="1300" b="0" dirty="0" smtClean="0">
                          <a:solidFill>
                            <a:schemeClr val="tx1"/>
                          </a:solidFill>
                        </a:rPr>
                        <a:t>研修修了者に対するフォローアップ研修を実施</a:t>
                      </a:r>
                      <a:endParaRPr kumimoji="1" lang="en-US" altLang="ja-JP" sz="1300" b="0" dirty="0" smtClean="0">
                        <a:solidFill>
                          <a:schemeClr val="tx1"/>
                        </a:solidFill>
                      </a:endParaRPr>
                    </a:p>
                    <a:p>
                      <a:pPr>
                        <a:lnSpc>
                          <a:spcPts val="1550"/>
                        </a:lnSpc>
                      </a:pPr>
                      <a:r>
                        <a:rPr kumimoji="1" lang="ja-JP" altLang="en-US" sz="1300" b="0" dirty="0" smtClean="0">
                          <a:solidFill>
                            <a:schemeClr val="tx1"/>
                          </a:solidFill>
                        </a:rPr>
                        <a:t>■アドバンス・ケア・プランニング研修を実施</a:t>
                      </a:r>
                      <a:endParaRPr kumimoji="1" lang="en-US" altLang="ja-JP" sz="1300" b="0" dirty="0" smtClean="0">
                        <a:solidFill>
                          <a:schemeClr val="tx1"/>
                        </a:solidFill>
                      </a:endParaRPr>
                    </a:p>
                    <a:p>
                      <a:pPr>
                        <a:lnSpc>
                          <a:spcPts val="1550"/>
                        </a:lnSpc>
                      </a:pPr>
                      <a:r>
                        <a:rPr kumimoji="1" lang="en-US" altLang="ja-JP" sz="1300" dirty="0" smtClean="0">
                          <a:solidFill>
                            <a:schemeClr val="tx1"/>
                          </a:solidFill>
                        </a:rPr>
                        <a:t>《</a:t>
                      </a:r>
                      <a:r>
                        <a:rPr kumimoji="1" lang="ja-JP" altLang="en-US" sz="1300" u="sng" dirty="0" smtClean="0">
                          <a:solidFill>
                            <a:schemeClr val="tx1"/>
                          </a:solidFill>
                        </a:rPr>
                        <a:t>質の高い緩和ケア提供体制の確保</a:t>
                      </a:r>
                      <a:r>
                        <a:rPr kumimoji="1" lang="en-US" altLang="ja-JP" sz="1300" dirty="0" smtClean="0">
                          <a:solidFill>
                            <a:schemeClr val="tx1"/>
                          </a:solidFill>
                        </a:rPr>
                        <a:t>》</a:t>
                      </a:r>
                    </a:p>
                    <a:p>
                      <a:pPr marL="179388" indent="-179388">
                        <a:lnSpc>
                          <a:spcPts val="1550"/>
                        </a:lnSpc>
                      </a:pPr>
                      <a:r>
                        <a:rPr kumimoji="1" lang="ja-JP" altLang="en-US" sz="1300" b="0" dirty="0" smtClean="0">
                          <a:solidFill>
                            <a:schemeClr val="tx1"/>
                          </a:solidFill>
                        </a:rPr>
                        <a:t>■緩和ケアに関する診療提供体制について、がん対策推進委員会緩和ケアワーキングと検討を行い指定要件を見直し。</a:t>
                      </a:r>
                      <a:endParaRPr kumimoji="1" lang="en-US" altLang="ja-JP" sz="13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08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a:lnSpc>
                          <a:spcPts val="1500"/>
                        </a:lnSpc>
                      </a:pPr>
                      <a:r>
                        <a:rPr kumimoji="1" lang="ja-JP" altLang="en-US" sz="1300" b="0" dirty="0" smtClean="0">
                          <a:solidFill>
                            <a:schemeClr val="tx1"/>
                          </a:solidFill>
                          <a:latin typeface="+mn-ea"/>
                          <a:ea typeface="+mn-ea"/>
                        </a:rPr>
                        <a:t>■医療従事者に対するがんゲノム医療の知識の普及</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■緩和ケアに関する正しい知識の更なる普及</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■在宅緩和ケア及びアドバンス・ケア・プランニングに関する医療従事者の知識の習得・向上</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a:t>
                      </a:r>
                      <a:r>
                        <a:rPr kumimoji="1" lang="en-US" altLang="ja-JP" sz="1300" b="0" dirty="0" smtClean="0">
                          <a:solidFill>
                            <a:schemeClr val="tx1"/>
                          </a:solidFill>
                          <a:latin typeface="+mn-ea"/>
                          <a:ea typeface="+mn-ea"/>
                        </a:rPr>
                        <a:t>PEACE</a:t>
                      </a:r>
                      <a:r>
                        <a:rPr kumimoji="1" lang="ja-JP" altLang="en-US" sz="1300" b="0" dirty="0" smtClean="0">
                          <a:solidFill>
                            <a:schemeClr val="tx1"/>
                          </a:solidFill>
                          <a:latin typeface="+mn-ea"/>
                          <a:ea typeface="+mn-ea"/>
                        </a:rPr>
                        <a:t>研修受講後の医療従事者の知識の向上</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a:lnSpc>
                          <a:spcPts val="1500"/>
                        </a:lnSpc>
                      </a:pPr>
                      <a:r>
                        <a:rPr kumimoji="1" lang="ja-JP" altLang="en-US" sz="1300" b="0" dirty="0" smtClean="0">
                          <a:solidFill>
                            <a:schemeClr val="tx1"/>
                          </a:solidFill>
                          <a:latin typeface="+mn-ea"/>
                          <a:ea typeface="+mn-ea"/>
                        </a:rPr>
                        <a:t>■大阪府がん診療連携協議会や拠点病院と連携し、がんゲノム医療提供体制の充実を図る</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■緩和ケアの普及啓発を行うとともに、人材養成研修を実施</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a:t>
                      </a:r>
                      <a:r>
                        <a:rPr kumimoji="1" lang="en-US" altLang="ja-JP" sz="1300" b="0" dirty="0" smtClean="0">
                          <a:solidFill>
                            <a:schemeClr val="tx1"/>
                          </a:solidFill>
                          <a:latin typeface="+mn-ea"/>
                          <a:ea typeface="+mn-ea"/>
                        </a:rPr>
                        <a:t>PEACE</a:t>
                      </a:r>
                      <a:r>
                        <a:rPr kumimoji="1" lang="ja-JP" altLang="en-US" sz="1300" b="0" dirty="0" smtClean="0">
                          <a:solidFill>
                            <a:schemeClr val="tx1"/>
                          </a:solidFill>
                          <a:latin typeface="+mn-ea"/>
                          <a:ea typeface="+mn-ea"/>
                        </a:rPr>
                        <a:t>研修フォローアップ研修やアドバンス・ケア・プランニング研修を実施</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69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緩和医療についての正しい知識の普及事業（</a:t>
                      </a:r>
                      <a:r>
                        <a:rPr kumimoji="1" lang="en-US" altLang="ja-JP" sz="1300" dirty="0" smtClean="0"/>
                        <a:t>4,064</a:t>
                      </a:r>
                      <a:r>
                        <a:rPr kumimoji="1" lang="ja-JP" altLang="en-US" sz="1300" dirty="0" smtClean="0"/>
                        <a:t>千円）</a:t>
                      </a:r>
                      <a:r>
                        <a:rPr kumimoji="1" lang="en-US" altLang="ja-JP" sz="1300" dirty="0" smtClean="0"/>
                        <a:t>､</a:t>
                      </a:r>
                      <a:r>
                        <a:rPr kumimoji="1" lang="ja-JP" altLang="en-US" sz="1300" dirty="0" smtClean="0"/>
                        <a:t>緩和医療に携わる人材養成等事業（</a:t>
                      </a:r>
                      <a:r>
                        <a:rPr kumimoji="1" lang="en-US" altLang="ja-JP" sz="1300" dirty="0" smtClean="0"/>
                        <a:t>7,436</a:t>
                      </a:r>
                      <a:r>
                        <a:rPr kumimoji="1" lang="ja-JP" altLang="en-US" sz="1300" dirty="0" smtClean="0"/>
                        <a:t>千円）</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22523" y="1482084"/>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073911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4" y="1004552"/>
            <a:ext cx="9259910" cy="54559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nvPr>
        </p:nvGraphicFramePr>
        <p:xfrm>
          <a:off x="772733" y="2630614"/>
          <a:ext cx="8523667" cy="3205410"/>
        </p:xfrm>
        <a:graphic>
          <a:graphicData uri="http://schemas.openxmlformats.org/drawingml/2006/table">
            <a:tbl>
              <a:tblPr firstRow="1" firstCol="1" bandRow="1">
                <a:tableStyleId>{5C22544A-7EE6-4342-B048-85BDC9FD1C3A}</a:tableStyleId>
              </a:tblPr>
              <a:tblGrid>
                <a:gridCol w="321971">
                  <a:extLst>
                    <a:ext uri="{9D8B030D-6E8A-4147-A177-3AD203B41FA5}">
                      <a16:colId xmlns:a16="http://schemas.microsoft.com/office/drawing/2014/main" val="20000"/>
                    </a:ext>
                  </a:extLst>
                </a:gridCol>
                <a:gridCol w="2998163">
                  <a:extLst>
                    <a:ext uri="{9D8B030D-6E8A-4147-A177-3AD203B41FA5}">
                      <a16:colId xmlns:a16="http://schemas.microsoft.com/office/drawing/2014/main" val="20001"/>
                    </a:ext>
                  </a:extLst>
                </a:gridCol>
                <a:gridCol w="2478756">
                  <a:extLst>
                    <a:ext uri="{9D8B030D-6E8A-4147-A177-3AD203B41FA5}">
                      <a16:colId xmlns:a16="http://schemas.microsoft.com/office/drawing/2014/main" val="20002"/>
                    </a:ext>
                  </a:extLst>
                </a:gridCol>
                <a:gridCol w="2724777">
                  <a:extLst>
                    <a:ext uri="{9D8B030D-6E8A-4147-A177-3AD203B41FA5}">
                      <a16:colId xmlns:a16="http://schemas.microsoft.com/office/drawing/2014/main" val="3517677816"/>
                    </a:ext>
                  </a:extLst>
                </a:gridCol>
              </a:tblGrid>
              <a:tr h="717704">
                <a:tc>
                  <a:txBody>
                    <a:bodyPr/>
                    <a:lstStyle/>
                    <a:p>
                      <a:pPr algn="ctr">
                        <a:lnSpc>
                          <a:spcPts val="13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a:lnSpc>
                          <a:spcPts val="13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smtClean="0">
                          <a:effectLst/>
                          <a:latin typeface="+mn-ea"/>
                          <a:ea typeface="+mn-ea"/>
                        </a:rPr>
                        <a:t>計画策定時</a:t>
                      </a:r>
                      <a:r>
                        <a:rPr lang="ja-JP" sz="1400" b="1" dirty="0" smtClean="0">
                          <a:effectLst/>
                          <a:latin typeface="+mn-ea"/>
                          <a:ea typeface="+mn-ea"/>
                        </a:rPr>
                        <a:t>の状況</a:t>
                      </a:r>
                      <a:endParaRPr lang="en-US" altLang="ja-JP" sz="1400" b="1" dirty="0" smtClean="0">
                        <a:effectLst/>
                        <a:latin typeface="+mn-ea"/>
                        <a:ea typeface="+mn-ea"/>
                      </a:endParaRPr>
                    </a:p>
                    <a:p>
                      <a:pPr algn="ctr">
                        <a:lnSpc>
                          <a:spcPts val="1500"/>
                        </a:lnSpc>
                        <a:spcAft>
                          <a:spcPts val="0"/>
                        </a:spcAft>
                      </a:pPr>
                      <a:r>
                        <a:rPr lang="ja-JP" altLang="ja-JP" sz="1200" b="1" dirty="0" smtClean="0">
                          <a:effectLst/>
                          <a:latin typeface="+mn-ea"/>
                          <a:ea typeface="+mn-ea"/>
                        </a:rPr>
                        <a:t>【平成</a:t>
                      </a:r>
                      <a:r>
                        <a:rPr lang="en-US" altLang="ja-JP" sz="1200" b="1" dirty="0" smtClean="0">
                          <a:effectLst/>
                          <a:latin typeface="+mn-ea"/>
                          <a:ea typeface="+mn-ea"/>
                        </a:rPr>
                        <a:t>17</a:t>
                      </a:r>
                      <a:r>
                        <a:rPr lang="ja-JP" altLang="ja-JP" sz="1200" b="1" dirty="0" smtClean="0">
                          <a:effectLst/>
                          <a:latin typeface="+mn-ea"/>
                          <a:ea typeface="+mn-ea"/>
                        </a:rPr>
                        <a:t>（</a:t>
                      </a:r>
                      <a:r>
                        <a:rPr lang="en-US" altLang="ja-JP" sz="1200" b="1" dirty="0" smtClean="0">
                          <a:effectLst/>
                          <a:latin typeface="+mn-ea"/>
                          <a:ea typeface="+mn-ea"/>
                        </a:rPr>
                        <a:t>2005</a:t>
                      </a:r>
                      <a:r>
                        <a:rPr lang="ja-JP" altLang="ja-JP" sz="1200" b="1" dirty="0" smtClean="0">
                          <a:effectLst/>
                          <a:latin typeface="+mn-ea"/>
                          <a:ea typeface="+mn-ea"/>
                        </a:rPr>
                        <a:t>）年～</a:t>
                      </a:r>
                      <a:endParaRPr lang="en-US" altLang="ja-JP" sz="1200" b="1" dirty="0" smtClean="0">
                        <a:effectLst/>
                        <a:latin typeface="+mn-ea"/>
                        <a:ea typeface="+mn-ea"/>
                      </a:endParaRPr>
                    </a:p>
                    <a:p>
                      <a:pPr algn="ctr">
                        <a:lnSpc>
                          <a:spcPts val="1500"/>
                        </a:lnSpc>
                        <a:spcAft>
                          <a:spcPts val="0"/>
                        </a:spcAft>
                      </a:pPr>
                      <a:r>
                        <a:rPr lang="en-US" altLang="ja-JP" sz="1200" b="1" baseline="0" dirty="0" smtClean="0">
                          <a:effectLst/>
                          <a:latin typeface="+mn-ea"/>
                          <a:ea typeface="+mn-ea"/>
                        </a:rPr>
                        <a:t>   </a:t>
                      </a:r>
                      <a:r>
                        <a:rPr lang="ja-JP" altLang="ja-JP" sz="1200" b="1" dirty="0" smtClean="0">
                          <a:effectLst/>
                          <a:latin typeface="+mn-ea"/>
                          <a:ea typeface="+mn-ea"/>
                        </a:rPr>
                        <a:t>平成</a:t>
                      </a:r>
                      <a:r>
                        <a:rPr lang="en-US" altLang="ja-JP" sz="1200" b="1" dirty="0" smtClean="0">
                          <a:effectLst/>
                          <a:latin typeface="+mn-ea"/>
                          <a:ea typeface="+mn-ea"/>
                        </a:rPr>
                        <a:t>21</a:t>
                      </a:r>
                      <a:r>
                        <a:rPr lang="ja-JP" altLang="ja-JP" sz="1200" b="1" dirty="0" smtClean="0">
                          <a:effectLst/>
                          <a:latin typeface="+mn-ea"/>
                          <a:ea typeface="+mn-ea"/>
                        </a:rPr>
                        <a:t>（</a:t>
                      </a:r>
                      <a:r>
                        <a:rPr lang="en-US" altLang="ja-JP" sz="1200" b="1" dirty="0" smtClean="0">
                          <a:effectLst/>
                          <a:latin typeface="+mn-ea"/>
                          <a:ea typeface="+mn-ea"/>
                        </a:rPr>
                        <a:t>2009</a:t>
                      </a:r>
                      <a:r>
                        <a:rPr lang="ja-JP" altLang="ja-JP" sz="1200" b="1" dirty="0" smtClean="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87231">
                <a:tc>
                  <a:txBody>
                    <a:bodyPr/>
                    <a:lstStyle/>
                    <a:p>
                      <a:pPr algn="ctr">
                        <a:lnSpc>
                          <a:spcPts val="13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ja-JP" sz="1400" b="1" kern="100" dirty="0">
                          <a:effectLst/>
                          <a:latin typeface="+mn-ea"/>
                          <a:ea typeface="+mn-ea"/>
                        </a:rPr>
                        <a:t>小児（</a:t>
                      </a:r>
                      <a:r>
                        <a:rPr lang="en-US" sz="1400" b="1" kern="100" dirty="0">
                          <a:effectLst/>
                          <a:latin typeface="+mn-ea"/>
                          <a:ea typeface="+mn-ea"/>
                        </a:rPr>
                        <a:t>0</a:t>
                      </a:r>
                      <a:r>
                        <a:rPr lang="ja-JP" sz="1400" b="1" kern="100" dirty="0">
                          <a:effectLst/>
                          <a:latin typeface="+mn-ea"/>
                          <a:ea typeface="+mn-ea"/>
                        </a:rPr>
                        <a:t>歳～</a:t>
                      </a:r>
                      <a:r>
                        <a:rPr lang="en-US" sz="1400" b="1" kern="100" dirty="0">
                          <a:effectLst/>
                          <a:latin typeface="+mn-ea"/>
                          <a:ea typeface="+mn-ea"/>
                        </a:rPr>
                        <a:t>14</a:t>
                      </a:r>
                      <a:r>
                        <a:rPr lang="ja-JP" sz="1400" b="1" kern="100" dirty="0">
                          <a:effectLst/>
                          <a:latin typeface="+mn-ea"/>
                          <a:ea typeface="+mn-ea"/>
                        </a:rPr>
                        <a:t>歳）に</a:t>
                      </a:r>
                      <a:r>
                        <a:rPr lang="ja-JP" sz="1400" b="1" kern="100" dirty="0" smtClean="0">
                          <a:effectLst/>
                          <a:latin typeface="+mn-ea"/>
                          <a:ea typeface="+mn-ea"/>
                        </a:rPr>
                        <a:t>おける</a:t>
                      </a:r>
                      <a:endParaRPr lang="en-US" altLang="ja-JP" sz="1400" b="1" kern="100" dirty="0" smtClean="0">
                        <a:effectLst/>
                        <a:latin typeface="+mn-ea"/>
                        <a:ea typeface="+mn-ea"/>
                      </a:endParaRPr>
                    </a:p>
                    <a:p>
                      <a:pPr algn="l">
                        <a:lnSpc>
                          <a:spcPts val="1500"/>
                        </a:lnSpc>
                        <a:spcAft>
                          <a:spcPts val="0"/>
                        </a:spcAft>
                      </a:pPr>
                      <a:r>
                        <a:rPr lang="ja-JP" sz="1400" b="1" kern="100" dirty="0" smtClean="0">
                          <a:effectLst/>
                          <a:latin typeface="+mn-ea"/>
                          <a:ea typeface="+mn-ea"/>
                        </a:rPr>
                        <a:t>５年</a:t>
                      </a:r>
                      <a:r>
                        <a:rPr lang="ja-JP" sz="1400" b="1" kern="100" dirty="0">
                          <a:effectLst/>
                          <a:latin typeface="+mn-ea"/>
                          <a:ea typeface="+mn-ea"/>
                        </a:rPr>
                        <a:t>実測生存率</a:t>
                      </a:r>
                      <a:endParaRPr lang="ja-JP" sz="1400" b="1" dirty="0">
                        <a:effectLst/>
                        <a:latin typeface="+mn-ea"/>
                        <a:ea typeface="+mn-ea"/>
                      </a:endParaRPr>
                    </a:p>
                    <a:p>
                      <a:pPr algn="l">
                        <a:lnSpc>
                          <a:spcPts val="15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smtClean="0">
                          <a:effectLst/>
                          <a:latin typeface="+mn-ea"/>
                          <a:ea typeface="+mn-ea"/>
                        </a:rPr>
                        <a:t>81.9</a:t>
                      </a:r>
                      <a:r>
                        <a:rPr lang="ja-JP" sz="1400" b="1" dirty="0" smtClean="0">
                          <a:effectLst/>
                          <a:latin typeface="+mn-ea"/>
                          <a:ea typeface="+mn-ea"/>
                        </a:rPr>
                        <a:t>％</a:t>
                      </a:r>
                      <a:endParaRPr lang="ja-JP" sz="14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ja-JP" altLang="en-US" sz="1400" b="1" dirty="0" smtClean="0">
                          <a:solidFill>
                            <a:srgbClr val="000000"/>
                          </a:solidFill>
                          <a:effectLst/>
                          <a:latin typeface="+mn-ea"/>
                          <a:ea typeface="+mn-ea"/>
                          <a:cs typeface="HG丸ｺﾞｼｯｸM-PRO"/>
                        </a:rPr>
                        <a:t>令和２</a:t>
                      </a:r>
                      <a:r>
                        <a:rPr lang="en-US" altLang="ja-JP" sz="1400" b="1" dirty="0" smtClean="0">
                          <a:solidFill>
                            <a:srgbClr val="000000"/>
                          </a:solidFill>
                          <a:effectLst/>
                          <a:latin typeface="+mn-ea"/>
                          <a:ea typeface="+mn-ea"/>
                          <a:cs typeface="HG丸ｺﾞｼｯｸM-PRO"/>
                        </a:rPr>
                        <a:t>(2020)</a:t>
                      </a:r>
                      <a:r>
                        <a:rPr lang="ja-JP" altLang="en-US" sz="1400" b="1" dirty="0" smtClean="0">
                          <a:solidFill>
                            <a:srgbClr val="000000"/>
                          </a:solidFill>
                          <a:effectLst/>
                          <a:latin typeface="+mn-ea"/>
                          <a:ea typeface="+mn-ea"/>
                          <a:cs typeface="HG丸ｺﾞｼｯｸM-PRO"/>
                        </a:rPr>
                        <a:t>年度中に調査予定</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53310">
                <a:tc>
                  <a:txBody>
                    <a:bodyPr/>
                    <a:lstStyle/>
                    <a:p>
                      <a:pPr algn="ctr">
                        <a:lnSpc>
                          <a:spcPts val="13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15</a:t>
                      </a:r>
                      <a:r>
                        <a:rPr lang="ja-JP" sz="1400" b="1" dirty="0">
                          <a:effectLst/>
                          <a:latin typeface="+mn-ea"/>
                          <a:ea typeface="+mn-ea"/>
                        </a:rPr>
                        <a:t>歳～</a:t>
                      </a:r>
                      <a:r>
                        <a:rPr lang="en-US" sz="1400" b="1" dirty="0">
                          <a:effectLst/>
                          <a:latin typeface="+mn-ea"/>
                          <a:ea typeface="+mn-ea"/>
                        </a:rPr>
                        <a:t>29</a:t>
                      </a:r>
                      <a:r>
                        <a:rPr lang="ja-JP" sz="1400" b="1" dirty="0">
                          <a:effectLst/>
                          <a:latin typeface="+mn-ea"/>
                          <a:ea typeface="+mn-ea"/>
                        </a:rPr>
                        <a:t>歳）に</a:t>
                      </a:r>
                      <a:r>
                        <a:rPr lang="ja-JP" sz="1400" b="1" dirty="0" smtClean="0">
                          <a:effectLst/>
                          <a:latin typeface="+mn-ea"/>
                          <a:ea typeface="+mn-ea"/>
                        </a:rPr>
                        <a:t>おける</a:t>
                      </a:r>
                      <a:endParaRPr lang="en-US" altLang="ja-JP" sz="1400" b="1" dirty="0" smtClean="0">
                        <a:effectLst/>
                        <a:latin typeface="+mn-ea"/>
                        <a:ea typeface="+mn-ea"/>
                      </a:endParaRPr>
                    </a:p>
                    <a:p>
                      <a:pPr algn="l">
                        <a:lnSpc>
                          <a:spcPts val="1500"/>
                        </a:lnSpc>
                        <a:spcAft>
                          <a:spcPts val="0"/>
                        </a:spcAft>
                      </a:pPr>
                      <a:r>
                        <a:rPr lang="ja-JP" sz="1400" b="1" dirty="0" smtClean="0">
                          <a:effectLst/>
                          <a:latin typeface="+mn-ea"/>
                          <a:ea typeface="+mn-ea"/>
                        </a:rPr>
                        <a:t>５年</a:t>
                      </a:r>
                      <a:r>
                        <a:rPr lang="ja-JP" sz="1400" b="1" dirty="0">
                          <a:effectLst/>
                          <a:latin typeface="+mn-ea"/>
                          <a:ea typeface="+mn-ea"/>
                        </a:rPr>
                        <a:t>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smtClean="0">
                          <a:effectLst/>
                          <a:latin typeface="+mn-ea"/>
                          <a:ea typeface="+mn-ea"/>
                        </a:rPr>
                        <a:t>78.7</a:t>
                      </a:r>
                      <a:r>
                        <a:rPr lang="ja-JP" sz="1400" b="1" dirty="0" smtClean="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rgbClr val="000000"/>
                          </a:solidFill>
                          <a:effectLst/>
                          <a:latin typeface="+mn-ea"/>
                          <a:ea typeface="+mn-ea"/>
                          <a:cs typeface="HG丸ｺﾞｼｯｸM-PRO"/>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47165">
                <a:tc>
                  <a:txBody>
                    <a:bodyPr/>
                    <a:lstStyle/>
                    <a:p>
                      <a:pPr algn="ctr">
                        <a:lnSpc>
                          <a:spcPts val="13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30</a:t>
                      </a:r>
                      <a:r>
                        <a:rPr lang="ja-JP" sz="1400" b="1" dirty="0">
                          <a:effectLst/>
                          <a:latin typeface="+mn-ea"/>
                          <a:ea typeface="+mn-ea"/>
                        </a:rPr>
                        <a:t>歳～</a:t>
                      </a:r>
                      <a:r>
                        <a:rPr lang="en-US" sz="1400" b="1" dirty="0">
                          <a:effectLst/>
                          <a:latin typeface="+mn-ea"/>
                          <a:ea typeface="+mn-ea"/>
                        </a:rPr>
                        <a:t>39</a:t>
                      </a:r>
                      <a:r>
                        <a:rPr lang="ja-JP" sz="1400" b="1" dirty="0">
                          <a:effectLst/>
                          <a:latin typeface="+mn-ea"/>
                          <a:ea typeface="+mn-ea"/>
                        </a:rPr>
                        <a:t>歳）に</a:t>
                      </a:r>
                      <a:r>
                        <a:rPr lang="ja-JP" sz="1400" b="1" dirty="0" smtClean="0">
                          <a:effectLst/>
                          <a:latin typeface="+mn-ea"/>
                          <a:ea typeface="+mn-ea"/>
                        </a:rPr>
                        <a:t>おける</a:t>
                      </a:r>
                      <a:endParaRPr lang="en-US" altLang="ja-JP" sz="1400" b="1" dirty="0" smtClean="0">
                        <a:effectLst/>
                        <a:latin typeface="+mn-ea"/>
                        <a:ea typeface="+mn-ea"/>
                      </a:endParaRPr>
                    </a:p>
                    <a:p>
                      <a:pPr algn="l">
                        <a:lnSpc>
                          <a:spcPts val="1500"/>
                        </a:lnSpc>
                        <a:spcAft>
                          <a:spcPts val="0"/>
                        </a:spcAft>
                      </a:pPr>
                      <a:r>
                        <a:rPr lang="ja-JP" sz="1400" b="1" dirty="0" smtClean="0">
                          <a:effectLst/>
                          <a:latin typeface="+mn-ea"/>
                          <a:ea typeface="+mn-ea"/>
                        </a:rPr>
                        <a:t>５年</a:t>
                      </a:r>
                      <a:r>
                        <a:rPr lang="ja-JP" sz="1400" b="1" dirty="0">
                          <a:effectLst/>
                          <a:latin typeface="+mn-ea"/>
                          <a:ea typeface="+mn-ea"/>
                        </a:rPr>
                        <a:t>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smtClean="0">
                          <a:effectLst/>
                          <a:latin typeface="+mn-ea"/>
                          <a:ea typeface="+mn-ea"/>
                        </a:rPr>
                        <a:t>77.7</a:t>
                      </a:r>
                      <a:r>
                        <a:rPr lang="ja-JP" sz="1400" b="1" dirty="0" smtClean="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rgbClr val="000000"/>
                          </a:solidFill>
                          <a:effectLst/>
                          <a:latin typeface="+mn-ea"/>
                          <a:ea typeface="+mn-ea"/>
                          <a:cs typeface="HG丸ｺﾞｼｯｸM-PRO"/>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r>
              <a:rPr kumimoji="1" lang="ja-JP" altLang="en-US" sz="2800" b="1" dirty="0" smtClean="0">
                <a:solidFill>
                  <a:schemeClr val="tx1"/>
                </a:solidFill>
                <a:latin typeface="Meiryo UI" panose="020B0604030504040204" pitchFamily="50" charset="-128"/>
                <a:ea typeface="Meiryo UI" panose="020B0604030504040204" pitchFamily="50" charset="-128"/>
              </a:rPr>
              <a:t>、　３</a:t>
            </a:r>
            <a:r>
              <a:rPr kumimoji="1" lang="ja-JP" altLang="en-US" sz="2800" b="1" dirty="0">
                <a:solidFill>
                  <a:schemeClr val="tx1"/>
                </a:solidFill>
                <a:latin typeface="Meiryo UI" panose="020B0604030504040204" pitchFamily="50" charset="-128"/>
                <a:ea typeface="Meiryo UI" panose="020B0604030504040204" pitchFamily="50" charset="-128"/>
              </a:rPr>
              <a:t>　患者支援の</a:t>
            </a:r>
            <a:r>
              <a:rPr kumimoji="1" lang="ja-JP" altLang="en-US" sz="2800" b="1" dirty="0" smtClean="0">
                <a:solidFill>
                  <a:schemeClr val="tx1"/>
                </a:solidFill>
                <a:latin typeface="Meiryo UI" panose="020B0604030504040204" pitchFamily="50" charset="-128"/>
                <a:ea typeface="Meiryo UI" panose="020B0604030504040204" pitchFamily="50" charset="-128"/>
              </a:rPr>
              <a:t>充実</a:t>
            </a:r>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923640"/>
            <a:ext cx="6786631" cy="605294"/>
          </a:xfrm>
          <a:prstGeom prst="rect">
            <a:avLst/>
          </a:prstGeom>
          <a:solidFill>
            <a:srgbClr val="002060"/>
          </a:solidFill>
        </p:spPr>
        <p:txBody>
          <a:bodyPr wrap="square" anchor="ctr">
            <a:spAutoFit/>
          </a:bodyPr>
          <a:lstStyle/>
          <a:p>
            <a:pPr>
              <a:lnSpc>
                <a:spcPts val="2000"/>
              </a:lnSpc>
            </a:pPr>
            <a:r>
              <a:rPr kumimoji="1" lang="ja-JP" altLang="en-US" sz="1600" b="1" dirty="0" smtClean="0">
                <a:ln w="0"/>
                <a:solidFill>
                  <a:schemeClr val="bg1"/>
                </a:solidFill>
                <a:effectLst>
                  <a:outerShdw blurRad="38100" dist="19050" dir="2700000" algn="tl" rotWithShape="0">
                    <a:schemeClr val="dk1">
                      <a:alpha val="40000"/>
                    </a:schemeClr>
                  </a:outerShdw>
                </a:effectLst>
              </a:rPr>
              <a:t>２（</a:t>
            </a: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u="heavy" dirty="0">
                <a:solidFill>
                  <a:schemeClr val="bg1"/>
                </a:solidFill>
              </a:rPr>
              <a:t>小児･</a:t>
            </a:r>
            <a:r>
              <a:rPr kumimoji="1" lang="en-US" altLang="ja-JP" sz="1600" b="1" u="heavy" dirty="0">
                <a:solidFill>
                  <a:schemeClr val="bg1"/>
                </a:solidFill>
              </a:rPr>
              <a:t>AYA</a:t>
            </a:r>
            <a:r>
              <a:rPr kumimoji="1" lang="ja-JP" altLang="en-US" sz="1600" b="1" u="heavy" dirty="0">
                <a:solidFill>
                  <a:schemeClr val="bg1"/>
                </a:solidFill>
              </a:rPr>
              <a:t>世代の</a:t>
            </a:r>
            <a:r>
              <a:rPr kumimoji="1" lang="ja-JP" altLang="en-US" sz="1600" b="1" u="heavy" dirty="0" smtClean="0">
                <a:solidFill>
                  <a:schemeClr val="bg1"/>
                </a:solidFill>
              </a:rPr>
              <a:t>がん</a:t>
            </a:r>
            <a:r>
              <a:rPr kumimoji="1" lang="ja-JP" altLang="en-US" sz="1600" b="1" dirty="0" smtClean="0">
                <a:solidFill>
                  <a:schemeClr val="bg1"/>
                </a:solidFill>
              </a:rPr>
              <a:t>･高齢者</a:t>
            </a:r>
            <a:r>
              <a:rPr kumimoji="1" lang="ja-JP" altLang="en-US" sz="1600" b="1" dirty="0">
                <a:solidFill>
                  <a:schemeClr val="bg1"/>
                </a:solidFill>
              </a:rPr>
              <a:t>の</a:t>
            </a:r>
            <a:r>
              <a:rPr kumimoji="1" lang="ja-JP" altLang="en-US" sz="1600" b="1" dirty="0" smtClean="0">
                <a:solidFill>
                  <a:schemeClr val="bg1"/>
                </a:solidFill>
              </a:rPr>
              <a:t>がん･希少</a:t>
            </a:r>
            <a:r>
              <a:rPr kumimoji="1" lang="ja-JP" altLang="en-US" sz="1600" b="1" dirty="0">
                <a:solidFill>
                  <a:schemeClr val="bg1"/>
                </a:solidFill>
              </a:rPr>
              <a:t>がん　</a:t>
            </a:r>
            <a:r>
              <a:rPr kumimoji="1" lang="ja-JP" altLang="en-US" sz="1600" b="1" dirty="0" smtClean="0">
                <a:solidFill>
                  <a:schemeClr val="bg1"/>
                </a:solidFill>
              </a:rPr>
              <a:t>計画</a:t>
            </a:r>
            <a:r>
              <a:rPr kumimoji="1" lang="ja-JP" altLang="en-US" sz="1600" b="1" dirty="0" smtClean="0">
                <a:solidFill>
                  <a:schemeClr val="bg1"/>
                </a:solidFill>
                <a:latin typeface="+mn-ea"/>
              </a:rPr>
              <a:t>Ｐ</a:t>
            </a:r>
            <a:r>
              <a:rPr kumimoji="1" lang="en-US" altLang="ja-JP" sz="1600" b="1" dirty="0" smtClean="0">
                <a:solidFill>
                  <a:schemeClr val="bg1"/>
                </a:solidFill>
                <a:latin typeface="+mn-ea"/>
              </a:rPr>
              <a:t>51-52</a:t>
            </a:r>
          </a:p>
          <a:p>
            <a:pPr>
              <a:lnSpc>
                <a:spcPts val="2000"/>
              </a:lnSpc>
            </a:pPr>
            <a:r>
              <a:rPr kumimoji="1" lang="ja-JP" altLang="en-US" sz="1600" b="1" dirty="0" smtClean="0">
                <a:ln w="0"/>
                <a:solidFill>
                  <a:schemeClr val="bg1"/>
                </a:solidFill>
                <a:effectLst>
                  <a:outerShdw blurRad="38100" dist="19050" dir="2700000" algn="tl" rotWithShape="0">
                    <a:schemeClr val="dk1">
                      <a:alpha val="40000"/>
                    </a:schemeClr>
                  </a:outerShdw>
                </a:effectLst>
              </a:rPr>
              <a:t>３（</a:t>
            </a:r>
            <a:r>
              <a:rPr kumimoji="1" lang="ja-JP" altLang="en-US" sz="1600" b="1" dirty="0">
                <a:ln w="0"/>
                <a:solidFill>
                  <a:schemeClr val="bg1"/>
                </a:solidFill>
                <a:effectLst>
                  <a:outerShdw blurRad="38100" dist="19050" dir="2700000" algn="tl" rotWithShape="0">
                    <a:schemeClr val="dk1">
                      <a:alpha val="40000"/>
                    </a:schemeClr>
                  </a:outerShdw>
                </a:effectLst>
              </a:rPr>
              <a:t>３）就労支援等のがんサバイバーシップ支援   </a:t>
            </a:r>
            <a:r>
              <a:rPr kumimoji="1" lang="ja-JP" altLang="en-US" sz="1600" b="1" dirty="0" smtClean="0">
                <a:ln w="0"/>
                <a:solidFill>
                  <a:schemeClr val="bg1"/>
                </a:solidFill>
                <a:effectLst>
                  <a:outerShdw blurRad="38100" dist="19050" dir="2700000" algn="tl" rotWithShape="0">
                    <a:schemeClr val="dk1">
                      <a:alpha val="40000"/>
                    </a:schemeClr>
                  </a:outerShdw>
                </a:effectLst>
              </a:rPr>
              <a:t>　　  </a:t>
            </a:r>
            <a:r>
              <a:rPr kumimoji="1" lang="ja-JP" altLang="en-US" sz="1600" b="1" dirty="0" smtClean="0">
                <a:solidFill>
                  <a:schemeClr val="bg1"/>
                </a:solidFill>
              </a:rPr>
              <a:t>計画</a:t>
            </a:r>
            <a:r>
              <a:rPr kumimoji="1" lang="ja-JP" altLang="en-US" sz="1600" b="1" dirty="0">
                <a:solidFill>
                  <a:schemeClr val="bg1"/>
                </a:solidFill>
                <a:latin typeface="+mn-ea"/>
              </a:rPr>
              <a:t>Ｐ</a:t>
            </a:r>
            <a:r>
              <a:rPr kumimoji="1" lang="en-US" altLang="ja-JP" sz="1600" b="1" dirty="0">
                <a:solidFill>
                  <a:schemeClr val="bg1"/>
                </a:solidFill>
                <a:latin typeface="+mn-ea"/>
              </a:rPr>
              <a:t>57-58</a:t>
            </a:r>
          </a:p>
        </p:txBody>
      </p:sp>
      <p:sp>
        <p:nvSpPr>
          <p:cNvPr id="13" name="正方形/長方形 12"/>
          <p:cNvSpPr/>
          <p:nvPr/>
        </p:nvSpPr>
        <p:spPr>
          <a:xfrm>
            <a:off x="738338" y="2073465"/>
            <a:ext cx="8130963" cy="369332"/>
          </a:xfrm>
          <a:prstGeom prst="rect">
            <a:avLst/>
          </a:prstGeom>
        </p:spPr>
        <p:txBody>
          <a:bodyPr wrap="square">
            <a:spAutoFit/>
          </a:bodyPr>
          <a:lstStyle/>
          <a:p>
            <a:r>
              <a:rPr lang="ja-JP" altLang="en-US" b="1" dirty="0"/>
              <a:t>≪第３期大阪府がん対策推進計画に</a:t>
            </a:r>
            <a:r>
              <a:rPr lang="ja-JP" altLang="en-US" b="1" dirty="0" smtClean="0"/>
              <a:t>おけるモニタリング指標≫</a:t>
            </a:r>
            <a:endParaRPr lang="ja-JP" altLang="en-US" b="1" dirty="0"/>
          </a:p>
        </p:txBody>
      </p:sp>
    </p:spTree>
    <p:extLst>
      <p:ext uri="{BB962C8B-B14F-4D97-AF65-F5344CB8AC3E}">
        <p14:creationId xmlns:p14="http://schemas.microsoft.com/office/powerpoint/2010/main" val="402262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7" name="スライド番号プレースホルダー 1"/>
          <p:cNvSpPr txBox="1">
            <a:spLocks/>
          </p:cNvSpPr>
          <p:nvPr/>
        </p:nvSpPr>
        <p:spPr>
          <a:xfrm>
            <a:off x="7547824" y="6450646"/>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kumimoji="1" lang="ja-JP" altLang="en-US" sz="1600" b="1" dirty="0">
              <a:latin typeface="+mn-ea"/>
            </a:endParaRP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96214" y="164389"/>
            <a:ext cx="9247032" cy="65646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476518" y="282674"/>
          <a:ext cx="8963696" cy="777240"/>
        </p:xfrm>
        <a:graphic>
          <a:graphicData uri="http://schemas.openxmlformats.org/drawingml/2006/table">
            <a:tbl>
              <a:tblPr firstRow="1" bandRow="1">
                <a:tableStyleId>{5C22544A-7EE6-4342-B048-85BDC9FD1C3A}</a:tableStyleId>
              </a:tblPr>
              <a:tblGrid>
                <a:gridCol w="1120462">
                  <a:extLst>
                    <a:ext uri="{9D8B030D-6E8A-4147-A177-3AD203B41FA5}">
                      <a16:colId xmlns:a16="http://schemas.microsoft.com/office/drawing/2014/main" val="3795206225"/>
                    </a:ext>
                  </a:extLst>
                </a:gridCol>
                <a:gridCol w="7843234">
                  <a:extLst>
                    <a:ext uri="{9D8B030D-6E8A-4147-A177-3AD203B41FA5}">
                      <a16:colId xmlns:a16="http://schemas.microsoft.com/office/drawing/2014/main" val="1328953327"/>
                    </a:ext>
                  </a:extLst>
                </a:gridCol>
              </a:tblGrid>
              <a:tr h="705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smtClean="0">
                          <a:solidFill>
                            <a:schemeClr val="tx1"/>
                          </a:solidFill>
                        </a:rPr>
                        <a:t>◆小児・</a:t>
                      </a:r>
                      <a:r>
                        <a:rPr kumimoji="1" lang="en-US" altLang="ja-JP" sz="1400" b="1" dirty="0" smtClean="0">
                          <a:solidFill>
                            <a:schemeClr val="tx1"/>
                          </a:solidFill>
                        </a:rPr>
                        <a:t>AYA</a:t>
                      </a:r>
                      <a:r>
                        <a:rPr kumimoji="1" lang="ja-JP" altLang="en-US" sz="1400" b="1" dirty="0" smtClean="0">
                          <a:solidFill>
                            <a:schemeClr val="tx1"/>
                          </a:solidFill>
                        </a:rPr>
                        <a:t>世代のがんについては、それぞれの特性に応じた対策が必要。</a:t>
                      </a:r>
                      <a:endParaRPr kumimoji="1" lang="en-US" altLang="ja-JP" sz="1400" b="1" dirty="0" smtClean="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smtClean="0">
                          <a:solidFill>
                            <a:schemeClr val="tx1"/>
                          </a:solidFill>
                        </a:rPr>
                        <a:t>◆小児･</a:t>
                      </a:r>
                      <a:r>
                        <a:rPr kumimoji="1" lang="en-US" altLang="ja-JP" sz="1400" b="1" dirty="0" smtClean="0">
                          <a:solidFill>
                            <a:schemeClr val="tx1"/>
                          </a:solidFill>
                        </a:rPr>
                        <a:t>AYA</a:t>
                      </a:r>
                      <a:r>
                        <a:rPr kumimoji="1" lang="ja-JP" altLang="en-US" sz="1400" b="1" dirty="0" smtClean="0">
                          <a:solidFill>
                            <a:schemeClr val="tx1"/>
                          </a:solidFill>
                        </a:rPr>
                        <a:t>世代のがんは</a:t>
                      </a:r>
                      <a:r>
                        <a:rPr kumimoji="1" lang="en-US" altLang="ja-JP" sz="1400" b="1" dirty="0" smtClean="0">
                          <a:solidFill>
                            <a:schemeClr val="tx1"/>
                          </a:solidFill>
                        </a:rPr>
                        <a:t>､</a:t>
                      </a:r>
                      <a:r>
                        <a:rPr kumimoji="1" lang="ja-JP" altLang="en-US" sz="1400" b="1" dirty="0" smtClean="0">
                          <a:solidFill>
                            <a:schemeClr val="tx1"/>
                          </a:solidFill>
                        </a:rPr>
                        <a:t>幅広いライフステージに応じた多様なニーズに沿った支援が求められている。　</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061397" y="6428290"/>
            <a:ext cx="4598563" cy="365125"/>
          </a:xfrm>
        </p:spPr>
        <p:txBody>
          <a:bodyPr/>
          <a:lstStyle/>
          <a:p>
            <a:r>
              <a:rPr kumimoji="1" lang="ja-JP" altLang="en-US" sz="1400" b="1" dirty="0" smtClean="0">
                <a:latin typeface="+mn-ea"/>
              </a:rPr>
              <a:t>＜小児･</a:t>
            </a:r>
            <a:r>
              <a:rPr kumimoji="1" lang="en-US" altLang="ja-JP" sz="1400" b="1" dirty="0" smtClean="0">
                <a:latin typeface="+mn-ea"/>
              </a:rPr>
              <a:t>AYA</a:t>
            </a:r>
            <a:r>
              <a:rPr kumimoji="1" lang="ja-JP" altLang="en-US" sz="1400" b="1" dirty="0" smtClean="0">
                <a:latin typeface="+mn-ea"/>
              </a:rPr>
              <a:t>世代のがん対策部会＞</a:t>
            </a:r>
            <a:r>
              <a:rPr kumimoji="1" lang="ja-JP" altLang="en-US" sz="1600" b="1" dirty="0" smtClean="0">
                <a:latin typeface="+mn-ea"/>
              </a:rPr>
              <a:t>　６</a:t>
            </a:r>
            <a:endParaRPr kumimoji="1" lang="ja-JP" altLang="en-US" sz="1600" b="1" dirty="0">
              <a:latin typeface="+mn-ea"/>
            </a:endParaRPr>
          </a:p>
        </p:txBody>
      </p:sp>
      <p:graphicFrame>
        <p:nvGraphicFramePr>
          <p:cNvPr id="9" name="表 8"/>
          <p:cNvGraphicFramePr>
            <a:graphicFrameLocks noGrp="1"/>
          </p:cNvGraphicFramePr>
          <p:nvPr>
            <p:extLst/>
          </p:nvPr>
        </p:nvGraphicFramePr>
        <p:xfrm>
          <a:off x="481787" y="1174881"/>
          <a:ext cx="8958427" cy="531876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848249">
                  <a:extLst>
                    <a:ext uri="{9D8B030D-6E8A-4147-A177-3AD203B41FA5}">
                      <a16:colId xmlns:a16="http://schemas.microsoft.com/office/drawing/2014/main" val="89849022"/>
                    </a:ext>
                  </a:extLst>
                </a:gridCol>
              </a:tblGrid>
              <a:tr h="2050779">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b="1" dirty="0" smtClean="0">
                          <a:solidFill>
                            <a:schemeClr val="tx1"/>
                          </a:solidFill>
                        </a:rPr>
                        <a:t>《</a:t>
                      </a:r>
                      <a:r>
                        <a:rPr kumimoji="1" lang="ja-JP" altLang="en-US" sz="1300" b="1" u="sng" dirty="0" smtClean="0">
                          <a:solidFill>
                            <a:schemeClr val="tx1"/>
                          </a:solidFill>
                        </a:rPr>
                        <a:t>小児･</a:t>
                      </a:r>
                      <a:r>
                        <a:rPr kumimoji="1" lang="en-US" altLang="ja-JP" sz="1300" b="1" u="sng" dirty="0" smtClean="0">
                          <a:solidFill>
                            <a:schemeClr val="tx1"/>
                          </a:solidFill>
                        </a:rPr>
                        <a:t>AYA</a:t>
                      </a:r>
                      <a:r>
                        <a:rPr kumimoji="1" lang="ja-JP" altLang="en-US" sz="1300" b="1" u="sng" dirty="0" smtClean="0">
                          <a:solidFill>
                            <a:schemeClr val="tx1"/>
                          </a:solidFill>
                        </a:rPr>
                        <a:t>世代のがん</a:t>
                      </a:r>
                      <a:r>
                        <a:rPr kumimoji="1" lang="en-US" altLang="ja-JP" sz="1300" b="1" dirty="0" smtClean="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■府独自の小児がん拠点病院を新たに２病院指定することとし、国の小児がん拠点病院</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や成人のがん拠点病院との連携・協力体制の強化に努めることとした。</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a:t>
                      </a:r>
                      <a:r>
                        <a:rPr kumimoji="1" lang="en-US" altLang="ja-JP" sz="1300" b="0" dirty="0" smtClean="0">
                          <a:solidFill>
                            <a:schemeClr val="tx1"/>
                          </a:solidFill>
                        </a:rPr>
                        <a:t>H30</a:t>
                      </a:r>
                      <a:r>
                        <a:rPr kumimoji="1" lang="ja-JP" altLang="en-US" sz="1300" b="0" dirty="0" smtClean="0">
                          <a:solidFill>
                            <a:schemeClr val="tx1"/>
                          </a:solidFill>
                        </a:rPr>
                        <a:t>年度に実施した「小児がん患者家族調査」を継続して実施。</a:t>
                      </a:r>
                      <a:endParaRPr kumimoji="1" lang="en-US" altLang="ja-JP" sz="13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小児･ＡＹＡ世代への支援</a:t>
                      </a:r>
                      <a:r>
                        <a:rPr kumimoji="1" lang="en-US" altLang="ja-JP" sz="1300" dirty="0" smtClean="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■相談支援センターの充実を図るため相談員への研修を実施するとともに、患者団体等と連携した講演会、労働関係機関と連携した出張相談等を実施。</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■教育庁と連携し、小児・</a:t>
                      </a:r>
                      <a:r>
                        <a:rPr kumimoji="1" lang="en-US" altLang="ja-JP" sz="1300" b="0" dirty="0" smtClean="0">
                          <a:solidFill>
                            <a:schemeClr val="tx1"/>
                          </a:solidFill>
                        </a:rPr>
                        <a:t>AYA</a:t>
                      </a:r>
                      <a:r>
                        <a:rPr kumimoji="1" lang="ja-JP" altLang="en-US" sz="1300" b="0" dirty="0" smtClean="0">
                          <a:solidFill>
                            <a:schemeClr val="tx1"/>
                          </a:solidFill>
                        </a:rPr>
                        <a:t>世代のがんに関する基礎知識も含めた教員向けの研修会を実施するとともに、中学生を対象としたがん教育を</a:t>
                      </a:r>
                      <a:r>
                        <a:rPr kumimoji="1" lang="en-US" altLang="ja-JP" sz="1300" b="0" dirty="0" smtClean="0">
                          <a:solidFill>
                            <a:schemeClr val="tx1"/>
                          </a:solidFill>
                        </a:rPr>
                        <a:t>16</a:t>
                      </a:r>
                      <a:r>
                        <a:rPr kumimoji="1" lang="ja-JP" altLang="en-US" sz="1300" b="0" dirty="0" smtClean="0">
                          <a:solidFill>
                            <a:schemeClr val="tx1"/>
                          </a:solidFill>
                        </a:rPr>
                        <a:t>校で実施。</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新たな課題（生殖機能の温存等）への対応</a:t>
                      </a:r>
                      <a:r>
                        <a:rPr kumimoji="1" lang="en-US" altLang="ja-JP" sz="1300" dirty="0" smtClean="0">
                          <a:solidFill>
                            <a:schemeClr val="tx1"/>
                          </a:solidFill>
                        </a:rPr>
                        <a:t>》</a:t>
                      </a:r>
                    </a:p>
                    <a:p>
                      <a:pPr marL="179388" indent="-179388"/>
                      <a:r>
                        <a:rPr kumimoji="1" lang="ja-JP" altLang="en-US" sz="1300" b="0" dirty="0" smtClean="0">
                          <a:solidFill>
                            <a:schemeClr val="tx1"/>
                          </a:solidFill>
                        </a:rPr>
                        <a:t>■小児がん患者を対象とした重粒子線治療の助成制度を新たに開始。また、外来化学療法室等の施設整備に伴うｱﾋﾟｱﾗﾝｽｹｱ整備に対する補助を実施。</a:t>
                      </a:r>
                      <a:endParaRPr kumimoji="1" lang="en-US" altLang="ja-JP" sz="1300" b="0" dirty="0" smtClean="0">
                        <a:solidFill>
                          <a:schemeClr val="tx1"/>
                        </a:solidFill>
                      </a:endParaRPr>
                    </a:p>
                    <a:p>
                      <a:pPr marL="179388" indent="-179388"/>
                      <a:r>
                        <a:rPr kumimoji="1" lang="ja-JP" altLang="en-US" sz="1300" b="0" dirty="0" smtClean="0">
                          <a:solidFill>
                            <a:schemeClr val="tx1"/>
                          </a:solidFill>
                        </a:rPr>
                        <a:t>■生殖機能の温存に関しては、がん・生殖医療ﾈｯﾄﾜｰｸと連携して冊子等を作成するとともに医療機関に対する実施状況に関するアンケートを実施。</a:t>
                      </a:r>
                      <a:endParaRPr kumimoji="1" lang="en-US" altLang="ja-JP" sz="13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63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■「小児がん患者家族調査」の結果を受けて、患者家族のニーズに対応する施策実施が必要。</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■第３期計画の個別取組みは、全体的には概ね順調に実施できているものの、一部未着手となっているものがあり、来年度からの計画取組期間の後半３ヶ年で作成する必要がある。</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■小児・</a:t>
                      </a:r>
                      <a:r>
                        <a:rPr kumimoji="1" lang="en-US" altLang="ja-JP" sz="1300" b="0" dirty="0" smtClean="0">
                          <a:solidFill>
                            <a:schemeClr val="tx1"/>
                          </a:solidFill>
                          <a:latin typeface="+mn-ea"/>
                          <a:ea typeface="+mn-ea"/>
                        </a:rPr>
                        <a:t>AYA</a:t>
                      </a:r>
                      <a:r>
                        <a:rPr kumimoji="1" lang="ja-JP" altLang="en-US" sz="1300" b="0" dirty="0" smtClean="0">
                          <a:solidFill>
                            <a:schemeClr val="tx1"/>
                          </a:solidFill>
                          <a:latin typeface="+mn-ea"/>
                          <a:ea typeface="+mn-ea"/>
                        </a:rPr>
                        <a:t>世代のがん患者を支援するため、がん対策基金を活用して学習支援やプレイルームの充実等に必要な経費を補助。</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■小児・</a:t>
                      </a:r>
                      <a:r>
                        <a:rPr kumimoji="1" lang="en-US" altLang="ja-JP" sz="1300" b="0" dirty="0" smtClean="0">
                          <a:solidFill>
                            <a:schemeClr val="tx1"/>
                          </a:solidFill>
                          <a:latin typeface="+mn-ea"/>
                          <a:ea typeface="+mn-ea"/>
                        </a:rPr>
                        <a:t>AYA</a:t>
                      </a:r>
                      <a:r>
                        <a:rPr kumimoji="1" lang="ja-JP" altLang="en-US" sz="1300" b="0" dirty="0" smtClean="0">
                          <a:solidFill>
                            <a:schemeClr val="tx1"/>
                          </a:solidFill>
                          <a:latin typeface="+mn-ea"/>
                          <a:ea typeface="+mn-ea"/>
                        </a:rPr>
                        <a:t>世代に対応可能な在宅緩和ケアマップ・リストの作成。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■相談支援センター相談員研修やがん教育など、</a:t>
                      </a:r>
                      <a:r>
                        <a:rPr kumimoji="1" lang="en-US" altLang="ja-JP" sz="1300" b="0" dirty="0" smtClean="0">
                          <a:solidFill>
                            <a:schemeClr val="tx1"/>
                          </a:solidFill>
                          <a:latin typeface="+mn-ea"/>
                          <a:ea typeface="+mn-ea"/>
                        </a:rPr>
                        <a:t>R1</a:t>
                      </a:r>
                      <a:r>
                        <a:rPr kumimoji="1" lang="ja-JP" altLang="en-US" sz="1300" b="0" dirty="0" smtClean="0">
                          <a:solidFill>
                            <a:schemeClr val="tx1"/>
                          </a:solidFill>
                          <a:latin typeface="+mn-ea"/>
                          <a:ea typeface="+mn-ea"/>
                        </a:rPr>
                        <a:t>に実施した事業は基本的に継続実施。</a:t>
                      </a:r>
                      <a:endParaRPr kumimoji="1" lang="ja-JP" altLang="en-US" sz="13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57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smtClean="0">
                          <a:solidFill>
                            <a:schemeClr val="bg1"/>
                          </a:solidFill>
                        </a:rPr>
                        <a:t>　</a:t>
                      </a:r>
                      <a:r>
                        <a:rPr kumimoji="1" lang="ja-JP" altLang="en-US" sz="1600" b="1" baseline="0" smtClean="0">
                          <a:solidFill>
                            <a:schemeClr val="bg1"/>
                          </a:solidFill>
                        </a:rPr>
                        <a:t> </a:t>
                      </a:r>
                      <a:r>
                        <a:rPr kumimoji="1" lang="ja-JP" altLang="en-US" sz="1600" b="1"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がん患者の就労に関する支援事業（</a:t>
                      </a:r>
                      <a:r>
                        <a:rPr kumimoji="1" lang="en-US" altLang="ja-JP" sz="1300" dirty="0" smtClean="0"/>
                        <a:t>153</a:t>
                      </a:r>
                      <a:r>
                        <a:rPr kumimoji="1" lang="ja-JP" altLang="en-US" sz="1300" dirty="0" smtClean="0"/>
                        <a:t>千円）、企画提案公募がん対策貢献事業（</a:t>
                      </a:r>
                      <a:r>
                        <a:rPr kumimoji="1" lang="en-US" altLang="ja-JP" sz="1300" dirty="0" smtClean="0"/>
                        <a:t>2,300</a:t>
                      </a:r>
                      <a:r>
                        <a:rPr kumimoji="1" lang="ja-JP" altLang="en-US" sz="1300" dirty="0" smtClean="0"/>
                        <a:t>千円）、がんの予防につながる学習活動充実支援事業（</a:t>
                      </a:r>
                      <a:r>
                        <a:rPr kumimoji="1" lang="en-US" altLang="ja-JP" sz="1300" dirty="0" smtClean="0"/>
                        <a:t>1,398</a:t>
                      </a:r>
                      <a:r>
                        <a:rPr kumimoji="1" lang="ja-JP" altLang="en-US" sz="1300" dirty="0" smtClean="0"/>
                        <a:t>千円）、重粒子線がん治療患者支援事業（</a:t>
                      </a:r>
                      <a:r>
                        <a:rPr kumimoji="1" lang="en-US" altLang="ja-JP" sz="1300" dirty="0" smtClean="0"/>
                        <a:t>3,140</a:t>
                      </a:r>
                      <a:r>
                        <a:rPr kumimoji="1" lang="ja-JP" altLang="en-US" sz="1300" dirty="0" smtClean="0"/>
                        <a:t>千円）等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90326" y="1099837"/>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303978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18801" y="1045127"/>
            <a:ext cx="9259910" cy="5588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ja-JP" b="1"/>
              <a:t>現在の状況</a:t>
            </a:r>
            <a:endParaRPr lang="ja-JP" altLang="ja-JP"/>
          </a:p>
          <a:p>
            <a:r>
              <a:rPr kumimoji="1" lang="en-US" altLang="ja-JP" b="1"/>
              <a:t>7.9</a:t>
            </a:r>
            <a:r>
              <a:rPr kumimoji="1" lang="ja-JP" altLang="ja-JP" b="1"/>
              <a:t>％</a:t>
            </a:r>
            <a:endParaRPr lang="ja-JP" altLang="ja-JP"/>
          </a:p>
          <a:p>
            <a:r>
              <a:rPr kumimoji="1" lang="ja-JP" altLang="ja-JP" b="1"/>
              <a:t>【平成</a:t>
            </a:r>
            <a:r>
              <a:rPr kumimoji="1" lang="en-US" altLang="ja-JP" b="1"/>
              <a:t>24</a:t>
            </a:r>
            <a:r>
              <a:rPr kumimoji="1" lang="ja-JP" altLang="ja-JP" b="1"/>
              <a:t>（</a:t>
            </a:r>
            <a:r>
              <a:rPr kumimoji="1" lang="en-US" altLang="ja-JP" b="1"/>
              <a:t>2012</a:t>
            </a:r>
            <a:r>
              <a:rPr kumimoji="1" lang="ja-JP" altLang="ja-JP" b="1"/>
              <a:t>）年】</a:t>
            </a:r>
            <a:endParaRPr lang="ja-JP" altLang="ja-JP"/>
          </a:p>
          <a:p>
            <a:r>
              <a:rPr kumimoji="1" lang="en-US" altLang="ja-JP" b="1"/>
              <a:t>15</a:t>
            </a:r>
            <a:r>
              <a:rPr kumimoji="1" lang="ja-JP" altLang="ja-JP" b="1"/>
              <a:t>件</a:t>
            </a:r>
            <a:endParaRPr lang="ja-JP" altLang="ja-JP"/>
          </a:p>
          <a:p>
            <a:r>
              <a:rPr kumimoji="1" lang="ja-JP" altLang="ja-JP" b="1"/>
              <a:t>【平成</a:t>
            </a:r>
            <a:r>
              <a:rPr kumimoji="1" lang="en-US" altLang="ja-JP" b="1"/>
              <a:t>28</a:t>
            </a:r>
            <a:r>
              <a:rPr kumimoji="1" lang="ja-JP" altLang="ja-JP" b="1"/>
              <a:t>（</a:t>
            </a:r>
            <a:r>
              <a:rPr kumimoji="1" lang="en-US" altLang="ja-JP" b="1"/>
              <a:t>2016</a:t>
            </a:r>
            <a:r>
              <a:rPr kumimoji="1" lang="ja-JP" altLang="ja-JP" b="1"/>
              <a:t>）年】</a:t>
            </a:r>
            <a:endParaRPr lang="ja-JP" altLang="ja-JP"/>
          </a:p>
        </p:txBody>
      </p:sp>
      <p:graphicFrame>
        <p:nvGraphicFramePr>
          <p:cNvPr id="19" name="表 18"/>
          <p:cNvGraphicFramePr>
            <a:graphicFrameLocks noGrp="1"/>
          </p:cNvGraphicFramePr>
          <p:nvPr>
            <p:extLst/>
          </p:nvPr>
        </p:nvGraphicFramePr>
        <p:xfrm>
          <a:off x="663360" y="2557803"/>
          <a:ext cx="8570793" cy="2194502"/>
        </p:xfrm>
        <a:graphic>
          <a:graphicData uri="http://schemas.openxmlformats.org/drawingml/2006/table">
            <a:tbl>
              <a:tblPr firstRow="1" firstCol="1" bandRow="1">
                <a:tableStyleId>{5C22544A-7EE6-4342-B048-85BDC9FD1C3A}</a:tableStyleId>
              </a:tblPr>
              <a:tblGrid>
                <a:gridCol w="244550">
                  <a:extLst>
                    <a:ext uri="{9D8B030D-6E8A-4147-A177-3AD203B41FA5}">
                      <a16:colId xmlns:a16="http://schemas.microsoft.com/office/drawing/2014/main" val="20000"/>
                    </a:ext>
                  </a:extLst>
                </a:gridCol>
                <a:gridCol w="3213329">
                  <a:extLst>
                    <a:ext uri="{9D8B030D-6E8A-4147-A177-3AD203B41FA5}">
                      <a16:colId xmlns:a16="http://schemas.microsoft.com/office/drawing/2014/main" val="20001"/>
                    </a:ext>
                  </a:extLst>
                </a:gridCol>
                <a:gridCol w="2627291">
                  <a:extLst>
                    <a:ext uri="{9D8B030D-6E8A-4147-A177-3AD203B41FA5}">
                      <a16:colId xmlns:a16="http://schemas.microsoft.com/office/drawing/2014/main" val="20002"/>
                    </a:ext>
                  </a:extLst>
                </a:gridCol>
                <a:gridCol w="2485623">
                  <a:extLst>
                    <a:ext uri="{9D8B030D-6E8A-4147-A177-3AD203B41FA5}">
                      <a16:colId xmlns:a16="http://schemas.microsoft.com/office/drawing/2014/main" val="1316396622"/>
                    </a:ext>
                  </a:extLst>
                </a:gridCol>
              </a:tblGrid>
              <a:tr h="53304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6424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en-US" sz="1400" b="1" dirty="0" smtClean="0">
                          <a:effectLst/>
                          <a:latin typeface="+mn-ea"/>
                          <a:ea typeface="+mn-ea"/>
                        </a:rPr>
                        <a:t>DCO</a:t>
                      </a:r>
                      <a:r>
                        <a:rPr lang="ja-JP" sz="1400" b="1" dirty="0" smtClean="0">
                          <a:effectLst/>
                          <a:latin typeface="+mn-ea"/>
                          <a:ea typeface="+mn-ea"/>
                        </a:rPr>
                        <a:t>％</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＜がん登録データの精度の維持＞</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7.9</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24</a:t>
                      </a:r>
                      <a:r>
                        <a:rPr lang="ja-JP" sz="1400" b="1" dirty="0">
                          <a:effectLst/>
                          <a:latin typeface="+mn-ea"/>
                          <a:ea typeface="+mn-ea"/>
                        </a:rPr>
                        <a:t>（</a:t>
                      </a:r>
                      <a:r>
                        <a:rPr lang="en-US" sz="1400" b="1" dirty="0">
                          <a:effectLst/>
                          <a:latin typeface="+mn-ea"/>
                          <a:ea typeface="+mn-ea"/>
                        </a:rPr>
                        <a:t>2012</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2.8</a:t>
                      </a:r>
                      <a:r>
                        <a:rPr lang="ja-JP" altLang="en-US" sz="1400" b="1" dirty="0" smtClean="0">
                          <a:solidFill>
                            <a:schemeClr val="tx1"/>
                          </a:solidFill>
                          <a:effectLst/>
                          <a:latin typeface="+mn-ea"/>
                          <a:ea typeface="+mn-ea"/>
                          <a:cs typeface="HG丸ｺﾞｼｯｸM-PRO"/>
                        </a:rPr>
                        <a:t>％</a:t>
                      </a:r>
                      <a:endParaRPr lang="en-US" altLang="ja-JP" sz="1400" b="1" dirty="0" smtClean="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28</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2016</a:t>
                      </a:r>
                      <a:r>
                        <a:rPr lang="ja-JP" altLang="en-US" sz="1400" b="1" dirty="0" smtClean="0">
                          <a:solidFill>
                            <a:schemeClr val="tx1"/>
                          </a:solidFill>
                          <a:effectLst/>
                          <a:latin typeface="+mn-ea"/>
                          <a:ea typeface="+mn-ea"/>
                          <a:cs typeface="HG丸ｺﾞｼｯｸM-PRO"/>
                        </a:rPr>
                        <a:t>）年</a:t>
                      </a:r>
                      <a:r>
                        <a:rPr lang="en-US" altLang="ja-JP"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7211">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がん登録データなどの情報提供件数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【がん対策センター調べ】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15</a:t>
                      </a:r>
                      <a:r>
                        <a:rPr lang="ja-JP" sz="1400" b="1" dirty="0">
                          <a:effectLst/>
                          <a:latin typeface="+mn-ea"/>
                          <a:ea typeface="+mn-ea"/>
                        </a:rPr>
                        <a:t>件</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34</a:t>
                      </a:r>
                      <a:r>
                        <a:rPr lang="ja-JP" altLang="en-US" sz="1400" b="1" dirty="0" smtClean="0">
                          <a:solidFill>
                            <a:schemeClr val="tx1"/>
                          </a:solidFill>
                          <a:effectLst/>
                          <a:latin typeface="+mn-ea"/>
                          <a:ea typeface="+mn-ea"/>
                          <a:cs typeface="HG丸ｺﾞｼｯｸM-PRO"/>
                        </a:rPr>
                        <a:t>件（うち病院</a:t>
                      </a:r>
                      <a:r>
                        <a:rPr lang="en-US" altLang="ja-JP" sz="1400" b="1" dirty="0" smtClean="0">
                          <a:solidFill>
                            <a:schemeClr val="tx1"/>
                          </a:solidFill>
                          <a:effectLst/>
                          <a:latin typeface="+mn-ea"/>
                          <a:ea typeface="+mn-ea"/>
                          <a:cs typeface="HG丸ｺﾞｼｯｸM-PRO"/>
                        </a:rPr>
                        <a:t>22</a:t>
                      </a:r>
                      <a:r>
                        <a:rPr lang="ja-JP" altLang="en-US" sz="1400" b="1" dirty="0" smtClean="0">
                          <a:solidFill>
                            <a:schemeClr val="tx1"/>
                          </a:solidFill>
                          <a:effectLst/>
                          <a:latin typeface="+mn-ea"/>
                          <a:ea typeface="+mn-ea"/>
                          <a:cs typeface="HG丸ｺﾞｼｯｸM-PRO"/>
                        </a:rPr>
                        <a:t>件）</a:t>
                      </a:r>
                      <a:endParaRPr lang="en-US" altLang="ja-JP" sz="1400" b="1" dirty="0" smtClean="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令和元（</a:t>
                      </a:r>
                      <a:r>
                        <a:rPr lang="en-US" altLang="ja-JP" sz="1400" b="1" dirty="0" smtClean="0">
                          <a:solidFill>
                            <a:schemeClr val="tx1"/>
                          </a:solidFill>
                          <a:effectLst/>
                          <a:latin typeface="+mn-ea"/>
                          <a:ea typeface="+mn-ea"/>
                          <a:cs typeface="HG丸ｺﾞｼｯｸM-PRO"/>
                        </a:rPr>
                        <a:t>2019</a:t>
                      </a:r>
                      <a:r>
                        <a:rPr lang="ja-JP" altLang="en-US" sz="1400" b="1" dirty="0" smtClean="0">
                          <a:solidFill>
                            <a:schemeClr val="tx1"/>
                          </a:solidFill>
                          <a:effectLst/>
                          <a:latin typeface="+mn-ea"/>
                          <a:ea typeface="+mn-ea"/>
                          <a:cs typeface="HG丸ｺﾞｼｯｸM-PRO"/>
                        </a:rPr>
                        <a:t>）年</a:t>
                      </a:r>
                      <a:r>
                        <a:rPr lang="en-US" altLang="ja-JP"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5" name="正方形/長方形 14"/>
          <p:cNvSpPr/>
          <p:nvPr/>
        </p:nvSpPr>
        <p:spPr>
          <a:xfrm>
            <a:off x="134947" y="876468"/>
            <a:ext cx="4688603"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（４）がん登録の推進</a:t>
            </a:r>
            <a:r>
              <a:rPr kumimoji="1" lang="ja-JP" altLang="en-US" sz="2000" b="1" dirty="0">
                <a:solidFill>
                  <a:schemeClr val="bg1"/>
                </a:solidFill>
              </a:rPr>
              <a:t>　計画</a:t>
            </a:r>
            <a:r>
              <a:rPr kumimoji="1" lang="ja-JP" altLang="en-US" sz="2000" b="1" dirty="0" smtClean="0">
                <a:solidFill>
                  <a:schemeClr val="bg1"/>
                </a:solidFill>
              </a:rPr>
              <a:t>Ｐ</a:t>
            </a:r>
            <a:r>
              <a:rPr kumimoji="1" lang="en-US" altLang="ja-JP" sz="2000" b="1" dirty="0" smtClean="0">
                <a:solidFill>
                  <a:schemeClr val="bg1"/>
                </a:solidFill>
              </a:rPr>
              <a:t>52-53</a:t>
            </a:r>
          </a:p>
        </p:txBody>
      </p:sp>
      <p:sp>
        <p:nvSpPr>
          <p:cNvPr id="12" name="正方形/長方形 11"/>
          <p:cNvSpPr/>
          <p:nvPr/>
        </p:nvSpPr>
        <p:spPr>
          <a:xfrm>
            <a:off x="663360" y="2019812"/>
            <a:ext cx="8130963" cy="369332"/>
          </a:xfrm>
          <a:prstGeom prst="rect">
            <a:avLst/>
          </a:prstGeom>
        </p:spPr>
        <p:txBody>
          <a:bodyPr wrap="square">
            <a:spAutoFit/>
          </a:bodyPr>
          <a:lstStyle/>
          <a:p>
            <a:r>
              <a:rPr lang="ja-JP" altLang="en-US" b="1" dirty="0"/>
              <a:t>≪第３期大阪府がん対策推進計画に</a:t>
            </a:r>
            <a:r>
              <a:rPr lang="ja-JP" altLang="en-US" b="1" dirty="0" smtClean="0"/>
              <a:t>おけるモニタリング指標≫</a:t>
            </a:r>
            <a:endParaRPr lang="ja-JP" altLang="en-US" b="1" dirty="0"/>
          </a:p>
        </p:txBody>
      </p:sp>
    </p:spTree>
    <p:extLst>
      <p:ext uri="{BB962C8B-B14F-4D97-AF65-F5344CB8AC3E}">
        <p14:creationId xmlns:p14="http://schemas.microsoft.com/office/powerpoint/2010/main" val="237189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34851" y="186284"/>
            <a:ext cx="9259910" cy="6446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489397" y="306407"/>
          <a:ext cx="8989454" cy="566296"/>
        </p:xfrm>
        <a:graphic>
          <a:graphicData uri="http://schemas.openxmlformats.org/drawingml/2006/table">
            <a:tbl>
              <a:tblPr firstRow="1" bandRow="1">
                <a:tableStyleId>{5C22544A-7EE6-4342-B048-85BDC9FD1C3A}</a:tableStyleId>
              </a:tblPr>
              <a:tblGrid>
                <a:gridCol w="1118803">
                  <a:extLst>
                    <a:ext uri="{9D8B030D-6E8A-4147-A177-3AD203B41FA5}">
                      <a16:colId xmlns:a16="http://schemas.microsoft.com/office/drawing/2014/main" val="3795206225"/>
                    </a:ext>
                  </a:extLst>
                </a:gridCol>
                <a:gridCol w="7870651">
                  <a:extLst>
                    <a:ext uri="{9D8B030D-6E8A-4147-A177-3AD203B41FA5}">
                      <a16:colId xmlns:a16="http://schemas.microsoft.com/office/drawing/2014/main" val="1328953327"/>
                    </a:ext>
                  </a:extLst>
                </a:gridCol>
              </a:tblGrid>
              <a:tr h="5662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smtClean="0">
                          <a:solidFill>
                            <a:schemeClr val="tx1"/>
                          </a:solidFill>
                        </a:rPr>
                        <a:t>  ◆全国がん登録の実施に伴い、精度維持・向上や得られたデータの活用が求められている。</a:t>
                      </a:r>
                      <a:endParaRPr kumimoji="1" lang="en-US" altLang="ja-JP" sz="1400" b="1" dirty="0" smtClean="0">
                        <a:solidFill>
                          <a:schemeClr val="tx1"/>
                        </a:solidFill>
                      </a:endParaRPr>
                    </a:p>
                  </a:txBody>
                  <a:tcPr marL="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94738" y="6364922"/>
            <a:ext cx="3438659" cy="365125"/>
          </a:xfrm>
        </p:spPr>
        <p:txBody>
          <a:bodyPr/>
          <a:lstStyle/>
          <a:p>
            <a:r>
              <a:rPr kumimoji="1" lang="ja-JP" altLang="en-US" sz="1400" b="1" dirty="0" smtClean="0">
                <a:latin typeface="+mn-ea"/>
              </a:rPr>
              <a:t>＜がん登録等部会＞　７　　　　　</a:t>
            </a:r>
            <a:endParaRPr kumimoji="1" lang="ja-JP" altLang="en-US" sz="1400" b="1" dirty="0">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3401688301"/>
              </p:ext>
            </p:extLst>
          </p:nvPr>
        </p:nvGraphicFramePr>
        <p:xfrm>
          <a:off x="502544" y="1002072"/>
          <a:ext cx="8963160" cy="5398839"/>
        </p:xfrm>
        <a:graphic>
          <a:graphicData uri="http://schemas.openxmlformats.org/drawingml/2006/table">
            <a:tbl>
              <a:tblPr firstRow="1" bandRow="1">
                <a:tableStyleId>{5C22544A-7EE6-4342-B048-85BDC9FD1C3A}</a:tableStyleId>
              </a:tblPr>
              <a:tblGrid>
                <a:gridCol w="1128922">
                  <a:extLst>
                    <a:ext uri="{9D8B030D-6E8A-4147-A177-3AD203B41FA5}">
                      <a16:colId xmlns:a16="http://schemas.microsoft.com/office/drawing/2014/main" val="528851062"/>
                    </a:ext>
                  </a:extLst>
                </a:gridCol>
                <a:gridCol w="7834238">
                  <a:extLst>
                    <a:ext uri="{9D8B030D-6E8A-4147-A177-3AD203B41FA5}">
                      <a16:colId xmlns:a16="http://schemas.microsoft.com/office/drawing/2014/main" val="89849022"/>
                    </a:ext>
                  </a:extLst>
                </a:gridCol>
              </a:tblGrid>
              <a:tr h="2794312">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300" dirty="0" smtClean="0">
                          <a:solidFill>
                            <a:schemeClr val="tx1"/>
                          </a:solidFill>
                          <a:latin typeface="+mn-ea"/>
                          <a:ea typeface="+mn-ea"/>
                        </a:rPr>
                        <a:t>《</a:t>
                      </a:r>
                      <a:r>
                        <a:rPr kumimoji="1" lang="ja-JP" altLang="en-US" sz="1300" u="sng" dirty="0" smtClean="0">
                          <a:solidFill>
                            <a:schemeClr val="tx1"/>
                          </a:solidFill>
                          <a:latin typeface="+mn-ea"/>
                          <a:ea typeface="+mn-ea"/>
                        </a:rPr>
                        <a:t>がん登録の精度向上</a:t>
                      </a:r>
                      <a:r>
                        <a:rPr kumimoji="1" lang="en-US" altLang="ja-JP" sz="1300" dirty="0" smtClean="0">
                          <a:solidFill>
                            <a:schemeClr val="tx1"/>
                          </a:solidFill>
                          <a:latin typeface="+mn-ea"/>
                          <a:ea typeface="+mn-ea"/>
                        </a:rPr>
                        <a:t>》</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■全国がん登録実務者研修会の実施。（</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回開催・</a:t>
                      </a:r>
                      <a:r>
                        <a:rPr kumimoji="1" lang="en-US" altLang="ja-JP" sz="1300" b="0" dirty="0" smtClean="0">
                          <a:solidFill>
                            <a:schemeClr val="tx1"/>
                          </a:solidFill>
                          <a:latin typeface="+mn-ea"/>
                          <a:ea typeface="+mn-ea"/>
                        </a:rPr>
                        <a:t>123</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142</a:t>
                      </a:r>
                      <a:r>
                        <a:rPr kumimoji="1" lang="ja-JP" altLang="en-US" sz="1300" b="0" dirty="0" smtClean="0">
                          <a:solidFill>
                            <a:schemeClr val="tx1"/>
                          </a:solidFill>
                          <a:latin typeface="+mn-ea"/>
                          <a:ea typeface="+mn-ea"/>
                        </a:rPr>
                        <a:t>名）</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■院内がん登録実務者研修会の実施。（</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回開催・</a:t>
                      </a:r>
                      <a:r>
                        <a:rPr kumimoji="1" lang="en-US" altLang="ja-JP" sz="1300" b="0" dirty="0" smtClean="0">
                          <a:solidFill>
                            <a:schemeClr val="tx1"/>
                          </a:solidFill>
                          <a:latin typeface="+mn-ea"/>
                          <a:ea typeface="+mn-ea"/>
                        </a:rPr>
                        <a:t>147</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224</a:t>
                      </a:r>
                      <a:r>
                        <a:rPr kumimoji="1" lang="ja-JP" altLang="en-US" sz="1300" b="0" dirty="0" smtClean="0">
                          <a:solidFill>
                            <a:schemeClr val="tx1"/>
                          </a:solidFill>
                          <a:latin typeface="+mn-ea"/>
                          <a:ea typeface="+mn-ea"/>
                        </a:rPr>
                        <a:t>名）</a:t>
                      </a:r>
                      <a:endParaRPr kumimoji="1" lang="en-US" altLang="ja-JP" sz="1300" b="0" dirty="0" smtClean="0">
                        <a:solidFill>
                          <a:schemeClr val="tx1"/>
                        </a:solidFill>
                        <a:latin typeface="+mn-ea"/>
                        <a:ea typeface="+mn-ea"/>
                      </a:endParaRPr>
                    </a:p>
                    <a:p>
                      <a:pPr>
                        <a:lnSpc>
                          <a:spcPts val="1500"/>
                        </a:lnSpc>
                      </a:pPr>
                      <a:r>
                        <a:rPr kumimoji="1" lang="en-US" altLang="ja-JP" sz="1300" dirty="0" smtClean="0">
                          <a:solidFill>
                            <a:schemeClr val="tx1"/>
                          </a:solidFill>
                          <a:latin typeface="+mn-ea"/>
                          <a:ea typeface="+mn-ea"/>
                        </a:rPr>
                        <a:t>《</a:t>
                      </a:r>
                      <a:r>
                        <a:rPr kumimoji="1" lang="ja-JP" altLang="en-US" sz="1300" u="sng" dirty="0" smtClean="0">
                          <a:solidFill>
                            <a:schemeClr val="tx1"/>
                          </a:solidFill>
                          <a:latin typeface="+mn-ea"/>
                          <a:ea typeface="+mn-ea"/>
                        </a:rPr>
                        <a:t>がん登録による情報の提供・活用</a:t>
                      </a:r>
                      <a:r>
                        <a:rPr kumimoji="1" lang="en-US" altLang="ja-JP" sz="1300" dirty="0" smtClean="0">
                          <a:solidFill>
                            <a:schemeClr val="tx1"/>
                          </a:solidFill>
                          <a:latin typeface="+mn-ea"/>
                          <a:ea typeface="+mn-ea"/>
                        </a:rPr>
                        <a:t>》</a:t>
                      </a:r>
                      <a:endParaRPr kumimoji="1" lang="en-US" altLang="ja-JP" sz="1300" b="0" dirty="0" smtClean="0">
                        <a:solidFill>
                          <a:schemeClr val="tx1"/>
                        </a:solidFill>
                        <a:latin typeface="+mn-ea"/>
                        <a:ea typeface="+mn-ea"/>
                      </a:endParaRPr>
                    </a:p>
                    <a:p>
                      <a:pPr marL="174625" indent="-174625">
                        <a:lnSpc>
                          <a:spcPts val="1500"/>
                        </a:lnSpc>
                      </a:pPr>
                      <a:r>
                        <a:rPr kumimoji="1" lang="ja-JP" altLang="en-US" sz="1300" b="0" dirty="0" smtClean="0">
                          <a:solidFill>
                            <a:schemeClr val="tx1"/>
                          </a:solidFill>
                          <a:latin typeface="+mn-ea"/>
                          <a:ea typeface="+mn-ea"/>
                        </a:rPr>
                        <a:t>■平成</a:t>
                      </a:r>
                      <a:r>
                        <a:rPr kumimoji="1" lang="en-US" altLang="ja-JP" sz="1300" b="0" dirty="0" smtClean="0">
                          <a:solidFill>
                            <a:schemeClr val="tx1"/>
                          </a:solidFill>
                          <a:latin typeface="+mn-ea"/>
                          <a:ea typeface="+mn-ea"/>
                        </a:rPr>
                        <a:t>31</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1</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a:t>
                      </a:r>
                      <a:r>
                        <a:rPr kumimoji="1" lang="ja-JP" altLang="en-US" sz="1300" b="0" dirty="0" smtClean="0">
                          <a:solidFill>
                            <a:schemeClr val="tx1"/>
                          </a:solidFill>
                          <a:latin typeface="+mn-ea"/>
                          <a:ea typeface="+mn-ea"/>
                        </a:rPr>
                        <a:t>日より全国がん登録情報の提供を開始。同年</a:t>
                      </a:r>
                      <a:r>
                        <a:rPr kumimoji="1" lang="en-US" altLang="ja-JP" sz="1300" b="0" dirty="0" smtClean="0">
                          <a:solidFill>
                            <a:schemeClr val="tx1"/>
                          </a:solidFill>
                          <a:latin typeface="+mn-ea"/>
                          <a:ea typeface="+mn-ea"/>
                        </a:rPr>
                        <a:t>5</a:t>
                      </a:r>
                      <a:r>
                        <a:rPr kumimoji="1" lang="ja-JP" altLang="en-US" sz="1300" b="0" dirty="0" smtClean="0">
                          <a:solidFill>
                            <a:schemeClr val="tx1"/>
                          </a:solidFill>
                          <a:latin typeface="+mn-ea"/>
                          <a:ea typeface="+mn-ea"/>
                        </a:rPr>
                        <a:t>月より、大阪府がん対策推進委員会がん登録等部会にて情報提供審議を開始し、</a:t>
                      </a:r>
                      <a:r>
                        <a:rPr kumimoji="1" lang="en-US" altLang="ja-JP" sz="1300" b="0" dirty="0" smtClean="0">
                          <a:solidFill>
                            <a:schemeClr val="tx1"/>
                          </a:solidFill>
                          <a:latin typeface="+mn-ea"/>
                          <a:ea typeface="+mn-ea"/>
                        </a:rPr>
                        <a:t>1</a:t>
                      </a:r>
                      <a:r>
                        <a:rPr kumimoji="1" lang="ja-JP" altLang="en-US" sz="1300" b="0" dirty="0" smtClean="0">
                          <a:solidFill>
                            <a:schemeClr val="tx1"/>
                          </a:solidFill>
                          <a:latin typeface="+mn-ea"/>
                          <a:ea typeface="+mn-ea"/>
                        </a:rPr>
                        <a:t>月末までに</a:t>
                      </a:r>
                      <a:r>
                        <a:rPr kumimoji="1" lang="en-US" altLang="ja-JP" sz="1300" b="0" dirty="0" smtClean="0">
                          <a:solidFill>
                            <a:schemeClr val="tx1"/>
                          </a:solidFill>
                          <a:latin typeface="+mn-ea"/>
                          <a:ea typeface="+mn-ea"/>
                        </a:rPr>
                        <a:t>12</a:t>
                      </a:r>
                      <a:r>
                        <a:rPr kumimoji="1" lang="ja-JP" altLang="en-US" sz="1300" b="0" dirty="0" smtClean="0">
                          <a:solidFill>
                            <a:schemeClr val="tx1"/>
                          </a:solidFill>
                          <a:latin typeface="+mn-ea"/>
                          <a:ea typeface="+mn-ea"/>
                        </a:rPr>
                        <a:t>件の情報提供を決定。（審議会を経ない病院への情報提供は</a:t>
                      </a:r>
                      <a:r>
                        <a:rPr kumimoji="1" lang="en-US" altLang="ja-JP" sz="1300" b="0" dirty="0" smtClean="0">
                          <a:solidFill>
                            <a:schemeClr val="tx1"/>
                          </a:solidFill>
                          <a:latin typeface="+mn-ea"/>
                          <a:ea typeface="+mn-ea"/>
                        </a:rPr>
                        <a:t>22</a:t>
                      </a:r>
                      <a:r>
                        <a:rPr kumimoji="1" lang="ja-JP" altLang="en-US" sz="1300" b="0" dirty="0" smtClean="0">
                          <a:solidFill>
                            <a:schemeClr val="tx1"/>
                          </a:solidFill>
                          <a:latin typeface="+mn-ea"/>
                          <a:ea typeface="+mn-ea"/>
                        </a:rPr>
                        <a:t>件。）</a:t>
                      </a:r>
                      <a:endParaRPr kumimoji="1" lang="en-US" altLang="ja-JP" sz="1300" b="0" dirty="0" smtClean="0">
                        <a:solidFill>
                          <a:schemeClr val="tx1"/>
                        </a:solidFill>
                        <a:latin typeface="+mn-ea"/>
                        <a:ea typeface="+mn-ea"/>
                      </a:endParaRPr>
                    </a:p>
                    <a:p>
                      <a:pPr marL="174625" indent="-174625">
                        <a:lnSpc>
                          <a:spcPts val="1500"/>
                        </a:lnSpc>
                      </a:pPr>
                      <a:r>
                        <a:rPr kumimoji="1" lang="ja-JP" altLang="en-US" sz="1300" b="0" dirty="0" smtClean="0">
                          <a:solidFill>
                            <a:schemeClr val="tx1"/>
                          </a:solidFill>
                          <a:latin typeface="+mn-ea"/>
                          <a:ea typeface="+mn-ea"/>
                        </a:rPr>
                        <a:t>■がんの罹患、がん患者の医療、生存率についての成績を年報（大阪府におけるがん登録）として作成し、医療機関に配布。</a:t>
                      </a:r>
                      <a:endParaRPr kumimoji="1" lang="en-US" altLang="ja-JP" sz="1300" b="0" dirty="0" smtClean="0">
                        <a:solidFill>
                          <a:schemeClr val="tx1"/>
                        </a:solidFill>
                        <a:latin typeface="+mn-ea"/>
                        <a:ea typeface="+mn-ea"/>
                      </a:endParaRPr>
                    </a:p>
                    <a:p>
                      <a:pPr marL="174625" indent="-174625">
                        <a:lnSpc>
                          <a:spcPts val="1500"/>
                        </a:lnSpc>
                      </a:pPr>
                      <a:r>
                        <a:rPr kumimoji="1" lang="ja-JP" altLang="en-US" sz="1300" b="0" dirty="0" smtClean="0">
                          <a:solidFill>
                            <a:schemeClr val="tx1"/>
                          </a:solidFill>
                          <a:latin typeface="+mn-ea"/>
                          <a:ea typeface="+mn-ea"/>
                        </a:rPr>
                        <a:t>■大阪府がん診療連携協議会と連携し、各圏域のがん診療ネットワーク協議会へがん登録等を用いた分析を実施するよう働きかけを行った。</a:t>
                      </a:r>
                      <a:endParaRPr kumimoji="1" lang="en-US" altLang="ja-JP" sz="1300" b="0" dirty="0" smtClean="0">
                        <a:solidFill>
                          <a:schemeClr val="tx1"/>
                        </a:solidFill>
                        <a:latin typeface="+mn-ea"/>
                        <a:ea typeface="+mn-ea"/>
                      </a:endParaRPr>
                    </a:p>
                    <a:p>
                      <a:pPr marL="174625" indent="-174625">
                        <a:lnSpc>
                          <a:spcPts val="1500"/>
                        </a:lnSpc>
                      </a:pPr>
                      <a:r>
                        <a:rPr kumimoji="1" lang="ja-JP" altLang="en-US" sz="1300" b="0" dirty="0" smtClean="0">
                          <a:solidFill>
                            <a:schemeClr val="tx1"/>
                          </a:solidFill>
                          <a:latin typeface="+mn-ea"/>
                          <a:ea typeface="+mn-ea"/>
                        </a:rPr>
                        <a:t>■令和</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14</a:t>
                      </a:r>
                      <a:r>
                        <a:rPr kumimoji="1" lang="ja-JP" altLang="en-US" sz="1300" b="0" dirty="0" smtClean="0">
                          <a:solidFill>
                            <a:schemeClr val="tx1"/>
                          </a:solidFill>
                          <a:latin typeface="+mn-ea"/>
                          <a:ea typeface="+mn-ea"/>
                        </a:rPr>
                        <a:t>日の大阪府がん登録病院連絡協議会にて、地域がん登録及び全国がん登録に関する府内がん診療拠点病院と情報を共有。</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■拠点病院診療実績について、現況報告の最新情報を大阪国際がんセンター</a:t>
                      </a:r>
                      <a:r>
                        <a:rPr kumimoji="1" lang="en-US" altLang="ja-JP" sz="1300" b="0" dirty="0" smtClean="0">
                          <a:solidFill>
                            <a:schemeClr val="tx1"/>
                          </a:solidFill>
                          <a:latin typeface="+mn-ea"/>
                          <a:ea typeface="+mn-ea"/>
                        </a:rPr>
                        <a:t>HP</a:t>
                      </a:r>
                      <a:r>
                        <a:rPr kumimoji="1" lang="ja-JP" altLang="en-US" sz="1300" b="0" dirty="0" smtClean="0">
                          <a:solidFill>
                            <a:schemeClr val="tx1"/>
                          </a:solidFill>
                          <a:latin typeface="+mn-ea"/>
                          <a:ea typeface="+mn-ea"/>
                        </a:rPr>
                        <a:t>上にて公開。</a:t>
                      </a:r>
                      <a:endParaRPr kumimoji="1" lang="en-US" altLang="ja-JP" sz="130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30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a:lnSpc>
                          <a:spcPts val="1500"/>
                        </a:lnSpc>
                      </a:pPr>
                      <a:r>
                        <a:rPr kumimoji="1" lang="ja-JP" altLang="en-US" sz="1300" b="0" dirty="0" smtClean="0">
                          <a:solidFill>
                            <a:schemeClr val="tx1"/>
                          </a:solidFill>
                          <a:latin typeface="+mn-ea"/>
                          <a:ea typeface="+mn-ea"/>
                        </a:rPr>
                        <a:t>■拠点病院等のがん登録実務者のスキルアップ。</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■拠点病院等におけるがん登録データの更なる活用促進。</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a:lnSpc>
                          <a:spcPts val="1500"/>
                        </a:lnSpc>
                      </a:pPr>
                      <a:r>
                        <a:rPr kumimoji="1" lang="ja-JP" altLang="en-US" sz="1300" b="1" dirty="0" smtClean="0">
                          <a:solidFill>
                            <a:schemeClr val="tx1"/>
                          </a:solidFill>
                          <a:latin typeface="+mn-ea"/>
                          <a:ea typeface="+mn-ea"/>
                        </a:rPr>
                        <a:t>■</a:t>
                      </a:r>
                      <a:r>
                        <a:rPr kumimoji="1" lang="ja-JP" altLang="en-US" sz="1300" b="0" dirty="0" smtClean="0">
                          <a:solidFill>
                            <a:schemeClr val="tx1"/>
                          </a:solidFill>
                          <a:latin typeface="+mn-ea"/>
                          <a:ea typeface="+mn-ea"/>
                        </a:rPr>
                        <a:t>全国がん登録実務者研修会を実施。</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■各圏域のがん診療ネットワーク協議会におけるがん登録を用いた分析の実施。</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■大阪府がん登録病院連絡協議会等の場を活用して各医療機関との連携を促進。</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■府内がん診療拠点病院等の診療実績を集約し公表。</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■大阪国際がんセンターと連携を図り円滑にがん登録情報を提供。</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■がん診療連携協議会がん登録・情報提供部会と連携しデータ解析・還元を実施。</a:t>
                      </a:r>
                      <a:endParaRPr kumimoji="1"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8912">
                <a:tc>
                  <a:txBody>
                    <a:bodyPr/>
                    <a:lstStyle/>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smtClean="0">
                          <a:solidFill>
                            <a:schemeClr val="bg1"/>
                          </a:solidFill>
                        </a:rPr>
                        <a:t>　</a:t>
                      </a:r>
                      <a:r>
                        <a:rPr kumimoji="1" lang="ja-JP" altLang="en-US" sz="1600" b="1" baseline="0" dirty="0" smtClean="0">
                          <a:solidFill>
                            <a:schemeClr val="bg1"/>
                          </a:solidFill>
                        </a:rPr>
                        <a:t> </a:t>
                      </a: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300" dirty="0" smtClean="0">
                          <a:solidFill>
                            <a:schemeClr val="tx1"/>
                          </a:solidFill>
                          <a:latin typeface="+mn-ea"/>
                          <a:ea typeface="+mn-ea"/>
                        </a:rPr>
                        <a:t>がん登録事務委託料（</a:t>
                      </a:r>
                      <a:r>
                        <a:rPr lang="en-US" altLang="ja-JP" sz="1300" dirty="0" smtClean="0">
                          <a:effectLst/>
                          <a:latin typeface="+mn-ea"/>
                          <a:ea typeface="+mn-ea"/>
                        </a:rPr>
                        <a:t>16,347</a:t>
                      </a:r>
                      <a:r>
                        <a:rPr kumimoji="1" lang="ja-JP" altLang="en-US" sz="1300" dirty="0" smtClean="0">
                          <a:solidFill>
                            <a:schemeClr val="tx1"/>
                          </a:solidFill>
                          <a:latin typeface="+mn-ea"/>
                          <a:ea typeface="+mn-ea"/>
                        </a:rPr>
                        <a:t>千円）がん登録報告書印刷費（</a:t>
                      </a:r>
                      <a:r>
                        <a:rPr lang="en-US" altLang="ja-JP" sz="1300" dirty="0" smtClean="0">
                          <a:effectLst/>
                          <a:latin typeface="+mn-ea"/>
                          <a:ea typeface="+mn-ea"/>
                        </a:rPr>
                        <a:t>164</a:t>
                      </a:r>
                      <a:r>
                        <a:rPr lang="ja-JP" altLang="en-US" sz="1300" dirty="0" smtClean="0">
                          <a:effectLst/>
                          <a:latin typeface="+mn-ea"/>
                          <a:ea typeface="+mn-ea"/>
                        </a:rPr>
                        <a:t>千円</a:t>
                      </a:r>
                      <a:r>
                        <a:rPr kumimoji="1" lang="ja-JP" altLang="en-US" sz="1300" dirty="0" smtClean="0">
                          <a:solidFill>
                            <a:schemeClr val="tx1"/>
                          </a:solidFill>
                          <a:latin typeface="+mn-ea"/>
                          <a:ea typeface="+mn-ea"/>
                        </a:rPr>
                        <a:t>）</a:t>
                      </a:r>
                      <a:endParaRPr kumimoji="1" lang="en-US" altLang="ja-JP" sz="1300" dirty="0" smtClean="0">
                        <a:solidFill>
                          <a:schemeClr val="tx1"/>
                        </a:solidFill>
                        <a:latin typeface="+mn-ea"/>
                        <a:ea typeface="+mn-ea"/>
                      </a:endParaRPr>
                    </a:p>
                    <a:p>
                      <a:pPr>
                        <a:lnSpc>
                          <a:spcPts val="1600"/>
                        </a:lnSpc>
                      </a:pPr>
                      <a:r>
                        <a:rPr kumimoji="1" lang="ja-JP" altLang="en-US" sz="1300" dirty="0" smtClean="0">
                          <a:solidFill>
                            <a:schemeClr val="tx1"/>
                          </a:solidFill>
                          <a:latin typeface="+mn-ea"/>
                          <a:ea typeface="+mn-ea"/>
                        </a:rPr>
                        <a:t>がん登録実務者研修等出席旅費（</a:t>
                      </a:r>
                      <a:r>
                        <a:rPr lang="en-US" altLang="ja-JP" sz="1300" dirty="0" smtClean="0">
                          <a:effectLst/>
                          <a:latin typeface="+mn-ea"/>
                          <a:ea typeface="+mn-ea"/>
                        </a:rPr>
                        <a:t>494</a:t>
                      </a:r>
                      <a:r>
                        <a:rPr lang="ja-JP" altLang="en-US" sz="1300" dirty="0" smtClean="0">
                          <a:effectLst/>
                          <a:latin typeface="+mn-ea"/>
                          <a:ea typeface="+mn-ea"/>
                        </a:rPr>
                        <a:t>千円</a:t>
                      </a:r>
                      <a:r>
                        <a:rPr kumimoji="1" lang="ja-JP" altLang="en-US" sz="1300" dirty="0" smtClean="0">
                          <a:solidFill>
                            <a:schemeClr val="tx1"/>
                          </a:solidFill>
                          <a:latin typeface="+mn-ea"/>
                          <a:ea typeface="+mn-ea"/>
                        </a:rPr>
                        <a:t>）</a:t>
                      </a:r>
                      <a:endParaRPr kumimoji="1" lang="ja-JP" altLang="en-US"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290326" y="904645"/>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066962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413734" y="1030667"/>
            <a:ext cx="9193905" cy="5679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nvPr>
        </p:nvGraphicFramePr>
        <p:xfrm>
          <a:off x="639536" y="2836929"/>
          <a:ext cx="8626927" cy="1295081"/>
        </p:xfrm>
        <a:graphic>
          <a:graphicData uri="http://schemas.openxmlformats.org/drawingml/2006/table">
            <a:tbl>
              <a:tblPr firstRow="1" firstCol="1" bandRow="1">
                <a:tableStyleId>{5C22544A-7EE6-4342-B048-85BDC9FD1C3A}</a:tableStyleId>
              </a:tblPr>
              <a:tblGrid>
                <a:gridCol w="280419">
                  <a:extLst>
                    <a:ext uri="{9D8B030D-6E8A-4147-A177-3AD203B41FA5}">
                      <a16:colId xmlns:a16="http://schemas.microsoft.com/office/drawing/2014/main" val="20000"/>
                    </a:ext>
                  </a:extLst>
                </a:gridCol>
                <a:gridCol w="2995222">
                  <a:extLst>
                    <a:ext uri="{9D8B030D-6E8A-4147-A177-3AD203B41FA5}">
                      <a16:colId xmlns:a16="http://schemas.microsoft.com/office/drawing/2014/main" val="20001"/>
                    </a:ext>
                  </a:extLst>
                </a:gridCol>
                <a:gridCol w="2210452">
                  <a:extLst>
                    <a:ext uri="{9D8B030D-6E8A-4147-A177-3AD203B41FA5}">
                      <a16:colId xmlns:a16="http://schemas.microsoft.com/office/drawing/2014/main" val="20002"/>
                    </a:ext>
                  </a:extLst>
                </a:gridCol>
                <a:gridCol w="1923667">
                  <a:extLst>
                    <a:ext uri="{9D8B030D-6E8A-4147-A177-3AD203B41FA5}">
                      <a16:colId xmlns:a16="http://schemas.microsoft.com/office/drawing/2014/main" val="2682852708"/>
                    </a:ext>
                  </a:extLst>
                </a:gridCol>
                <a:gridCol w="1217167">
                  <a:extLst>
                    <a:ext uri="{9D8B030D-6E8A-4147-A177-3AD203B41FA5}">
                      <a16:colId xmlns:a16="http://schemas.microsoft.com/office/drawing/2014/main" val="20003"/>
                    </a:ext>
                  </a:extLst>
                </a:gridCol>
              </a:tblGrid>
              <a:tr h="5615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smtClean="0">
                          <a:effectLst/>
                          <a:latin typeface="+mn-ea"/>
                          <a:ea typeface="+mn-ea"/>
                        </a:rPr>
                        <a:t>2023</a:t>
                      </a:r>
                      <a:r>
                        <a:rPr lang="ja-JP" sz="1400" b="1" dirty="0" smtClean="0">
                          <a:effectLst/>
                          <a:latin typeface="+mn-ea"/>
                          <a:ea typeface="+mn-ea"/>
                        </a:rPr>
                        <a:t>年度</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の</a:t>
                      </a:r>
                      <a:r>
                        <a:rPr lang="ja-JP" sz="1400" b="1" dirty="0">
                          <a:effectLst/>
                          <a:latin typeface="+mn-ea"/>
                          <a:ea typeface="+mn-ea"/>
                        </a:rPr>
                        <a:t>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rgbClr val="000000"/>
                          </a:solidFill>
                          <a:effectLst/>
                          <a:latin typeface="+mn-ea"/>
                          <a:ea typeface="+mn-ea"/>
                          <a:cs typeface="HG丸ｺﾞｼｯｸM-PRO"/>
                        </a:rPr>
                        <a:t>調査・集計中</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519165772"/>
              </p:ext>
            </p:extLst>
          </p:nvPr>
        </p:nvGraphicFramePr>
        <p:xfrm>
          <a:off x="639535" y="4396244"/>
          <a:ext cx="8626928" cy="1373491"/>
        </p:xfrm>
        <a:graphic>
          <a:graphicData uri="http://schemas.openxmlformats.org/drawingml/2006/table">
            <a:tbl>
              <a:tblPr firstRow="1" firstCol="1" bandRow="1">
                <a:tableStyleId>{5C22544A-7EE6-4342-B048-85BDC9FD1C3A}</a:tableStyleId>
              </a:tblPr>
              <a:tblGrid>
                <a:gridCol w="237781">
                  <a:extLst>
                    <a:ext uri="{9D8B030D-6E8A-4147-A177-3AD203B41FA5}">
                      <a16:colId xmlns:a16="http://schemas.microsoft.com/office/drawing/2014/main" val="20000"/>
                    </a:ext>
                  </a:extLst>
                </a:gridCol>
                <a:gridCol w="2979785">
                  <a:extLst>
                    <a:ext uri="{9D8B030D-6E8A-4147-A177-3AD203B41FA5}">
                      <a16:colId xmlns:a16="http://schemas.microsoft.com/office/drawing/2014/main" val="20001"/>
                    </a:ext>
                  </a:extLst>
                </a:gridCol>
                <a:gridCol w="2704681">
                  <a:extLst>
                    <a:ext uri="{9D8B030D-6E8A-4147-A177-3AD203B41FA5}">
                      <a16:colId xmlns:a16="http://schemas.microsoft.com/office/drawing/2014/main" val="20002"/>
                    </a:ext>
                  </a:extLst>
                </a:gridCol>
                <a:gridCol w="2704681">
                  <a:extLst>
                    <a:ext uri="{9D8B030D-6E8A-4147-A177-3AD203B41FA5}">
                      <a16:colId xmlns:a16="http://schemas.microsoft.com/office/drawing/2014/main" val="2554044009"/>
                    </a:ext>
                  </a:extLst>
                </a:gridCol>
              </a:tblGrid>
              <a:tr h="5419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altLang="ja-JP" sz="1400" b="1" dirty="0" smtClean="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315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smtClean="0">
                          <a:effectLst/>
                          <a:latin typeface="+mn-ea"/>
                          <a:ea typeface="+mn-ea"/>
                        </a:rPr>
                        <a:t>80,</a:t>
                      </a:r>
                      <a:r>
                        <a:rPr lang="en-US" altLang="ja-JP" sz="1400" b="1" dirty="0" smtClean="0">
                          <a:effectLst/>
                          <a:latin typeface="+mn-ea"/>
                          <a:ea typeface="+mn-ea"/>
                        </a:rPr>
                        <a:t>140</a:t>
                      </a:r>
                      <a:r>
                        <a:rPr lang="ja-JP" sz="1400" b="1" dirty="0" smtClean="0">
                          <a:effectLst/>
                          <a:latin typeface="+mn-ea"/>
                          <a:ea typeface="+mn-ea"/>
                        </a:rPr>
                        <a:t>件</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600"/>
                        </a:lnSpc>
                        <a:spcAft>
                          <a:spcPts val="0"/>
                        </a:spcAft>
                      </a:pPr>
                      <a:r>
                        <a:rPr lang="ja-JP" altLang="ja-JP" sz="1400" b="1" dirty="0" smtClean="0">
                          <a:effectLst/>
                          <a:latin typeface="+mn-ea"/>
                          <a:ea typeface="+mn-ea"/>
                        </a:rPr>
                        <a:t>【平成</a:t>
                      </a:r>
                      <a:r>
                        <a:rPr lang="en-US" altLang="ja-JP" sz="1400" b="1" dirty="0" smtClean="0">
                          <a:effectLst/>
                          <a:latin typeface="+mn-ea"/>
                          <a:ea typeface="+mn-ea"/>
                        </a:rPr>
                        <a:t>28</a:t>
                      </a:r>
                      <a:r>
                        <a:rPr lang="ja-JP" altLang="ja-JP" sz="1400" b="1" dirty="0" smtClean="0">
                          <a:effectLst/>
                          <a:latin typeface="+mn-ea"/>
                          <a:ea typeface="+mn-ea"/>
                        </a:rPr>
                        <a:t>（</a:t>
                      </a:r>
                      <a:r>
                        <a:rPr lang="en-US" altLang="ja-JP" sz="1400" b="1" dirty="0" smtClean="0">
                          <a:effectLst/>
                          <a:latin typeface="+mn-ea"/>
                          <a:ea typeface="+mn-ea"/>
                        </a:rPr>
                        <a:t>2016</a:t>
                      </a:r>
                      <a:r>
                        <a:rPr lang="ja-JP" altLang="ja-JP" sz="1400" b="1" dirty="0" smtClean="0">
                          <a:effectLst/>
                          <a:latin typeface="+mn-ea"/>
                          <a:ea typeface="+mn-ea"/>
                        </a:rPr>
                        <a:t>）年】</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88,534</a:t>
                      </a:r>
                      <a:r>
                        <a:rPr lang="ja-JP" altLang="ja-JP" sz="1400" b="1" dirty="0" smtClean="0">
                          <a:effectLst/>
                          <a:latin typeface="+mn-ea"/>
                          <a:ea typeface="+mn-ea"/>
                        </a:rPr>
                        <a:t>件／</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altLang="ja-JP" sz="1400" b="1" dirty="0" smtClean="0">
                          <a:effectLst/>
                          <a:latin typeface="+mn-ea"/>
                          <a:ea typeface="+mn-ea"/>
                        </a:rPr>
                        <a:t>（小児がん除く）</a:t>
                      </a:r>
                    </a:p>
                    <a:p>
                      <a:pPr algn="ctr" fontAlgn="auto">
                        <a:lnSpc>
                          <a:spcPts val="1600"/>
                        </a:lnSpc>
                        <a:spcAft>
                          <a:spcPts val="0"/>
                        </a:spcAft>
                      </a:pPr>
                      <a:r>
                        <a:rPr lang="ja-JP" altLang="ja-JP" sz="1400" b="1" dirty="0" smtClean="0">
                          <a:effectLst/>
                          <a:latin typeface="+mn-ea"/>
                          <a:ea typeface="+mn-ea"/>
                        </a:rPr>
                        <a:t>【平成</a:t>
                      </a:r>
                      <a:r>
                        <a:rPr lang="en-US" altLang="ja-JP" sz="1400" b="1" dirty="0" smtClean="0">
                          <a:effectLst/>
                          <a:latin typeface="+mn-ea"/>
                          <a:ea typeface="+mn-ea"/>
                        </a:rPr>
                        <a:t>30</a:t>
                      </a:r>
                      <a:r>
                        <a:rPr lang="ja-JP" altLang="ja-JP" sz="1400" b="1" dirty="0" smtClean="0">
                          <a:effectLst/>
                          <a:latin typeface="+mn-ea"/>
                          <a:ea typeface="+mn-ea"/>
                        </a:rPr>
                        <a:t>（</a:t>
                      </a:r>
                      <a:r>
                        <a:rPr lang="en-US" altLang="ja-JP" sz="1400" b="1" dirty="0" smtClean="0">
                          <a:effectLst/>
                          <a:latin typeface="+mn-ea"/>
                          <a:ea typeface="+mn-ea"/>
                        </a:rPr>
                        <a:t>2018</a:t>
                      </a:r>
                      <a:r>
                        <a:rPr lang="ja-JP" altLang="ja-JP" sz="1400" b="1" smtClean="0">
                          <a:effectLst/>
                          <a:latin typeface="+mn-ea"/>
                          <a:ea typeface="+mn-ea"/>
                        </a:rPr>
                        <a:t>）年】</a:t>
                      </a:r>
                      <a:endParaRPr lang="ja-JP" altLang="ja-JP" sz="14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３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a:t>
            </a:r>
            <a:r>
              <a:rPr kumimoji="1" lang="ja-JP" altLang="en-US" b="1" dirty="0" smtClean="0">
                <a:solidFill>
                  <a:schemeClr val="bg1"/>
                </a:solidFill>
              </a:rPr>
              <a:t>　計画Ｐ</a:t>
            </a:r>
            <a:r>
              <a:rPr kumimoji="1" lang="en-US" altLang="ja-JP" b="1" dirty="0" smtClean="0">
                <a:solidFill>
                  <a:schemeClr val="bg1"/>
                </a:solidFill>
              </a:rPr>
              <a:t>56</a:t>
            </a: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（２）がん</a:t>
            </a:r>
            <a:r>
              <a:rPr kumimoji="1" lang="ja-JP" altLang="en-US" b="1" dirty="0">
                <a:ln w="0"/>
                <a:solidFill>
                  <a:schemeClr val="bg1"/>
                </a:solidFill>
                <a:effectLst>
                  <a:outerShdw blurRad="38100" dist="19050" dir="2700000" algn="tl" rotWithShape="0">
                    <a:schemeClr val="dk1">
                      <a:alpha val="40000"/>
                    </a:schemeClr>
                  </a:outerShdw>
                </a:effectLst>
              </a:rPr>
              <a:t>患者への情報</a:t>
            </a:r>
            <a:r>
              <a:rPr kumimoji="1" lang="ja-JP" altLang="en-US" b="1" dirty="0" smtClean="0">
                <a:ln w="0"/>
                <a:solidFill>
                  <a:schemeClr val="bg1"/>
                </a:solidFill>
                <a:effectLst>
                  <a:outerShdw blurRad="38100" dist="19050" dir="2700000" algn="tl" rotWithShape="0">
                    <a:schemeClr val="dk1">
                      <a:alpha val="40000"/>
                    </a:schemeClr>
                  </a:outerShdw>
                </a:effectLst>
              </a:rPr>
              <a:t>提供　計画Ｐ</a:t>
            </a:r>
            <a:r>
              <a:rPr kumimoji="1" lang="en-US" altLang="ja-JP" b="1" dirty="0" smtClean="0">
                <a:ln w="0"/>
                <a:solidFill>
                  <a:schemeClr val="bg1"/>
                </a:solidFill>
                <a:effectLst>
                  <a:outerShdw blurRad="38100" dist="19050" dir="2700000" algn="tl" rotWithShape="0">
                    <a:schemeClr val="dk1">
                      <a:alpha val="40000"/>
                    </a:schemeClr>
                  </a:outerShdw>
                </a:effectLst>
              </a:rPr>
              <a:t>57</a:t>
            </a: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（３）就労</a:t>
            </a:r>
            <a:r>
              <a:rPr kumimoji="1" lang="ja-JP" altLang="en-US" b="1" dirty="0">
                <a:ln w="0"/>
                <a:solidFill>
                  <a:schemeClr val="bg1"/>
                </a:solidFill>
                <a:effectLst>
                  <a:outerShdw blurRad="38100" dist="19050" dir="2700000" algn="tl" rotWithShape="0">
                    <a:schemeClr val="dk1">
                      <a:alpha val="40000"/>
                    </a:schemeClr>
                  </a:outerShdw>
                </a:effectLst>
              </a:rPr>
              <a:t>支援等のがんサバイバーシップ支援   </a:t>
            </a:r>
            <a:r>
              <a:rPr kumimoji="1" lang="ja-JP" altLang="en-US" b="1" dirty="0" smtClean="0">
                <a:solidFill>
                  <a:schemeClr val="bg1"/>
                </a:solidFill>
              </a:rPr>
              <a:t>計画Ｐ</a:t>
            </a:r>
            <a:r>
              <a:rPr kumimoji="1" lang="en-US" altLang="ja-JP" b="1" dirty="0" smtClean="0">
                <a:solidFill>
                  <a:schemeClr val="bg1"/>
                </a:solidFill>
              </a:rPr>
              <a:t>57</a:t>
            </a:r>
            <a:r>
              <a:rPr kumimoji="1" lang="ja-JP" altLang="en-US" b="1" dirty="0" err="1" smtClean="0">
                <a:solidFill>
                  <a:schemeClr val="bg1"/>
                </a:solidFill>
              </a:rPr>
              <a:t>ｰ</a:t>
            </a:r>
            <a:r>
              <a:rPr kumimoji="1" lang="en-US" altLang="ja-JP" b="1" dirty="0" smtClean="0">
                <a:solidFill>
                  <a:schemeClr val="bg1"/>
                </a:solidFill>
              </a:rPr>
              <a:t>58</a:t>
            </a:r>
            <a:endParaRPr kumimoji="1" lang="en-US" altLang="ja-JP" b="1" dirty="0">
              <a:solidFill>
                <a:schemeClr val="bg1"/>
              </a:solidFill>
            </a:endParaRPr>
          </a:p>
        </p:txBody>
      </p:sp>
      <p:sp>
        <p:nvSpPr>
          <p:cNvPr id="12" name="正方形/長方形 11"/>
          <p:cNvSpPr/>
          <p:nvPr/>
        </p:nvSpPr>
        <p:spPr>
          <a:xfrm>
            <a:off x="543287" y="2289998"/>
            <a:ext cx="8130963" cy="369332"/>
          </a:xfrm>
          <a:prstGeom prst="rect">
            <a:avLst/>
          </a:prstGeom>
        </p:spPr>
        <p:txBody>
          <a:bodyPr wrap="square">
            <a:spAutoFit/>
          </a:bodyPr>
          <a:lstStyle/>
          <a:p>
            <a:r>
              <a:rPr lang="ja-JP" altLang="en-US" b="1" dirty="0"/>
              <a:t>≪第３期大阪府がん対策推進計画における個別</a:t>
            </a:r>
            <a:r>
              <a:rPr lang="ja-JP" altLang="en-US" b="1" dirty="0" smtClean="0"/>
              <a:t>目標及びモニタリング指標≫</a:t>
            </a:r>
            <a:endParaRPr lang="ja-JP" altLang="en-US" b="1" dirty="0"/>
          </a:p>
        </p:txBody>
      </p:sp>
    </p:spTree>
    <p:extLst>
      <p:ext uri="{BB962C8B-B14F-4D97-AF65-F5344CB8AC3E}">
        <p14:creationId xmlns:p14="http://schemas.microsoft.com/office/powerpoint/2010/main" val="1685641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1972" y="162309"/>
            <a:ext cx="9311426" cy="64960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6" name="表 15"/>
          <p:cNvGraphicFramePr>
            <a:graphicFrameLocks noGrp="1"/>
          </p:cNvGraphicFramePr>
          <p:nvPr>
            <p:extLst>
              <p:ext uri="{D42A27DB-BD31-4B8C-83A1-F6EECF244321}">
                <p14:modId xmlns:p14="http://schemas.microsoft.com/office/powerpoint/2010/main" val="485628644"/>
              </p:ext>
            </p:extLst>
          </p:nvPr>
        </p:nvGraphicFramePr>
        <p:xfrm>
          <a:off x="425003" y="292706"/>
          <a:ext cx="9092484" cy="11709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984901">
                  <a:extLst>
                    <a:ext uri="{9D8B030D-6E8A-4147-A177-3AD203B41FA5}">
                      <a16:colId xmlns:a16="http://schemas.microsoft.com/office/drawing/2014/main" val="1328953327"/>
                    </a:ext>
                  </a:extLst>
                </a:gridCol>
              </a:tblGrid>
              <a:tr h="11427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50"/>
                        </a:lnSpc>
                      </a:pPr>
                      <a:r>
                        <a:rPr kumimoji="1" lang="ja-JP" altLang="en-US" sz="1300" b="1" dirty="0" smtClean="0">
                          <a:solidFill>
                            <a:schemeClr val="tx1"/>
                          </a:solidFill>
                        </a:rPr>
                        <a:t>◆がん診療拠点病院のがん相談支援センターの利用促進につながる取組みが必要。</a:t>
                      </a:r>
                      <a:endParaRPr kumimoji="1" lang="en-US" altLang="ja-JP" sz="1300" b="1" dirty="0" smtClean="0">
                        <a:solidFill>
                          <a:schemeClr val="tx1"/>
                        </a:solidFill>
                      </a:endParaRPr>
                    </a:p>
                    <a:p>
                      <a:pPr marL="179388" indent="-179388">
                        <a:lnSpc>
                          <a:spcPts val="1650"/>
                        </a:lnSpc>
                      </a:pPr>
                      <a:r>
                        <a:rPr kumimoji="1" lang="ja-JP" altLang="en-US" sz="1300" b="1" dirty="0" smtClean="0">
                          <a:solidFill>
                            <a:schemeClr val="tx1"/>
                          </a:solidFill>
                        </a:rPr>
                        <a:t>◆がんに関する情報があふれる中で、その地域において、がん患者や家族が確実に必要とする情報にアクセスできる環境整備が求められている。　　</a:t>
                      </a:r>
                      <a:endParaRPr kumimoji="1" lang="en-US" altLang="ja-JP" sz="1300" b="1" dirty="0" smtClean="0">
                        <a:solidFill>
                          <a:schemeClr val="tx1"/>
                        </a:solidFill>
                      </a:endParaRPr>
                    </a:p>
                    <a:p>
                      <a:pPr>
                        <a:lnSpc>
                          <a:spcPts val="1650"/>
                        </a:lnSpc>
                      </a:pPr>
                      <a:r>
                        <a:rPr kumimoji="1" lang="ja-JP" altLang="en-US" sz="1300" b="1" dirty="0" smtClean="0">
                          <a:solidFill>
                            <a:schemeClr val="tx1"/>
                          </a:solidFill>
                        </a:rPr>
                        <a:t>◆働く世代では、がん治療と仕事の両立など就労支援が求められている。</a:t>
                      </a:r>
                      <a:endParaRPr kumimoji="1" lang="en-US" altLang="ja-JP" sz="1300" b="1" dirty="0" smtClean="0">
                        <a:solidFill>
                          <a:schemeClr val="tx1"/>
                        </a:solidFill>
                      </a:endParaRPr>
                    </a:p>
                    <a:p>
                      <a:pPr>
                        <a:lnSpc>
                          <a:spcPts val="1650"/>
                        </a:lnSpc>
                      </a:pPr>
                      <a:r>
                        <a:rPr kumimoji="1" lang="ja-JP" altLang="en-US" sz="1300" b="1" dirty="0" smtClean="0">
                          <a:solidFill>
                            <a:schemeClr val="tx1"/>
                          </a:solidFill>
                        </a:rPr>
                        <a:t>◆高齢者世代においては、人生の最終段階における医療に係る意思決定支援などが必要となっている。</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988676" y="6385662"/>
            <a:ext cx="3748131" cy="365125"/>
          </a:xfrm>
        </p:spPr>
        <p:txBody>
          <a:bodyPr/>
          <a:lstStyle/>
          <a:p>
            <a:r>
              <a:rPr kumimoji="1" lang="ja-JP" altLang="en-US" sz="1400" b="1" dirty="0" smtClean="0">
                <a:latin typeface="+mn-ea"/>
              </a:rPr>
              <a:t>＜がん診療連携検討部会＞</a:t>
            </a:r>
            <a:r>
              <a:rPr kumimoji="1" lang="ja-JP" altLang="en-US" sz="1600" b="1" dirty="0" smtClean="0">
                <a:latin typeface="+mn-ea"/>
              </a:rPr>
              <a:t>　８</a:t>
            </a:r>
            <a:endParaRPr kumimoji="1" lang="ja-JP" altLang="en-US" sz="1600" b="1" dirty="0">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1323392011"/>
              </p:ext>
            </p:extLst>
          </p:nvPr>
        </p:nvGraphicFramePr>
        <p:xfrm>
          <a:off x="425003" y="1544452"/>
          <a:ext cx="9092484" cy="4920742"/>
        </p:xfrm>
        <a:graphic>
          <a:graphicData uri="http://schemas.openxmlformats.org/drawingml/2006/table">
            <a:tbl>
              <a:tblPr firstRow="1" bandRow="1">
                <a:tableStyleId>{5C22544A-7EE6-4342-B048-85BDC9FD1C3A}</a:tableStyleId>
              </a:tblPr>
              <a:tblGrid>
                <a:gridCol w="1145211">
                  <a:extLst>
                    <a:ext uri="{9D8B030D-6E8A-4147-A177-3AD203B41FA5}">
                      <a16:colId xmlns:a16="http://schemas.microsoft.com/office/drawing/2014/main" val="528851062"/>
                    </a:ext>
                  </a:extLst>
                </a:gridCol>
                <a:gridCol w="7947273">
                  <a:extLst>
                    <a:ext uri="{9D8B030D-6E8A-4147-A177-3AD203B41FA5}">
                      <a16:colId xmlns:a16="http://schemas.microsoft.com/office/drawing/2014/main" val="89849022"/>
                    </a:ext>
                  </a:extLst>
                </a:gridCol>
              </a:tblGrid>
              <a:tr h="2371790">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300" dirty="0" smtClean="0">
                          <a:solidFill>
                            <a:schemeClr val="tx1"/>
                          </a:solidFill>
                        </a:rPr>
                        <a:t>《</a:t>
                      </a:r>
                      <a:r>
                        <a:rPr kumimoji="1" lang="ja-JP" altLang="en-US" sz="1300" u="sng" dirty="0" smtClean="0">
                          <a:solidFill>
                            <a:schemeClr val="tx1"/>
                          </a:solidFill>
                        </a:rPr>
                        <a:t>がん相談支援センターの機能強化、周知と利用促進</a:t>
                      </a:r>
                      <a:r>
                        <a:rPr kumimoji="1" lang="en-US" altLang="ja-JP" sz="1300" dirty="0" smtClean="0">
                          <a:solidFill>
                            <a:schemeClr val="tx1"/>
                          </a:solidFill>
                        </a:rPr>
                        <a:t>》</a:t>
                      </a:r>
                    </a:p>
                    <a:p>
                      <a:pPr marL="179388" indent="-179388">
                        <a:lnSpc>
                          <a:spcPts val="1600"/>
                        </a:lnSpc>
                      </a:pPr>
                      <a:r>
                        <a:rPr kumimoji="1" lang="ja-JP" altLang="en-US" sz="1300" b="0" dirty="0" smtClean="0">
                          <a:solidFill>
                            <a:schemeClr val="tx1"/>
                          </a:solidFill>
                        </a:rPr>
                        <a:t>■がんプロと連携し、がんゲノム医療をテーマとした相談員向け研修会を実施。</a:t>
                      </a:r>
                      <a:endParaRPr kumimoji="1" lang="en-US" altLang="ja-JP" sz="1300" b="0" dirty="0" smtClean="0">
                        <a:solidFill>
                          <a:schemeClr val="tx1"/>
                        </a:solidFill>
                      </a:endParaRPr>
                    </a:p>
                    <a:p>
                      <a:pPr>
                        <a:lnSpc>
                          <a:spcPts val="1600"/>
                        </a:lnSpc>
                      </a:pPr>
                      <a:r>
                        <a:rPr kumimoji="1" lang="ja-JP" altLang="en-US" sz="1300" b="0" dirty="0" smtClean="0">
                          <a:solidFill>
                            <a:schemeClr val="tx1"/>
                          </a:solidFill>
                        </a:rPr>
                        <a:t>■療養情報冊子を改訂し拠点病院等へ配布予定。また、府民向けイベントで相談支援</a:t>
                      </a:r>
                      <a:endParaRPr kumimoji="1" lang="en-US" altLang="ja-JP" sz="1300" b="0" dirty="0" smtClean="0">
                        <a:solidFill>
                          <a:schemeClr val="tx1"/>
                        </a:solidFill>
                      </a:endParaRPr>
                    </a:p>
                    <a:p>
                      <a:pPr>
                        <a:lnSpc>
                          <a:spcPts val="1600"/>
                        </a:lnSpc>
                      </a:pPr>
                      <a:r>
                        <a:rPr kumimoji="1" lang="ja-JP" altLang="en-US" sz="1300" b="0" dirty="0" smtClean="0">
                          <a:solidFill>
                            <a:schemeClr val="tx1"/>
                          </a:solidFill>
                        </a:rPr>
                        <a:t>　センターを周知。</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全ての働く世代のがん患者の就労支援の推進</a:t>
                      </a:r>
                      <a:r>
                        <a:rPr kumimoji="1" lang="en-US" altLang="ja-JP" sz="1300" dirty="0" smtClean="0">
                          <a:solidFill>
                            <a:schemeClr val="tx1"/>
                          </a:solidFill>
                        </a:rPr>
                        <a:t>》</a:t>
                      </a:r>
                    </a:p>
                    <a:p>
                      <a:pPr marL="179388" indent="-179388">
                        <a:lnSpc>
                          <a:spcPts val="1600"/>
                        </a:lnSpc>
                      </a:pPr>
                      <a:r>
                        <a:rPr kumimoji="1" lang="ja-JP" altLang="en-US" sz="1300" b="0" dirty="0" smtClean="0">
                          <a:solidFill>
                            <a:schemeClr val="tx1"/>
                          </a:solidFill>
                        </a:rPr>
                        <a:t>■府商工労働部と連携して、府民や企業向けの両立支援セミナーを実施。</a:t>
                      </a:r>
                      <a:endParaRPr kumimoji="1" lang="en-US" altLang="ja-JP" sz="1300" b="0" dirty="0" smtClean="0">
                        <a:solidFill>
                          <a:schemeClr val="tx1"/>
                        </a:solidFill>
                      </a:endParaRPr>
                    </a:p>
                    <a:p>
                      <a:pPr>
                        <a:lnSpc>
                          <a:spcPts val="1600"/>
                        </a:lnSpc>
                      </a:pPr>
                      <a:r>
                        <a:rPr kumimoji="1" lang="en-US" altLang="ja-JP" sz="1300" dirty="0" smtClean="0">
                          <a:solidFill>
                            <a:schemeClr val="tx1"/>
                          </a:solidFill>
                        </a:rPr>
                        <a:t>《</a:t>
                      </a:r>
                      <a:r>
                        <a:rPr kumimoji="1" lang="ja-JP" altLang="en-US" sz="1300" u="sng" dirty="0" smtClean="0">
                          <a:solidFill>
                            <a:schemeClr val="tx1"/>
                          </a:solidFill>
                        </a:rPr>
                        <a:t>新たな課題への対応</a:t>
                      </a:r>
                      <a:r>
                        <a:rPr kumimoji="1" lang="en-US" altLang="ja-JP" sz="1300" dirty="0" smtClean="0">
                          <a:solidFill>
                            <a:schemeClr val="tx1"/>
                          </a:solidFill>
                        </a:rPr>
                        <a:t>》</a:t>
                      </a:r>
                    </a:p>
                    <a:p>
                      <a:pPr marL="179388" indent="-179388">
                        <a:lnSpc>
                          <a:spcPts val="1600"/>
                        </a:lnSpc>
                      </a:pPr>
                      <a:r>
                        <a:rPr kumimoji="1" lang="en-US" altLang="ja-JP" sz="1300" b="0" dirty="0" smtClean="0">
                          <a:solidFill>
                            <a:schemeClr val="tx1"/>
                          </a:solidFill>
                        </a:rPr>
                        <a:t>■</a:t>
                      </a:r>
                      <a:r>
                        <a:rPr kumimoji="1" lang="ja-JP" altLang="en-US" sz="1300" b="0" dirty="0" smtClean="0">
                          <a:solidFill>
                            <a:schemeClr val="tx1"/>
                          </a:solidFill>
                        </a:rPr>
                        <a:t>小児がん患者を対象とした重粒子線治療の助成制度を新たに開始。また、外来化学療法室等の施設整備に伴うｱﾋﾟｱﾗﾝｽｹｱ整備に対する補助を実施。</a:t>
                      </a:r>
                      <a:endParaRPr kumimoji="1" lang="en-US" altLang="ja-JP" sz="1300" b="0" dirty="0" smtClean="0">
                        <a:solidFill>
                          <a:schemeClr val="tx1"/>
                        </a:solidFill>
                      </a:endParaRPr>
                    </a:p>
                    <a:p>
                      <a:pPr marL="179388" indent="-179388">
                        <a:lnSpc>
                          <a:spcPts val="1600"/>
                        </a:lnSpc>
                      </a:pPr>
                      <a:r>
                        <a:rPr kumimoji="1" lang="ja-JP" altLang="en-US" sz="1300" b="0" dirty="0" smtClean="0">
                          <a:solidFill>
                            <a:schemeClr val="tx1"/>
                          </a:solidFill>
                        </a:rPr>
                        <a:t>■生殖機能の温存に関し、がん・生殖医療ﾈｯﾄﾜｰｸと連携して冊子等を作成するとともに医療機関に対する実施状況に関するアンケートを実施。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573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a:lnSpc>
                          <a:spcPts val="1600"/>
                        </a:lnSpc>
                      </a:pPr>
                      <a:r>
                        <a:rPr kumimoji="1" lang="ja-JP" altLang="en-US" sz="1300" b="0" dirty="0" smtClean="0">
                          <a:solidFill>
                            <a:schemeClr val="tx1"/>
                          </a:solidFill>
                          <a:latin typeface="+mn-ea"/>
                          <a:ea typeface="+mn-ea"/>
                        </a:rPr>
                        <a:t>■多様なニーズに対応できる相談体制</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■相談支援センターの利用促進</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■両立支援に関する積極的な普及啓発</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a:lnSpc>
                          <a:spcPts val="1600"/>
                        </a:lnSpc>
                      </a:pPr>
                      <a:r>
                        <a:rPr kumimoji="1" lang="ja-JP" altLang="en-US" sz="1300" b="0" dirty="0" smtClean="0">
                          <a:solidFill>
                            <a:schemeClr val="tx1"/>
                          </a:solidFill>
                          <a:latin typeface="+mn-ea"/>
                          <a:ea typeface="+mn-ea"/>
                        </a:rPr>
                        <a:t>■各機関と連携して患者等のニーズを踏まえた相談員向け研修会を実施</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■相談支援センター利用者の状況や満足度の調査実施、課題の分析</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■相談支援センターの環境整備に対する補助を開始</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■イベント等における普及啓発</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 </a:t>
                      </a:r>
                      <a:r>
                        <a:rPr kumimoji="1" lang="ja-JP" altLang="en-US" sz="1600" b="1" dirty="0" smtClean="0">
                          <a:solidFill>
                            <a:schemeClr val="bg1"/>
                          </a:solidFill>
                        </a:rPr>
                        <a:t>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50"/>
                        </a:lnSpc>
                      </a:pPr>
                      <a:r>
                        <a:rPr kumimoji="1" lang="ja-JP" altLang="en-US" sz="1300" dirty="0" smtClean="0"/>
                        <a:t>がん医療提供体制等充実強化事業（</a:t>
                      </a:r>
                      <a:r>
                        <a:rPr kumimoji="1" lang="en-US" altLang="ja-JP" sz="1300" dirty="0" smtClean="0"/>
                        <a:t>140,729</a:t>
                      </a:r>
                      <a:r>
                        <a:rPr kumimoji="1" lang="ja-JP" altLang="en-US" sz="1300" dirty="0" smtClean="0"/>
                        <a:t>千円）、がん患者の就労に関する支援事業（</a:t>
                      </a:r>
                      <a:r>
                        <a:rPr kumimoji="1" lang="en-US" altLang="ja-JP" sz="1300" dirty="0" smtClean="0"/>
                        <a:t>153</a:t>
                      </a:r>
                      <a:r>
                        <a:rPr kumimoji="1" lang="ja-JP" altLang="en-US" sz="1300" dirty="0" smtClean="0"/>
                        <a:t>千円）、がん診療連携拠点病院機能強化事業（</a:t>
                      </a:r>
                      <a:r>
                        <a:rPr kumimoji="1" lang="en-US" altLang="ja-JP" sz="1300" dirty="0" smtClean="0"/>
                        <a:t>140,342</a:t>
                      </a:r>
                      <a:r>
                        <a:rPr kumimoji="1" lang="ja-JP" altLang="en-US" sz="1300" dirty="0" smtClean="0"/>
                        <a:t>千円）等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80666" y="1487826"/>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1227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4220127893"/>
              </p:ext>
            </p:extLst>
          </p:nvPr>
        </p:nvGraphicFramePr>
        <p:xfrm>
          <a:off x="564488" y="2403718"/>
          <a:ext cx="8875347" cy="3323978"/>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37982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411940">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a:t>
                      </a:r>
                      <a:r>
                        <a:rPr lang="ja-JP" sz="1400" b="1" dirty="0" smtClean="0">
                          <a:effectLst/>
                          <a:latin typeface="+mn-ea"/>
                          <a:ea typeface="+mn-ea"/>
                        </a:rPr>
                        <a:t>提案</a:t>
                      </a:r>
                      <a:r>
                        <a:rPr lang="ja-JP" altLang="en-US" sz="1400" b="1" dirty="0" smtClean="0">
                          <a:effectLst/>
                          <a:latin typeface="+mn-ea"/>
                          <a:ea typeface="+mn-ea"/>
                        </a:rPr>
                        <a:t>型</a:t>
                      </a:r>
                      <a:r>
                        <a:rPr lang="en-US" altLang="ja-JP" sz="1400" b="1" dirty="0" smtClean="0">
                          <a:effectLst/>
                          <a:latin typeface="+mn-ea"/>
                          <a:ea typeface="+mn-ea"/>
                        </a:rPr>
                        <a:t/>
                      </a:r>
                      <a:br>
                        <a:rPr lang="en-US" altLang="ja-JP" sz="1400" b="1" dirty="0" smtClean="0">
                          <a:effectLst/>
                          <a:latin typeface="+mn-ea"/>
                          <a:ea typeface="+mn-ea"/>
                        </a:rPr>
                      </a:br>
                      <a:r>
                        <a:rPr lang="ja-JP" sz="1400" b="1" dirty="0" smtClean="0">
                          <a:effectLst/>
                          <a:latin typeface="+mn-ea"/>
                          <a:ea typeface="+mn-ea"/>
                        </a:rPr>
                        <a:t>公募事業</a:t>
                      </a:r>
                      <a:r>
                        <a:rPr lang="ja-JP" sz="1400" b="1" dirty="0">
                          <a:effectLst/>
                          <a:latin typeface="+mn-ea"/>
                          <a:ea typeface="+mn-ea"/>
                        </a:rPr>
                        <a:t>累積採択</a:t>
                      </a:r>
                      <a:r>
                        <a:rPr lang="ja-JP" sz="1400" b="1" dirty="0" smtClean="0">
                          <a:effectLst/>
                          <a:latin typeface="+mn-ea"/>
                          <a:ea typeface="+mn-ea"/>
                        </a:rPr>
                        <a:t>延べ件数</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a:t>
                      </a: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25</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2013</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年度：４件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26</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2014</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年度：７件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27</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2015</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10</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28</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2016</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12</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29</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2017</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12</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marL="0" indent="1519238" algn="ctr" fontAlgn="auto">
                        <a:lnSpc>
                          <a:spcPts val="1600"/>
                        </a:lnSpc>
                        <a:spcAft>
                          <a:spcPts val="0"/>
                        </a:spcAft>
                      </a:pPr>
                      <a:r>
                        <a:rPr lang="ja-JP" altLang="en-US" sz="1400" b="1" dirty="0" smtClean="0">
                          <a:solidFill>
                            <a:schemeClr val="tx1"/>
                          </a:solidFill>
                          <a:effectLst/>
                          <a:latin typeface="+mn-ea"/>
                          <a:ea typeface="+mn-ea"/>
                        </a:rPr>
                        <a:t>延べ</a:t>
                      </a:r>
                      <a:r>
                        <a:rPr lang="en-US" sz="1400" b="1" dirty="0" smtClean="0">
                          <a:solidFill>
                            <a:schemeClr val="tx1"/>
                          </a:solidFill>
                          <a:effectLst/>
                          <a:latin typeface="+mn-ea"/>
                          <a:ea typeface="+mn-ea"/>
                        </a:rPr>
                        <a:t>45</a:t>
                      </a:r>
                      <a:r>
                        <a:rPr lang="ja-JP"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30</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2018</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11</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令和元</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2019</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年度：５件</a:t>
                      </a:r>
                      <a:endParaRPr lang="en-US" altLang="ja-JP" sz="1400" b="1" dirty="0" smtClean="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smtClean="0">
                          <a:solidFill>
                            <a:schemeClr val="tx1"/>
                          </a:solidFill>
                          <a:effectLst/>
                          <a:latin typeface="+mn-ea"/>
                          <a:ea typeface="+mn-ea"/>
                        </a:rPr>
                        <a:t>延べ</a:t>
                      </a:r>
                      <a:r>
                        <a:rPr lang="en-US" altLang="ja-JP" sz="1400" b="1" dirty="0" smtClean="0">
                          <a:solidFill>
                            <a:schemeClr val="tx1"/>
                          </a:solidFill>
                          <a:effectLst/>
                          <a:latin typeface="+mn-ea"/>
                          <a:ea typeface="+mn-ea"/>
                        </a:rPr>
                        <a:t>61</a:t>
                      </a:r>
                      <a:r>
                        <a:rPr lang="ja-JP" altLang="ja-JP"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2352">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a:t>
                      </a:r>
                      <a:r>
                        <a:rPr lang="ja-JP" sz="1400" b="1" dirty="0" smtClean="0">
                          <a:effectLst/>
                          <a:latin typeface="+mn-ea"/>
                          <a:ea typeface="+mn-ea"/>
                        </a:rPr>
                        <a:t>年</a:t>
                      </a:r>
                      <a:r>
                        <a:rPr lang="en-US" sz="1400" b="1" dirty="0" smtClean="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4,412</a:t>
                      </a:r>
                      <a:r>
                        <a:rPr lang="ja-JP" altLang="en-US" sz="1400" b="1" dirty="0" smtClean="0">
                          <a:solidFill>
                            <a:schemeClr val="tx1"/>
                          </a:solidFill>
                          <a:effectLst/>
                          <a:latin typeface="+mn-ea"/>
                          <a:ea typeface="+mn-ea"/>
                          <a:cs typeface="HG丸ｺﾞｼｯｸM-PRO"/>
                        </a:rPr>
                        <a:t>人</a:t>
                      </a:r>
                      <a:endParaRPr lang="en-US" altLang="ja-JP" sz="1400" b="1" dirty="0" smtClean="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31</a:t>
                      </a:r>
                      <a:r>
                        <a:rPr lang="ja-JP" altLang="en-US" sz="1400" b="1" dirty="0" smtClean="0">
                          <a:solidFill>
                            <a:schemeClr val="tx1"/>
                          </a:solidFill>
                          <a:effectLst/>
                          <a:latin typeface="+mn-ea"/>
                          <a:ea typeface="+mn-ea"/>
                          <a:cs typeface="HG丸ｺﾞｼｯｸM-PRO"/>
                        </a:rPr>
                        <a:t>年（</a:t>
                      </a:r>
                      <a:r>
                        <a:rPr lang="en-US" altLang="ja-JP" sz="1400" b="1" dirty="0" smtClean="0">
                          <a:solidFill>
                            <a:schemeClr val="tx1"/>
                          </a:solidFill>
                          <a:effectLst/>
                          <a:latin typeface="+mn-ea"/>
                          <a:ea typeface="+mn-ea"/>
                          <a:cs typeface="HG丸ｺﾞｼｯｸM-PRO"/>
                        </a:rPr>
                        <a:t>2019</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3</a:t>
                      </a:r>
                      <a:r>
                        <a:rPr lang="ja-JP" altLang="en-US" sz="1400" b="1" dirty="0" smtClean="0">
                          <a:solidFill>
                            <a:schemeClr val="tx1"/>
                          </a:solidFill>
                          <a:effectLst/>
                          <a:latin typeface="+mn-ea"/>
                          <a:ea typeface="+mn-ea"/>
                          <a:cs typeface="HG丸ｺﾞｼｯｸM-PRO"/>
                        </a:rPr>
                        <a:t>月</a:t>
                      </a:r>
                      <a:r>
                        <a:rPr lang="en-US" altLang="ja-JP"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59862">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a:t>
                      </a:r>
                      <a:r>
                        <a:rPr lang="ja-JP" sz="1400" b="1" dirty="0" smtClean="0">
                          <a:effectLst/>
                          <a:latin typeface="+mn-ea"/>
                          <a:ea typeface="+mn-ea"/>
                        </a:rPr>
                        <a:t>患者</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サロン</a:t>
                      </a:r>
                      <a:r>
                        <a:rPr lang="ja-JP" sz="1400" b="1" dirty="0">
                          <a:effectLst/>
                          <a:latin typeface="+mn-ea"/>
                          <a:ea typeface="+mn-ea"/>
                        </a:rPr>
                        <a:t>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smtClean="0">
                          <a:effectLst/>
                          <a:latin typeface="+mn-ea"/>
                          <a:ea typeface="+mn-ea"/>
                        </a:rPr>
                        <a:t>患者</a:t>
                      </a:r>
                      <a:r>
                        <a:rPr lang="ja-JP" sz="1400" b="1" dirty="0">
                          <a:effectLst/>
                          <a:latin typeface="+mn-ea"/>
                          <a:ea typeface="+mn-ea"/>
                        </a:rPr>
                        <a:t>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患者会及び患者支援団体：</a:t>
                      </a:r>
                      <a:r>
                        <a:rPr lang="en-US" altLang="ja-JP" sz="1400" b="1" dirty="0" smtClean="0">
                          <a:effectLst/>
                          <a:latin typeface="+mn-ea"/>
                          <a:ea typeface="+mn-ea"/>
                        </a:rPr>
                        <a:t>38</a:t>
                      </a:r>
                      <a:r>
                        <a:rPr lang="ja-JP" altLang="ja-JP" sz="1400" b="1" dirty="0" smtClean="0">
                          <a:effectLst/>
                          <a:latin typeface="+mn-ea"/>
                          <a:ea typeface="+mn-ea"/>
                        </a:rPr>
                        <a:t>団体</a:t>
                      </a:r>
                      <a:endParaRPr lang="en-US" altLang="ja-JP" sz="1400" b="1" dirty="0" smtClean="0">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rgbClr val="000000"/>
                          </a:solidFill>
                          <a:effectLst/>
                          <a:latin typeface="+mn-ea"/>
                          <a:ea typeface="+mn-ea"/>
                          <a:cs typeface="HG丸ｺﾞｼｯｸM-PRO"/>
                        </a:rPr>
                        <a:t>患者サロン：</a:t>
                      </a:r>
                      <a:r>
                        <a:rPr lang="en-US" altLang="ja-JP" sz="1400" b="1" dirty="0" smtClean="0">
                          <a:solidFill>
                            <a:srgbClr val="000000"/>
                          </a:solidFill>
                          <a:effectLst/>
                          <a:latin typeface="+mn-ea"/>
                          <a:ea typeface="+mn-ea"/>
                          <a:cs typeface="HG丸ｺﾞｼｯｸM-PRO"/>
                        </a:rPr>
                        <a:t>55</a:t>
                      </a:r>
                      <a:r>
                        <a:rPr lang="ja-JP" altLang="en-US" sz="1400" b="1" dirty="0" smtClean="0">
                          <a:solidFill>
                            <a:srgbClr val="000000"/>
                          </a:solidFill>
                          <a:effectLst/>
                          <a:latin typeface="+mn-ea"/>
                          <a:ea typeface="+mn-ea"/>
                          <a:cs typeface="HG丸ｺﾞｼｯｸM-PRO"/>
                        </a:rPr>
                        <a:t>病院</a:t>
                      </a:r>
                      <a:endParaRPr lang="en-US" altLang="ja-JP" sz="1400" b="1" dirty="0" smtClean="0">
                        <a:solidFill>
                          <a:srgbClr val="000000"/>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a:t>
                      </a:r>
                      <a:r>
                        <a:rPr lang="ja-JP" altLang="en-US" sz="1400" b="1" dirty="0" smtClean="0">
                          <a:effectLst/>
                          <a:latin typeface="+mn-ea"/>
                          <a:ea typeface="+mn-ea"/>
                        </a:rPr>
                        <a:t>令和元</a:t>
                      </a:r>
                      <a:r>
                        <a:rPr lang="ja-JP" altLang="ja-JP" sz="1400" b="1" dirty="0" smtClean="0">
                          <a:effectLst/>
                          <a:latin typeface="+mn-ea"/>
                          <a:ea typeface="+mn-ea"/>
                        </a:rPr>
                        <a:t>（</a:t>
                      </a:r>
                      <a:r>
                        <a:rPr lang="en-US" altLang="ja-JP" sz="1400" b="1" dirty="0" smtClean="0">
                          <a:effectLst/>
                          <a:latin typeface="+mn-ea"/>
                          <a:ea typeface="+mn-ea"/>
                        </a:rPr>
                        <a:t>2019</a:t>
                      </a:r>
                      <a:r>
                        <a:rPr lang="ja-JP" altLang="ja-JP" sz="1400" b="1" dirty="0" smtClean="0">
                          <a:effectLst/>
                          <a:latin typeface="+mn-ea"/>
                          <a:ea typeface="+mn-ea"/>
                        </a:rPr>
                        <a:t>）年</a:t>
                      </a:r>
                      <a:r>
                        <a:rPr lang="en-US" altLang="ja-JP" sz="1400" b="1" dirty="0" smtClean="0">
                          <a:effectLst/>
                          <a:latin typeface="+mn-ea"/>
                          <a:ea typeface="+mn-ea"/>
                        </a:rPr>
                        <a:t>7</a:t>
                      </a:r>
                      <a:r>
                        <a:rPr lang="ja-JP" altLang="ja-JP" sz="1400" b="1" dirty="0" smtClean="0">
                          <a:effectLst/>
                          <a:latin typeface="+mn-ea"/>
                          <a:ea typeface="+mn-ea"/>
                        </a:rPr>
                        <a:t>月】</a:t>
                      </a:r>
                      <a:endParaRPr lang="ja-JP" altLang="ja-JP" sz="14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a:t>
            </a:r>
            <a:r>
              <a:rPr kumimoji="1" lang="ja-JP" altLang="en-US" b="1" dirty="0" smtClean="0">
                <a:ln w="0"/>
                <a:solidFill>
                  <a:schemeClr val="bg1"/>
                </a:solidFill>
                <a:effectLst>
                  <a:outerShdw blurRad="38100" dist="19050" dir="2700000" algn="tl" rotWithShape="0">
                    <a:schemeClr val="dk1">
                      <a:alpha val="40000"/>
                    </a:schemeClr>
                  </a:outerShdw>
                </a:effectLst>
              </a:rPr>
              <a:t>）</a:t>
            </a:r>
            <a:r>
              <a:rPr kumimoji="1" lang="ja-JP" altLang="en-US" b="1" dirty="0">
                <a:ln w="0"/>
                <a:solidFill>
                  <a:schemeClr val="bg1"/>
                </a:solidFill>
                <a:effectLst>
                  <a:outerShdw blurRad="38100" dist="19050" dir="2700000" algn="tl" rotWithShape="0">
                    <a:schemeClr val="dk1">
                      <a:alpha val="40000"/>
                    </a:schemeClr>
                  </a:outerShdw>
                </a:effectLst>
              </a:rPr>
              <a:t>社会全体での機運づくり</a:t>
            </a:r>
            <a:r>
              <a:rPr kumimoji="1" lang="ja-JP" altLang="en-US" b="1" dirty="0">
                <a:solidFill>
                  <a:schemeClr val="bg1"/>
                </a:solidFill>
              </a:rPr>
              <a:t>　</a:t>
            </a:r>
            <a:r>
              <a:rPr kumimoji="1" lang="ja-JP" altLang="en-US" b="1" dirty="0" smtClean="0">
                <a:solidFill>
                  <a:schemeClr val="bg1"/>
                </a:solidFill>
              </a:rPr>
              <a:t>　計画Ｐ</a:t>
            </a:r>
            <a:r>
              <a:rPr kumimoji="1" lang="en-US" altLang="ja-JP" b="1" dirty="0" smtClean="0">
                <a:solidFill>
                  <a:schemeClr val="bg1"/>
                </a:solidFill>
              </a:rPr>
              <a:t>59</a:t>
            </a: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（２）</a:t>
            </a:r>
            <a:r>
              <a:rPr kumimoji="1" lang="ja-JP" altLang="en-US" b="1" dirty="0">
                <a:ln w="0"/>
                <a:solidFill>
                  <a:schemeClr val="bg1"/>
                </a:solidFill>
                <a:effectLst>
                  <a:outerShdw blurRad="38100" dist="19050" dir="2700000" algn="tl" rotWithShape="0">
                    <a:schemeClr val="dk1">
                      <a:alpha val="40000"/>
                    </a:schemeClr>
                  </a:outerShdw>
                </a:effectLst>
              </a:rPr>
              <a:t>大阪府がん対策</a:t>
            </a:r>
            <a:r>
              <a:rPr kumimoji="1" lang="ja-JP" altLang="en-US" b="1" dirty="0" smtClean="0">
                <a:ln w="0"/>
                <a:solidFill>
                  <a:schemeClr val="bg1"/>
                </a:solidFill>
                <a:effectLst>
                  <a:outerShdw blurRad="38100" dist="19050" dir="2700000" algn="tl" rotWithShape="0">
                    <a:schemeClr val="dk1">
                      <a:alpha val="40000"/>
                    </a:schemeClr>
                  </a:outerShdw>
                </a:effectLst>
              </a:rPr>
              <a:t>基金　　　　</a:t>
            </a:r>
            <a:r>
              <a:rPr kumimoji="1" lang="ja-JP" altLang="en-US" b="1" dirty="0" smtClean="0">
                <a:solidFill>
                  <a:schemeClr val="bg1"/>
                </a:solidFill>
              </a:rPr>
              <a:t>計画Ｐ</a:t>
            </a:r>
            <a:r>
              <a:rPr kumimoji="1" lang="en-US" altLang="ja-JP" b="1" dirty="0" smtClean="0">
                <a:solidFill>
                  <a:schemeClr val="bg1"/>
                </a:solidFill>
              </a:rPr>
              <a:t>59</a:t>
            </a:r>
            <a:endParaRPr kumimoji="1" lang="en-US" altLang="ja-JP" b="1" dirty="0" smtClean="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（３）</a:t>
            </a:r>
            <a:r>
              <a:rPr kumimoji="1" lang="ja-JP" altLang="en-US" b="1" dirty="0">
                <a:ln w="0"/>
                <a:solidFill>
                  <a:schemeClr val="bg1"/>
                </a:solidFill>
                <a:effectLst>
                  <a:outerShdw blurRad="38100" dist="19050" dir="2700000" algn="tl" rotWithShape="0">
                    <a:schemeClr val="dk1">
                      <a:alpha val="40000"/>
                    </a:schemeClr>
                  </a:outerShdw>
                </a:effectLst>
              </a:rPr>
              <a:t>がん患者会等との連携</a:t>
            </a:r>
            <a:r>
              <a:rPr kumimoji="1" lang="ja-JP" altLang="en-US" b="1" dirty="0" smtClean="0">
                <a:ln w="0"/>
                <a:solidFill>
                  <a:schemeClr val="bg1"/>
                </a:solidFill>
                <a:effectLst>
                  <a:outerShdw blurRad="38100" dist="19050" dir="2700000" algn="tl" rotWithShape="0">
                    <a:schemeClr val="dk1">
                      <a:alpha val="40000"/>
                    </a:schemeClr>
                  </a:outerShdw>
                </a:effectLst>
              </a:rPr>
              <a:t>推進　</a:t>
            </a:r>
            <a:r>
              <a:rPr kumimoji="1" lang="ja-JP" altLang="en-US" b="1" dirty="0" smtClean="0">
                <a:solidFill>
                  <a:schemeClr val="bg1"/>
                </a:solidFill>
              </a:rPr>
              <a:t>計画Ｐ</a:t>
            </a:r>
            <a:r>
              <a:rPr kumimoji="1" lang="en-US" altLang="ja-JP" b="1" dirty="0" smtClean="0">
                <a:solidFill>
                  <a:schemeClr val="bg1"/>
                </a:solidFill>
              </a:rPr>
              <a:t>60</a:t>
            </a:r>
            <a:endParaRPr kumimoji="1" lang="en-US" altLang="ja-JP" b="1" dirty="0">
              <a:solidFill>
                <a:schemeClr val="bg1"/>
              </a:solidFill>
            </a:endParaRP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a:t>
            </a:r>
            <a:r>
              <a:rPr lang="ja-JP" altLang="en-US" b="1" dirty="0" smtClean="0"/>
              <a:t>おけるモニタリング指標≫</a:t>
            </a:r>
            <a:endParaRPr lang="ja-JP" altLang="en-US" b="1" dirty="0"/>
          </a:p>
        </p:txBody>
      </p:sp>
    </p:spTree>
    <p:extLst>
      <p:ext uri="{BB962C8B-B14F-4D97-AF65-F5344CB8AC3E}">
        <p14:creationId xmlns:p14="http://schemas.microsoft.com/office/powerpoint/2010/main" val="1857264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99244" y="270690"/>
            <a:ext cx="9195517" cy="6411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n w="0"/>
                <a:solidFill>
                  <a:schemeClr val="bg1"/>
                </a:solidFill>
                <a:effectLst>
                  <a:outerShdw blurRad="38100" dist="19050" dir="2700000" algn="tl" rotWithShape="0">
                    <a:schemeClr val="dk1">
                      <a:alpha val="40000"/>
                    </a:schemeClr>
                  </a:outerShdw>
                </a:effectLst>
              </a:rPr>
              <a:t>（３）</a:t>
            </a:r>
            <a:endParaRPr kumimoji="1" lang="ja-JP" altLang="en-US"/>
          </a:p>
        </p:txBody>
      </p:sp>
      <p:graphicFrame>
        <p:nvGraphicFramePr>
          <p:cNvPr id="16" name="表 15"/>
          <p:cNvGraphicFramePr>
            <a:graphicFrameLocks noGrp="1"/>
          </p:cNvGraphicFramePr>
          <p:nvPr>
            <p:extLst/>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smtClean="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smtClean="0">
                        <a:solidFill>
                          <a:schemeClr val="tx1"/>
                        </a:solidFill>
                      </a:endParaRPr>
                    </a:p>
                    <a:p>
                      <a:pPr>
                        <a:lnSpc>
                          <a:spcPts val="1900"/>
                        </a:lnSpc>
                      </a:pPr>
                      <a:r>
                        <a:rPr kumimoji="1" lang="ja-JP" altLang="en-US" sz="1400" b="1" dirty="0" smtClean="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smtClean="0">
                <a:latin typeface="+mn-ea"/>
              </a:rPr>
              <a:t>＜がん検診部会</a:t>
            </a:r>
            <a:r>
              <a:rPr kumimoji="1" lang="en-US" altLang="ja-JP" sz="1400" b="1" dirty="0" smtClean="0">
                <a:latin typeface="+mn-ea"/>
              </a:rPr>
              <a:t>/</a:t>
            </a:r>
            <a:r>
              <a:rPr kumimoji="1" lang="ja-JP" altLang="en-US" sz="1400" b="1" dirty="0" smtClean="0">
                <a:latin typeface="+mn-ea"/>
              </a:rPr>
              <a:t>がん</a:t>
            </a:r>
            <a:r>
              <a:rPr kumimoji="1" lang="ja-JP" altLang="en-US" sz="1400" b="1" dirty="0">
                <a:latin typeface="+mn-ea"/>
              </a:rPr>
              <a:t>診療連携検討</a:t>
            </a:r>
            <a:r>
              <a:rPr kumimoji="1" lang="ja-JP" altLang="en-US" sz="1400" b="1" dirty="0" smtClean="0">
                <a:latin typeface="+mn-ea"/>
              </a:rPr>
              <a:t>部会</a:t>
            </a:r>
            <a:r>
              <a:rPr kumimoji="1" lang="en-US" altLang="ja-JP" sz="1400" b="1" dirty="0" smtClean="0">
                <a:latin typeface="+mn-ea"/>
              </a:rPr>
              <a:t>/</a:t>
            </a:r>
            <a:r>
              <a:rPr kumimoji="1" lang="ja-JP" altLang="en-US" sz="1400" b="1" dirty="0" smtClean="0">
                <a:latin typeface="+mn-ea"/>
              </a:rPr>
              <a:t>小児･</a:t>
            </a:r>
            <a:r>
              <a:rPr kumimoji="1" lang="en-US" altLang="ja-JP" sz="1400" b="1" dirty="0" smtClean="0">
                <a:latin typeface="+mn-ea"/>
              </a:rPr>
              <a:t>AYA</a:t>
            </a:r>
            <a:r>
              <a:rPr kumimoji="1" lang="ja-JP" altLang="en-US" sz="1400" b="1" dirty="0" smtClean="0">
                <a:latin typeface="+mn-ea"/>
              </a:rPr>
              <a:t>世代のがん対策部会</a:t>
            </a:r>
            <a:r>
              <a:rPr kumimoji="1" lang="en-US" altLang="ja-JP" sz="1400" b="1" dirty="0" smtClean="0">
                <a:latin typeface="+mn-ea"/>
              </a:rPr>
              <a:t>/</a:t>
            </a:r>
            <a:r>
              <a:rPr kumimoji="1" lang="ja-JP" altLang="en-US" sz="1400" b="1" dirty="0" smtClean="0">
                <a:latin typeface="+mn-ea"/>
              </a:rPr>
              <a:t>肝炎肝がん対策部会＞</a:t>
            </a:r>
            <a:r>
              <a:rPr kumimoji="1" lang="ja-JP" altLang="en-US" sz="1600" b="1" dirty="0" smtClean="0">
                <a:latin typeface="+mn-ea"/>
              </a:rPr>
              <a:t>　９</a:t>
            </a:r>
            <a:endParaRPr kumimoji="1" lang="ja-JP" altLang="en-US" sz="1600" b="1" dirty="0">
              <a:latin typeface="+mn-ea"/>
            </a:endParaRPr>
          </a:p>
        </p:txBody>
      </p:sp>
      <p:graphicFrame>
        <p:nvGraphicFramePr>
          <p:cNvPr id="9" name="表 8"/>
          <p:cNvGraphicFramePr>
            <a:graphicFrameLocks noGrp="1"/>
          </p:cNvGraphicFramePr>
          <p:nvPr>
            <p:extLst/>
          </p:nvPr>
        </p:nvGraphicFramePr>
        <p:xfrm>
          <a:off x="592429" y="1526948"/>
          <a:ext cx="8847786" cy="487891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144507">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smtClean="0">
                          <a:solidFill>
                            <a:schemeClr val="tx1"/>
                          </a:solidFill>
                        </a:rPr>
                        <a:t>《</a:t>
                      </a:r>
                      <a:r>
                        <a:rPr kumimoji="1" lang="ja-JP" altLang="en-US" sz="1300" u="sng" dirty="0" smtClean="0">
                          <a:solidFill>
                            <a:schemeClr val="tx1"/>
                          </a:solidFill>
                        </a:rPr>
                        <a:t>社会全体でがん対策を進める機運醸成</a:t>
                      </a:r>
                      <a:r>
                        <a:rPr kumimoji="1" lang="en-US" altLang="ja-JP" sz="1300" dirty="0" smtClean="0">
                          <a:solidFill>
                            <a:schemeClr val="tx1"/>
                          </a:solidFill>
                        </a:rPr>
                        <a:t>》</a:t>
                      </a:r>
                    </a:p>
                    <a:p>
                      <a:pPr marL="174625" indent="-174625"/>
                      <a:r>
                        <a:rPr kumimoji="1" lang="ja-JP" altLang="en-US" sz="1300" b="0" dirty="0" smtClean="0">
                          <a:solidFill>
                            <a:schemeClr val="tx1"/>
                          </a:solidFill>
                        </a:rPr>
                        <a:t>■マスメディアやがん診療連携協議会と連携したキャンサーフォーラムや、市民祭り</a:t>
                      </a:r>
                      <a:endParaRPr kumimoji="1" lang="en-US" altLang="ja-JP" sz="1300" b="0" dirty="0" smtClean="0">
                        <a:solidFill>
                          <a:schemeClr val="tx1"/>
                        </a:solidFill>
                      </a:endParaRPr>
                    </a:p>
                    <a:p>
                      <a:pPr marL="174625" indent="-174625"/>
                      <a:r>
                        <a:rPr kumimoji="1" lang="ja-JP" altLang="en-US" sz="1300" b="0" dirty="0" smtClean="0">
                          <a:solidFill>
                            <a:schemeClr val="tx1"/>
                          </a:solidFill>
                        </a:rPr>
                        <a:t>　でのチラシ配布等による啓発を実施。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■連携企業（住友生命保険相互会社等）のがん検診受診推進員による啓発を実施。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smtClean="0">
                          <a:solidFill>
                            <a:schemeClr val="tx1"/>
                          </a:solidFill>
                        </a:rPr>
                        <a:t>大阪府がん対策基金</a:t>
                      </a:r>
                      <a:r>
                        <a:rPr kumimoji="1" lang="en-US" altLang="ja-JP" sz="1300" dirty="0" smtClean="0">
                          <a:solidFill>
                            <a:schemeClr val="tx1"/>
                          </a:solidFill>
                        </a:rPr>
                        <a:t>》</a:t>
                      </a:r>
                    </a:p>
                    <a:p>
                      <a:pPr marL="174625" indent="-174625"/>
                      <a:r>
                        <a:rPr kumimoji="1" lang="ja-JP" altLang="en-US" sz="1300" b="0" dirty="0" smtClean="0">
                          <a:solidFill>
                            <a:schemeClr val="tx1"/>
                          </a:solidFill>
                        </a:rPr>
                        <a:t>■令和元年度寄附額</a:t>
                      </a:r>
                      <a:r>
                        <a:rPr kumimoji="1" lang="en-US" altLang="ja-JP" sz="1300" b="0" dirty="0" smtClean="0">
                          <a:solidFill>
                            <a:schemeClr val="tx1"/>
                          </a:solidFill>
                        </a:rPr>
                        <a:t>5,721</a:t>
                      </a:r>
                      <a:r>
                        <a:rPr kumimoji="1" lang="ja-JP" altLang="en-US" sz="1300" b="0" dirty="0" smtClean="0">
                          <a:solidFill>
                            <a:schemeClr val="tx1"/>
                          </a:solidFill>
                        </a:rPr>
                        <a:t>千円（</a:t>
                      </a:r>
                      <a:r>
                        <a:rPr kumimoji="1" lang="en-US" altLang="ja-JP" sz="1300" b="0" dirty="0" smtClean="0">
                          <a:solidFill>
                            <a:schemeClr val="tx1"/>
                          </a:solidFill>
                        </a:rPr>
                        <a:t>R1.12</a:t>
                      </a:r>
                      <a:r>
                        <a:rPr kumimoji="1" lang="ja-JP" altLang="en-US" sz="1300" b="0" dirty="0" smtClean="0">
                          <a:solidFill>
                            <a:schemeClr val="tx1"/>
                          </a:solidFill>
                        </a:rPr>
                        <a:t>末時点）寄附総額</a:t>
                      </a:r>
                      <a:r>
                        <a:rPr kumimoji="1" lang="en-US" altLang="ja-JP" sz="1300" b="0" dirty="0" smtClean="0">
                          <a:solidFill>
                            <a:schemeClr val="tx1"/>
                          </a:solidFill>
                        </a:rPr>
                        <a:t>51,873</a:t>
                      </a:r>
                      <a:r>
                        <a:rPr kumimoji="1" lang="ja-JP" altLang="en-US" sz="1300" b="0" dirty="0" smtClean="0">
                          <a:solidFill>
                            <a:schemeClr val="tx1"/>
                          </a:solidFill>
                        </a:rPr>
                        <a:t>千円（</a:t>
                      </a:r>
                      <a:r>
                        <a:rPr kumimoji="1" lang="en-US" altLang="ja-JP" sz="1300" b="0" dirty="0" smtClean="0">
                          <a:solidFill>
                            <a:schemeClr val="tx1"/>
                          </a:solidFill>
                        </a:rPr>
                        <a:t>H24</a:t>
                      </a:r>
                      <a:r>
                        <a:rPr kumimoji="1" lang="ja-JP" altLang="en-US" sz="1300" b="0" dirty="0" smtClean="0">
                          <a:solidFill>
                            <a:schemeClr val="tx1"/>
                          </a:solidFill>
                        </a:rPr>
                        <a:t>～</a:t>
                      </a:r>
                      <a:r>
                        <a:rPr kumimoji="1" lang="en-US" altLang="ja-JP" sz="1300" b="0" dirty="0" smtClean="0">
                          <a:solidFill>
                            <a:schemeClr val="tx1"/>
                          </a:solidFill>
                        </a:rPr>
                        <a:t>R1.12</a:t>
                      </a:r>
                      <a:r>
                        <a:rPr kumimoji="1" lang="ja-JP" altLang="en-US" sz="1300" b="0" dirty="0" smtClean="0">
                          <a:solidFill>
                            <a:schemeClr val="tx1"/>
                          </a:solidFill>
                        </a:rPr>
                        <a:t>末）</a:t>
                      </a:r>
                      <a:endParaRPr kumimoji="1" lang="en-US" altLang="ja-JP" sz="1300" b="0" dirty="0" smtClean="0">
                        <a:solidFill>
                          <a:schemeClr val="tx1"/>
                        </a:solidFill>
                      </a:endParaRPr>
                    </a:p>
                    <a:p>
                      <a:pPr marL="174625" indent="-174625"/>
                      <a:r>
                        <a:rPr kumimoji="1" lang="ja-JP" altLang="en-US" sz="1300" b="0" dirty="0" smtClean="0">
                          <a:solidFill>
                            <a:schemeClr val="tx1"/>
                          </a:solidFill>
                        </a:rPr>
                        <a:t>■寄附金を活用し、がん検診の普及啓発資材の作成、がん教育や企画提案型公募事業等を実施。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■健活おおさか推進府民会議等においてリーフレットを配布する等、基金への寄附をＰＲ。</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smtClean="0">
                          <a:solidFill>
                            <a:schemeClr val="tx1"/>
                          </a:solidFill>
                        </a:rPr>
                        <a:t>がん患者会等との連携推進</a:t>
                      </a:r>
                      <a:r>
                        <a:rPr kumimoji="1" lang="en-US" altLang="ja-JP" sz="1300" dirty="0" smtClean="0">
                          <a:solidFill>
                            <a:schemeClr val="tx1"/>
                          </a:solidFill>
                        </a:rPr>
                        <a:t>》</a:t>
                      </a:r>
                    </a:p>
                    <a:p>
                      <a:r>
                        <a:rPr kumimoji="1" lang="ja-JP" altLang="en-US" sz="1300" b="0" dirty="0" smtClean="0">
                          <a:solidFill>
                            <a:schemeClr val="tx1"/>
                          </a:solidFill>
                        </a:rPr>
                        <a:t>■患者会や患者サロンの情報について、地域の療養情報冊子及び別冊、ホームページを改訂し、</a:t>
                      </a:r>
                      <a:endParaRPr kumimoji="1" lang="en-US" altLang="ja-JP" sz="1300" b="0" dirty="0" smtClean="0">
                        <a:solidFill>
                          <a:schemeClr val="tx1"/>
                        </a:solidFill>
                      </a:endParaRPr>
                    </a:p>
                    <a:p>
                      <a:r>
                        <a:rPr kumimoji="1" lang="ja-JP" altLang="en-US" sz="1300" b="0" dirty="0" smtClean="0">
                          <a:solidFill>
                            <a:schemeClr val="tx1"/>
                          </a:solidFill>
                        </a:rPr>
                        <a:t>　府内の拠点病院等へ配布。</a:t>
                      </a:r>
                      <a:endParaRPr kumimoji="1" lang="en-US" altLang="ja-JP" sz="1300" b="0" dirty="0" smtClean="0">
                        <a:solidFill>
                          <a:schemeClr val="tx1"/>
                        </a:solidFill>
                      </a:endParaRPr>
                    </a:p>
                    <a:p>
                      <a:r>
                        <a:rPr kumimoji="1" lang="ja-JP" altLang="en-US" sz="1300" b="0" dirty="0" smtClean="0">
                          <a:solidFill>
                            <a:schemeClr val="tx1"/>
                          </a:solidFill>
                        </a:rPr>
                        <a:t>■がん対策基金等を活用して患者会や患者サロンの活動を支援。</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r>
                        <a:rPr kumimoji="1" lang="ja-JP" altLang="en-US" sz="1300" b="0" dirty="0" smtClean="0">
                          <a:solidFill>
                            <a:schemeClr val="tx1"/>
                          </a:solidFill>
                          <a:latin typeface="+mn-ea"/>
                          <a:ea typeface="+mn-ea"/>
                        </a:rPr>
                        <a:t>■患者サロンの運営に係る病院の負担軽減</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■引き続き、がん対策基金の寄附の拡大に努めるとともに、寄附等を活用して患者会や</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　患者サロンの活動を支援。</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■がん患者会等の情報について、療養情報冊子や</a:t>
                      </a:r>
                      <a:r>
                        <a:rPr kumimoji="1" lang="en-US" altLang="ja-JP" sz="1300" b="0" dirty="0" smtClean="0">
                          <a:solidFill>
                            <a:schemeClr val="tx1"/>
                          </a:solidFill>
                          <a:latin typeface="+mn-ea"/>
                          <a:ea typeface="+mn-ea"/>
                        </a:rPr>
                        <a:t>HP</a:t>
                      </a:r>
                      <a:r>
                        <a:rPr kumimoji="1" lang="ja-JP" altLang="en-US" sz="1300" b="0" dirty="0" smtClean="0">
                          <a:solidFill>
                            <a:schemeClr val="tx1"/>
                          </a:solidFill>
                          <a:latin typeface="+mn-ea"/>
                          <a:ea typeface="+mn-ea"/>
                        </a:rPr>
                        <a:t>の改訂、拠点病院への配布をする。</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■大阪がん患者団体協議会及び関係者との継続的な意見交換を行い、がん対策の推進に努める。</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ja-JP" altLang="en-US" sz="1600" b="1" baseline="0" dirty="0" smtClean="0">
                          <a:solidFill>
                            <a:schemeClr val="bg1"/>
                          </a:solidFill>
                        </a:rPr>
                        <a:t> </a:t>
                      </a: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がん検診普及事業（</a:t>
                      </a:r>
                      <a:r>
                        <a:rPr kumimoji="1" lang="en-US" altLang="ja-JP" sz="1300" dirty="0" smtClean="0">
                          <a:solidFill>
                            <a:schemeClr val="tx1"/>
                          </a:solidFill>
                        </a:rPr>
                        <a:t>1,504</a:t>
                      </a:r>
                      <a:r>
                        <a:rPr kumimoji="1" lang="ja-JP" altLang="en-US" sz="1300" dirty="0" smtClean="0">
                          <a:solidFill>
                            <a:schemeClr val="tx1"/>
                          </a:solidFill>
                        </a:rPr>
                        <a:t>千円</a:t>
                      </a:r>
                      <a:r>
                        <a:rPr kumimoji="1" lang="ja-JP" altLang="en-US" sz="1300" dirty="0" smtClean="0"/>
                        <a:t>）、企画提案公募によるがん対策貢献事業（</a:t>
                      </a:r>
                      <a:r>
                        <a:rPr kumimoji="1" lang="en-US" altLang="ja-JP" sz="1300" dirty="0" smtClean="0"/>
                        <a:t>1,400</a:t>
                      </a:r>
                      <a:r>
                        <a:rPr kumimoji="1" lang="ja-JP" altLang="en-US" sz="1300" dirty="0" smtClean="0"/>
                        <a:t>千円）、がんの予防につながる学習活動の充実支援事業（</a:t>
                      </a:r>
                      <a:r>
                        <a:rPr kumimoji="1" lang="en-US" altLang="ja-JP" sz="1300" dirty="0" smtClean="0"/>
                        <a:t>410</a:t>
                      </a:r>
                      <a:r>
                        <a:rPr kumimoji="1" lang="ja-JP" altLang="en-US" sz="1300" dirty="0" smtClean="0"/>
                        <a:t>千円）、緩和医療についての正しい知識の普及事業（</a:t>
                      </a:r>
                      <a:r>
                        <a:rPr kumimoji="1" lang="en-US" altLang="ja-JP" sz="1300" dirty="0" smtClean="0"/>
                        <a:t>4,457</a:t>
                      </a:r>
                      <a:r>
                        <a:rPr kumimoji="1" lang="ja-JP" altLang="en-US" sz="1300" dirty="0" smtClean="0"/>
                        <a:t>千円）等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09646" y="1462553"/>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09944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44698" y="218966"/>
            <a:ext cx="9311425" cy="6439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747121523"/>
              </p:ext>
            </p:extLst>
          </p:nvPr>
        </p:nvGraphicFramePr>
        <p:xfrm>
          <a:off x="525440" y="370792"/>
          <a:ext cx="8814337" cy="658059"/>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6580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smtClean="0">
                          <a:solidFill>
                            <a:schemeClr val="tx1"/>
                          </a:solidFill>
                        </a:rPr>
                        <a:t>◆喫煙、飲酒、食事、運動などの生活習慣を改善することにより、避けられるがんを防ぐことが大切。子どもの頃からがんに対する正しい知識などを学ぶ、がん教育の充実が求められる。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400800" y="6376876"/>
            <a:ext cx="318215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400" b="1" dirty="0" smtClean="0">
                <a:latin typeface="+mn-ea"/>
              </a:rPr>
              <a:t>＜がん検診部会＞</a:t>
            </a:r>
            <a:r>
              <a:rPr kumimoji="1" lang="ja-JP" altLang="en-US" sz="1600" b="1" dirty="0" smtClean="0">
                <a:latin typeface="+mn-ea"/>
              </a:rPr>
              <a:t>　１</a:t>
            </a:r>
            <a:endParaRPr kumimoji="1" lang="ja-JP" altLang="en-US" sz="1600" b="1"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1692054207"/>
              </p:ext>
            </p:extLst>
          </p:nvPr>
        </p:nvGraphicFramePr>
        <p:xfrm>
          <a:off x="525439" y="1138231"/>
          <a:ext cx="8814337" cy="521381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2545127">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300" dirty="0" smtClean="0">
                          <a:solidFill>
                            <a:schemeClr val="tx1"/>
                          </a:solidFill>
                        </a:rPr>
                        <a:t>《</a:t>
                      </a:r>
                      <a:r>
                        <a:rPr kumimoji="1" lang="ja-JP" altLang="en-US" sz="1300" u="sng" dirty="0" smtClean="0">
                          <a:solidFill>
                            <a:schemeClr val="tx1"/>
                          </a:solidFill>
                        </a:rPr>
                        <a:t>たばこ対策</a:t>
                      </a:r>
                      <a:r>
                        <a:rPr kumimoji="1" lang="en-US" altLang="ja-JP" sz="1300" dirty="0" smtClean="0">
                          <a:solidFill>
                            <a:schemeClr val="tx1"/>
                          </a:solidFill>
                        </a:rPr>
                        <a:t>》</a:t>
                      </a:r>
                      <a:endParaRPr kumimoji="1" lang="en-US" altLang="ja-JP" sz="1300" b="0" dirty="0" smtClean="0">
                        <a:solidFill>
                          <a:schemeClr val="tx1"/>
                        </a:solidFill>
                      </a:endParaRPr>
                    </a:p>
                    <a:p>
                      <a:pPr marL="174625" indent="-174625"/>
                      <a:r>
                        <a:rPr kumimoji="1" lang="ja-JP" altLang="en-US" sz="1300" b="0" dirty="0" smtClean="0">
                          <a:solidFill>
                            <a:schemeClr val="tx1"/>
                          </a:solidFill>
                        </a:rPr>
                        <a:t>■改正健康増進法、大阪府受動喫煙防止条例及び子どもの受動喫煙防止条例について、リーフレット配布やポスター掲示により周知。</a:t>
                      </a:r>
                      <a:endParaRPr kumimoji="1" lang="en-US" altLang="ja-JP" sz="1300" b="0" dirty="0" smtClean="0">
                        <a:solidFill>
                          <a:schemeClr val="tx1"/>
                        </a:solidFill>
                      </a:endParaRPr>
                    </a:p>
                    <a:p>
                      <a:pPr marL="174625" indent="-174625"/>
                      <a:r>
                        <a:rPr kumimoji="1" lang="ja-JP" altLang="en-US" sz="1300" b="0" dirty="0" smtClean="0">
                          <a:solidFill>
                            <a:schemeClr val="tx1"/>
                          </a:solidFill>
                        </a:rPr>
                        <a:t>■大阪府受動喫煙防止対策相談ダイヤルの設置や事業者向けの説明会を開催。</a:t>
                      </a:r>
                      <a:endParaRPr kumimoji="1" lang="en-US" altLang="ja-JP" sz="1300" b="0" dirty="0" smtClean="0">
                        <a:solidFill>
                          <a:schemeClr val="tx1"/>
                        </a:solidFill>
                      </a:endParaRPr>
                    </a:p>
                    <a:p>
                      <a:pPr marL="174625" indent="-174625"/>
                      <a:r>
                        <a:rPr kumimoji="1" lang="ja-JP" altLang="en-US" sz="1300" b="0" dirty="0" smtClean="0">
                          <a:solidFill>
                            <a:schemeClr val="tx1"/>
                          </a:solidFill>
                        </a:rPr>
                        <a:t>■府所管施設、市町村所管施設、学校、病院等の受動喫煙防止対策実施状況を調査。</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喫煙以外の生活習慣の改善</a:t>
                      </a:r>
                      <a:r>
                        <a:rPr kumimoji="1" lang="en-US" altLang="ja-JP" sz="1300" dirty="0" smtClean="0">
                          <a:solidFill>
                            <a:schemeClr val="tx1"/>
                          </a:solidFill>
                        </a:rPr>
                        <a:t>》</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■府民の健康づくりをオール大阪で推進する</a:t>
                      </a:r>
                      <a:r>
                        <a:rPr kumimoji="1" lang="en-US" altLang="ja-JP" sz="1300" b="0" dirty="0" smtClean="0">
                          <a:solidFill>
                            <a:schemeClr val="tx1"/>
                          </a:solidFill>
                        </a:rPr>
                        <a:t>『</a:t>
                      </a:r>
                      <a:r>
                        <a:rPr kumimoji="1" lang="ja-JP" altLang="en-US" sz="1300" b="0" dirty="0" smtClean="0">
                          <a:solidFill>
                            <a:schemeClr val="tx1"/>
                          </a:solidFill>
                        </a:rPr>
                        <a:t>健活</a:t>
                      </a:r>
                      <a:r>
                        <a:rPr kumimoji="1" lang="en-US" altLang="ja-JP" sz="1300" b="0" dirty="0" smtClean="0">
                          <a:solidFill>
                            <a:schemeClr val="tx1"/>
                          </a:solidFill>
                        </a:rPr>
                        <a:t>10』</a:t>
                      </a:r>
                      <a:r>
                        <a:rPr kumimoji="1" lang="ja-JP" altLang="en-US" sz="1300" b="0" dirty="0" smtClean="0">
                          <a:solidFill>
                            <a:schemeClr val="tx1"/>
                          </a:solidFill>
                        </a:rPr>
                        <a:t>の普及啓発を、企業や保健医療団体、市町村等と連携して展開。</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■大学生や働く女性を対象に、食事、運動などをテーマとした啓発セミナーを開催（健康キャンパス・プロジェクト、女性のための健活セミナー）。</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がんに関する知識の普及啓発</a:t>
                      </a:r>
                      <a:r>
                        <a:rPr kumimoji="1" lang="en-US" altLang="ja-JP" sz="1300" dirty="0" smtClean="0">
                          <a:solidFill>
                            <a:schemeClr val="tx1"/>
                          </a:solidFill>
                        </a:rPr>
                        <a:t>》</a:t>
                      </a:r>
                      <a:endParaRPr kumimoji="1" lang="en-US" altLang="ja-JP" sz="1300" b="0" dirty="0" smtClean="0">
                        <a:solidFill>
                          <a:schemeClr val="tx1"/>
                        </a:solidFill>
                      </a:endParaRPr>
                    </a:p>
                    <a:p>
                      <a:pPr marL="174625" indent="-174625"/>
                      <a:r>
                        <a:rPr kumimoji="1" lang="ja-JP" altLang="en-US" sz="1300" b="0" dirty="0" smtClean="0">
                          <a:solidFill>
                            <a:schemeClr val="tx1"/>
                          </a:solidFill>
                        </a:rPr>
                        <a:t>■中学生向けのがん教育の実施及び、がん教育を担当する教員に対する研修を実施。また、学校へ派遣する外部講師リストを作成し、市町村教育委員会へ配布。</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15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■改正健康増進法及び大阪府受動喫煙防止条例の周知と実効性の担保。</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■健康に関心の薄い若い世代等に対して、取組みへの参加を促す集客手法の工夫が必要。</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■がん教育未実施の市町村に対し、さらなる働きかけが必要。</a:t>
                      </a:r>
                      <a:endParaRPr kumimoji="1" lang="en-US" altLang="ja-JP" sz="13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■望まない受動喫煙の防止のため、引き続き周知啓発と実態把握調査を実施。</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■多様な主体との連携・協働に向け、府民会議の活動を強化しオール大阪で健康づくりを推進。</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■がん教育、健活セミナーなど、Ｒ１に実施した事業は基本的に継続実施。</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16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solidFill>
                            <a:schemeClr val="tx1"/>
                          </a:solidFill>
                        </a:rPr>
                        <a:t>たばこ対策事業（</a:t>
                      </a:r>
                      <a:r>
                        <a:rPr kumimoji="1" lang="en-US" altLang="ja-JP" sz="1300" dirty="0" smtClean="0">
                          <a:solidFill>
                            <a:schemeClr val="tx1"/>
                          </a:solidFill>
                        </a:rPr>
                        <a:t>47,643</a:t>
                      </a:r>
                      <a:r>
                        <a:rPr kumimoji="1" lang="ja-JP" altLang="en-US" sz="1300" dirty="0" smtClean="0">
                          <a:solidFill>
                            <a:schemeClr val="tx1"/>
                          </a:solidFill>
                        </a:rPr>
                        <a:t>千円）、府民の健康づくり気運醸成事業（</a:t>
                      </a:r>
                      <a:r>
                        <a:rPr kumimoji="1" lang="en-US" altLang="ja-JP" sz="1300" dirty="0" smtClean="0">
                          <a:solidFill>
                            <a:schemeClr val="tx1"/>
                          </a:solidFill>
                        </a:rPr>
                        <a:t>4,971</a:t>
                      </a:r>
                      <a:r>
                        <a:rPr kumimoji="1" lang="ja-JP" altLang="en-US" sz="1300" dirty="0" smtClean="0">
                          <a:solidFill>
                            <a:schemeClr val="tx1"/>
                          </a:solidFill>
                        </a:rPr>
                        <a:t>千円）、健康キャンパス・プロジェクト事業（</a:t>
                      </a:r>
                      <a:r>
                        <a:rPr kumimoji="1" lang="en-US" altLang="ja-JP" sz="1300" dirty="0" smtClean="0">
                          <a:solidFill>
                            <a:schemeClr val="tx1"/>
                          </a:solidFill>
                        </a:rPr>
                        <a:t>2,878</a:t>
                      </a:r>
                      <a:r>
                        <a:rPr kumimoji="1" lang="ja-JP" altLang="en-US" sz="1300" dirty="0" smtClean="0">
                          <a:solidFill>
                            <a:schemeClr val="tx1"/>
                          </a:solidFill>
                        </a:rPr>
                        <a:t>千円）、健活セミナー事業（</a:t>
                      </a:r>
                      <a:r>
                        <a:rPr kumimoji="1" lang="en-US" altLang="ja-JP" sz="1300" dirty="0" smtClean="0">
                          <a:solidFill>
                            <a:schemeClr val="tx1"/>
                          </a:solidFill>
                        </a:rPr>
                        <a:t>2,330</a:t>
                      </a:r>
                      <a:r>
                        <a:rPr kumimoji="1" lang="ja-JP" altLang="en-US" sz="1300" dirty="0" smtClean="0">
                          <a:solidFill>
                            <a:schemeClr val="tx1"/>
                          </a:solidFill>
                        </a:rPr>
                        <a:t>千円）、がんの予防につながる学習活動の充実支援事業（</a:t>
                      </a:r>
                      <a:r>
                        <a:rPr kumimoji="1" lang="en-US" altLang="ja-JP" sz="1300" dirty="0" smtClean="0">
                          <a:solidFill>
                            <a:schemeClr val="tx1"/>
                          </a:solidFill>
                        </a:rPr>
                        <a:t>410</a:t>
                      </a:r>
                      <a:r>
                        <a:rPr kumimoji="1" lang="ja-JP" altLang="en-US" sz="1300" dirty="0" smtClean="0">
                          <a:solidFill>
                            <a:schemeClr val="tx1"/>
                          </a:solidFill>
                        </a:rPr>
                        <a:t>千円）</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77546" y="1071237"/>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327742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59002" y="1023214"/>
            <a:ext cx="9259910" cy="559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704481" y="1401277"/>
            <a:ext cx="6112702" cy="369332"/>
          </a:xfrm>
          <a:prstGeom prst="rect">
            <a:avLst/>
          </a:prstGeom>
        </p:spPr>
        <p:txBody>
          <a:bodyPr wrap="square">
            <a:spAutoFit/>
          </a:bodyPr>
          <a:lstStyle/>
          <a:p>
            <a:r>
              <a:rPr lang="ja-JP" altLang="en-US" b="1" dirty="0"/>
              <a:t>≪第３期大阪府がん対策推進計画における個別目標≫</a:t>
            </a:r>
          </a:p>
        </p:txBody>
      </p:sp>
      <p:graphicFrame>
        <p:nvGraphicFramePr>
          <p:cNvPr id="17" name="表 16"/>
          <p:cNvGraphicFramePr>
            <a:graphicFrameLocks noGrp="1"/>
          </p:cNvGraphicFramePr>
          <p:nvPr>
            <p:extLst/>
          </p:nvPr>
        </p:nvGraphicFramePr>
        <p:xfrm>
          <a:off x="750794" y="1779631"/>
          <a:ext cx="8554573" cy="4602088"/>
        </p:xfrm>
        <a:graphic>
          <a:graphicData uri="http://schemas.openxmlformats.org/drawingml/2006/table">
            <a:tbl>
              <a:tblPr firstRow="1" firstCol="1" bandRow="1">
                <a:tableStyleId>{5C22544A-7EE6-4342-B048-85BDC9FD1C3A}</a:tableStyleId>
              </a:tblPr>
              <a:tblGrid>
                <a:gridCol w="372682">
                  <a:extLst>
                    <a:ext uri="{9D8B030D-6E8A-4147-A177-3AD203B41FA5}">
                      <a16:colId xmlns:a16="http://schemas.microsoft.com/office/drawing/2014/main" val="20000"/>
                    </a:ext>
                  </a:extLst>
                </a:gridCol>
                <a:gridCol w="1733925">
                  <a:extLst>
                    <a:ext uri="{9D8B030D-6E8A-4147-A177-3AD203B41FA5}">
                      <a16:colId xmlns:a16="http://schemas.microsoft.com/office/drawing/2014/main" val="20001"/>
                    </a:ext>
                  </a:extLst>
                </a:gridCol>
                <a:gridCol w="1740141">
                  <a:extLst>
                    <a:ext uri="{9D8B030D-6E8A-4147-A177-3AD203B41FA5}">
                      <a16:colId xmlns:a16="http://schemas.microsoft.com/office/drawing/2014/main" val="4248317151"/>
                    </a:ext>
                  </a:extLst>
                </a:gridCol>
                <a:gridCol w="1569275">
                  <a:extLst>
                    <a:ext uri="{9D8B030D-6E8A-4147-A177-3AD203B41FA5}">
                      <a16:colId xmlns:a16="http://schemas.microsoft.com/office/drawing/2014/main" val="20003"/>
                    </a:ext>
                  </a:extLst>
                </a:gridCol>
                <a:gridCol w="1569275">
                  <a:extLst>
                    <a:ext uri="{9D8B030D-6E8A-4147-A177-3AD203B41FA5}">
                      <a16:colId xmlns:a16="http://schemas.microsoft.com/office/drawing/2014/main" val="2204503950"/>
                    </a:ext>
                  </a:extLst>
                </a:gridCol>
                <a:gridCol w="1569275">
                  <a:extLst>
                    <a:ext uri="{9D8B030D-6E8A-4147-A177-3AD203B41FA5}">
                      <a16:colId xmlns:a16="http://schemas.microsoft.com/office/drawing/2014/main" val="20004"/>
                    </a:ext>
                  </a:extLst>
                </a:gridCol>
              </a:tblGrid>
              <a:tr h="46736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L w="28575"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の状況</a:t>
                      </a:r>
                      <a:endParaRPr lang="en-US" altLang="ja-JP" sz="1400" b="1" dirty="0" smtClean="0">
                        <a:effectLst/>
                        <a:latin typeface="+mn-ea"/>
                        <a:ea typeface="+mn-ea"/>
                      </a:endParaRPr>
                    </a:p>
                    <a:p>
                      <a:pPr algn="ctr" fontAlgn="auto">
                        <a:lnSpc>
                          <a:spcPts val="1600"/>
                        </a:lnSpc>
                        <a:spcAft>
                          <a:spcPts val="0"/>
                        </a:spcAft>
                      </a:pPr>
                      <a:r>
                        <a:rPr lang="en-US" altLang="ja-JP" sz="1100" b="1" dirty="0" smtClean="0">
                          <a:effectLst/>
                          <a:latin typeface="+mn-ea"/>
                          <a:ea typeface="+mn-ea"/>
                        </a:rPr>
                        <a:t>【</a:t>
                      </a:r>
                      <a:r>
                        <a:rPr lang="ja-JP" altLang="en-US" sz="1100" b="1" dirty="0" smtClean="0">
                          <a:effectLst/>
                          <a:latin typeface="+mn-ea"/>
                          <a:ea typeface="+mn-ea"/>
                        </a:rPr>
                        <a:t>平成</a:t>
                      </a:r>
                      <a:r>
                        <a:rPr lang="en-US" altLang="ja-JP" sz="1100" b="1" dirty="0" smtClean="0">
                          <a:effectLst/>
                          <a:latin typeface="+mn-ea"/>
                          <a:ea typeface="+mn-ea"/>
                        </a:rPr>
                        <a:t>28(2016)</a:t>
                      </a:r>
                      <a:r>
                        <a:rPr lang="ja-JP" altLang="en-US" sz="1100" b="1" dirty="0" smtClean="0">
                          <a:effectLst/>
                          <a:latin typeface="+mn-ea"/>
                          <a:ea typeface="+mn-ea"/>
                        </a:rPr>
                        <a:t>年</a:t>
                      </a:r>
                      <a:r>
                        <a:rPr lang="en-US" altLang="ja-JP" sz="1100" b="1" dirty="0" smtClean="0">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en-US" altLang="ja-JP" sz="1400" b="1" dirty="0" smtClean="0">
                        <a:effectLst/>
                        <a:latin typeface="+mn-ea"/>
                        <a:ea typeface="+mn-ea"/>
                      </a:endParaRP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5317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がん検診</a:t>
                      </a:r>
                      <a:r>
                        <a:rPr lang="ja-JP" sz="1400" b="1" kern="100" dirty="0" smtClean="0">
                          <a:effectLst/>
                          <a:latin typeface="+mn-ea"/>
                          <a:ea typeface="+mn-ea"/>
                        </a:rPr>
                        <a:t>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33.7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令和</a:t>
                      </a:r>
                      <a:r>
                        <a:rPr lang="en-US" altLang="ja-JP" sz="1200" b="1" dirty="0" smtClean="0">
                          <a:solidFill>
                            <a:schemeClr val="tx1"/>
                          </a:solidFill>
                          <a:effectLst/>
                          <a:latin typeface="+mn-ea"/>
                          <a:ea typeface="+mn-ea"/>
                          <a:cs typeface="HG丸ｺﾞｼｯｸM-PRO"/>
                        </a:rPr>
                        <a:t>2</a:t>
                      </a:r>
                      <a:r>
                        <a:rPr lang="ja-JP" altLang="en-US" sz="1200" b="1" dirty="0" smtClean="0">
                          <a:solidFill>
                            <a:schemeClr val="tx1"/>
                          </a:solidFill>
                          <a:effectLst/>
                          <a:latin typeface="+mn-ea"/>
                          <a:ea typeface="+mn-ea"/>
                          <a:cs typeface="HG丸ｺﾞｼｯｸM-PRO"/>
                        </a:rPr>
                        <a:t>年</a:t>
                      </a:r>
                      <a:r>
                        <a:rPr lang="en-US" altLang="ja-JP" sz="1200" b="1" dirty="0" smtClean="0">
                          <a:solidFill>
                            <a:schemeClr val="tx1"/>
                          </a:solidFill>
                          <a:effectLst/>
                          <a:latin typeface="+mn-ea"/>
                          <a:ea typeface="+mn-ea"/>
                          <a:cs typeface="HG丸ｺﾞｼｯｸM-PRO"/>
                        </a:rPr>
                        <a:t>(2020)</a:t>
                      </a:r>
                      <a:r>
                        <a:rPr lang="ja-JP" altLang="en-US" sz="1200" b="1" dirty="0" smtClean="0">
                          <a:solidFill>
                            <a:schemeClr val="tx1"/>
                          </a:solidFill>
                          <a:effectLst/>
                          <a:latin typeface="+mn-ea"/>
                          <a:ea typeface="+mn-ea"/>
                          <a:cs typeface="HG丸ｺﾞｼｯｸM-PRO"/>
                        </a:rPr>
                        <a:t>年度に確認</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３年に１度の調査実施のため</a:t>
                      </a:r>
                      <a:r>
                        <a:rPr lang="en-US" altLang="ja-JP"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53173">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大腸がん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34.4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auto">
                        <a:lnSpc>
                          <a:spcPts val="1600"/>
                        </a:lnSpc>
                        <a:spcAft>
                          <a:spcPts val="0"/>
                        </a:spcAft>
                      </a:pPr>
                      <a:endParaRPr lang="ja-JP" sz="1400" b="1" dirty="0">
                        <a:solidFill>
                          <a:srgbClr val="FF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317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肺がん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36.4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auto">
                        <a:lnSpc>
                          <a:spcPts val="1600"/>
                        </a:lnSpc>
                        <a:spcAft>
                          <a:spcPts val="0"/>
                        </a:spcAft>
                      </a:pPr>
                      <a:endParaRPr lang="ja-JP" sz="1400" b="1" dirty="0">
                        <a:solidFill>
                          <a:srgbClr val="FF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53173">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乳がん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auto">
                        <a:lnSpc>
                          <a:spcPts val="1600"/>
                        </a:lnSpc>
                        <a:spcAft>
                          <a:spcPts val="0"/>
                        </a:spcAft>
                      </a:pPr>
                      <a:endParaRPr lang="ja-JP" sz="1400" b="1" dirty="0">
                        <a:solidFill>
                          <a:srgbClr val="FF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3173">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子宮頸がん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38.5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auto">
                        <a:lnSpc>
                          <a:spcPts val="1600"/>
                        </a:lnSpc>
                        <a:spcAft>
                          <a:spcPts val="0"/>
                        </a:spcAft>
                      </a:pPr>
                      <a:endParaRPr lang="ja-JP" sz="1400" b="1" dirty="0">
                        <a:solidFill>
                          <a:srgbClr val="FF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5043">
                <a:tc gridSpan="6">
                  <a:txBody>
                    <a:bodyPr/>
                    <a:lstStyle/>
                    <a:p>
                      <a:pPr marL="0" algn="ctr" defTabSz="914400" rtl="0" eaLnBrk="1" fontAlgn="auto" latinLnBrk="0" hangingPunct="1">
                        <a:lnSpc>
                          <a:spcPts val="500"/>
                        </a:lnSpc>
                        <a:spcAft>
                          <a:spcPts val="0"/>
                        </a:spcAft>
                      </a:pPr>
                      <a:endParaRPr kumimoji="1" lang="ja-JP" sz="14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pPr marL="0" algn="ctr" defTabSz="914400" rtl="0" eaLnBrk="1" fontAlgn="auto" latinLnBrk="0" hangingPunct="1">
                        <a:lnSpc>
                          <a:spcPts val="1600"/>
                        </a:lnSpc>
                        <a:spcAft>
                          <a:spcPts val="0"/>
                        </a:spcAft>
                      </a:pPr>
                      <a:endParaRPr kumimoji="1" lang="en-US" altLang="ja-JP" sz="1400" b="1" kern="1200" dirty="0" smtClean="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200" b="1" kern="1200" dirty="0" smtClean="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2450646810"/>
                  </a:ext>
                </a:extLst>
              </a:tr>
              <a:tr h="527948">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 </a:t>
                      </a: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marL="0" algn="ctr" defTabSz="914400" rtl="0" eaLnBrk="1" fontAlgn="auto" latinLnBrk="0" hangingPunct="1">
                        <a:lnSpc>
                          <a:spcPts val="1600"/>
                        </a:lnSpc>
                        <a:spcAft>
                          <a:spcPts val="0"/>
                        </a:spcAft>
                      </a:pPr>
                      <a:r>
                        <a:rPr kumimoji="1" lang="ja-JP" sz="1400" b="1" kern="1200" dirty="0">
                          <a:solidFill>
                            <a:schemeClr val="lt1"/>
                          </a:solidFill>
                          <a:effectLst/>
                          <a:latin typeface="+mn-ea"/>
                          <a:ea typeface="+mn-ea"/>
                          <a:cs typeface="+mn-cs"/>
                        </a:rPr>
                        <a:t>個別目標</a:t>
                      </a: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marL="0" algn="ctr" defTabSz="914400" rtl="0" eaLnBrk="1" fontAlgn="auto" latinLnBrk="0" hangingPunct="1">
                        <a:lnSpc>
                          <a:spcPts val="1600"/>
                        </a:lnSpc>
                        <a:spcAft>
                          <a:spcPts val="0"/>
                        </a:spcAft>
                      </a:pPr>
                      <a:r>
                        <a:rPr kumimoji="1" lang="ja-JP" altLang="en-US" sz="1400" b="1" kern="1200" dirty="0" smtClean="0">
                          <a:solidFill>
                            <a:schemeClr val="lt1"/>
                          </a:solidFill>
                          <a:effectLst/>
                          <a:latin typeface="+mn-ea"/>
                          <a:ea typeface="+mn-ea"/>
                          <a:cs typeface="+mn-cs"/>
                        </a:rPr>
                        <a:t>計画策定時</a:t>
                      </a:r>
                      <a:r>
                        <a:rPr kumimoji="1" lang="ja-JP" sz="1400" b="1" kern="1200" dirty="0" smtClean="0">
                          <a:solidFill>
                            <a:schemeClr val="lt1"/>
                          </a:solidFill>
                          <a:effectLst/>
                          <a:latin typeface="+mn-ea"/>
                          <a:ea typeface="+mn-ea"/>
                          <a:cs typeface="+mn-cs"/>
                        </a:rPr>
                        <a:t>の状況</a:t>
                      </a:r>
                      <a:endParaRPr kumimoji="1" lang="en-US" altLang="ja-JP" sz="1400" b="1" kern="1200" dirty="0" smtClean="0">
                        <a:solidFill>
                          <a:schemeClr val="lt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100" b="1" kern="1200" dirty="0" smtClean="0">
                          <a:solidFill>
                            <a:schemeClr val="lt1"/>
                          </a:solidFill>
                          <a:effectLst/>
                          <a:latin typeface="+mn-ea"/>
                          <a:ea typeface="+mn-ea"/>
                          <a:cs typeface="+mn-cs"/>
                        </a:rPr>
                        <a:t>【</a:t>
                      </a:r>
                      <a:r>
                        <a:rPr kumimoji="1" lang="ja-JP" altLang="en-US" sz="1100" b="1" kern="1200" dirty="0" smtClean="0">
                          <a:solidFill>
                            <a:schemeClr val="lt1"/>
                          </a:solidFill>
                          <a:effectLst/>
                          <a:latin typeface="+mn-ea"/>
                          <a:ea typeface="+mn-ea"/>
                          <a:cs typeface="+mn-cs"/>
                        </a:rPr>
                        <a:t>平成</a:t>
                      </a:r>
                      <a:r>
                        <a:rPr kumimoji="1" lang="en-US" altLang="ja-JP" sz="1100" b="1" kern="1200" dirty="0" smtClean="0">
                          <a:solidFill>
                            <a:schemeClr val="lt1"/>
                          </a:solidFill>
                          <a:effectLst/>
                          <a:latin typeface="+mn-ea"/>
                          <a:ea typeface="+mn-ea"/>
                          <a:cs typeface="+mn-cs"/>
                        </a:rPr>
                        <a:t>26(2014)</a:t>
                      </a:r>
                      <a:r>
                        <a:rPr kumimoji="1" lang="ja-JP" altLang="en-US" sz="1100" b="1" kern="1200" dirty="0" smtClean="0">
                          <a:solidFill>
                            <a:schemeClr val="lt1"/>
                          </a:solidFill>
                          <a:effectLst/>
                          <a:latin typeface="+mn-ea"/>
                          <a:ea typeface="+mn-ea"/>
                          <a:cs typeface="+mn-cs"/>
                        </a:rPr>
                        <a:t>年度</a:t>
                      </a:r>
                      <a:r>
                        <a:rPr kumimoji="1" lang="en-US" altLang="ja-JP" sz="1100" b="1" kern="1200" dirty="0" smtClean="0">
                          <a:solidFill>
                            <a:schemeClr val="lt1"/>
                          </a:solidFill>
                          <a:effectLst/>
                          <a:latin typeface="+mn-ea"/>
                          <a:ea typeface="+mn-ea"/>
                          <a:cs typeface="+mn-cs"/>
                        </a:rPr>
                        <a:t>】</a:t>
                      </a:r>
                      <a:endParaRPr kumimoji="1" lang="en-US" altLang="ja-JP" sz="1400" b="1" kern="1200" dirty="0" smtClean="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ja-JP" sz="1200" b="1" kern="1200" dirty="0" smtClean="0">
                          <a:solidFill>
                            <a:schemeClr val="bg1"/>
                          </a:solidFill>
                          <a:effectLst/>
                          <a:latin typeface="+mn-ea"/>
                          <a:ea typeface="+mn-ea"/>
                          <a:cs typeface="+mn-cs"/>
                        </a:rPr>
                        <a:t>現在の状況</a:t>
                      </a:r>
                      <a:endParaRPr kumimoji="1" lang="en-US" altLang="ja-JP" sz="1200" b="1" kern="1200" dirty="0" smtClean="0">
                        <a:solidFill>
                          <a:schemeClr val="bg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050" b="1" kern="1200" dirty="0" smtClean="0">
                          <a:solidFill>
                            <a:schemeClr val="bg1"/>
                          </a:solidFill>
                          <a:effectLst/>
                          <a:latin typeface="+mn-ea"/>
                          <a:ea typeface="+mn-ea"/>
                          <a:cs typeface="+mn-cs"/>
                        </a:rPr>
                        <a:t>※</a:t>
                      </a:r>
                      <a:r>
                        <a:rPr kumimoji="1" lang="ja-JP" altLang="en-US" sz="1050" b="1" kern="1200" dirty="0" smtClean="0">
                          <a:solidFill>
                            <a:schemeClr val="bg1"/>
                          </a:solidFill>
                          <a:effectLst/>
                          <a:latin typeface="+mn-ea"/>
                          <a:ea typeface="+mn-ea"/>
                          <a:cs typeface="+mn-cs"/>
                        </a:rPr>
                        <a:t>平成</a:t>
                      </a:r>
                      <a:r>
                        <a:rPr kumimoji="1" lang="en-US" altLang="ja-JP" sz="1050" b="1" kern="1200" dirty="0" smtClean="0">
                          <a:solidFill>
                            <a:schemeClr val="bg1"/>
                          </a:solidFill>
                          <a:effectLst/>
                          <a:latin typeface="+mn-ea"/>
                          <a:ea typeface="+mn-ea"/>
                          <a:cs typeface="+mn-cs"/>
                        </a:rPr>
                        <a:t>27(2015)</a:t>
                      </a:r>
                      <a:r>
                        <a:rPr kumimoji="1" lang="ja-JP" altLang="en-US" sz="1050" b="1" kern="1200" dirty="0" smtClean="0">
                          <a:solidFill>
                            <a:schemeClr val="bg1"/>
                          </a:solidFill>
                          <a:effectLst/>
                          <a:latin typeface="+mn-ea"/>
                          <a:ea typeface="+mn-ea"/>
                          <a:cs typeface="+mn-cs"/>
                        </a:rPr>
                        <a:t>年度</a:t>
                      </a:r>
                      <a:endParaRPr kumimoji="1" lang="en-US" altLang="ja-JP" sz="1200" b="1" kern="1200" dirty="0" smtClean="0">
                        <a:solidFill>
                          <a:schemeClr val="bg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2023</a:t>
                      </a:r>
                      <a:r>
                        <a:rPr kumimoji="1" lang="ja-JP" sz="1400" b="1" kern="1200" dirty="0">
                          <a:solidFill>
                            <a:schemeClr val="lt1"/>
                          </a:solidFill>
                          <a:effectLst/>
                          <a:latin typeface="+mn-ea"/>
                          <a:ea typeface="+mn-ea"/>
                          <a:cs typeface="+mn-cs"/>
                        </a:rPr>
                        <a:t>年度の目標</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4881376"/>
                  </a:ext>
                </a:extLst>
              </a:tr>
              <a:tr h="353173">
                <a:tc>
                  <a:txBody>
                    <a:bodyPr/>
                    <a:lstStyle/>
                    <a:p>
                      <a:pPr algn="ctr" fontAlgn="auto">
                        <a:lnSpc>
                          <a:spcPts val="1600"/>
                        </a:lnSpc>
                        <a:spcAft>
                          <a:spcPts val="0"/>
                        </a:spcAft>
                      </a:pPr>
                      <a:r>
                        <a:rPr lang="ja-JP" sz="1400" b="1" dirty="0">
                          <a:effectLst/>
                          <a:latin typeface="+mn-ea"/>
                          <a:ea typeface="+mn-ea"/>
                        </a:rPr>
                        <a:t>６</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精密検査</a:t>
                      </a:r>
                      <a:r>
                        <a:rPr lang="ja-JP" sz="1400" b="1" kern="100" dirty="0" smtClean="0">
                          <a:effectLst/>
                          <a:latin typeface="+mn-ea"/>
                          <a:ea typeface="+mn-ea"/>
                        </a:rPr>
                        <a:t>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85.7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85.1</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3173">
                <a:tc>
                  <a:txBody>
                    <a:bodyPr/>
                    <a:lstStyle/>
                    <a:p>
                      <a:pPr algn="ctr" fontAlgn="auto">
                        <a:lnSpc>
                          <a:spcPts val="1600"/>
                        </a:lnSpc>
                        <a:spcAft>
                          <a:spcPts val="0"/>
                        </a:spcAft>
                      </a:pPr>
                      <a:r>
                        <a:rPr lang="ja-JP" sz="1400" b="1" dirty="0">
                          <a:effectLst/>
                          <a:latin typeface="+mn-ea"/>
                          <a:ea typeface="+mn-ea"/>
                        </a:rPr>
                        <a:t>７</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大腸がん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70.2</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72.9</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53173">
                <a:tc>
                  <a:txBody>
                    <a:bodyPr/>
                    <a:lstStyle/>
                    <a:p>
                      <a:pPr algn="ctr" fontAlgn="auto">
                        <a:lnSpc>
                          <a:spcPts val="1600"/>
                        </a:lnSpc>
                        <a:spcAft>
                          <a:spcPts val="0"/>
                        </a:spcAft>
                      </a:pPr>
                      <a:r>
                        <a:rPr lang="ja-JP" sz="1400" b="1" dirty="0">
                          <a:effectLst/>
                          <a:latin typeface="+mn-ea"/>
                          <a:ea typeface="+mn-ea"/>
                        </a:rPr>
                        <a:t>８</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肺がん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87.6</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88.5</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3173">
                <a:tc>
                  <a:txBody>
                    <a:bodyPr/>
                    <a:lstStyle/>
                    <a:p>
                      <a:pPr algn="ctr" fontAlgn="auto">
                        <a:lnSpc>
                          <a:spcPts val="1600"/>
                        </a:lnSpc>
                        <a:spcAft>
                          <a:spcPts val="0"/>
                        </a:spcAft>
                      </a:pPr>
                      <a:r>
                        <a:rPr lang="ja-JP" sz="1400" b="1" dirty="0">
                          <a:effectLst/>
                          <a:latin typeface="+mn-ea"/>
                          <a:ea typeface="+mn-ea"/>
                        </a:rPr>
                        <a:t>９</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乳がん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93.4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94.2</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53173">
                <a:tc>
                  <a:txBody>
                    <a:bodyPr/>
                    <a:lstStyle/>
                    <a:p>
                      <a:pPr algn="ctr" fontAlgn="auto">
                        <a:lnSpc>
                          <a:spcPts val="1600"/>
                        </a:lnSpc>
                        <a:spcAft>
                          <a:spcPts val="0"/>
                        </a:spcAft>
                      </a:pPr>
                      <a:r>
                        <a:rPr lang="en-US" sz="1400" b="1" dirty="0">
                          <a:effectLst/>
                          <a:latin typeface="+mn-ea"/>
                          <a:ea typeface="+mn-ea"/>
                        </a:rPr>
                        <a:t>10</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子宮頸がん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82.8</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１</a:t>
            </a:r>
            <a:r>
              <a:rPr kumimoji="1" lang="ja-JP" altLang="en-US" sz="2800" b="1" dirty="0" smtClean="0">
                <a:solidFill>
                  <a:schemeClr val="tx1"/>
                </a:solidFill>
                <a:latin typeface="Meiryo UI" panose="020B0604030504040204" pitchFamily="50" charset="-128"/>
                <a:ea typeface="Meiryo UI" panose="020B0604030504040204" pitchFamily="50" charset="-128"/>
              </a:rPr>
              <a:t>　がんの予防･早期発見</a:t>
            </a:r>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129323" y="875474"/>
            <a:ext cx="7404392"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（２）</a:t>
            </a:r>
            <a:r>
              <a:rPr kumimoji="1" lang="ja-JP" altLang="en-US" sz="2000" b="1" dirty="0">
                <a:solidFill>
                  <a:schemeClr val="bg1"/>
                </a:solidFill>
              </a:rPr>
              <a:t>がん検診によるがんの早期発見（２次予防）</a:t>
            </a:r>
            <a:r>
              <a:rPr kumimoji="1" lang="ja-JP" altLang="en-US" b="1" dirty="0">
                <a:solidFill>
                  <a:schemeClr val="bg1"/>
                </a:solidFill>
              </a:rPr>
              <a:t>計画</a:t>
            </a:r>
            <a:r>
              <a:rPr kumimoji="1" lang="ja-JP" altLang="en-US" b="1" dirty="0" smtClean="0">
                <a:solidFill>
                  <a:schemeClr val="bg1"/>
                </a:solidFill>
              </a:rPr>
              <a:t>Ｐ</a:t>
            </a:r>
            <a:r>
              <a:rPr kumimoji="1" lang="en-US" altLang="ja-JP" b="1" dirty="0" smtClean="0">
                <a:solidFill>
                  <a:schemeClr val="bg1"/>
                </a:solidFill>
              </a:rPr>
              <a:t>46-47</a:t>
            </a:r>
            <a:endParaRPr kumimoji="1" lang="en-US" altLang="ja-JP" b="1" dirty="0">
              <a:solidFill>
                <a:schemeClr val="bg1"/>
              </a:solidFill>
            </a:endParaRPr>
          </a:p>
        </p:txBody>
      </p:sp>
    </p:spTree>
    <p:extLst>
      <p:ext uri="{BB962C8B-B14F-4D97-AF65-F5344CB8AC3E}">
        <p14:creationId xmlns:p14="http://schemas.microsoft.com/office/powerpoint/2010/main" val="2999883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1972" y="195853"/>
            <a:ext cx="9324304" cy="64367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540913" y="331022"/>
          <a:ext cx="8822027" cy="8534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14444">
                  <a:extLst>
                    <a:ext uri="{9D8B030D-6E8A-4147-A177-3AD203B41FA5}">
                      <a16:colId xmlns:a16="http://schemas.microsoft.com/office/drawing/2014/main" val="1328953327"/>
                    </a:ext>
                  </a:extLst>
                </a:gridCol>
              </a:tblGrid>
              <a:tr h="82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smtClean="0">
                          <a:solidFill>
                            <a:schemeClr val="tx1"/>
                          </a:solidFill>
                        </a:rPr>
                        <a:t>◆大阪府のがん検診受診率は年々向上しているが、依然として全国最低レベルにあり、受診率向上に向けた取組みが必要。また、早期発見につながるよう精密検査受診率の向上など、検診精度の維持向上が必要。</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941712" y="636304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b="1" dirty="0" smtClean="0">
                <a:latin typeface="+mn-ea"/>
              </a:rPr>
              <a:t>　</a:t>
            </a:r>
            <a:r>
              <a:rPr kumimoji="1" lang="ja-JP" altLang="en-US" sz="1400" b="1" dirty="0" smtClean="0">
                <a:latin typeface="+mn-ea"/>
              </a:rPr>
              <a:t>＜</a:t>
            </a:r>
            <a:r>
              <a:rPr kumimoji="1" lang="ja-JP" altLang="en-US" sz="1400" b="1" dirty="0">
                <a:latin typeface="+mn-ea"/>
              </a:rPr>
              <a:t>がん</a:t>
            </a:r>
            <a:r>
              <a:rPr kumimoji="1" lang="ja-JP" altLang="en-US" sz="1400" b="1" dirty="0" smtClean="0">
                <a:latin typeface="+mn-ea"/>
              </a:rPr>
              <a:t>検診部会＞</a:t>
            </a:r>
            <a:r>
              <a:rPr kumimoji="1" lang="ja-JP" altLang="en-US" sz="1600" b="1" dirty="0" smtClean="0">
                <a:latin typeface="+mn-ea"/>
              </a:rPr>
              <a:t>　２</a:t>
            </a:r>
            <a:endParaRPr kumimoji="1" lang="ja-JP" altLang="en-US" sz="1600" b="1" dirty="0">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1729683471"/>
              </p:ext>
            </p:extLst>
          </p:nvPr>
        </p:nvGraphicFramePr>
        <p:xfrm>
          <a:off x="525439" y="1287888"/>
          <a:ext cx="8814337" cy="4875007"/>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2328235">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300" dirty="0" smtClean="0">
                          <a:solidFill>
                            <a:schemeClr val="tx1"/>
                          </a:solidFill>
                        </a:rPr>
                        <a:t>《</a:t>
                      </a:r>
                      <a:r>
                        <a:rPr kumimoji="1" lang="ja-JP" altLang="en-US" sz="1300" u="sng" dirty="0" smtClean="0">
                          <a:solidFill>
                            <a:schemeClr val="tx1"/>
                          </a:solidFill>
                        </a:rPr>
                        <a:t>市町村におけるがん検診受診率の向上</a:t>
                      </a:r>
                      <a:r>
                        <a:rPr kumimoji="1" lang="en-US" altLang="ja-JP" sz="1300" dirty="0" smtClean="0">
                          <a:solidFill>
                            <a:schemeClr val="tx1"/>
                          </a:solidFill>
                        </a:rPr>
                        <a:t>》</a:t>
                      </a:r>
                      <a:endParaRPr kumimoji="1" lang="en-US" altLang="ja-JP" sz="1300" b="0" dirty="0" smtClean="0">
                        <a:solidFill>
                          <a:schemeClr val="tx1"/>
                        </a:solidFill>
                      </a:endParaRPr>
                    </a:p>
                    <a:p>
                      <a:pPr marL="174625" indent="-174625"/>
                      <a:r>
                        <a:rPr kumimoji="1" lang="ja-JP" altLang="en-US" sz="1300" b="0" dirty="0" smtClean="0">
                          <a:solidFill>
                            <a:schemeClr val="tx1"/>
                          </a:solidFill>
                        </a:rPr>
                        <a:t>■平成</a:t>
                      </a:r>
                      <a:r>
                        <a:rPr kumimoji="1" lang="en-US" altLang="ja-JP" sz="1300" b="0" dirty="0" smtClean="0">
                          <a:solidFill>
                            <a:schemeClr val="tx1"/>
                          </a:solidFill>
                        </a:rPr>
                        <a:t>24</a:t>
                      </a:r>
                      <a:r>
                        <a:rPr kumimoji="1" lang="ja-JP" altLang="en-US" sz="1300" b="0" dirty="0" smtClean="0">
                          <a:solidFill>
                            <a:schemeClr val="tx1"/>
                          </a:solidFill>
                        </a:rPr>
                        <a:t>年に設置した精度管理センターを通じて、市町村向けに研修会を開催する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ほか、啓発資材作成・提供や個別受診勧奨実施に向けた助言等による支援を実施。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■市町村と連携して受診率向上に資する事業を総合的に実施し、その効果検証を行</a:t>
                      </a:r>
                      <a:endParaRPr kumimoji="1" lang="en-US" altLang="ja-JP" sz="1300" b="0" dirty="0" smtClean="0">
                        <a:solidFill>
                          <a:schemeClr val="tx1"/>
                        </a:solidFill>
                      </a:endParaRPr>
                    </a:p>
                    <a:p>
                      <a:pPr marL="174625" indent="-174625"/>
                      <a:r>
                        <a:rPr kumimoji="1" lang="ja-JP" altLang="en-US" sz="1300" b="0" dirty="0" smtClean="0">
                          <a:solidFill>
                            <a:schemeClr val="tx1"/>
                          </a:solidFill>
                        </a:rPr>
                        <a:t>　</a:t>
                      </a:r>
                      <a:r>
                        <a:rPr kumimoji="1" lang="ja-JP" altLang="en-US" sz="1300" b="0" dirty="0" err="1" smtClean="0">
                          <a:solidFill>
                            <a:schemeClr val="tx1"/>
                          </a:solidFill>
                        </a:rPr>
                        <a:t>う</a:t>
                      </a:r>
                      <a:r>
                        <a:rPr kumimoji="1" lang="ja-JP" altLang="en-US" sz="1300" b="0" dirty="0" smtClean="0">
                          <a:solidFill>
                            <a:schemeClr val="tx1"/>
                          </a:solidFill>
                        </a:rPr>
                        <a:t>ことにより有効な受診率向上策を</a:t>
                      </a:r>
                      <a:r>
                        <a:rPr kumimoji="1" lang="ja-JP" altLang="en-US" sz="1300" b="0" smtClean="0">
                          <a:solidFill>
                            <a:schemeClr val="tx1"/>
                          </a:solidFill>
                        </a:rPr>
                        <a:t>検討</a:t>
                      </a:r>
                      <a:r>
                        <a:rPr kumimoji="1" lang="ja-JP" altLang="en-US" sz="1300" b="0" smtClean="0">
                          <a:solidFill>
                            <a:schemeClr val="tx1"/>
                          </a:solidFill>
                        </a:rPr>
                        <a:t>。</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がん検診の精度管理の充実</a:t>
                      </a:r>
                      <a:r>
                        <a:rPr kumimoji="1" lang="en-US" altLang="ja-JP" sz="1300" dirty="0" smtClean="0">
                          <a:solidFill>
                            <a:schemeClr val="tx1"/>
                          </a:solidFill>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■市町村における検診の精度向上を目的として、検診結果等のデータを収集・分析し提供。</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■精検受診率が許容値を下回る市町村及び目標値を上回る市町村へそれぞれ通知文を発出。</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■市町村に対し、国の指針に基づくがん検診の実施に向けた助言・情報提供を実施。</a:t>
                      </a:r>
                      <a:endParaRPr kumimoji="1" lang="en-US" altLang="ja-JP" sz="1300" b="0" dirty="0" smtClean="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職域におけるがん検診の推進</a:t>
                      </a:r>
                      <a:r>
                        <a:rPr kumimoji="1" lang="en-US" altLang="ja-JP" sz="1300" dirty="0" smtClean="0">
                          <a:solidFill>
                            <a:schemeClr val="tx1"/>
                          </a:solidFill>
                        </a:rPr>
                        <a:t>》</a:t>
                      </a:r>
                      <a:endParaRPr kumimoji="1" lang="en-US" altLang="ja-JP" sz="1300" b="0" dirty="0" smtClean="0">
                        <a:solidFill>
                          <a:schemeClr val="tx1"/>
                        </a:solidFill>
                      </a:endParaRPr>
                    </a:p>
                    <a:p>
                      <a:pPr marL="174625" indent="-174625"/>
                      <a:r>
                        <a:rPr kumimoji="1" lang="ja-JP" altLang="en-US" sz="1300" b="0" dirty="0" smtClean="0">
                          <a:solidFill>
                            <a:schemeClr val="tx1"/>
                          </a:solidFill>
                        </a:rPr>
                        <a:t>■がん検診受診推進員を活用したがん検診の普及。（連携企業７社　</a:t>
                      </a:r>
                      <a:r>
                        <a:rPr kumimoji="1" lang="en-US" altLang="ja-JP" sz="1300" b="0" dirty="0" smtClean="0">
                          <a:solidFill>
                            <a:schemeClr val="tx1"/>
                          </a:solidFill>
                        </a:rPr>
                        <a:t>4,412</a:t>
                      </a:r>
                      <a:r>
                        <a:rPr kumimoji="1" lang="ja-JP" altLang="en-US" sz="1300" b="0" dirty="0" smtClean="0">
                          <a:solidFill>
                            <a:schemeClr val="tx1"/>
                          </a:solidFill>
                        </a:rPr>
                        <a:t>人）</a:t>
                      </a:r>
                      <a:endParaRPr kumimoji="1" lang="en-US" altLang="ja-JP" sz="1300" b="0" dirty="0" smtClean="0">
                        <a:solidFill>
                          <a:schemeClr val="tx1"/>
                        </a:solidFill>
                      </a:endParaRPr>
                    </a:p>
                    <a:p>
                      <a:pPr marL="174625" indent="-174625"/>
                      <a:r>
                        <a:rPr kumimoji="1" lang="ja-JP" altLang="en-US" sz="1300" b="0" dirty="0" smtClean="0">
                          <a:solidFill>
                            <a:schemeClr val="tx1"/>
                          </a:solidFill>
                        </a:rPr>
                        <a:t>■商工労働部と連携し、「がんと就業シンポジウム」等を開催して、事業者向けの啓発を実施。</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03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■受診率は向上し、都道府県順位も向上しているものの、依然として全国と比して低位。</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■職域におけるがん検診は、受診率や実施方法等の実態が明らかになっていない。</a:t>
                      </a:r>
                      <a:endParaRPr kumimoji="1" lang="en-US" altLang="ja-JP" sz="1300" b="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174625" indent="-174625"/>
                      <a:r>
                        <a:rPr kumimoji="1" lang="ja-JP" altLang="en-US" sz="1300" b="0" dirty="0" smtClean="0">
                          <a:solidFill>
                            <a:schemeClr val="tx1"/>
                          </a:solidFill>
                          <a:latin typeface="+mn-ea"/>
                          <a:ea typeface="+mn-ea"/>
                        </a:rPr>
                        <a:t>■引き続き、精度管理センターを通じた市町村支援を実施するとともに、実施したモデル事業の横展開を図る。</a:t>
                      </a:r>
                      <a:endParaRPr kumimoji="1" lang="en-US" altLang="ja-JP" sz="1300" b="0" dirty="0" smtClean="0">
                        <a:solidFill>
                          <a:schemeClr val="tx1"/>
                        </a:solidFill>
                        <a:latin typeface="+mn-ea"/>
                        <a:ea typeface="+mn-ea"/>
                      </a:endParaRPr>
                    </a:p>
                    <a:p>
                      <a:pPr marL="174625" indent="-174625"/>
                      <a:r>
                        <a:rPr kumimoji="1" lang="ja-JP" altLang="en-US" sz="1300" b="0" dirty="0" smtClean="0">
                          <a:solidFill>
                            <a:schemeClr val="tx1"/>
                          </a:solidFill>
                          <a:latin typeface="+mn-ea"/>
                          <a:ea typeface="+mn-ea"/>
                        </a:rPr>
                        <a:t>■職域におけるがん検診について、精度管理されたがん検診の普及および受診率の向上のため、検診機関を対象とした実態調査や国マニュアルの普及を</a:t>
                      </a:r>
                      <a:r>
                        <a:rPr kumimoji="1" lang="ja-JP" altLang="en-US" sz="1300" b="0" smtClean="0">
                          <a:solidFill>
                            <a:schemeClr val="tx1"/>
                          </a:solidFill>
                          <a:latin typeface="+mn-ea"/>
                          <a:ea typeface="+mn-ea"/>
                        </a:rPr>
                        <a:t>実施</a:t>
                      </a:r>
                      <a:r>
                        <a:rPr kumimoji="1" lang="ja-JP" altLang="en-US" sz="1300" b="0" smtClean="0">
                          <a:solidFill>
                            <a:schemeClr val="tx1"/>
                          </a:solidFill>
                          <a:latin typeface="+mn-ea"/>
                          <a:ea typeface="+mn-ea"/>
                        </a:rPr>
                        <a:t>。</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74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がん検診普及事業（</a:t>
                      </a:r>
                      <a:r>
                        <a:rPr kumimoji="1" lang="en-US" altLang="ja-JP" sz="1300" dirty="0" smtClean="0"/>
                        <a:t>1,704</a:t>
                      </a:r>
                      <a:r>
                        <a:rPr kumimoji="1" lang="ja-JP" altLang="en-US" sz="1300" dirty="0" smtClean="0"/>
                        <a:t>千円）、がん検診精度管理委託事業（</a:t>
                      </a:r>
                      <a:r>
                        <a:rPr kumimoji="1" lang="en-US" altLang="ja-JP" sz="1300" dirty="0" smtClean="0"/>
                        <a:t>57,933</a:t>
                      </a:r>
                      <a:r>
                        <a:rPr kumimoji="1" lang="ja-JP" altLang="en-US" sz="1300" dirty="0" smtClean="0"/>
                        <a:t>千円）、組織型検診体制推進事業（</a:t>
                      </a:r>
                      <a:r>
                        <a:rPr kumimoji="1" lang="en-US" altLang="ja-JP" sz="1300" dirty="0" smtClean="0"/>
                        <a:t>12,484</a:t>
                      </a:r>
                      <a:r>
                        <a:rPr kumimoji="1" lang="ja-JP" altLang="en-US" sz="1300" dirty="0" smtClean="0"/>
                        <a:t>千円）がん検診受診率向上事業（</a:t>
                      </a:r>
                      <a:r>
                        <a:rPr kumimoji="1" lang="en-US" altLang="ja-JP" sz="1300" dirty="0" smtClean="0"/>
                        <a:t>12,314</a:t>
                      </a:r>
                      <a:r>
                        <a:rPr kumimoji="1" lang="ja-JP" altLang="en-US" sz="1300" dirty="0" smtClean="0"/>
                        <a:t>千円）、乳がん検診受診率向上モデル事業（</a:t>
                      </a:r>
                      <a:r>
                        <a:rPr kumimoji="1" lang="en-US" altLang="ja-JP" sz="1300" dirty="0" smtClean="0"/>
                        <a:t>2,362</a:t>
                      </a:r>
                      <a:r>
                        <a:rPr kumimoji="1" lang="ja-JP" altLang="en-US" sz="1300" dirty="0" smtClean="0"/>
                        <a:t>千円）</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06081" y="1217247"/>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71268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503883" y="1023044"/>
            <a:ext cx="9259910" cy="5305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a:t>第３期</a:t>
            </a:r>
            <a:endParaRPr kumimoji="1" lang="ja-JP" altLang="en-US"/>
          </a:p>
        </p:txBody>
      </p:sp>
      <p:graphicFrame>
        <p:nvGraphicFramePr>
          <p:cNvPr id="9" name="表 8"/>
          <p:cNvGraphicFramePr>
            <a:graphicFrameLocks noGrp="1"/>
          </p:cNvGraphicFramePr>
          <p:nvPr>
            <p:extLst/>
          </p:nvPr>
        </p:nvGraphicFramePr>
        <p:xfrm>
          <a:off x="830207" y="2555747"/>
          <a:ext cx="8633022" cy="2426440"/>
        </p:xfrm>
        <a:graphic>
          <a:graphicData uri="http://schemas.openxmlformats.org/drawingml/2006/table">
            <a:tbl>
              <a:tblPr firstRow="1" firstCol="1" bandRow="1">
                <a:tableStyleId>{5C22544A-7EE6-4342-B048-85BDC9FD1C3A}</a:tableStyleId>
              </a:tblPr>
              <a:tblGrid>
                <a:gridCol w="331081">
                  <a:extLst>
                    <a:ext uri="{9D8B030D-6E8A-4147-A177-3AD203B41FA5}">
                      <a16:colId xmlns:a16="http://schemas.microsoft.com/office/drawing/2014/main" val="520890750"/>
                    </a:ext>
                  </a:extLst>
                </a:gridCol>
                <a:gridCol w="2869799">
                  <a:extLst>
                    <a:ext uri="{9D8B030D-6E8A-4147-A177-3AD203B41FA5}">
                      <a16:colId xmlns:a16="http://schemas.microsoft.com/office/drawing/2014/main" val="3581360159"/>
                    </a:ext>
                  </a:extLst>
                </a:gridCol>
                <a:gridCol w="2009159">
                  <a:extLst>
                    <a:ext uri="{9D8B030D-6E8A-4147-A177-3AD203B41FA5}">
                      <a16:colId xmlns:a16="http://schemas.microsoft.com/office/drawing/2014/main" val="2943479496"/>
                    </a:ext>
                  </a:extLst>
                </a:gridCol>
                <a:gridCol w="1893140">
                  <a:extLst>
                    <a:ext uri="{9D8B030D-6E8A-4147-A177-3AD203B41FA5}">
                      <a16:colId xmlns:a16="http://schemas.microsoft.com/office/drawing/2014/main" val="3474786921"/>
                    </a:ext>
                  </a:extLst>
                </a:gridCol>
                <a:gridCol w="1529843">
                  <a:extLst>
                    <a:ext uri="{9D8B030D-6E8A-4147-A177-3AD203B41FA5}">
                      <a16:colId xmlns:a16="http://schemas.microsoft.com/office/drawing/2014/main" val="2846757132"/>
                    </a:ext>
                  </a:extLst>
                </a:gridCol>
              </a:tblGrid>
              <a:tr h="70260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の状況</a:t>
                      </a:r>
                      <a:endParaRPr lang="en-US" altLang="ja-JP" sz="1400" b="1" dirty="0" smtClean="0">
                        <a:effectLst/>
                        <a:latin typeface="+mn-ea"/>
                        <a:ea typeface="+mn-ea"/>
                      </a:endParaRPr>
                    </a:p>
                    <a:p>
                      <a:pPr algn="ctr" fontAlgn="auto">
                        <a:lnSpc>
                          <a:spcPts val="1600"/>
                        </a:lnSpc>
                        <a:spcAft>
                          <a:spcPts val="0"/>
                        </a:spcAft>
                      </a:pPr>
                      <a:r>
                        <a:rPr lang="en-US" altLang="ja-JP" sz="1200" b="1" dirty="0" smtClean="0">
                          <a:solidFill>
                            <a:schemeClr val="bg1"/>
                          </a:solidFill>
                          <a:effectLst/>
                          <a:latin typeface="+mn-ea"/>
                          <a:ea typeface="+mn-ea"/>
                          <a:cs typeface="HG丸ｺﾞｼｯｸM-PRO" panose="020F0600000000000000" pitchFamily="50" charset="-128"/>
                        </a:rPr>
                        <a:t>【</a:t>
                      </a:r>
                      <a:r>
                        <a:rPr lang="ja-JP" altLang="en-US" sz="1200" b="1" dirty="0" smtClean="0">
                          <a:solidFill>
                            <a:schemeClr val="bg1"/>
                          </a:solidFill>
                          <a:effectLst/>
                          <a:latin typeface="+mn-ea"/>
                          <a:ea typeface="+mn-ea"/>
                          <a:cs typeface="HG丸ｺﾞｼｯｸM-PRO" panose="020F0600000000000000" pitchFamily="50" charset="-128"/>
                        </a:rPr>
                        <a:t>平成</a:t>
                      </a:r>
                      <a:r>
                        <a:rPr lang="en-US" altLang="ja-JP" sz="1200" b="1" dirty="0" smtClean="0">
                          <a:solidFill>
                            <a:schemeClr val="bg1"/>
                          </a:solidFill>
                          <a:effectLst/>
                          <a:latin typeface="+mn-ea"/>
                          <a:ea typeface="+mn-ea"/>
                          <a:cs typeface="HG丸ｺﾞｼｯｸM-PRO" panose="020F0600000000000000" pitchFamily="50" charset="-128"/>
                        </a:rPr>
                        <a:t>27</a:t>
                      </a:r>
                      <a:r>
                        <a:rPr lang="ja-JP" altLang="en-US" sz="1200" b="1" dirty="0" smtClean="0">
                          <a:solidFill>
                            <a:schemeClr val="bg1"/>
                          </a:solidFill>
                          <a:effectLst/>
                          <a:latin typeface="+mn-ea"/>
                          <a:ea typeface="+mn-ea"/>
                          <a:cs typeface="HG丸ｺﾞｼｯｸM-PRO" panose="020F0600000000000000" pitchFamily="50" charset="-128"/>
                        </a:rPr>
                        <a:t>（</a:t>
                      </a:r>
                      <a:r>
                        <a:rPr lang="en-US" altLang="ja-JP" sz="1200" b="1" dirty="0" smtClean="0">
                          <a:solidFill>
                            <a:schemeClr val="bg1"/>
                          </a:solidFill>
                          <a:effectLst/>
                          <a:latin typeface="+mn-ea"/>
                          <a:ea typeface="+mn-ea"/>
                          <a:cs typeface="HG丸ｺﾞｼｯｸM-PRO" panose="020F0600000000000000" pitchFamily="50" charset="-128"/>
                        </a:rPr>
                        <a:t>2015</a:t>
                      </a:r>
                      <a:r>
                        <a:rPr lang="ja-JP" altLang="en-US" sz="1200" b="1" dirty="0" smtClean="0">
                          <a:solidFill>
                            <a:schemeClr val="bg1"/>
                          </a:solidFill>
                          <a:effectLst/>
                          <a:latin typeface="+mn-ea"/>
                          <a:ea typeface="+mn-ea"/>
                          <a:cs typeface="HG丸ｺﾞｼｯｸM-PRO" panose="020F0600000000000000" pitchFamily="50" charset="-128"/>
                        </a:rPr>
                        <a:t>）年度</a:t>
                      </a:r>
                      <a:r>
                        <a:rPr lang="en-US" altLang="ja-JP" sz="1200" b="1" dirty="0" smtClean="0">
                          <a:solidFill>
                            <a:schemeClr val="bg1"/>
                          </a:solidFill>
                          <a:effectLst/>
                          <a:latin typeface="+mn-ea"/>
                          <a:ea typeface="+mn-ea"/>
                          <a:cs typeface="HG丸ｺﾞｼｯｸM-PRO" panose="020F0600000000000000" pitchFamily="50" charset="-128"/>
                        </a:rPr>
                        <a:t>】</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en-US" altLang="ja-JP" sz="1400" b="1" dirty="0" smtClean="0">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bg1"/>
                          </a:solidFill>
                          <a:effectLst/>
                          <a:latin typeface="+mn-ea"/>
                          <a:ea typeface="+mn-ea"/>
                          <a:cs typeface="HG丸ｺﾞｼｯｸM-PRO" panose="020F0600000000000000" pitchFamily="50" charset="-128"/>
                        </a:rPr>
                        <a:t>【</a:t>
                      </a:r>
                      <a:r>
                        <a:rPr lang="ja-JP" altLang="en-US" sz="1200" b="1" dirty="0" smtClean="0">
                          <a:solidFill>
                            <a:schemeClr val="bg1"/>
                          </a:solidFill>
                          <a:effectLst/>
                          <a:latin typeface="+mn-ea"/>
                          <a:ea typeface="+mn-ea"/>
                          <a:cs typeface="HG丸ｺﾞｼｯｸM-PRO" panose="020F0600000000000000" pitchFamily="50" charset="-128"/>
                        </a:rPr>
                        <a:t>平成</a:t>
                      </a:r>
                      <a:r>
                        <a:rPr lang="en-US" altLang="ja-JP" sz="1200" b="1" dirty="0" smtClean="0">
                          <a:solidFill>
                            <a:schemeClr val="bg1"/>
                          </a:solidFill>
                          <a:effectLst/>
                          <a:latin typeface="+mn-ea"/>
                          <a:ea typeface="+mn-ea"/>
                          <a:cs typeface="HG丸ｺﾞｼｯｸM-PRO" panose="020F0600000000000000" pitchFamily="50" charset="-128"/>
                        </a:rPr>
                        <a:t>30</a:t>
                      </a:r>
                      <a:r>
                        <a:rPr lang="ja-JP" altLang="en-US" sz="1200" b="1" dirty="0" smtClean="0">
                          <a:solidFill>
                            <a:schemeClr val="bg1"/>
                          </a:solidFill>
                          <a:effectLst/>
                          <a:latin typeface="+mn-ea"/>
                          <a:ea typeface="+mn-ea"/>
                          <a:cs typeface="HG丸ｺﾞｼｯｸM-PRO" panose="020F0600000000000000" pitchFamily="50" charset="-128"/>
                        </a:rPr>
                        <a:t>（</a:t>
                      </a:r>
                      <a:r>
                        <a:rPr lang="en-US" altLang="ja-JP" sz="1200" b="1" dirty="0" smtClean="0">
                          <a:solidFill>
                            <a:schemeClr val="bg1"/>
                          </a:solidFill>
                          <a:effectLst/>
                          <a:latin typeface="+mn-ea"/>
                          <a:ea typeface="+mn-ea"/>
                          <a:cs typeface="HG丸ｺﾞｼｯｸM-PRO" panose="020F0600000000000000" pitchFamily="50" charset="-128"/>
                        </a:rPr>
                        <a:t>2018</a:t>
                      </a:r>
                      <a:r>
                        <a:rPr lang="ja-JP" altLang="en-US" sz="1200" b="1" dirty="0" smtClean="0">
                          <a:solidFill>
                            <a:schemeClr val="bg1"/>
                          </a:solidFill>
                          <a:effectLst/>
                          <a:latin typeface="+mn-ea"/>
                          <a:ea typeface="+mn-ea"/>
                          <a:cs typeface="HG丸ｺﾞｼｯｸM-PRO" panose="020F0600000000000000" pitchFamily="50" charset="-128"/>
                        </a:rPr>
                        <a:t>）年度</a:t>
                      </a:r>
                      <a:r>
                        <a:rPr lang="en-US" altLang="ja-JP" sz="1200" b="1" dirty="0" smtClean="0">
                          <a:solidFill>
                            <a:schemeClr val="bg1"/>
                          </a:solidFill>
                          <a:effectLst/>
                          <a:latin typeface="+mn-ea"/>
                          <a:ea typeface="+mn-ea"/>
                          <a:cs typeface="HG丸ｺﾞｼｯｸM-PRO" panose="020F0600000000000000" pitchFamily="50" charset="-128"/>
                        </a:rPr>
                        <a:t>】</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smtClean="0">
                          <a:effectLst/>
                          <a:latin typeface="+mn-ea"/>
                          <a:ea typeface="+mn-ea"/>
                        </a:rPr>
                        <a:t>2023</a:t>
                      </a:r>
                      <a:r>
                        <a:rPr lang="ja-JP" sz="1400" b="1" dirty="0" smtClean="0">
                          <a:effectLst/>
                          <a:latin typeface="+mn-ea"/>
                          <a:ea typeface="+mn-ea"/>
                        </a:rPr>
                        <a:t>年度</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の</a:t>
                      </a:r>
                      <a:r>
                        <a:rPr lang="ja-JP" sz="1400" b="1" dirty="0">
                          <a:effectLst/>
                          <a:latin typeface="+mn-ea"/>
                          <a:ea typeface="+mn-ea"/>
                        </a:rPr>
                        <a:t>目標</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660870743"/>
                  </a:ext>
                </a:extLst>
              </a:tr>
              <a:tr h="86288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肝炎ウイルス検査累積受診者数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【大阪府調べ】</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約</a:t>
                      </a:r>
                      <a:r>
                        <a:rPr lang="en-US" sz="1400" b="1" dirty="0">
                          <a:effectLst/>
                          <a:latin typeface="+mn-ea"/>
                          <a:ea typeface="+mn-ea"/>
                        </a:rPr>
                        <a:t>55</a:t>
                      </a:r>
                      <a:r>
                        <a:rPr lang="ja-JP" sz="1400" b="1" dirty="0" smtClean="0">
                          <a:effectLst/>
                          <a:latin typeface="+mn-ea"/>
                          <a:ea typeface="+mn-ea"/>
                        </a:rPr>
                        <a:t>万人</a:t>
                      </a:r>
                      <a:endParaRPr lang="ja-JP" sz="14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smtClean="0">
                          <a:effectLst/>
                          <a:latin typeface="+mn-ea"/>
                          <a:ea typeface="+mn-ea"/>
                        </a:rPr>
                        <a:t>約</a:t>
                      </a:r>
                      <a:r>
                        <a:rPr lang="en-US" altLang="ja-JP" sz="1400" b="1" dirty="0" smtClean="0">
                          <a:effectLst/>
                          <a:latin typeface="+mn-ea"/>
                          <a:ea typeface="+mn-ea"/>
                        </a:rPr>
                        <a:t>70</a:t>
                      </a:r>
                      <a:r>
                        <a:rPr lang="ja-JP" sz="1400" b="1" dirty="0" smtClean="0">
                          <a:effectLst/>
                          <a:latin typeface="+mn-ea"/>
                          <a:ea typeface="+mn-ea"/>
                        </a:rPr>
                        <a:t>万人</a:t>
                      </a:r>
                      <a:endParaRPr lang="ja-JP" sz="14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約</a:t>
                      </a:r>
                      <a:r>
                        <a:rPr lang="en-US" sz="1400" b="1" dirty="0">
                          <a:effectLst/>
                          <a:latin typeface="+mn-ea"/>
                          <a:ea typeface="+mn-ea"/>
                        </a:rPr>
                        <a:t>109</a:t>
                      </a:r>
                      <a:r>
                        <a:rPr lang="ja-JP" sz="1400" b="1" dirty="0">
                          <a:effectLst/>
                          <a:latin typeface="+mn-ea"/>
                          <a:ea typeface="+mn-ea"/>
                        </a:rPr>
                        <a:t>万人</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063894"/>
                  </a:ext>
                </a:extLst>
              </a:tr>
              <a:tr h="8609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肝炎ウイルス検査精密検査受診率</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smtClean="0">
                          <a:effectLst/>
                          <a:latin typeface="+mn-ea"/>
                          <a:ea typeface="+mn-ea"/>
                        </a:rPr>
                        <a:t>44.4</a:t>
                      </a:r>
                      <a:r>
                        <a:rPr lang="ja-JP" sz="1400" b="1" dirty="0" smtClean="0">
                          <a:effectLst/>
                          <a:latin typeface="+mn-ea"/>
                          <a:ea typeface="+mn-ea"/>
                        </a:rPr>
                        <a:t>％</a:t>
                      </a:r>
                      <a:endParaRPr lang="ja-JP" sz="12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56</a:t>
                      </a:r>
                      <a:r>
                        <a:rPr lang="en-US" sz="1400" b="1" dirty="0" smtClean="0">
                          <a:effectLst/>
                          <a:latin typeface="+mn-ea"/>
                          <a:ea typeface="+mn-ea"/>
                        </a:rPr>
                        <a:t>.4</a:t>
                      </a:r>
                      <a:r>
                        <a:rPr lang="ja-JP" sz="1400" b="1" dirty="0" smtClean="0">
                          <a:effectLst/>
                          <a:latin typeface="+mn-ea"/>
                          <a:ea typeface="+mn-ea"/>
                        </a:rPr>
                        <a:t>％</a:t>
                      </a:r>
                      <a:endParaRPr lang="ja-JP" sz="12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7994477"/>
                  </a:ext>
                </a:extLst>
              </a:tr>
            </a:tbl>
          </a:graphicData>
        </a:graphic>
      </p:graphicFrame>
      <p:sp>
        <p:nvSpPr>
          <p:cNvPr id="16" name="正方形/長方形 15"/>
          <p:cNvSpPr/>
          <p:nvPr/>
        </p:nvSpPr>
        <p:spPr>
          <a:xfrm>
            <a:off x="830207" y="1914397"/>
            <a:ext cx="6112702" cy="369332"/>
          </a:xfrm>
          <a:prstGeom prst="rect">
            <a:avLst/>
          </a:prstGeom>
        </p:spPr>
        <p:txBody>
          <a:bodyPr wrap="square">
            <a:spAutoFit/>
          </a:bodyPr>
          <a:lstStyle/>
          <a:p>
            <a:r>
              <a:rPr lang="ja-JP" altLang="en-US" b="1" dirty="0"/>
              <a:t>≪第３期大阪府がん対策推進計画における個別目標≫</a:t>
            </a:r>
          </a:p>
        </p:txBody>
      </p:sp>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１</a:t>
            </a:r>
            <a:r>
              <a:rPr kumimoji="1" lang="ja-JP" altLang="en-US" sz="2800" b="1" dirty="0" smtClean="0">
                <a:solidFill>
                  <a:schemeClr val="tx1"/>
                </a:solidFill>
                <a:latin typeface="Meiryo UI" panose="020B0604030504040204" pitchFamily="50" charset="-128"/>
                <a:ea typeface="Meiryo UI" panose="020B0604030504040204" pitchFamily="50" charset="-128"/>
              </a:rPr>
              <a:t>　がんの予防･早期発見</a:t>
            </a:r>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900712"/>
            <a:ext cx="5241164"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（３）肝炎肝がん対策の推進　</a:t>
            </a:r>
            <a:r>
              <a:rPr kumimoji="1" lang="ja-JP" altLang="en-US" sz="2000" b="1" dirty="0">
                <a:solidFill>
                  <a:schemeClr val="bg1"/>
                </a:solidFill>
              </a:rPr>
              <a:t>計画</a:t>
            </a:r>
            <a:r>
              <a:rPr kumimoji="1" lang="ja-JP" altLang="en-US" sz="2000" b="1" dirty="0" smtClean="0">
                <a:solidFill>
                  <a:schemeClr val="bg1"/>
                </a:solidFill>
              </a:rPr>
              <a:t>Ｐ</a:t>
            </a:r>
            <a:r>
              <a:rPr kumimoji="1" lang="en-US" altLang="ja-JP" sz="2000" b="1" dirty="0" smtClean="0">
                <a:solidFill>
                  <a:schemeClr val="bg1"/>
                </a:solidFill>
              </a:rPr>
              <a:t>48-49</a:t>
            </a:r>
            <a:endParaRPr kumimoji="1" lang="en-US" altLang="ja-JP" sz="2000" b="1" dirty="0">
              <a:solidFill>
                <a:schemeClr val="bg1"/>
              </a:solidFill>
            </a:endParaRPr>
          </a:p>
        </p:txBody>
      </p:sp>
    </p:spTree>
    <p:extLst>
      <p:ext uri="{BB962C8B-B14F-4D97-AF65-F5344CB8AC3E}">
        <p14:creationId xmlns:p14="http://schemas.microsoft.com/office/powerpoint/2010/main" val="742948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09093" y="117741"/>
            <a:ext cx="9272789" cy="65277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476518" y="218942"/>
          <a:ext cx="8937938" cy="7391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830355">
                  <a:extLst>
                    <a:ext uri="{9D8B030D-6E8A-4147-A177-3AD203B41FA5}">
                      <a16:colId xmlns:a16="http://schemas.microsoft.com/office/drawing/2014/main" val="1328953327"/>
                    </a:ext>
                  </a:extLst>
                </a:gridCol>
              </a:tblGrid>
              <a:tr h="7085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700"/>
                        </a:lnSpc>
                      </a:pPr>
                      <a:r>
                        <a:rPr kumimoji="1" lang="ja-JP" altLang="en-US" sz="1400" b="1" dirty="0" smtClean="0">
                          <a:solidFill>
                            <a:schemeClr val="tx1"/>
                          </a:solidFill>
                        </a:rPr>
                        <a:t>◆肝炎ウイルス検査陽性者の重症化を予防することが肝がんの減少につながることから、肝炎ウイルス検査の陽性者への精密検査の受診勧奨、肝疾患診療連携拠点病院を中心とする医療提供体制の充実が必要。</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7070501" y="6377800"/>
            <a:ext cx="2601533" cy="365125"/>
          </a:xfrm>
        </p:spPr>
        <p:txBody>
          <a:bodyPr/>
          <a:lstStyle/>
          <a:p>
            <a:r>
              <a:rPr kumimoji="1" lang="ja-JP" altLang="en-US" sz="1400" b="1" dirty="0" smtClean="0">
                <a:latin typeface="+mn-ea"/>
              </a:rPr>
              <a:t>＜肝炎肝がん部会＞</a:t>
            </a:r>
            <a:r>
              <a:rPr kumimoji="1" lang="ja-JP" altLang="en-US" sz="1600" b="1" dirty="0" smtClean="0">
                <a:latin typeface="+mn-ea"/>
              </a:rPr>
              <a:t>　３</a:t>
            </a:r>
            <a:endParaRPr kumimoji="1" lang="ja-JP" altLang="en-US" sz="1600" b="1" dirty="0">
              <a:latin typeface="+mn-ea"/>
            </a:endParaRPr>
          </a:p>
        </p:txBody>
      </p:sp>
      <p:graphicFrame>
        <p:nvGraphicFramePr>
          <p:cNvPr id="9" name="表 8"/>
          <p:cNvGraphicFramePr>
            <a:graphicFrameLocks noGrp="1"/>
          </p:cNvGraphicFramePr>
          <p:nvPr>
            <p:extLst/>
          </p:nvPr>
        </p:nvGraphicFramePr>
        <p:xfrm>
          <a:off x="476519" y="1002543"/>
          <a:ext cx="8937937" cy="5467544"/>
        </p:xfrm>
        <a:graphic>
          <a:graphicData uri="http://schemas.openxmlformats.org/drawingml/2006/table">
            <a:tbl>
              <a:tblPr firstRow="1" bandRow="1">
                <a:tableStyleId>{5C22544A-7EE6-4342-B048-85BDC9FD1C3A}</a:tableStyleId>
              </a:tblPr>
              <a:tblGrid>
                <a:gridCol w="1125746">
                  <a:extLst>
                    <a:ext uri="{9D8B030D-6E8A-4147-A177-3AD203B41FA5}">
                      <a16:colId xmlns:a16="http://schemas.microsoft.com/office/drawing/2014/main" val="528851062"/>
                    </a:ext>
                  </a:extLst>
                </a:gridCol>
                <a:gridCol w="7812191">
                  <a:extLst>
                    <a:ext uri="{9D8B030D-6E8A-4147-A177-3AD203B41FA5}">
                      <a16:colId xmlns:a16="http://schemas.microsoft.com/office/drawing/2014/main" val="89849022"/>
                    </a:ext>
                  </a:extLst>
                </a:gridCol>
              </a:tblGrid>
              <a:tr h="3362998">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300" dirty="0" smtClean="0">
                          <a:solidFill>
                            <a:schemeClr val="tx1"/>
                          </a:solidFill>
                        </a:rPr>
                        <a:t>《</a:t>
                      </a:r>
                      <a:r>
                        <a:rPr kumimoji="1" lang="ja-JP" altLang="en-US" sz="1300" u="sng" dirty="0" smtClean="0">
                          <a:solidFill>
                            <a:schemeClr val="tx1"/>
                          </a:solidFill>
                        </a:rPr>
                        <a:t>肝炎肝がんの予防</a:t>
                      </a:r>
                      <a:r>
                        <a:rPr kumimoji="1" lang="en-US" altLang="ja-JP" sz="1300" u="sng" dirty="0" smtClean="0">
                          <a:solidFill>
                            <a:schemeClr val="tx1"/>
                          </a:solidFill>
                        </a:rPr>
                        <a:t>､</a:t>
                      </a:r>
                      <a:r>
                        <a:rPr kumimoji="1" lang="ja-JP" altLang="en-US" sz="1300" u="sng" dirty="0" smtClean="0">
                          <a:solidFill>
                            <a:schemeClr val="tx1"/>
                          </a:solidFill>
                        </a:rPr>
                        <a:t>医療の推進</a:t>
                      </a:r>
                      <a:r>
                        <a:rPr kumimoji="1" lang="en-US" altLang="ja-JP" sz="1300" dirty="0" smtClean="0">
                          <a:solidFill>
                            <a:schemeClr val="tx1"/>
                          </a:solidFill>
                        </a:rPr>
                        <a:t>》</a:t>
                      </a:r>
                      <a:endParaRPr kumimoji="1" lang="en-US" altLang="ja-JP" sz="1300" b="0" dirty="0" smtClean="0">
                        <a:solidFill>
                          <a:schemeClr val="tx1"/>
                        </a:solidFill>
                      </a:endParaRPr>
                    </a:p>
                    <a:p>
                      <a:pPr marL="179388" indent="-179388">
                        <a:lnSpc>
                          <a:spcPts val="1600"/>
                        </a:lnSpc>
                      </a:pPr>
                      <a:r>
                        <a:rPr kumimoji="1" lang="ja-JP" altLang="en-US" sz="1300" b="0" dirty="0" smtClean="0">
                          <a:solidFill>
                            <a:schemeClr val="tx1"/>
                          </a:solidFill>
                        </a:rPr>
                        <a:t>■肝炎ウイルス検査の陽性者に対しフォローアップを実施し、精密検査受診状況を把握</a:t>
                      </a:r>
                      <a:endParaRPr kumimoji="1" lang="en-US" altLang="ja-JP" sz="1300" b="0" dirty="0" smtClean="0">
                        <a:solidFill>
                          <a:schemeClr val="tx1"/>
                        </a:solidFill>
                      </a:endParaRPr>
                    </a:p>
                    <a:p>
                      <a:pPr marL="179388" indent="-179388">
                        <a:lnSpc>
                          <a:spcPts val="1600"/>
                        </a:lnSpc>
                      </a:pPr>
                      <a:r>
                        <a:rPr kumimoji="1" lang="ja-JP" altLang="en-US" sz="1300" b="0" dirty="0" smtClean="0">
                          <a:solidFill>
                            <a:schemeClr val="tx1"/>
                          </a:solidFill>
                        </a:rPr>
                        <a:t>　するとともに精密検査未受診者に対して受診勧奨を実施</a:t>
                      </a:r>
                      <a:endParaRPr kumimoji="1" lang="en-US" altLang="ja-JP" sz="1300" b="0" dirty="0" smtClean="0">
                        <a:solidFill>
                          <a:schemeClr val="tx1"/>
                        </a:solidFill>
                      </a:endParaRPr>
                    </a:p>
                    <a:p>
                      <a:pPr marL="179388" indent="-179388">
                        <a:lnSpc>
                          <a:spcPts val="1600"/>
                        </a:lnSpc>
                      </a:pPr>
                      <a:r>
                        <a:rPr kumimoji="1" lang="en-US" altLang="ja-JP" sz="1300" b="0" dirty="0" smtClean="0">
                          <a:solidFill>
                            <a:schemeClr val="tx1"/>
                          </a:solidFill>
                        </a:rPr>
                        <a:t>  【R1</a:t>
                      </a:r>
                      <a:r>
                        <a:rPr kumimoji="1" lang="ja-JP" altLang="en-US" sz="1300" b="0" dirty="0" smtClean="0">
                          <a:solidFill>
                            <a:schemeClr val="tx1"/>
                          </a:solidFill>
                        </a:rPr>
                        <a:t>年度陽性者：</a:t>
                      </a:r>
                      <a:r>
                        <a:rPr kumimoji="1" lang="en-US" altLang="ja-JP" sz="1300" b="0" dirty="0" smtClean="0">
                          <a:solidFill>
                            <a:schemeClr val="tx1"/>
                          </a:solidFill>
                        </a:rPr>
                        <a:t>15</a:t>
                      </a:r>
                      <a:r>
                        <a:rPr kumimoji="1" lang="ja-JP" altLang="en-US" sz="1300" b="0" dirty="0" smtClean="0">
                          <a:solidFill>
                            <a:schemeClr val="tx1"/>
                          </a:solidFill>
                        </a:rPr>
                        <a:t>人（</a:t>
                      </a:r>
                      <a:r>
                        <a:rPr kumimoji="1" lang="en-US" altLang="ja-JP" sz="1300" b="0" dirty="0" smtClean="0">
                          <a:solidFill>
                            <a:schemeClr val="tx1"/>
                          </a:solidFill>
                        </a:rPr>
                        <a:t>R1.12</a:t>
                      </a:r>
                      <a:r>
                        <a:rPr kumimoji="1" lang="ja-JP" altLang="en-US" sz="1300" b="0" dirty="0" smtClean="0">
                          <a:solidFill>
                            <a:schemeClr val="tx1"/>
                          </a:solidFill>
                        </a:rPr>
                        <a:t>末時点）</a:t>
                      </a:r>
                      <a:r>
                        <a:rPr kumimoji="1" lang="en-US" altLang="ja-JP" sz="1300" b="0" dirty="0" smtClean="0">
                          <a:solidFill>
                            <a:schemeClr val="tx1"/>
                          </a:solidFill>
                        </a:rPr>
                        <a:t>】</a:t>
                      </a:r>
                    </a:p>
                    <a:p>
                      <a:pPr marL="179388" indent="-179388">
                        <a:lnSpc>
                          <a:spcPts val="1600"/>
                        </a:lnSpc>
                      </a:pPr>
                      <a:r>
                        <a:rPr kumimoji="1" lang="ja-JP" altLang="en-US" sz="1300" b="0" dirty="0" smtClean="0">
                          <a:solidFill>
                            <a:schemeClr val="tx1"/>
                          </a:solidFill>
                        </a:rPr>
                        <a:t>■初回精密検査費用助成の対象拡大（職域の健康診断等）</a:t>
                      </a:r>
                      <a:r>
                        <a:rPr kumimoji="1" lang="en-US" altLang="ja-JP" sz="1300" b="0" dirty="0" smtClean="0">
                          <a:solidFill>
                            <a:schemeClr val="tx1"/>
                          </a:solidFill>
                        </a:rPr>
                        <a:t>【R1</a:t>
                      </a:r>
                      <a:r>
                        <a:rPr kumimoji="1" lang="ja-JP" altLang="en-US" sz="1300" b="0" dirty="0" smtClean="0">
                          <a:solidFill>
                            <a:schemeClr val="tx1"/>
                          </a:solidFill>
                        </a:rPr>
                        <a:t>年度：</a:t>
                      </a:r>
                      <a:r>
                        <a:rPr kumimoji="1" lang="en-US" altLang="ja-JP" sz="1300" b="0" dirty="0" smtClean="0">
                          <a:solidFill>
                            <a:schemeClr val="tx1"/>
                          </a:solidFill>
                        </a:rPr>
                        <a:t>40</a:t>
                      </a:r>
                      <a:r>
                        <a:rPr kumimoji="1" lang="ja-JP" altLang="en-US" sz="1300" b="0" dirty="0" smtClean="0">
                          <a:solidFill>
                            <a:schemeClr val="tx1"/>
                          </a:solidFill>
                        </a:rPr>
                        <a:t>人（</a:t>
                      </a:r>
                      <a:r>
                        <a:rPr kumimoji="1" lang="en-US" altLang="ja-JP" sz="1300" b="0" dirty="0" smtClean="0">
                          <a:solidFill>
                            <a:schemeClr val="tx1"/>
                          </a:solidFill>
                        </a:rPr>
                        <a:t>R2.1</a:t>
                      </a:r>
                      <a:r>
                        <a:rPr kumimoji="1" lang="ja-JP" altLang="en-US" sz="1300" b="0" dirty="0" smtClean="0">
                          <a:solidFill>
                            <a:schemeClr val="tx1"/>
                          </a:solidFill>
                        </a:rPr>
                        <a:t>末時点）</a:t>
                      </a:r>
                      <a:r>
                        <a:rPr kumimoji="1" lang="en-US" altLang="ja-JP" sz="1300" b="0" dirty="0" smtClean="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■肝がん・重度肝硬変治療促進事業にかかる指定医療機関の拡大</a:t>
                      </a:r>
                      <a:r>
                        <a:rPr kumimoji="1" lang="en-US" altLang="ja-JP" sz="1300" b="0" dirty="0" smtClean="0">
                          <a:solidFill>
                            <a:schemeClr val="tx1"/>
                          </a:solidFill>
                        </a:rPr>
                        <a:t>【89</a:t>
                      </a:r>
                      <a:r>
                        <a:rPr kumimoji="1" lang="ja-JP" altLang="en-US" sz="1300" b="0" dirty="0" smtClean="0">
                          <a:solidFill>
                            <a:schemeClr val="tx1"/>
                          </a:solidFill>
                        </a:rPr>
                        <a:t>機関（</a:t>
                      </a:r>
                      <a:r>
                        <a:rPr kumimoji="1" lang="en-US" altLang="ja-JP" sz="1300" b="0" dirty="0" smtClean="0">
                          <a:solidFill>
                            <a:schemeClr val="tx1"/>
                          </a:solidFill>
                        </a:rPr>
                        <a:t>R2.1</a:t>
                      </a:r>
                      <a:r>
                        <a:rPr kumimoji="1" lang="ja-JP" altLang="en-US" sz="1300" b="0" dirty="0" smtClean="0">
                          <a:solidFill>
                            <a:schemeClr val="tx1"/>
                          </a:solidFill>
                        </a:rPr>
                        <a:t>末時点）</a:t>
                      </a:r>
                      <a:r>
                        <a:rPr kumimoji="1" lang="en-US" altLang="ja-JP" sz="1300" b="0" dirty="0" smtClean="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■肝がん・重度肝硬変治療促進事業の運用の弾力化（</a:t>
                      </a:r>
                      <a:r>
                        <a:rPr kumimoji="1" lang="en-US" altLang="ja-JP" sz="1300" b="0" dirty="0" smtClean="0">
                          <a:solidFill>
                            <a:schemeClr val="tx1"/>
                          </a:solidFill>
                        </a:rPr>
                        <a:t>R2.1.1</a:t>
                      </a:r>
                      <a:r>
                        <a:rPr kumimoji="1" lang="ja-JP" altLang="en-US" sz="1300" b="0" dirty="0" smtClean="0">
                          <a:solidFill>
                            <a:schemeClr val="tx1"/>
                          </a:solidFill>
                        </a:rPr>
                        <a:t>～）</a:t>
                      </a:r>
                      <a:r>
                        <a:rPr kumimoji="1" lang="en-US" altLang="ja-JP" sz="1300" b="0" dirty="0" smtClean="0">
                          <a:solidFill>
                            <a:schemeClr val="tx1"/>
                          </a:solidFill>
                        </a:rPr>
                        <a:t>【H30</a:t>
                      </a:r>
                      <a:r>
                        <a:rPr kumimoji="1" lang="ja-JP" altLang="en-US" sz="1300" b="0" dirty="0" smtClean="0">
                          <a:solidFill>
                            <a:schemeClr val="tx1"/>
                          </a:solidFill>
                        </a:rPr>
                        <a:t>年度：</a:t>
                      </a:r>
                      <a:r>
                        <a:rPr kumimoji="1" lang="en-US" altLang="ja-JP" sz="1300" b="0" dirty="0" smtClean="0">
                          <a:solidFill>
                            <a:schemeClr val="tx1"/>
                          </a:solidFill>
                        </a:rPr>
                        <a:t>2</a:t>
                      </a:r>
                      <a:r>
                        <a:rPr kumimoji="1" lang="ja-JP" altLang="en-US" sz="1300" b="0" dirty="0" smtClean="0">
                          <a:solidFill>
                            <a:schemeClr val="tx1"/>
                          </a:solidFill>
                        </a:rPr>
                        <a:t>人、</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　　　　　　　　　　　　　　　　　　　　　　　　　　　　　　</a:t>
                      </a:r>
                      <a:r>
                        <a:rPr kumimoji="1" lang="en-US" altLang="ja-JP" sz="1300" b="0" dirty="0" smtClean="0">
                          <a:solidFill>
                            <a:schemeClr val="tx1"/>
                          </a:solidFill>
                        </a:rPr>
                        <a:t>R1</a:t>
                      </a:r>
                      <a:r>
                        <a:rPr kumimoji="1" lang="ja-JP" altLang="en-US" sz="1300" b="0" dirty="0" smtClean="0">
                          <a:solidFill>
                            <a:schemeClr val="tx1"/>
                          </a:solidFill>
                        </a:rPr>
                        <a:t>年度：</a:t>
                      </a:r>
                      <a:r>
                        <a:rPr kumimoji="1" lang="en-US" altLang="ja-JP" sz="1300" b="0" dirty="0" smtClean="0">
                          <a:solidFill>
                            <a:schemeClr val="tx1"/>
                          </a:solidFill>
                        </a:rPr>
                        <a:t>11</a:t>
                      </a:r>
                      <a:r>
                        <a:rPr kumimoji="1" lang="ja-JP" altLang="en-US" sz="1300" b="0" dirty="0" smtClean="0">
                          <a:solidFill>
                            <a:schemeClr val="tx1"/>
                          </a:solidFill>
                        </a:rPr>
                        <a:t>人（</a:t>
                      </a:r>
                      <a:r>
                        <a:rPr kumimoji="1" lang="en-US" altLang="ja-JP" sz="1300" b="0" dirty="0" smtClean="0">
                          <a:solidFill>
                            <a:schemeClr val="tx1"/>
                          </a:solidFill>
                        </a:rPr>
                        <a:t>R2.1</a:t>
                      </a:r>
                      <a:r>
                        <a:rPr kumimoji="1" lang="ja-JP" altLang="en-US" sz="1300" b="0" dirty="0" smtClean="0">
                          <a:solidFill>
                            <a:schemeClr val="tx1"/>
                          </a:solidFill>
                        </a:rPr>
                        <a:t>末時点）</a:t>
                      </a:r>
                      <a:r>
                        <a:rPr kumimoji="1" lang="en-US" altLang="ja-JP" sz="1300" b="0" dirty="0" smtClean="0">
                          <a:solidFill>
                            <a:schemeClr val="tx1"/>
                          </a:solidFill>
                        </a:rPr>
                        <a:t>】</a:t>
                      </a:r>
                    </a:p>
                    <a:p>
                      <a:pPr>
                        <a:lnSpc>
                          <a:spcPts val="1600"/>
                        </a:lnSpc>
                      </a:pPr>
                      <a:r>
                        <a:rPr kumimoji="1" lang="ja-JP" altLang="en-US" sz="1300" b="0" dirty="0" smtClean="0">
                          <a:solidFill>
                            <a:schemeClr val="tx1"/>
                          </a:solidFill>
                        </a:rPr>
                        <a:t>■国の制度変更に伴い健康手帳エルを改訂</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肝炎ウイルス検査の受診促進</a:t>
                      </a:r>
                      <a:r>
                        <a:rPr kumimoji="1" lang="en-US" altLang="ja-JP" sz="1300" dirty="0" smtClean="0">
                          <a:solidFill>
                            <a:schemeClr val="tx1"/>
                          </a:solidFill>
                        </a:rPr>
                        <a:t>》</a:t>
                      </a: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■市町村に対して受診者数向上にかかる好事例の紹介等を行い、各市町村における受診者数向上に向けた取り組みを支援・促進</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■肝炎ウイルス感染の高リスク集団の検討</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肝炎肝がんに関する普及啓発の推進</a:t>
                      </a:r>
                      <a:r>
                        <a:rPr kumimoji="1" lang="en-US" altLang="ja-JP" sz="1300" dirty="0" smtClean="0">
                          <a:solidFill>
                            <a:schemeClr val="tx1"/>
                          </a:solidFill>
                        </a:rPr>
                        <a:t>》</a:t>
                      </a:r>
                      <a:endParaRPr kumimoji="1" lang="en-US" altLang="ja-JP" sz="1300" b="0" dirty="0" smtClean="0">
                        <a:solidFill>
                          <a:schemeClr val="tx1"/>
                        </a:solidFill>
                      </a:endParaRPr>
                    </a:p>
                    <a:p>
                      <a:pPr marL="179388" indent="-179388">
                        <a:lnSpc>
                          <a:spcPts val="1600"/>
                        </a:lnSpc>
                      </a:pPr>
                      <a:r>
                        <a:rPr kumimoji="1" lang="ja-JP" altLang="en-US" sz="1300" dirty="0" smtClean="0">
                          <a:solidFill>
                            <a:schemeClr val="tx1"/>
                          </a:solidFill>
                        </a:rPr>
                        <a:t>■</a:t>
                      </a:r>
                      <a:r>
                        <a:rPr kumimoji="1" lang="ja-JP" altLang="en-US" sz="1300" b="0" dirty="0" smtClean="0">
                          <a:solidFill>
                            <a:schemeClr val="tx1"/>
                          </a:solidFill>
                        </a:rPr>
                        <a:t>肝炎ウイルス検査の受検勧奨等を行う肝炎医療コーディネーターを養成</a:t>
                      </a:r>
                      <a:r>
                        <a:rPr kumimoji="1" lang="en-US" altLang="ja-JP" sz="1300" b="0" dirty="0" smtClean="0">
                          <a:solidFill>
                            <a:schemeClr val="tx1"/>
                          </a:solidFill>
                        </a:rPr>
                        <a:t>【R1</a:t>
                      </a:r>
                      <a:r>
                        <a:rPr kumimoji="1" lang="ja-JP" altLang="en-US" sz="1300" b="0" dirty="0" smtClean="0">
                          <a:solidFill>
                            <a:schemeClr val="tx1"/>
                          </a:solidFill>
                        </a:rPr>
                        <a:t>年度：</a:t>
                      </a:r>
                      <a:r>
                        <a:rPr kumimoji="1" lang="en-US" altLang="ja-JP" sz="1300" b="0" dirty="0" smtClean="0">
                          <a:solidFill>
                            <a:schemeClr val="tx1"/>
                          </a:solidFill>
                        </a:rPr>
                        <a:t>373</a:t>
                      </a:r>
                      <a:r>
                        <a:rPr kumimoji="1" lang="ja-JP" altLang="en-US" sz="1300" b="0" dirty="0" smtClean="0">
                          <a:solidFill>
                            <a:schemeClr val="tx1"/>
                          </a:solidFill>
                        </a:rPr>
                        <a:t>人</a:t>
                      </a:r>
                      <a:r>
                        <a:rPr kumimoji="1" lang="en-US" altLang="ja-JP" sz="1300" b="0" dirty="0" smtClean="0">
                          <a:solidFill>
                            <a:schemeClr val="tx1"/>
                          </a:solidFill>
                        </a:rPr>
                        <a:t>】</a:t>
                      </a: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■各関係機関にチラシの配付や広報への掲載依頼等を行い肝炎ウイルス検査の受診勧奨を実施</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210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a:lnSpc>
                          <a:spcPts val="1600"/>
                        </a:lnSpc>
                      </a:pPr>
                      <a:r>
                        <a:rPr kumimoji="1" lang="ja-JP" altLang="en-US" sz="1300" b="1" dirty="0" smtClean="0">
                          <a:solidFill>
                            <a:schemeClr val="tx1"/>
                          </a:solidFill>
                          <a:latin typeface="+mn-ea"/>
                          <a:ea typeface="+mn-ea"/>
                        </a:rPr>
                        <a:t>■</a:t>
                      </a:r>
                      <a:r>
                        <a:rPr kumimoji="1" lang="ja-JP" altLang="en-US" sz="1300" b="0" dirty="0" smtClean="0">
                          <a:solidFill>
                            <a:schemeClr val="tx1"/>
                          </a:solidFill>
                          <a:latin typeface="+mn-ea"/>
                          <a:ea typeface="+mn-ea"/>
                        </a:rPr>
                        <a:t>肝炎医療コーディネーターの活動支援　　　　　■市町村及び職域との連携の強化</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■肝炎、肝がん患者の重症化予防対策の推進</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179388" indent="-179388">
                        <a:lnSpc>
                          <a:spcPts val="1600"/>
                        </a:lnSpc>
                      </a:pPr>
                      <a:r>
                        <a:rPr kumimoji="1" lang="ja-JP" altLang="en-US" sz="1300" b="1" dirty="0" smtClean="0">
                          <a:solidFill>
                            <a:schemeClr val="tx1"/>
                          </a:solidFill>
                          <a:latin typeface="+mn-ea"/>
                          <a:ea typeface="+mn-ea"/>
                        </a:rPr>
                        <a:t>■</a:t>
                      </a:r>
                      <a:r>
                        <a:rPr kumimoji="1" lang="ja-JP" altLang="en-US" sz="1300" b="0" dirty="0" smtClean="0">
                          <a:solidFill>
                            <a:schemeClr val="tx1"/>
                          </a:solidFill>
                          <a:latin typeface="+mn-ea"/>
                          <a:ea typeface="+mn-ea"/>
                        </a:rPr>
                        <a:t>肝炎医療コーディネーターを活用した受診勧奨</a:t>
                      </a:r>
                      <a:endParaRPr kumimoji="1" lang="en-US" altLang="ja-JP" sz="1300" b="0" dirty="0" smtClean="0">
                        <a:solidFill>
                          <a:schemeClr val="tx1"/>
                        </a:solidFill>
                        <a:latin typeface="+mn-ea"/>
                        <a:ea typeface="+mn-ea"/>
                      </a:endParaRPr>
                    </a:p>
                    <a:p>
                      <a:pPr marL="179388" indent="-179388">
                        <a:lnSpc>
                          <a:spcPts val="1600"/>
                        </a:lnSpc>
                      </a:pPr>
                      <a:r>
                        <a:rPr kumimoji="1" lang="ja-JP" altLang="en-US" sz="1300" b="0" dirty="0" smtClean="0">
                          <a:solidFill>
                            <a:schemeClr val="tx1"/>
                          </a:solidFill>
                          <a:latin typeface="+mn-ea"/>
                          <a:ea typeface="+mn-ea"/>
                        </a:rPr>
                        <a:t>■陽性者のフォローアップの充実を市町村に働きかけ精密検査受診率の向上に取り組む</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■肝炎医療コーディネーターの対象拡大及びコーディネーターの見える化について検討</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835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smtClean="0">
                          <a:solidFill>
                            <a:schemeClr val="bg1"/>
                          </a:solidFill>
                        </a:rPr>
                        <a:t>　</a:t>
                      </a:r>
                      <a:r>
                        <a:rPr kumimoji="1" lang="ja-JP" altLang="en-US" sz="1600" b="1" baseline="0" smtClean="0">
                          <a:solidFill>
                            <a:schemeClr val="bg1"/>
                          </a:solidFill>
                        </a:rPr>
                        <a:t> </a:t>
                      </a:r>
                      <a:r>
                        <a:rPr kumimoji="1" lang="ja-JP" altLang="en-US" sz="1600" b="1"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肝炎ウイルス検査事業（</a:t>
                      </a:r>
                      <a:r>
                        <a:rPr kumimoji="1" lang="en-US" altLang="ja-JP" sz="1300" dirty="0" smtClean="0"/>
                        <a:t>46,253</a:t>
                      </a:r>
                      <a:r>
                        <a:rPr kumimoji="1" lang="ja-JP" altLang="en-US" sz="1300" dirty="0" smtClean="0"/>
                        <a:t>千円）、肝炎肝がん総合対策事業（</a:t>
                      </a:r>
                      <a:r>
                        <a:rPr kumimoji="1" lang="en-US" altLang="ja-JP" sz="1300" dirty="0" smtClean="0"/>
                        <a:t>7,138</a:t>
                      </a:r>
                      <a:r>
                        <a:rPr kumimoji="1" lang="ja-JP" altLang="en-US" sz="1300" dirty="0" smtClean="0"/>
                        <a:t>千円）、肝がん・重度肝硬変治療研究促進事業（</a:t>
                      </a:r>
                      <a:r>
                        <a:rPr kumimoji="1" lang="en-US" altLang="ja-JP" sz="1300" dirty="0" smtClean="0"/>
                        <a:t>46,739</a:t>
                      </a:r>
                      <a:r>
                        <a:rPr kumimoji="1" lang="ja-JP" altLang="en-US" sz="1300" dirty="0" smtClean="0"/>
                        <a:t>千円）</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17658" y="909750"/>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200366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5" y="953037"/>
            <a:ext cx="9259910" cy="57648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p:cNvGraphicFramePr>
            <a:graphicFrameLocks noGrp="1"/>
          </p:cNvGraphicFramePr>
          <p:nvPr>
            <p:extLst/>
          </p:nvPr>
        </p:nvGraphicFramePr>
        <p:xfrm>
          <a:off x="597247" y="1803556"/>
          <a:ext cx="8640960" cy="1111360"/>
        </p:xfrm>
        <a:graphic>
          <a:graphicData uri="http://schemas.openxmlformats.org/drawingml/2006/table">
            <a:tbl>
              <a:tblPr firstRow="1" firstCol="1" bandRow="1">
                <a:tableStyleId>{5C22544A-7EE6-4342-B048-85BDC9FD1C3A}</a:tableStyleId>
              </a:tblPr>
              <a:tblGrid>
                <a:gridCol w="285071">
                  <a:extLst>
                    <a:ext uri="{9D8B030D-6E8A-4147-A177-3AD203B41FA5}">
                      <a16:colId xmlns:a16="http://schemas.microsoft.com/office/drawing/2014/main" val="20000"/>
                    </a:ext>
                  </a:extLst>
                </a:gridCol>
                <a:gridCol w="3213164">
                  <a:extLst>
                    <a:ext uri="{9D8B030D-6E8A-4147-A177-3AD203B41FA5}">
                      <a16:colId xmlns:a16="http://schemas.microsoft.com/office/drawing/2014/main" val="20001"/>
                    </a:ext>
                  </a:extLst>
                </a:gridCol>
                <a:gridCol w="1803042">
                  <a:extLst>
                    <a:ext uri="{9D8B030D-6E8A-4147-A177-3AD203B41FA5}">
                      <a16:colId xmlns:a16="http://schemas.microsoft.com/office/drawing/2014/main" val="20002"/>
                    </a:ext>
                  </a:extLst>
                </a:gridCol>
                <a:gridCol w="1880315">
                  <a:extLst>
                    <a:ext uri="{9D8B030D-6E8A-4147-A177-3AD203B41FA5}">
                      <a16:colId xmlns:a16="http://schemas.microsoft.com/office/drawing/2014/main" val="1262597796"/>
                    </a:ext>
                  </a:extLst>
                </a:gridCol>
                <a:gridCol w="1459368">
                  <a:extLst>
                    <a:ext uri="{9D8B030D-6E8A-4147-A177-3AD203B41FA5}">
                      <a16:colId xmlns:a16="http://schemas.microsoft.com/office/drawing/2014/main" val="20003"/>
                    </a:ext>
                  </a:extLst>
                </a:gridCol>
              </a:tblGrid>
              <a:tr h="41308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98278">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がん患者の５年相対生存率（全年齢）</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smtClean="0">
                          <a:effectLst/>
                          <a:latin typeface="+mn-ea"/>
                          <a:ea typeface="+mn-ea"/>
                        </a:rPr>
                        <a:t>61.0</a:t>
                      </a:r>
                      <a:r>
                        <a:rPr lang="ja-JP" sz="1400" b="1" dirty="0" smtClean="0">
                          <a:effectLst/>
                          <a:latin typeface="+mn-ea"/>
                          <a:ea typeface="+mn-ea"/>
                        </a:rPr>
                        <a:t>％</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平成</a:t>
                      </a:r>
                      <a:r>
                        <a:rPr lang="en-US" sz="1400" b="1" dirty="0">
                          <a:effectLst/>
                          <a:latin typeface="+mn-ea"/>
                          <a:ea typeface="+mn-ea"/>
                        </a:rPr>
                        <a:t>21</a:t>
                      </a:r>
                      <a:r>
                        <a:rPr lang="ja-JP" sz="1400" b="1" dirty="0">
                          <a:effectLst/>
                          <a:latin typeface="+mn-ea"/>
                          <a:ea typeface="+mn-ea"/>
                        </a:rPr>
                        <a:t>（</a:t>
                      </a:r>
                      <a:r>
                        <a:rPr lang="en-US" sz="1400" b="1" dirty="0">
                          <a:effectLst/>
                          <a:latin typeface="+mn-ea"/>
                          <a:ea typeface="+mn-ea"/>
                        </a:rPr>
                        <a:t>2009</a:t>
                      </a:r>
                      <a:r>
                        <a:rPr lang="ja-JP" sz="1400" b="1" dirty="0">
                          <a:effectLst/>
                          <a:latin typeface="+mn-ea"/>
                          <a:ea typeface="+mn-ea"/>
                        </a:rPr>
                        <a:t>）年診断患者】</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rgbClr val="000000"/>
                          </a:solidFill>
                          <a:effectLst/>
                          <a:latin typeface="+mn-ea"/>
                          <a:ea typeface="+mn-ea"/>
                          <a:cs typeface="HG丸ｺﾞｼｯｸM-PRO"/>
                        </a:rPr>
                        <a:t>60.7</a:t>
                      </a:r>
                      <a:r>
                        <a:rPr lang="ja-JP" altLang="en-US" sz="1400" b="1" dirty="0" smtClean="0">
                          <a:solidFill>
                            <a:srgbClr val="000000"/>
                          </a:solidFill>
                          <a:effectLst/>
                          <a:latin typeface="+mn-ea"/>
                          <a:ea typeface="+mn-ea"/>
                          <a:cs typeface="HG丸ｺﾞｼｯｸM-PRO"/>
                        </a:rPr>
                        <a:t>％</a:t>
                      </a:r>
                      <a:endParaRPr lang="en-US" altLang="ja-JP" sz="1400" b="1" dirty="0" smtClean="0">
                        <a:solidFill>
                          <a:srgbClr val="000000"/>
                        </a:solidFill>
                        <a:effectLst/>
                        <a:latin typeface="+mn-ea"/>
                        <a:ea typeface="+mn-ea"/>
                        <a:cs typeface="HG丸ｺﾞｼｯｸM-PRO"/>
                      </a:endParaRPr>
                    </a:p>
                    <a:p>
                      <a:pPr algn="ctr" fontAlgn="auto">
                        <a:lnSpc>
                          <a:spcPts val="1600"/>
                        </a:lnSpc>
                        <a:spcAft>
                          <a:spcPts val="0"/>
                        </a:spcAft>
                      </a:pPr>
                      <a:r>
                        <a:rPr lang="en-US" altLang="ja-JP" sz="1400" b="1" dirty="0" smtClean="0">
                          <a:solidFill>
                            <a:srgbClr val="000000"/>
                          </a:solidFill>
                          <a:effectLst/>
                          <a:latin typeface="+mn-ea"/>
                          <a:ea typeface="+mn-ea"/>
                          <a:cs typeface="HG丸ｺﾞｼｯｸM-PRO"/>
                        </a:rPr>
                        <a:t>【</a:t>
                      </a:r>
                      <a:r>
                        <a:rPr lang="ja-JP" altLang="en-US" sz="1400" b="1" dirty="0" smtClean="0">
                          <a:solidFill>
                            <a:srgbClr val="000000"/>
                          </a:solidFill>
                          <a:effectLst/>
                          <a:latin typeface="+mn-ea"/>
                          <a:ea typeface="+mn-ea"/>
                          <a:cs typeface="HG丸ｺﾞｼｯｸM-PRO"/>
                        </a:rPr>
                        <a:t>平成</a:t>
                      </a:r>
                      <a:r>
                        <a:rPr lang="en-US" altLang="ja-JP" sz="1400" b="1" dirty="0" smtClean="0">
                          <a:solidFill>
                            <a:srgbClr val="000000"/>
                          </a:solidFill>
                          <a:effectLst/>
                          <a:latin typeface="+mn-ea"/>
                          <a:ea typeface="+mn-ea"/>
                          <a:cs typeface="HG丸ｺﾞｼｯｸM-PRO"/>
                        </a:rPr>
                        <a:t>23</a:t>
                      </a:r>
                      <a:r>
                        <a:rPr lang="ja-JP" altLang="en-US" sz="1400" b="1" dirty="0" smtClean="0">
                          <a:solidFill>
                            <a:srgbClr val="000000"/>
                          </a:solidFill>
                          <a:effectLst/>
                          <a:latin typeface="+mn-ea"/>
                          <a:ea typeface="+mn-ea"/>
                          <a:cs typeface="HG丸ｺﾞｼｯｸM-PRO"/>
                        </a:rPr>
                        <a:t>（</a:t>
                      </a:r>
                      <a:r>
                        <a:rPr lang="en-US" altLang="ja-JP" sz="1400" b="1" dirty="0" smtClean="0">
                          <a:solidFill>
                            <a:srgbClr val="000000"/>
                          </a:solidFill>
                          <a:effectLst/>
                          <a:latin typeface="+mn-ea"/>
                          <a:ea typeface="+mn-ea"/>
                          <a:cs typeface="HG丸ｺﾞｼｯｸM-PRO"/>
                        </a:rPr>
                        <a:t>2011</a:t>
                      </a:r>
                      <a:r>
                        <a:rPr lang="ja-JP" altLang="en-US" sz="1400" b="1" dirty="0" smtClean="0">
                          <a:solidFill>
                            <a:srgbClr val="000000"/>
                          </a:solidFill>
                          <a:effectLst/>
                          <a:latin typeface="+mn-ea"/>
                          <a:ea typeface="+mn-ea"/>
                          <a:cs typeface="HG丸ｺﾞｼｯｸM-PRO"/>
                        </a:rPr>
                        <a:t>）年診断患者</a:t>
                      </a:r>
                      <a:r>
                        <a:rPr lang="en-US" altLang="ja-JP" sz="1400" b="1" dirty="0" smtClean="0">
                          <a:solidFill>
                            <a:srgbClr val="000000"/>
                          </a:solidFill>
                          <a:effectLst/>
                          <a:latin typeface="+mn-ea"/>
                          <a:ea typeface="+mn-ea"/>
                          <a:cs typeface="HG丸ｺﾞｼｯｸM-PRO"/>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改善</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2" name="表 21"/>
          <p:cNvGraphicFramePr>
            <a:graphicFrameLocks noGrp="1"/>
          </p:cNvGraphicFramePr>
          <p:nvPr>
            <p:extLst/>
          </p:nvPr>
        </p:nvGraphicFramePr>
        <p:xfrm>
          <a:off x="597247" y="2971941"/>
          <a:ext cx="8640960" cy="3617118"/>
        </p:xfrm>
        <a:graphic>
          <a:graphicData uri="http://schemas.openxmlformats.org/drawingml/2006/table">
            <a:tbl>
              <a:tblPr firstRow="1" firstCol="1" bandRow="1">
                <a:tableStyleId>{5C22544A-7EE6-4342-B048-85BDC9FD1C3A}</a:tableStyleId>
              </a:tblPr>
              <a:tblGrid>
                <a:gridCol w="258257">
                  <a:extLst>
                    <a:ext uri="{9D8B030D-6E8A-4147-A177-3AD203B41FA5}">
                      <a16:colId xmlns:a16="http://schemas.microsoft.com/office/drawing/2014/main" val="20000"/>
                    </a:ext>
                  </a:extLst>
                </a:gridCol>
                <a:gridCol w="3214220">
                  <a:extLst>
                    <a:ext uri="{9D8B030D-6E8A-4147-A177-3AD203B41FA5}">
                      <a16:colId xmlns:a16="http://schemas.microsoft.com/office/drawing/2014/main" val="20001"/>
                    </a:ext>
                  </a:extLst>
                </a:gridCol>
                <a:gridCol w="2524259">
                  <a:extLst>
                    <a:ext uri="{9D8B030D-6E8A-4147-A177-3AD203B41FA5}">
                      <a16:colId xmlns:a16="http://schemas.microsoft.com/office/drawing/2014/main" val="20002"/>
                    </a:ext>
                  </a:extLst>
                </a:gridCol>
                <a:gridCol w="2644224">
                  <a:extLst>
                    <a:ext uri="{9D8B030D-6E8A-4147-A177-3AD203B41FA5}">
                      <a16:colId xmlns:a16="http://schemas.microsoft.com/office/drawing/2014/main" val="3811638661"/>
                    </a:ext>
                  </a:extLst>
                </a:gridCol>
              </a:tblGrid>
              <a:tr h="485119">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altLang="ja-JP" sz="1400" b="1" dirty="0" smtClean="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9295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年間新入院がん患者数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smtClean="0">
                          <a:effectLst/>
                          <a:latin typeface="+mn-ea"/>
                          <a:ea typeface="+mn-ea"/>
                        </a:rPr>
                        <a:t>1</a:t>
                      </a:r>
                      <a:r>
                        <a:rPr lang="en-US" altLang="ja-JP" sz="1400" b="1" dirty="0" smtClean="0">
                          <a:effectLst/>
                          <a:latin typeface="+mn-ea"/>
                          <a:ea typeface="+mn-ea"/>
                        </a:rPr>
                        <a:t>65</a:t>
                      </a:r>
                      <a:r>
                        <a:rPr lang="en-US" sz="1400" b="1" dirty="0" smtClean="0">
                          <a:effectLst/>
                          <a:latin typeface="+mn-ea"/>
                          <a:ea typeface="+mn-ea"/>
                        </a:rPr>
                        <a:t>,</a:t>
                      </a:r>
                      <a:r>
                        <a:rPr lang="en-US" altLang="ja-JP" sz="1400" b="1" dirty="0" smtClean="0">
                          <a:effectLst/>
                          <a:latin typeface="+mn-ea"/>
                          <a:ea typeface="+mn-ea"/>
                        </a:rPr>
                        <a:t>061</a:t>
                      </a:r>
                      <a:r>
                        <a:rPr lang="ja-JP" sz="1400" b="1" dirty="0" smtClean="0">
                          <a:effectLst/>
                          <a:latin typeface="+mn-ea"/>
                          <a:ea typeface="+mn-ea"/>
                        </a:rPr>
                        <a:t>名</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171,865</a:t>
                      </a:r>
                      <a:r>
                        <a:rPr lang="ja-JP" altLang="ja-JP" sz="1400" b="1" dirty="0" smtClean="0">
                          <a:effectLst/>
                          <a:latin typeface="+mn-ea"/>
                          <a:ea typeface="+mn-ea"/>
                        </a:rPr>
                        <a:t>名／</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algn="ctr" fontAlgn="auto">
                        <a:lnSpc>
                          <a:spcPts val="1400"/>
                        </a:lnSpc>
                        <a:spcAft>
                          <a:spcPts val="0"/>
                        </a:spcAft>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92950">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悪性腫瘍手術件数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smtClean="0">
                          <a:effectLst/>
                          <a:latin typeface="+mn-ea"/>
                          <a:ea typeface="+mn-ea"/>
                        </a:rPr>
                        <a:t>5</a:t>
                      </a:r>
                      <a:r>
                        <a:rPr lang="en-US" altLang="ja-JP" sz="1400" b="1" dirty="0" smtClean="0">
                          <a:effectLst/>
                          <a:latin typeface="+mn-ea"/>
                          <a:ea typeface="+mn-ea"/>
                        </a:rPr>
                        <a:t>4</a:t>
                      </a:r>
                      <a:r>
                        <a:rPr lang="en-US" sz="1400" b="1" dirty="0" smtClean="0">
                          <a:effectLst/>
                          <a:latin typeface="+mn-ea"/>
                          <a:ea typeface="+mn-ea"/>
                        </a:rPr>
                        <a:t>,</a:t>
                      </a:r>
                      <a:r>
                        <a:rPr lang="en-US" altLang="ja-JP" sz="1400" b="1" dirty="0" smtClean="0">
                          <a:effectLst/>
                          <a:latin typeface="+mn-ea"/>
                          <a:ea typeface="+mn-ea"/>
                        </a:rPr>
                        <a:t>603</a:t>
                      </a:r>
                      <a:r>
                        <a:rPr lang="ja-JP" sz="1400" b="1" dirty="0" smtClean="0">
                          <a:effectLst/>
                          <a:latin typeface="+mn-ea"/>
                          <a:ea typeface="+mn-ea"/>
                        </a:rPr>
                        <a:t>件</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56,012</a:t>
                      </a:r>
                      <a:r>
                        <a:rPr lang="ja-JP" altLang="ja-JP" sz="1400" b="1" dirty="0" smtClean="0">
                          <a:effectLst/>
                          <a:latin typeface="+mn-ea"/>
                          <a:ea typeface="+mn-ea"/>
                        </a:rPr>
                        <a:t>件／</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2950">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放射</a:t>
                      </a:r>
                      <a:r>
                        <a:rPr lang="ja-JP" sz="1400" b="1">
                          <a:effectLst/>
                          <a:latin typeface="+mn-ea"/>
                          <a:ea typeface="+mn-ea"/>
                        </a:rPr>
                        <a:t>線</a:t>
                      </a:r>
                      <a:r>
                        <a:rPr lang="ja-JP" sz="1400" b="1" smtClean="0">
                          <a:effectLst/>
                          <a:latin typeface="+mn-ea"/>
                          <a:ea typeface="+mn-ea"/>
                        </a:rPr>
                        <a:t>治療</a:t>
                      </a:r>
                      <a:r>
                        <a:rPr lang="ja-JP" altLang="en-US" sz="1400" b="1" smtClean="0">
                          <a:effectLst/>
                          <a:latin typeface="+mn-ea"/>
                          <a:ea typeface="+mn-ea"/>
                        </a:rPr>
                        <a:t>延べ</a:t>
                      </a:r>
                      <a:r>
                        <a:rPr lang="ja-JP" sz="1400" b="1" smtClean="0">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smtClean="0">
                          <a:effectLst/>
                          <a:latin typeface="+mn-ea"/>
                          <a:ea typeface="+mn-ea"/>
                        </a:rPr>
                        <a:t>17,</a:t>
                      </a:r>
                      <a:r>
                        <a:rPr lang="en-US" altLang="ja-JP" sz="1400" b="1" dirty="0" smtClean="0">
                          <a:effectLst/>
                          <a:latin typeface="+mn-ea"/>
                          <a:ea typeface="+mn-ea"/>
                        </a:rPr>
                        <a:t>381</a:t>
                      </a:r>
                      <a:r>
                        <a:rPr lang="ja-JP" sz="1400" b="1" dirty="0" smtClean="0">
                          <a:effectLst/>
                          <a:latin typeface="+mn-ea"/>
                          <a:ea typeface="+mn-ea"/>
                        </a:rPr>
                        <a:t>名</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23,930</a:t>
                      </a:r>
                      <a:r>
                        <a:rPr lang="ja-JP" altLang="ja-JP" sz="1400" b="1" dirty="0" smtClean="0">
                          <a:effectLst/>
                          <a:latin typeface="+mn-ea"/>
                          <a:ea typeface="+mn-ea"/>
                        </a:rPr>
                        <a:t>名／</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92950">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外来</a:t>
                      </a:r>
                      <a:r>
                        <a:rPr lang="ja-JP" sz="1400" b="1">
                          <a:effectLst/>
                          <a:latin typeface="+mn-ea"/>
                          <a:ea typeface="+mn-ea"/>
                        </a:rPr>
                        <a:t>化学</a:t>
                      </a:r>
                      <a:r>
                        <a:rPr lang="ja-JP" sz="1400" b="1" smtClean="0">
                          <a:effectLst/>
                          <a:latin typeface="+mn-ea"/>
                          <a:ea typeface="+mn-ea"/>
                        </a:rPr>
                        <a:t>療法</a:t>
                      </a:r>
                      <a:r>
                        <a:rPr lang="ja-JP" altLang="en-US" sz="1400" b="1" smtClean="0">
                          <a:effectLst/>
                          <a:latin typeface="+mn-ea"/>
                          <a:ea typeface="+mn-ea"/>
                        </a:rPr>
                        <a:t>延べ</a:t>
                      </a:r>
                      <a:r>
                        <a:rPr lang="ja-JP" sz="1400" b="1" smtClean="0">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31</a:t>
                      </a:r>
                      <a:r>
                        <a:rPr lang="en-US" sz="1400" b="1" dirty="0" smtClean="0">
                          <a:effectLst/>
                          <a:latin typeface="+mn-ea"/>
                          <a:ea typeface="+mn-ea"/>
                        </a:rPr>
                        <a:t>,</a:t>
                      </a:r>
                      <a:r>
                        <a:rPr lang="en-US" altLang="ja-JP" sz="1400" b="1" dirty="0" smtClean="0">
                          <a:effectLst/>
                          <a:latin typeface="+mn-ea"/>
                          <a:ea typeface="+mn-ea"/>
                        </a:rPr>
                        <a:t>607</a:t>
                      </a:r>
                      <a:r>
                        <a:rPr lang="ja-JP" sz="1400" b="1" dirty="0" smtClean="0">
                          <a:effectLst/>
                          <a:latin typeface="+mn-ea"/>
                          <a:ea typeface="+mn-ea"/>
                        </a:rPr>
                        <a:t>名</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smtClean="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104,418</a:t>
                      </a:r>
                      <a:r>
                        <a:rPr lang="ja-JP" altLang="ja-JP" sz="1400" b="1" dirty="0" smtClean="0">
                          <a:effectLst/>
                          <a:latin typeface="+mn-ea"/>
                          <a:ea typeface="+mn-ea"/>
                        </a:rPr>
                        <a:t>名／</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60199">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地域連携クリティカルパスを適用</a:t>
                      </a:r>
                      <a:r>
                        <a:rPr lang="ja-JP" sz="1400" b="1" dirty="0" smtClean="0">
                          <a:effectLst/>
                          <a:latin typeface="+mn-ea"/>
                          <a:ea typeface="+mn-ea"/>
                        </a:rPr>
                        <a:t>した</a:t>
                      </a:r>
                      <a:r>
                        <a:rPr lang="ja-JP" altLang="en-US" sz="1400" b="1" dirty="0" smtClean="0">
                          <a:effectLst/>
                          <a:latin typeface="+mn-ea"/>
                          <a:ea typeface="+mn-ea"/>
                        </a:rPr>
                        <a:t>延</a:t>
                      </a:r>
                      <a:r>
                        <a:rPr lang="ja-JP" sz="1400" b="1" dirty="0" smtClean="0">
                          <a:effectLst/>
                          <a:latin typeface="+mn-ea"/>
                          <a:ea typeface="+mn-ea"/>
                        </a:rPr>
                        <a:t>べ患者数</a:t>
                      </a:r>
                      <a:endParaRPr lang="en-US" altLang="ja-JP" sz="1400" b="1" dirty="0" smtClean="0">
                        <a:effectLst/>
                        <a:latin typeface="+mn-ea"/>
                        <a:ea typeface="+mn-ea"/>
                      </a:endParaRPr>
                    </a:p>
                    <a:p>
                      <a:pPr algn="l" fontAlgn="auto">
                        <a:lnSpc>
                          <a:spcPts val="1400"/>
                        </a:lnSpc>
                        <a:spcAft>
                          <a:spcPts val="0"/>
                        </a:spcAft>
                      </a:pPr>
                      <a:r>
                        <a:rPr lang="ja-JP" sz="1400" b="1" dirty="0" smtClean="0">
                          <a:effectLst/>
                          <a:latin typeface="+mn-ea"/>
                          <a:ea typeface="+mn-ea"/>
                        </a:rPr>
                        <a:t>【</a:t>
                      </a: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697</a:t>
                      </a:r>
                      <a:r>
                        <a:rPr lang="ja-JP" sz="1400" b="1" dirty="0" smtClean="0">
                          <a:effectLst/>
                          <a:latin typeface="+mn-ea"/>
                          <a:ea typeface="+mn-ea"/>
                        </a:rPr>
                        <a:t>名</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9</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7</a:t>
                      </a:r>
                      <a:r>
                        <a:rPr lang="ja-JP" sz="1200" b="1" dirty="0" smtClean="0">
                          <a:effectLst/>
                          <a:latin typeface="+mn-ea"/>
                          <a:ea typeface="+mn-ea"/>
                        </a:rPr>
                        <a:t>）年</a:t>
                      </a:r>
                      <a:r>
                        <a:rPr lang="en-US" altLang="ja-JP" sz="1200" b="1" dirty="0" smtClean="0">
                          <a:effectLst/>
                          <a:latin typeface="+mn-ea"/>
                          <a:ea typeface="+mn-ea"/>
                        </a:rPr>
                        <a:t>4</a:t>
                      </a:r>
                      <a:r>
                        <a:rPr lang="ja-JP" sz="1200" b="1" dirty="0" smtClean="0">
                          <a:effectLst/>
                          <a:latin typeface="+mn-ea"/>
                          <a:ea typeface="+mn-ea"/>
                        </a:rPr>
                        <a:t>月</a:t>
                      </a:r>
                      <a:r>
                        <a:rPr lang="ja-JP" sz="1200" b="1" dirty="0">
                          <a:effectLst/>
                          <a:latin typeface="+mn-ea"/>
                          <a:ea typeface="+mn-ea"/>
                        </a:rPr>
                        <a:t>～７月】</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effectLst/>
                          <a:latin typeface="+mn-ea"/>
                          <a:ea typeface="+mn-ea"/>
                        </a:rPr>
                        <a:t>3,661</a:t>
                      </a:r>
                      <a:r>
                        <a:rPr lang="ja-JP" altLang="ja-JP" sz="1400" b="1" dirty="0" smtClean="0">
                          <a:effectLst/>
                          <a:latin typeface="+mn-ea"/>
                          <a:ea typeface="+mn-ea"/>
                        </a:rPr>
                        <a:t>名／</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400"/>
                        </a:lnSpc>
                        <a:spcAft>
                          <a:spcPts val="0"/>
                        </a:spcAft>
                      </a:pPr>
                      <a:r>
                        <a:rPr lang="ja-JP" altLang="ja-JP" sz="1400" b="1" dirty="0" smtClean="0">
                          <a:effectLst/>
                          <a:latin typeface="+mn-ea"/>
                          <a:ea typeface="+mn-ea"/>
                        </a:rPr>
                        <a:t>（小児がん除く）</a:t>
                      </a:r>
                    </a:p>
                    <a:p>
                      <a:pPr algn="ctr" fontAlgn="auto">
                        <a:lnSpc>
                          <a:spcPts val="1400"/>
                        </a:lnSpc>
                        <a:spcAft>
                          <a:spcPts val="0"/>
                        </a:spcAft>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en-US" altLang="ja-JP" sz="1200" b="1" dirty="0" smtClean="0">
                        <a:effectLst/>
                        <a:latin typeface="+mn-ea"/>
                        <a:ea typeface="+mn-ea"/>
                      </a:endParaRPr>
                    </a:p>
                    <a:p>
                      <a:pPr algn="ctr" fontAlgn="auto">
                        <a:lnSpc>
                          <a:spcPts val="1400"/>
                        </a:lnSpc>
                        <a:spcAft>
                          <a:spcPts val="0"/>
                        </a:spcAft>
                      </a:pPr>
                      <a:r>
                        <a:rPr lang="en-US" altLang="ja-JP" sz="900" b="1" dirty="0" smtClean="0">
                          <a:solidFill>
                            <a:srgbClr val="000000"/>
                          </a:solidFill>
                          <a:effectLst/>
                          <a:latin typeface="+mn-ea"/>
                          <a:ea typeface="+mn-ea"/>
                          <a:cs typeface="HG丸ｺﾞｼｯｸM-PRO"/>
                        </a:rPr>
                        <a:t>※</a:t>
                      </a:r>
                      <a:r>
                        <a:rPr lang="ja-JP" altLang="en-US" sz="900" b="1" dirty="0" smtClean="0">
                          <a:solidFill>
                            <a:srgbClr val="000000"/>
                          </a:solidFill>
                          <a:effectLst/>
                          <a:latin typeface="+mn-ea"/>
                          <a:ea typeface="+mn-ea"/>
                          <a:cs typeface="HG丸ｺﾞｼｯｸM-PRO"/>
                        </a:rPr>
                        <a:t>集計期間に変更あり（３か月間→１年間）</a:t>
                      </a:r>
                      <a:endParaRPr lang="ja-JP" altLang="ja-JP" sz="9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5" name="正方形/長方形 14"/>
          <p:cNvSpPr/>
          <p:nvPr/>
        </p:nvSpPr>
        <p:spPr>
          <a:xfrm>
            <a:off x="143435" y="880670"/>
            <a:ext cx="5241164"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a:t>
            </a:r>
            <a:r>
              <a:rPr kumimoji="1" lang="ja-JP" altLang="en-US" sz="2000" b="1" dirty="0">
                <a:solidFill>
                  <a:schemeClr val="bg1"/>
                </a:solidFill>
              </a:rPr>
              <a:t>医療提供体制の充実　計画</a:t>
            </a:r>
            <a:r>
              <a:rPr kumimoji="1" lang="ja-JP" altLang="en-US" sz="2000" b="1" dirty="0" smtClean="0">
                <a:solidFill>
                  <a:schemeClr val="bg1"/>
                </a:solidFill>
              </a:rPr>
              <a:t>Ｐ</a:t>
            </a:r>
            <a:r>
              <a:rPr kumimoji="1" lang="en-US" altLang="ja-JP" sz="2000" b="1" dirty="0" smtClean="0">
                <a:solidFill>
                  <a:schemeClr val="bg1"/>
                </a:solidFill>
              </a:rPr>
              <a:t>50-51</a:t>
            </a:r>
            <a:endParaRPr kumimoji="1" lang="en-US" altLang="ja-JP" sz="2000" b="1" dirty="0">
              <a:solidFill>
                <a:schemeClr val="bg1"/>
              </a:solidFill>
            </a:endParaRPr>
          </a:p>
        </p:txBody>
      </p:sp>
      <p:sp>
        <p:nvSpPr>
          <p:cNvPr id="13" name="正方形/長方形 12"/>
          <p:cNvSpPr/>
          <p:nvPr/>
        </p:nvSpPr>
        <p:spPr>
          <a:xfrm>
            <a:off x="510761" y="1418165"/>
            <a:ext cx="8130963" cy="369332"/>
          </a:xfrm>
          <a:prstGeom prst="rect">
            <a:avLst/>
          </a:prstGeom>
        </p:spPr>
        <p:txBody>
          <a:bodyPr wrap="square">
            <a:spAutoFit/>
          </a:bodyPr>
          <a:lstStyle/>
          <a:p>
            <a:r>
              <a:rPr lang="ja-JP" altLang="en-US" b="1" dirty="0"/>
              <a:t>≪第３期大阪府がん対策推進計画における個別</a:t>
            </a:r>
            <a:r>
              <a:rPr lang="ja-JP" altLang="en-US" b="1" dirty="0" smtClean="0"/>
              <a:t>目標及びモニタリング指標≫</a:t>
            </a:r>
            <a:endParaRPr lang="ja-JP" altLang="en-US" b="1" dirty="0"/>
          </a:p>
        </p:txBody>
      </p:sp>
    </p:spTree>
    <p:extLst>
      <p:ext uri="{BB962C8B-B14F-4D97-AF65-F5344CB8AC3E}">
        <p14:creationId xmlns:p14="http://schemas.microsoft.com/office/powerpoint/2010/main" val="51999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270457" y="204136"/>
            <a:ext cx="9311426" cy="65057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437881" y="356421"/>
          <a:ext cx="8976575" cy="725403"/>
        </p:xfrm>
        <a:graphic>
          <a:graphicData uri="http://schemas.openxmlformats.org/drawingml/2006/table">
            <a:tbl>
              <a:tblPr firstRow="1" bandRow="1">
                <a:tableStyleId>{5C22544A-7EE6-4342-B048-85BDC9FD1C3A}</a:tableStyleId>
              </a:tblPr>
              <a:tblGrid>
                <a:gridCol w="1107584">
                  <a:extLst>
                    <a:ext uri="{9D8B030D-6E8A-4147-A177-3AD203B41FA5}">
                      <a16:colId xmlns:a16="http://schemas.microsoft.com/office/drawing/2014/main" val="3795206225"/>
                    </a:ext>
                  </a:extLst>
                </a:gridCol>
                <a:gridCol w="7868991">
                  <a:extLst>
                    <a:ext uri="{9D8B030D-6E8A-4147-A177-3AD203B41FA5}">
                      <a16:colId xmlns:a16="http://schemas.microsoft.com/office/drawing/2014/main" val="1328953327"/>
                    </a:ext>
                  </a:extLst>
                </a:gridCol>
              </a:tblGrid>
              <a:tr h="725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smtClean="0">
                          <a:solidFill>
                            <a:schemeClr val="tx1"/>
                          </a:solidFill>
                        </a:rPr>
                        <a:t>◆がん診療拠点病院を通じて、がん医療の均</a:t>
                      </a:r>
                      <a:r>
                        <a:rPr kumimoji="1" lang="ja-JP" altLang="en-US" sz="1400" b="1" dirty="0" err="1" smtClean="0">
                          <a:solidFill>
                            <a:schemeClr val="tx1"/>
                          </a:solidFill>
                        </a:rPr>
                        <a:t>てん化を</a:t>
                      </a:r>
                      <a:r>
                        <a:rPr kumimoji="1" lang="ja-JP" altLang="en-US" sz="1400" b="1" dirty="0" smtClean="0">
                          <a:solidFill>
                            <a:schemeClr val="tx1"/>
                          </a:solidFill>
                        </a:rPr>
                        <a:t>進めるとともに、二次医療圏毎に地域の</a:t>
                      </a:r>
                      <a:r>
                        <a:rPr kumimoji="1" lang="en-US" altLang="ja-JP" sz="1400" b="1" dirty="0" smtClean="0">
                          <a:solidFill>
                            <a:schemeClr val="tx1"/>
                          </a:solidFill>
                        </a:rPr>
                        <a:t> </a:t>
                      </a:r>
                      <a:r>
                        <a:rPr kumimoji="1" lang="ja-JP" altLang="en-US" sz="1400" b="1" dirty="0" smtClean="0">
                          <a:solidFill>
                            <a:schemeClr val="tx1"/>
                          </a:solidFill>
                        </a:rPr>
                        <a:t>実情に応じて、地域連携の一層の充実を図る必要がある。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56101" y="6446539"/>
            <a:ext cx="3541690" cy="365125"/>
          </a:xfrm>
        </p:spPr>
        <p:txBody>
          <a:bodyPr/>
          <a:lstStyle/>
          <a:p>
            <a:r>
              <a:rPr kumimoji="1" lang="ja-JP" altLang="en-US" sz="1400" b="1" dirty="0" smtClean="0">
                <a:latin typeface="+mn-ea"/>
              </a:rPr>
              <a:t>＜がん診療連携検討部会＞　</a:t>
            </a:r>
            <a:r>
              <a:rPr kumimoji="1" lang="ja-JP" altLang="en-US" sz="1600" b="1" dirty="0">
                <a:latin typeface="+mn-ea"/>
              </a:rPr>
              <a:t>４</a:t>
            </a:r>
          </a:p>
        </p:txBody>
      </p:sp>
      <p:graphicFrame>
        <p:nvGraphicFramePr>
          <p:cNvPr id="9" name="表 8"/>
          <p:cNvGraphicFramePr>
            <a:graphicFrameLocks noGrp="1"/>
          </p:cNvGraphicFramePr>
          <p:nvPr>
            <p:extLst/>
          </p:nvPr>
        </p:nvGraphicFramePr>
        <p:xfrm>
          <a:off x="437881" y="1210614"/>
          <a:ext cx="8976575" cy="5323709"/>
        </p:xfrm>
        <a:graphic>
          <a:graphicData uri="http://schemas.openxmlformats.org/drawingml/2006/table">
            <a:tbl>
              <a:tblPr firstRow="1" bandRow="1">
                <a:tableStyleId>{5C22544A-7EE6-4342-B048-85BDC9FD1C3A}</a:tableStyleId>
              </a:tblPr>
              <a:tblGrid>
                <a:gridCol w="1138357">
                  <a:extLst>
                    <a:ext uri="{9D8B030D-6E8A-4147-A177-3AD203B41FA5}">
                      <a16:colId xmlns:a16="http://schemas.microsoft.com/office/drawing/2014/main" val="528851062"/>
                    </a:ext>
                  </a:extLst>
                </a:gridCol>
                <a:gridCol w="7838218">
                  <a:extLst>
                    <a:ext uri="{9D8B030D-6E8A-4147-A177-3AD203B41FA5}">
                      <a16:colId xmlns:a16="http://schemas.microsoft.com/office/drawing/2014/main" val="89849022"/>
                    </a:ext>
                  </a:extLst>
                </a:gridCol>
              </a:tblGrid>
              <a:tr h="3039414">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en-US" altLang="ja-JP" sz="1300" dirty="0" smtClean="0">
                          <a:solidFill>
                            <a:schemeClr val="tx1"/>
                          </a:solidFill>
                        </a:rPr>
                        <a:t>《</a:t>
                      </a:r>
                      <a:r>
                        <a:rPr kumimoji="1" lang="ja-JP" altLang="en-US" sz="1300" u="sng" dirty="0" smtClean="0">
                          <a:solidFill>
                            <a:schemeClr val="tx1"/>
                          </a:solidFill>
                        </a:rPr>
                        <a:t>がん診療拠点病院の機能強化</a:t>
                      </a:r>
                      <a:r>
                        <a:rPr kumimoji="1" lang="en-US" altLang="ja-JP" sz="1300" dirty="0" smtClean="0">
                          <a:solidFill>
                            <a:schemeClr val="tx1"/>
                          </a:solidFill>
                        </a:rPr>
                        <a:t>》</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■がん診療連携拠点病院の機能強化を目的とした補助金を交付（</a:t>
                      </a:r>
                      <a:r>
                        <a:rPr kumimoji="1" lang="en-US" altLang="ja-JP" sz="1300" b="0" dirty="0" smtClean="0">
                          <a:solidFill>
                            <a:schemeClr val="tx1"/>
                          </a:solidFill>
                        </a:rPr>
                        <a:t>13</a:t>
                      </a:r>
                      <a:r>
                        <a:rPr kumimoji="1" lang="ja-JP" altLang="en-US" sz="1300" b="0" dirty="0" smtClean="0">
                          <a:solidFill>
                            <a:schemeClr val="tx1"/>
                          </a:solidFill>
                        </a:rPr>
                        <a:t>病院）</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■がん診療施設の設備整備に係る補助金を交付（</a:t>
                      </a:r>
                      <a:r>
                        <a:rPr kumimoji="1" lang="en-US" altLang="ja-JP" sz="1300" b="0" dirty="0" smtClean="0">
                          <a:solidFill>
                            <a:schemeClr val="tx1"/>
                          </a:solidFill>
                        </a:rPr>
                        <a:t>19</a:t>
                      </a:r>
                      <a:r>
                        <a:rPr kumimoji="1" lang="ja-JP" altLang="en-US" sz="1300" b="0" dirty="0" smtClean="0">
                          <a:solidFill>
                            <a:schemeClr val="tx1"/>
                          </a:solidFill>
                        </a:rPr>
                        <a:t>病院）</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■国拠点病院の推薦</a:t>
                      </a:r>
                      <a:r>
                        <a:rPr kumimoji="1" lang="en-US" altLang="ja-JP" sz="1300" b="0" dirty="0" smtClean="0">
                          <a:solidFill>
                            <a:schemeClr val="tx1"/>
                          </a:solidFill>
                        </a:rPr>
                        <a:t>【</a:t>
                      </a:r>
                      <a:r>
                        <a:rPr kumimoji="1" lang="ja-JP" altLang="en-US" sz="1300" b="0" dirty="0" smtClean="0">
                          <a:solidFill>
                            <a:schemeClr val="tx1"/>
                          </a:solidFill>
                        </a:rPr>
                        <a:t>高度型新規：</a:t>
                      </a:r>
                      <a:r>
                        <a:rPr kumimoji="1" lang="en-US" altLang="ja-JP" sz="1300" b="0" dirty="0" smtClean="0">
                          <a:solidFill>
                            <a:schemeClr val="tx1"/>
                          </a:solidFill>
                        </a:rPr>
                        <a:t>6</a:t>
                      </a:r>
                      <a:r>
                        <a:rPr kumimoji="1" lang="ja-JP" altLang="en-US" sz="1300" b="0" dirty="0" smtClean="0">
                          <a:solidFill>
                            <a:schemeClr val="tx1"/>
                          </a:solidFill>
                        </a:rPr>
                        <a:t>病院、指定更新：</a:t>
                      </a:r>
                      <a:r>
                        <a:rPr kumimoji="1" lang="en-US" altLang="ja-JP" sz="1300" b="0" dirty="0" smtClean="0">
                          <a:solidFill>
                            <a:schemeClr val="tx1"/>
                          </a:solidFill>
                        </a:rPr>
                        <a:t>3</a:t>
                      </a:r>
                      <a:r>
                        <a:rPr kumimoji="1" lang="ja-JP" altLang="en-US" sz="1300" b="0" dirty="0" smtClean="0">
                          <a:solidFill>
                            <a:schemeClr val="tx1"/>
                          </a:solidFill>
                        </a:rPr>
                        <a:t>病院、現況報告：</a:t>
                      </a:r>
                      <a:r>
                        <a:rPr kumimoji="1" lang="en-US" altLang="ja-JP" sz="1300" b="0" dirty="0" smtClean="0">
                          <a:solidFill>
                            <a:schemeClr val="tx1"/>
                          </a:solidFill>
                        </a:rPr>
                        <a:t>8</a:t>
                      </a:r>
                      <a:r>
                        <a:rPr kumimoji="1" lang="ja-JP" altLang="en-US" sz="1300" b="0" dirty="0" smtClean="0">
                          <a:solidFill>
                            <a:schemeClr val="tx1"/>
                          </a:solidFill>
                        </a:rPr>
                        <a:t>病院</a:t>
                      </a:r>
                      <a:r>
                        <a:rPr kumimoji="1" lang="en-US" altLang="ja-JP" sz="1300" b="0" dirty="0" smtClean="0">
                          <a:solidFill>
                            <a:schemeClr val="tx1"/>
                          </a:solidFill>
                        </a:rPr>
                        <a:t>】</a:t>
                      </a:r>
                    </a:p>
                    <a:p>
                      <a:pPr>
                        <a:lnSpc>
                          <a:spcPts val="1700"/>
                        </a:lnSpc>
                      </a:pPr>
                      <a:r>
                        <a:rPr kumimoji="1" lang="ja-JP" altLang="en-US" sz="1300" b="0" dirty="0" smtClean="0">
                          <a:solidFill>
                            <a:schemeClr val="tx1"/>
                          </a:solidFill>
                        </a:rPr>
                        <a:t>■府指定要件の改正、指定病院の決定</a:t>
                      </a:r>
                      <a:r>
                        <a:rPr kumimoji="1" lang="en-US" altLang="ja-JP" sz="1300" b="0" dirty="0" smtClean="0">
                          <a:solidFill>
                            <a:schemeClr val="tx1"/>
                          </a:solidFill>
                        </a:rPr>
                        <a:t>【</a:t>
                      </a:r>
                      <a:r>
                        <a:rPr kumimoji="1" lang="ja-JP" altLang="en-US" sz="1300" b="0" dirty="0" smtClean="0">
                          <a:solidFill>
                            <a:schemeClr val="tx1"/>
                          </a:solidFill>
                        </a:rPr>
                        <a:t>更新：</a:t>
                      </a:r>
                      <a:r>
                        <a:rPr kumimoji="1" lang="en-US" altLang="ja-JP" sz="1300" b="0" dirty="0" smtClean="0">
                          <a:solidFill>
                            <a:schemeClr val="tx1"/>
                          </a:solidFill>
                        </a:rPr>
                        <a:t>47</a:t>
                      </a:r>
                      <a:r>
                        <a:rPr kumimoji="1" lang="ja-JP" altLang="en-US" sz="1300" b="0" dirty="0" smtClean="0">
                          <a:solidFill>
                            <a:schemeClr val="tx1"/>
                          </a:solidFill>
                        </a:rPr>
                        <a:t>病院、新規：</a:t>
                      </a:r>
                      <a:r>
                        <a:rPr kumimoji="1" lang="en-US" altLang="ja-JP" sz="1300" b="0" dirty="0" smtClean="0">
                          <a:solidFill>
                            <a:schemeClr val="tx1"/>
                          </a:solidFill>
                        </a:rPr>
                        <a:t>2</a:t>
                      </a:r>
                      <a:r>
                        <a:rPr kumimoji="1" lang="ja-JP" altLang="en-US" sz="1300" b="0" dirty="0" smtClean="0">
                          <a:solidFill>
                            <a:schemeClr val="tx1"/>
                          </a:solidFill>
                        </a:rPr>
                        <a:t>病院、小児新規：</a:t>
                      </a:r>
                      <a:r>
                        <a:rPr kumimoji="1" lang="en-US" altLang="ja-JP" sz="1300" b="0" dirty="0" smtClean="0">
                          <a:solidFill>
                            <a:schemeClr val="tx1"/>
                          </a:solidFill>
                        </a:rPr>
                        <a:t>2</a:t>
                      </a:r>
                      <a:r>
                        <a:rPr kumimoji="1" lang="ja-JP" altLang="en-US" sz="1300" b="0" dirty="0" smtClean="0">
                          <a:solidFill>
                            <a:schemeClr val="tx1"/>
                          </a:solidFill>
                        </a:rPr>
                        <a:t>病院</a:t>
                      </a:r>
                      <a:r>
                        <a:rPr kumimoji="1" lang="en-US" altLang="ja-JP" sz="1300" b="0" dirty="0" smtClean="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がん医療連携体制の充実</a:t>
                      </a:r>
                      <a:r>
                        <a:rPr kumimoji="1" lang="en-US" altLang="ja-JP" sz="1300" dirty="0" smtClean="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smtClean="0">
                          <a:solidFill>
                            <a:schemeClr val="tx1"/>
                          </a:solidFill>
                        </a:rPr>
                        <a:t>■地域連携強化事業の実施</a:t>
                      </a:r>
                      <a:endParaRPr kumimoji="1" lang="en-US" altLang="ja-JP" sz="1300" b="0"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300" b="0" dirty="0" smtClean="0">
                          <a:solidFill>
                            <a:schemeClr val="tx1"/>
                          </a:solidFill>
                        </a:rPr>
                        <a:t>■大阪府がん診療連携協議会と連携し、各圏域のがん診療ネットワーク協議会へがん登録等を用いた分析を実施するよう働きかけを行った。（年度末に協議会で報告予定。）</a:t>
                      </a:r>
                      <a:endParaRPr kumimoji="1" lang="en-US" altLang="ja-JP" sz="1300" b="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人材育成の充実</a:t>
                      </a:r>
                      <a:r>
                        <a:rPr kumimoji="1" lang="en-US" altLang="ja-JP" sz="1300" dirty="0" smtClean="0">
                          <a:solidFill>
                            <a:schemeClr val="tx1"/>
                          </a:solidFill>
                        </a:rPr>
                        <a:t>》</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■近大がんプロとの共催でがんゲノム医療の相談員向け研修会を実施</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■国がんの都道府県指導者養成研修への推薦派遣</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■大阪府がん診療連携協議会と連携して拠点病院の訪問を行い、好事例等の収集や情報共有、</a:t>
                      </a:r>
                      <a:endParaRPr kumimoji="1" lang="en-US" altLang="ja-JP" sz="1300" b="0" dirty="0" smtClean="0">
                        <a:solidFill>
                          <a:schemeClr val="tx1"/>
                        </a:solidFill>
                      </a:endParaRPr>
                    </a:p>
                    <a:p>
                      <a:pPr>
                        <a:lnSpc>
                          <a:spcPts val="1700"/>
                        </a:lnSpc>
                      </a:pPr>
                      <a:r>
                        <a:rPr kumimoji="1" lang="ja-JP" altLang="en-US" sz="1300" b="0" dirty="0" smtClean="0">
                          <a:solidFill>
                            <a:schemeClr val="tx1"/>
                          </a:solidFill>
                        </a:rPr>
                        <a:t>　要件充足状況の確認を実施</a:t>
                      </a:r>
                      <a:r>
                        <a:rPr kumimoji="1" lang="en-US" altLang="ja-JP" sz="1300" b="0" dirty="0" smtClean="0">
                          <a:solidFill>
                            <a:schemeClr val="tx1"/>
                          </a:solidFill>
                        </a:rPr>
                        <a:t>【</a:t>
                      </a:r>
                      <a:r>
                        <a:rPr kumimoji="1" lang="ja-JP" altLang="en-US" sz="1300" b="0" dirty="0" smtClean="0">
                          <a:solidFill>
                            <a:schemeClr val="tx1"/>
                          </a:solidFill>
                        </a:rPr>
                        <a:t>国拠点：</a:t>
                      </a:r>
                      <a:r>
                        <a:rPr kumimoji="1" lang="en-US" altLang="ja-JP" sz="1300" b="0" dirty="0" smtClean="0">
                          <a:solidFill>
                            <a:schemeClr val="tx1"/>
                          </a:solidFill>
                        </a:rPr>
                        <a:t>5</a:t>
                      </a:r>
                      <a:r>
                        <a:rPr kumimoji="1" lang="ja-JP" altLang="en-US" sz="1300" b="0" dirty="0" smtClean="0">
                          <a:solidFill>
                            <a:schemeClr val="tx1"/>
                          </a:solidFill>
                        </a:rPr>
                        <a:t>病院、府拠点：</a:t>
                      </a:r>
                      <a:r>
                        <a:rPr kumimoji="1" lang="en-US" altLang="ja-JP" sz="1300" b="0" dirty="0" smtClean="0">
                          <a:solidFill>
                            <a:schemeClr val="tx1"/>
                          </a:solidFill>
                        </a:rPr>
                        <a:t>2</a:t>
                      </a:r>
                      <a:r>
                        <a:rPr kumimoji="1" lang="ja-JP" altLang="en-US" sz="1300" b="0" dirty="0" smtClean="0">
                          <a:solidFill>
                            <a:schemeClr val="tx1"/>
                          </a:solidFill>
                        </a:rPr>
                        <a:t>病院</a:t>
                      </a:r>
                      <a:r>
                        <a:rPr kumimoji="1" lang="en-US" altLang="ja-JP" sz="1300" b="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325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a:lnSpc>
                          <a:spcPts val="1700"/>
                        </a:lnSpc>
                      </a:pPr>
                      <a:r>
                        <a:rPr kumimoji="1" lang="ja-JP" altLang="en-US" sz="1300" b="0" dirty="0" smtClean="0">
                          <a:solidFill>
                            <a:schemeClr val="tx1"/>
                          </a:solidFill>
                          <a:latin typeface="+mn-ea"/>
                          <a:ea typeface="+mn-ea"/>
                        </a:rPr>
                        <a:t>■府内がん医療提供体制の均</a:t>
                      </a:r>
                      <a:r>
                        <a:rPr kumimoji="1" lang="ja-JP" altLang="en-US" sz="1300" b="0" dirty="0" err="1" smtClean="0">
                          <a:solidFill>
                            <a:schemeClr val="tx1"/>
                          </a:solidFill>
                          <a:latin typeface="+mn-ea"/>
                          <a:ea typeface="+mn-ea"/>
                        </a:rPr>
                        <a:t>てん化の</a:t>
                      </a:r>
                      <a:r>
                        <a:rPr kumimoji="1" lang="ja-JP" altLang="en-US" sz="1300" b="0" dirty="0" smtClean="0">
                          <a:solidFill>
                            <a:schemeClr val="tx1"/>
                          </a:solidFill>
                          <a:latin typeface="+mn-ea"/>
                          <a:ea typeface="+mn-ea"/>
                        </a:rPr>
                        <a:t>推進。</a:t>
                      </a:r>
                      <a:endParaRPr kumimoji="1" lang="en-US" altLang="ja-JP" sz="1300" b="0" dirty="0" smtClean="0">
                        <a:solidFill>
                          <a:schemeClr val="tx1"/>
                        </a:solidFill>
                        <a:latin typeface="+mn-ea"/>
                        <a:ea typeface="+mn-ea"/>
                      </a:endParaRPr>
                    </a:p>
                    <a:p>
                      <a:pPr>
                        <a:lnSpc>
                          <a:spcPts val="1700"/>
                        </a:lnSpc>
                      </a:pPr>
                      <a:r>
                        <a:rPr kumimoji="1" lang="ja-JP" altLang="en-US" sz="1300" b="0" dirty="0" smtClean="0">
                          <a:solidFill>
                            <a:schemeClr val="tx1"/>
                          </a:solidFill>
                          <a:latin typeface="+mn-ea"/>
                          <a:ea typeface="+mn-ea"/>
                        </a:rPr>
                        <a:t>■各圏域のがん診療ネットワーク協議会における取り組み内容の充実。</a:t>
                      </a:r>
                      <a:endParaRPr kumimoji="1" lang="en-US" altLang="ja-JP" sz="1300" b="0" dirty="0" smtClean="0">
                        <a:solidFill>
                          <a:schemeClr val="tx1"/>
                        </a:solidFill>
                        <a:latin typeface="+mn-ea"/>
                        <a:ea typeface="+mn-ea"/>
                      </a:endParaRPr>
                    </a:p>
                    <a:p>
                      <a:pPr>
                        <a:lnSpc>
                          <a:spcPts val="1700"/>
                        </a:lnSpc>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a:lnSpc>
                          <a:spcPts val="1700"/>
                        </a:lnSpc>
                      </a:pPr>
                      <a:r>
                        <a:rPr kumimoji="1" lang="ja-JP" altLang="en-US" sz="1300" b="0" dirty="0" smtClean="0">
                          <a:solidFill>
                            <a:schemeClr val="tx1"/>
                          </a:solidFill>
                          <a:latin typeface="+mn-ea"/>
                          <a:ea typeface="+mn-ea"/>
                        </a:rPr>
                        <a:t>■大阪府がん診療連携協議会と連携し、さらなるがん医療提供の充実を図る。</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300" b="0" dirty="0" smtClean="0">
                          <a:solidFill>
                            <a:schemeClr val="tx1"/>
                          </a:solidFill>
                          <a:latin typeface="+mn-ea"/>
                          <a:ea typeface="+mn-ea"/>
                        </a:rPr>
                        <a:t>■各圏域のがん診療ネットワーク協議会におけるがん登録</a:t>
                      </a:r>
                      <a:r>
                        <a:rPr kumimoji="1" lang="ja-JP" altLang="en-US" sz="1300" b="0" smtClean="0">
                          <a:solidFill>
                            <a:schemeClr val="tx1"/>
                          </a:solidFill>
                          <a:latin typeface="+mn-ea"/>
                          <a:ea typeface="+mn-ea"/>
                        </a:rPr>
                        <a:t>を用いた分析</a:t>
                      </a:r>
                      <a:r>
                        <a:rPr kumimoji="1" lang="ja-JP" altLang="en-US" sz="1300" b="0" dirty="0" smtClean="0">
                          <a:solidFill>
                            <a:schemeClr val="tx1"/>
                          </a:solidFill>
                          <a:latin typeface="+mn-ea"/>
                          <a:ea typeface="+mn-ea"/>
                        </a:rPr>
                        <a:t>や患者満足度調査等の実施。</a:t>
                      </a:r>
                      <a:endParaRPr kumimoji="1" lang="en-US" altLang="ja-JP" sz="1300" b="0" dirty="0" smtClean="0">
                        <a:solidFill>
                          <a:schemeClr val="tx1"/>
                        </a:solidFill>
                        <a:latin typeface="+mn-ea"/>
                        <a:ea typeface="+mn-ea"/>
                      </a:endParaRPr>
                    </a:p>
                    <a:p>
                      <a:pPr>
                        <a:lnSpc>
                          <a:spcPts val="1700"/>
                        </a:lnSpc>
                      </a:pPr>
                      <a:r>
                        <a:rPr kumimoji="1" lang="ja-JP" altLang="en-US" sz="1300" b="0" dirty="0" smtClean="0">
                          <a:solidFill>
                            <a:schemeClr val="tx1"/>
                          </a:solidFill>
                          <a:latin typeface="+mn-ea"/>
                          <a:ea typeface="+mn-ea"/>
                        </a:rPr>
                        <a:t>■府拠点病院の指定更新（経過措置該当分）</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069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smtClean="0">
                          <a:solidFill>
                            <a:schemeClr val="bg1"/>
                          </a:solidFill>
                        </a:rPr>
                        <a:t>　</a:t>
                      </a:r>
                      <a:r>
                        <a:rPr kumimoji="1" lang="ja-JP" altLang="en-US" sz="1600" b="1" baseline="0" smtClean="0">
                          <a:solidFill>
                            <a:schemeClr val="bg1"/>
                          </a:solidFill>
                        </a:rPr>
                        <a:t> </a:t>
                      </a:r>
                      <a:r>
                        <a:rPr kumimoji="1" lang="ja-JP" altLang="en-US" sz="1600" b="1"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ja-JP" altLang="en-US" sz="1300" dirty="0" smtClean="0"/>
                        <a:t>がん診療拠点病院機能強化事業（</a:t>
                      </a:r>
                      <a:r>
                        <a:rPr kumimoji="1" lang="en-US" altLang="ja-JP" sz="1300" dirty="0" smtClean="0"/>
                        <a:t>140,342</a:t>
                      </a:r>
                      <a:r>
                        <a:rPr kumimoji="1" lang="ja-JP" altLang="en-US" sz="1300" dirty="0" smtClean="0"/>
                        <a:t>千円）、がん医療提供体制等充実強化事業（</a:t>
                      </a:r>
                      <a:r>
                        <a:rPr kumimoji="1" lang="en-US" altLang="ja-JP" sz="1300" dirty="0" smtClean="0"/>
                        <a:t>140,729</a:t>
                      </a:r>
                      <a:r>
                        <a:rPr kumimoji="1" lang="ja-JP" altLang="en-US" sz="1300" dirty="0" smtClean="0"/>
                        <a:t>千円）、地域医療連携強化事業（</a:t>
                      </a:r>
                      <a:r>
                        <a:rPr kumimoji="1" lang="en-US" altLang="ja-JP" sz="1300" dirty="0" smtClean="0"/>
                        <a:t>4,297</a:t>
                      </a:r>
                      <a:r>
                        <a:rPr kumimoji="1" lang="ja-JP" altLang="en-US" sz="1300" dirty="0" smtClean="0"/>
                        <a:t>千円）</a:t>
                      </a:r>
                      <a:endParaRPr kumimoji="1" lang="en-US" altLang="ja-JP" sz="13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3885" y="1133340"/>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171671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5" y="993608"/>
            <a:ext cx="9259910" cy="56776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p:cNvGraphicFramePr>
            <a:graphicFrameLocks noGrp="1"/>
          </p:cNvGraphicFramePr>
          <p:nvPr>
            <p:extLst/>
          </p:nvPr>
        </p:nvGraphicFramePr>
        <p:xfrm>
          <a:off x="596516" y="2079149"/>
          <a:ext cx="8712968" cy="1481066"/>
        </p:xfrm>
        <a:graphic>
          <a:graphicData uri="http://schemas.openxmlformats.org/drawingml/2006/table">
            <a:tbl>
              <a:tblPr firstRow="1" firstCol="1" bandRow="1">
                <a:tableStyleId>{5C22544A-7EE6-4342-B048-85BDC9FD1C3A}</a:tableStyleId>
              </a:tblPr>
              <a:tblGrid>
                <a:gridCol w="342918">
                  <a:extLst>
                    <a:ext uri="{9D8B030D-6E8A-4147-A177-3AD203B41FA5}">
                      <a16:colId xmlns:a16="http://schemas.microsoft.com/office/drawing/2014/main" val="20000"/>
                    </a:ext>
                  </a:extLst>
                </a:gridCol>
                <a:gridCol w="3761355">
                  <a:extLst>
                    <a:ext uri="{9D8B030D-6E8A-4147-A177-3AD203B41FA5}">
                      <a16:colId xmlns:a16="http://schemas.microsoft.com/office/drawing/2014/main" val="20001"/>
                    </a:ext>
                  </a:extLst>
                </a:gridCol>
                <a:gridCol w="1712890">
                  <a:extLst>
                    <a:ext uri="{9D8B030D-6E8A-4147-A177-3AD203B41FA5}">
                      <a16:colId xmlns:a16="http://schemas.microsoft.com/office/drawing/2014/main" val="20002"/>
                    </a:ext>
                  </a:extLst>
                </a:gridCol>
                <a:gridCol w="1691706">
                  <a:extLst>
                    <a:ext uri="{9D8B030D-6E8A-4147-A177-3AD203B41FA5}">
                      <a16:colId xmlns:a16="http://schemas.microsoft.com/office/drawing/2014/main" val="1758502819"/>
                    </a:ext>
                  </a:extLst>
                </a:gridCol>
                <a:gridCol w="1204099">
                  <a:extLst>
                    <a:ext uri="{9D8B030D-6E8A-4147-A177-3AD203B41FA5}">
                      <a16:colId xmlns:a16="http://schemas.microsoft.com/office/drawing/2014/main" val="20003"/>
                    </a:ext>
                  </a:extLst>
                </a:gridCol>
              </a:tblGrid>
              <a:tr h="41935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smtClean="0">
                          <a:effectLst/>
                          <a:latin typeface="+mn-ea"/>
                          <a:ea typeface="+mn-ea"/>
                        </a:rPr>
                        <a:t>個別</a:t>
                      </a:r>
                      <a:r>
                        <a:rPr lang="ja-JP" sz="1400" b="1" dirty="0">
                          <a:effectLst/>
                          <a:latin typeface="+mn-ea"/>
                          <a:ea typeface="+mn-ea"/>
                        </a:rPr>
                        <a:t>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06171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がん患者の緩和ケアに対する満足度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（痛み、不安、治療方法や療養場所、経済面、家族への配慮等への対応に係る非常に思う、そう思う平均値）</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smtClean="0">
                          <a:effectLst/>
                          <a:latin typeface="+mn-ea"/>
                          <a:ea typeface="+mn-ea"/>
                        </a:rPr>
                        <a:t>58.6</a:t>
                      </a:r>
                      <a:r>
                        <a:rPr lang="ja-JP" sz="1400" b="1" dirty="0" smtClean="0">
                          <a:effectLst/>
                          <a:latin typeface="+mn-ea"/>
                          <a:ea typeface="+mn-ea"/>
                        </a:rPr>
                        <a:t>％</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rgbClr val="000000"/>
                          </a:solidFill>
                          <a:effectLst/>
                          <a:latin typeface="+mn-ea"/>
                          <a:ea typeface="+mn-ea"/>
                          <a:cs typeface="HG丸ｺﾞｼｯｸM-PRO"/>
                        </a:rPr>
                        <a:t>調査・集計中</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nvPr>
        </p:nvGraphicFramePr>
        <p:xfrm>
          <a:off x="596517" y="3683872"/>
          <a:ext cx="8712967" cy="2848347"/>
        </p:xfrm>
        <a:graphic>
          <a:graphicData uri="http://schemas.openxmlformats.org/drawingml/2006/table">
            <a:tbl>
              <a:tblPr firstRow="1" firstCol="1" bandRow="1">
                <a:tableStyleId>{5C22544A-7EE6-4342-B048-85BDC9FD1C3A}</a:tableStyleId>
              </a:tblPr>
              <a:tblGrid>
                <a:gridCol w="298752">
                  <a:extLst>
                    <a:ext uri="{9D8B030D-6E8A-4147-A177-3AD203B41FA5}">
                      <a16:colId xmlns:a16="http://schemas.microsoft.com/office/drawing/2014/main" val="20000"/>
                    </a:ext>
                  </a:extLst>
                </a:gridCol>
                <a:gridCol w="3007030">
                  <a:extLst>
                    <a:ext uri="{9D8B030D-6E8A-4147-A177-3AD203B41FA5}">
                      <a16:colId xmlns:a16="http://schemas.microsoft.com/office/drawing/2014/main" val="20001"/>
                    </a:ext>
                  </a:extLst>
                </a:gridCol>
                <a:gridCol w="2691684">
                  <a:extLst>
                    <a:ext uri="{9D8B030D-6E8A-4147-A177-3AD203B41FA5}">
                      <a16:colId xmlns:a16="http://schemas.microsoft.com/office/drawing/2014/main" val="20002"/>
                    </a:ext>
                  </a:extLst>
                </a:gridCol>
                <a:gridCol w="2715501">
                  <a:extLst>
                    <a:ext uri="{9D8B030D-6E8A-4147-A177-3AD203B41FA5}">
                      <a16:colId xmlns:a16="http://schemas.microsoft.com/office/drawing/2014/main" val="3857152038"/>
                    </a:ext>
                  </a:extLst>
                </a:gridCol>
              </a:tblGrid>
              <a:tr h="32145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altLang="ja-JP" sz="1400" b="1" dirty="0" smtClean="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48601">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緩和ケアチームの新規診療症例数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10,885</a:t>
                      </a:r>
                      <a:r>
                        <a:rPr lang="ja-JP" sz="1400" b="1" dirty="0" smtClean="0">
                          <a:effectLst/>
                          <a:latin typeface="+mn-ea"/>
                          <a:ea typeface="+mn-ea"/>
                        </a:rPr>
                        <a:t>件</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600"/>
                        </a:lnSpc>
                        <a:spcAft>
                          <a:spcPts val="0"/>
                        </a:spcAft>
                      </a:pPr>
                      <a:r>
                        <a:rPr lang="ja-JP" sz="1200" b="1" dirty="0">
                          <a:effectLst/>
                          <a:latin typeface="+mn-ea"/>
                          <a:ea typeface="+mn-ea"/>
                        </a:rPr>
                        <a:t>【平成</a:t>
                      </a:r>
                      <a:r>
                        <a:rPr lang="en-US" sz="1200" b="1" dirty="0" smtClean="0">
                          <a:effectLst/>
                          <a:latin typeface="+mn-ea"/>
                          <a:ea typeface="+mn-ea"/>
                        </a:rPr>
                        <a:t>2</a:t>
                      </a:r>
                      <a:r>
                        <a:rPr lang="en-US" altLang="ja-JP" sz="1200" b="1" dirty="0" smtClean="0">
                          <a:effectLst/>
                          <a:latin typeface="+mn-ea"/>
                          <a:ea typeface="+mn-ea"/>
                        </a:rPr>
                        <a:t>8</a:t>
                      </a:r>
                      <a:r>
                        <a:rPr lang="ja-JP" sz="1200" b="1" dirty="0" smtClean="0">
                          <a:effectLst/>
                          <a:latin typeface="+mn-ea"/>
                          <a:ea typeface="+mn-ea"/>
                        </a:rPr>
                        <a:t>（</a:t>
                      </a:r>
                      <a:r>
                        <a:rPr lang="en-US" sz="1200" b="1" dirty="0" smtClean="0">
                          <a:effectLst/>
                          <a:latin typeface="+mn-ea"/>
                          <a:ea typeface="+mn-ea"/>
                        </a:rPr>
                        <a:t>201</a:t>
                      </a:r>
                      <a:r>
                        <a:rPr lang="en-US" altLang="ja-JP" sz="1200" b="1" dirty="0" smtClean="0">
                          <a:effectLst/>
                          <a:latin typeface="+mn-ea"/>
                          <a:ea typeface="+mn-ea"/>
                        </a:rPr>
                        <a:t>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12,323</a:t>
                      </a:r>
                      <a:r>
                        <a:rPr lang="ja-JP" altLang="ja-JP" sz="1400" b="1" dirty="0" smtClean="0">
                          <a:effectLst/>
                          <a:latin typeface="+mn-ea"/>
                          <a:ea typeface="+mn-ea"/>
                        </a:rPr>
                        <a:t>件／</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altLang="ja-JP" sz="1400" b="1" dirty="0" smtClean="0">
                          <a:effectLst/>
                          <a:latin typeface="+mn-ea"/>
                          <a:ea typeface="+mn-ea"/>
                        </a:rPr>
                        <a:t>（小児がん除く）</a:t>
                      </a:r>
                    </a:p>
                    <a:p>
                      <a:pPr algn="ctr" fontAlgn="auto">
                        <a:lnSpc>
                          <a:spcPts val="1600"/>
                        </a:lnSpc>
                        <a:spcAft>
                          <a:spcPts val="0"/>
                        </a:spcAft>
                      </a:pPr>
                      <a:r>
                        <a:rPr lang="ja-JP" altLang="ja-JP" sz="1200" b="1" dirty="0" smtClean="0">
                          <a:effectLst/>
                          <a:latin typeface="+mn-ea"/>
                          <a:ea typeface="+mn-ea"/>
                        </a:rPr>
                        <a:t>【平成</a:t>
                      </a:r>
                      <a:r>
                        <a:rPr lang="en-US" altLang="ja-JP" sz="1200" b="1" dirty="0" smtClean="0">
                          <a:effectLst/>
                          <a:latin typeface="+mn-ea"/>
                          <a:ea typeface="+mn-ea"/>
                        </a:rPr>
                        <a:t>30</a:t>
                      </a:r>
                      <a:r>
                        <a:rPr lang="ja-JP" altLang="ja-JP" sz="1200" b="1" dirty="0" smtClean="0">
                          <a:effectLst/>
                          <a:latin typeface="+mn-ea"/>
                          <a:ea typeface="+mn-ea"/>
                        </a:rPr>
                        <a:t>（</a:t>
                      </a:r>
                      <a:r>
                        <a:rPr lang="en-US" altLang="ja-JP" sz="1200" b="1" dirty="0" smtClean="0">
                          <a:effectLst/>
                          <a:latin typeface="+mn-ea"/>
                          <a:ea typeface="+mn-ea"/>
                        </a:rPr>
                        <a:t>2018</a:t>
                      </a:r>
                      <a:r>
                        <a:rPr lang="ja-JP" altLang="ja-JP" sz="1200" b="1" dirty="0" smtClean="0">
                          <a:effectLst/>
                          <a:latin typeface="+mn-ea"/>
                          <a:ea typeface="+mn-ea"/>
                        </a:rPr>
                        <a:t>）年】</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086">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緩和ケア</a:t>
                      </a:r>
                      <a:r>
                        <a:rPr lang="ja-JP" sz="1400" b="1" dirty="0" smtClean="0">
                          <a:effectLst/>
                          <a:latin typeface="+mn-ea"/>
                          <a:ea typeface="+mn-ea"/>
                        </a:rPr>
                        <a:t>研修</a:t>
                      </a:r>
                      <a:r>
                        <a:rPr lang="ja-JP" altLang="en-US" sz="1400" b="1" dirty="0" smtClean="0">
                          <a:effectLst/>
                          <a:latin typeface="+mn-ea"/>
                          <a:ea typeface="+mn-ea"/>
                        </a:rPr>
                        <a:t>累積</a:t>
                      </a:r>
                      <a:r>
                        <a:rPr lang="ja-JP" sz="1400" b="1" dirty="0" smtClean="0">
                          <a:effectLst/>
                          <a:latin typeface="+mn-ea"/>
                          <a:ea typeface="+mn-ea"/>
                        </a:rPr>
                        <a:t>受講者数</a:t>
                      </a:r>
                      <a:endParaRPr 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smtClean="0">
                          <a:effectLst/>
                          <a:latin typeface="+mn-ea"/>
                          <a:ea typeface="+mn-ea"/>
                        </a:rPr>
                        <a:t>1</a:t>
                      </a:r>
                      <a:r>
                        <a:rPr lang="en-US" altLang="ja-JP" sz="1400" b="1" dirty="0" smtClean="0">
                          <a:effectLst/>
                          <a:latin typeface="+mn-ea"/>
                          <a:ea typeface="+mn-ea"/>
                        </a:rPr>
                        <a:t>0</a:t>
                      </a:r>
                      <a:r>
                        <a:rPr lang="en-US" sz="1400" b="1" dirty="0" smtClean="0">
                          <a:effectLst/>
                          <a:latin typeface="+mn-ea"/>
                          <a:ea typeface="+mn-ea"/>
                        </a:rPr>
                        <a:t>,7</a:t>
                      </a:r>
                      <a:r>
                        <a:rPr lang="en-US" altLang="ja-JP" sz="1400" b="1" dirty="0" smtClean="0">
                          <a:effectLst/>
                          <a:latin typeface="+mn-ea"/>
                          <a:ea typeface="+mn-ea"/>
                        </a:rPr>
                        <a:t>88</a:t>
                      </a:r>
                      <a:r>
                        <a:rPr lang="ja-JP" sz="1400" b="1" dirty="0" smtClean="0">
                          <a:effectLst/>
                          <a:latin typeface="+mn-ea"/>
                          <a:ea typeface="+mn-ea"/>
                        </a:rPr>
                        <a:t>名</a:t>
                      </a:r>
                      <a:r>
                        <a:rPr lang="en-US" altLang="ja-JP" sz="1400" b="1" dirty="0" smtClean="0">
                          <a:effectLst/>
                          <a:latin typeface="+mn-ea"/>
                          <a:ea typeface="+mn-ea"/>
                        </a:rPr>
                        <a:t>(</a:t>
                      </a:r>
                      <a:r>
                        <a:rPr lang="ja-JP" altLang="en-US" sz="1400" b="1" dirty="0" smtClean="0">
                          <a:effectLst/>
                          <a:latin typeface="+mn-ea"/>
                          <a:ea typeface="+mn-ea"/>
                        </a:rPr>
                        <a:t>ｺﾒﾃﾞｨｶﾙ含む</a:t>
                      </a:r>
                      <a:r>
                        <a:rPr lang="en-US" altLang="ja-JP" sz="1400" b="1" dirty="0" smtClean="0">
                          <a:effectLst/>
                          <a:latin typeface="+mn-ea"/>
                          <a:ea typeface="+mn-ea"/>
                        </a:rPr>
                        <a:t>)</a:t>
                      </a:r>
                      <a:endParaRPr lang="ja-JP" sz="1400" b="1" dirty="0">
                        <a:effectLst/>
                        <a:latin typeface="+mn-ea"/>
                        <a:ea typeface="+mn-ea"/>
                      </a:endParaRPr>
                    </a:p>
                    <a:p>
                      <a:pPr algn="ctr">
                        <a:lnSpc>
                          <a:spcPts val="1600"/>
                        </a:lnSpc>
                        <a:spcAft>
                          <a:spcPts val="0"/>
                        </a:spcAft>
                      </a:pPr>
                      <a:r>
                        <a:rPr lang="ja-JP" sz="1200" b="1" dirty="0">
                          <a:effectLst/>
                          <a:latin typeface="+mn-ea"/>
                          <a:ea typeface="+mn-ea"/>
                        </a:rPr>
                        <a:t>【平成</a:t>
                      </a:r>
                      <a:r>
                        <a:rPr lang="en-US" sz="1200" b="1" dirty="0" smtClean="0">
                          <a:effectLst/>
                          <a:latin typeface="+mn-ea"/>
                          <a:ea typeface="+mn-ea"/>
                        </a:rPr>
                        <a:t>29</a:t>
                      </a:r>
                      <a:r>
                        <a:rPr lang="ja-JP" sz="1200" b="1" dirty="0" smtClean="0">
                          <a:effectLst/>
                          <a:latin typeface="+mn-ea"/>
                          <a:ea typeface="+mn-ea"/>
                        </a:rPr>
                        <a:t>年</a:t>
                      </a:r>
                      <a:r>
                        <a:rPr lang="en-US" altLang="ja-JP" sz="1200" b="1" dirty="0">
                          <a:effectLst/>
                          <a:latin typeface="+mn-ea"/>
                          <a:ea typeface="+mn-ea"/>
                        </a:rPr>
                        <a:t>12</a:t>
                      </a:r>
                      <a:r>
                        <a:rPr lang="ja-JP" sz="1200" b="1" dirty="0" smtClean="0">
                          <a:effectLst/>
                          <a:latin typeface="+mn-ea"/>
                          <a:ea typeface="+mn-ea"/>
                        </a:rPr>
                        <a:t>月</a:t>
                      </a:r>
                      <a:r>
                        <a:rPr lang="ja-JP" altLang="en-US" sz="1200" b="1" dirty="0" smtClean="0">
                          <a:effectLst/>
                          <a:latin typeface="+mn-ea"/>
                          <a:ea typeface="+mn-ea"/>
                        </a:rPr>
                        <a:t>末日現在</a:t>
                      </a:r>
                      <a:r>
                        <a:rPr lang="ja-JP" sz="1200" b="1" dirty="0" smtClean="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12,886</a:t>
                      </a:r>
                      <a:r>
                        <a:rPr lang="ja-JP" altLang="ja-JP" sz="1400" b="1" dirty="0" smtClean="0">
                          <a:solidFill>
                            <a:schemeClr val="tx1"/>
                          </a:solidFill>
                          <a:effectLst/>
                          <a:latin typeface="+mn-ea"/>
                          <a:ea typeface="+mn-ea"/>
                        </a:rPr>
                        <a:t>名</a:t>
                      </a:r>
                      <a:r>
                        <a:rPr lang="en-US" altLang="ja-JP" sz="1400" b="1" dirty="0" smtClean="0">
                          <a:effectLst/>
                          <a:latin typeface="+mn-ea"/>
                          <a:ea typeface="+mn-ea"/>
                        </a:rPr>
                        <a:t>(</a:t>
                      </a:r>
                      <a:r>
                        <a:rPr lang="ja-JP" altLang="en-US" sz="1400" b="1" dirty="0" smtClean="0">
                          <a:effectLst/>
                          <a:latin typeface="+mn-ea"/>
                          <a:ea typeface="+mn-ea"/>
                        </a:rPr>
                        <a:t>ｺﾒﾃﾞｨｶﾙ含む</a:t>
                      </a:r>
                      <a:r>
                        <a:rPr lang="en-US" altLang="ja-JP" sz="1400" b="1" dirty="0" smtClean="0">
                          <a:effectLst/>
                          <a:latin typeface="+mn-ea"/>
                          <a:ea typeface="+mn-ea"/>
                        </a:rPr>
                        <a:t>)</a:t>
                      </a:r>
                      <a:endParaRPr lang="ja-JP" altLang="ja-JP" sz="1400" b="1" dirty="0" smtClean="0">
                        <a:effectLst/>
                        <a:latin typeface="+mn-ea"/>
                        <a:ea typeface="+mn-ea"/>
                      </a:endParaRPr>
                    </a:p>
                    <a:p>
                      <a:pPr algn="ctr">
                        <a:lnSpc>
                          <a:spcPts val="1600"/>
                        </a:lnSpc>
                        <a:spcAft>
                          <a:spcPts val="0"/>
                        </a:spcAft>
                      </a:pPr>
                      <a:r>
                        <a:rPr lang="ja-JP" altLang="ja-JP" sz="1200" b="1" dirty="0" smtClean="0">
                          <a:effectLst/>
                          <a:latin typeface="+mn-ea"/>
                          <a:ea typeface="+mn-ea"/>
                        </a:rPr>
                        <a:t>【</a:t>
                      </a:r>
                      <a:r>
                        <a:rPr lang="ja-JP" altLang="en-US" sz="1200" b="1" dirty="0" smtClean="0">
                          <a:effectLst/>
                          <a:latin typeface="+mn-ea"/>
                          <a:ea typeface="+mn-ea"/>
                        </a:rPr>
                        <a:t>令和元</a:t>
                      </a:r>
                      <a:r>
                        <a:rPr lang="ja-JP" altLang="ja-JP" sz="1200" b="1" dirty="0" smtClean="0">
                          <a:effectLst/>
                          <a:latin typeface="+mn-ea"/>
                          <a:ea typeface="+mn-ea"/>
                        </a:rPr>
                        <a:t>年</a:t>
                      </a:r>
                      <a:r>
                        <a:rPr lang="en-US" altLang="ja-JP" sz="1200" b="1" dirty="0" smtClean="0">
                          <a:effectLst/>
                          <a:latin typeface="+mn-ea"/>
                          <a:ea typeface="+mn-ea"/>
                        </a:rPr>
                        <a:t>12</a:t>
                      </a:r>
                      <a:r>
                        <a:rPr lang="ja-JP" altLang="ja-JP" sz="1200" b="1" dirty="0" smtClean="0">
                          <a:effectLst/>
                          <a:latin typeface="+mn-ea"/>
                          <a:ea typeface="+mn-ea"/>
                        </a:rPr>
                        <a:t>月</a:t>
                      </a:r>
                      <a:r>
                        <a:rPr lang="ja-JP" altLang="en-US" sz="1200" b="1" dirty="0" smtClean="0">
                          <a:effectLst/>
                          <a:latin typeface="+mn-ea"/>
                          <a:ea typeface="+mn-ea"/>
                        </a:rPr>
                        <a:t>末日現在</a:t>
                      </a:r>
                      <a:r>
                        <a:rPr lang="ja-JP" altLang="ja-JP" sz="1200" b="1" dirty="0" smtClean="0">
                          <a:effectLst/>
                          <a:latin typeface="+mn-ea"/>
                          <a:ea typeface="+mn-ea"/>
                        </a:rPr>
                        <a:t>】</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48601">
                <a:tc>
                  <a:txBody>
                    <a:bodyPr/>
                    <a:lstStyle/>
                    <a:p>
                      <a:pPr algn="ctr" fontAlgn="auto">
                        <a:lnSpc>
                          <a:spcPts val="1600"/>
                        </a:lnSpc>
                        <a:spcAft>
                          <a:spcPts val="0"/>
                        </a:spcAft>
                      </a:pPr>
                      <a:r>
                        <a:rPr lang="en-US" sz="1400" b="1" dirty="0">
                          <a:effectLst/>
                          <a:latin typeface="+mn-ea"/>
                          <a:ea typeface="+mn-ea"/>
                        </a:rPr>
                        <a:t>3</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在宅緩和ケアに取組む医療機関数</a:t>
                      </a:r>
                    </a:p>
                    <a:p>
                      <a:pPr algn="l" fontAlgn="auto">
                        <a:lnSpc>
                          <a:spcPts val="1600"/>
                        </a:lnSpc>
                        <a:spcAft>
                          <a:spcPts val="0"/>
                        </a:spcAft>
                      </a:pP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965</a:t>
                      </a:r>
                      <a:r>
                        <a:rPr lang="ja-JP" sz="1400" b="1" dirty="0" smtClean="0">
                          <a:effectLst/>
                          <a:latin typeface="+mn-ea"/>
                          <a:ea typeface="+mn-ea"/>
                        </a:rPr>
                        <a:t>医療</a:t>
                      </a:r>
                      <a:r>
                        <a:rPr lang="ja-JP" sz="1400" b="1" dirty="0">
                          <a:effectLst/>
                          <a:latin typeface="+mn-ea"/>
                          <a:ea typeface="+mn-ea"/>
                        </a:rPr>
                        <a:t>機関／</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600"/>
                        </a:lnSpc>
                        <a:spcAft>
                          <a:spcPts val="0"/>
                        </a:spcAft>
                      </a:pPr>
                      <a:r>
                        <a:rPr lang="ja-JP" sz="1200" b="1" dirty="0">
                          <a:effectLst/>
                          <a:latin typeface="+mn-ea"/>
                          <a:ea typeface="+mn-ea"/>
                        </a:rPr>
                        <a:t>【平成</a:t>
                      </a:r>
                      <a:r>
                        <a:rPr lang="en-US" sz="1200" b="1" dirty="0">
                          <a:effectLst/>
                          <a:latin typeface="+mn-ea"/>
                          <a:ea typeface="+mn-ea"/>
                        </a:rPr>
                        <a:t>29</a:t>
                      </a:r>
                      <a:r>
                        <a:rPr lang="ja-JP" sz="1200" b="1" dirty="0">
                          <a:effectLst/>
                          <a:latin typeface="+mn-ea"/>
                          <a:ea typeface="+mn-ea"/>
                        </a:rPr>
                        <a:t>（</a:t>
                      </a:r>
                      <a:r>
                        <a:rPr lang="en-US" sz="1200" b="1" dirty="0">
                          <a:effectLst/>
                          <a:latin typeface="+mn-ea"/>
                          <a:ea typeface="+mn-ea"/>
                        </a:rPr>
                        <a:t>2017</a:t>
                      </a:r>
                      <a:r>
                        <a:rPr lang="ja-JP" sz="1200" b="1" dirty="0">
                          <a:effectLst/>
                          <a:latin typeface="+mn-ea"/>
                          <a:ea typeface="+mn-ea"/>
                        </a:rPr>
                        <a:t>）</a:t>
                      </a:r>
                      <a:r>
                        <a:rPr lang="ja-JP" sz="1200" b="1" dirty="0" smtClean="0">
                          <a:effectLst/>
                          <a:latin typeface="+mn-ea"/>
                          <a:ea typeface="+mn-ea"/>
                        </a:rPr>
                        <a:t>年</a:t>
                      </a:r>
                      <a:r>
                        <a:rPr lang="en-US" altLang="ja-JP" sz="1200" b="1" dirty="0">
                          <a:effectLst/>
                          <a:latin typeface="+mn-ea"/>
                          <a:ea typeface="+mn-ea"/>
                        </a:rPr>
                        <a:t>9</a:t>
                      </a:r>
                      <a:r>
                        <a:rPr lang="ja-JP" sz="1200" b="1" dirty="0" smtClean="0">
                          <a:effectLst/>
                          <a:latin typeface="+mn-ea"/>
                          <a:ea typeface="+mn-ea"/>
                        </a:rPr>
                        <a:t>月</a:t>
                      </a:r>
                      <a:r>
                        <a:rPr lang="en-US" altLang="ja-JP" sz="1200" b="1" dirty="0" smtClean="0">
                          <a:effectLst/>
                          <a:latin typeface="+mn-ea"/>
                          <a:ea typeface="+mn-ea"/>
                        </a:rPr>
                        <a:t>1</a:t>
                      </a:r>
                      <a:r>
                        <a:rPr lang="ja-JP" altLang="en-US" sz="1200" b="1" dirty="0" smtClean="0">
                          <a:effectLst/>
                          <a:latin typeface="+mn-ea"/>
                          <a:ea typeface="+mn-ea"/>
                        </a:rPr>
                        <a:t>日現在</a:t>
                      </a:r>
                      <a:r>
                        <a:rPr lang="ja-JP" sz="1200" b="1" dirty="0" smtClean="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1,493</a:t>
                      </a:r>
                      <a:r>
                        <a:rPr lang="ja-JP" altLang="ja-JP" sz="1400" b="1" dirty="0" smtClean="0">
                          <a:effectLst/>
                          <a:latin typeface="+mn-ea"/>
                          <a:ea typeface="+mn-ea"/>
                        </a:rPr>
                        <a:t>医療機関／</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altLang="ja-JP" sz="1400" b="1" dirty="0" smtClean="0">
                          <a:effectLst/>
                          <a:latin typeface="+mn-ea"/>
                          <a:ea typeface="+mn-ea"/>
                        </a:rPr>
                        <a:t>（小児がん除く）</a:t>
                      </a:r>
                    </a:p>
                    <a:p>
                      <a:pPr algn="ctr" fontAlgn="auto">
                        <a:lnSpc>
                          <a:spcPts val="1600"/>
                        </a:lnSpc>
                        <a:spcAft>
                          <a:spcPts val="0"/>
                        </a:spcAft>
                      </a:pPr>
                      <a:r>
                        <a:rPr lang="ja-JP" altLang="ja-JP" sz="1200" b="1" dirty="0" smtClean="0">
                          <a:effectLst/>
                          <a:latin typeface="+mn-ea"/>
                          <a:ea typeface="+mn-ea"/>
                        </a:rPr>
                        <a:t>【</a:t>
                      </a:r>
                      <a:r>
                        <a:rPr lang="ja-JP" altLang="en-US" sz="1200" b="1" dirty="0" smtClean="0">
                          <a:effectLst/>
                          <a:latin typeface="+mn-ea"/>
                          <a:ea typeface="+mn-ea"/>
                        </a:rPr>
                        <a:t>令和元</a:t>
                      </a:r>
                      <a:r>
                        <a:rPr lang="ja-JP" altLang="ja-JP" sz="1200" b="1" dirty="0" smtClean="0">
                          <a:effectLst/>
                          <a:latin typeface="+mn-ea"/>
                          <a:ea typeface="+mn-ea"/>
                        </a:rPr>
                        <a:t>（</a:t>
                      </a:r>
                      <a:r>
                        <a:rPr lang="en-US" altLang="ja-JP" sz="1200" b="1" dirty="0" smtClean="0">
                          <a:effectLst/>
                          <a:latin typeface="+mn-ea"/>
                          <a:ea typeface="+mn-ea"/>
                        </a:rPr>
                        <a:t>2019</a:t>
                      </a:r>
                      <a:r>
                        <a:rPr lang="ja-JP" altLang="ja-JP" sz="1200" b="1" dirty="0" smtClean="0">
                          <a:effectLst/>
                          <a:latin typeface="+mn-ea"/>
                          <a:ea typeface="+mn-ea"/>
                        </a:rPr>
                        <a:t>）年</a:t>
                      </a:r>
                      <a:r>
                        <a:rPr lang="en-US" altLang="ja-JP" sz="1200" b="1" dirty="0" smtClean="0">
                          <a:effectLst/>
                          <a:latin typeface="+mn-ea"/>
                          <a:ea typeface="+mn-ea"/>
                        </a:rPr>
                        <a:t>9</a:t>
                      </a:r>
                      <a:r>
                        <a:rPr lang="ja-JP" altLang="ja-JP" sz="1200" b="1" dirty="0" smtClean="0">
                          <a:effectLst/>
                          <a:latin typeface="+mn-ea"/>
                          <a:ea typeface="+mn-ea"/>
                        </a:rPr>
                        <a:t>月</a:t>
                      </a:r>
                      <a:r>
                        <a:rPr lang="en-US" altLang="ja-JP" sz="1200" b="1" dirty="0" smtClean="0">
                          <a:effectLst/>
                          <a:latin typeface="+mn-ea"/>
                          <a:ea typeface="+mn-ea"/>
                        </a:rPr>
                        <a:t>1</a:t>
                      </a:r>
                      <a:r>
                        <a:rPr lang="ja-JP" altLang="en-US" sz="1200" b="1" dirty="0" smtClean="0">
                          <a:effectLst/>
                          <a:latin typeface="+mn-ea"/>
                          <a:ea typeface="+mn-ea"/>
                        </a:rPr>
                        <a:t>日現在</a:t>
                      </a:r>
                      <a:r>
                        <a:rPr lang="ja-JP" altLang="ja-JP" sz="1200" b="1" dirty="0" smtClean="0">
                          <a:effectLst/>
                          <a:latin typeface="+mn-ea"/>
                          <a:ea typeface="+mn-ea"/>
                        </a:rPr>
                        <a:t>】</a:t>
                      </a:r>
                      <a:endParaRPr lang="ja-JP" altLang="ja-JP" sz="12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48601">
                <a:tc>
                  <a:txBody>
                    <a:bodyPr/>
                    <a:lstStyle/>
                    <a:p>
                      <a:pPr algn="ctr" fontAlgn="auto">
                        <a:lnSpc>
                          <a:spcPts val="1600"/>
                        </a:lnSpc>
                        <a:spcAft>
                          <a:spcPts val="0"/>
                        </a:spcAft>
                      </a:pPr>
                      <a:r>
                        <a:rPr lang="en-US" sz="1400" b="1" dirty="0">
                          <a:effectLst/>
                          <a:latin typeface="+mn-ea"/>
                          <a:ea typeface="+mn-ea"/>
                        </a:rPr>
                        <a:t>4</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がん患者の緩和ケアに</a:t>
                      </a:r>
                      <a:r>
                        <a:rPr lang="ja-JP" sz="1400" b="1" dirty="0" smtClean="0">
                          <a:effectLst/>
                          <a:latin typeface="+mn-ea"/>
                          <a:ea typeface="+mn-ea"/>
                        </a:rPr>
                        <a:t>対する</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理解度</a:t>
                      </a:r>
                      <a:r>
                        <a:rPr lang="ja-JP" sz="1400" b="1" dirty="0">
                          <a:effectLst/>
                          <a:latin typeface="+mn-ea"/>
                          <a:ea typeface="+mn-ea"/>
                        </a:rPr>
                        <a:t>の向上</a:t>
                      </a:r>
                    </a:p>
                    <a:p>
                      <a:pPr algn="l" fontAlgn="auto">
                        <a:lnSpc>
                          <a:spcPts val="1600"/>
                        </a:lnSpc>
                        <a:spcAft>
                          <a:spcPts val="0"/>
                        </a:spcAft>
                      </a:pPr>
                      <a:r>
                        <a:rPr lang="ja-JP" sz="1400" b="1" dirty="0">
                          <a:effectLst/>
                          <a:latin typeface="+mn-ea"/>
                          <a:ea typeface="+mn-ea"/>
                        </a:rPr>
                        <a:t>【</a:t>
                      </a:r>
                      <a:r>
                        <a:rPr lang="ja-JP" sz="1400" b="1" kern="100" dirty="0">
                          <a:effectLst/>
                          <a:latin typeface="+mn-ea"/>
                          <a:ea typeface="+mn-ea"/>
                        </a:rPr>
                        <a:t>がん患者ニーズ調査</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49.6</a:t>
                      </a:r>
                      <a:r>
                        <a:rPr lang="ja-JP" sz="1400" b="1" dirty="0">
                          <a:effectLst/>
                          <a:latin typeface="+mn-ea"/>
                          <a:ea typeface="+mn-ea"/>
                        </a:rPr>
                        <a:t>％</a:t>
                      </a:r>
                    </a:p>
                    <a:p>
                      <a:pPr algn="ctr" fontAlgn="auto">
                        <a:lnSpc>
                          <a:spcPts val="1600"/>
                        </a:lnSpc>
                        <a:spcAft>
                          <a:spcPts val="0"/>
                        </a:spcAft>
                      </a:pPr>
                      <a:r>
                        <a:rPr lang="ja-JP" sz="1200" b="1" dirty="0">
                          <a:effectLst/>
                          <a:latin typeface="+mn-ea"/>
                          <a:ea typeface="+mn-ea"/>
                        </a:rPr>
                        <a:t>【平成</a:t>
                      </a:r>
                      <a:r>
                        <a:rPr lang="en-US" sz="1200" b="1" dirty="0">
                          <a:effectLst/>
                          <a:latin typeface="+mn-ea"/>
                          <a:ea typeface="+mn-ea"/>
                        </a:rPr>
                        <a:t>28</a:t>
                      </a:r>
                      <a:r>
                        <a:rPr lang="ja-JP" sz="1200" b="1" dirty="0">
                          <a:effectLst/>
                          <a:latin typeface="+mn-ea"/>
                          <a:ea typeface="+mn-ea"/>
                        </a:rPr>
                        <a:t>（</a:t>
                      </a:r>
                      <a:r>
                        <a:rPr lang="en-US" sz="1200" b="1" dirty="0">
                          <a:effectLst/>
                          <a:latin typeface="+mn-ea"/>
                          <a:ea typeface="+mn-ea"/>
                        </a:rPr>
                        <a:t>2016</a:t>
                      </a:r>
                      <a:r>
                        <a:rPr lang="ja-JP" sz="1200" b="1" dirty="0">
                          <a:effectLst/>
                          <a:latin typeface="+mn-ea"/>
                          <a:ea typeface="+mn-ea"/>
                        </a:rPr>
                        <a:t>）年度】</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rgbClr val="000000"/>
                          </a:solidFill>
                          <a:effectLst/>
                          <a:latin typeface="+mn-ea"/>
                          <a:ea typeface="+mn-ea"/>
                          <a:cs typeface="HG丸ｺﾞｼｯｸM-PRO"/>
                        </a:rPr>
                        <a:t>調査・集計中</a:t>
                      </a:r>
                      <a:endParaRPr lang="ja-JP" altLang="ja-JP" sz="14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2" name="正方形/長方形 11"/>
          <p:cNvSpPr/>
          <p:nvPr/>
        </p:nvSpPr>
        <p:spPr>
          <a:xfrm>
            <a:off x="543286" y="1755551"/>
            <a:ext cx="8130963" cy="369332"/>
          </a:xfrm>
          <a:prstGeom prst="rect">
            <a:avLst/>
          </a:prstGeom>
        </p:spPr>
        <p:txBody>
          <a:bodyPr wrap="square">
            <a:spAutoFit/>
          </a:bodyPr>
          <a:lstStyle/>
          <a:p>
            <a:r>
              <a:rPr lang="ja-JP" altLang="en-US" b="1" dirty="0"/>
              <a:t>≪第３期大阪府がん対策推進計画における個別</a:t>
            </a:r>
            <a:r>
              <a:rPr lang="ja-JP" altLang="en-US" b="1" dirty="0" smtClean="0"/>
              <a:t>目標及びモニタリング指標≫</a:t>
            </a:r>
            <a:endParaRPr lang="ja-JP" altLang="en-US" b="1" dirty="0"/>
          </a:p>
        </p:txBody>
      </p:sp>
      <p:sp>
        <p:nvSpPr>
          <p:cNvPr id="16" name="正方形/長方形 15"/>
          <p:cNvSpPr/>
          <p:nvPr/>
        </p:nvSpPr>
        <p:spPr>
          <a:xfrm>
            <a:off x="129324" y="841274"/>
            <a:ext cx="7267691" cy="861774"/>
          </a:xfrm>
          <a:prstGeom prst="rect">
            <a:avLst/>
          </a:prstGeom>
          <a:solidFill>
            <a:srgbClr val="002060"/>
          </a:solidFill>
        </p:spPr>
        <p:txBody>
          <a:bodyPr wrap="square" anchor="ctr">
            <a:spAutoFit/>
          </a:bodyPr>
          <a:lstStyle/>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dirty="0">
                <a:solidFill>
                  <a:schemeClr val="bg1"/>
                </a:solidFill>
              </a:rPr>
              <a:t>小児･</a:t>
            </a:r>
            <a:r>
              <a:rPr kumimoji="1" lang="en-US" altLang="ja-JP" sz="1600" b="1" dirty="0">
                <a:solidFill>
                  <a:schemeClr val="bg1"/>
                </a:solidFill>
              </a:rPr>
              <a:t>AYA</a:t>
            </a:r>
            <a:r>
              <a:rPr kumimoji="1" lang="ja-JP" altLang="en-US" sz="1600" b="1" dirty="0">
                <a:solidFill>
                  <a:schemeClr val="bg1"/>
                </a:solidFill>
              </a:rPr>
              <a:t>世代の</a:t>
            </a:r>
            <a:r>
              <a:rPr kumimoji="1" lang="ja-JP" altLang="en-US" sz="1600" b="1" dirty="0" smtClean="0">
                <a:solidFill>
                  <a:schemeClr val="bg1"/>
                </a:solidFill>
              </a:rPr>
              <a:t>がん･</a:t>
            </a:r>
            <a:r>
              <a:rPr kumimoji="1" lang="ja-JP" altLang="en-US" sz="1600" b="1" u="heavy" dirty="0" smtClean="0">
                <a:solidFill>
                  <a:schemeClr val="bg1"/>
                </a:solidFill>
              </a:rPr>
              <a:t>高齢者</a:t>
            </a:r>
            <a:r>
              <a:rPr kumimoji="1" lang="ja-JP" altLang="en-US" sz="1600" b="1" u="heavy" dirty="0">
                <a:solidFill>
                  <a:schemeClr val="bg1"/>
                </a:solidFill>
              </a:rPr>
              <a:t>の</a:t>
            </a:r>
            <a:r>
              <a:rPr kumimoji="1" lang="ja-JP" altLang="en-US" sz="1600" b="1" u="heavy" dirty="0" smtClean="0">
                <a:solidFill>
                  <a:schemeClr val="bg1"/>
                </a:solidFill>
              </a:rPr>
              <a:t>がん･希少</a:t>
            </a:r>
            <a:r>
              <a:rPr kumimoji="1" lang="ja-JP" altLang="en-US" sz="1600" b="1" u="heavy" dirty="0">
                <a:solidFill>
                  <a:schemeClr val="bg1"/>
                </a:solidFill>
              </a:rPr>
              <a:t>がん</a:t>
            </a:r>
            <a:r>
              <a:rPr kumimoji="1" lang="ja-JP" altLang="en-US" sz="1600" b="1" dirty="0">
                <a:solidFill>
                  <a:schemeClr val="bg1"/>
                </a:solidFill>
              </a:rPr>
              <a:t>　</a:t>
            </a:r>
            <a:r>
              <a:rPr kumimoji="1" lang="ja-JP" altLang="en-US" sz="1600" b="1" dirty="0" smtClean="0">
                <a:solidFill>
                  <a:schemeClr val="bg1"/>
                </a:solidFill>
              </a:rPr>
              <a:t>計画Ｐ</a:t>
            </a:r>
            <a:r>
              <a:rPr kumimoji="1" lang="en-US" altLang="ja-JP" sz="1600" b="1" dirty="0" smtClean="0">
                <a:solidFill>
                  <a:schemeClr val="bg1"/>
                </a:solidFill>
              </a:rPr>
              <a:t>51-52</a:t>
            </a:r>
          </a:p>
          <a:p>
            <a:pPr>
              <a:lnSpc>
                <a:spcPts val="2000"/>
              </a:lnSpc>
            </a:pPr>
            <a:r>
              <a:rPr kumimoji="1" lang="ja-JP" altLang="en-US" sz="1600" b="1" dirty="0" smtClean="0">
                <a:ln w="0"/>
                <a:solidFill>
                  <a:schemeClr val="bg1"/>
                </a:solidFill>
                <a:effectLst>
                  <a:outerShdw blurRad="38100" dist="19050" dir="2700000" algn="tl" rotWithShape="0">
                    <a:schemeClr val="dk1">
                      <a:alpha val="40000"/>
                    </a:schemeClr>
                  </a:outerShdw>
                </a:effectLst>
              </a:rPr>
              <a:t>（</a:t>
            </a:r>
            <a:r>
              <a:rPr kumimoji="1" lang="ja-JP" altLang="en-US" sz="1600" b="1" dirty="0">
                <a:ln w="0"/>
                <a:solidFill>
                  <a:schemeClr val="bg1"/>
                </a:solidFill>
                <a:effectLst>
                  <a:outerShdw blurRad="38100" dist="19050" dir="2700000" algn="tl" rotWithShape="0">
                    <a:schemeClr val="dk1">
                      <a:alpha val="40000"/>
                    </a:schemeClr>
                  </a:outerShdw>
                </a:effectLst>
              </a:rPr>
              <a:t>３）</a:t>
            </a:r>
            <a:r>
              <a:rPr kumimoji="1" lang="ja-JP" altLang="en-US" sz="1600" b="1" dirty="0">
                <a:solidFill>
                  <a:schemeClr val="bg1"/>
                </a:solidFill>
              </a:rPr>
              <a:t>新たな</a:t>
            </a:r>
            <a:r>
              <a:rPr kumimoji="1" lang="ja-JP" altLang="en-US" sz="1600" b="1" dirty="0" smtClean="0">
                <a:solidFill>
                  <a:schemeClr val="bg1"/>
                </a:solidFill>
              </a:rPr>
              <a:t>治療法</a:t>
            </a:r>
            <a:r>
              <a:rPr kumimoji="1" lang="en-US" altLang="ja-JP" sz="1600" b="1" dirty="0" smtClean="0">
                <a:solidFill>
                  <a:schemeClr val="bg1"/>
                </a:solidFill>
              </a:rPr>
              <a:t>(</a:t>
            </a:r>
            <a:r>
              <a:rPr kumimoji="1" lang="ja-JP" altLang="en-US" sz="1600" b="1" dirty="0" smtClean="0">
                <a:solidFill>
                  <a:schemeClr val="bg1"/>
                </a:solidFill>
              </a:rPr>
              <a:t>がん</a:t>
            </a:r>
            <a:r>
              <a:rPr kumimoji="1" lang="ja-JP" altLang="en-US" sz="1600" b="1" dirty="0">
                <a:solidFill>
                  <a:schemeClr val="bg1"/>
                </a:solidFill>
              </a:rPr>
              <a:t>ゲノム医療･先進的な放射線</a:t>
            </a:r>
            <a:r>
              <a:rPr kumimoji="1" lang="ja-JP" altLang="en-US" sz="1600" b="1" dirty="0" smtClean="0">
                <a:solidFill>
                  <a:schemeClr val="bg1"/>
                </a:solidFill>
              </a:rPr>
              <a:t>治療</a:t>
            </a:r>
            <a:r>
              <a:rPr kumimoji="1" lang="en-US" altLang="ja-JP" sz="1600" b="1" dirty="0" smtClean="0">
                <a:solidFill>
                  <a:schemeClr val="bg1"/>
                </a:solidFill>
              </a:rPr>
              <a:t>)</a:t>
            </a:r>
            <a:r>
              <a:rPr kumimoji="1" lang="ja-JP" altLang="en-US" sz="1600" b="1" dirty="0" smtClean="0">
                <a:solidFill>
                  <a:schemeClr val="bg1"/>
                </a:solidFill>
              </a:rPr>
              <a:t>の活用　計画Ｐ</a:t>
            </a:r>
            <a:r>
              <a:rPr kumimoji="1" lang="en-US" altLang="ja-JP" sz="1600" b="1" dirty="0" smtClean="0">
                <a:solidFill>
                  <a:schemeClr val="bg1"/>
                </a:solidFill>
              </a:rPr>
              <a:t>52</a:t>
            </a:r>
            <a:r>
              <a:rPr kumimoji="1" lang="ja-JP" altLang="en-US" sz="1600" b="1" dirty="0">
                <a:ln w="0"/>
                <a:solidFill>
                  <a:schemeClr val="bg1"/>
                </a:solidFill>
                <a:effectLst>
                  <a:outerShdw blurRad="38100" dist="19050" dir="2700000" algn="tl" rotWithShape="0">
                    <a:schemeClr val="dk1">
                      <a:alpha val="40000"/>
                    </a:schemeClr>
                  </a:outerShdw>
                </a:effectLst>
              </a:rPr>
              <a:t>（５）緩和ケアの推進</a:t>
            </a:r>
            <a:r>
              <a:rPr kumimoji="1" lang="ja-JP" altLang="en-US" sz="1600" b="1" dirty="0">
                <a:solidFill>
                  <a:schemeClr val="bg1"/>
                </a:solidFill>
              </a:rPr>
              <a:t>　計画Ｐ</a:t>
            </a:r>
            <a:r>
              <a:rPr kumimoji="1" lang="en-US" altLang="ja-JP" sz="1600" b="1" dirty="0" smtClean="0">
                <a:solidFill>
                  <a:schemeClr val="bg1"/>
                </a:solidFill>
              </a:rPr>
              <a:t>54-55</a:t>
            </a:r>
            <a:endParaRPr kumimoji="1" lang="en-US" altLang="ja-JP" b="1" dirty="0">
              <a:solidFill>
                <a:schemeClr val="bg1"/>
              </a:solidFill>
            </a:endParaRPr>
          </a:p>
        </p:txBody>
      </p:sp>
    </p:spTree>
    <p:extLst>
      <p:ext uri="{BB962C8B-B14F-4D97-AF65-F5344CB8AC3E}">
        <p14:creationId xmlns:p14="http://schemas.microsoft.com/office/powerpoint/2010/main" val="4136733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4583</TotalTime>
  <Words>4519</Words>
  <Application>Microsoft Office PowerPoint</Application>
  <PresentationFormat>A4 210 x 297 mm</PresentationFormat>
  <Paragraphs>707</Paragraphs>
  <Slides>18</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HG丸ｺﾞｼｯｸM-PRO</vt:lpstr>
      <vt:lpstr>Meiryo UI</vt:lpstr>
      <vt:lpstr>游ゴシック</vt:lpstr>
      <vt:lpstr>游ゴシック Light</vt:lpstr>
      <vt:lpstr>Arial</vt:lpstr>
      <vt:lpstr>Calibri</vt:lpstr>
      <vt:lpstr>Calibri Light</vt:lpstr>
      <vt:lpstr>Courier New</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塩田　尚子</cp:lastModifiedBy>
  <cp:revision>385</cp:revision>
  <cp:lastPrinted>2020-03-05T01:26:03Z</cp:lastPrinted>
  <dcterms:created xsi:type="dcterms:W3CDTF">2019-06-16T09:06:21Z</dcterms:created>
  <dcterms:modified xsi:type="dcterms:W3CDTF">2020-03-05T01:27:02Z</dcterms:modified>
</cp:coreProperties>
</file>