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91" autoAdjust="0"/>
    <p:restoredTop sz="94660"/>
  </p:normalViewPr>
  <p:slideViewPr>
    <p:cSldViewPr snapToGrid="0">
      <p:cViewPr varScale="1">
        <p:scale>
          <a:sx n="74" d="100"/>
          <a:sy n="74" d="100"/>
        </p:scale>
        <p:origin x="6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61133D-7C2F-4F89-97AA-CA36E978A97D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1DD53B-99AA-493C-B673-2F8450ED6C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3457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6646-7991-45CB-A092-7D2485CA54B3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04691-5237-4CFE-91D9-9BE1C4DFB3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0059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6646-7991-45CB-A092-7D2485CA54B3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04691-5237-4CFE-91D9-9BE1C4DFB3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3507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6646-7991-45CB-A092-7D2485CA54B3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04691-5237-4CFE-91D9-9BE1C4DFB3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30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6646-7991-45CB-A092-7D2485CA54B3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04691-5237-4CFE-91D9-9BE1C4DFB3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2786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6646-7991-45CB-A092-7D2485CA54B3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04691-5237-4CFE-91D9-9BE1C4DFB3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16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6646-7991-45CB-A092-7D2485CA54B3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04691-5237-4CFE-91D9-9BE1C4DFB3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2334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6646-7991-45CB-A092-7D2485CA54B3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04691-5237-4CFE-91D9-9BE1C4DFB3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4460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6646-7991-45CB-A092-7D2485CA54B3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04691-5237-4CFE-91D9-9BE1C4DFB3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661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6646-7991-45CB-A092-7D2485CA54B3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04691-5237-4CFE-91D9-9BE1C4DFB3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97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6646-7991-45CB-A092-7D2485CA54B3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04691-5237-4CFE-91D9-9BE1C4DFB3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9904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6646-7991-45CB-A092-7D2485CA54B3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04691-5237-4CFE-91D9-9BE1C4DFB3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637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26646-7991-45CB-A092-7D2485CA54B3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04691-5237-4CFE-91D9-9BE1C4DFB3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7078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2"/>
          <p:cNvSpPr txBox="1">
            <a:spLocks noChangeArrowheads="1"/>
          </p:cNvSpPr>
          <p:nvPr/>
        </p:nvSpPr>
        <p:spPr bwMode="auto">
          <a:xfrm>
            <a:off x="29934" y="98999"/>
            <a:ext cx="9452368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200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大阪府</a:t>
            </a:r>
            <a:r>
              <a:rPr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がん</a:t>
            </a:r>
            <a:r>
              <a:rPr lang="ja-JP" altLang="en-US" sz="20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対策推進計画</a:t>
            </a:r>
            <a:r>
              <a:rPr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ja-JP" altLang="en-US" sz="20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最終評価及び改定の</a:t>
            </a:r>
            <a:r>
              <a:rPr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スケジュール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0601047" y="65685"/>
            <a:ext cx="1327718" cy="51270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参考資料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</a:t>
            </a:r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Text Box 42"/>
          <p:cNvSpPr txBox="1">
            <a:spLocks noChangeArrowheads="1"/>
          </p:cNvSpPr>
          <p:nvPr/>
        </p:nvSpPr>
        <p:spPr bwMode="auto">
          <a:xfrm>
            <a:off x="326401" y="601120"/>
            <a:ext cx="5049163" cy="319639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477" b="1" dirty="0" smtClean="0"/>
              <a:t>（参考）</a:t>
            </a:r>
            <a:r>
              <a:rPr lang="en-US" altLang="ja-JP" sz="1477" b="1" dirty="0" smtClean="0"/>
              <a:t>【</a:t>
            </a:r>
            <a:r>
              <a:rPr lang="ja-JP" altLang="en-US" sz="1477" b="1" dirty="0" smtClean="0"/>
              <a:t>国</a:t>
            </a:r>
            <a:r>
              <a:rPr lang="en-US" altLang="ja-JP" sz="1477" b="1" dirty="0" smtClean="0"/>
              <a:t>】</a:t>
            </a:r>
            <a:r>
              <a:rPr lang="ja-JP" altLang="en-US" sz="1477" b="1" dirty="0" smtClean="0"/>
              <a:t>第４期</a:t>
            </a:r>
            <a:r>
              <a:rPr lang="ja-JP" altLang="en-US" sz="1477" b="1" dirty="0"/>
              <a:t>がん対策推進基本計画策定</a:t>
            </a:r>
            <a:r>
              <a:rPr lang="ja-JP" altLang="en-US" sz="1477" b="1" dirty="0" smtClean="0"/>
              <a:t>スケジュール</a:t>
            </a:r>
            <a:r>
              <a:rPr lang="ja-JP" altLang="en-US" sz="1477" b="1" dirty="0"/>
              <a:t>　　　　　　　　　　　　　　　　　　　　　　　　　　　　　　　　　　　　　　　　　　　　　　　　　　　　　　　　　　     </a:t>
            </a:r>
          </a:p>
        </p:txBody>
      </p:sp>
      <p:graphicFrame>
        <p:nvGraphicFramePr>
          <p:cNvPr id="8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4048702"/>
              </p:ext>
            </p:extLst>
          </p:nvPr>
        </p:nvGraphicFramePr>
        <p:xfrm>
          <a:off x="326401" y="971199"/>
          <a:ext cx="8574495" cy="2002035"/>
        </p:xfrm>
        <a:graphic>
          <a:graphicData uri="http://schemas.openxmlformats.org/drawingml/2006/table">
            <a:tbl>
              <a:tblPr/>
              <a:tblGrid>
                <a:gridCol w="6434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76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6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84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84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84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847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3847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3847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3847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3847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171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令和</a:t>
                      </a:r>
                      <a:endParaRPr kumimoji="1" lang="en-US" altLang="ja-JP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４年度</a:t>
                      </a:r>
                    </a:p>
                  </a:txBody>
                  <a:tcPr marL="91442" marR="91442" marT="42207" marB="422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６月</a:t>
                      </a:r>
                    </a:p>
                  </a:txBody>
                  <a:tcPr marL="91442" marR="91442" marT="42207" marB="422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７月</a:t>
                      </a:r>
                    </a:p>
                  </a:txBody>
                  <a:tcPr marL="91442" marR="91442" marT="42207" marB="422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８月</a:t>
                      </a:r>
                    </a:p>
                  </a:txBody>
                  <a:tcPr marL="91442" marR="91442" marT="42207" marB="422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９月</a:t>
                      </a:r>
                    </a:p>
                  </a:txBody>
                  <a:tcPr marL="91442" marR="91442" marT="42207" marB="422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marL="91442" marR="91442" marT="42207" marB="422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11</a:t>
                      </a: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marL="91442" marR="91442" marT="42207" marB="422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12</a:t>
                      </a: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marL="91442" marR="91442" marT="42207" marB="422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１月</a:t>
                      </a:r>
                    </a:p>
                  </a:txBody>
                  <a:tcPr marL="91442" marR="91442" marT="42207" marB="422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２月</a:t>
                      </a:r>
                    </a:p>
                  </a:txBody>
                  <a:tcPr marL="91442" marR="91442" marT="42207" marB="422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３月</a:t>
                      </a:r>
                    </a:p>
                  </a:txBody>
                  <a:tcPr marL="91442" marR="91442" marT="42207" marB="422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8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国の動き</a:t>
                      </a:r>
                      <a:endParaRPr kumimoji="1" lang="en-US" altLang="ja-JP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42" marR="91442" marT="42207" marB="42207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42" marR="91442" marT="42207" marB="422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6266744" y="1472719"/>
            <a:ext cx="408766" cy="1464446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108" b="1" dirty="0" smtClean="0"/>
              <a:t>第４期</a:t>
            </a:r>
            <a:r>
              <a:rPr lang="ja-JP" altLang="en-US" sz="1108" b="1" dirty="0"/>
              <a:t>計画</a:t>
            </a:r>
            <a:r>
              <a:rPr lang="ja-JP" altLang="en-US" sz="1108" b="1" dirty="0" smtClean="0"/>
              <a:t>案</a:t>
            </a:r>
            <a:endParaRPr lang="en-US" altLang="ja-JP" sz="1108" b="1" dirty="0" smtClean="0"/>
          </a:p>
          <a:p>
            <a:pPr algn="ctr"/>
            <a:r>
              <a:rPr lang="ja-JP" altLang="en-US" sz="1108" b="1" dirty="0" smtClean="0"/>
              <a:t>（</a:t>
            </a:r>
            <a:r>
              <a:rPr lang="ja-JP" altLang="en-US" sz="1108" b="1" dirty="0"/>
              <a:t>第</a:t>
            </a:r>
            <a:r>
              <a:rPr lang="en-US" altLang="ja-JP" sz="1108" b="1" dirty="0"/>
              <a:t>87</a:t>
            </a:r>
            <a:r>
              <a:rPr lang="ja-JP" altLang="en-US" sz="1108" b="1" dirty="0"/>
              <a:t>回協議会）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8520545" y="1477406"/>
            <a:ext cx="377598" cy="1362776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108" b="1" spc="120" dirty="0"/>
              <a:t>第４期</a:t>
            </a:r>
            <a:r>
              <a:rPr lang="ja-JP" altLang="en-US" sz="1108" b="1" spc="120" dirty="0" smtClean="0"/>
              <a:t>計画</a:t>
            </a:r>
            <a:endParaRPr lang="en-US" altLang="ja-JP" sz="1108" b="1" spc="120" dirty="0" smtClean="0"/>
          </a:p>
          <a:p>
            <a:pPr algn="ctr"/>
            <a:r>
              <a:rPr lang="ja-JP" altLang="en-US" sz="1108" b="1" spc="120" dirty="0" smtClean="0"/>
              <a:t>閣議決</a:t>
            </a:r>
            <a:r>
              <a:rPr lang="ja-JP" altLang="en-US" sz="1108" b="1" spc="120" dirty="0"/>
              <a:t>定（予定）</a:t>
            </a:r>
            <a:endParaRPr lang="en-US" altLang="ja-JP" sz="1108" b="1" spc="120" dirty="0"/>
          </a:p>
        </p:txBody>
      </p:sp>
      <p:sp>
        <p:nvSpPr>
          <p:cNvPr id="14" name="正方形/長方形 13"/>
          <p:cNvSpPr/>
          <p:nvPr/>
        </p:nvSpPr>
        <p:spPr>
          <a:xfrm>
            <a:off x="1250152" y="1489096"/>
            <a:ext cx="350696" cy="1240249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108" b="1" dirty="0"/>
              <a:t>第３期計画　</a:t>
            </a:r>
            <a:endParaRPr lang="en-US" altLang="ja-JP" sz="1108" b="1" dirty="0"/>
          </a:p>
          <a:p>
            <a:pPr algn="ctr"/>
            <a:r>
              <a:rPr lang="ja-JP" altLang="en-US" sz="1108" b="1" dirty="0" smtClean="0"/>
              <a:t>中間</a:t>
            </a:r>
            <a:r>
              <a:rPr lang="ja-JP" altLang="en-US" sz="1108" b="1" dirty="0"/>
              <a:t>評価報告</a:t>
            </a:r>
          </a:p>
        </p:txBody>
      </p:sp>
      <p:sp>
        <p:nvSpPr>
          <p:cNvPr id="15" name="右矢印 14"/>
          <p:cNvSpPr/>
          <p:nvPr/>
        </p:nvSpPr>
        <p:spPr>
          <a:xfrm>
            <a:off x="1727585" y="1632581"/>
            <a:ext cx="4520092" cy="595777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第４期計画策定に向けた議論</a:t>
            </a:r>
          </a:p>
        </p:txBody>
      </p:sp>
      <p:sp>
        <p:nvSpPr>
          <p:cNvPr id="17" name="ホームベース 16"/>
          <p:cNvSpPr/>
          <p:nvPr/>
        </p:nvSpPr>
        <p:spPr>
          <a:xfrm>
            <a:off x="6880884" y="1834435"/>
            <a:ext cx="1118744" cy="70969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8" b="1" dirty="0"/>
              <a:t>パブコメ等</a:t>
            </a:r>
          </a:p>
        </p:txBody>
      </p:sp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187424"/>
              </p:ext>
            </p:extLst>
          </p:nvPr>
        </p:nvGraphicFramePr>
        <p:xfrm>
          <a:off x="429491" y="3990510"/>
          <a:ext cx="11477125" cy="26873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5127">
                  <a:extLst>
                    <a:ext uri="{9D8B030D-6E8A-4147-A177-3AD203B41FA5}">
                      <a16:colId xmlns:a16="http://schemas.microsoft.com/office/drawing/2014/main" val="1036282354"/>
                    </a:ext>
                  </a:extLst>
                </a:gridCol>
                <a:gridCol w="425393">
                  <a:extLst>
                    <a:ext uri="{9D8B030D-6E8A-4147-A177-3AD203B41FA5}">
                      <a16:colId xmlns:a16="http://schemas.microsoft.com/office/drawing/2014/main" val="1948309268"/>
                    </a:ext>
                  </a:extLst>
                </a:gridCol>
                <a:gridCol w="450761">
                  <a:extLst>
                    <a:ext uri="{9D8B030D-6E8A-4147-A177-3AD203B41FA5}">
                      <a16:colId xmlns:a16="http://schemas.microsoft.com/office/drawing/2014/main" val="2985708384"/>
                    </a:ext>
                  </a:extLst>
                </a:gridCol>
                <a:gridCol w="1368283">
                  <a:extLst>
                    <a:ext uri="{9D8B030D-6E8A-4147-A177-3AD203B41FA5}">
                      <a16:colId xmlns:a16="http://schemas.microsoft.com/office/drawing/2014/main" val="3060167366"/>
                    </a:ext>
                  </a:extLst>
                </a:gridCol>
                <a:gridCol w="858981">
                  <a:extLst>
                    <a:ext uri="{9D8B030D-6E8A-4147-A177-3AD203B41FA5}">
                      <a16:colId xmlns:a16="http://schemas.microsoft.com/office/drawing/2014/main" val="2171350299"/>
                    </a:ext>
                  </a:extLst>
                </a:gridCol>
                <a:gridCol w="1520172">
                  <a:extLst>
                    <a:ext uri="{9D8B030D-6E8A-4147-A177-3AD203B41FA5}">
                      <a16:colId xmlns:a16="http://schemas.microsoft.com/office/drawing/2014/main" val="831697610"/>
                    </a:ext>
                  </a:extLst>
                </a:gridCol>
                <a:gridCol w="858344">
                  <a:extLst>
                    <a:ext uri="{9D8B030D-6E8A-4147-A177-3AD203B41FA5}">
                      <a16:colId xmlns:a16="http://schemas.microsoft.com/office/drawing/2014/main" val="2662853985"/>
                    </a:ext>
                  </a:extLst>
                </a:gridCol>
                <a:gridCol w="858344">
                  <a:extLst>
                    <a:ext uri="{9D8B030D-6E8A-4147-A177-3AD203B41FA5}">
                      <a16:colId xmlns:a16="http://schemas.microsoft.com/office/drawing/2014/main" val="4051389670"/>
                    </a:ext>
                  </a:extLst>
                </a:gridCol>
                <a:gridCol w="858344">
                  <a:extLst>
                    <a:ext uri="{9D8B030D-6E8A-4147-A177-3AD203B41FA5}">
                      <a16:colId xmlns:a16="http://schemas.microsoft.com/office/drawing/2014/main" val="1733460617"/>
                    </a:ext>
                  </a:extLst>
                </a:gridCol>
                <a:gridCol w="858344">
                  <a:extLst>
                    <a:ext uri="{9D8B030D-6E8A-4147-A177-3AD203B41FA5}">
                      <a16:colId xmlns:a16="http://schemas.microsoft.com/office/drawing/2014/main" val="827381451"/>
                    </a:ext>
                  </a:extLst>
                </a:gridCol>
                <a:gridCol w="671398">
                  <a:extLst>
                    <a:ext uri="{9D8B030D-6E8A-4147-A177-3AD203B41FA5}">
                      <a16:colId xmlns:a16="http://schemas.microsoft.com/office/drawing/2014/main" val="1549877914"/>
                    </a:ext>
                  </a:extLst>
                </a:gridCol>
                <a:gridCol w="595745">
                  <a:extLst>
                    <a:ext uri="{9D8B030D-6E8A-4147-A177-3AD203B41FA5}">
                      <a16:colId xmlns:a16="http://schemas.microsoft.com/office/drawing/2014/main" val="1132188482"/>
                    </a:ext>
                  </a:extLst>
                </a:gridCol>
                <a:gridCol w="1307889">
                  <a:extLst>
                    <a:ext uri="{9D8B030D-6E8A-4147-A177-3AD203B41FA5}">
                      <a16:colId xmlns:a16="http://schemas.microsoft.com/office/drawing/2014/main" val="1205949094"/>
                    </a:ext>
                  </a:extLst>
                </a:gridCol>
              </a:tblGrid>
              <a:tr h="6640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令和</a:t>
                      </a:r>
                      <a:endParaRPr kumimoji="1" lang="en-US" altLang="ja-JP" sz="1600" dirty="0" smtClean="0"/>
                    </a:p>
                    <a:p>
                      <a:pPr algn="ctr"/>
                      <a:r>
                        <a:rPr kumimoji="1" lang="ja-JP" altLang="en-US" sz="1600" dirty="0" smtClean="0"/>
                        <a:t>５年度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４月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５月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６月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７月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８月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９月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10</a:t>
                      </a:r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11</a:t>
                      </a:r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12</a:t>
                      </a:r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１月</a:t>
                      </a:r>
                      <a:endParaRPr kumimoji="1" lang="en-US" altLang="ja-JP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２月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３月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59706680"/>
                  </a:ext>
                </a:extLst>
              </a:tr>
              <a:tr h="20233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府の動き</a:t>
                      </a:r>
                      <a:endParaRPr kumimoji="1" lang="ja-JP" alt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+mn-cs"/>
                      </a:endParaRPr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659571"/>
                  </a:ext>
                </a:extLst>
              </a:tr>
            </a:tbl>
          </a:graphicData>
        </a:graphic>
      </p:graphicFrame>
      <p:sp>
        <p:nvSpPr>
          <p:cNvPr id="21" name="Text Box 42"/>
          <p:cNvSpPr txBox="1">
            <a:spLocks noChangeArrowheads="1"/>
          </p:cNvSpPr>
          <p:nvPr/>
        </p:nvSpPr>
        <p:spPr bwMode="auto">
          <a:xfrm>
            <a:off x="429491" y="3645379"/>
            <a:ext cx="6656584" cy="319639"/>
          </a:xfrm>
          <a:prstGeom prst="rect">
            <a:avLst/>
          </a:prstGeom>
          <a:noFill/>
          <a:ln w="9525" cmpd="sng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477" b="1" dirty="0" smtClean="0"/>
              <a:t>大阪府がん対策推進計画　第３期計画最終評価・第４期計画策定スケジュール</a:t>
            </a:r>
            <a:r>
              <a:rPr lang="ja-JP" altLang="en-US" sz="1477" b="1" dirty="0"/>
              <a:t>　　　　　　　　　　　　　　　　　　　　　　　　　　　　　　　　　　　　　　　　　　　　　　　　　　　　　　　　　　     </a:t>
            </a:r>
          </a:p>
        </p:txBody>
      </p:sp>
      <p:cxnSp>
        <p:nvCxnSpPr>
          <p:cNvPr id="24" name="直線矢印コネクタ 23"/>
          <p:cNvCxnSpPr/>
          <p:nvPr/>
        </p:nvCxnSpPr>
        <p:spPr>
          <a:xfrm flipH="1">
            <a:off x="2175168" y="2996571"/>
            <a:ext cx="6534176" cy="5636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角丸四角形 29"/>
          <p:cNvSpPr/>
          <p:nvPr/>
        </p:nvSpPr>
        <p:spPr>
          <a:xfrm>
            <a:off x="3407630" y="4731390"/>
            <a:ext cx="2363136" cy="188382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300"/>
              </a:lnSpc>
            </a:pPr>
            <a:r>
              <a:rPr lang="ja-JP" altLang="en-US" sz="14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各部会</a:t>
            </a:r>
            <a:endParaRPr lang="en-US" altLang="ja-JP" sz="14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>
              <a:lnSpc>
                <a:spcPts val="1300"/>
              </a:lnSpc>
            </a:pPr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（分野別の議論）</a:t>
            </a:r>
            <a:endParaRPr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lang="en-US" altLang="ja-JP" sz="9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6/30</a:t>
            </a:r>
            <a:r>
              <a:rPr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小児・</a:t>
            </a:r>
            <a:r>
              <a:rPr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AYA</a:t>
            </a:r>
            <a:r>
              <a:rPr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世代のがん対策</a:t>
            </a:r>
            <a:r>
              <a:rPr lang="ja-JP" altLang="en-US" sz="9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部会</a:t>
            </a:r>
            <a:endParaRPr lang="en-US" altLang="ja-JP" sz="9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・７</a:t>
            </a:r>
            <a:r>
              <a:rPr lang="en-US" altLang="ja-JP" sz="9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/7</a:t>
            </a:r>
            <a:r>
              <a:rPr lang="ja-JP" altLang="en-US" sz="9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がん診療連携検討部会（第</a:t>
            </a:r>
            <a:r>
              <a:rPr lang="en-US" altLang="ja-JP" sz="9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sz="9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回）</a:t>
            </a:r>
            <a:endParaRPr lang="en-US" altLang="ja-JP" sz="9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lang="en-US" altLang="ja-JP" sz="9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7/20</a:t>
            </a:r>
            <a:r>
              <a:rPr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がん検診部会</a:t>
            </a:r>
            <a:endParaRPr lang="en-US" altLang="ja-JP" sz="9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lang="en-US" altLang="ja-JP" sz="9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7/21</a:t>
            </a:r>
            <a:r>
              <a:rPr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肝炎肝がん対策</a:t>
            </a:r>
            <a:r>
              <a:rPr lang="ja-JP" altLang="en-US" sz="9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部会</a:t>
            </a:r>
            <a:endParaRPr lang="en-US" altLang="ja-JP" sz="9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lang="en-US" altLang="ja-JP" sz="9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8/2</a:t>
            </a:r>
            <a:r>
              <a:rPr lang="ja-JP" altLang="en-US" sz="9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lang="en-US" altLang="ja-JP" sz="9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8/10</a:t>
            </a:r>
          </a:p>
          <a:p>
            <a:pPr>
              <a:lnSpc>
                <a:spcPts val="1300"/>
              </a:lnSpc>
            </a:pPr>
            <a:r>
              <a:rPr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en-US" altLang="ja-JP" sz="9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9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がん</a:t>
            </a:r>
            <a:r>
              <a:rPr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診療連携検討部会（</a:t>
            </a:r>
            <a:r>
              <a:rPr lang="ja-JP" altLang="en-US" sz="9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lang="en-US" altLang="ja-JP" sz="9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lang="ja-JP" altLang="en-US" sz="9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</a:t>
            </a:r>
            <a:r>
              <a:rPr lang="ja-JP" altLang="en-US" sz="9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r>
              <a:rPr lang="en-US" altLang="ja-JP" sz="9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9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書面</a:t>
            </a:r>
            <a:r>
              <a:rPr lang="en-US" altLang="ja-JP" sz="9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lang="en-US" altLang="ja-JP" sz="9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lang="en-US" altLang="ja-JP" sz="9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8/18</a:t>
            </a:r>
            <a:r>
              <a:rPr lang="ja-JP" altLang="en-US" sz="9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がん登録等部会</a:t>
            </a:r>
            <a:endParaRPr lang="ja-JP" altLang="en-US" sz="9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5928089" y="4651455"/>
            <a:ext cx="786261" cy="197805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第３回 親会</a:t>
            </a:r>
            <a:endParaRPr lang="en-US" altLang="ja-JP" sz="14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・３期計画最終評価の審議</a:t>
            </a:r>
            <a:endParaRPr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・４期計画素案の提示</a:t>
            </a:r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</a:p>
        </p:txBody>
      </p:sp>
      <p:sp>
        <p:nvSpPr>
          <p:cNvPr id="35" name="ホームベース 34"/>
          <p:cNvSpPr/>
          <p:nvPr/>
        </p:nvSpPr>
        <p:spPr>
          <a:xfrm>
            <a:off x="9482302" y="5187270"/>
            <a:ext cx="1118744" cy="645731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8" b="1" dirty="0"/>
              <a:t>パブコメ等</a:t>
            </a:r>
          </a:p>
        </p:txBody>
      </p:sp>
      <p:sp>
        <p:nvSpPr>
          <p:cNvPr id="37" name="角丸四角形 36"/>
          <p:cNvSpPr/>
          <p:nvPr/>
        </p:nvSpPr>
        <p:spPr>
          <a:xfrm>
            <a:off x="6880884" y="4867709"/>
            <a:ext cx="1433099" cy="96529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800"/>
              </a:lnSpc>
            </a:pPr>
            <a:r>
              <a:rPr lang="ja-JP" altLang="en-US" sz="14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各部会</a:t>
            </a:r>
            <a:endParaRPr lang="en-US" altLang="ja-JP" sz="14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（分野別の議論）</a:t>
            </a:r>
            <a:endParaRPr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en-US" altLang="ja-JP" sz="10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0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必要に応じて開催</a:t>
            </a:r>
            <a:endParaRPr lang="ja-JP" altLang="en-US" sz="10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9" name="角丸四角形 38"/>
          <p:cNvSpPr/>
          <p:nvPr/>
        </p:nvSpPr>
        <p:spPr>
          <a:xfrm>
            <a:off x="8471308" y="4637163"/>
            <a:ext cx="853670" cy="197805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第２回 委員会（親会）</a:t>
            </a:r>
            <a:endParaRPr lang="en-US" altLang="ja-JP" sz="14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・４期計画案の提示</a:t>
            </a:r>
            <a:endParaRPr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</a:p>
        </p:txBody>
      </p:sp>
      <p:sp>
        <p:nvSpPr>
          <p:cNvPr id="40" name="角丸四角形 39"/>
          <p:cNvSpPr/>
          <p:nvPr/>
        </p:nvSpPr>
        <p:spPr>
          <a:xfrm>
            <a:off x="10758370" y="4637163"/>
            <a:ext cx="1045703" cy="197805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第３回 委員会（親会）</a:t>
            </a:r>
            <a:endParaRPr lang="en-US" altLang="ja-JP" sz="14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・４期計画最終案の</a:t>
            </a:r>
            <a:endParaRPr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審議・答申</a:t>
            </a:r>
            <a:endParaRPr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2259672" y="4732364"/>
            <a:ext cx="306378" cy="1971019"/>
          </a:xfrm>
          <a:prstGeom prst="rect">
            <a:avLst/>
          </a:prstGeom>
          <a:noFill/>
          <a:ln w="3175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●第</a:t>
            </a:r>
            <a:r>
              <a:rPr lang="en-US" altLang="ja-JP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回委員会 （親会）</a:t>
            </a:r>
            <a:r>
              <a:rPr lang="en-US" altLang="ja-JP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書面</a:t>
            </a:r>
            <a:r>
              <a:rPr lang="en-US" altLang="ja-JP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会長の互選</a:t>
            </a:r>
            <a:endParaRPr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3116005" y="4719005"/>
            <a:ext cx="306378" cy="1971019"/>
          </a:xfrm>
          <a:prstGeom prst="rect">
            <a:avLst/>
          </a:prstGeom>
          <a:noFill/>
          <a:ln w="3175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●第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</a:t>
            </a:r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回委員会 （親会）</a:t>
            </a:r>
            <a:r>
              <a:rPr lang="en-US" altLang="ja-JP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書面</a:t>
            </a:r>
            <a:r>
              <a:rPr lang="en-US" altLang="ja-JP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次期計画諮問</a:t>
            </a:r>
          </a:p>
        </p:txBody>
      </p:sp>
    </p:spTree>
    <p:extLst>
      <p:ext uri="{BB962C8B-B14F-4D97-AF65-F5344CB8AC3E}">
        <p14:creationId xmlns:p14="http://schemas.microsoft.com/office/powerpoint/2010/main" val="2057141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392</Words>
  <Application>Microsoft Office PowerPoint</Application>
  <PresentationFormat>ワイド画面</PresentationFormat>
  <Paragraphs>69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BIZ UDPゴシック</vt:lpstr>
      <vt:lpstr>BIZ UDゴシック</vt:lpstr>
      <vt:lpstr>HG丸ｺﾞｼｯｸM-PRO</vt:lpstr>
      <vt:lpstr>ＭＳ Ｐゴシック</vt:lpstr>
      <vt:lpstr>ＭＳ ゴシック</vt:lpstr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有馬　久未</dc:creator>
  <cp:lastModifiedBy>有馬　久未</cp:lastModifiedBy>
  <cp:revision>15</cp:revision>
  <cp:lastPrinted>2023-09-04T10:01:02Z</cp:lastPrinted>
  <dcterms:created xsi:type="dcterms:W3CDTF">2023-03-16T05:23:56Z</dcterms:created>
  <dcterms:modified xsi:type="dcterms:W3CDTF">2023-09-06T01:00:05Z</dcterms:modified>
</cp:coreProperties>
</file>