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321" r:id="rId2"/>
    <p:sldId id="322" r:id="rId3"/>
    <p:sldId id="323" r:id="rId4"/>
    <p:sldId id="324" r:id="rId5"/>
    <p:sldId id="327" r:id="rId6"/>
    <p:sldId id="331" r:id="rId7"/>
    <p:sldId id="313" r:id="rId8"/>
    <p:sldId id="314" r:id="rId9"/>
    <p:sldId id="315" r:id="rId10"/>
    <p:sldId id="316" r:id="rId11"/>
    <p:sldId id="329" r:id="rId12"/>
    <p:sldId id="330" r:id="rId13"/>
    <p:sldId id="325" r:id="rId14"/>
    <p:sldId id="326" r:id="rId15"/>
    <p:sldId id="317" r:id="rId16"/>
    <p:sldId id="318" r:id="rId17"/>
    <p:sldId id="319" r:id="rId18"/>
    <p:sldId id="320" r:id="rId19"/>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渡部　翔子" initials="渡部　翔子" lastIdx="2" clrIdx="0">
    <p:extLst>
      <p:ext uri="{19B8F6BF-5375-455C-9EA6-DF929625EA0E}">
        <p15:presenceInfo xmlns:p15="http://schemas.microsoft.com/office/powerpoint/2012/main" userId="S-1-5-21-161959346-1900351369-444732941-16727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74" autoAdjust="0"/>
    <p:restoredTop sz="94434" autoAdjust="0"/>
  </p:normalViewPr>
  <p:slideViewPr>
    <p:cSldViewPr snapToGrid="0">
      <p:cViewPr varScale="1">
        <p:scale>
          <a:sx n="70" d="100"/>
          <a:sy n="70" d="100"/>
        </p:scale>
        <p:origin x="12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2021/3/23</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2021/3/23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58BDF85-462F-440D-BE39-92616831D7FD}" type="datetime1">
              <a:rPr kumimoji="1" lang="ja-JP" altLang="en-US" smtClean="0"/>
              <a:t>2021/3/23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070746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2206A5-8742-4A78-94BC-10FF90AE4B21}" type="datetime1">
              <a:rPr kumimoji="1" lang="ja-JP" altLang="en-US" smtClean="0"/>
              <a:t>2021/3/23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6601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A995FC2-A4E5-492C-87F9-D84818E33392}" type="datetime1">
              <a:rPr kumimoji="1" lang="ja-JP" altLang="en-US" smtClean="0"/>
              <a:t>2021/3/23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2949350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9E5B18-3C2B-45DB-A4E0-49E8887A33F3}" type="datetime1">
              <a:rPr kumimoji="1" lang="ja-JP" altLang="en-US" smtClean="0"/>
              <a:t>2021/3/23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3272009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F1BBA29-B81E-494A-9AE2-45571A334DFA}" type="datetime1">
              <a:rPr kumimoji="1" lang="ja-JP" altLang="en-US" smtClean="0"/>
              <a:t>2021/3/23</a:t>
            </a:fld>
            <a:endParaRPr kumimoji="1" lang="ja-JP" altLang="en-US"/>
          </a:p>
        </p:txBody>
      </p:sp>
      <p:sp>
        <p:nvSpPr>
          <p:cNvPr id="5" name="Footer Placeholder 4"/>
          <p:cNvSpPr>
            <a:spLocks noGrp="1"/>
          </p:cNvSpPr>
          <p:nvPr>
            <p:ph type="ftr" sz="quarter" idx="11"/>
          </p:nvPr>
        </p:nvSpPr>
        <p:spPr/>
        <p:txBody>
          <a:bodyPr/>
          <a:lstStyle/>
          <a:p>
            <a:r>
              <a:rPr kumimoji="1" lang="ja-JP" altLang="en-US"/>
              <a:t>がん検診部会</a:t>
            </a:r>
          </a:p>
        </p:txBody>
      </p:sp>
      <p:sp>
        <p:nvSpPr>
          <p:cNvPr id="6" name="Slide Number Placeholder 5"/>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255637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245364F-11E2-4963-ACED-175322A58FD8}" type="datetime1">
              <a:rPr kumimoji="1" lang="ja-JP" altLang="en-US" smtClean="0"/>
              <a:t>2021/3/23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99302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9232A02-AF32-4214-9B1D-5720D21AA996}" type="datetime1">
              <a:rPr kumimoji="1" lang="ja-JP" altLang="en-US" smtClean="0"/>
              <a:t>2021/3/23</a:t>
            </a:fld>
            <a:endParaRPr kumimoji="1" lang="ja-JP" altLang="en-US"/>
          </a:p>
        </p:txBody>
      </p:sp>
      <p:sp>
        <p:nvSpPr>
          <p:cNvPr id="8" name="Footer Placeholder 7"/>
          <p:cNvSpPr>
            <a:spLocks noGrp="1"/>
          </p:cNvSpPr>
          <p:nvPr>
            <p:ph type="ftr" sz="quarter" idx="11"/>
          </p:nvPr>
        </p:nvSpPr>
        <p:spPr/>
        <p:txBody>
          <a:bodyPr/>
          <a:lstStyle/>
          <a:p>
            <a:r>
              <a:rPr kumimoji="1" lang="ja-JP" altLang="en-US"/>
              <a:t>がん検診部会</a:t>
            </a:r>
          </a:p>
        </p:txBody>
      </p:sp>
      <p:sp>
        <p:nvSpPr>
          <p:cNvPr id="9" name="Slide Number Placeholder 8"/>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93343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C9D659B-6EFF-4F1E-8D9E-6FDAF5306EC8}" type="datetime1">
              <a:rPr kumimoji="1" lang="ja-JP" altLang="en-US" smtClean="0"/>
              <a:t>2021/3/23</a:t>
            </a:fld>
            <a:endParaRPr kumimoji="1" lang="ja-JP" altLang="en-US"/>
          </a:p>
        </p:txBody>
      </p:sp>
      <p:sp>
        <p:nvSpPr>
          <p:cNvPr id="4" name="Footer Placeholder 3"/>
          <p:cNvSpPr>
            <a:spLocks noGrp="1"/>
          </p:cNvSpPr>
          <p:nvPr>
            <p:ph type="ftr" sz="quarter" idx="11"/>
          </p:nvPr>
        </p:nvSpPr>
        <p:spPr/>
        <p:txBody>
          <a:bodyPr/>
          <a:lstStyle/>
          <a:p>
            <a:r>
              <a:rPr kumimoji="1" lang="ja-JP" altLang="en-US"/>
              <a:t>がん検診部会</a:t>
            </a:r>
          </a:p>
        </p:txBody>
      </p:sp>
      <p:sp>
        <p:nvSpPr>
          <p:cNvPr id="5" name="Slide Number Placeholder 4"/>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6692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F6FE6-2E1B-4CFA-A0DA-C49007DDA0E3}" type="datetime1">
              <a:rPr kumimoji="1" lang="ja-JP" altLang="en-US" smtClean="0"/>
              <a:t>2021/3/23</a:t>
            </a:fld>
            <a:endParaRPr kumimoji="1" lang="ja-JP" altLang="en-US"/>
          </a:p>
        </p:txBody>
      </p:sp>
      <p:sp>
        <p:nvSpPr>
          <p:cNvPr id="3" name="Footer Placeholder 2"/>
          <p:cNvSpPr>
            <a:spLocks noGrp="1"/>
          </p:cNvSpPr>
          <p:nvPr>
            <p:ph type="ftr" sz="quarter" idx="11"/>
          </p:nvPr>
        </p:nvSpPr>
        <p:spPr/>
        <p:txBody>
          <a:bodyPr/>
          <a:lstStyle/>
          <a:p>
            <a:r>
              <a:rPr kumimoji="1" lang="ja-JP" altLang="en-US"/>
              <a:t>がん検診部会</a:t>
            </a:r>
          </a:p>
        </p:txBody>
      </p:sp>
      <p:sp>
        <p:nvSpPr>
          <p:cNvPr id="4" name="Slide Number Placeholder 3"/>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C2B69FF-7ADA-4BDF-853D-B1A78A34BC15}" type="datetime1">
              <a:rPr kumimoji="1" lang="ja-JP" altLang="en-US" smtClean="0"/>
              <a:t>2021/3/23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1878608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2F17878-E6D3-4FF0-B273-2464A54ADCD1}" type="datetime1">
              <a:rPr kumimoji="1" lang="ja-JP" altLang="en-US" smtClean="0"/>
              <a:t>2021/3/23</a:t>
            </a:fld>
            <a:endParaRPr kumimoji="1" lang="ja-JP" altLang="en-US"/>
          </a:p>
        </p:txBody>
      </p:sp>
      <p:sp>
        <p:nvSpPr>
          <p:cNvPr id="6" name="Footer Placeholder 5"/>
          <p:cNvSpPr>
            <a:spLocks noGrp="1"/>
          </p:cNvSpPr>
          <p:nvPr>
            <p:ph type="ftr" sz="quarter" idx="11"/>
          </p:nvPr>
        </p:nvSpPr>
        <p:spPr/>
        <p:txBody>
          <a:bodyPr/>
          <a:lstStyle/>
          <a:p>
            <a:r>
              <a:rPr kumimoji="1" lang="ja-JP" altLang="en-US"/>
              <a:t>がん検診部会</a:t>
            </a:r>
          </a:p>
        </p:txBody>
      </p:sp>
      <p:sp>
        <p:nvSpPr>
          <p:cNvPr id="7" name="Slide Number Placeholder 6"/>
          <p:cNvSpPr>
            <a:spLocks noGrp="1"/>
          </p:cNvSpPr>
          <p:nvPr>
            <p:ph type="sldNum" sz="quarter" idx="12"/>
          </p:nvPr>
        </p:nvSpPr>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64262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E586B6-B4E0-41E7-97B6-2228EF336D67}" type="datetime1">
              <a:rPr kumimoji="1" lang="ja-JP" altLang="en-US" smtClean="0"/>
              <a:t>2021/3/23</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がん検診部会</a:t>
            </a:r>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a:t>
            </a:r>
            <a:r>
              <a:rPr kumimoji="1" lang="ja-JP" altLang="en-US" sz="2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がんの予防･早期発見</a:t>
            </a:r>
            <a:endPar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概ね予定どおり</a:t>
            </a:r>
            <a:endPar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8" name="正方形/長方形 7"/>
          <p:cNvSpPr/>
          <p:nvPr/>
        </p:nvSpPr>
        <p:spPr>
          <a:xfrm>
            <a:off x="268309" y="921231"/>
            <a:ext cx="9369380" cy="55745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計画Ｐ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59</a:t>
            </a:r>
            <a:endParaRPr kumimoji="1" lang="en-US" altLang="ja-JP"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9" name="表 18"/>
          <p:cNvGraphicFramePr>
            <a:graphicFrameLocks noGrp="1"/>
          </p:cNvGraphicFramePr>
          <p:nvPr>
            <p:extLst>
              <p:ext uri="{D42A27DB-BD31-4B8C-83A1-F6EECF244321}">
                <p14:modId xmlns:p14="http://schemas.microsoft.com/office/powerpoint/2010/main" val="3072983876"/>
              </p:ext>
            </p:extLst>
          </p:nvPr>
        </p:nvGraphicFramePr>
        <p:xfrm>
          <a:off x="691603" y="1924792"/>
          <a:ext cx="8534283" cy="4137542"/>
        </p:xfrm>
        <a:graphic>
          <a:graphicData uri="http://schemas.openxmlformats.org/drawingml/2006/table">
            <a:tbl>
              <a:tblPr firstRow="1" firstCol="1" bandRow="1">
                <a:tableStyleId>{5C22544A-7EE6-4342-B048-85BDC9FD1C3A}</a:tableStyleId>
              </a:tblPr>
              <a:tblGrid>
                <a:gridCol w="332371">
                  <a:extLst>
                    <a:ext uri="{9D8B030D-6E8A-4147-A177-3AD203B41FA5}">
                      <a16:colId xmlns:a16="http://schemas.microsoft.com/office/drawing/2014/main" val="20000"/>
                    </a:ext>
                  </a:extLst>
                </a:gridCol>
                <a:gridCol w="3042606">
                  <a:extLst>
                    <a:ext uri="{9D8B030D-6E8A-4147-A177-3AD203B41FA5}">
                      <a16:colId xmlns:a16="http://schemas.microsoft.com/office/drawing/2014/main" val="20001"/>
                    </a:ext>
                  </a:extLst>
                </a:gridCol>
                <a:gridCol w="2013573">
                  <a:extLst>
                    <a:ext uri="{9D8B030D-6E8A-4147-A177-3AD203B41FA5}">
                      <a16:colId xmlns:a16="http://schemas.microsoft.com/office/drawing/2014/main" val="20002"/>
                    </a:ext>
                  </a:extLst>
                </a:gridCol>
                <a:gridCol w="1971033">
                  <a:extLst>
                    <a:ext uri="{9D8B030D-6E8A-4147-A177-3AD203B41FA5}">
                      <a16:colId xmlns:a16="http://schemas.microsoft.com/office/drawing/2014/main" val="3296687758"/>
                    </a:ext>
                  </a:extLst>
                </a:gridCol>
                <a:gridCol w="1174700">
                  <a:extLst>
                    <a:ext uri="{9D8B030D-6E8A-4147-A177-3AD203B41FA5}">
                      <a16:colId xmlns:a16="http://schemas.microsoft.com/office/drawing/2014/main" val="20003"/>
                    </a:ext>
                  </a:extLst>
                </a:gridCol>
              </a:tblGrid>
              <a:tr h="622503">
                <a:tc>
                  <a:txBody>
                    <a:bodyPr/>
                    <a:lstStyle/>
                    <a:p>
                      <a:pPr algn="ctr" fontAlgn="auto">
                        <a:lnSpc>
                          <a:spcPts val="1600"/>
                        </a:lnSpc>
                        <a:spcAft>
                          <a:spcPts val="0"/>
                        </a:spcAft>
                      </a:pPr>
                      <a:r>
                        <a:rPr lang="ja-JP" sz="1400" dirty="0">
                          <a:effectLst/>
                          <a:latin typeface="+mn-ea"/>
                          <a:ea typeface="+mn-ea"/>
                        </a:rPr>
                        <a:t>　</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kern="100" dirty="0">
                          <a:effectLst/>
                          <a:latin typeface="+mn-ea"/>
                          <a:ea typeface="+mn-ea"/>
                        </a:rPr>
                        <a:t>個別目標</a:t>
                      </a:r>
                      <a:endParaRPr lang="ja-JP" sz="14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dirty="0" smtClean="0">
                          <a:effectLst/>
                          <a:latin typeface="+mn-ea"/>
                          <a:ea typeface="+mn-ea"/>
                        </a:rPr>
                        <a:t>計画策定時</a:t>
                      </a:r>
                      <a:r>
                        <a:rPr lang="ja-JP" sz="1400" dirty="0" smtClean="0">
                          <a:effectLst/>
                          <a:latin typeface="+mn-ea"/>
                          <a:ea typeface="+mn-ea"/>
                        </a:rPr>
                        <a:t>の</a:t>
                      </a:r>
                      <a:r>
                        <a:rPr lang="ja-JP" sz="1400" dirty="0">
                          <a:effectLst/>
                          <a:latin typeface="+mn-ea"/>
                          <a:ea typeface="+mn-ea"/>
                        </a:rPr>
                        <a:t>状況</a:t>
                      </a:r>
                      <a:endParaRPr lang="ja-JP" sz="1400"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dirty="0" smtClean="0">
                          <a:solidFill>
                            <a:schemeClr val="bg1"/>
                          </a:solidFill>
                          <a:effectLst/>
                          <a:latin typeface="+mn-ea"/>
                          <a:ea typeface="+mn-ea"/>
                          <a:cs typeface="HG丸ｺﾞｼｯｸM-PRO"/>
                        </a:rPr>
                        <a:t>現在の状況</a:t>
                      </a:r>
                      <a:endParaRPr lang="ja-JP" sz="1400" dirty="0">
                        <a:solidFill>
                          <a:schemeClr val="bg1"/>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dirty="0" smtClean="0">
                          <a:effectLst/>
                          <a:latin typeface="+mn-ea"/>
                          <a:ea typeface="+mn-ea"/>
                        </a:rPr>
                        <a:t>2023</a:t>
                      </a:r>
                      <a:r>
                        <a:rPr lang="ja-JP" sz="1400" dirty="0" smtClean="0">
                          <a:effectLst/>
                          <a:latin typeface="+mn-ea"/>
                          <a:ea typeface="+mn-ea"/>
                        </a:rPr>
                        <a:t>年度</a:t>
                      </a:r>
                      <a:endParaRPr lang="en-US" altLang="ja-JP" sz="1400" dirty="0" smtClean="0">
                        <a:effectLst/>
                        <a:latin typeface="+mn-ea"/>
                        <a:ea typeface="+mn-ea"/>
                      </a:endParaRPr>
                    </a:p>
                    <a:p>
                      <a:pPr algn="ctr" fontAlgn="auto">
                        <a:lnSpc>
                          <a:spcPts val="1600"/>
                        </a:lnSpc>
                        <a:spcAft>
                          <a:spcPts val="0"/>
                        </a:spcAft>
                      </a:pPr>
                      <a:r>
                        <a:rPr lang="ja-JP" sz="1400" dirty="0" smtClean="0">
                          <a:effectLst/>
                          <a:latin typeface="+mn-ea"/>
                          <a:ea typeface="+mn-ea"/>
                        </a:rPr>
                        <a:t>の</a:t>
                      </a:r>
                      <a:r>
                        <a:rPr lang="ja-JP" sz="1400" dirty="0">
                          <a:effectLst/>
                          <a:latin typeface="+mn-ea"/>
                          <a:ea typeface="+mn-ea"/>
                        </a:rPr>
                        <a:t>目標</a:t>
                      </a:r>
                      <a:endParaRPr lang="ja-JP" sz="1400"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87224">
                <a:tc>
                  <a:txBody>
                    <a:bodyPr/>
                    <a:lstStyle/>
                    <a:p>
                      <a:pPr algn="ctr" fontAlgn="auto">
                        <a:lnSpc>
                          <a:spcPts val="1600"/>
                        </a:lnSpc>
                        <a:spcAft>
                          <a:spcPts val="0"/>
                        </a:spcAft>
                      </a:pPr>
                      <a:r>
                        <a:rPr lang="en-US" sz="1400" dirty="0">
                          <a:effectLst/>
                          <a:latin typeface="+mn-ea"/>
                          <a:ea typeface="+mn-ea"/>
                        </a:rPr>
                        <a:t>1</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成人の喫煙率（男性</a:t>
                      </a:r>
                      <a:r>
                        <a:rPr lang="en-US" sz="1400" b="1" dirty="0">
                          <a:solidFill>
                            <a:schemeClr val="tx1"/>
                          </a:solidFill>
                          <a:effectLst/>
                          <a:latin typeface="+mn-ea"/>
                          <a:ea typeface="+mn-ea"/>
                        </a:rPr>
                        <a:t>/</a:t>
                      </a:r>
                      <a:r>
                        <a:rPr lang="ja-JP" sz="1400" b="1" dirty="0">
                          <a:solidFill>
                            <a:schemeClr val="tx1"/>
                          </a:solidFill>
                          <a:effectLst/>
                          <a:latin typeface="+mn-ea"/>
                          <a:ea typeface="+mn-ea"/>
                        </a:rPr>
                        <a:t>女性）の減少</a:t>
                      </a:r>
                    </a:p>
                    <a:p>
                      <a:pPr algn="l" fontAlgn="auto">
                        <a:lnSpc>
                          <a:spcPts val="1600"/>
                        </a:lnSpc>
                        <a:spcAft>
                          <a:spcPts val="0"/>
                        </a:spcAft>
                      </a:pPr>
                      <a:r>
                        <a:rPr lang="ja-JP" sz="1400" b="1" dirty="0">
                          <a:solidFill>
                            <a:schemeClr val="tx1"/>
                          </a:solidFill>
                          <a:effectLst/>
                          <a:latin typeface="+mn-ea"/>
                          <a:ea typeface="+mn-ea"/>
                        </a:rPr>
                        <a:t>【国民生活基礎調査】</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30.4</a:t>
                      </a:r>
                      <a:r>
                        <a:rPr lang="ja-JP" sz="1400" b="1" dirty="0">
                          <a:solidFill>
                            <a:schemeClr val="tx1"/>
                          </a:solidFill>
                          <a:effectLst/>
                          <a:latin typeface="+mn-ea"/>
                          <a:ea typeface="+mn-ea"/>
                        </a:rPr>
                        <a:t>％／</a:t>
                      </a:r>
                      <a:r>
                        <a:rPr lang="en-US" sz="1400" b="1" dirty="0">
                          <a:solidFill>
                            <a:schemeClr val="tx1"/>
                          </a:solidFill>
                          <a:effectLst/>
                          <a:latin typeface="+mn-ea"/>
                          <a:ea typeface="+mn-ea"/>
                        </a:rPr>
                        <a:t>10.7</a:t>
                      </a:r>
                      <a:r>
                        <a:rPr lang="ja-JP" sz="1400" b="1" dirty="0" smtClean="0">
                          <a:solidFill>
                            <a:schemeClr val="tx1"/>
                          </a:solidFill>
                          <a:effectLst/>
                          <a:latin typeface="+mn-ea"/>
                          <a:ea typeface="+mn-ea"/>
                        </a:rPr>
                        <a:t>％</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smtClean="0">
                          <a:solidFill>
                            <a:schemeClr val="tx1"/>
                          </a:solidFill>
                          <a:effectLst/>
                          <a:latin typeface="+mn-ea"/>
                          <a:ea typeface="+mn-ea"/>
                        </a:rPr>
                        <a:t> </a:t>
                      </a:r>
                      <a:r>
                        <a:rPr lang="en-US" altLang="ja-JP" sz="1400" b="1" dirty="0" smtClean="0">
                          <a:solidFill>
                            <a:schemeClr val="tx1"/>
                          </a:solidFill>
                          <a:effectLst/>
                          <a:latin typeface="+mn-ea"/>
                          <a:ea typeface="+mn-ea"/>
                        </a:rPr>
                        <a:t>29.1%</a:t>
                      </a:r>
                      <a:r>
                        <a:rPr lang="ja-JP" altLang="en-US"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10.4%</a:t>
                      </a: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令和</a:t>
                      </a:r>
                      <a:r>
                        <a:rPr kumimoji="1" lang="ja-JP" altLang="en-US" sz="1200" b="1" i="0" u="none" strike="noStrike" kern="1200" cap="none" spc="0" normalizeH="0" baseline="0" noProof="0" dirty="0" smtClean="0">
                          <a:ln>
                            <a:noFill/>
                          </a:ln>
                          <a:solidFill>
                            <a:schemeClr val="tx1"/>
                          </a:solidFill>
                          <a:effectLst/>
                          <a:uLnTx/>
                          <a:uFillTx/>
                          <a:latin typeface="+mn-lt"/>
                          <a:ea typeface="+mn-ea"/>
                          <a:cs typeface="+mn-cs"/>
                        </a:rPr>
                        <a:t>元</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en-US" altLang="ja-JP" sz="1200" b="1" i="0" u="none" strike="noStrike" kern="1200" cap="none" spc="0" normalizeH="0" baseline="0" noProof="0" dirty="0" smtClean="0">
                          <a:ln>
                            <a:noFill/>
                          </a:ln>
                          <a:solidFill>
                            <a:schemeClr val="tx1"/>
                          </a:solidFill>
                          <a:effectLst/>
                          <a:uLnTx/>
                          <a:uFillTx/>
                          <a:latin typeface="+mn-lt"/>
                          <a:ea typeface="+mn-ea"/>
                          <a:cs typeface="+mn-cs"/>
                        </a:rPr>
                        <a:t>2019</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）年</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endPar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a:lnSpc>
                          <a:spcPts val="1600"/>
                        </a:lnSpc>
                        <a:spcAft>
                          <a:spcPts val="0"/>
                        </a:spcAft>
                      </a:pPr>
                      <a:r>
                        <a:rPr lang="en-US" sz="1400" b="1" dirty="0">
                          <a:solidFill>
                            <a:schemeClr val="tx1"/>
                          </a:solidFill>
                          <a:effectLst/>
                          <a:latin typeface="+mn-ea"/>
                          <a:ea typeface="+mn-ea"/>
                        </a:rPr>
                        <a:t>15%</a:t>
                      </a:r>
                      <a:r>
                        <a:rPr lang="ja-JP" sz="1400" b="1" dirty="0">
                          <a:solidFill>
                            <a:schemeClr val="tx1"/>
                          </a:solidFill>
                          <a:effectLst/>
                          <a:latin typeface="+mn-ea"/>
                          <a:ea typeface="+mn-ea"/>
                        </a:rPr>
                        <a:t>／</a:t>
                      </a:r>
                      <a:r>
                        <a:rPr lang="en-US" sz="1400" b="1" dirty="0">
                          <a:solidFill>
                            <a:schemeClr val="tx1"/>
                          </a:solidFill>
                          <a:effectLst/>
                          <a:latin typeface="+mn-ea"/>
                          <a:ea typeface="+mn-ea"/>
                        </a:rPr>
                        <a:t>5%</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36589">
                <a:tc>
                  <a:txBody>
                    <a:bodyPr/>
                    <a:lstStyle/>
                    <a:p>
                      <a:pPr algn="ctr" fontAlgn="auto">
                        <a:lnSpc>
                          <a:spcPts val="1600"/>
                        </a:lnSpc>
                        <a:spcAft>
                          <a:spcPts val="0"/>
                        </a:spcAft>
                      </a:pPr>
                      <a:r>
                        <a:rPr lang="en-US" sz="1400" dirty="0">
                          <a:effectLst/>
                          <a:latin typeface="+mn-ea"/>
                          <a:ea typeface="+mn-ea"/>
                        </a:rPr>
                        <a:t>2</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spcAft>
                          <a:spcPts val="0"/>
                        </a:spcAft>
                      </a:pPr>
                      <a:r>
                        <a:rPr lang="ja-JP" sz="1400" b="1" kern="100" dirty="0" smtClean="0">
                          <a:solidFill>
                            <a:schemeClr val="tx1"/>
                          </a:solidFill>
                          <a:effectLst/>
                          <a:latin typeface="+mn-ea"/>
                          <a:ea typeface="+mn-ea"/>
                        </a:rPr>
                        <a:t>敷地内禁煙</a:t>
                      </a:r>
                      <a:r>
                        <a:rPr lang="ja-JP" sz="1400" b="1" kern="100" dirty="0">
                          <a:solidFill>
                            <a:schemeClr val="tx1"/>
                          </a:solidFill>
                          <a:effectLst/>
                          <a:latin typeface="+mn-ea"/>
                          <a:ea typeface="+mn-ea"/>
                        </a:rPr>
                        <a:t>の</a:t>
                      </a:r>
                      <a:r>
                        <a:rPr lang="ja-JP" sz="1400" b="1" kern="100" dirty="0" smtClean="0">
                          <a:solidFill>
                            <a:schemeClr val="tx1"/>
                          </a:solidFill>
                          <a:effectLst/>
                          <a:latin typeface="+mn-ea"/>
                          <a:ea typeface="+mn-ea"/>
                        </a:rPr>
                        <a:t>割合</a:t>
                      </a:r>
                      <a:r>
                        <a:rPr lang="en-US" altLang="ja-JP" sz="1400" b="1" kern="100" dirty="0" smtClean="0">
                          <a:solidFill>
                            <a:schemeClr val="tx1"/>
                          </a:solidFill>
                          <a:effectLst/>
                          <a:latin typeface="+mn-ea"/>
                          <a:ea typeface="+mn-ea"/>
                        </a:rPr>
                        <a:t>※</a:t>
                      </a:r>
                      <a:endParaRPr lang="ja-JP" sz="1400" b="1" kern="100" dirty="0">
                        <a:solidFill>
                          <a:schemeClr val="tx1"/>
                        </a:solidFill>
                        <a:effectLst/>
                        <a:latin typeface="+mn-ea"/>
                        <a:ea typeface="+mn-ea"/>
                      </a:endParaRPr>
                    </a:p>
                    <a:p>
                      <a:pPr>
                        <a:spcAft>
                          <a:spcPts val="0"/>
                        </a:spcAft>
                      </a:pPr>
                      <a:r>
                        <a:rPr lang="ja-JP" sz="1400" b="1" kern="100" dirty="0">
                          <a:solidFill>
                            <a:schemeClr val="tx1"/>
                          </a:solidFill>
                          <a:effectLst/>
                          <a:latin typeface="+mn-ea"/>
                          <a:ea typeface="+mn-ea"/>
                        </a:rPr>
                        <a:t>（病院</a:t>
                      </a:r>
                      <a:r>
                        <a:rPr lang="en-US" sz="1400" b="1" kern="100" dirty="0">
                          <a:solidFill>
                            <a:schemeClr val="tx1"/>
                          </a:solidFill>
                          <a:effectLst/>
                          <a:latin typeface="+mn-ea"/>
                          <a:ea typeface="+mn-ea"/>
                        </a:rPr>
                        <a:t>/</a:t>
                      </a:r>
                      <a:r>
                        <a:rPr lang="ja-JP" sz="1400" b="1" kern="100" dirty="0">
                          <a:solidFill>
                            <a:schemeClr val="tx1"/>
                          </a:solidFill>
                          <a:effectLst/>
                          <a:latin typeface="+mn-ea"/>
                          <a:ea typeface="+mn-ea"/>
                        </a:rPr>
                        <a:t>私立小中高等学校）</a:t>
                      </a:r>
                    </a:p>
                    <a:p>
                      <a:pPr>
                        <a:spcAft>
                          <a:spcPts val="0"/>
                        </a:spcAft>
                      </a:pPr>
                      <a:r>
                        <a:rPr lang="ja-JP" sz="1400" b="1" kern="100" dirty="0">
                          <a:solidFill>
                            <a:schemeClr val="tx1"/>
                          </a:solidFill>
                          <a:effectLst/>
                          <a:latin typeface="+mn-ea"/>
                          <a:ea typeface="+mn-ea"/>
                        </a:rPr>
                        <a:t>【大阪府調べ】</a:t>
                      </a:r>
                      <a:endParaRPr lang="ja-JP" sz="1400" b="1" kern="100" dirty="0">
                        <a:solidFill>
                          <a:schemeClr val="tx1"/>
                        </a:solidFill>
                        <a:effectLst/>
                        <a:latin typeface="+mn-ea"/>
                        <a:ea typeface="+mn-ea"/>
                        <a:cs typeface="Courier New"/>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b="1" kern="100" dirty="0" smtClean="0">
                          <a:solidFill>
                            <a:schemeClr val="tx1"/>
                          </a:solidFill>
                          <a:effectLst/>
                          <a:latin typeface="+mn-ea"/>
                          <a:ea typeface="+mn-ea"/>
                        </a:rPr>
                        <a:t>病院　　 </a:t>
                      </a:r>
                      <a:r>
                        <a:rPr lang="en-US" sz="1400" b="1" kern="100" dirty="0" smtClean="0">
                          <a:solidFill>
                            <a:schemeClr val="tx1"/>
                          </a:solidFill>
                          <a:effectLst/>
                          <a:latin typeface="+mn-ea"/>
                          <a:ea typeface="+mn-ea"/>
                        </a:rPr>
                        <a:t>73.5%</a:t>
                      </a:r>
                    </a:p>
                    <a:p>
                      <a:pPr algn="ctr">
                        <a:spcAft>
                          <a:spcPts val="0"/>
                        </a:spcAft>
                      </a:pPr>
                      <a:r>
                        <a:rPr lang="ja-JP" altLang="en-US" sz="1400" b="1" kern="100" dirty="0" smtClean="0">
                          <a:solidFill>
                            <a:schemeClr val="tx1"/>
                          </a:solidFill>
                          <a:effectLst/>
                          <a:latin typeface="+mn-ea"/>
                          <a:ea typeface="+mn-ea"/>
                        </a:rPr>
                        <a:t>私立学校 </a:t>
                      </a:r>
                      <a:r>
                        <a:rPr lang="en-US" sz="1400" b="1" kern="100" dirty="0" smtClean="0">
                          <a:solidFill>
                            <a:schemeClr val="tx1"/>
                          </a:solidFill>
                          <a:effectLst/>
                          <a:latin typeface="+mn-ea"/>
                          <a:ea typeface="+mn-ea"/>
                        </a:rPr>
                        <a:t>51.9</a:t>
                      </a:r>
                      <a:r>
                        <a:rPr lang="en-US" sz="1400" b="1" kern="100" dirty="0">
                          <a:solidFill>
                            <a:schemeClr val="tx1"/>
                          </a:solidFill>
                          <a:effectLst/>
                          <a:latin typeface="+mn-ea"/>
                          <a:ea typeface="+mn-ea"/>
                        </a:rPr>
                        <a:t>%</a:t>
                      </a:r>
                      <a:endParaRPr lang="ja-JP" sz="1400" b="1" kern="100" dirty="0">
                        <a:solidFill>
                          <a:schemeClr val="tx1"/>
                        </a:solidFill>
                        <a:effectLst/>
                        <a:latin typeface="+mn-ea"/>
                        <a:ea typeface="+mn-ea"/>
                      </a:endParaRP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）年度】</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ja-JP" altLang="en-US" sz="1400" b="1" kern="100" dirty="0" smtClean="0">
                          <a:solidFill>
                            <a:schemeClr val="tx1"/>
                          </a:solidFill>
                          <a:effectLst/>
                          <a:latin typeface="+mn-ea"/>
                          <a:ea typeface="+mn-ea"/>
                        </a:rPr>
                        <a:t>病院　　 </a:t>
                      </a:r>
                      <a:r>
                        <a:rPr lang="en-US" altLang="ja-JP" sz="1400" b="1" dirty="0" smtClean="0">
                          <a:solidFill>
                            <a:schemeClr val="tx1"/>
                          </a:solidFill>
                          <a:effectLst/>
                          <a:latin typeface="+mn-ea"/>
                          <a:ea typeface="+mn-ea"/>
                        </a:rPr>
                        <a:t>88.5%</a:t>
                      </a:r>
                    </a:p>
                    <a:p>
                      <a:pPr algn="ctr">
                        <a:spcAft>
                          <a:spcPts val="0"/>
                        </a:spcAft>
                      </a:pPr>
                      <a:r>
                        <a:rPr lang="ja-JP" altLang="en-US" sz="1400" b="1" kern="100" dirty="0" smtClean="0">
                          <a:solidFill>
                            <a:schemeClr val="tx1"/>
                          </a:solidFill>
                          <a:effectLst/>
                          <a:latin typeface="+mn-ea"/>
                          <a:ea typeface="+mn-ea"/>
                        </a:rPr>
                        <a:t>私立学校 </a:t>
                      </a:r>
                      <a:r>
                        <a:rPr lang="en-US" altLang="ja-JP" sz="1400" b="1" kern="100" dirty="0" smtClean="0">
                          <a:solidFill>
                            <a:schemeClr val="tx1"/>
                          </a:solidFill>
                          <a:effectLst/>
                          <a:latin typeface="+mn-ea"/>
                          <a:ea typeface="+mn-ea"/>
                        </a:rPr>
                        <a:t>66.1%</a:t>
                      </a:r>
                      <a:endParaRPr lang="en-US" sz="1400" b="1" kern="100" dirty="0" smtClean="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令和</a:t>
                      </a:r>
                      <a:r>
                        <a:rPr kumimoji="1" lang="ja-JP" altLang="en-US" sz="1200" b="1" i="0" u="none" strike="noStrike" kern="1200" cap="none" spc="0" normalizeH="0" baseline="0" noProof="0" dirty="0" smtClean="0">
                          <a:ln>
                            <a:noFill/>
                          </a:ln>
                          <a:solidFill>
                            <a:schemeClr val="tx1"/>
                          </a:solidFill>
                          <a:effectLst/>
                          <a:uLnTx/>
                          <a:uFillTx/>
                          <a:latin typeface="+mn-lt"/>
                          <a:ea typeface="+mn-ea"/>
                          <a:cs typeface="+mn-cs"/>
                        </a:rPr>
                        <a:t>元</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en-US" altLang="ja-JP" sz="1200" b="1" i="0" u="none" strike="noStrike" kern="1200" cap="none" spc="0" normalizeH="0" baseline="0" noProof="0" dirty="0" smtClean="0">
                          <a:ln>
                            <a:noFill/>
                          </a:ln>
                          <a:solidFill>
                            <a:schemeClr val="tx1"/>
                          </a:solidFill>
                          <a:effectLst/>
                          <a:uLnTx/>
                          <a:uFillTx/>
                          <a:latin typeface="+mn-lt"/>
                          <a:ea typeface="+mn-ea"/>
                          <a:cs typeface="+mn-cs"/>
                        </a:rPr>
                        <a:t>2019</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）年度</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a:lnSpc>
                          <a:spcPts val="1600"/>
                        </a:lnSpc>
                        <a:spcAft>
                          <a:spcPts val="0"/>
                        </a:spcAft>
                      </a:pPr>
                      <a:r>
                        <a:rPr lang="en-US" sz="1400" b="1" dirty="0">
                          <a:solidFill>
                            <a:schemeClr val="tx1"/>
                          </a:solidFill>
                          <a:effectLst/>
                          <a:latin typeface="+mn-ea"/>
                          <a:ea typeface="+mn-ea"/>
                        </a:rPr>
                        <a:t>100%</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69632">
                <a:tc>
                  <a:txBody>
                    <a:bodyPr/>
                    <a:lstStyle/>
                    <a:p>
                      <a:pPr algn="ctr" fontAlgn="auto">
                        <a:lnSpc>
                          <a:spcPts val="1600"/>
                        </a:lnSpc>
                        <a:spcAft>
                          <a:spcPts val="0"/>
                        </a:spcAft>
                      </a:pPr>
                      <a:r>
                        <a:rPr lang="en-US" sz="1400" dirty="0">
                          <a:effectLst/>
                          <a:latin typeface="+mn-ea"/>
                          <a:ea typeface="+mn-ea"/>
                        </a:rPr>
                        <a:t>3</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strike="noStrike" dirty="0" smtClean="0">
                          <a:solidFill>
                            <a:schemeClr val="tx1"/>
                          </a:solidFill>
                          <a:effectLst/>
                          <a:latin typeface="+mn-ea"/>
                          <a:ea typeface="+mn-ea"/>
                        </a:rPr>
                        <a:t>建物内</a:t>
                      </a:r>
                      <a:r>
                        <a:rPr lang="ja-JP" sz="1400" b="1" dirty="0" smtClean="0">
                          <a:solidFill>
                            <a:schemeClr val="tx1"/>
                          </a:solidFill>
                          <a:effectLst/>
                          <a:latin typeface="+mn-ea"/>
                          <a:ea typeface="+mn-ea"/>
                        </a:rPr>
                        <a:t>禁煙</a:t>
                      </a:r>
                      <a:r>
                        <a:rPr lang="ja-JP" sz="1400" b="1" dirty="0">
                          <a:solidFill>
                            <a:schemeClr val="tx1"/>
                          </a:solidFill>
                          <a:effectLst/>
                          <a:latin typeface="+mn-ea"/>
                          <a:ea typeface="+mn-ea"/>
                        </a:rPr>
                        <a:t>の</a:t>
                      </a:r>
                      <a:r>
                        <a:rPr lang="ja-JP" sz="1400" b="1" dirty="0" smtClean="0">
                          <a:solidFill>
                            <a:schemeClr val="tx1"/>
                          </a:solidFill>
                          <a:effectLst/>
                          <a:latin typeface="+mn-ea"/>
                          <a:ea typeface="+mn-ea"/>
                        </a:rPr>
                        <a:t>割合</a:t>
                      </a:r>
                      <a:r>
                        <a:rPr lang="en-US" altLang="ja-JP" sz="1400" b="1" dirty="0" smtClean="0">
                          <a:solidFill>
                            <a:schemeClr val="tx1"/>
                          </a:solidFill>
                          <a:effectLst/>
                          <a:latin typeface="+mn-ea"/>
                          <a:ea typeface="+mn-ea"/>
                        </a:rPr>
                        <a:t/>
                      </a:r>
                      <a:br>
                        <a:rPr lang="en-US" altLang="ja-JP" sz="1400" b="1" dirty="0" smtClean="0">
                          <a:solidFill>
                            <a:schemeClr val="tx1"/>
                          </a:solidFill>
                          <a:effectLst/>
                          <a:latin typeface="+mn-ea"/>
                          <a:ea typeface="+mn-ea"/>
                        </a:rPr>
                      </a:br>
                      <a:r>
                        <a:rPr lang="ja-JP" sz="1400" b="1" dirty="0" smtClean="0">
                          <a:solidFill>
                            <a:schemeClr val="tx1"/>
                          </a:solidFill>
                          <a:effectLst/>
                          <a:latin typeface="+mn-ea"/>
                          <a:ea typeface="+mn-ea"/>
                        </a:rPr>
                        <a:t>（</a:t>
                      </a:r>
                      <a:r>
                        <a:rPr lang="ja-JP" altLang="en-US" sz="1400" b="1" strike="noStrike" dirty="0" smtClean="0">
                          <a:solidFill>
                            <a:schemeClr val="tx1"/>
                          </a:solidFill>
                          <a:effectLst/>
                          <a:latin typeface="+mn-ea"/>
                          <a:ea typeface="+mn-ea"/>
                        </a:rPr>
                        <a:t>官公庁</a:t>
                      </a:r>
                      <a:r>
                        <a:rPr lang="en-US" sz="1400" b="1" dirty="0" smtClean="0">
                          <a:solidFill>
                            <a:schemeClr val="tx1"/>
                          </a:solidFill>
                          <a:effectLst/>
                          <a:latin typeface="+mn-ea"/>
                          <a:ea typeface="+mn-ea"/>
                        </a:rPr>
                        <a:t>/</a:t>
                      </a:r>
                      <a:r>
                        <a:rPr lang="ja-JP" sz="1400" b="1" dirty="0">
                          <a:solidFill>
                            <a:schemeClr val="tx1"/>
                          </a:solidFill>
                          <a:effectLst/>
                          <a:latin typeface="+mn-ea"/>
                          <a:ea typeface="+mn-ea"/>
                        </a:rPr>
                        <a:t>大学）</a:t>
                      </a:r>
                    </a:p>
                    <a:p>
                      <a:pPr algn="l" fontAlgn="auto">
                        <a:lnSpc>
                          <a:spcPts val="1600"/>
                        </a:lnSpc>
                        <a:spcAft>
                          <a:spcPts val="0"/>
                        </a:spcAft>
                      </a:pPr>
                      <a:r>
                        <a:rPr lang="ja-JP" sz="1400" b="1" dirty="0">
                          <a:solidFill>
                            <a:schemeClr val="tx1"/>
                          </a:solidFill>
                          <a:effectLst/>
                          <a:latin typeface="+mn-ea"/>
                          <a:ea typeface="+mn-ea"/>
                        </a:rPr>
                        <a:t>【大阪府調べ】</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strike="noStrike" dirty="0" smtClean="0">
                          <a:solidFill>
                            <a:schemeClr val="tx1"/>
                          </a:solidFill>
                          <a:effectLst/>
                          <a:latin typeface="+mn-ea"/>
                          <a:ea typeface="+mn-ea"/>
                        </a:rPr>
                        <a:t>官公庁　</a:t>
                      </a:r>
                      <a:r>
                        <a:rPr lang="en-US" altLang="ja-JP" sz="1400" b="1" strike="noStrike" dirty="0" smtClean="0">
                          <a:solidFill>
                            <a:schemeClr val="tx1"/>
                          </a:solidFill>
                          <a:effectLst/>
                          <a:latin typeface="+mn-ea"/>
                          <a:ea typeface="+mn-ea"/>
                        </a:rPr>
                        <a:t>91.9%</a:t>
                      </a:r>
                    </a:p>
                    <a:p>
                      <a:pPr algn="ctr" fontAlgn="auto">
                        <a:lnSpc>
                          <a:spcPts val="1600"/>
                        </a:lnSpc>
                        <a:spcAft>
                          <a:spcPts val="0"/>
                        </a:spcAft>
                      </a:pPr>
                      <a:r>
                        <a:rPr lang="ja-JP" altLang="en-US" sz="1400" b="1" strike="noStrike" dirty="0" smtClean="0">
                          <a:solidFill>
                            <a:schemeClr val="tx1"/>
                          </a:solidFill>
                          <a:effectLst/>
                          <a:latin typeface="+mn-ea"/>
                          <a:ea typeface="+mn-ea"/>
                        </a:rPr>
                        <a:t>大学　　</a:t>
                      </a:r>
                      <a:r>
                        <a:rPr lang="en-US" altLang="ja-JP" sz="1400" b="1" strike="noStrike" dirty="0" smtClean="0">
                          <a:solidFill>
                            <a:schemeClr val="tx1"/>
                          </a:solidFill>
                          <a:effectLst/>
                          <a:latin typeface="+mn-ea"/>
                          <a:ea typeface="+mn-ea"/>
                        </a:rPr>
                        <a:t>83.0%</a:t>
                      </a:r>
                      <a:endParaRPr lang="ja-JP" altLang="ja-JP" sz="1400" b="1" strike="noStrike" dirty="0" smtClean="0">
                        <a:solidFill>
                          <a:schemeClr val="tx1"/>
                        </a:solidFill>
                        <a:effectLst/>
                        <a:latin typeface="+mn-ea"/>
                        <a:ea typeface="+mn-ea"/>
                      </a:endParaRPr>
                    </a:p>
                    <a:p>
                      <a:pPr algn="ctr" fontAlgn="auto">
                        <a:lnSpc>
                          <a:spcPts val="1600"/>
                        </a:lnSpc>
                        <a:spcAft>
                          <a:spcPts val="0"/>
                        </a:spcAft>
                      </a:pPr>
                      <a:r>
                        <a:rPr lang="ja-JP" sz="1200" b="1" dirty="0" smtClean="0">
                          <a:solidFill>
                            <a:schemeClr val="tx1"/>
                          </a:solidFill>
                          <a:effectLst/>
                          <a:latin typeface="+mn-ea"/>
                          <a:ea typeface="+mn-ea"/>
                        </a:rPr>
                        <a:t>【</a:t>
                      </a: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）年度】</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smtClean="0">
                          <a:solidFill>
                            <a:schemeClr val="tx1"/>
                          </a:solidFill>
                          <a:effectLst/>
                          <a:latin typeface="+mn-ea"/>
                          <a:ea typeface="+mn-ea"/>
                        </a:rPr>
                        <a:t>官公庁 </a:t>
                      </a:r>
                      <a:r>
                        <a:rPr lang="en-US" altLang="ja-JP" sz="1400" b="1" dirty="0" smtClean="0">
                          <a:solidFill>
                            <a:schemeClr val="tx1"/>
                          </a:solidFill>
                          <a:effectLst/>
                          <a:latin typeface="+mn-ea"/>
                          <a:ea typeface="+mn-ea"/>
                        </a:rPr>
                        <a:t>100</a:t>
                      </a:r>
                      <a:r>
                        <a:rPr lang="en-US" sz="1400" b="1" dirty="0" smtClean="0">
                          <a:solidFill>
                            <a:schemeClr val="tx1"/>
                          </a:solidFill>
                          <a:effectLst/>
                          <a:latin typeface="+mn-ea"/>
                          <a:ea typeface="+mn-ea"/>
                        </a:rPr>
                        <a:t>%</a:t>
                      </a: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tx1"/>
                          </a:solidFill>
                          <a:effectLst/>
                          <a:uLnTx/>
                          <a:uFillTx/>
                          <a:latin typeface="+mn-ea"/>
                          <a:ea typeface="+mn-ea"/>
                          <a:cs typeface="+mn-cs"/>
                        </a:rPr>
                        <a:t>大学　 </a:t>
                      </a:r>
                      <a:r>
                        <a:rPr kumimoji="1" lang="en-US" altLang="ja-JP" sz="1400" b="1" i="0" u="none" strike="noStrike" kern="1200" cap="none" spc="0" normalizeH="0" baseline="0" noProof="0" dirty="0" smtClean="0">
                          <a:ln>
                            <a:noFill/>
                          </a:ln>
                          <a:solidFill>
                            <a:schemeClr val="tx1"/>
                          </a:solidFill>
                          <a:effectLst/>
                          <a:uLnTx/>
                          <a:uFillTx/>
                          <a:latin typeface="+mn-ea"/>
                          <a:ea typeface="+mn-ea"/>
                          <a:cs typeface="+mn-cs"/>
                        </a:rPr>
                        <a:t>100%</a:t>
                      </a:r>
                      <a:endParaRPr kumimoji="1" lang="ja-JP" altLang="en-US" sz="14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令和</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2</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r>
                        <a:rPr kumimoji="1" lang="en-US" altLang="ja-JP" sz="1200" b="1" i="0" u="none" strike="noStrike" kern="1200" cap="none" spc="0" normalizeH="0" baseline="0" noProof="0" dirty="0" smtClean="0">
                          <a:ln>
                            <a:noFill/>
                          </a:ln>
                          <a:solidFill>
                            <a:schemeClr val="tx1"/>
                          </a:solidFill>
                          <a:effectLst/>
                          <a:uLnTx/>
                          <a:uFillTx/>
                          <a:latin typeface="+mn-lt"/>
                          <a:ea typeface="+mn-ea"/>
                          <a:cs typeface="+mn-cs"/>
                        </a:rPr>
                        <a:t>2020</a:t>
                      </a:r>
                      <a:r>
                        <a:rPr kumimoji="1" lang="ja-JP" altLang="en-US"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）年度</a:t>
                      </a:r>
                      <a:r>
                        <a:rPr kumimoji="1" lang="en-US" altLang="ja-JP" sz="1200" b="1"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a:lnSpc>
                          <a:spcPts val="1600"/>
                        </a:lnSpc>
                        <a:spcAft>
                          <a:spcPts val="0"/>
                        </a:spcAft>
                      </a:pPr>
                      <a:r>
                        <a:rPr lang="en-US" sz="1400" b="1" dirty="0">
                          <a:solidFill>
                            <a:schemeClr val="tx1"/>
                          </a:solidFill>
                          <a:effectLst/>
                          <a:latin typeface="+mn-ea"/>
                          <a:ea typeface="+mn-ea"/>
                        </a:rPr>
                        <a:t>100%</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821594">
                <a:tc>
                  <a:txBody>
                    <a:bodyPr/>
                    <a:lstStyle/>
                    <a:p>
                      <a:pPr algn="ctr" fontAlgn="auto">
                        <a:lnSpc>
                          <a:spcPts val="1600"/>
                        </a:lnSpc>
                        <a:spcAft>
                          <a:spcPts val="0"/>
                        </a:spcAft>
                      </a:pPr>
                      <a:r>
                        <a:rPr lang="en-US" sz="1400" dirty="0">
                          <a:effectLst/>
                          <a:latin typeface="+mn-ea"/>
                          <a:ea typeface="+mn-ea"/>
                        </a:rPr>
                        <a:t>4</a:t>
                      </a:r>
                      <a:endParaRPr lang="ja-JP" sz="1400"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受動喫煙の機会を有する者の割合　　　　　　　　（職場／飲食店）【大阪府調べ】</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34.6%</a:t>
                      </a:r>
                      <a:r>
                        <a:rPr lang="ja-JP" sz="1400" b="1" dirty="0">
                          <a:solidFill>
                            <a:schemeClr val="tx1"/>
                          </a:solidFill>
                          <a:effectLst/>
                          <a:latin typeface="+mn-ea"/>
                          <a:ea typeface="+mn-ea"/>
                        </a:rPr>
                        <a:t>／</a:t>
                      </a:r>
                      <a:r>
                        <a:rPr lang="en-US" sz="1400" b="1" dirty="0">
                          <a:solidFill>
                            <a:schemeClr val="tx1"/>
                          </a:solidFill>
                          <a:effectLst/>
                          <a:latin typeface="+mn-ea"/>
                          <a:ea typeface="+mn-ea"/>
                        </a:rPr>
                        <a:t>54.4%</a:t>
                      </a:r>
                      <a:endParaRPr lang="ja-JP" sz="1400" b="1" dirty="0">
                        <a:solidFill>
                          <a:schemeClr val="tx1"/>
                        </a:solidFill>
                        <a:effectLst/>
                        <a:latin typeface="+mn-ea"/>
                        <a:ea typeface="+mn-ea"/>
                      </a:endParaRP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25</a:t>
                      </a:r>
                      <a:r>
                        <a:rPr lang="ja-JP" sz="1200" b="1" dirty="0">
                          <a:solidFill>
                            <a:schemeClr val="tx1"/>
                          </a:solidFill>
                          <a:effectLst/>
                          <a:latin typeface="+mn-ea"/>
                          <a:ea typeface="+mn-ea"/>
                        </a:rPr>
                        <a:t>（</a:t>
                      </a:r>
                      <a:r>
                        <a:rPr lang="en-US" sz="1200" b="1" dirty="0">
                          <a:solidFill>
                            <a:schemeClr val="tx1"/>
                          </a:solidFill>
                          <a:effectLst/>
                          <a:latin typeface="+mn-ea"/>
                          <a:ea typeface="+mn-ea"/>
                        </a:rPr>
                        <a:t>2013</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rPr>
                        <a:t>30.0</a:t>
                      </a:r>
                      <a:r>
                        <a:rPr lang="en-US" sz="1400" b="1" dirty="0" smtClean="0">
                          <a:solidFill>
                            <a:schemeClr val="tx1"/>
                          </a:solidFill>
                          <a:effectLst/>
                          <a:latin typeface="+mn-ea"/>
                          <a:ea typeface="+mn-ea"/>
                        </a:rPr>
                        <a:t>%</a:t>
                      </a:r>
                      <a:r>
                        <a:rPr 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49.5</a:t>
                      </a:r>
                      <a:r>
                        <a:rPr lang="en-US" sz="1400" b="1" dirty="0" smtClean="0">
                          <a:solidFill>
                            <a:schemeClr val="tx1"/>
                          </a:solidFill>
                          <a:effectLst/>
                          <a:latin typeface="+mn-ea"/>
                          <a:ea typeface="+mn-ea"/>
                        </a:rPr>
                        <a:t>%</a:t>
                      </a:r>
                      <a:endParaRPr lang="ja-JP" sz="1400" b="1" dirty="0">
                        <a:solidFill>
                          <a:schemeClr val="tx1"/>
                        </a:solidFill>
                        <a:effectLst/>
                        <a:latin typeface="+mn-ea"/>
                        <a:ea typeface="+mn-ea"/>
                      </a:endParaRPr>
                    </a:p>
                    <a:p>
                      <a:pPr algn="ctr" fontAlgn="auto">
                        <a:lnSpc>
                          <a:spcPts val="1600"/>
                        </a:lnSpc>
                        <a:spcAft>
                          <a:spcPts val="0"/>
                        </a:spcAft>
                      </a:pPr>
                      <a:r>
                        <a:rPr lang="ja-JP" sz="1200" b="1" dirty="0">
                          <a:solidFill>
                            <a:schemeClr val="tx1"/>
                          </a:solidFill>
                          <a:effectLst/>
                          <a:latin typeface="+mn-ea"/>
                          <a:ea typeface="+mn-ea"/>
                        </a:rPr>
                        <a:t>【平成</a:t>
                      </a:r>
                      <a:r>
                        <a:rPr lang="en-US" sz="1200" b="1" dirty="0" smtClean="0">
                          <a:solidFill>
                            <a:schemeClr val="tx1"/>
                          </a:solidFill>
                          <a:effectLst/>
                          <a:latin typeface="+mn-ea"/>
                          <a:ea typeface="+mn-ea"/>
                        </a:rPr>
                        <a:t>2</a:t>
                      </a:r>
                      <a:r>
                        <a:rPr lang="en-US" altLang="ja-JP" sz="1200" b="1" dirty="0" smtClean="0">
                          <a:solidFill>
                            <a:schemeClr val="tx1"/>
                          </a:solidFill>
                          <a:effectLst/>
                          <a:latin typeface="+mn-ea"/>
                          <a:ea typeface="+mn-ea"/>
                        </a:rPr>
                        <a:t>9</a:t>
                      </a:r>
                      <a:r>
                        <a:rPr lang="ja-JP" sz="1200" b="1" dirty="0" smtClean="0">
                          <a:solidFill>
                            <a:schemeClr val="tx1"/>
                          </a:solidFill>
                          <a:effectLst/>
                          <a:latin typeface="+mn-ea"/>
                          <a:ea typeface="+mn-ea"/>
                        </a:rPr>
                        <a:t>（</a:t>
                      </a:r>
                      <a:r>
                        <a:rPr lang="en-US" sz="1200" b="1" dirty="0" smtClean="0">
                          <a:solidFill>
                            <a:schemeClr val="tx1"/>
                          </a:solidFill>
                          <a:effectLst/>
                          <a:latin typeface="+mn-ea"/>
                          <a:ea typeface="+mn-ea"/>
                        </a:rPr>
                        <a:t>201</a:t>
                      </a:r>
                      <a:r>
                        <a:rPr lang="en-US" altLang="ja-JP" sz="1200" b="1" dirty="0" smtClean="0">
                          <a:solidFill>
                            <a:schemeClr val="tx1"/>
                          </a:solidFill>
                          <a:effectLst/>
                          <a:latin typeface="+mn-ea"/>
                          <a:ea typeface="+mn-ea"/>
                        </a:rPr>
                        <a:t>7</a:t>
                      </a:r>
                      <a:r>
                        <a:rPr lang="ja-JP" sz="1200" b="1" dirty="0" smtClean="0">
                          <a:solidFill>
                            <a:schemeClr val="tx1"/>
                          </a:solidFill>
                          <a:effectLst/>
                          <a:latin typeface="+mn-ea"/>
                          <a:ea typeface="+mn-ea"/>
                        </a:rPr>
                        <a:t>）</a:t>
                      </a:r>
                      <a:r>
                        <a:rPr lang="ja-JP" sz="1200" b="1" dirty="0">
                          <a:solidFill>
                            <a:schemeClr val="tx1"/>
                          </a:solidFill>
                          <a:effectLst/>
                          <a:latin typeface="+mn-ea"/>
                          <a:ea typeface="+mn-ea"/>
                        </a:rPr>
                        <a:t>年</a:t>
                      </a:r>
                      <a:r>
                        <a:rPr lang="ja-JP"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a:t>
                      </a:r>
                      <a:r>
                        <a:rPr lang="ja-JP" altLang="en-US" sz="1200" b="1" dirty="0" smtClean="0">
                          <a:solidFill>
                            <a:schemeClr val="tx1"/>
                          </a:solidFill>
                          <a:effectLst/>
                          <a:latin typeface="+mn-ea"/>
                          <a:ea typeface="+mn-ea"/>
                          <a:cs typeface="HG丸ｺﾞｼｯｸM-PRO"/>
                        </a:rPr>
                        <a:t>集計中の暫定値</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fontAlgn="auto">
                        <a:lnSpc>
                          <a:spcPts val="1600"/>
                        </a:lnSpc>
                        <a:spcAft>
                          <a:spcPts val="0"/>
                        </a:spcAft>
                      </a:pPr>
                      <a:r>
                        <a:rPr lang="en-US" sz="1400" b="1" dirty="0">
                          <a:solidFill>
                            <a:schemeClr val="tx1"/>
                          </a:solidFill>
                          <a:effectLst/>
                          <a:latin typeface="+mn-ea"/>
                          <a:ea typeface="+mn-ea"/>
                        </a:rPr>
                        <a:t>0%</a:t>
                      </a:r>
                      <a:r>
                        <a:rPr lang="ja-JP" sz="1400" b="1" dirty="0">
                          <a:solidFill>
                            <a:schemeClr val="tx1"/>
                          </a:solidFill>
                          <a:effectLst/>
                          <a:latin typeface="+mn-ea"/>
                          <a:ea typeface="+mn-ea"/>
                        </a:rPr>
                        <a:t>／</a:t>
                      </a:r>
                      <a:r>
                        <a:rPr lang="en-US" sz="1400" b="1" dirty="0">
                          <a:solidFill>
                            <a:schemeClr val="tx1"/>
                          </a:solidFill>
                          <a:effectLst/>
                          <a:latin typeface="+mn-ea"/>
                          <a:ea typeface="+mn-ea"/>
                        </a:rPr>
                        <a:t>15%</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5" name="正方形/長方形 14"/>
          <p:cNvSpPr/>
          <p:nvPr/>
        </p:nvSpPr>
        <p:spPr>
          <a:xfrm>
            <a:off x="129324" y="835607"/>
            <a:ext cx="4584344"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smtClean="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（１）</a:t>
            </a:r>
            <a:r>
              <a:rPr kumimoji="1" lang="ja-JP" altLang="en-US" sz="2000" b="1"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がんの１次予防　計画Ｐ</a:t>
            </a:r>
            <a:r>
              <a:rPr kumimoji="1" lang="en-US" altLang="ja-JP" sz="2000" b="1" i="0" u="none" strike="noStrike" kern="1200" cap="none" spc="0" normalizeH="0" baseline="0" noProof="0" dirty="0" smtClean="0">
                <a:ln>
                  <a:noFill/>
                </a:ln>
                <a:solidFill>
                  <a:prstClr val="white"/>
                </a:solidFill>
                <a:effectLst/>
                <a:uLnTx/>
                <a:uFillTx/>
                <a:latin typeface="Calibri" panose="020F0502020204030204"/>
                <a:ea typeface="游ゴシック" panose="020B0400000000000000" pitchFamily="50" charset="-128"/>
                <a:cs typeface="+mn-cs"/>
              </a:rPr>
              <a:t>44-46</a:t>
            </a:r>
            <a:endParaRPr kumimoji="1" lang="en-US" altLang="ja-JP"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9" name="正方形/長方形 8"/>
          <p:cNvSpPr/>
          <p:nvPr/>
        </p:nvSpPr>
        <p:spPr>
          <a:xfrm>
            <a:off x="691603" y="1494518"/>
            <a:ext cx="6112702"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≪第３期大阪府がん対策推進計画における個別目標≫</a:t>
            </a:r>
          </a:p>
        </p:txBody>
      </p:sp>
      <p:sp>
        <p:nvSpPr>
          <p:cNvPr id="12" name="正方形/長方形 11"/>
          <p:cNvSpPr/>
          <p:nvPr/>
        </p:nvSpPr>
        <p:spPr>
          <a:xfrm>
            <a:off x="686980" y="6116906"/>
            <a:ext cx="8538905" cy="276999"/>
          </a:xfrm>
          <a:prstGeom prst="rect">
            <a:avLst/>
          </a:prstGeom>
        </p:spPr>
        <p:txBody>
          <a:bodyPr wrap="square">
            <a:spAutoFit/>
          </a:bodyPr>
          <a:lstStyle/>
          <a:p>
            <a:pPr marL="0" marR="0" lvl="0" indent="-457200" algn="l" defTabSz="457200" rtl="0" eaLnBrk="1" fontAlgn="auto" latinLnBrk="0" hangingPunct="1">
              <a:lnSpc>
                <a:spcPct val="100000"/>
              </a:lnSpc>
              <a:spcBef>
                <a:spcPts val="0"/>
              </a:spcBef>
              <a:spcAft>
                <a:spcPts val="0"/>
              </a:spcAft>
              <a:buClrTx/>
              <a:buSzTx/>
              <a:buFontTx/>
              <a:buNone/>
              <a:tabLst/>
              <a:defRPr/>
            </a:pPr>
            <a:r>
              <a:rPr kumimoji="0" lang="en-US" altLang="ja-JP"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a:t>
            </a:r>
            <a:r>
              <a:rPr kumimoji="0" lang="ja-JP" altLang="en-US"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rPr>
              <a:t>　敷地内に喫煙場所がない状態をいう。</a:t>
            </a:r>
            <a:endParaRPr kumimoji="0" lang="en-US" altLang="ja-JP" sz="1200" b="0" i="0" u="none" strike="noStrike" kern="1200" cap="none" spc="0" normalizeH="0" baseline="0" noProof="0" dirty="0" smtClean="0">
              <a:ln>
                <a:noFill/>
              </a:ln>
              <a:solidFill>
                <a:prstClr val="black"/>
              </a:solidFill>
              <a:effectLst/>
              <a:uLnTx/>
              <a:uFillTx/>
              <a:latin typeface="Calibri" panose="020F0502020204030204"/>
              <a:ea typeface="游ゴシック" panose="020B0400000000000000" pitchFamily="50" charset="-128"/>
              <a:cs typeface="+mn-cs"/>
            </a:endParaRPr>
          </a:p>
        </p:txBody>
      </p:sp>
      <p:sp>
        <p:nvSpPr>
          <p:cNvPr id="10" name="テキスト ボックス 9"/>
          <p:cNvSpPr txBox="1"/>
          <p:nvPr/>
        </p:nvSpPr>
        <p:spPr>
          <a:xfrm>
            <a:off x="8416928" y="228050"/>
            <a:ext cx="1220761"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0" lang="ja-JP" altLang="en-US" sz="14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資料２</a:t>
            </a:r>
            <a:endParaRPr kumimoji="0"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353061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5" name="表 14"/>
          <p:cNvGraphicFramePr>
            <a:graphicFrameLocks noGrp="1"/>
          </p:cNvGraphicFramePr>
          <p:nvPr>
            <p:extLst>
              <p:ext uri="{D42A27DB-BD31-4B8C-83A1-F6EECF244321}">
                <p14:modId xmlns:p14="http://schemas.microsoft.com/office/powerpoint/2010/main" val="990714866"/>
              </p:ext>
            </p:extLst>
          </p:nvPr>
        </p:nvGraphicFramePr>
        <p:xfrm>
          <a:off x="357188" y="171335"/>
          <a:ext cx="9108786" cy="1170940"/>
        </p:xfrm>
        <a:graphic>
          <a:graphicData uri="http://schemas.openxmlformats.org/drawingml/2006/table">
            <a:tbl>
              <a:tblPr firstRow="1" bandRow="1">
                <a:tableStyleId>{5C22544A-7EE6-4342-B048-85BDC9FD1C3A}</a:tableStyleId>
              </a:tblPr>
              <a:tblGrid>
                <a:gridCol w="1200150">
                  <a:extLst>
                    <a:ext uri="{9D8B030D-6E8A-4147-A177-3AD203B41FA5}">
                      <a16:colId xmlns:a16="http://schemas.microsoft.com/office/drawing/2014/main" val="3795206225"/>
                    </a:ext>
                  </a:extLst>
                </a:gridCol>
                <a:gridCol w="7908636">
                  <a:extLst>
                    <a:ext uri="{9D8B030D-6E8A-4147-A177-3AD203B41FA5}">
                      <a16:colId xmlns:a16="http://schemas.microsoft.com/office/drawing/2014/main" val="1328953327"/>
                    </a:ext>
                  </a:extLst>
                </a:gridCol>
              </a:tblGrid>
              <a:tr h="11561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1" dirty="0">
                          <a:solidFill>
                            <a:schemeClr val="tx1"/>
                          </a:solidFill>
                        </a:rPr>
                        <a:t>◆高齢者のがん、希少がん、難治性がんについては、それぞれの特性に応じた対策が必要。</a:t>
                      </a:r>
                      <a:endParaRPr kumimoji="1" lang="en-US" altLang="ja-JP" sz="1400" b="1" dirty="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1" dirty="0">
                          <a:solidFill>
                            <a:schemeClr val="tx1"/>
                          </a:solidFill>
                        </a:rPr>
                        <a:t>◆大阪において、重粒子線治療施設や</a:t>
                      </a:r>
                      <a:r>
                        <a:rPr kumimoji="1" lang="en-US" altLang="ja-JP" sz="1400" b="1" dirty="0">
                          <a:solidFill>
                            <a:schemeClr val="tx1"/>
                          </a:solidFill>
                        </a:rPr>
                        <a:t>BNCT</a:t>
                      </a:r>
                      <a:r>
                        <a:rPr kumimoji="1" lang="ja-JP" altLang="en-US" sz="1400" b="1" dirty="0">
                          <a:solidFill>
                            <a:schemeClr val="tx1"/>
                          </a:solidFill>
                        </a:rPr>
                        <a:t>（ホウ素中性子捕捉療法）治療施設が</a:t>
                      </a:r>
                      <a:r>
                        <a:rPr kumimoji="1" lang="ja-JP" altLang="en-US" sz="1400" b="1" dirty="0" smtClean="0">
                          <a:solidFill>
                            <a:schemeClr val="tx1"/>
                          </a:solidFill>
                        </a:rPr>
                        <a:t>開設され、</a:t>
                      </a:r>
                      <a:r>
                        <a:rPr kumimoji="1" lang="ja-JP" altLang="en-US" sz="1400" b="1" dirty="0">
                          <a:solidFill>
                            <a:schemeClr val="tx1"/>
                          </a:solidFill>
                        </a:rPr>
                        <a:t>最先端のがん治療の提供が期待される。　</a:t>
                      </a:r>
                      <a:endParaRPr kumimoji="1" lang="ja-JP" altLang="en-US" sz="1400" b="1" dirty="0"/>
                    </a:p>
                    <a:p>
                      <a:pPr marL="179388" indent="-179388">
                        <a:lnSpc>
                          <a:spcPts val="1700"/>
                        </a:lnSpc>
                      </a:pPr>
                      <a:r>
                        <a:rPr kumimoji="1" lang="ja-JP" altLang="en-US" sz="1400" b="1" dirty="0">
                          <a:solidFill>
                            <a:schemeClr val="tx1"/>
                          </a:solidFill>
                        </a:rPr>
                        <a:t>◆緩和ケアについて広く府民に対する普及啓発を図るとともに、提供体制の充実、緩和ケア研修会の受講促進等に努める必要がある。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2837925741"/>
              </p:ext>
            </p:extLst>
          </p:nvPr>
        </p:nvGraphicFramePr>
        <p:xfrm>
          <a:off x="342900" y="1432262"/>
          <a:ext cx="9096779" cy="5204460"/>
        </p:xfrm>
        <a:graphic>
          <a:graphicData uri="http://schemas.openxmlformats.org/drawingml/2006/table">
            <a:tbl>
              <a:tblPr firstRow="1" bandRow="1">
                <a:tableStyleId>{5C22544A-7EE6-4342-B048-85BDC9FD1C3A}</a:tableStyleId>
              </a:tblPr>
              <a:tblGrid>
                <a:gridCol w="1214438">
                  <a:extLst>
                    <a:ext uri="{9D8B030D-6E8A-4147-A177-3AD203B41FA5}">
                      <a16:colId xmlns:a16="http://schemas.microsoft.com/office/drawing/2014/main" val="528851062"/>
                    </a:ext>
                  </a:extLst>
                </a:gridCol>
                <a:gridCol w="7882341">
                  <a:extLst>
                    <a:ext uri="{9D8B030D-6E8A-4147-A177-3AD203B41FA5}">
                      <a16:colId xmlns:a16="http://schemas.microsoft.com/office/drawing/2014/main" val="89849022"/>
                    </a:ext>
                  </a:extLst>
                </a:gridCol>
              </a:tblGrid>
              <a:tr h="2511088">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550"/>
                        </a:lnSpc>
                      </a:pPr>
                      <a:r>
                        <a:rPr kumimoji="1" lang="en-US" altLang="ja-JP" sz="1300" dirty="0" smtClean="0">
                          <a:solidFill>
                            <a:schemeClr val="tx1"/>
                          </a:solidFill>
                        </a:rPr>
                        <a:t>《</a:t>
                      </a:r>
                      <a:r>
                        <a:rPr kumimoji="1" lang="ja-JP" altLang="en-US" sz="1300" dirty="0" smtClean="0">
                          <a:solidFill>
                            <a:schemeClr val="tx1"/>
                          </a:solidFill>
                        </a:rPr>
                        <a:t>小児・</a:t>
                      </a:r>
                      <a:r>
                        <a:rPr kumimoji="1" lang="en-US" altLang="ja-JP" sz="1300" dirty="0" smtClean="0">
                          <a:solidFill>
                            <a:schemeClr val="tx1"/>
                          </a:solidFill>
                        </a:rPr>
                        <a:t>AYA</a:t>
                      </a:r>
                      <a:r>
                        <a:rPr kumimoji="1" lang="ja-JP" altLang="en-US" sz="1300" dirty="0" smtClean="0">
                          <a:solidFill>
                            <a:schemeClr val="tx1"/>
                          </a:solidFill>
                        </a:rPr>
                        <a:t>世代のがん・高齢者のがん・希少がん等の対策</a:t>
                      </a:r>
                      <a:r>
                        <a:rPr kumimoji="1" lang="en-US" altLang="ja-JP" sz="1300" dirty="0" smtClean="0">
                          <a:solidFill>
                            <a:schemeClr val="tx1"/>
                          </a:solidFill>
                        </a:rPr>
                        <a:t>》</a:t>
                      </a:r>
                    </a:p>
                    <a:p>
                      <a:pPr marL="185738" indent="-185738">
                        <a:lnSpc>
                          <a:spcPts val="1550"/>
                        </a:lnSpc>
                      </a:pPr>
                      <a:r>
                        <a:rPr kumimoji="1" lang="ja-JP" altLang="en-US" sz="1300" b="0" dirty="0" smtClean="0">
                          <a:solidFill>
                            <a:schemeClr val="tx1"/>
                          </a:solidFill>
                          <a:latin typeface="+mn-ea"/>
                          <a:ea typeface="+mn-ea"/>
                        </a:rPr>
                        <a:t>■希少がんの的確な診断と治療を実践や新しい治療法の開発を推進するため、</a:t>
                      </a:r>
                      <a:endParaRPr kumimoji="1" lang="en-US" altLang="ja-JP" sz="1300" b="0" dirty="0" smtClean="0">
                        <a:solidFill>
                          <a:schemeClr val="tx1"/>
                        </a:solidFill>
                        <a:latin typeface="+mn-ea"/>
                        <a:ea typeface="+mn-ea"/>
                      </a:endParaRPr>
                    </a:p>
                    <a:p>
                      <a:pPr marL="185738" indent="-185738">
                        <a:lnSpc>
                          <a:spcPts val="1550"/>
                        </a:lnSpc>
                      </a:pPr>
                      <a:r>
                        <a:rPr kumimoji="1" lang="ja-JP" altLang="en-US" sz="1300" b="0" dirty="0" smtClean="0">
                          <a:solidFill>
                            <a:schemeClr val="tx1"/>
                          </a:solidFill>
                          <a:latin typeface="+mn-ea"/>
                          <a:ea typeface="+mn-ea"/>
                        </a:rPr>
                        <a:t>　大阪国際がんセンターに希少がんセンターを開設（</a:t>
                      </a:r>
                      <a:r>
                        <a:rPr kumimoji="1" lang="en-US" altLang="ja-JP" sz="1300" b="0" dirty="0" smtClean="0">
                          <a:solidFill>
                            <a:schemeClr val="tx1"/>
                          </a:solidFill>
                          <a:latin typeface="+mn-ea"/>
                          <a:ea typeface="+mn-ea"/>
                        </a:rPr>
                        <a:t>2020</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4</a:t>
                      </a:r>
                      <a:r>
                        <a:rPr kumimoji="1" lang="ja-JP" altLang="en-US" sz="1300" b="0" dirty="0" smtClean="0">
                          <a:solidFill>
                            <a:schemeClr val="tx1"/>
                          </a:solidFill>
                          <a:latin typeface="+mn-ea"/>
                          <a:ea typeface="+mn-ea"/>
                        </a:rPr>
                        <a:t>月）。</a:t>
                      </a:r>
                      <a:endParaRPr kumimoji="1" lang="en-US" altLang="ja-JP" sz="1300" b="0" dirty="0" smtClean="0">
                        <a:solidFill>
                          <a:schemeClr val="tx1"/>
                        </a:solidFill>
                        <a:latin typeface="+mn-ea"/>
                        <a:ea typeface="+mn-ea"/>
                      </a:endParaRPr>
                    </a:p>
                    <a:p>
                      <a:pPr>
                        <a:lnSpc>
                          <a:spcPts val="1550"/>
                        </a:lnSpc>
                      </a:pPr>
                      <a:r>
                        <a:rPr kumimoji="1" lang="en-US" altLang="ja-JP" sz="1300" dirty="0" smtClean="0">
                          <a:solidFill>
                            <a:schemeClr val="tx1"/>
                          </a:solidFill>
                        </a:rPr>
                        <a:t>《</a:t>
                      </a:r>
                      <a:r>
                        <a:rPr kumimoji="1" lang="ja-JP" altLang="en-US" sz="1300" u="sng" dirty="0">
                          <a:solidFill>
                            <a:schemeClr val="tx1"/>
                          </a:solidFill>
                        </a:rPr>
                        <a:t>新たな治療法</a:t>
                      </a:r>
                      <a:r>
                        <a:rPr kumimoji="1" lang="en-US" altLang="ja-JP" sz="1300" dirty="0">
                          <a:solidFill>
                            <a:schemeClr val="tx1"/>
                          </a:solidFill>
                        </a:rPr>
                        <a:t>》</a:t>
                      </a:r>
                      <a:endParaRPr kumimoji="1" lang="en-US" altLang="ja-JP" sz="1300" b="0" dirty="0">
                        <a:solidFill>
                          <a:schemeClr val="tx1"/>
                        </a:solidFill>
                      </a:endParaRPr>
                    </a:p>
                    <a:p>
                      <a:pPr marL="179388" indent="-179388">
                        <a:lnSpc>
                          <a:spcPts val="1550"/>
                        </a:lnSpc>
                      </a:pPr>
                      <a:r>
                        <a:rPr kumimoji="1" lang="ja-JP" altLang="en-US" sz="1300" b="0" strike="noStrike" baseline="0" dirty="0">
                          <a:solidFill>
                            <a:schemeClr val="tx1"/>
                          </a:solidFill>
                        </a:rPr>
                        <a:t>■がん診療連携協議会がんゲノム医療部会と連携し、府内がんゲノム医療の連携</a:t>
                      </a:r>
                      <a:r>
                        <a:rPr kumimoji="1" lang="ja-JP" altLang="en-US" sz="1300" b="0" strike="noStrike" baseline="0" dirty="0" smtClean="0">
                          <a:solidFill>
                            <a:schemeClr val="tx1"/>
                          </a:solidFill>
                        </a:rPr>
                        <a:t>体制の</a:t>
                      </a:r>
                      <a:r>
                        <a:rPr kumimoji="1" lang="ja-JP" altLang="en-US" sz="1300" b="0" strike="noStrike" baseline="0" dirty="0">
                          <a:solidFill>
                            <a:schemeClr val="tx1"/>
                          </a:solidFill>
                        </a:rPr>
                        <a:t>構築を</a:t>
                      </a:r>
                      <a:r>
                        <a:rPr kumimoji="1" lang="ja-JP" altLang="en-US" sz="1300" b="0" strike="noStrike" baseline="0" dirty="0" smtClean="0">
                          <a:solidFill>
                            <a:schemeClr val="tx1"/>
                          </a:solidFill>
                        </a:rPr>
                        <a:t>推進。</a:t>
                      </a:r>
                      <a:endParaRPr kumimoji="1" lang="en-US" altLang="ja-JP" sz="1300" b="0" strike="noStrike" baseline="0" dirty="0" smtClean="0">
                        <a:solidFill>
                          <a:schemeClr val="tx1"/>
                        </a:solidFill>
                      </a:endParaRPr>
                    </a:p>
                    <a:p>
                      <a:pPr marL="179388" indent="-179388">
                        <a:lnSpc>
                          <a:spcPts val="1550"/>
                        </a:lnSpc>
                      </a:pPr>
                      <a:r>
                        <a:rPr kumimoji="1" lang="en-US" altLang="ja-JP" sz="1300" dirty="0" smtClean="0">
                          <a:solidFill>
                            <a:schemeClr val="tx1"/>
                          </a:solidFill>
                        </a:rPr>
                        <a:t>《</a:t>
                      </a:r>
                      <a:r>
                        <a:rPr kumimoji="1" lang="ja-JP" altLang="en-US" sz="1300" u="sng" dirty="0">
                          <a:solidFill>
                            <a:schemeClr val="tx1"/>
                          </a:solidFill>
                        </a:rPr>
                        <a:t>緩和ケアの普及啓発、人材育成</a:t>
                      </a:r>
                      <a:r>
                        <a:rPr kumimoji="1" lang="en-US" altLang="ja-JP" sz="1300" dirty="0">
                          <a:solidFill>
                            <a:schemeClr val="tx1"/>
                          </a:solidFill>
                        </a:rPr>
                        <a:t>》</a:t>
                      </a:r>
                    </a:p>
                    <a:p>
                      <a:pPr>
                        <a:lnSpc>
                          <a:spcPts val="1550"/>
                        </a:lnSpc>
                      </a:pPr>
                      <a:r>
                        <a:rPr kumimoji="1" lang="ja-JP" altLang="en-US" sz="1300" b="0" dirty="0">
                          <a:solidFill>
                            <a:schemeClr val="tx1"/>
                          </a:solidFill>
                        </a:rPr>
                        <a:t>■緩和ケア普及</a:t>
                      </a:r>
                      <a:r>
                        <a:rPr kumimoji="1" lang="ja-JP" altLang="en-US" sz="1300" b="0" dirty="0" smtClean="0">
                          <a:solidFill>
                            <a:schemeClr val="tx1"/>
                          </a:solidFill>
                        </a:rPr>
                        <a:t>啓発</a:t>
                      </a:r>
                      <a:r>
                        <a:rPr kumimoji="1" lang="ja-JP" altLang="en-US" sz="1300" b="0" strike="noStrike" baseline="0" dirty="0" smtClean="0">
                          <a:solidFill>
                            <a:schemeClr val="tx1"/>
                          </a:solidFill>
                        </a:rPr>
                        <a:t>事業</a:t>
                      </a:r>
                      <a:r>
                        <a:rPr kumimoji="1" lang="ja-JP" altLang="en-US" sz="1300" b="0" strike="noStrike" baseline="0" dirty="0">
                          <a:solidFill>
                            <a:schemeClr val="tx1"/>
                          </a:solidFill>
                        </a:rPr>
                        <a:t>を</a:t>
                      </a:r>
                      <a:r>
                        <a:rPr kumimoji="1" lang="ja-JP" altLang="en-US" sz="1300" b="0" strike="noStrike" baseline="0" dirty="0" smtClean="0">
                          <a:solidFill>
                            <a:schemeClr val="tx1"/>
                          </a:solidFill>
                        </a:rPr>
                        <a:t>実施。</a:t>
                      </a:r>
                      <a:endParaRPr kumimoji="1" lang="en-US" altLang="ja-JP" sz="1300" b="0" strike="noStrike" baseline="0" dirty="0">
                        <a:solidFill>
                          <a:schemeClr val="tx1"/>
                        </a:solidFill>
                      </a:endParaRPr>
                    </a:p>
                    <a:p>
                      <a:pPr marL="185738" indent="-185738">
                        <a:lnSpc>
                          <a:spcPts val="1550"/>
                        </a:lnSpc>
                      </a:pPr>
                      <a:r>
                        <a:rPr kumimoji="1" lang="ja-JP" altLang="en-US" sz="1300" b="0" strike="noStrike" dirty="0" smtClean="0">
                          <a:solidFill>
                            <a:schemeClr val="tx1"/>
                          </a:solidFill>
                        </a:rPr>
                        <a:t>■がん診療連携協議会と連携し緩和ケア研修</a:t>
                      </a:r>
                      <a:r>
                        <a:rPr kumimoji="1" lang="ja-JP" altLang="en-US" sz="1300" b="0" strike="noStrike" baseline="0" dirty="0" smtClean="0">
                          <a:solidFill>
                            <a:schemeClr val="tx1"/>
                          </a:solidFill>
                        </a:rPr>
                        <a:t>（</a:t>
                      </a:r>
                      <a:r>
                        <a:rPr kumimoji="1" lang="en-US" altLang="ja-JP" sz="1300" b="0" strike="noStrike" baseline="0" dirty="0" smtClean="0">
                          <a:solidFill>
                            <a:schemeClr val="tx1"/>
                          </a:solidFill>
                        </a:rPr>
                        <a:t>PEACE</a:t>
                      </a:r>
                      <a:r>
                        <a:rPr kumimoji="1" lang="ja-JP" altLang="en-US" sz="1300" b="0" strike="noStrike" baseline="0" dirty="0" smtClean="0">
                          <a:solidFill>
                            <a:schemeClr val="tx1"/>
                          </a:solidFill>
                        </a:rPr>
                        <a:t>研修）を実施。なお、緩和ケア人材養成事業、緩和ケア研修修了者</a:t>
                      </a:r>
                      <a:r>
                        <a:rPr kumimoji="1" lang="ja-JP" altLang="en-US" sz="1300" b="0" strike="noStrike" baseline="0" dirty="0">
                          <a:solidFill>
                            <a:schemeClr val="tx1"/>
                          </a:solidFill>
                        </a:rPr>
                        <a:t>に対するフォローアップ</a:t>
                      </a:r>
                      <a:r>
                        <a:rPr kumimoji="1" lang="ja-JP" altLang="en-US" sz="1300" b="0" strike="noStrike" baseline="0" dirty="0" smtClean="0">
                          <a:solidFill>
                            <a:schemeClr val="tx1"/>
                          </a:solidFill>
                        </a:rPr>
                        <a:t>研修、ｱﾄﾞﾊﾞﾝｽ・ｹｱ・ﾌﾟﾗﾝﾆﾝｸﾞ研修はコロナのため中止。</a:t>
                      </a:r>
                      <a:endParaRPr kumimoji="1" lang="en-US" altLang="ja-JP" sz="1300" b="0" strike="noStrike" baseline="0" dirty="0" smtClean="0">
                        <a:solidFill>
                          <a:schemeClr val="tx1"/>
                        </a:solidFill>
                      </a:endParaRPr>
                    </a:p>
                    <a:p>
                      <a:pPr marL="0" marR="0" lvl="0" indent="0" algn="l" defTabSz="914400" rtl="0" eaLnBrk="1" fontAlgn="auto" latinLnBrk="0" hangingPunct="1">
                        <a:lnSpc>
                          <a:spcPts val="1550"/>
                        </a:lnSpc>
                        <a:spcBef>
                          <a:spcPts val="0"/>
                        </a:spcBef>
                        <a:spcAft>
                          <a:spcPts val="0"/>
                        </a:spcAft>
                        <a:buClrTx/>
                        <a:buSzTx/>
                        <a:buFontTx/>
                        <a:buNone/>
                        <a:tabLst/>
                        <a:defRPr/>
                      </a:pPr>
                      <a:r>
                        <a:rPr kumimoji="1" lang="ja-JP" altLang="en-US" sz="1300" b="0" dirty="0" smtClean="0">
                          <a:solidFill>
                            <a:schemeClr val="tx1"/>
                          </a:solidFill>
                        </a:rPr>
                        <a:t>■府拠点病院の緩和ケア研修（</a:t>
                      </a:r>
                      <a:r>
                        <a:rPr kumimoji="1" lang="en-US" altLang="ja-JP" sz="1300" b="0" dirty="0" smtClean="0">
                          <a:solidFill>
                            <a:schemeClr val="tx1"/>
                          </a:solidFill>
                        </a:rPr>
                        <a:t>PEACE</a:t>
                      </a:r>
                      <a:r>
                        <a:rPr kumimoji="1" lang="ja-JP" altLang="en-US" sz="1300" b="0" dirty="0" smtClean="0">
                          <a:solidFill>
                            <a:schemeClr val="tx1"/>
                          </a:solidFill>
                        </a:rPr>
                        <a:t>研修）受講率向上に向け、府拠点病院にアンケート調査を実施。</a:t>
                      </a:r>
                      <a:endParaRPr kumimoji="1" lang="en-US" altLang="ja-JP" sz="1300" b="0" dirty="0" smtClean="0">
                        <a:solidFill>
                          <a:schemeClr val="tx1"/>
                        </a:solidFill>
                      </a:endParaRPr>
                    </a:p>
                    <a:p>
                      <a:pPr>
                        <a:lnSpc>
                          <a:spcPts val="1550"/>
                        </a:lnSpc>
                      </a:pPr>
                      <a:r>
                        <a:rPr kumimoji="1" lang="en-US" altLang="ja-JP" sz="1300" dirty="0" smtClean="0">
                          <a:solidFill>
                            <a:schemeClr val="tx1"/>
                          </a:solidFill>
                        </a:rPr>
                        <a:t>《</a:t>
                      </a:r>
                      <a:r>
                        <a:rPr kumimoji="1" lang="ja-JP" altLang="en-US" sz="1300" u="sng" dirty="0">
                          <a:solidFill>
                            <a:schemeClr val="tx1"/>
                          </a:solidFill>
                        </a:rPr>
                        <a:t>質の高い緩和ケア提供体制の確保</a:t>
                      </a:r>
                      <a:r>
                        <a:rPr kumimoji="1" lang="en-US" altLang="ja-JP" sz="1300" dirty="0">
                          <a:solidFill>
                            <a:schemeClr val="tx1"/>
                          </a:solidFill>
                        </a:rPr>
                        <a:t>》</a:t>
                      </a:r>
                    </a:p>
                    <a:p>
                      <a:pPr marL="179388" indent="-179388">
                        <a:lnSpc>
                          <a:spcPts val="1550"/>
                        </a:lnSpc>
                      </a:pPr>
                      <a:r>
                        <a:rPr kumimoji="1" lang="ja-JP" altLang="en-US" sz="1300" b="0" dirty="0" smtClean="0">
                          <a:solidFill>
                            <a:schemeClr val="tx1"/>
                          </a:solidFill>
                        </a:rPr>
                        <a:t>■がん診療連携拠点病院における緩和ケアセンターの機能強化を目的とした補助金を交付（４病院）。</a:t>
                      </a:r>
                      <a:endParaRPr kumimoji="1" lang="en-US" altLang="ja-JP"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157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a:lnSpc>
                          <a:spcPts val="1500"/>
                        </a:lnSpc>
                      </a:pPr>
                      <a:r>
                        <a:rPr kumimoji="1" lang="ja-JP" altLang="en-US" sz="1300" b="0" dirty="0">
                          <a:solidFill>
                            <a:schemeClr val="tx1"/>
                          </a:solidFill>
                          <a:latin typeface="+mn-ea"/>
                          <a:ea typeface="+mn-ea"/>
                        </a:rPr>
                        <a:t>■医療従事者に対するがんゲノム医療の知識の</a:t>
                      </a:r>
                      <a:r>
                        <a:rPr kumimoji="1" lang="ja-JP" altLang="en-US" sz="1300" b="0" dirty="0" smtClean="0">
                          <a:solidFill>
                            <a:schemeClr val="tx1"/>
                          </a:solidFill>
                          <a:latin typeface="+mn-ea"/>
                          <a:ea typeface="+mn-ea"/>
                        </a:rPr>
                        <a:t>普及。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■緩和ケアに関する正しい知識の更なる</a:t>
                      </a:r>
                      <a:r>
                        <a:rPr kumimoji="1" lang="ja-JP" altLang="en-US" sz="1300" b="0" dirty="0" smtClean="0">
                          <a:solidFill>
                            <a:schemeClr val="tx1"/>
                          </a:solidFill>
                          <a:latin typeface="+mn-ea"/>
                          <a:ea typeface="+mn-ea"/>
                        </a:rPr>
                        <a:t>普及。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■在宅緩和ケア及びアドバンス・ケア・プランニングに関する医療従事者の知識の習得・</a:t>
                      </a:r>
                      <a:r>
                        <a:rPr kumimoji="1" lang="ja-JP" altLang="en-US" sz="1300" b="0" dirty="0" smtClean="0">
                          <a:solidFill>
                            <a:schemeClr val="tx1"/>
                          </a:solidFill>
                          <a:latin typeface="+mn-ea"/>
                          <a:ea typeface="+mn-ea"/>
                        </a:rPr>
                        <a:t>向上。</a:t>
                      </a:r>
                      <a:endParaRPr kumimoji="1" lang="en-US" altLang="ja-JP" sz="1300" b="0" dirty="0">
                        <a:solidFill>
                          <a:schemeClr val="tx1"/>
                        </a:solidFill>
                        <a:latin typeface="+mn-ea"/>
                        <a:ea typeface="+mn-ea"/>
                      </a:endParaRPr>
                    </a:p>
                    <a:p>
                      <a:pPr>
                        <a:lnSpc>
                          <a:spcPts val="1500"/>
                        </a:lnSpc>
                      </a:pPr>
                      <a:r>
                        <a:rPr kumimoji="1" lang="ja-JP" altLang="en-US" sz="1300" b="0" dirty="0" smtClean="0">
                          <a:solidFill>
                            <a:schemeClr val="tx1"/>
                          </a:solidFill>
                          <a:latin typeface="+mn-ea"/>
                          <a:ea typeface="+mn-ea"/>
                        </a:rPr>
                        <a:t>■緩和ケア研修受講後</a:t>
                      </a:r>
                      <a:r>
                        <a:rPr kumimoji="1" lang="ja-JP" altLang="en-US" sz="1300" b="0" dirty="0">
                          <a:solidFill>
                            <a:schemeClr val="tx1"/>
                          </a:solidFill>
                          <a:latin typeface="+mn-ea"/>
                          <a:ea typeface="+mn-ea"/>
                        </a:rPr>
                        <a:t>の医療従事者の知識の</a:t>
                      </a:r>
                      <a:r>
                        <a:rPr kumimoji="1" lang="ja-JP" altLang="en-US" sz="1300" b="0" dirty="0" smtClean="0">
                          <a:solidFill>
                            <a:schemeClr val="tx1"/>
                          </a:solidFill>
                          <a:latin typeface="+mn-ea"/>
                          <a:ea typeface="+mn-ea"/>
                        </a:rPr>
                        <a:t>向上。</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a:t>
                      </a:r>
                      <a:r>
                        <a:rPr kumimoji="1" lang="ja-JP" altLang="en-US" sz="1300" b="0" dirty="0">
                          <a:solidFill>
                            <a:schemeClr val="tx1"/>
                          </a:solidFill>
                        </a:rPr>
                        <a:t>府拠点病院に</a:t>
                      </a:r>
                      <a:r>
                        <a:rPr kumimoji="1" lang="ja-JP" altLang="en-US" sz="1300" b="0" dirty="0" smtClean="0">
                          <a:solidFill>
                            <a:schemeClr val="tx1"/>
                          </a:solidFill>
                        </a:rPr>
                        <a:t>おける緩和ケア研修受講率向上。</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a:lnSpc>
                          <a:spcPts val="1500"/>
                        </a:lnSpc>
                      </a:pPr>
                      <a:r>
                        <a:rPr kumimoji="1" lang="ja-JP" altLang="en-US" sz="1300" b="0" dirty="0">
                          <a:solidFill>
                            <a:schemeClr val="tx1"/>
                          </a:solidFill>
                          <a:latin typeface="+mn-ea"/>
                          <a:ea typeface="+mn-ea"/>
                        </a:rPr>
                        <a:t>■大阪府がん診療連携協議会や拠点病院と連携し、がんゲノム医療提供体制の充実を</a:t>
                      </a:r>
                      <a:r>
                        <a:rPr kumimoji="1" lang="ja-JP" altLang="en-US" sz="1300" b="0" dirty="0" smtClean="0">
                          <a:solidFill>
                            <a:schemeClr val="tx1"/>
                          </a:solidFill>
                          <a:latin typeface="+mn-ea"/>
                          <a:ea typeface="+mn-ea"/>
                        </a:rPr>
                        <a:t>図る。</a:t>
                      </a:r>
                      <a:endParaRPr kumimoji="1" lang="en-US" altLang="ja-JP" sz="1300" b="0" dirty="0">
                        <a:solidFill>
                          <a:schemeClr val="tx1"/>
                        </a:solidFill>
                        <a:latin typeface="+mn-ea"/>
                        <a:ea typeface="+mn-ea"/>
                      </a:endParaRPr>
                    </a:p>
                    <a:p>
                      <a:pPr marL="185738" indent="-185738">
                        <a:lnSpc>
                          <a:spcPts val="1500"/>
                        </a:lnSpc>
                      </a:pPr>
                      <a:r>
                        <a:rPr kumimoji="1" lang="ja-JP" altLang="en-US" sz="1300" b="0" dirty="0">
                          <a:solidFill>
                            <a:schemeClr val="tx1"/>
                          </a:solidFill>
                          <a:latin typeface="+mn-ea"/>
                          <a:ea typeface="+mn-ea"/>
                        </a:rPr>
                        <a:t>■緩和ケアの普及啓発を行うとともに、人材養成</a:t>
                      </a:r>
                      <a:r>
                        <a:rPr kumimoji="1" lang="ja-JP" altLang="en-US" sz="1300" b="0" dirty="0" smtClean="0">
                          <a:solidFill>
                            <a:schemeClr val="tx1"/>
                          </a:solidFill>
                          <a:latin typeface="+mn-ea"/>
                          <a:ea typeface="+mn-ea"/>
                        </a:rPr>
                        <a:t>研修、緩和ケア研修</a:t>
                      </a:r>
                      <a:r>
                        <a:rPr kumimoji="1" lang="ja-JP" altLang="en-US" sz="1300" b="0" dirty="0">
                          <a:solidFill>
                            <a:schemeClr val="tx1"/>
                          </a:solidFill>
                          <a:latin typeface="+mn-ea"/>
                          <a:ea typeface="+mn-ea"/>
                        </a:rPr>
                        <a:t>フォローアップ</a:t>
                      </a:r>
                      <a:r>
                        <a:rPr kumimoji="1" lang="ja-JP" altLang="en-US" sz="1300" b="0" dirty="0" smtClean="0">
                          <a:solidFill>
                            <a:schemeClr val="tx1"/>
                          </a:solidFill>
                          <a:latin typeface="+mn-ea"/>
                          <a:ea typeface="+mn-ea"/>
                        </a:rPr>
                        <a:t>研修、アドバンス</a:t>
                      </a:r>
                      <a:r>
                        <a:rPr kumimoji="1" lang="ja-JP" altLang="en-US" sz="1300" b="0" dirty="0">
                          <a:solidFill>
                            <a:schemeClr val="tx1"/>
                          </a:solidFill>
                          <a:latin typeface="+mn-ea"/>
                          <a:ea typeface="+mn-ea"/>
                        </a:rPr>
                        <a:t>・ケア・プランニング研修を</a:t>
                      </a:r>
                      <a:r>
                        <a:rPr kumimoji="1" lang="ja-JP" altLang="en-US" sz="1300" b="0" dirty="0" smtClean="0">
                          <a:solidFill>
                            <a:schemeClr val="tx1"/>
                          </a:solidFill>
                          <a:latin typeface="+mn-ea"/>
                          <a:ea typeface="+mn-ea"/>
                        </a:rPr>
                        <a:t>実施。</a:t>
                      </a:r>
                      <a:endParaRPr kumimoji="1" lang="en-US" altLang="ja-JP" sz="1300" b="0" dirty="0">
                        <a:solidFill>
                          <a:schemeClr val="tx1"/>
                        </a:solidFill>
                        <a:latin typeface="+mn-ea"/>
                        <a:ea typeface="+mn-ea"/>
                      </a:endParaRPr>
                    </a:p>
                    <a:p>
                      <a:pPr marL="185738" indent="-185738">
                        <a:lnSpc>
                          <a:spcPts val="1500"/>
                        </a:lnSpc>
                      </a:pPr>
                      <a:r>
                        <a:rPr kumimoji="1" lang="ja-JP" altLang="en-US" sz="1300" b="0" dirty="0">
                          <a:solidFill>
                            <a:schemeClr val="tx1"/>
                          </a:solidFill>
                          <a:latin typeface="+mn-ea"/>
                          <a:ea typeface="+mn-ea"/>
                        </a:rPr>
                        <a:t>■</a:t>
                      </a:r>
                      <a:r>
                        <a:rPr kumimoji="1" lang="ja-JP" altLang="en-US" sz="1300" b="0" dirty="0">
                          <a:solidFill>
                            <a:schemeClr val="tx1"/>
                          </a:solidFill>
                        </a:rPr>
                        <a:t>府拠点</a:t>
                      </a:r>
                      <a:r>
                        <a:rPr kumimoji="1" lang="ja-JP" altLang="en-US" sz="1300" b="0" dirty="0" smtClean="0">
                          <a:solidFill>
                            <a:schemeClr val="tx1"/>
                          </a:solidFill>
                        </a:rPr>
                        <a:t>病院における緩和ケア研修会受講率向上に向けた</a:t>
                      </a:r>
                      <a:r>
                        <a:rPr kumimoji="1" lang="ja-JP" altLang="en-US" sz="1300" b="0" dirty="0" smtClean="0">
                          <a:solidFill>
                            <a:schemeClr val="tx1"/>
                          </a:solidFill>
                          <a:latin typeface="+mn-ea"/>
                          <a:ea typeface="+mn-ea"/>
                        </a:rPr>
                        <a:t>取組みをがん診療連携協議会と連携し検討</a:t>
                      </a:r>
                      <a:endParaRPr kumimoji="1" lang="ja-JP" altLang="en-US"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2720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dirty="0">
                          <a:solidFill>
                            <a:schemeClr val="bg1"/>
                          </a:solidFill>
                        </a:rPr>
                        <a:t> 最終</a:t>
                      </a:r>
                      <a:r>
                        <a:rPr kumimoji="1" lang="ja-JP" altLang="en-US" sz="1300" b="1" dirty="0" smtClean="0">
                          <a:solidFill>
                            <a:schemeClr val="bg1"/>
                          </a:solidFill>
                        </a:rPr>
                        <a:t>予算</a:t>
                      </a:r>
                      <a:r>
                        <a:rPr kumimoji="1" lang="en-US" altLang="ja-JP" sz="1300" b="1" dirty="0" smtClean="0">
                          <a:solidFill>
                            <a:schemeClr val="bg1"/>
                          </a:solidFill>
                        </a:rPr>
                        <a:t>(</a:t>
                      </a:r>
                      <a:r>
                        <a:rPr kumimoji="1" lang="ja-JP" altLang="en-US" sz="1300" b="1" dirty="0" smtClean="0">
                          <a:solidFill>
                            <a:schemeClr val="bg1"/>
                          </a:solidFill>
                        </a:rPr>
                        <a:t>案</a:t>
                      </a:r>
                      <a:r>
                        <a:rPr kumimoji="1" lang="en-US" altLang="ja-JP" sz="1300" b="1" dirty="0">
                          <a:solidFill>
                            <a:schemeClr val="bg1"/>
                          </a:solidFill>
                        </a:rPr>
                        <a:t>)</a:t>
                      </a:r>
                      <a:endParaRPr kumimoji="1" lang="ja-JP" altLang="en-US" sz="13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dirty="0">
                          <a:solidFill>
                            <a:schemeClr val="tx1"/>
                          </a:solidFill>
                        </a:rPr>
                        <a:t>緩和医療についての正しい知識の普及</a:t>
                      </a:r>
                      <a:r>
                        <a:rPr kumimoji="1" lang="ja-JP" altLang="en-US" sz="1300" dirty="0" smtClean="0">
                          <a:solidFill>
                            <a:schemeClr val="tx1"/>
                          </a:solidFill>
                        </a:rPr>
                        <a:t>事業</a:t>
                      </a:r>
                      <a:r>
                        <a:rPr kumimoji="1" lang="en-US" altLang="ja-JP" sz="1300" dirty="0" smtClean="0">
                          <a:solidFill>
                            <a:schemeClr val="tx1"/>
                          </a:solidFill>
                        </a:rPr>
                        <a:t>(2,502</a:t>
                      </a:r>
                      <a:r>
                        <a:rPr kumimoji="1" lang="ja-JP" altLang="en-US" sz="1300" dirty="0" smtClean="0">
                          <a:solidFill>
                            <a:schemeClr val="tx1"/>
                          </a:solidFill>
                        </a:rPr>
                        <a:t>千円</a:t>
                      </a:r>
                      <a:r>
                        <a:rPr kumimoji="1" lang="en-US" altLang="ja-JP" sz="1300" dirty="0" smtClean="0">
                          <a:solidFill>
                            <a:schemeClr val="tx1"/>
                          </a:solidFill>
                        </a:rPr>
                        <a:t>)</a:t>
                      </a:r>
                      <a:r>
                        <a:rPr kumimoji="1" lang="ja-JP" altLang="en-US" sz="1300" dirty="0" err="1" smtClean="0">
                          <a:solidFill>
                            <a:schemeClr val="tx1"/>
                          </a:solidFill>
                        </a:rPr>
                        <a:t>、</a:t>
                      </a:r>
                      <a:r>
                        <a:rPr kumimoji="1" lang="ja-JP" altLang="en-US" sz="1300" dirty="0" smtClean="0">
                          <a:solidFill>
                            <a:schemeClr val="tx1"/>
                          </a:solidFill>
                        </a:rPr>
                        <a:t>がん診療連携拠点病院機能強化事業（</a:t>
                      </a:r>
                      <a:r>
                        <a:rPr kumimoji="1" lang="en-US" altLang="ja-JP" sz="1300" dirty="0" smtClean="0">
                          <a:solidFill>
                            <a:schemeClr val="tx1"/>
                          </a:solidFill>
                        </a:rPr>
                        <a:t>140,342</a:t>
                      </a:r>
                      <a:r>
                        <a:rPr kumimoji="1" lang="ja-JP" altLang="en-US" sz="1300" dirty="0" smtClean="0">
                          <a:solidFill>
                            <a:schemeClr val="tx1"/>
                          </a:solidFill>
                        </a:rPr>
                        <a:t>千円）等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277447" y="1366824"/>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本年度評価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2" name="スライド番号プレースホルダー 1"/>
          <p:cNvSpPr>
            <a:spLocks noGrp="1"/>
          </p:cNvSpPr>
          <p:nvPr>
            <p:ph type="sldNum" sz="quarter" idx="12"/>
          </p:nvPr>
        </p:nvSpPr>
        <p:spPr>
          <a:xfrm>
            <a:off x="6079586" y="6519666"/>
            <a:ext cx="3748557" cy="365125"/>
          </a:xfrm>
        </p:spPr>
        <p:txBody>
          <a:bodyPr/>
          <a:lstStyle/>
          <a:p>
            <a:r>
              <a:rPr kumimoji="1" lang="ja-JP" altLang="en-US" sz="1400" b="1" dirty="0">
                <a:latin typeface="+mn-ea"/>
              </a:rPr>
              <a:t>＜がん診療連携検討部会＞</a:t>
            </a:r>
            <a:r>
              <a:rPr kumimoji="1" lang="ja-JP" altLang="en-US" sz="1600" b="1" dirty="0">
                <a:latin typeface="+mn-ea"/>
              </a:rPr>
              <a:t>　５</a:t>
            </a:r>
          </a:p>
        </p:txBody>
      </p:sp>
    </p:spTree>
    <p:extLst>
      <p:ext uri="{BB962C8B-B14F-4D97-AF65-F5344CB8AC3E}">
        <p14:creationId xmlns:p14="http://schemas.microsoft.com/office/powerpoint/2010/main" val="1955382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23044" y="1004552"/>
            <a:ext cx="9259910" cy="545594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8" name="表 17"/>
          <p:cNvGraphicFramePr>
            <a:graphicFrameLocks noGrp="1"/>
          </p:cNvGraphicFramePr>
          <p:nvPr>
            <p:extLst/>
          </p:nvPr>
        </p:nvGraphicFramePr>
        <p:xfrm>
          <a:off x="772733" y="2630614"/>
          <a:ext cx="8523667" cy="3205410"/>
        </p:xfrm>
        <a:graphic>
          <a:graphicData uri="http://schemas.openxmlformats.org/drawingml/2006/table">
            <a:tbl>
              <a:tblPr firstRow="1" firstCol="1" bandRow="1">
                <a:tableStyleId>{5C22544A-7EE6-4342-B048-85BDC9FD1C3A}</a:tableStyleId>
              </a:tblPr>
              <a:tblGrid>
                <a:gridCol w="321971">
                  <a:extLst>
                    <a:ext uri="{9D8B030D-6E8A-4147-A177-3AD203B41FA5}">
                      <a16:colId xmlns:a16="http://schemas.microsoft.com/office/drawing/2014/main" val="20000"/>
                    </a:ext>
                  </a:extLst>
                </a:gridCol>
                <a:gridCol w="2998163">
                  <a:extLst>
                    <a:ext uri="{9D8B030D-6E8A-4147-A177-3AD203B41FA5}">
                      <a16:colId xmlns:a16="http://schemas.microsoft.com/office/drawing/2014/main" val="20001"/>
                    </a:ext>
                  </a:extLst>
                </a:gridCol>
                <a:gridCol w="2478756">
                  <a:extLst>
                    <a:ext uri="{9D8B030D-6E8A-4147-A177-3AD203B41FA5}">
                      <a16:colId xmlns:a16="http://schemas.microsoft.com/office/drawing/2014/main" val="20002"/>
                    </a:ext>
                  </a:extLst>
                </a:gridCol>
                <a:gridCol w="2724777">
                  <a:extLst>
                    <a:ext uri="{9D8B030D-6E8A-4147-A177-3AD203B41FA5}">
                      <a16:colId xmlns:a16="http://schemas.microsoft.com/office/drawing/2014/main" val="3517677816"/>
                    </a:ext>
                  </a:extLst>
                </a:gridCol>
              </a:tblGrid>
              <a:tr h="717704">
                <a:tc>
                  <a:txBody>
                    <a:bodyPr/>
                    <a:lstStyle/>
                    <a:p>
                      <a:pPr algn="ctr">
                        <a:lnSpc>
                          <a:spcPts val="13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a:lnSpc>
                          <a:spcPts val="13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5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en-US" altLang="ja-JP" sz="1400" b="1" dirty="0">
                        <a:effectLst/>
                        <a:latin typeface="+mn-ea"/>
                        <a:ea typeface="+mn-ea"/>
                      </a:endParaRPr>
                    </a:p>
                    <a:p>
                      <a:pPr algn="ctr">
                        <a:lnSpc>
                          <a:spcPts val="1500"/>
                        </a:lnSpc>
                        <a:spcAft>
                          <a:spcPts val="0"/>
                        </a:spcAft>
                      </a:pPr>
                      <a:r>
                        <a:rPr lang="ja-JP" altLang="ja-JP" sz="1200" b="1" dirty="0">
                          <a:effectLst/>
                          <a:latin typeface="+mn-ea"/>
                          <a:ea typeface="+mn-ea"/>
                        </a:rPr>
                        <a:t>【平成</a:t>
                      </a:r>
                      <a:r>
                        <a:rPr lang="en-US" altLang="ja-JP" sz="1200" b="1" dirty="0">
                          <a:effectLst/>
                          <a:latin typeface="+mn-ea"/>
                          <a:ea typeface="+mn-ea"/>
                        </a:rPr>
                        <a:t>17</a:t>
                      </a:r>
                      <a:r>
                        <a:rPr lang="ja-JP" altLang="ja-JP" sz="1200" b="1" dirty="0">
                          <a:effectLst/>
                          <a:latin typeface="+mn-ea"/>
                          <a:ea typeface="+mn-ea"/>
                        </a:rPr>
                        <a:t>（</a:t>
                      </a:r>
                      <a:r>
                        <a:rPr lang="en-US" altLang="ja-JP" sz="1200" b="1" dirty="0">
                          <a:effectLst/>
                          <a:latin typeface="+mn-ea"/>
                          <a:ea typeface="+mn-ea"/>
                        </a:rPr>
                        <a:t>2005</a:t>
                      </a:r>
                      <a:r>
                        <a:rPr lang="ja-JP" altLang="ja-JP" sz="1200" b="1" dirty="0">
                          <a:effectLst/>
                          <a:latin typeface="+mn-ea"/>
                          <a:ea typeface="+mn-ea"/>
                        </a:rPr>
                        <a:t>）年～</a:t>
                      </a:r>
                      <a:endParaRPr lang="en-US" altLang="ja-JP" sz="1200" b="1" dirty="0">
                        <a:effectLst/>
                        <a:latin typeface="+mn-ea"/>
                        <a:ea typeface="+mn-ea"/>
                      </a:endParaRPr>
                    </a:p>
                    <a:p>
                      <a:pPr algn="ctr">
                        <a:lnSpc>
                          <a:spcPts val="1500"/>
                        </a:lnSpc>
                        <a:spcAft>
                          <a:spcPts val="0"/>
                        </a:spcAft>
                      </a:pPr>
                      <a:r>
                        <a:rPr lang="en-US" altLang="ja-JP" sz="1200" b="1" baseline="0" dirty="0">
                          <a:effectLst/>
                          <a:latin typeface="+mn-ea"/>
                          <a:ea typeface="+mn-ea"/>
                        </a:rPr>
                        <a:t>   </a:t>
                      </a:r>
                      <a:r>
                        <a:rPr lang="ja-JP" altLang="ja-JP" sz="1200" b="1" dirty="0">
                          <a:effectLst/>
                          <a:latin typeface="+mn-ea"/>
                          <a:ea typeface="+mn-ea"/>
                        </a:rPr>
                        <a:t>平成</a:t>
                      </a:r>
                      <a:r>
                        <a:rPr lang="en-US" altLang="ja-JP" sz="1200" b="1" dirty="0">
                          <a:effectLst/>
                          <a:latin typeface="+mn-ea"/>
                          <a:ea typeface="+mn-ea"/>
                        </a:rPr>
                        <a:t>21</a:t>
                      </a:r>
                      <a:r>
                        <a:rPr lang="ja-JP" altLang="ja-JP" sz="1200" b="1" dirty="0">
                          <a:effectLst/>
                          <a:latin typeface="+mn-ea"/>
                          <a:ea typeface="+mn-ea"/>
                        </a:rPr>
                        <a:t>（</a:t>
                      </a:r>
                      <a:r>
                        <a:rPr lang="en-US" altLang="ja-JP" sz="1200" b="1" dirty="0">
                          <a:effectLst/>
                          <a:latin typeface="+mn-ea"/>
                          <a:ea typeface="+mn-ea"/>
                        </a:rPr>
                        <a:t>2009</a:t>
                      </a:r>
                      <a:r>
                        <a:rPr lang="ja-JP" altLang="ja-JP" sz="12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a:lnSpc>
                          <a:spcPts val="1500"/>
                        </a:lnSpc>
                        <a:spcAft>
                          <a:spcPts val="0"/>
                        </a:spcAft>
                      </a:pPr>
                      <a:r>
                        <a:rPr lang="ja-JP" altLang="ja-JP" sz="1400" b="1" dirty="0">
                          <a:solidFill>
                            <a:schemeClr val="bg1"/>
                          </a:solidFill>
                          <a:effectLst/>
                          <a:latin typeface="+mn-ea"/>
                          <a:ea typeface="+mn-ea"/>
                        </a:rPr>
                        <a:t>【平成</a:t>
                      </a:r>
                      <a:r>
                        <a:rPr lang="en-US" altLang="ja-JP" sz="1400" b="1" dirty="0" smtClean="0">
                          <a:solidFill>
                            <a:schemeClr val="bg1"/>
                          </a:solidFill>
                          <a:effectLst/>
                          <a:latin typeface="+mn-ea"/>
                          <a:ea typeface="+mn-ea"/>
                        </a:rPr>
                        <a:t>19</a:t>
                      </a:r>
                      <a:r>
                        <a:rPr lang="ja-JP" altLang="ja-JP" sz="1400" b="1" dirty="0" smtClean="0">
                          <a:solidFill>
                            <a:schemeClr val="bg1"/>
                          </a:solidFill>
                          <a:effectLst/>
                          <a:latin typeface="+mn-ea"/>
                          <a:ea typeface="+mn-ea"/>
                        </a:rPr>
                        <a:t>（</a:t>
                      </a:r>
                      <a:r>
                        <a:rPr lang="en-US" altLang="ja-JP" sz="1400" b="1" dirty="0" smtClean="0">
                          <a:solidFill>
                            <a:schemeClr val="bg1"/>
                          </a:solidFill>
                          <a:effectLst/>
                          <a:latin typeface="+mn-ea"/>
                          <a:ea typeface="+mn-ea"/>
                        </a:rPr>
                        <a:t>2007</a:t>
                      </a:r>
                      <a:r>
                        <a:rPr lang="ja-JP" altLang="ja-JP" sz="1400" b="1" dirty="0" smtClean="0">
                          <a:solidFill>
                            <a:schemeClr val="bg1"/>
                          </a:solidFill>
                          <a:effectLst/>
                          <a:latin typeface="+mn-ea"/>
                          <a:ea typeface="+mn-ea"/>
                        </a:rPr>
                        <a:t>）</a:t>
                      </a:r>
                      <a:r>
                        <a:rPr lang="ja-JP" altLang="ja-JP" sz="1400" b="1" dirty="0">
                          <a:solidFill>
                            <a:schemeClr val="bg1"/>
                          </a:solidFill>
                          <a:effectLst/>
                          <a:latin typeface="+mn-ea"/>
                          <a:ea typeface="+mn-ea"/>
                        </a:rPr>
                        <a:t>年～</a:t>
                      </a:r>
                      <a:endParaRPr lang="en-US" altLang="ja-JP" sz="1400" b="1" dirty="0">
                        <a:solidFill>
                          <a:schemeClr val="bg1"/>
                        </a:solidFill>
                        <a:effectLst/>
                        <a:latin typeface="+mn-ea"/>
                        <a:ea typeface="+mn-ea"/>
                      </a:endParaRPr>
                    </a:p>
                    <a:p>
                      <a:pPr algn="ctr">
                        <a:lnSpc>
                          <a:spcPts val="1500"/>
                        </a:lnSpc>
                        <a:spcAft>
                          <a:spcPts val="0"/>
                        </a:spcAft>
                      </a:pPr>
                      <a:r>
                        <a:rPr lang="en-US" altLang="ja-JP" sz="1400" b="1" baseline="0" dirty="0">
                          <a:solidFill>
                            <a:schemeClr val="bg1"/>
                          </a:solidFill>
                          <a:effectLst/>
                          <a:latin typeface="+mn-ea"/>
                          <a:ea typeface="+mn-ea"/>
                        </a:rPr>
                        <a:t>   </a:t>
                      </a:r>
                      <a:r>
                        <a:rPr lang="ja-JP" altLang="ja-JP" sz="1400" b="1" dirty="0">
                          <a:solidFill>
                            <a:schemeClr val="bg1"/>
                          </a:solidFill>
                          <a:effectLst/>
                          <a:latin typeface="+mn-ea"/>
                          <a:ea typeface="+mn-ea"/>
                        </a:rPr>
                        <a:t>平成</a:t>
                      </a:r>
                      <a:r>
                        <a:rPr lang="en-US" altLang="ja-JP" sz="1400" b="1" dirty="0" smtClean="0">
                          <a:solidFill>
                            <a:schemeClr val="bg1"/>
                          </a:solidFill>
                          <a:effectLst/>
                          <a:latin typeface="+mn-ea"/>
                          <a:ea typeface="+mn-ea"/>
                        </a:rPr>
                        <a:t>23</a:t>
                      </a:r>
                      <a:r>
                        <a:rPr lang="ja-JP" altLang="ja-JP" sz="1400" b="1" dirty="0" smtClean="0">
                          <a:solidFill>
                            <a:schemeClr val="bg1"/>
                          </a:solidFill>
                          <a:effectLst/>
                          <a:latin typeface="+mn-ea"/>
                          <a:ea typeface="+mn-ea"/>
                        </a:rPr>
                        <a:t>（</a:t>
                      </a:r>
                      <a:r>
                        <a:rPr lang="en-US" altLang="ja-JP" sz="1400" b="1" dirty="0" smtClean="0">
                          <a:solidFill>
                            <a:schemeClr val="bg1"/>
                          </a:solidFill>
                          <a:effectLst/>
                          <a:latin typeface="+mn-ea"/>
                          <a:ea typeface="+mn-ea"/>
                        </a:rPr>
                        <a:t>2011</a:t>
                      </a:r>
                      <a:r>
                        <a:rPr lang="ja-JP" altLang="ja-JP" sz="1400" b="1" dirty="0" smtClean="0">
                          <a:solidFill>
                            <a:schemeClr val="bg1"/>
                          </a:solidFill>
                          <a:effectLst/>
                          <a:latin typeface="+mn-ea"/>
                          <a:ea typeface="+mn-ea"/>
                        </a:rPr>
                        <a:t>）</a:t>
                      </a:r>
                      <a:r>
                        <a:rPr lang="ja-JP" altLang="ja-JP" sz="1400" b="1" dirty="0">
                          <a:solidFill>
                            <a:schemeClr val="bg1"/>
                          </a:solidFill>
                          <a:effectLst/>
                          <a:latin typeface="+mn-ea"/>
                          <a:ea typeface="+mn-ea"/>
                        </a:rPr>
                        <a:t>年】</a:t>
                      </a:r>
                      <a:endParaRPr lang="ja-JP" altLang="ja-JP" sz="1600" b="1" dirty="0">
                        <a:solidFill>
                          <a:schemeClr val="bg1"/>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87231">
                <a:tc>
                  <a:txBody>
                    <a:bodyPr/>
                    <a:lstStyle/>
                    <a:p>
                      <a:pPr algn="ctr">
                        <a:lnSpc>
                          <a:spcPts val="13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a:lnSpc>
                          <a:spcPts val="1500"/>
                        </a:lnSpc>
                        <a:spcAft>
                          <a:spcPts val="0"/>
                        </a:spcAft>
                      </a:pPr>
                      <a:r>
                        <a:rPr lang="ja-JP" sz="1400" b="1" kern="100" dirty="0">
                          <a:effectLst/>
                          <a:latin typeface="+mn-ea"/>
                          <a:ea typeface="+mn-ea"/>
                        </a:rPr>
                        <a:t>小児（</a:t>
                      </a:r>
                      <a:r>
                        <a:rPr lang="en-US" sz="1400" b="1" kern="100" dirty="0">
                          <a:effectLst/>
                          <a:latin typeface="+mn-ea"/>
                          <a:ea typeface="+mn-ea"/>
                        </a:rPr>
                        <a:t>0</a:t>
                      </a:r>
                      <a:r>
                        <a:rPr lang="ja-JP" sz="1400" b="1" kern="100" dirty="0">
                          <a:effectLst/>
                          <a:latin typeface="+mn-ea"/>
                          <a:ea typeface="+mn-ea"/>
                        </a:rPr>
                        <a:t>歳～</a:t>
                      </a:r>
                      <a:r>
                        <a:rPr lang="en-US" sz="1400" b="1" kern="100" dirty="0">
                          <a:effectLst/>
                          <a:latin typeface="+mn-ea"/>
                          <a:ea typeface="+mn-ea"/>
                        </a:rPr>
                        <a:t>14</a:t>
                      </a:r>
                      <a:r>
                        <a:rPr lang="ja-JP" sz="1400" b="1" kern="100" dirty="0">
                          <a:effectLst/>
                          <a:latin typeface="+mn-ea"/>
                          <a:ea typeface="+mn-ea"/>
                        </a:rPr>
                        <a:t>歳）における</a:t>
                      </a:r>
                      <a:endParaRPr lang="en-US" altLang="ja-JP" sz="1400" b="1" kern="100" dirty="0">
                        <a:effectLst/>
                        <a:latin typeface="+mn-ea"/>
                        <a:ea typeface="+mn-ea"/>
                      </a:endParaRPr>
                    </a:p>
                    <a:p>
                      <a:pPr algn="l">
                        <a:lnSpc>
                          <a:spcPts val="1500"/>
                        </a:lnSpc>
                        <a:spcAft>
                          <a:spcPts val="0"/>
                        </a:spcAft>
                      </a:pPr>
                      <a:r>
                        <a:rPr lang="ja-JP" sz="1400" b="1" kern="100" dirty="0">
                          <a:effectLst/>
                          <a:latin typeface="+mn-ea"/>
                          <a:ea typeface="+mn-ea"/>
                        </a:rPr>
                        <a:t>５年実測生存率</a:t>
                      </a:r>
                      <a:endParaRPr lang="ja-JP" sz="1400" b="1" dirty="0">
                        <a:effectLst/>
                        <a:latin typeface="+mn-ea"/>
                        <a:ea typeface="+mn-ea"/>
                      </a:endParaRPr>
                    </a:p>
                    <a:p>
                      <a:pPr algn="l">
                        <a:lnSpc>
                          <a:spcPts val="15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a:effectLst/>
                          <a:latin typeface="+mn-ea"/>
                          <a:ea typeface="+mn-ea"/>
                        </a:rPr>
                        <a:t>81.9</a:t>
                      </a:r>
                      <a:r>
                        <a:rPr lang="ja-JP" sz="1400" b="1" dirty="0">
                          <a:effectLst/>
                          <a:latin typeface="+mn-ea"/>
                          <a:ea typeface="+mn-ea"/>
                        </a:rPr>
                        <a:t>％</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smtClean="0">
                          <a:solidFill>
                            <a:schemeClr val="tx1"/>
                          </a:solidFill>
                          <a:effectLst/>
                          <a:latin typeface="+mn-ea"/>
                          <a:ea typeface="+mn-ea"/>
                          <a:cs typeface="HG丸ｺﾞｼｯｸM-PRO"/>
                        </a:rPr>
                        <a:t>80.6%</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853310">
                <a:tc>
                  <a:txBody>
                    <a:bodyPr/>
                    <a:lstStyle/>
                    <a:p>
                      <a:pPr algn="ctr">
                        <a:lnSpc>
                          <a:spcPts val="13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a:lnSpc>
                          <a:spcPts val="1500"/>
                        </a:lnSpc>
                        <a:spcAft>
                          <a:spcPts val="0"/>
                        </a:spcAft>
                      </a:pPr>
                      <a:r>
                        <a:rPr lang="en-US" sz="1400" b="1" dirty="0">
                          <a:effectLst/>
                          <a:latin typeface="+mn-ea"/>
                          <a:ea typeface="+mn-ea"/>
                        </a:rPr>
                        <a:t>AYA</a:t>
                      </a:r>
                      <a:r>
                        <a:rPr lang="ja-JP" sz="1400" b="1" dirty="0">
                          <a:effectLst/>
                          <a:latin typeface="+mn-ea"/>
                          <a:ea typeface="+mn-ea"/>
                        </a:rPr>
                        <a:t>世代（</a:t>
                      </a:r>
                      <a:r>
                        <a:rPr lang="en-US" sz="1400" b="1" dirty="0">
                          <a:effectLst/>
                          <a:latin typeface="+mn-ea"/>
                          <a:ea typeface="+mn-ea"/>
                        </a:rPr>
                        <a:t>15</a:t>
                      </a:r>
                      <a:r>
                        <a:rPr lang="ja-JP" sz="1400" b="1" dirty="0">
                          <a:effectLst/>
                          <a:latin typeface="+mn-ea"/>
                          <a:ea typeface="+mn-ea"/>
                        </a:rPr>
                        <a:t>歳～</a:t>
                      </a:r>
                      <a:r>
                        <a:rPr lang="en-US" sz="1400" b="1" dirty="0">
                          <a:effectLst/>
                          <a:latin typeface="+mn-ea"/>
                          <a:ea typeface="+mn-ea"/>
                        </a:rPr>
                        <a:t>29</a:t>
                      </a:r>
                      <a:r>
                        <a:rPr lang="ja-JP" sz="1400" b="1" dirty="0">
                          <a:effectLst/>
                          <a:latin typeface="+mn-ea"/>
                          <a:ea typeface="+mn-ea"/>
                        </a:rPr>
                        <a:t>歳）における</a:t>
                      </a:r>
                      <a:endParaRPr lang="en-US" altLang="ja-JP" sz="1400" b="1" dirty="0">
                        <a:effectLst/>
                        <a:latin typeface="+mn-ea"/>
                        <a:ea typeface="+mn-ea"/>
                      </a:endParaRPr>
                    </a:p>
                    <a:p>
                      <a:pPr algn="l">
                        <a:lnSpc>
                          <a:spcPts val="1500"/>
                        </a:lnSpc>
                        <a:spcAft>
                          <a:spcPts val="0"/>
                        </a:spcAft>
                      </a:pPr>
                      <a:r>
                        <a:rPr lang="ja-JP" sz="1400" b="1" dirty="0">
                          <a:effectLst/>
                          <a:latin typeface="+mn-ea"/>
                          <a:ea typeface="+mn-ea"/>
                        </a:rPr>
                        <a:t>５年実測生存率</a:t>
                      </a:r>
                    </a:p>
                    <a:p>
                      <a:pPr algn="l">
                        <a:lnSpc>
                          <a:spcPts val="1500"/>
                        </a:lnSpc>
                        <a:spcAft>
                          <a:spcPts val="0"/>
                        </a:spcAft>
                      </a:pPr>
                      <a:r>
                        <a:rPr lang="ja-JP" sz="1400" b="1"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a:effectLst/>
                          <a:latin typeface="+mn-ea"/>
                          <a:ea typeface="+mn-ea"/>
                        </a:rPr>
                        <a:t>78.7</a:t>
                      </a:r>
                      <a:r>
                        <a:rPr lang="ja-JP" sz="1400" b="1" dirty="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smtClean="0">
                          <a:solidFill>
                            <a:schemeClr val="tx1"/>
                          </a:solidFill>
                          <a:effectLst/>
                          <a:latin typeface="+mn-ea"/>
                          <a:ea typeface="+mn-ea"/>
                          <a:cs typeface="HG丸ｺﾞｼｯｸM-PRO"/>
                        </a:rPr>
                        <a:t>80.4%</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47165">
                <a:tc>
                  <a:txBody>
                    <a:bodyPr/>
                    <a:lstStyle/>
                    <a:p>
                      <a:pPr algn="ctr">
                        <a:lnSpc>
                          <a:spcPts val="13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a:lnSpc>
                          <a:spcPts val="1500"/>
                        </a:lnSpc>
                        <a:spcAft>
                          <a:spcPts val="0"/>
                        </a:spcAft>
                      </a:pPr>
                      <a:r>
                        <a:rPr lang="en-US" sz="1400" b="1" dirty="0">
                          <a:effectLst/>
                          <a:latin typeface="+mn-ea"/>
                          <a:ea typeface="+mn-ea"/>
                        </a:rPr>
                        <a:t>AYA</a:t>
                      </a:r>
                      <a:r>
                        <a:rPr lang="ja-JP" sz="1400" b="1" dirty="0">
                          <a:effectLst/>
                          <a:latin typeface="+mn-ea"/>
                          <a:ea typeface="+mn-ea"/>
                        </a:rPr>
                        <a:t>世代（</a:t>
                      </a:r>
                      <a:r>
                        <a:rPr lang="en-US" sz="1400" b="1" dirty="0">
                          <a:effectLst/>
                          <a:latin typeface="+mn-ea"/>
                          <a:ea typeface="+mn-ea"/>
                        </a:rPr>
                        <a:t>30</a:t>
                      </a:r>
                      <a:r>
                        <a:rPr lang="ja-JP" sz="1400" b="1" dirty="0">
                          <a:effectLst/>
                          <a:latin typeface="+mn-ea"/>
                          <a:ea typeface="+mn-ea"/>
                        </a:rPr>
                        <a:t>歳～</a:t>
                      </a:r>
                      <a:r>
                        <a:rPr lang="en-US" sz="1400" b="1" dirty="0">
                          <a:effectLst/>
                          <a:latin typeface="+mn-ea"/>
                          <a:ea typeface="+mn-ea"/>
                        </a:rPr>
                        <a:t>39</a:t>
                      </a:r>
                      <a:r>
                        <a:rPr lang="ja-JP" sz="1400" b="1" dirty="0">
                          <a:effectLst/>
                          <a:latin typeface="+mn-ea"/>
                          <a:ea typeface="+mn-ea"/>
                        </a:rPr>
                        <a:t>歳）における</a:t>
                      </a:r>
                      <a:endParaRPr lang="en-US" altLang="ja-JP" sz="1400" b="1" dirty="0">
                        <a:effectLst/>
                        <a:latin typeface="+mn-ea"/>
                        <a:ea typeface="+mn-ea"/>
                      </a:endParaRPr>
                    </a:p>
                    <a:p>
                      <a:pPr algn="l">
                        <a:lnSpc>
                          <a:spcPts val="1500"/>
                        </a:lnSpc>
                        <a:spcAft>
                          <a:spcPts val="0"/>
                        </a:spcAft>
                      </a:pPr>
                      <a:r>
                        <a:rPr lang="ja-JP" sz="1400" b="1" dirty="0">
                          <a:effectLst/>
                          <a:latin typeface="+mn-ea"/>
                          <a:ea typeface="+mn-ea"/>
                        </a:rPr>
                        <a:t>５年実測生存率</a:t>
                      </a:r>
                    </a:p>
                    <a:p>
                      <a:pPr algn="l">
                        <a:lnSpc>
                          <a:spcPts val="1500"/>
                        </a:lnSpc>
                        <a:spcAft>
                          <a:spcPts val="0"/>
                        </a:spcAft>
                      </a:pPr>
                      <a:r>
                        <a:rPr lang="ja-JP" sz="1400" b="1"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sz="1400" b="1" dirty="0">
                          <a:effectLst/>
                          <a:latin typeface="+mn-ea"/>
                          <a:ea typeface="+mn-ea"/>
                        </a:rPr>
                        <a:t>77.7</a:t>
                      </a:r>
                      <a:r>
                        <a:rPr lang="ja-JP" sz="1400" b="1" dirty="0">
                          <a:effectLst/>
                          <a:latin typeface="+mn-ea"/>
                          <a:ea typeface="+mn-ea"/>
                        </a:rPr>
                        <a:t>％</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1500"/>
                        </a:lnSpc>
                        <a:spcAft>
                          <a:spcPts val="0"/>
                        </a:spcAft>
                      </a:pPr>
                      <a:r>
                        <a:rPr lang="en-US" altLang="ja-JP" sz="1400" b="1" dirty="0" smtClean="0">
                          <a:solidFill>
                            <a:schemeClr val="tx1"/>
                          </a:solidFill>
                          <a:effectLst/>
                          <a:latin typeface="+mn-ea"/>
                          <a:ea typeface="+mn-ea"/>
                          <a:cs typeface="HG丸ｺﾞｼｯｸM-PRO"/>
                        </a:rPr>
                        <a:t>79.4</a:t>
                      </a:r>
                      <a:r>
                        <a:rPr lang="ja-JP" altLang="en-US" sz="1400" b="1" dirty="0" smtClean="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11779"/>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en-US" altLang="ja-JP" sz="2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1</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がん医療の充実、　</a:t>
            </a:r>
            <a:r>
              <a:rPr kumimoji="1" lang="en-US" altLang="ja-JP" sz="28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2</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患者支援の充実</a:t>
            </a:r>
          </a:p>
        </p:txBody>
      </p:sp>
      <p:sp>
        <p:nvSpPr>
          <p:cNvPr id="15" name="正方形/長方形 14"/>
          <p:cNvSpPr/>
          <p:nvPr/>
        </p:nvSpPr>
        <p:spPr>
          <a:xfrm>
            <a:off x="129324" y="923640"/>
            <a:ext cx="6786631" cy="605294"/>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２（２）</a:t>
            </a:r>
            <a:r>
              <a:rPr kumimoji="1" lang="ja-JP" altLang="en-US"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小児･</a:t>
            </a:r>
            <a:r>
              <a:rPr kumimoji="1" lang="en-US" altLang="ja-JP"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AYA</a:t>
            </a:r>
            <a:r>
              <a:rPr kumimoji="1" lang="ja-JP" altLang="en-US" sz="1600" b="1" i="0" u="heavy"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世代のがん</a:t>
            </a:r>
            <a:r>
              <a:rPr kumimoji="1" lang="ja-JP" altLang="en-US" sz="16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･高齢者のがん･希少がん　計画</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Ｐ</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51-52</a:t>
            </a:r>
          </a:p>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16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３（３）就労支援等のがんサバイバーシップ支援   　　  </a:t>
            </a:r>
            <a:r>
              <a:rPr kumimoji="1" lang="ja-JP" altLang="en-US" sz="16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計画</a:t>
            </a:r>
            <a:r>
              <a:rPr kumimoji="1" lang="ja-JP" altLang="en-US"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Ｐ</a:t>
            </a:r>
            <a:r>
              <a:rPr kumimoji="1" lang="en-US" altLang="ja-JP" sz="1600" b="1" i="0" u="none" strike="noStrike" kern="1200" cap="none" spc="0" normalizeH="0" baseline="0" noProof="0" dirty="0">
                <a:ln>
                  <a:noFill/>
                </a:ln>
                <a:solidFill>
                  <a:prstClr val="white"/>
                </a:solidFill>
                <a:effectLst/>
                <a:uLnTx/>
                <a:uFillTx/>
                <a:latin typeface="游ゴシック" panose="020B0400000000000000" pitchFamily="50" charset="-128"/>
                <a:ea typeface="游ゴシック" panose="020B0400000000000000" pitchFamily="50" charset="-128"/>
                <a:cs typeface="+mn-cs"/>
              </a:rPr>
              <a:t>57-58</a:t>
            </a:r>
          </a:p>
        </p:txBody>
      </p:sp>
      <p:sp>
        <p:nvSpPr>
          <p:cNvPr id="13" name="正方形/長方形 12"/>
          <p:cNvSpPr/>
          <p:nvPr/>
        </p:nvSpPr>
        <p:spPr>
          <a:xfrm>
            <a:off x="738338" y="2073465"/>
            <a:ext cx="8130963"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≪第３期大阪府がん対策推進計画におけるモニタリング指標≫</a:t>
            </a:r>
          </a:p>
        </p:txBody>
      </p:sp>
    </p:spTree>
    <p:extLst>
      <p:ext uri="{BB962C8B-B14F-4D97-AF65-F5344CB8AC3E}">
        <p14:creationId xmlns:p14="http://schemas.microsoft.com/office/powerpoint/2010/main" val="1823462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7" name="スライド番号プレースホルダー 1"/>
          <p:cNvSpPr txBox="1">
            <a:spLocks/>
          </p:cNvSpPr>
          <p:nvPr/>
        </p:nvSpPr>
        <p:spPr>
          <a:xfrm>
            <a:off x="7547824" y="6450646"/>
            <a:ext cx="222885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endParaRPr>
          </a:p>
        </p:txBody>
      </p:sp>
      <p:graphicFrame>
        <p:nvGraphicFramePr>
          <p:cNvPr id="15" name="表 14"/>
          <p:cNvGraphicFramePr>
            <a:graphicFrameLocks noGrp="1"/>
          </p:cNvGraphicFramePr>
          <p:nvPr/>
        </p:nvGraphicFramePr>
        <p:xfrm>
          <a:off x="476518" y="282674"/>
          <a:ext cx="8963696" cy="777240"/>
        </p:xfrm>
        <a:graphic>
          <a:graphicData uri="http://schemas.openxmlformats.org/drawingml/2006/table">
            <a:tbl>
              <a:tblPr firstRow="1" bandRow="1">
                <a:tableStyleId>{5C22544A-7EE6-4342-B048-85BDC9FD1C3A}</a:tableStyleId>
              </a:tblPr>
              <a:tblGrid>
                <a:gridCol w="1120462">
                  <a:extLst>
                    <a:ext uri="{9D8B030D-6E8A-4147-A177-3AD203B41FA5}">
                      <a16:colId xmlns:a16="http://schemas.microsoft.com/office/drawing/2014/main" val="3795206225"/>
                    </a:ext>
                  </a:extLst>
                </a:gridCol>
                <a:gridCol w="7843234">
                  <a:extLst>
                    <a:ext uri="{9D8B030D-6E8A-4147-A177-3AD203B41FA5}">
                      <a16:colId xmlns:a16="http://schemas.microsoft.com/office/drawing/2014/main" val="1328953327"/>
                    </a:ext>
                  </a:extLst>
                </a:gridCol>
              </a:tblGrid>
              <a:tr h="7057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a:solidFill>
                            <a:schemeClr val="tx1"/>
                          </a:solidFill>
                        </a:rPr>
                        <a:t>◆小児・</a:t>
                      </a:r>
                      <a:r>
                        <a:rPr kumimoji="1" lang="en-US" altLang="ja-JP" sz="1400" b="1" dirty="0">
                          <a:solidFill>
                            <a:schemeClr val="tx1"/>
                          </a:solidFill>
                        </a:rPr>
                        <a:t>AYA</a:t>
                      </a:r>
                      <a:r>
                        <a:rPr kumimoji="1" lang="ja-JP" altLang="en-US" sz="1400" b="1" dirty="0">
                          <a:solidFill>
                            <a:schemeClr val="tx1"/>
                          </a:solidFill>
                        </a:rPr>
                        <a:t>世代のがんについては、それぞれの特性に応じた対策が必要。</a:t>
                      </a:r>
                      <a:endParaRPr kumimoji="1" lang="en-US" altLang="ja-JP" sz="1400" b="1" dirty="0">
                        <a:solidFill>
                          <a:schemeClr val="tx1"/>
                        </a:solidFill>
                      </a:endParaRPr>
                    </a:p>
                    <a:p>
                      <a:pPr marL="174625" marR="0" lvl="0" indent="-174625" algn="l" defTabSz="914400" rtl="0" eaLnBrk="1" fontAlgn="auto" latinLnBrk="0" hangingPunct="1">
                        <a:lnSpc>
                          <a:spcPts val="1800"/>
                        </a:lnSpc>
                        <a:spcBef>
                          <a:spcPts val="0"/>
                        </a:spcBef>
                        <a:spcAft>
                          <a:spcPts val="0"/>
                        </a:spcAft>
                        <a:buClrTx/>
                        <a:buSzTx/>
                        <a:buFontTx/>
                        <a:buNone/>
                        <a:tabLst/>
                        <a:defRPr/>
                      </a:pPr>
                      <a:r>
                        <a:rPr kumimoji="1" lang="ja-JP" altLang="en-US" sz="1400" b="1" dirty="0">
                          <a:solidFill>
                            <a:schemeClr val="tx1"/>
                          </a:solidFill>
                        </a:rPr>
                        <a:t>◆小児･</a:t>
                      </a:r>
                      <a:r>
                        <a:rPr kumimoji="1" lang="en-US" altLang="ja-JP" sz="1400" b="1" dirty="0">
                          <a:solidFill>
                            <a:schemeClr val="tx1"/>
                          </a:solidFill>
                        </a:rPr>
                        <a:t>AYA</a:t>
                      </a:r>
                      <a:r>
                        <a:rPr kumimoji="1" lang="ja-JP" altLang="en-US" sz="1400" b="1" dirty="0">
                          <a:solidFill>
                            <a:schemeClr val="tx1"/>
                          </a:solidFill>
                        </a:rPr>
                        <a:t>世代のがんは</a:t>
                      </a:r>
                      <a:r>
                        <a:rPr kumimoji="1" lang="en-US" altLang="ja-JP" sz="1400" b="1" dirty="0">
                          <a:solidFill>
                            <a:schemeClr val="tx1"/>
                          </a:solidFill>
                        </a:rPr>
                        <a:t>､</a:t>
                      </a:r>
                      <a:r>
                        <a:rPr kumimoji="1" lang="ja-JP" altLang="en-US" sz="1400" b="1" dirty="0">
                          <a:solidFill>
                            <a:schemeClr val="tx1"/>
                          </a:solidFill>
                        </a:rPr>
                        <a:t>幅広いライフステージに応じた多様なニーズに沿った支援が求められている。　</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5061397" y="6428290"/>
            <a:ext cx="4598563" cy="365125"/>
          </a:xfrm>
        </p:spPr>
        <p:txBody>
          <a:bodyPr/>
          <a:lstStyle/>
          <a:p>
            <a:pPr lvl="0">
              <a:defRPr/>
            </a:pP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＜小児･</a:t>
            </a:r>
            <a:r>
              <a:rPr kumimoji="1" lang="en-US" altLang="ja-JP"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AYA</a:t>
            </a: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世代のがん対策部会</a:t>
            </a:r>
            <a:r>
              <a:rPr kumimoji="1" lang="ja-JP" altLang="en-US" sz="1400" b="1" i="0" u="none" strike="noStrike" kern="1200" cap="none" spc="0" normalizeH="0" baseline="0" noProof="0" dirty="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a:t>
            </a:r>
            <a:r>
              <a:rPr kumimoji="1" lang="ja-JP" altLang="en-US" sz="1600" b="1" dirty="0">
                <a:latin typeface="+mn-ea"/>
              </a:rPr>
              <a:t> </a:t>
            </a:r>
            <a:r>
              <a:rPr kumimoji="1" lang="ja-JP" altLang="en-US" sz="1600" b="1" dirty="0" smtClean="0">
                <a:latin typeface="+mn-ea"/>
              </a:rPr>
              <a:t>   </a:t>
            </a:r>
            <a:r>
              <a:rPr kumimoji="1" lang="en-US" altLang="ja-JP" sz="1600" b="1" dirty="0" smtClean="0">
                <a:latin typeface="+mn-ea"/>
              </a:rPr>
              <a:t>6</a:t>
            </a:r>
            <a:r>
              <a:rPr kumimoji="1" lang="ja-JP" altLang="en-US" sz="1600" b="1" dirty="0" smtClean="0">
                <a:latin typeface="+mn-ea"/>
              </a:rPr>
              <a:t> </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p>
        </p:txBody>
      </p:sp>
      <p:graphicFrame>
        <p:nvGraphicFramePr>
          <p:cNvPr id="9" name="表 8"/>
          <p:cNvGraphicFramePr>
            <a:graphicFrameLocks noGrp="1"/>
          </p:cNvGraphicFramePr>
          <p:nvPr>
            <p:extLst>
              <p:ext uri="{D42A27DB-BD31-4B8C-83A1-F6EECF244321}">
                <p14:modId xmlns:p14="http://schemas.microsoft.com/office/powerpoint/2010/main" val="3988418855"/>
              </p:ext>
            </p:extLst>
          </p:nvPr>
        </p:nvGraphicFramePr>
        <p:xfrm>
          <a:off x="481787" y="1174881"/>
          <a:ext cx="8958427" cy="4950310"/>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848249">
                  <a:extLst>
                    <a:ext uri="{9D8B030D-6E8A-4147-A177-3AD203B41FA5}">
                      <a16:colId xmlns:a16="http://schemas.microsoft.com/office/drawing/2014/main" val="89849022"/>
                    </a:ext>
                  </a:extLst>
                </a:gridCol>
              </a:tblGrid>
              <a:tr h="2050779">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b="1" dirty="0">
                          <a:solidFill>
                            <a:schemeClr val="tx1"/>
                          </a:solidFill>
                        </a:rPr>
                        <a:t>《</a:t>
                      </a:r>
                      <a:r>
                        <a:rPr kumimoji="1" lang="ja-JP" altLang="en-US" sz="1300" b="1" u="sng" dirty="0">
                          <a:solidFill>
                            <a:schemeClr val="tx1"/>
                          </a:solidFill>
                        </a:rPr>
                        <a:t>小児･</a:t>
                      </a:r>
                      <a:r>
                        <a:rPr kumimoji="1" lang="en-US" altLang="ja-JP" sz="1300" b="1" u="sng" dirty="0">
                          <a:solidFill>
                            <a:schemeClr val="tx1"/>
                          </a:solidFill>
                        </a:rPr>
                        <a:t>AYA</a:t>
                      </a:r>
                      <a:r>
                        <a:rPr kumimoji="1" lang="ja-JP" altLang="en-US" sz="1300" b="1" u="sng" dirty="0">
                          <a:solidFill>
                            <a:schemeClr val="tx1"/>
                          </a:solidFill>
                        </a:rPr>
                        <a:t>世代のがん</a:t>
                      </a:r>
                      <a:r>
                        <a:rPr kumimoji="1" lang="en-US" altLang="ja-JP" sz="1300" b="1" dirty="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■国・府の</a:t>
                      </a:r>
                      <a:r>
                        <a:rPr kumimoji="1" lang="ja-JP" altLang="en-US" sz="1300" b="0" dirty="0">
                          <a:solidFill>
                            <a:schemeClr val="tx1"/>
                          </a:solidFill>
                        </a:rPr>
                        <a:t>小児がん拠点</a:t>
                      </a:r>
                      <a:r>
                        <a:rPr kumimoji="1" lang="ja-JP" altLang="en-US" sz="1300" b="0" dirty="0" smtClean="0">
                          <a:solidFill>
                            <a:schemeClr val="tx1"/>
                          </a:solidFill>
                        </a:rPr>
                        <a:t>病院や</a:t>
                      </a:r>
                      <a:r>
                        <a:rPr kumimoji="1" lang="ja-JP" altLang="en-US" sz="1300" b="0" dirty="0">
                          <a:solidFill>
                            <a:schemeClr val="tx1"/>
                          </a:solidFill>
                        </a:rPr>
                        <a:t>成人のがん拠点病院との連携・協力体制の強化に</a:t>
                      </a:r>
                      <a:r>
                        <a:rPr kumimoji="1" lang="ja-JP" altLang="en-US" sz="1300" b="0" dirty="0" smtClean="0">
                          <a:solidFill>
                            <a:schemeClr val="tx1"/>
                          </a:solidFill>
                        </a:rPr>
                        <a:t>努めた。</a:t>
                      </a:r>
                      <a:endParaRPr kumimoji="1" lang="en-US" altLang="ja-JP" sz="1300" b="0" dirty="0" smtClean="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a:t>
                      </a:r>
                      <a:r>
                        <a:rPr kumimoji="1" lang="en-US" altLang="ja-JP" sz="1300" b="0" dirty="0">
                          <a:solidFill>
                            <a:schemeClr val="tx1"/>
                          </a:solidFill>
                        </a:rPr>
                        <a:t>H30</a:t>
                      </a:r>
                      <a:r>
                        <a:rPr kumimoji="1" lang="ja-JP" altLang="en-US" sz="1300" b="0" dirty="0" smtClean="0">
                          <a:solidFill>
                            <a:schemeClr val="tx1"/>
                          </a:solidFill>
                        </a:rPr>
                        <a:t>年度から実施している「</a:t>
                      </a:r>
                      <a:r>
                        <a:rPr kumimoji="1" lang="ja-JP" altLang="en-US" sz="1300" b="0" dirty="0">
                          <a:solidFill>
                            <a:schemeClr val="tx1"/>
                          </a:solidFill>
                        </a:rPr>
                        <a:t>小児がん患者家族調査」を継続して実施。</a:t>
                      </a:r>
                      <a:endParaRPr kumimoji="1" lang="en-US" altLang="ja-JP" sz="13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小児･ＡＹＡ世代への支援</a:t>
                      </a:r>
                      <a:r>
                        <a:rPr kumimoji="1" lang="en-US" altLang="ja-JP" sz="1300" dirty="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■小児・ＡＹＡ世代の就労支援について、相談支援体制の</a:t>
                      </a:r>
                      <a:r>
                        <a:rPr kumimoji="1" lang="ja-JP" altLang="en-US" sz="1300" b="0" dirty="0">
                          <a:solidFill>
                            <a:schemeClr val="tx1"/>
                          </a:solidFill>
                        </a:rPr>
                        <a:t>充実を図る</a:t>
                      </a:r>
                      <a:r>
                        <a:rPr kumimoji="1" lang="ja-JP" altLang="en-US" sz="1300" b="0" dirty="0" smtClean="0">
                          <a:solidFill>
                            <a:schemeClr val="tx1"/>
                          </a:solidFill>
                        </a:rPr>
                        <a:t>ため、相談員</a:t>
                      </a:r>
                      <a:r>
                        <a:rPr kumimoji="1" lang="ja-JP" altLang="en-US" sz="1300" b="0" dirty="0">
                          <a:solidFill>
                            <a:schemeClr val="tx1"/>
                          </a:solidFill>
                        </a:rPr>
                        <a:t>への研修を実施するとともに</a:t>
                      </a:r>
                      <a:r>
                        <a:rPr kumimoji="1" lang="ja-JP" altLang="en-US" sz="1300" b="0" dirty="0" smtClean="0">
                          <a:solidFill>
                            <a:schemeClr val="tx1"/>
                          </a:solidFill>
                        </a:rPr>
                        <a:t>、労働</a:t>
                      </a:r>
                      <a:r>
                        <a:rPr kumimoji="1" lang="ja-JP" altLang="en-US" sz="1300" b="0" dirty="0">
                          <a:solidFill>
                            <a:schemeClr val="tx1"/>
                          </a:solidFill>
                        </a:rPr>
                        <a:t>関係機関と連携した出張相談等を実施。</a:t>
                      </a:r>
                      <a:endParaRPr kumimoji="1" lang="en-US" altLang="ja-JP" sz="1300" b="0" dirty="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rPr>
                        <a:t>■府教育庁において府立高校に在籍する長期入院中の生徒への学業支援を実施。また、入院中の小児・</a:t>
                      </a:r>
                      <a:r>
                        <a:rPr kumimoji="1" lang="en-US" altLang="ja-JP" sz="1300" b="0" dirty="0" smtClean="0">
                          <a:solidFill>
                            <a:schemeClr val="tx1"/>
                          </a:solidFill>
                        </a:rPr>
                        <a:t>AYA</a:t>
                      </a:r>
                      <a:r>
                        <a:rPr kumimoji="1" lang="ja-JP" altLang="en-US" sz="1300" b="0" dirty="0" smtClean="0">
                          <a:solidFill>
                            <a:schemeClr val="tx1"/>
                          </a:solidFill>
                        </a:rPr>
                        <a:t>世代のがん患者への学習活動支援や通信機器の活用による外部とのｺﾐｭﾆｹｰｼｮﾝを図るための環境整備費等に対し助成（</a:t>
                      </a:r>
                      <a:r>
                        <a:rPr kumimoji="1" lang="en-US" altLang="ja-JP" sz="1300" b="0" dirty="0" smtClean="0">
                          <a:solidFill>
                            <a:schemeClr val="tx1"/>
                          </a:solidFill>
                        </a:rPr>
                        <a:t>7</a:t>
                      </a:r>
                      <a:r>
                        <a:rPr kumimoji="1" lang="ja-JP" altLang="en-US" sz="1300" b="0" dirty="0" smtClean="0">
                          <a:solidFill>
                            <a:schemeClr val="tx1"/>
                          </a:solidFill>
                        </a:rPr>
                        <a:t>病院）。</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a:t>
                      </a:r>
                      <a:r>
                        <a:rPr kumimoji="1" lang="en-US" altLang="ja-JP" sz="1300" b="0" i="0" u="none" strike="noStrike" kern="1200" cap="none" spc="0" normalizeH="0" baseline="0" noProof="0" dirty="0" smtClean="0">
                          <a:ln>
                            <a:noFill/>
                          </a:ln>
                          <a:solidFill>
                            <a:schemeClr val="tx1"/>
                          </a:solidFill>
                          <a:effectLst/>
                          <a:uLnTx/>
                          <a:uFillTx/>
                          <a:latin typeface="+mn-lt"/>
                          <a:ea typeface="+mn-ea"/>
                          <a:cs typeface="+mn-cs"/>
                        </a:rPr>
                        <a:t>AYA</a:t>
                      </a: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世代への支援に関する市町村や関係機関向けセミナーを開催。</a:t>
                      </a:r>
                      <a:endParaRPr kumimoji="1" lang="en-US" altLang="ja-JP" sz="1300" b="0" dirty="0" smtClean="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a:solidFill>
                            <a:schemeClr val="tx1"/>
                          </a:solidFill>
                        </a:rPr>
                        <a:t>新たな課題（生殖機能の温存等）への対応</a:t>
                      </a:r>
                      <a:r>
                        <a:rPr kumimoji="1" lang="en-US" altLang="ja-JP" sz="1300" dirty="0" smtClean="0">
                          <a:solidFill>
                            <a:schemeClr val="tx1"/>
                          </a:solidFill>
                        </a:rPr>
                        <a:t>》</a:t>
                      </a:r>
                      <a:endParaRPr kumimoji="1" lang="en-US" altLang="ja-JP" sz="1300" b="0" dirty="0">
                        <a:solidFill>
                          <a:schemeClr val="tx1"/>
                        </a:solidFill>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en-US" altLang="ja-JP" sz="1300" b="0" i="0" u="none" strike="noStrike" kern="1200" cap="none" spc="0" normalizeH="0" baseline="0" noProof="0" dirty="0" smtClean="0">
                          <a:ln>
                            <a:noFill/>
                          </a:ln>
                          <a:solidFill>
                            <a:schemeClr val="tx1"/>
                          </a:solidFill>
                          <a:effectLst/>
                          <a:uLnTx/>
                          <a:uFillTx/>
                          <a:latin typeface="+mn-lt"/>
                          <a:ea typeface="+mn-ea"/>
                          <a:cs typeface="+mn-cs"/>
                        </a:rPr>
                        <a:t>■</a:t>
                      </a: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小児がん患者を対象とした重粒子線治療の助成制度を運用。</a:t>
                      </a:r>
                      <a:endParaRPr kumimoji="1" lang="en-US" altLang="ja-JP" sz="1300" b="0" i="0" u="none" strike="sngStrike" kern="1200" cap="none" spc="0" normalizeH="0" baseline="0" noProof="0" dirty="0" smtClean="0">
                        <a:ln>
                          <a:noFill/>
                        </a:ln>
                        <a:solidFill>
                          <a:schemeClr val="tx1"/>
                        </a:solidFill>
                        <a:effectLst/>
                        <a:uLnTx/>
                        <a:uFillTx/>
                        <a:latin typeface="+mn-lt"/>
                        <a:ea typeface="+mn-ea"/>
                        <a:cs typeface="+mn-cs"/>
                      </a:endParaRP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■がん・生殖医療ネットワークと連携して作成した、患者向けの生殖機能の温存に関する冊子を活用し、がん拠点病院で情報提供。</a:t>
                      </a:r>
                      <a:endParaRPr kumimoji="1" lang="en-US" altLang="ja-JP"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50099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174625" indent="-174625"/>
                      <a:r>
                        <a:rPr kumimoji="1" lang="ja-JP" altLang="en-US" sz="1300" b="0" dirty="0">
                          <a:solidFill>
                            <a:schemeClr val="tx1"/>
                          </a:solidFill>
                          <a:latin typeface="+mn-ea"/>
                          <a:ea typeface="+mn-ea"/>
                        </a:rPr>
                        <a:t>■「小児がん患者家族調査」の結果を受けて、患者家族のニーズに対応する施策実施が必要。</a:t>
                      </a:r>
                      <a:endParaRPr kumimoji="1" lang="en-US" altLang="ja-JP" sz="1300" b="0" dirty="0">
                        <a:solidFill>
                          <a:schemeClr val="tx1"/>
                        </a:solidFill>
                        <a:latin typeface="+mn-ea"/>
                        <a:ea typeface="+mn-ea"/>
                      </a:endParaRPr>
                    </a:p>
                    <a:p>
                      <a:pPr marL="174625" indent="-174625"/>
                      <a:r>
                        <a:rPr kumimoji="1" lang="ja-JP" altLang="en-US" sz="1300" b="0" dirty="0">
                          <a:solidFill>
                            <a:schemeClr val="tx1"/>
                          </a:solidFill>
                          <a:latin typeface="+mn-ea"/>
                          <a:ea typeface="+mn-ea"/>
                        </a:rPr>
                        <a:t>■第３期計画の個別取組みは、全体的には概ね順調に実施できているものの、一部未着手となっているものが</a:t>
                      </a:r>
                      <a:r>
                        <a:rPr kumimoji="1" lang="ja-JP" altLang="en-US" sz="1300" b="0" dirty="0" smtClean="0">
                          <a:solidFill>
                            <a:schemeClr val="tx1"/>
                          </a:solidFill>
                          <a:latin typeface="+mn-ea"/>
                          <a:ea typeface="+mn-ea"/>
                        </a:rPr>
                        <a:t>あるため関係機関と連携し対応策の検討が必要。</a:t>
                      </a:r>
                      <a:endParaRPr kumimoji="1" lang="en-US" altLang="ja-JP" sz="13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r>
                        <a:rPr kumimoji="1" lang="ja-JP" altLang="en-US" sz="1300" b="0" dirty="0" smtClean="0">
                          <a:solidFill>
                            <a:schemeClr val="tx1"/>
                          </a:solidFill>
                          <a:latin typeface="+mn-ea"/>
                          <a:ea typeface="+mn-ea"/>
                        </a:rPr>
                        <a:t>■</a:t>
                      </a:r>
                      <a:r>
                        <a:rPr kumimoji="1" lang="ja-JP" altLang="en-US" sz="1300" b="0" dirty="0">
                          <a:solidFill>
                            <a:schemeClr val="tx1"/>
                          </a:solidFill>
                          <a:latin typeface="+mn-ea"/>
                          <a:ea typeface="+mn-ea"/>
                        </a:rPr>
                        <a:t>小児・</a:t>
                      </a:r>
                      <a:r>
                        <a:rPr kumimoji="1" lang="en-US" altLang="ja-JP" sz="1300" b="0" dirty="0">
                          <a:solidFill>
                            <a:schemeClr val="tx1"/>
                          </a:solidFill>
                          <a:latin typeface="+mn-ea"/>
                          <a:ea typeface="+mn-ea"/>
                        </a:rPr>
                        <a:t>AYA</a:t>
                      </a:r>
                      <a:r>
                        <a:rPr kumimoji="1" lang="ja-JP" altLang="en-US" sz="1300" b="0" dirty="0">
                          <a:solidFill>
                            <a:schemeClr val="tx1"/>
                          </a:solidFill>
                          <a:latin typeface="+mn-ea"/>
                          <a:ea typeface="+mn-ea"/>
                        </a:rPr>
                        <a:t>世代に対応可能な在宅緩和ケアマップ・リストの</a:t>
                      </a:r>
                      <a:r>
                        <a:rPr kumimoji="1" lang="ja-JP" altLang="en-US" sz="1300" b="0" dirty="0" smtClean="0">
                          <a:solidFill>
                            <a:schemeClr val="tx1"/>
                          </a:solidFill>
                          <a:latin typeface="+mn-ea"/>
                          <a:ea typeface="+mn-ea"/>
                        </a:rPr>
                        <a:t>作成検討。</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■小児・</a:t>
                      </a:r>
                      <a:r>
                        <a:rPr kumimoji="1" lang="en-US" altLang="ja-JP" sz="1300" b="0"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AYA</a:t>
                      </a:r>
                      <a:r>
                        <a:rPr kumimoji="1" lang="ja-JP" altLang="en-US" sz="1300" b="0"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世代のがん患者の妊孕性温存治療助成事業の実施（</a:t>
                      </a:r>
                      <a:r>
                        <a:rPr kumimoji="1" lang="en-US" altLang="ja-JP" sz="1300" b="0"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2</a:t>
                      </a:r>
                      <a:r>
                        <a:rPr kumimoji="1" lang="ja-JP" altLang="en-US" sz="1300" b="0"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月府議会に予算案提案中）。</a:t>
                      </a:r>
                      <a:endParaRPr kumimoji="1" lang="ja-JP" altLang="en-US"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572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a:solidFill>
                            <a:schemeClr val="bg1"/>
                          </a:solidFill>
                        </a:rPr>
                        <a:t>　</a:t>
                      </a:r>
                      <a:r>
                        <a:rPr kumimoji="1" lang="ja-JP" altLang="en-US" sz="1600" b="1" baseline="0">
                          <a:solidFill>
                            <a:schemeClr val="bg1"/>
                          </a:solidFill>
                        </a:rPr>
                        <a:t> </a:t>
                      </a:r>
                      <a:r>
                        <a:rPr kumimoji="1" lang="ja-JP" altLang="en-US" sz="1600" b="1">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smtClean="0">
                          <a:solidFill>
                            <a:schemeClr val="tx1"/>
                          </a:solidFill>
                        </a:rPr>
                        <a:t>重粒子</a:t>
                      </a:r>
                      <a:r>
                        <a:rPr kumimoji="1" lang="ja-JP" altLang="en-US" sz="1300" dirty="0">
                          <a:solidFill>
                            <a:schemeClr val="tx1"/>
                          </a:solidFill>
                        </a:rPr>
                        <a:t>線がん治療患者支援事業（</a:t>
                      </a:r>
                      <a:r>
                        <a:rPr kumimoji="1" lang="en-US" altLang="ja-JP" sz="1300" dirty="0">
                          <a:solidFill>
                            <a:schemeClr val="tx1"/>
                          </a:solidFill>
                        </a:rPr>
                        <a:t>3,140</a:t>
                      </a:r>
                      <a:r>
                        <a:rPr kumimoji="1" lang="ja-JP" altLang="en-US" sz="1300" dirty="0">
                          <a:solidFill>
                            <a:schemeClr val="tx1"/>
                          </a:solidFill>
                        </a:rPr>
                        <a:t>千円</a:t>
                      </a:r>
                      <a:r>
                        <a:rPr kumimoji="1" lang="ja-JP" altLang="en-US" sz="1300" dirty="0" smtClean="0">
                          <a:solidFill>
                            <a:schemeClr val="tx1"/>
                          </a:solidFill>
                        </a:rPr>
                        <a:t>）、</a:t>
                      </a:r>
                      <a:r>
                        <a:rPr lang="ja-JP" altLang="en-US" sz="1400" dirty="0" smtClean="0">
                          <a:solidFill>
                            <a:schemeClr val="tx1"/>
                          </a:solidFill>
                          <a:effectLst/>
                        </a:rPr>
                        <a:t>小児・ＡＹＡ世代のがん患者支援事業（</a:t>
                      </a:r>
                      <a:r>
                        <a:rPr lang="en-US" altLang="ja-JP" sz="1400" dirty="0" smtClean="0">
                          <a:solidFill>
                            <a:schemeClr val="tx1"/>
                          </a:solidFill>
                          <a:effectLst/>
                        </a:rPr>
                        <a:t>1,500</a:t>
                      </a:r>
                      <a:r>
                        <a:rPr lang="ja-JP" altLang="en-US" sz="1400" dirty="0" smtClean="0">
                          <a:solidFill>
                            <a:schemeClr val="tx1"/>
                          </a:solidFill>
                          <a:effectLst/>
                        </a:rPr>
                        <a:t>千円）等　</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90326" y="1099837"/>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a:t>
                </a:r>
                <a:r>
                  <a:rPr kumimoji="1" lang="ja-JP" altLang="en-US" sz="1200" b="1"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年度</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503110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18801" y="1045127"/>
            <a:ext cx="9259910" cy="558808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現在の状況</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7.9</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【平成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24</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2012</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）年】</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15</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件</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【平成</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28</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a:t>
            </a:r>
            <a:r>
              <a:rPr kumimoji="1" lang="en-US"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2016</a:t>
            </a:r>
            <a:r>
              <a:rPr kumimoji="1" lang="ja-JP" altLang="ja-JP"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）年】</a:t>
            </a:r>
            <a:endParaRPr kumimoji="0" lang="ja-JP" altLang="ja-JP"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19" name="表 18"/>
          <p:cNvGraphicFramePr>
            <a:graphicFrameLocks noGrp="1"/>
          </p:cNvGraphicFramePr>
          <p:nvPr>
            <p:extLst/>
          </p:nvPr>
        </p:nvGraphicFramePr>
        <p:xfrm>
          <a:off x="663360" y="2557803"/>
          <a:ext cx="8570793" cy="2194502"/>
        </p:xfrm>
        <a:graphic>
          <a:graphicData uri="http://schemas.openxmlformats.org/drawingml/2006/table">
            <a:tbl>
              <a:tblPr firstRow="1" firstCol="1" bandRow="1">
                <a:tableStyleId>{5C22544A-7EE6-4342-B048-85BDC9FD1C3A}</a:tableStyleId>
              </a:tblPr>
              <a:tblGrid>
                <a:gridCol w="244550">
                  <a:extLst>
                    <a:ext uri="{9D8B030D-6E8A-4147-A177-3AD203B41FA5}">
                      <a16:colId xmlns:a16="http://schemas.microsoft.com/office/drawing/2014/main" val="20000"/>
                    </a:ext>
                  </a:extLst>
                </a:gridCol>
                <a:gridCol w="3213329">
                  <a:extLst>
                    <a:ext uri="{9D8B030D-6E8A-4147-A177-3AD203B41FA5}">
                      <a16:colId xmlns:a16="http://schemas.microsoft.com/office/drawing/2014/main" val="20001"/>
                    </a:ext>
                  </a:extLst>
                </a:gridCol>
                <a:gridCol w="2627291">
                  <a:extLst>
                    <a:ext uri="{9D8B030D-6E8A-4147-A177-3AD203B41FA5}">
                      <a16:colId xmlns:a16="http://schemas.microsoft.com/office/drawing/2014/main" val="20002"/>
                    </a:ext>
                  </a:extLst>
                </a:gridCol>
                <a:gridCol w="2485623">
                  <a:extLst>
                    <a:ext uri="{9D8B030D-6E8A-4147-A177-3AD203B41FA5}">
                      <a16:colId xmlns:a16="http://schemas.microsoft.com/office/drawing/2014/main" val="1316396622"/>
                    </a:ext>
                  </a:extLst>
                </a:gridCol>
              </a:tblGrid>
              <a:tr h="533047">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6424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en-US" sz="1400" b="1" dirty="0">
                          <a:effectLst/>
                          <a:latin typeface="+mn-ea"/>
                          <a:ea typeface="+mn-ea"/>
                        </a:rPr>
                        <a:t>DCO</a:t>
                      </a:r>
                      <a:r>
                        <a:rPr lang="ja-JP" sz="1400" b="1" dirty="0">
                          <a:effectLst/>
                          <a:latin typeface="+mn-ea"/>
                          <a:ea typeface="+mn-ea"/>
                        </a:rPr>
                        <a:t>％</a:t>
                      </a:r>
                    </a:p>
                    <a:p>
                      <a:pPr algn="l" fontAlgn="auto">
                        <a:lnSpc>
                          <a:spcPts val="1600"/>
                        </a:lnSpc>
                        <a:spcAft>
                          <a:spcPts val="0"/>
                        </a:spcAft>
                      </a:pPr>
                      <a:r>
                        <a:rPr lang="ja-JP" sz="1400" b="1" kern="100" dirty="0">
                          <a:effectLst/>
                          <a:latin typeface="+mn-ea"/>
                          <a:ea typeface="+mn-ea"/>
                        </a:rPr>
                        <a:t>＜がん登録データの精度の維持＞</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7.9</a:t>
                      </a:r>
                      <a:r>
                        <a:rPr lang="ja-JP" sz="1400" b="1" dirty="0">
                          <a:effectLst/>
                          <a:latin typeface="+mn-ea"/>
                          <a:ea typeface="+mn-ea"/>
                        </a:rPr>
                        <a:t>％</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24</a:t>
                      </a:r>
                      <a:r>
                        <a:rPr lang="ja-JP" sz="1400" b="1" dirty="0">
                          <a:effectLst/>
                          <a:latin typeface="+mn-ea"/>
                          <a:ea typeface="+mn-ea"/>
                        </a:rPr>
                        <a:t>（</a:t>
                      </a:r>
                      <a:r>
                        <a:rPr lang="en-US" sz="1400" b="1" dirty="0">
                          <a:effectLst/>
                          <a:latin typeface="+mn-ea"/>
                          <a:ea typeface="+mn-ea"/>
                        </a:rPr>
                        <a:t>2012</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2.1</a:t>
                      </a:r>
                      <a:r>
                        <a:rPr lang="ja-JP" altLang="en-US" sz="1400" b="1" dirty="0">
                          <a:solidFill>
                            <a:schemeClr val="tx1"/>
                          </a:solidFill>
                          <a:effectLst/>
                          <a:latin typeface="+mn-ea"/>
                          <a:ea typeface="+mn-ea"/>
                          <a:cs typeface="HG丸ｺﾞｼｯｸM-PRO"/>
                        </a:rPr>
                        <a:t>％</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平成</a:t>
                      </a:r>
                      <a:r>
                        <a:rPr lang="en-US" altLang="ja-JP" sz="1400" b="1" dirty="0">
                          <a:solidFill>
                            <a:schemeClr val="tx1"/>
                          </a:solidFill>
                          <a:effectLst/>
                          <a:latin typeface="+mn-ea"/>
                          <a:ea typeface="+mn-ea"/>
                          <a:cs typeface="HG丸ｺﾞｼｯｸM-PRO"/>
                        </a:rPr>
                        <a:t>29</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2017</a:t>
                      </a:r>
                      <a:r>
                        <a:rPr lang="ja-JP" altLang="en-US" sz="1400" b="1" dirty="0">
                          <a:solidFill>
                            <a:schemeClr val="tx1"/>
                          </a:solidFill>
                          <a:effectLst/>
                          <a:latin typeface="+mn-ea"/>
                          <a:ea typeface="+mn-ea"/>
                          <a:cs typeface="HG丸ｺﾞｼｯｸM-PRO"/>
                        </a:rPr>
                        <a:t>）年</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97211">
                <a:tc>
                  <a:txBody>
                    <a:bodyPr/>
                    <a:lstStyle/>
                    <a:p>
                      <a:pPr algn="ctr" fontAlgn="auto">
                        <a:lnSpc>
                          <a:spcPts val="1600"/>
                        </a:lnSpc>
                        <a:spcAft>
                          <a:spcPts val="0"/>
                        </a:spcAft>
                      </a:pPr>
                      <a:r>
                        <a:rPr lang="en-US" sz="1400" b="1" dirty="0">
                          <a:effectLst/>
                          <a:latin typeface="+mn-ea"/>
                          <a:ea typeface="+mn-ea"/>
                        </a:rPr>
                        <a:t>2</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がん登録データなどの情報提供件数</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【がん対策センター調べ】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15</a:t>
                      </a:r>
                      <a:r>
                        <a:rPr lang="ja-JP" sz="1400" b="1" dirty="0">
                          <a:effectLst/>
                          <a:latin typeface="+mn-ea"/>
                          <a:ea typeface="+mn-ea"/>
                        </a:rPr>
                        <a:t>件</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cs typeface="HG丸ｺﾞｼｯｸM-PRO"/>
                        </a:rPr>
                        <a:t>18</a:t>
                      </a:r>
                      <a:r>
                        <a:rPr lang="ja-JP" altLang="en-US" sz="1400" b="1" dirty="0" smtClean="0">
                          <a:solidFill>
                            <a:schemeClr val="tx1"/>
                          </a:solidFill>
                          <a:effectLst/>
                          <a:latin typeface="+mn-ea"/>
                          <a:ea typeface="+mn-ea"/>
                          <a:cs typeface="HG丸ｺﾞｼｯｸM-PRO"/>
                        </a:rPr>
                        <a:t>件</a:t>
                      </a:r>
                      <a:r>
                        <a:rPr lang="ja-JP" altLang="en-US" sz="1400" b="1" dirty="0">
                          <a:solidFill>
                            <a:schemeClr val="tx1"/>
                          </a:solidFill>
                          <a:effectLst/>
                          <a:latin typeface="+mn-ea"/>
                          <a:ea typeface="+mn-ea"/>
                          <a:cs typeface="HG丸ｺﾞｼｯｸM-PRO"/>
                        </a:rPr>
                        <a:t>（うち病院</a:t>
                      </a:r>
                      <a:r>
                        <a:rPr lang="en-US" altLang="ja-JP" sz="1400" b="1" dirty="0">
                          <a:solidFill>
                            <a:schemeClr val="tx1"/>
                          </a:solidFill>
                          <a:effectLst/>
                          <a:latin typeface="+mn-ea"/>
                          <a:ea typeface="+mn-ea"/>
                          <a:cs typeface="HG丸ｺﾞｼｯｸM-PRO"/>
                        </a:rPr>
                        <a:t>14</a:t>
                      </a:r>
                      <a:r>
                        <a:rPr lang="ja-JP" altLang="en-US" sz="1400" b="1" dirty="0">
                          <a:solidFill>
                            <a:schemeClr val="tx1"/>
                          </a:solidFill>
                          <a:effectLst/>
                          <a:latin typeface="+mn-ea"/>
                          <a:ea typeface="+mn-ea"/>
                          <a:cs typeface="HG丸ｺﾞｼｯｸM-PRO"/>
                        </a:rPr>
                        <a:t>件）</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a:t>
                      </a:r>
                      <a:r>
                        <a:rPr lang="en-US" altLang="ja-JP" sz="1400" b="1" dirty="0">
                          <a:solidFill>
                            <a:schemeClr val="tx1"/>
                          </a:solidFill>
                          <a:effectLst/>
                          <a:latin typeface="+mn-ea"/>
                          <a:ea typeface="+mn-ea"/>
                          <a:cs typeface="HG丸ｺﾞｼｯｸM-PRO"/>
                        </a:rPr>
                        <a:t>2</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2020</a:t>
                      </a:r>
                      <a:r>
                        <a:rPr lang="ja-JP" altLang="en-US" sz="1400" b="1" dirty="0">
                          <a:solidFill>
                            <a:schemeClr val="tx1"/>
                          </a:solidFill>
                          <a:effectLst/>
                          <a:latin typeface="+mn-ea"/>
                          <a:ea typeface="+mn-ea"/>
                          <a:cs typeface="HG丸ｺﾞｼｯｸM-PRO"/>
                        </a:rPr>
                        <a:t>）年</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２　がん医療の充実</a:t>
            </a:r>
          </a:p>
        </p:txBody>
      </p:sp>
      <p:sp>
        <p:nvSpPr>
          <p:cNvPr id="15" name="正方形/長方形 14"/>
          <p:cNvSpPr/>
          <p:nvPr/>
        </p:nvSpPr>
        <p:spPr>
          <a:xfrm>
            <a:off x="134947" y="876468"/>
            <a:ext cx="4688603"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（４）がん登録の推進</a:t>
            </a: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　計画Ｐ</a:t>
            </a:r>
            <a:r>
              <a:rPr kumimoji="1" lang="en-US" altLang="ja-JP"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52-53</a:t>
            </a:r>
          </a:p>
        </p:txBody>
      </p:sp>
      <p:sp>
        <p:nvSpPr>
          <p:cNvPr id="12" name="正方形/長方形 11"/>
          <p:cNvSpPr/>
          <p:nvPr/>
        </p:nvSpPr>
        <p:spPr>
          <a:xfrm>
            <a:off x="663360" y="2019812"/>
            <a:ext cx="8130963"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≪第３期大阪府がん対策推進計画におけるモニタリング指標≫</a:t>
            </a:r>
          </a:p>
        </p:txBody>
      </p:sp>
    </p:spTree>
    <p:extLst>
      <p:ext uri="{BB962C8B-B14F-4D97-AF65-F5344CB8AC3E}">
        <p14:creationId xmlns:p14="http://schemas.microsoft.com/office/powerpoint/2010/main" val="1983850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extLst/>
          </p:nvPr>
        </p:nvGraphicFramePr>
        <p:xfrm>
          <a:off x="489397" y="184958"/>
          <a:ext cx="8989454" cy="566296"/>
        </p:xfrm>
        <a:graphic>
          <a:graphicData uri="http://schemas.openxmlformats.org/drawingml/2006/table">
            <a:tbl>
              <a:tblPr firstRow="1" bandRow="1">
                <a:tableStyleId>{5C22544A-7EE6-4342-B048-85BDC9FD1C3A}</a:tableStyleId>
              </a:tblPr>
              <a:tblGrid>
                <a:gridCol w="1118803">
                  <a:extLst>
                    <a:ext uri="{9D8B030D-6E8A-4147-A177-3AD203B41FA5}">
                      <a16:colId xmlns:a16="http://schemas.microsoft.com/office/drawing/2014/main" val="3795206225"/>
                    </a:ext>
                  </a:extLst>
                </a:gridCol>
                <a:gridCol w="7870651">
                  <a:extLst>
                    <a:ext uri="{9D8B030D-6E8A-4147-A177-3AD203B41FA5}">
                      <a16:colId xmlns:a16="http://schemas.microsoft.com/office/drawing/2014/main" val="1328953327"/>
                    </a:ext>
                  </a:extLst>
                </a:gridCol>
              </a:tblGrid>
              <a:tr h="56629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ts val="2000"/>
                        </a:lnSpc>
                        <a:spcBef>
                          <a:spcPts val="0"/>
                        </a:spcBef>
                        <a:spcAft>
                          <a:spcPts val="0"/>
                        </a:spcAft>
                        <a:buClrTx/>
                        <a:buSzTx/>
                        <a:buFontTx/>
                        <a:buNone/>
                        <a:tabLst/>
                        <a:defRPr/>
                      </a:pPr>
                      <a:r>
                        <a:rPr kumimoji="1" lang="ja-JP" altLang="en-US" sz="1400" b="1" dirty="0">
                          <a:solidFill>
                            <a:schemeClr val="tx1"/>
                          </a:solidFill>
                        </a:rPr>
                        <a:t>  ◆全国がん登録の実施に伴い、精度維持・向上や得られたデータの活用が求められている。</a:t>
                      </a:r>
                      <a:endParaRPr kumimoji="1" lang="en-US" altLang="ja-JP" sz="1400" b="1" dirty="0">
                        <a:solidFill>
                          <a:schemeClr val="tx1"/>
                        </a:solidFill>
                      </a:endParaRPr>
                    </a:p>
                  </a:txBody>
                  <a:tcPr marL="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6156102" y="6399352"/>
            <a:ext cx="3438659"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＜がん登録等部会</a:t>
            </a:r>
            <a:r>
              <a:rPr kumimoji="1" lang="ja-JP" altLang="en-US" sz="1400" b="1" i="0" u="none" strike="noStrike" kern="1200" cap="none" spc="0" normalizeH="0" baseline="0" noProof="0" dirty="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r>
              <a:rPr kumimoji="1" lang="en-US" altLang="ja-JP" sz="1400" b="1" i="0" u="none" strike="noStrike" kern="1200" cap="none" spc="0" normalizeH="0" baseline="0" noProof="0" dirty="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7</a:t>
            </a: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p>
        </p:txBody>
      </p:sp>
      <p:graphicFrame>
        <p:nvGraphicFramePr>
          <p:cNvPr id="7" name="表 6"/>
          <p:cNvGraphicFramePr>
            <a:graphicFrameLocks noGrp="1"/>
          </p:cNvGraphicFramePr>
          <p:nvPr>
            <p:extLst>
              <p:ext uri="{D42A27DB-BD31-4B8C-83A1-F6EECF244321}">
                <p14:modId xmlns:p14="http://schemas.microsoft.com/office/powerpoint/2010/main" val="439472604"/>
              </p:ext>
            </p:extLst>
          </p:nvPr>
        </p:nvGraphicFramePr>
        <p:xfrm>
          <a:off x="515691" y="845885"/>
          <a:ext cx="8963160" cy="5359092"/>
        </p:xfrm>
        <a:graphic>
          <a:graphicData uri="http://schemas.openxmlformats.org/drawingml/2006/table">
            <a:tbl>
              <a:tblPr firstRow="1" bandRow="1">
                <a:tableStyleId>{5C22544A-7EE6-4342-B048-85BDC9FD1C3A}</a:tableStyleId>
              </a:tblPr>
              <a:tblGrid>
                <a:gridCol w="1128922">
                  <a:extLst>
                    <a:ext uri="{9D8B030D-6E8A-4147-A177-3AD203B41FA5}">
                      <a16:colId xmlns:a16="http://schemas.microsoft.com/office/drawing/2014/main" val="528851062"/>
                    </a:ext>
                  </a:extLst>
                </a:gridCol>
                <a:gridCol w="7834238">
                  <a:extLst>
                    <a:ext uri="{9D8B030D-6E8A-4147-A177-3AD203B41FA5}">
                      <a16:colId xmlns:a16="http://schemas.microsoft.com/office/drawing/2014/main" val="89849022"/>
                    </a:ext>
                  </a:extLst>
                </a:gridCol>
              </a:tblGrid>
              <a:tr h="2754565">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en-US" altLang="ja-JP" sz="1300" dirty="0">
                          <a:solidFill>
                            <a:schemeClr val="tx1"/>
                          </a:solidFill>
                          <a:latin typeface="+mn-ea"/>
                          <a:ea typeface="+mn-ea"/>
                        </a:rPr>
                        <a:t>《</a:t>
                      </a:r>
                      <a:r>
                        <a:rPr kumimoji="1" lang="ja-JP" altLang="en-US" sz="1300" u="sng" dirty="0">
                          <a:solidFill>
                            <a:schemeClr val="tx1"/>
                          </a:solidFill>
                          <a:latin typeface="+mn-ea"/>
                          <a:ea typeface="+mn-ea"/>
                        </a:rPr>
                        <a:t>がん登録の精度向上</a:t>
                      </a:r>
                      <a:r>
                        <a:rPr kumimoji="1" lang="en-US" altLang="ja-JP" sz="1300" dirty="0" smtClean="0">
                          <a:solidFill>
                            <a:schemeClr val="tx1"/>
                          </a:solidFill>
                          <a:latin typeface="+mn-ea"/>
                          <a:ea typeface="+mn-ea"/>
                        </a:rPr>
                        <a:t>》</a:t>
                      </a:r>
                    </a:p>
                    <a:p>
                      <a:pPr>
                        <a:lnSpc>
                          <a:spcPct val="100000"/>
                        </a:lnSpc>
                      </a:pPr>
                      <a:r>
                        <a:rPr kumimoji="1" lang="ja-JP" altLang="en-US" sz="1300" b="0" dirty="0" smtClean="0">
                          <a:solidFill>
                            <a:schemeClr val="tx1"/>
                          </a:solidFill>
                          <a:latin typeface="+mn-ea"/>
                          <a:ea typeface="+mn-ea"/>
                        </a:rPr>
                        <a:t>■新型コロナウィルス感染症拡大防止のため、全国</a:t>
                      </a:r>
                      <a:r>
                        <a:rPr kumimoji="1" lang="ja-JP" altLang="en-US" sz="1300" b="0" dirty="0">
                          <a:solidFill>
                            <a:schemeClr val="tx1"/>
                          </a:solidFill>
                          <a:latin typeface="+mn-ea"/>
                          <a:ea typeface="+mn-ea"/>
                        </a:rPr>
                        <a:t>がん登録実務者</a:t>
                      </a:r>
                      <a:r>
                        <a:rPr kumimoji="1" lang="ja-JP" altLang="en-US" sz="1300" b="0" dirty="0" smtClean="0">
                          <a:solidFill>
                            <a:schemeClr val="tx1"/>
                          </a:solidFill>
                          <a:latin typeface="+mn-ea"/>
                          <a:ea typeface="+mn-ea"/>
                        </a:rPr>
                        <a:t>研修会については、</a:t>
                      </a:r>
                      <a:endParaRPr kumimoji="1" lang="en-US" altLang="ja-JP" sz="1300" b="0" dirty="0" smtClean="0">
                        <a:solidFill>
                          <a:schemeClr val="tx1"/>
                        </a:solidFill>
                        <a:latin typeface="+mn-ea"/>
                        <a:ea typeface="+mn-ea"/>
                      </a:endParaRPr>
                    </a:p>
                    <a:p>
                      <a:pPr>
                        <a:lnSpc>
                          <a:spcPct val="100000"/>
                        </a:lnSpc>
                      </a:pPr>
                      <a:r>
                        <a:rPr kumimoji="1" lang="ja-JP" altLang="en-US" sz="1300" b="0" dirty="0" smtClean="0">
                          <a:solidFill>
                            <a:schemeClr val="tx1"/>
                          </a:solidFill>
                          <a:latin typeface="+mn-ea"/>
                          <a:ea typeface="+mn-ea"/>
                        </a:rPr>
                        <a:t>　開催を見送り資料配布を実施。</a:t>
                      </a:r>
                      <a:endParaRPr kumimoji="1" lang="en-US" altLang="ja-JP" sz="1300" b="0" dirty="0" smtClean="0">
                        <a:solidFill>
                          <a:schemeClr val="tx1"/>
                        </a:solidFill>
                        <a:latin typeface="+mn-ea"/>
                        <a:ea typeface="+mn-ea"/>
                      </a:endParaRPr>
                    </a:p>
                    <a:p>
                      <a:pPr>
                        <a:lnSpc>
                          <a:spcPct val="100000"/>
                        </a:lnSpc>
                      </a:pPr>
                      <a:r>
                        <a:rPr kumimoji="1" lang="ja-JP" altLang="en-US" sz="1300" b="0" dirty="0" smtClean="0">
                          <a:solidFill>
                            <a:schemeClr val="tx1"/>
                          </a:solidFill>
                          <a:latin typeface="+mn-ea"/>
                          <a:ea typeface="+mn-ea"/>
                        </a:rPr>
                        <a:t>■</a:t>
                      </a:r>
                      <a:r>
                        <a:rPr kumimoji="1" lang="ja-JP" altLang="en-US" sz="1300" b="0" dirty="0">
                          <a:solidFill>
                            <a:schemeClr val="tx1"/>
                          </a:solidFill>
                          <a:latin typeface="+mn-ea"/>
                          <a:ea typeface="+mn-ea"/>
                        </a:rPr>
                        <a:t>院内がん登録実務者研修会の</a:t>
                      </a:r>
                      <a:r>
                        <a:rPr kumimoji="1" lang="ja-JP" altLang="en-US" sz="1300" b="0" dirty="0" smtClean="0">
                          <a:solidFill>
                            <a:schemeClr val="tx1"/>
                          </a:solidFill>
                          <a:latin typeface="+mn-ea"/>
                          <a:ea typeface="+mn-ea"/>
                        </a:rPr>
                        <a:t>実施。（令和</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12</a:t>
                      </a:r>
                      <a:r>
                        <a:rPr kumimoji="1" lang="ja-JP" altLang="en-US" sz="1300" b="0" dirty="0" smtClean="0">
                          <a:solidFill>
                            <a:schemeClr val="tx1"/>
                          </a:solidFill>
                          <a:latin typeface="+mn-ea"/>
                          <a:ea typeface="+mn-ea"/>
                        </a:rPr>
                        <a:t>月</a:t>
                      </a:r>
                      <a:r>
                        <a:rPr kumimoji="1" lang="en-US" altLang="ja-JP" sz="1300" b="0" dirty="0" smtClean="0">
                          <a:solidFill>
                            <a:schemeClr val="tx1"/>
                          </a:solidFill>
                          <a:latin typeface="+mn-ea"/>
                          <a:ea typeface="+mn-ea"/>
                        </a:rPr>
                        <a:t>10</a:t>
                      </a:r>
                      <a:r>
                        <a:rPr kumimoji="1" lang="ja-JP" altLang="en-US" sz="1300" b="0" dirty="0" smtClean="0">
                          <a:solidFill>
                            <a:schemeClr val="tx1"/>
                          </a:solidFill>
                          <a:latin typeface="+mn-ea"/>
                          <a:ea typeface="+mn-ea"/>
                        </a:rPr>
                        <a:t>日</a:t>
                      </a:r>
                      <a:r>
                        <a:rPr kumimoji="1" lang="en-US" altLang="ja-JP" sz="1300" b="0" dirty="0" smtClean="0">
                          <a:solidFill>
                            <a:schemeClr val="tx1"/>
                          </a:solidFill>
                          <a:latin typeface="+mn-ea"/>
                          <a:ea typeface="+mn-ea"/>
                        </a:rPr>
                        <a:t>Web</a:t>
                      </a:r>
                      <a:r>
                        <a:rPr kumimoji="1" lang="ja-JP" altLang="en-US" sz="1300" b="0" dirty="0" smtClean="0">
                          <a:solidFill>
                            <a:schemeClr val="tx1"/>
                          </a:solidFill>
                          <a:latin typeface="+mn-ea"/>
                          <a:ea typeface="+mn-ea"/>
                        </a:rPr>
                        <a:t>開催</a:t>
                      </a:r>
                      <a:r>
                        <a:rPr kumimoji="1" lang="en-US" altLang="ja-JP" sz="1300" b="0" dirty="0" smtClean="0">
                          <a:solidFill>
                            <a:schemeClr val="tx1"/>
                          </a:solidFill>
                          <a:latin typeface="+mn-ea"/>
                          <a:ea typeface="+mn-ea"/>
                        </a:rPr>
                        <a:t>60</a:t>
                      </a:r>
                      <a:r>
                        <a:rPr kumimoji="1" lang="ja-JP" altLang="en-US" sz="1300" b="0" dirty="0" smtClean="0">
                          <a:solidFill>
                            <a:schemeClr val="tx1"/>
                          </a:solidFill>
                          <a:latin typeface="+mn-ea"/>
                          <a:ea typeface="+mn-ea"/>
                        </a:rPr>
                        <a:t>施設</a:t>
                      </a:r>
                      <a:r>
                        <a:rPr kumimoji="1" lang="en-US" altLang="ja-JP" sz="1300" b="0" dirty="0" smtClean="0">
                          <a:solidFill>
                            <a:schemeClr val="tx1"/>
                          </a:solidFill>
                          <a:latin typeface="+mn-ea"/>
                          <a:ea typeface="+mn-ea"/>
                        </a:rPr>
                        <a:t>123</a:t>
                      </a:r>
                      <a:r>
                        <a:rPr kumimoji="1" lang="ja-JP" altLang="en-US" sz="1300" b="0" dirty="0" smtClean="0">
                          <a:solidFill>
                            <a:schemeClr val="tx1"/>
                          </a:solidFill>
                          <a:latin typeface="+mn-ea"/>
                          <a:ea typeface="+mn-ea"/>
                        </a:rPr>
                        <a:t>名参加）</a:t>
                      </a:r>
                      <a:endParaRPr kumimoji="1" lang="en-US" altLang="ja-JP" sz="1300" b="0" dirty="0">
                        <a:solidFill>
                          <a:schemeClr val="tx1"/>
                        </a:solidFill>
                        <a:latin typeface="+mn-ea"/>
                        <a:ea typeface="+mn-ea"/>
                      </a:endParaRPr>
                    </a:p>
                    <a:p>
                      <a:pPr>
                        <a:lnSpc>
                          <a:spcPct val="100000"/>
                        </a:lnSpc>
                      </a:pPr>
                      <a:r>
                        <a:rPr kumimoji="1" lang="en-US" altLang="ja-JP" sz="1300" dirty="0">
                          <a:solidFill>
                            <a:schemeClr val="tx1"/>
                          </a:solidFill>
                          <a:latin typeface="+mn-ea"/>
                          <a:ea typeface="+mn-ea"/>
                        </a:rPr>
                        <a:t>《</a:t>
                      </a:r>
                      <a:r>
                        <a:rPr kumimoji="1" lang="ja-JP" altLang="en-US" sz="1300" u="sng" dirty="0">
                          <a:solidFill>
                            <a:schemeClr val="tx1"/>
                          </a:solidFill>
                          <a:latin typeface="+mn-ea"/>
                          <a:ea typeface="+mn-ea"/>
                        </a:rPr>
                        <a:t>がん登録による情報の提供・活用</a:t>
                      </a:r>
                      <a:r>
                        <a:rPr kumimoji="1" lang="en-US" altLang="ja-JP" sz="1300" dirty="0">
                          <a:solidFill>
                            <a:schemeClr val="tx1"/>
                          </a:solidFill>
                          <a:latin typeface="+mn-ea"/>
                          <a:ea typeface="+mn-ea"/>
                        </a:rPr>
                        <a:t>》</a:t>
                      </a:r>
                      <a:endParaRPr kumimoji="1" lang="en-US" altLang="ja-JP" sz="1300" b="0" dirty="0">
                        <a:solidFill>
                          <a:schemeClr val="tx1"/>
                        </a:solidFill>
                        <a:latin typeface="+mn-ea"/>
                        <a:ea typeface="+mn-ea"/>
                      </a:endParaRPr>
                    </a:p>
                    <a:p>
                      <a:pPr marL="174625" indent="-174625">
                        <a:lnSpc>
                          <a:spcPct val="100000"/>
                        </a:lnSpc>
                      </a:pPr>
                      <a:r>
                        <a:rPr kumimoji="1" lang="ja-JP" altLang="en-US" sz="1300" b="0" dirty="0">
                          <a:solidFill>
                            <a:schemeClr val="tx1"/>
                          </a:solidFill>
                          <a:latin typeface="+mn-ea"/>
                          <a:ea typeface="+mn-ea"/>
                        </a:rPr>
                        <a:t>■平成</a:t>
                      </a:r>
                      <a:r>
                        <a:rPr kumimoji="1" lang="en-US" altLang="ja-JP" sz="1300" b="0" dirty="0">
                          <a:solidFill>
                            <a:schemeClr val="tx1"/>
                          </a:solidFill>
                          <a:latin typeface="+mn-ea"/>
                          <a:ea typeface="+mn-ea"/>
                        </a:rPr>
                        <a:t>31</a:t>
                      </a:r>
                      <a:r>
                        <a:rPr kumimoji="1" lang="ja-JP" altLang="en-US" sz="1300" b="0" dirty="0">
                          <a:solidFill>
                            <a:schemeClr val="tx1"/>
                          </a:solidFill>
                          <a:latin typeface="+mn-ea"/>
                          <a:ea typeface="+mn-ea"/>
                        </a:rPr>
                        <a:t>年</a:t>
                      </a:r>
                      <a:r>
                        <a:rPr kumimoji="1" lang="en-US" altLang="ja-JP" sz="1300" b="0" dirty="0">
                          <a:solidFill>
                            <a:schemeClr val="tx1"/>
                          </a:solidFill>
                          <a:latin typeface="+mn-ea"/>
                          <a:ea typeface="+mn-ea"/>
                        </a:rPr>
                        <a:t>1</a:t>
                      </a:r>
                      <a:r>
                        <a:rPr kumimoji="1" lang="ja-JP" altLang="en-US" sz="1300" b="0" dirty="0" smtClean="0">
                          <a:solidFill>
                            <a:schemeClr val="tx1"/>
                          </a:solidFill>
                          <a:latin typeface="+mn-ea"/>
                          <a:ea typeface="+mn-ea"/>
                        </a:rPr>
                        <a:t>月より</a:t>
                      </a:r>
                      <a:r>
                        <a:rPr kumimoji="1" lang="ja-JP" altLang="en-US" sz="1300" b="0" dirty="0">
                          <a:solidFill>
                            <a:schemeClr val="tx1"/>
                          </a:solidFill>
                          <a:latin typeface="+mn-ea"/>
                          <a:ea typeface="+mn-ea"/>
                        </a:rPr>
                        <a:t>全国がん登録情報の提供を開始。同年</a:t>
                      </a:r>
                      <a:r>
                        <a:rPr kumimoji="1" lang="en-US" altLang="ja-JP" sz="1300" b="0" dirty="0">
                          <a:solidFill>
                            <a:schemeClr val="tx1"/>
                          </a:solidFill>
                          <a:latin typeface="+mn-ea"/>
                          <a:ea typeface="+mn-ea"/>
                        </a:rPr>
                        <a:t>5</a:t>
                      </a:r>
                      <a:r>
                        <a:rPr kumimoji="1" lang="ja-JP" altLang="en-US" sz="1300" b="0" dirty="0">
                          <a:solidFill>
                            <a:schemeClr val="tx1"/>
                          </a:solidFill>
                          <a:latin typeface="+mn-ea"/>
                          <a:ea typeface="+mn-ea"/>
                        </a:rPr>
                        <a:t>月より、大阪府がん対策推進委員会がん登録等部会にて情報提供審議を開始し、今年度は</a:t>
                      </a:r>
                      <a:r>
                        <a:rPr kumimoji="1" lang="en-US" altLang="ja-JP" sz="1300" b="0" dirty="0">
                          <a:solidFill>
                            <a:schemeClr val="tx1"/>
                          </a:solidFill>
                          <a:latin typeface="+mn-ea"/>
                          <a:ea typeface="+mn-ea"/>
                        </a:rPr>
                        <a:t>12</a:t>
                      </a:r>
                      <a:r>
                        <a:rPr kumimoji="1" lang="ja-JP" altLang="en-US" sz="1300" b="0" dirty="0">
                          <a:solidFill>
                            <a:schemeClr val="tx1"/>
                          </a:solidFill>
                          <a:latin typeface="+mn-ea"/>
                          <a:ea typeface="+mn-ea"/>
                        </a:rPr>
                        <a:t>月末までに</a:t>
                      </a:r>
                      <a:r>
                        <a:rPr kumimoji="1" lang="en-US" altLang="ja-JP" sz="1300" b="0" dirty="0" smtClean="0">
                          <a:solidFill>
                            <a:schemeClr val="tx1"/>
                          </a:solidFill>
                          <a:latin typeface="+mn-ea"/>
                          <a:ea typeface="+mn-ea"/>
                        </a:rPr>
                        <a:t>18</a:t>
                      </a:r>
                      <a:r>
                        <a:rPr kumimoji="1" lang="ja-JP" altLang="en-US" sz="1300" b="0" dirty="0" smtClean="0">
                          <a:solidFill>
                            <a:schemeClr val="tx1"/>
                          </a:solidFill>
                          <a:latin typeface="+mn-ea"/>
                          <a:ea typeface="+mn-ea"/>
                        </a:rPr>
                        <a:t>件の</a:t>
                      </a:r>
                      <a:r>
                        <a:rPr kumimoji="1" lang="ja-JP" altLang="en-US" sz="1300" b="0" dirty="0">
                          <a:solidFill>
                            <a:schemeClr val="tx1"/>
                          </a:solidFill>
                          <a:latin typeface="+mn-ea"/>
                          <a:ea typeface="+mn-ea"/>
                        </a:rPr>
                        <a:t>情報提供を決定。（審議会を経ない病院への情報提供</a:t>
                      </a:r>
                      <a:r>
                        <a:rPr kumimoji="1" lang="ja-JP" altLang="en-US" sz="1300" b="0" dirty="0" smtClean="0">
                          <a:solidFill>
                            <a:schemeClr val="tx1"/>
                          </a:solidFill>
                          <a:latin typeface="+mn-ea"/>
                          <a:ea typeface="+mn-ea"/>
                        </a:rPr>
                        <a:t>は</a:t>
                      </a:r>
                      <a:r>
                        <a:rPr kumimoji="1" lang="en-US" altLang="ja-JP" sz="1300" b="0" dirty="0" smtClean="0">
                          <a:solidFill>
                            <a:schemeClr val="tx1"/>
                          </a:solidFill>
                          <a:latin typeface="+mn-ea"/>
                          <a:ea typeface="+mn-ea"/>
                        </a:rPr>
                        <a:t>14</a:t>
                      </a:r>
                      <a:r>
                        <a:rPr kumimoji="1" lang="ja-JP" altLang="en-US" sz="1300" b="0" dirty="0" smtClean="0">
                          <a:solidFill>
                            <a:schemeClr val="tx1"/>
                          </a:solidFill>
                          <a:latin typeface="+mn-ea"/>
                          <a:ea typeface="+mn-ea"/>
                        </a:rPr>
                        <a:t>件</a:t>
                      </a:r>
                      <a:r>
                        <a:rPr kumimoji="1" lang="ja-JP" altLang="en-US" sz="1300" b="0" dirty="0">
                          <a:solidFill>
                            <a:schemeClr val="tx1"/>
                          </a:solidFill>
                          <a:latin typeface="+mn-ea"/>
                          <a:ea typeface="+mn-ea"/>
                        </a:rPr>
                        <a:t>。）</a:t>
                      </a:r>
                      <a:endParaRPr kumimoji="1" lang="en-US" altLang="ja-JP" sz="1300" b="0" dirty="0">
                        <a:solidFill>
                          <a:schemeClr val="tx1"/>
                        </a:solidFill>
                        <a:latin typeface="+mn-ea"/>
                        <a:ea typeface="+mn-ea"/>
                      </a:endParaRPr>
                    </a:p>
                    <a:p>
                      <a:pPr marL="174625" indent="-174625">
                        <a:lnSpc>
                          <a:spcPct val="100000"/>
                        </a:lnSpc>
                      </a:pPr>
                      <a:r>
                        <a:rPr kumimoji="1" lang="ja-JP" altLang="en-US" sz="1300" b="0" dirty="0">
                          <a:solidFill>
                            <a:schemeClr val="tx1"/>
                          </a:solidFill>
                          <a:latin typeface="+mn-ea"/>
                          <a:ea typeface="+mn-ea"/>
                        </a:rPr>
                        <a:t>■がんの罹患、がん患者の医療、生存率についての成績を年報（大阪府におけるがん登録）として作成し、医療機関に配布。</a:t>
                      </a:r>
                      <a:endParaRPr kumimoji="1" lang="en-US" altLang="ja-JP" sz="1300" b="0" dirty="0">
                        <a:solidFill>
                          <a:schemeClr val="tx1"/>
                        </a:solidFill>
                        <a:latin typeface="+mn-ea"/>
                        <a:ea typeface="+mn-ea"/>
                      </a:endParaRPr>
                    </a:p>
                    <a:p>
                      <a:pPr marL="174625" indent="-174625">
                        <a:lnSpc>
                          <a:spcPct val="100000"/>
                        </a:lnSpc>
                      </a:pPr>
                      <a:r>
                        <a:rPr kumimoji="1" lang="ja-JP" altLang="en-US" sz="1300" b="0" dirty="0" smtClean="0">
                          <a:solidFill>
                            <a:schemeClr val="tx1"/>
                          </a:solidFill>
                          <a:latin typeface="+mn-ea"/>
                          <a:ea typeface="+mn-ea"/>
                        </a:rPr>
                        <a:t>■令和</a:t>
                      </a:r>
                      <a:r>
                        <a:rPr kumimoji="1" lang="en-US" altLang="ja-JP" sz="1300" b="0" dirty="0" smtClean="0">
                          <a:solidFill>
                            <a:schemeClr val="tx1"/>
                          </a:solidFill>
                          <a:latin typeface="+mn-ea"/>
                          <a:ea typeface="+mn-ea"/>
                        </a:rPr>
                        <a:t>3</a:t>
                      </a:r>
                      <a:r>
                        <a:rPr kumimoji="1" lang="ja-JP" altLang="en-US" sz="1300" b="0" dirty="0" smtClean="0">
                          <a:solidFill>
                            <a:schemeClr val="tx1"/>
                          </a:solidFill>
                          <a:latin typeface="+mn-ea"/>
                          <a:ea typeface="+mn-ea"/>
                        </a:rPr>
                        <a:t>年</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月</a:t>
                      </a:r>
                      <a:r>
                        <a:rPr kumimoji="1" lang="en-US" altLang="ja-JP" sz="1300" b="0" dirty="0" smtClean="0">
                          <a:solidFill>
                            <a:schemeClr val="tx1"/>
                          </a:solidFill>
                          <a:latin typeface="+mn-ea"/>
                          <a:ea typeface="+mn-ea"/>
                        </a:rPr>
                        <a:t>17</a:t>
                      </a:r>
                      <a:r>
                        <a:rPr kumimoji="1" lang="ja-JP" altLang="en-US" sz="1300" b="0" dirty="0" smtClean="0">
                          <a:solidFill>
                            <a:schemeClr val="tx1"/>
                          </a:solidFill>
                          <a:latin typeface="+mn-ea"/>
                          <a:ea typeface="+mn-ea"/>
                        </a:rPr>
                        <a:t>日から大阪府</a:t>
                      </a:r>
                      <a:r>
                        <a:rPr kumimoji="1" lang="ja-JP" altLang="en-US" sz="1300" b="0" dirty="0">
                          <a:solidFill>
                            <a:schemeClr val="tx1"/>
                          </a:solidFill>
                          <a:latin typeface="+mn-ea"/>
                          <a:ea typeface="+mn-ea"/>
                        </a:rPr>
                        <a:t>がん登録病院連絡協</a:t>
                      </a:r>
                      <a:r>
                        <a:rPr kumimoji="1" lang="ja-JP" altLang="en-US" sz="1300" b="0" dirty="0" smtClean="0">
                          <a:solidFill>
                            <a:schemeClr val="tx1"/>
                          </a:solidFill>
                          <a:latin typeface="+mn-ea"/>
                          <a:ea typeface="+mn-ea"/>
                        </a:rPr>
                        <a:t>議会専用ＨＰにて</a:t>
                      </a:r>
                      <a:r>
                        <a:rPr kumimoji="1" lang="ja-JP" altLang="en-US" sz="1300" b="0" dirty="0">
                          <a:solidFill>
                            <a:schemeClr val="tx1"/>
                          </a:solidFill>
                          <a:latin typeface="+mn-ea"/>
                          <a:ea typeface="+mn-ea"/>
                        </a:rPr>
                        <a:t>、地域がん登録及び全国がん登録に</a:t>
                      </a:r>
                      <a:r>
                        <a:rPr kumimoji="1" lang="ja-JP" altLang="en-US" sz="1300" b="0" dirty="0" smtClean="0">
                          <a:solidFill>
                            <a:schemeClr val="tx1"/>
                          </a:solidFill>
                          <a:latin typeface="+mn-ea"/>
                          <a:ea typeface="+mn-ea"/>
                        </a:rPr>
                        <a:t>関する情報を共有。</a:t>
                      </a:r>
                      <a:endParaRPr kumimoji="1" lang="en-US" altLang="ja-JP" sz="1300" b="0" dirty="0">
                        <a:solidFill>
                          <a:schemeClr val="tx1"/>
                        </a:solidFill>
                        <a:latin typeface="+mn-ea"/>
                        <a:ea typeface="+mn-ea"/>
                      </a:endParaRPr>
                    </a:p>
                    <a:p>
                      <a:pPr>
                        <a:lnSpc>
                          <a:spcPct val="100000"/>
                        </a:lnSpc>
                      </a:pPr>
                      <a:r>
                        <a:rPr kumimoji="1" lang="ja-JP" altLang="en-US" sz="1300" b="0" dirty="0">
                          <a:solidFill>
                            <a:schemeClr val="tx1"/>
                          </a:solidFill>
                          <a:latin typeface="+mn-ea"/>
                          <a:ea typeface="+mn-ea"/>
                        </a:rPr>
                        <a:t>■拠点病院診療実績について、現況報告の最新情報を大阪国際がんセンター</a:t>
                      </a:r>
                      <a:r>
                        <a:rPr kumimoji="1" lang="en-US" altLang="ja-JP" sz="1300" b="0" dirty="0">
                          <a:solidFill>
                            <a:schemeClr val="tx1"/>
                          </a:solidFill>
                          <a:latin typeface="+mn-ea"/>
                          <a:ea typeface="+mn-ea"/>
                        </a:rPr>
                        <a:t>HP</a:t>
                      </a:r>
                      <a:r>
                        <a:rPr kumimoji="1" lang="ja-JP" altLang="en-US" sz="1300" b="0" dirty="0">
                          <a:solidFill>
                            <a:schemeClr val="tx1"/>
                          </a:solidFill>
                          <a:latin typeface="+mn-ea"/>
                          <a:ea typeface="+mn-ea"/>
                        </a:rPr>
                        <a:t>上にて公開。</a:t>
                      </a:r>
                      <a:endParaRPr kumimoji="1" lang="en-US" altLang="ja-JP" sz="1300" dirty="0">
                        <a:solidFill>
                          <a:schemeClr val="tx1"/>
                        </a:solidFill>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0304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a:lnSpc>
                          <a:spcPts val="1500"/>
                        </a:lnSpc>
                      </a:pPr>
                      <a:r>
                        <a:rPr kumimoji="1" lang="ja-JP" altLang="en-US" sz="1300" b="0" dirty="0">
                          <a:solidFill>
                            <a:schemeClr val="tx1"/>
                          </a:solidFill>
                          <a:latin typeface="+mn-ea"/>
                          <a:ea typeface="+mn-ea"/>
                        </a:rPr>
                        <a:t>■拠点病院等のがん登録実務者のスキルアップ。</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■拠点病院等におけるがん登録データの更なる活用促進。</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5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a:lnSpc>
                          <a:spcPts val="1500"/>
                        </a:lnSpc>
                      </a:pPr>
                      <a:r>
                        <a:rPr kumimoji="1" lang="ja-JP" altLang="en-US" sz="1300" b="1" dirty="0">
                          <a:solidFill>
                            <a:schemeClr val="tx1"/>
                          </a:solidFill>
                          <a:latin typeface="+mn-ea"/>
                          <a:ea typeface="+mn-ea"/>
                        </a:rPr>
                        <a:t>■</a:t>
                      </a:r>
                      <a:r>
                        <a:rPr kumimoji="1" lang="ja-JP" altLang="en-US" sz="1300" b="0" dirty="0">
                          <a:solidFill>
                            <a:schemeClr val="tx1"/>
                          </a:solidFill>
                          <a:latin typeface="+mn-ea"/>
                          <a:ea typeface="+mn-ea"/>
                        </a:rPr>
                        <a:t>全国がん登録実務者研修会</a:t>
                      </a:r>
                      <a:r>
                        <a:rPr kumimoji="1" lang="ja-JP" altLang="en-US" sz="1300" b="0" dirty="0" smtClean="0">
                          <a:solidFill>
                            <a:schemeClr val="tx1"/>
                          </a:solidFill>
                          <a:latin typeface="+mn-ea"/>
                          <a:ea typeface="+mn-ea"/>
                        </a:rPr>
                        <a:t>を</a:t>
                      </a:r>
                      <a:r>
                        <a:rPr kumimoji="1" lang="en-US" altLang="ja-JP" sz="1300" b="0" dirty="0" smtClean="0">
                          <a:solidFill>
                            <a:schemeClr val="tx1"/>
                          </a:solidFill>
                          <a:latin typeface="+mn-ea"/>
                          <a:ea typeface="+mn-ea"/>
                        </a:rPr>
                        <a:t>Web</a:t>
                      </a:r>
                      <a:r>
                        <a:rPr kumimoji="1" lang="ja-JP" altLang="en-US" sz="1300" b="0" dirty="0" smtClean="0">
                          <a:solidFill>
                            <a:schemeClr val="tx1"/>
                          </a:solidFill>
                          <a:latin typeface="+mn-ea"/>
                          <a:ea typeface="+mn-ea"/>
                        </a:rPr>
                        <a:t>で実施</a:t>
                      </a:r>
                      <a:r>
                        <a:rPr kumimoji="1" lang="ja-JP" altLang="en-US" sz="1300" b="0" dirty="0">
                          <a:solidFill>
                            <a:schemeClr val="tx1"/>
                          </a:solidFill>
                          <a:latin typeface="+mn-ea"/>
                          <a:ea typeface="+mn-ea"/>
                        </a:rPr>
                        <a:t>。</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■各圏域のがん診療ネットワーク協議会におけるがん登録を用いた分析の実施。</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■大阪府がん登録病院連絡協議会等の場を活用して各医療機関との連携を促進。</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■府内がん診療拠点病院等の診療実績を集約し公表。</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■大阪国際がんセンターと連携を図り円滑にがん登録情報を提供。</a:t>
                      </a:r>
                      <a:endParaRPr kumimoji="1" lang="en-US" altLang="ja-JP" sz="1300" b="0" dirty="0">
                        <a:solidFill>
                          <a:schemeClr val="tx1"/>
                        </a:solidFill>
                        <a:latin typeface="+mn-ea"/>
                        <a:ea typeface="+mn-ea"/>
                      </a:endParaRPr>
                    </a:p>
                    <a:p>
                      <a:pPr>
                        <a:lnSpc>
                          <a:spcPts val="1500"/>
                        </a:lnSpc>
                      </a:pPr>
                      <a:r>
                        <a:rPr kumimoji="1" lang="ja-JP" altLang="en-US" sz="1300" b="0" dirty="0">
                          <a:solidFill>
                            <a:schemeClr val="tx1"/>
                          </a:solidFill>
                          <a:latin typeface="+mn-ea"/>
                          <a:ea typeface="+mn-ea"/>
                        </a:rPr>
                        <a:t>■がん診療連携協議会がん登録・情報提供部会と連携しデータ解析・還元を実施。</a:t>
                      </a:r>
                      <a:endParaRPr kumimoji="1" lang="ja-JP" altLang="en-US"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48912">
                <a:tc>
                  <a:txBody>
                    <a:bodyPr/>
                    <a:lstStyle/>
                    <a:p>
                      <a:pPr marL="0" marR="0" lvl="0" indent="0" algn="l" defTabSz="914400" rtl="0" eaLnBrk="1" fontAlgn="auto" latinLnBrk="0" hangingPunct="1">
                        <a:lnSpc>
                          <a:spcPts val="192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ts val="192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ja-JP" altLang="en-US" sz="1300" dirty="0">
                          <a:solidFill>
                            <a:schemeClr val="tx1"/>
                          </a:solidFill>
                          <a:latin typeface="+mn-ea"/>
                          <a:ea typeface="+mn-ea"/>
                        </a:rPr>
                        <a:t>がん登録事務委託料（</a:t>
                      </a:r>
                      <a:r>
                        <a:rPr lang="en-US" altLang="ja-JP" sz="1300" dirty="0">
                          <a:solidFill>
                            <a:schemeClr val="tx1"/>
                          </a:solidFill>
                          <a:effectLst/>
                          <a:latin typeface="+mn-ea"/>
                          <a:ea typeface="+mn-ea"/>
                        </a:rPr>
                        <a:t>16,347</a:t>
                      </a:r>
                      <a:r>
                        <a:rPr kumimoji="1" lang="ja-JP" altLang="en-US" sz="1300" dirty="0">
                          <a:solidFill>
                            <a:schemeClr val="tx1"/>
                          </a:solidFill>
                          <a:latin typeface="+mn-ea"/>
                          <a:ea typeface="+mn-ea"/>
                        </a:rPr>
                        <a:t>千円</a:t>
                      </a:r>
                      <a:r>
                        <a:rPr kumimoji="1" lang="ja-JP" altLang="en-US" sz="1300" dirty="0" smtClean="0">
                          <a:solidFill>
                            <a:schemeClr val="tx1"/>
                          </a:solidFill>
                          <a:latin typeface="+mn-ea"/>
                          <a:ea typeface="+mn-ea"/>
                        </a:rPr>
                        <a:t>）</a:t>
                      </a:r>
                      <a:r>
                        <a:rPr kumimoji="1" lang="ja-JP" altLang="en-US" sz="1300" dirty="0" smtClean="0">
                          <a:solidFill>
                            <a:srgbClr val="FF0000"/>
                          </a:solidFill>
                          <a:latin typeface="+mn-ea"/>
                          <a:ea typeface="+mn-ea"/>
                        </a:rPr>
                        <a:t>、</a:t>
                      </a:r>
                      <a:r>
                        <a:rPr kumimoji="1" lang="ja-JP" altLang="en-US" sz="1300" dirty="0" smtClean="0">
                          <a:solidFill>
                            <a:schemeClr val="tx1"/>
                          </a:solidFill>
                          <a:latin typeface="+mn-ea"/>
                          <a:ea typeface="+mn-ea"/>
                        </a:rPr>
                        <a:t>がん</a:t>
                      </a:r>
                      <a:r>
                        <a:rPr kumimoji="1" lang="ja-JP" altLang="en-US" sz="1300" dirty="0">
                          <a:solidFill>
                            <a:schemeClr val="tx1"/>
                          </a:solidFill>
                          <a:latin typeface="+mn-ea"/>
                          <a:ea typeface="+mn-ea"/>
                        </a:rPr>
                        <a:t>登録報告書印刷費（</a:t>
                      </a:r>
                      <a:r>
                        <a:rPr lang="en-US" altLang="ja-JP" sz="1300" dirty="0">
                          <a:solidFill>
                            <a:schemeClr val="tx1"/>
                          </a:solidFill>
                          <a:effectLst/>
                          <a:latin typeface="+mn-ea"/>
                          <a:ea typeface="+mn-ea"/>
                        </a:rPr>
                        <a:t>164</a:t>
                      </a:r>
                      <a:r>
                        <a:rPr lang="ja-JP" altLang="en-US" sz="1300" dirty="0">
                          <a:solidFill>
                            <a:schemeClr val="tx1"/>
                          </a:solidFill>
                          <a:effectLst/>
                          <a:latin typeface="+mn-ea"/>
                          <a:ea typeface="+mn-ea"/>
                        </a:rPr>
                        <a:t>千円</a:t>
                      </a:r>
                      <a:r>
                        <a:rPr kumimoji="1" lang="ja-JP" altLang="en-US" sz="1300" dirty="0" smtClean="0">
                          <a:solidFill>
                            <a:schemeClr val="tx1"/>
                          </a:solidFill>
                          <a:latin typeface="+mn-ea"/>
                          <a:ea typeface="+mn-ea"/>
                        </a:rPr>
                        <a:t>）</a:t>
                      </a:r>
                      <a:r>
                        <a:rPr kumimoji="1" lang="ja-JP" altLang="en-US" sz="1300" dirty="0" smtClean="0">
                          <a:solidFill>
                            <a:srgbClr val="FF0000"/>
                          </a:solidFill>
                          <a:latin typeface="+mn-ea"/>
                          <a:ea typeface="+mn-ea"/>
                        </a:rPr>
                        <a:t>、</a:t>
                      </a:r>
                      <a:r>
                        <a:rPr kumimoji="1" lang="ja-JP" altLang="en-US" sz="1300" dirty="0" smtClean="0">
                          <a:solidFill>
                            <a:schemeClr val="tx1"/>
                          </a:solidFill>
                          <a:latin typeface="+mn-ea"/>
                          <a:ea typeface="+mn-ea"/>
                        </a:rPr>
                        <a:t>がん</a:t>
                      </a:r>
                      <a:r>
                        <a:rPr kumimoji="1" lang="ja-JP" altLang="en-US" sz="1300" dirty="0">
                          <a:solidFill>
                            <a:schemeClr val="tx1"/>
                          </a:solidFill>
                          <a:latin typeface="+mn-ea"/>
                          <a:ea typeface="+mn-ea"/>
                        </a:rPr>
                        <a:t>登録実務者研修等出席旅費（</a:t>
                      </a:r>
                      <a:r>
                        <a:rPr lang="en-US" altLang="ja-JP" sz="1300" dirty="0">
                          <a:solidFill>
                            <a:schemeClr val="tx1"/>
                          </a:solidFill>
                          <a:effectLst/>
                          <a:latin typeface="+mn-ea"/>
                          <a:ea typeface="+mn-ea"/>
                        </a:rPr>
                        <a:t>494</a:t>
                      </a:r>
                      <a:r>
                        <a:rPr lang="ja-JP" altLang="en-US" sz="1300" dirty="0">
                          <a:solidFill>
                            <a:schemeClr val="tx1"/>
                          </a:solidFill>
                          <a:effectLst/>
                          <a:latin typeface="+mn-ea"/>
                          <a:ea typeface="+mn-ea"/>
                        </a:rPr>
                        <a:t>千円</a:t>
                      </a:r>
                      <a:r>
                        <a:rPr kumimoji="1" lang="ja-JP" altLang="en-US" sz="1300" dirty="0">
                          <a:solidFill>
                            <a:schemeClr val="tx1"/>
                          </a:solidFill>
                          <a:latin typeface="+mn-ea"/>
                          <a:ea typeface="+mn-ea"/>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352238" y="818088"/>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285073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413734" y="1030667"/>
            <a:ext cx="9193905" cy="567958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8" name="表 17"/>
          <p:cNvGraphicFramePr>
            <a:graphicFrameLocks noGrp="1"/>
          </p:cNvGraphicFramePr>
          <p:nvPr>
            <p:extLst/>
          </p:nvPr>
        </p:nvGraphicFramePr>
        <p:xfrm>
          <a:off x="639536" y="2836929"/>
          <a:ext cx="8626927" cy="1295081"/>
        </p:xfrm>
        <a:graphic>
          <a:graphicData uri="http://schemas.openxmlformats.org/drawingml/2006/table">
            <a:tbl>
              <a:tblPr firstRow="1" firstCol="1" bandRow="1">
                <a:tableStyleId>{5C22544A-7EE6-4342-B048-85BDC9FD1C3A}</a:tableStyleId>
              </a:tblPr>
              <a:tblGrid>
                <a:gridCol w="280419">
                  <a:extLst>
                    <a:ext uri="{9D8B030D-6E8A-4147-A177-3AD203B41FA5}">
                      <a16:colId xmlns:a16="http://schemas.microsoft.com/office/drawing/2014/main" val="20000"/>
                    </a:ext>
                  </a:extLst>
                </a:gridCol>
                <a:gridCol w="2995222">
                  <a:extLst>
                    <a:ext uri="{9D8B030D-6E8A-4147-A177-3AD203B41FA5}">
                      <a16:colId xmlns:a16="http://schemas.microsoft.com/office/drawing/2014/main" val="20001"/>
                    </a:ext>
                  </a:extLst>
                </a:gridCol>
                <a:gridCol w="2210452">
                  <a:extLst>
                    <a:ext uri="{9D8B030D-6E8A-4147-A177-3AD203B41FA5}">
                      <a16:colId xmlns:a16="http://schemas.microsoft.com/office/drawing/2014/main" val="20002"/>
                    </a:ext>
                  </a:extLst>
                </a:gridCol>
                <a:gridCol w="1923667">
                  <a:extLst>
                    <a:ext uri="{9D8B030D-6E8A-4147-A177-3AD203B41FA5}">
                      <a16:colId xmlns:a16="http://schemas.microsoft.com/office/drawing/2014/main" val="2682852708"/>
                    </a:ext>
                  </a:extLst>
                </a:gridCol>
                <a:gridCol w="1217167">
                  <a:extLst>
                    <a:ext uri="{9D8B030D-6E8A-4147-A177-3AD203B41FA5}">
                      <a16:colId xmlns:a16="http://schemas.microsoft.com/office/drawing/2014/main" val="20003"/>
                    </a:ext>
                  </a:extLst>
                </a:gridCol>
              </a:tblGrid>
              <a:tr h="56152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73355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がん相談支援センターの認知度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82</a:t>
                      </a:r>
                      <a:r>
                        <a:rPr lang="ja-JP" sz="1400" b="1" dirty="0">
                          <a:effectLst/>
                          <a:latin typeface="+mn-ea"/>
                          <a:ea typeface="+mn-ea"/>
                        </a:rPr>
                        <a:t>％</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）年度】</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88.9</a:t>
                      </a:r>
                      <a:r>
                        <a:rPr lang="ja-JP" altLang="ja-JP" sz="1400" b="1" dirty="0">
                          <a:solidFill>
                            <a:schemeClr val="tx1"/>
                          </a:solidFill>
                          <a:effectLst/>
                          <a:latin typeface="+mn-ea"/>
                          <a:ea typeface="+mn-ea"/>
                        </a:rPr>
                        <a:t>％</a:t>
                      </a: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2020</a:t>
                      </a:r>
                      <a:r>
                        <a:rPr lang="ja-JP" altLang="ja-JP" sz="1400" b="1" dirty="0">
                          <a:solidFill>
                            <a:schemeClr val="tx1"/>
                          </a:solidFill>
                          <a:effectLst/>
                          <a:latin typeface="+mn-ea"/>
                          <a:ea typeface="+mn-ea"/>
                        </a:rPr>
                        <a:t>）年度】</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100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19" name="表 18"/>
          <p:cNvGraphicFramePr>
            <a:graphicFrameLocks noGrp="1"/>
          </p:cNvGraphicFramePr>
          <p:nvPr>
            <p:extLst/>
          </p:nvPr>
        </p:nvGraphicFramePr>
        <p:xfrm>
          <a:off x="639535" y="4396244"/>
          <a:ext cx="8626928" cy="1373491"/>
        </p:xfrm>
        <a:graphic>
          <a:graphicData uri="http://schemas.openxmlformats.org/drawingml/2006/table">
            <a:tbl>
              <a:tblPr firstRow="1" firstCol="1" bandRow="1">
                <a:tableStyleId>{5C22544A-7EE6-4342-B048-85BDC9FD1C3A}</a:tableStyleId>
              </a:tblPr>
              <a:tblGrid>
                <a:gridCol w="237781">
                  <a:extLst>
                    <a:ext uri="{9D8B030D-6E8A-4147-A177-3AD203B41FA5}">
                      <a16:colId xmlns:a16="http://schemas.microsoft.com/office/drawing/2014/main" val="20000"/>
                    </a:ext>
                  </a:extLst>
                </a:gridCol>
                <a:gridCol w="2979785">
                  <a:extLst>
                    <a:ext uri="{9D8B030D-6E8A-4147-A177-3AD203B41FA5}">
                      <a16:colId xmlns:a16="http://schemas.microsoft.com/office/drawing/2014/main" val="20001"/>
                    </a:ext>
                  </a:extLst>
                </a:gridCol>
                <a:gridCol w="2704681">
                  <a:extLst>
                    <a:ext uri="{9D8B030D-6E8A-4147-A177-3AD203B41FA5}">
                      <a16:colId xmlns:a16="http://schemas.microsoft.com/office/drawing/2014/main" val="20002"/>
                    </a:ext>
                  </a:extLst>
                </a:gridCol>
                <a:gridCol w="2704681">
                  <a:extLst>
                    <a:ext uri="{9D8B030D-6E8A-4147-A177-3AD203B41FA5}">
                      <a16:colId xmlns:a16="http://schemas.microsoft.com/office/drawing/2014/main" val="2554044009"/>
                    </a:ext>
                  </a:extLst>
                </a:gridCol>
              </a:tblGrid>
              <a:tr h="54192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831563">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がん相談支援センターの相談件数</a:t>
                      </a:r>
                    </a:p>
                    <a:p>
                      <a:pPr algn="l" fontAlgn="auto">
                        <a:lnSpc>
                          <a:spcPts val="1600"/>
                        </a:lnSpc>
                        <a:spcAft>
                          <a:spcPts val="0"/>
                        </a:spcAft>
                      </a:pPr>
                      <a:r>
                        <a:rPr lang="ja-JP" sz="1400" b="1" kern="100"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80,</a:t>
                      </a:r>
                      <a:r>
                        <a:rPr lang="en-US" altLang="ja-JP" sz="1400" b="1" dirty="0">
                          <a:effectLst/>
                          <a:latin typeface="+mn-ea"/>
                          <a:ea typeface="+mn-ea"/>
                        </a:rPr>
                        <a:t>140</a:t>
                      </a:r>
                      <a:r>
                        <a:rPr lang="ja-JP" sz="1400" b="1" dirty="0">
                          <a:effectLst/>
                          <a:latin typeface="+mn-ea"/>
                          <a:ea typeface="+mn-ea"/>
                        </a:rPr>
                        <a:t>件／</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（小児がん除く）</a:t>
                      </a:r>
                    </a:p>
                    <a:p>
                      <a:pPr algn="ctr" fontAlgn="auto">
                        <a:lnSpc>
                          <a:spcPts val="1600"/>
                        </a:lnSpc>
                        <a:spcAft>
                          <a:spcPts val="0"/>
                        </a:spcAft>
                      </a:pPr>
                      <a:r>
                        <a:rPr lang="ja-JP" altLang="ja-JP" sz="1400" b="1" dirty="0">
                          <a:effectLst/>
                          <a:latin typeface="+mn-ea"/>
                          <a:ea typeface="+mn-ea"/>
                        </a:rPr>
                        <a:t>【平成</a:t>
                      </a:r>
                      <a:r>
                        <a:rPr lang="en-US" altLang="ja-JP" sz="1400" b="1" dirty="0">
                          <a:effectLst/>
                          <a:latin typeface="+mn-ea"/>
                          <a:ea typeface="+mn-ea"/>
                        </a:rPr>
                        <a:t>28</a:t>
                      </a:r>
                      <a:r>
                        <a:rPr lang="ja-JP" altLang="ja-JP" sz="1400" b="1" dirty="0">
                          <a:effectLst/>
                          <a:latin typeface="+mn-ea"/>
                          <a:ea typeface="+mn-ea"/>
                        </a:rPr>
                        <a:t>（</a:t>
                      </a:r>
                      <a:r>
                        <a:rPr lang="en-US" altLang="ja-JP" sz="1400" b="1" dirty="0">
                          <a:effectLst/>
                          <a:latin typeface="+mn-ea"/>
                          <a:ea typeface="+mn-ea"/>
                        </a:rPr>
                        <a:t>2016</a:t>
                      </a:r>
                      <a:r>
                        <a:rPr lang="ja-JP" altLang="ja-JP" sz="1400" b="1" dirty="0">
                          <a:effectLst/>
                          <a:latin typeface="+mn-ea"/>
                          <a:ea typeface="+mn-ea"/>
                        </a:rPr>
                        <a:t>）年】</a:t>
                      </a:r>
                      <a:endParaRPr lang="ja-JP" alt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93,002</a:t>
                      </a:r>
                      <a:r>
                        <a:rPr lang="ja-JP" altLang="en-US" sz="1400" b="1" dirty="0">
                          <a:solidFill>
                            <a:schemeClr val="tx1"/>
                          </a:solidFill>
                          <a:effectLst/>
                          <a:latin typeface="+mn-ea"/>
                          <a:ea typeface="+mn-ea"/>
                        </a:rPr>
                        <a:t>件</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（小児がん除く）</a:t>
                      </a: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2019</a:t>
                      </a:r>
                      <a:r>
                        <a:rPr lang="ja-JP" altLang="ja-JP" sz="1400" b="1" dirty="0">
                          <a:solidFill>
                            <a:schemeClr val="tx1"/>
                          </a:solidFill>
                          <a:effectLst/>
                          <a:latin typeface="+mn-ea"/>
                          <a:ea typeface="+mn-ea"/>
                        </a:rPr>
                        <a:t>）年】</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３　患者支援の充実</a:t>
            </a:r>
          </a:p>
        </p:txBody>
      </p:sp>
      <p:sp>
        <p:nvSpPr>
          <p:cNvPr id="16" name="正方形/長方形 15"/>
          <p:cNvSpPr/>
          <p:nvPr/>
        </p:nvSpPr>
        <p:spPr>
          <a:xfrm>
            <a:off x="218752" y="916478"/>
            <a:ext cx="6826180"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（１）がん患者の相談支援</a:t>
            </a:r>
            <a:r>
              <a:rPr kumimoji="1" lang="ja-JP" altLang="en-US" b="1" dirty="0">
                <a:solidFill>
                  <a:schemeClr val="bg1"/>
                </a:solidFill>
              </a:rPr>
              <a:t>　　計画Ｐ</a:t>
            </a:r>
            <a:r>
              <a:rPr kumimoji="1" lang="en-US" altLang="ja-JP" b="1" dirty="0">
                <a:solidFill>
                  <a:schemeClr val="bg1"/>
                </a:solidFill>
              </a:rPr>
              <a:t>56</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（２）がん患者への情報提供　計画Ｐ</a:t>
            </a:r>
            <a:r>
              <a:rPr kumimoji="1" lang="en-US" altLang="ja-JP" b="1" dirty="0">
                <a:ln w="0"/>
                <a:solidFill>
                  <a:schemeClr val="bg1"/>
                </a:solidFill>
                <a:effectLst>
                  <a:outerShdw blurRad="38100" dist="19050" dir="2700000" algn="tl" rotWithShape="0">
                    <a:schemeClr val="dk1">
                      <a:alpha val="40000"/>
                    </a:schemeClr>
                  </a:outerShdw>
                </a:effectLst>
              </a:rPr>
              <a:t>57</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（３）就労支援等のがんサバイバーシップ支援   </a:t>
            </a:r>
            <a:r>
              <a:rPr kumimoji="1" lang="ja-JP" altLang="en-US" b="1" dirty="0">
                <a:solidFill>
                  <a:schemeClr val="bg1"/>
                </a:solidFill>
              </a:rPr>
              <a:t>計画Ｐ</a:t>
            </a:r>
            <a:r>
              <a:rPr kumimoji="1" lang="en-US" altLang="ja-JP" b="1" dirty="0">
                <a:solidFill>
                  <a:schemeClr val="bg1"/>
                </a:solidFill>
              </a:rPr>
              <a:t>57</a:t>
            </a:r>
            <a:r>
              <a:rPr kumimoji="1" lang="ja-JP" altLang="en-US" b="1" dirty="0" err="1">
                <a:solidFill>
                  <a:schemeClr val="bg1"/>
                </a:solidFill>
              </a:rPr>
              <a:t>ｰ</a:t>
            </a:r>
            <a:r>
              <a:rPr kumimoji="1" lang="en-US" altLang="ja-JP" b="1" dirty="0">
                <a:solidFill>
                  <a:schemeClr val="bg1"/>
                </a:solidFill>
              </a:rPr>
              <a:t>58</a:t>
            </a:r>
          </a:p>
        </p:txBody>
      </p:sp>
      <p:sp>
        <p:nvSpPr>
          <p:cNvPr id="12" name="正方形/長方形 11"/>
          <p:cNvSpPr/>
          <p:nvPr/>
        </p:nvSpPr>
        <p:spPr>
          <a:xfrm>
            <a:off x="543287" y="2289998"/>
            <a:ext cx="8130963" cy="369332"/>
          </a:xfrm>
          <a:prstGeom prst="rect">
            <a:avLst/>
          </a:prstGeom>
        </p:spPr>
        <p:txBody>
          <a:bodyPr wrap="square">
            <a:spAutoFit/>
          </a:bodyPr>
          <a:lstStyle/>
          <a:p>
            <a:r>
              <a:rPr lang="ja-JP" altLang="en-US" b="1" dirty="0"/>
              <a:t>≪第３期大阪府がん対策推進計画における個別目標及びモニタリング指標≫</a:t>
            </a:r>
          </a:p>
        </p:txBody>
      </p:sp>
    </p:spTree>
    <p:extLst>
      <p:ext uri="{BB962C8B-B14F-4D97-AF65-F5344CB8AC3E}">
        <p14:creationId xmlns:p14="http://schemas.microsoft.com/office/powerpoint/2010/main" val="13078230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extLst>
              <p:ext uri="{D42A27DB-BD31-4B8C-83A1-F6EECF244321}">
                <p14:modId xmlns:p14="http://schemas.microsoft.com/office/powerpoint/2010/main" val="3458598707"/>
              </p:ext>
            </p:extLst>
          </p:nvPr>
        </p:nvGraphicFramePr>
        <p:xfrm>
          <a:off x="342900" y="174863"/>
          <a:ext cx="9174587" cy="1170940"/>
        </p:xfrm>
        <a:graphic>
          <a:graphicData uri="http://schemas.openxmlformats.org/drawingml/2006/table">
            <a:tbl>
              <a:tblPr firstRow="1" bandRow="1">
                <a:tableStyleId>{5C22544A-7EE6-4342-B048-85BDC9FD1C3A}</a:tableStyleId>
              </a:tblPr>
              <a:tblGrid>
                <a:gridCol w="1200150">
                  <a:extLst>
                    <a:ext uri="{9D8B030D-6E8A-4147-A177-3AD203B41FA5}">
                      <a16:colId xmlns:a16="http://schemas.microsoft.com/office/drawing/2014/main" val="3795206225"/>
                    </a:ext>
                  </a:extLst>
                </a:gridCol>
                <a:gridCol w="7974437">
                  <a:extLst>
                    <a:ext uri="{9D8B030D-6E8A-4147-A177-3AD203B41FA5}">
                      <a16:colId xmlns:a16="http://schemas.microsoft.com/office/drawing/2014/main" val="1328953327"/>
                    </a:ext>
                  </a:extLst>
                </a:gridCol>
              </a:tblGrid>
              <a:tr h="115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ts val="1650"/>
                        </a:lnSpc>
                      </a:pPr>
                      <a:r>
                        <a:rPr kumimoji="1" lang="ja-JP" altLang="en-US" sz="1300" b="1" dirty="0">
                          <a:solidFill>
                            <a:schemeClr val="tx1"/>
                          </a:solidFill>
                        </a:rPr>
                        <a:t>◆がん診療拠点病院のがん相談支援センターの利用促進につながる取組みが必要。</a:t>
                      </a:r>
                      <a:endParaRPr kumimoji="1" lang="en-US" altLang="ja-JP" sz="1300" b="1" dirty="0">
                        <a:solidFill>
                          <a:schemeClr val="tx1"/>
                        </a:solidFill>
                      </a:endParaRPr>
                    </a:p>
                    <a:p>
                      <a:pPr marL="179388" indent="-179388">
                        <a:lnSpc>
                          <a:spcPts val="1650"/>
                        </a:lnSpc>
                      </a:pPr>
                      <a:r>
                        <a:rPr kumimoji="1" lang="ja-JP" altLang="en-US" sz="1300" b="1" dirty="0">
                          <a:solidFill>
                            <a:schemeClr val="tx1"/>
                          </a:solidFill>
                        </a:rPr>
                        <a:t>◆がんに関する情報があふれる中で、その地域において、がん患者や家族が確実に必要とする情報にアクセスできる環境整備が求められている。　　</a:t>
                      </a:r>
                      <a:endParaRPr kumimoji="1" lang="en-US" altLang="ja-JP" sz="1300" b="1" dirty="0">
                        <a:solidFill>
                          <a:schemeClr val="tx1"/>
                        </a:solidFill>
                      </a:endParaRPr>
                    </a:p>
                    <a:p>
                      <a:pPr>
                        <a:lnSpc>
                          <a:spcPts val="1650"/>
                        </a:lnSpc>
                      </a:pPr>
                      <a:r>
                        <a:rPr kumimoji="1" lang="ja-JP" altLang="en-US" sz="1300" b="1" dirty="0">
                          <a:solidFill>
                            <a:schemeClr val="tx1"/>
                          </a:solidFill>
                        </a:rPr>
                        <a:t>◆働く世代では、がん治療と仕事の両立など就労支援が求められている。</a:t>
                      </a:r>
                      <a:endParaRPr kumimoji="1" lang="en-US" altLang="ja-JP" sz="1300" b="1" dirty="0">
                        <a:solidFill>
                          <a:schemeClr val="tx1"/>
                        </a:solidFill>
                      </a:endParaRPr>
                    </a:p>
                    <a:p>
                      <a:pPr>
                        <a:lnSpc>
                          <a:spcPts val="1650"/>
                        </a:lnSpc>
                      </a:pPr>
                      <a:r>
                        <a:rPr kumimoji="1" lang="ja-JP" altLang="en-US" sz="1300" b="1" dirty="0">
                          <a:solidFill>
                            <a:schemeClr val="tx1"/>
                          </a:solidFill>
                        </a:rPr>
                        <a:t>◆高齢者世代においては、人生の最終段階における医療に係る意思決定支援などが必要となっている。</a:t>
                      </a:r>
                      <a:endParaRPr kumimoji="1" lang="ja-JP" altLang="en-US" sz="13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5988676" y="6433587"/>
            <a:ext cx="3748131" cy="365125"/>
          </a:xfrm>
        </p:spPr>
        <p:txBody>
          <a:bodyPr/>
          <a:lstStyle/>
          <a:p>
            <a:r>
              <a:rPr kumimoji="1" lang="ja-JP" altLang="en-US" sz="1400" b="1" dirty="0">
                <a:latin typeface="+mn-ea"/>
              </a:rPr>
              <a:t>＜がん診療連携検討部会＞</a:t>
            </a:r>
            <a:r>
              <a:rPr kumimoji="1" lang="ja-JP" altLang="en-US" sz="1600" b="1" dirty="0">
                <a:latin typeface="+mn-ea"/>
              </a:rPr>
              <a:t>　８</a:t>
            </a:r>
          </a:p>
        </p:txBody>
      </p:sp>
      <p:graphicFrame>
        <p:nvGraphicFramePr>
          <p:cNvPr id="7" name="表 6"/>
          <p:cNvGraphicFramePr>
            <a:graphicFrameLocks noGrp="1"/>
          </p:cNvGraphicFramePr>
          <p:nvPr>
            <p:extLst>
              <p:ext uri="{D42A27DB-BD31-4B8C-83A1-F6EECF244321}">
                <p14:modId xmlns:p14="http://schemas.microsoft.com/office/powerpoint/2010/main" val="2973379706"/>
              </p:ext>
            </p:extLst>
          </p:nvPr>
        </p:nvGraphicFramePr>
        <p:xfrm>
          <a:off x="328613" y="1389311"/>
          <a:ext cx="9188875" cy="5133658"/>
        </p:xfrm>
        <a:graphic>
          <a:graphicData uri="http://schemas.openxmlformats.org/drawingml/2006/table">
            <a:tbl>
              <a:tblPr firstRow="1" bandRow="1">
                <a:tableStyleId>{5C22544A-7EE6-4342-B048-85BDC9FD1C3A}</a:tableStyleId>
              </a:tblPr>
              <a:tblGrid>
                <a:gridCol w="1241602">
                  <a:extLst>
                    <a:ext uri="{9D8B030D-6E8A-4147-A177-3AD203B41FA5}">
                      <a16:colId xmlns:a16="http://schemas.microsoft.com/office/drawing/2014/main" val="528851062"/>
                    </a:ext>
                  </a:extLst>
                </a:gridCol>
                <a:gridCol w="7947273">
                  <a:extLst>
                    <a:ext uri="{9D8B030D-6E8A-4147-A177-3AD203B41FA5}">
                      <a16:colId xmlns:a16="http://schemas.microsoft.com/office/drawing/2014/main" val="89849022"/>
                    </a:ext>
                  </a:extLst>
                </a:gridCol>
              </a:tblGrid>
              <a:tr h="2893501">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en-US" altLang="ja-JP" sz="1300" dirty="0" smtClean="0">
                          <a:solidFill>
                            <a:schemeClr val="tx1"/>
                          </a:solidFill>
                        </a:rPr>
                        <a:t>《</a:t>
                      </a:r>
                      <a:r>
                        <a:rPr kumimoji="1" lang="ja-JP" altLang="en-US" sz="1300" u="sng" dirty="0" smtClean="0">
                          <a:solidFill>
                            <a:schemeClr val="tx1"/>
                          </a:solidFill>
                        </a:rPr>
                        <a:t>がん相談支援センターの機能強化、周知と利用促進</a:t>
                      </a:r>
                      <a:r>
                        <a:rPr kumimoji="1" lang="en-US" altLang="ja-JP" sz="1300" dirty="0" smtClean="0">
                          <a:solidFill>
                            <a:schemeClr val="tx1"/>
                          </a:solidFill>
                        </a:rPr>
                        <a:t>》</a:t>
                      </a:r>
                    </a:p>
                    <a:p>
                      <a:pPr>
                        <a:lnSpc>
                          <a:spcPts val="1600"/>
                        </a:lnSpc>
                      </a:pPr>
                      <a:r>
                        <a:rPr kumimoji="1" lang="ja-JP" altLang="en-US" sz="1300" b="0" dirty="0" smtClean="0">
                          <a:solidFill>
                            <a:schemeClr val="tx1"/>
                          </a:solidFill>
                        </a:rPr>
                        <a:t>■療養情報冊子を改訂し拠点病院等へ配布予定。大阪府立中央図書館及び大阪国際がん</a:t>
                      </a:r>
                      <a:endParaRPr kumimoji="1" lang="en-US" altLang="ja-JP" sz="1300" b="0" dirty="0" smtClean="0">
                        <a:solidFill>
                          <a:schemeClr val="tx1"/>
                        </a:solidFill>
                      </a:endParaRPr>
                    </a:p>
                    <a:p>
                      <a:pPr>
                        <a:lnSpc>
                          <a:spcPts val="1600"/>
                        </a:lnSpc>
                      </a:pPr>
                      <a:r>
                        <a:rPr kumimoji="1" lang="ja-JP" altLang="en-US" sz="1300" b="0" dirty="0" smtClean="0">
                          <a:solidFill>
                            <a:schemeClr val="tx1"/>
                          </a:solidFill>
                        </a:rPr>
                        <a:t>　センターとの共催により、図書館＆がん相談支援センター連携ワークショップを実施。</a:t>
                      </a:r>
                      <a:endParaRPr kumimoji="1" lang="en-US" altLang="ja-JP" sz="1300" b="0" dirty="0" smtClean="0">
                        <a:solidFill>
                          <a:schemeClr val="tx1"/>
                        </a:solidFill>
                      </a:endParaRPr>
                    </a:p>
                    <a:p>
                      <a:pPr>
                        <a:lnSpc>
                          <a:spcPts val="1600"/>
                        </a:lnSpc>
                      </a:pPr>
                      <a:r>
                        <a:rPr kumimoji="1" lang="ja-JP" altLang="en-US" sz="1300" b="0" dirty="0" smtClean="0">
                          <a:solidFill>
                            <a:schemeClr val="tx1"/>
                          </a:solidFill>
                        </a:rPr>
                        <a:t>■大阪府がん診療連携協議会と連携し、がん相談支援センターアンケートを実施。</a:t>
                      </a:r>
                      <a:endParaRPr kumimoji="1" lang="en-US" altLang="ja-JP" sz="1300" b="0" dirty="0" smtClean="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smtClean="0">
                          <a:solidFill>
                            <a:schemeClr val="tx1"/>
                          </a:solidFill>
                        </a:rPr>
                        <a:t>就労支援等のがんサバイバーシップ支援</a:t>
                      </a:r>
                      <a:r>
                        <a:rPr kumimoji="1" lang="en-US" altLang="ja-JP" sz="1300" dirty="0" smtClean="0">
                          <a:solidFill>
                            <a:schemeClr val="tx1"/>
                          </a:solidFill>
                        </a:rPr>
                        <a:t>》</a:t>
                      </a:r>
                    </a:p>
                    <a:p>
                      <a:pPr marL="179388" marR="0" lvl="0" indent="-179388"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■府教育庁において府立高校に在籍する長期入院中の生徒への学業支援を実施。また、入院中の小児・</a:t>
                      </a:r>
                      <a:r>
                        <a:rPr kumimoji="1" lang="en-US" altLang="ja-JP" sz="1300" b="0" i="0" u="none" strike="noStrike" kern="1200" cap="none" spc="0" normalizeH="0" baseline="0" noProof="0" dirty="0" smtClean="0">
                          <a:ln>
                            <a:noFill/>
                          </a:ln>
                          <a:solidFill>
                            <a:schemeClr val="tx1"/>
                          </a:solidFill>
                          <a:effectLst/>
                          <a:uLnTx/>
                          <a:uFillTx/>
                          <a:latin typeface="+mn-lt"/>
                          <a:ea typeface="+mn-ea"/>
                          <a:cs typeface="+mn-cs"/>
                        </a:rPr>
                        <a:t>AYA</a:t>
                      </a: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世代のがん患者への学習活動支援や通信機器の活用による外部とのｺﾐｭﾆｹｰｼｮﾝを図るための環境整備費等に対し助成（</a:t>
                      </a:r>
                      <a:r>
                        <a:rPr kumimoji="1" lang="en-US" altLang="ja-JP" sz="1300" b="0" i="0" u="none" strike="noStrike" kern="1200" cap="none" spc="0" normalizeH="0" baseline="0" noProof="0" dirty="0" smtClean="0">
                          <a:ln>
                            <a:noFill/>
                          </a:ln>
                          <a:solidFill>
                            <a:schemeClr val="tx1"/>
                          </a:solidFill>
                          <a:effectLst/>
                          <a:uLnTx/>
                          <a:uFillTx/>
                          <a:latin typeface="+mn-lt"/>
                          <a:ea typeface="+mn-ea"/>
                          <a:cs typeface="+mn-cs"/>
                        </a:rPr>
                        <a:t>7</a:t>
                      </a: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病院）。</a:t>
                      </a:r>
                      <a:endParaRPr kumimoji="1" lang="en-US" altLang="ja-JP" sz="1300" b="0" i="0" u="none" strike="noStrike" kern="1200" cap="none" spc="0" normalizeH="0" baseline="0" noProof="0" dirty="0" smtClean="0">
                        <a:ln>
                          <a:noFill/>
                        </a:ln>
                        <a:solidFill>
                          <a:schemeClr val="tx1"/>
                        </a:solidFill>
                        <a:effectLst/>
                        <a:uLnTx/>
                        <a:uFillTx/>
                        <a:latin typeface="+mn-lt"/>
                        <a:ea typeface="+mn-ea"/>
                        <a:cs typeface="+mn-cs"/>
                      </a:endParaRPr>
                    </a:p>
                    <a:p>
                      <a:pPr>
                        <a:lnSpc>
                          <a:spcPts val="1600"/>
                        </a:lnSpc>
                      </a:pPr>
                      <a:r>
                        <a:rPr kumimoji="1" lang="ja-JP" altLang="en-US" sz="1300" b="0" dirty="0" smtClean="0">
                          <a:solidFill>
                            <a:schemeClr val="tx1"/>
                          </a:solidFill>
                        </a:rPr>
                        <a:t>■</a:t>
                      </a:r>
                      <a:r>
                        <a:rPr kumimoji="1" lang="en-US" altLang="ja-JP" sz="1300" b="0" dirty="0" smtClean="0">
                          <a:solidFill>
                            <a:schemeClr val="tx1"/>
                          </a:solidFill>
                        </a:rPr>
                        <a:t>AYA</a:t>
                      </a:r>
                      <a:r>
                        <a:rPr kumimoji="1" lang="ja-JP" altLang="en-US" sz="1300" b="0" dirty="0" smtClean="0">
                          <a:solidFill>
                            <a:schemeClr val="tx1"/>
                          </a:solidFill>
                        </a:rPr>
                        <a:t>世代への支援に関する市町村や関係機関向けセミナーを開催。</a:t>
                      </a:r>
                      <a:endParaRPr kumimoji="1" lang="en-US" altLang="ja-JP" sz="1300" b="0" dirty="0">
                        <a:solidFill>
                          <a:schemeClr val="tx1"/>
                        </a:solidFill>
                      </a:endParaRPr>
                    </a:p>
                    <a:p>
                      <a:pPr marL="179388" indent="-179388">
                        <a:lnSpc>
                          <a:spcPts val="1600"/>
                        </a:lnSpc>
                      </a:pPr>
                      <a:r>
                        <a:rPr kumimoji="1" lang="ja-JP" altLang="en-US" sz="1300" b="0" dirty="0" smtClean="0">
                          <a:solidFill>
                            <a:schemeClr val="tx1"/>
                          </a:solidFill>
                        </a:rPr>
                        <a:t>■</a:t>
                      </a:r>
                      <a:r>
                        <a:rPr kumimoji="1" lang="ja-JP" altLang="en-US" sz="1300" b="0" dirty="0">
                          <a:solidFill>
                            <a:schemeClr val="tx1"/>
                          </a:solidFill>
                        </a:rPr>
                        <a:t>府商工労働部と連携して</a:t>
                      </a:r>
                      <a:r>
                        <a:rPr kumimoji="1" lang="ja-JP" altLang="en-US" sz="1300" b="0" dirty="0" smtClean="0">
                          <a:solidFill>
                            <a:schemeClr val="tx1"/>
                          </a:solidFill>
                        </a:rPr>
                        <a:t>、企業向けセミナーで</a:t>
                      </a:r>
                      <a:r>
                        <a:rPr kumimoji="1" lang="ja-JP" altLang="en-US" sz="1300" b="0" strike="noStrike" baseline="0" dirty="0" smtClean="0">
                          <a:solidFill>
                            <a:schemeClr val="tx1"/>
                          </a:solidFill>
                        </a:rPr>
                        <a:t>両立支援に関し情報提供</a:t>
                      </a:r>
                      <a:r>
                        <a:rPr kumimoji="1" lang="ja-JP" altLang="en-US" sz="1300" b="0" dirty="0" smtClean="0">
                          <a:solidFill>
                            <a:schemeClr val="tx1"/>
                          </a:solidFill>
                        </a:rPr>
                        <a:t>。</a:t>
                      </a:r>
                      <a:endParaRPr kumimoji="1" lang="en-US" altLang="ja-JP" sz="1300" b="0" dirty="0">
                        <a:solidFill>
                          <a:schemeClr val="tx1"/>
                        </a:solidFill>
                      </a:endParaRPr>
                    </a:p>
                    <a:p>
                      <a:pPr>
                        <a:lnSpc>
                          <a:spcPts val="1600"/>
                        </a:lnSpc>
                      </a:pPr>
                      <a:r>
                        <a:rPr kumimoji="1" lang="en-US" altLang="ja-JP" sz="1300" dirty="0">
                          <a:solidFill>
                            <a:schemeClr val="tx1"/>
                          </a:solidFill>
                        </a:rPr>
                        <a:t>《</a:t>
                      </a:r>
                      <a:r>
                        <a:rPr kumimoji="1" lang="ja-JP" altLang="en-US" sz="1300" u="sng" dirty="0">
                          <a:solidFill>
                            <a:schemeClr val="tx1"/>
                          </a:solidFill>
                        </a:rPr>
                        <a:t>新たな課題への対応</a:t>
                      </a:r>
                      <a:r>
                        <a:rPr kumimoji="1" lang="en-US" altLang="ja-JP" sz="1300" dirty="0">
                          <a:solidFill>
                            <a:schemeClr val="tx1"/>
                          </a:solidFill>
                        </a:rPr>
                        <a:t>》</a:t>
                      </a:r>
                    </a:p>
                    <a:p>
                      <a:pPr marL="179388" indent="-179388"/>
                      <a:r>
                        <a:rPr kumimoji="1" lang="en-US" altLang="ja-JP" sz="1300" b="0" dirty="0" smtClean="0">
                          <a:solidFill>
                            <a:schemeClr val="tx1"/>
                          </a:solidFill>
                        </a:rPr>
                        <a:t>■</a:t>
                      </a:r>
                      <a:r>
                        <a:rPr kumimoji="1" lang="ja-JP" altLang="en-US" sz="1300" b="0" dirty="0" smtClean="0">
                          <a:solidFill>
                            <a:schemeClr val="tx1"/>
                          </a:solidFill>
                        </a:rPr>
                        <a:t>小児がん患者を対象とした重粒子線治療の助成制度を運用。</a:t>
                      </a:r>
                      <a:endParaRPr kumimoji="1" lang="en-US" altLang="ja-JP" sz="1300" b="0" strike="sngStrike" dirty="0" smtClean="0">
                        <a:solidFill>
                          <a:schemeClr val="tx1"/>
                        </a:solidFill>
                      </a:endParaRPr>
                    </a:p>
                    <a:p>
                      <a:pPr marL="179388" indent="-179388"/>
                      <a:r>
                        <a:rPr kumimoji="1" lang="ja-JP" altLang="en-US" sz="1300" b="0" dirty="0" smtClean="0">
                          <a:solidFill>
                            <a:schemeClr val="tx1"/>
                          </a:solidFill>
                        </a:rPr>
                        <a:t>■がん・生殖医療ネットワークと連携して作成した、患者向けの生殖機能の温存に関する冊子を活用し、がん拠点病院で情報提供。</a:t>
                      </a:r>
                      <a:endParaRPr kumimoji="1" lang="en-US" altLang="ja-JP" sz="13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055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a:lnSpc>
                          <a:spcPts val="1600"/>
                        </a:lnSpc>
                      </a:pPr>
                      <a:r>
                        <a:rPr kumimoji="1" lang="ja-JP" altLang="en-US" sz="1300" b="0" dirty="0">
                          <a:solidFill>
                            <a:schemeClr val="tx1"/>
                          </a:solidFill>
                          <a:latin typeface="+mn-ea"/>
                          <a:ea typeface="+mn-ea"/>
                        </a:rPr>
                        <a:t>■多様なニーズに対応できる相談</a:t>
                      </a:r>
                      <a:r>
                        <a:rPr kumimoji="1" lang="ja-JP" altLang="en-US" sz="1300" b="0" dirty="0" smtClean="0">
                          <a:solidFill>
                            <a:schemeClr val="tx1"/>
                          </a:solidFill>
                          <a:latin typeface="+mn-ea"/>
                          <a:ea typeface="+mn-ea"/>
                        </a:rPr>
                        <a:t>体制充実、相談</a:t>
                      </a:r>
                      <a:r>
                        <a:rPr kumimoji="1" lang="ja-JP" altLang="en-US" sz="1300" b="0" dirty="0">
                          <a:solidFill>
                            <a:schemeClr val="tx1"/>
                          </a:solidFill>
                          <a:latin typeface="+mn-ea"/>
                          <a:ea typeface="+mn-ea"/>
                        </a:rPr>
                        <a:t>支援センターの利用</a:t>
                      </a:r>
                      <a:r>
                        <a:rPr kumimoji="1" lang="ja-JP" altLang="en-US" sz="1300" b="0" dirty="0" smtClean="0">
                          <a:solidFill>
                            <a:schemeClr val="tx1"/>
                          </a:solidFill>
                          <a:latin typeface="+mn-ea"/>
                          <a:ea typeface="+mn-ea"/>
                        </a:rPr>
                        <a:t>促進、がんに関する情報発信の強化</a:t>
                      </a:r>
                      <a:endParaRPr kumimoji="1" lang="en-US" altLang="ja-JP" sz="1300" b="0" dirty="0" smtClean="0">
                        <a:solidFill>
                          <a:schemeClr val="tx1"/>
                        </a:solidFill>
                        <a:latin typeface="+mn-ea"/>
                        <a:ea typeface="+mn-ea"/>
                      </a:endParaRPr>
                    </a:p>
                    <a:p>
                      <a:pPr>
                        <a:lnSpc>
                          <a:spcPts val="1600"/>
                        </a:lnSpc>
                      </a:pPr>
                      <a:r>
                        <a:rPr kumimoji="1" lang="ja-JP" altLang="en-US" sz="1300" b="0" dirty="0" smtClean="0">
                          <a:solidFill>
                            <a:schemeClr val="tx1"/>
                          </a:solidFill>
                          <a:latin typeface="+mn-ea"/>
                          <a:ea typeface="+mn-ea"/>
                        </a:rPr>
                        <a:t>■治療と仕事の両立</a:t>
                      </a:r>
                      <a:r>
                        <a:rPr kumimoji="1" lang="ja-JP" altLang="en-US" sz="1300" b="0" dirty="0">
                          <a:solidFill>
                            <a:schemeClr val="tx1"/>
                          </a:solidFill>
                          <a:latin typeface="+mn-ea"/>
                          <a:ea typeface="+mn-ea"/>
                        </a:rPr>
                        <a:t>支援に関する積極的な普及</a:t>
                      </a:r>
                      <a:r>
                        <a:rPr kumimoji="1" lang="ja-JP" altLang="en-US" sz="1300" b="0" dirty="0" smtClean="0">
                          <a:solidFill>
                            <a:schemeClr val="tx1"/>
                          </a:solidFill>
                          <a:latin typeface="+mn-ea"/>
                          <a:ea typeface="+mn-ea"/>
                        </a:rPr>
                        <a:t>啓発。</a:t>
                      </a:r>
                      <a:endParaRPr kumimoji="1" lang="en-US" altLang="ja-JP" sz="1300" b="0" dirty="0" smtClean="0">
                        <a:solidFill>
                          <a:schemeClr val="tx1"/>
                        </a:solidFill>
                        <a:latin typeface="+mn-ea"/>
                        <a:ea typeface="+mn-ea"/>
                      </a:endParaRPr>
                    </a:p>
                    <a:p>
                      <a:pPr>
                        <a:lnSpc>
                          <a:spcPts val="1600"/>
                        </a:lnSpc>
                      </a:pPr>
                      <a:r>
                        <a:rPr kumimoji="1" lang="ja-JP" altLang="en-US" sz="1300" b="0" dirty="0" smtClean="0">
                          <a:solidFill>
                            <a:schemeClr val="tx1"/>
                          </a:solidFill>
                          <a:latin typeface="+mn-ea"/>
                          <a:ea typeface="+mn-ea"/>
                        </a:rPr>
                        <a:t>■小児・</a:t>
                      </a:r>
                      <a:r>
                        <a:rPr kumimoji="1" lang="en-US" altLang="ja-JP" sz="1300" b="0" dirty="0" smtClean="0">
                          <a:solidFill>
                            <a:schemeClr val="tx1"/>
                          </a:solidFill>
                          <a:latin typeface="+mn-ea"/>
                          <a:ea typeface="+mn-ea"/>
                        </a:rPr>
                        <a:t>AYA</a:t>
                      </a:r>
                      <a:r>
                        <a:rPr kumimoji="1" lang="ja-JP" altLang="en-US" sz="1300" b="0" dirty="0" smtClean="0">
                          <a:solidFill>
                            <a:schemeClr val="tx1"/>
                          </a:solidFill>
                          <a:latin typeface="+mn-ea"/>
                          <a:ea typeface="+mn-ea"/>
                        </a:rPr>
                        <a:t>世代のがん患者の妊孕性・生殖機能温存治療にかかる支援。</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a:lnSpc>
                          <a:spcPts val="1600"/>
                        </a:lnSpc>
                      </a:pPr>
                      <a:r>
                        <a:rPr kumimoji="1" lang="ja-JP" altLang="en-US" sz="1300" b="0" dirty="0" smtClean="0">
                          <a:solidFill>
                            <a:schemeClr val="tx1"/>
                          </a:solidFill>
                          <a:latin typeface="+mn-ea"/>
                          <a:ea typeface="+mn-ea"/>
                        </a:rPr>
                        <a:t>■患者</a:t>
                      </a:r>
                      <a:r>
                        <a:rPr kumimoji="1" lang="ja-JP" altLang="en-US" sz="1300" b="0" dirty="0">
                          <a:solidFill>
                            <a:schemeClr val="tx1"/>
                          </a:solidFill>
                          <a:latin typeface="+mn-ea"/>
                          <a:ea typeface="+mn-ea"/>
                        </a:rPr>
                        <a:t>等のニーズを踏まえた相談員向け研修会を</a:t>
                      </a:r>
                      <a:r>
                        <a:rPr kumimoji="1" lang="ja-JP" altLang="en-US" sz="1300" b="0" dirty="0" smtClean="0">
                          <a:solidFill>
                            <a:schemeClr val="tx1"/>
                          </a:solidFill>
                          <a:latin typeface="+mn-ea"/>
                          <a:ea typeface="+mn-ea"/>
                        </a:rPr>
                        <a:t>実施、がん相談支援センターの機能強化。</a:t>
                      </a:r>
                      <a:endParaRPr kumimoji="1" lang="en-US" altLang="ja-JP" sz="1300" b="0" dirty="0">
                        <a:solidFill>
                          <a:schemeClr val="tx1"/>
                        </a:solidFill>
                        <a:latin typeface="+mn-ea"/>
                        <a:ea typeface="+mn-ea"/>
                      </a:endParaRPr>
                    </a:p>
                    <a:p>
                      <a:pPr>
                        <a:lnSpc>
                          <a:spcPts val="1600"/>
                        </a:lnSpc>
                      </a:pPr>
                      <a:r>
                        <a:rPr kumimoji="1" lang="ja-JP" altLang="en-US" sz="1300" b="0" dirty="0" smtClean="0">
                          <a:solidFill>
                            <a:schemeClr val="tx1"/>
                          </a:solidFill>
                          <a:latin typeface="+mn-ea"/>
                          <a:ea typeface="+mn-ea"/>
                        </a:rPr>
                        <a:t>■関係機関との連携し就労支援に関する啓発を実施。</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latin typeface="+mn-ea"/>
                          <a:ea typeface="+mn-ea"/>
                        </a:rPr>
                        <a:t>■小児・</a:t>
                      </a:r>
                      <a:r>
                        <a:rPr kumimoji="1" lang="en-US" altLang="ja-JP" sz="1300" b="0" dirty="0" smtClean="0">
                          <a:solidFill>
                            <a:schemeClr val="tx1"/>
                          </a:solidFill>
                          <a:latin typeface="+mn-ea"/>
                          <a:ea typeface="+mn-ea"/>
                        </a:rPr>
                        <a:t>AYA</a:t>
                      </a:r>
                      <a:r>
                        <a:rPr kumimoji="1" lang="ja-JP" altLang="en-US" sz="1300" b="0" dirty="0" smtClean="0">
                          <a:solidFill>
                            <a:schemeClr val="tx1"/>
                          </a:solidFill>
                          <a:latin typeface="+mn-ea"/>
                          <a:ea typeface="+mn-ea"/>
                        </a:rPr>
                        <a:t>世代のがん患者の妊孕性温存治療助成事業の実施（</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月府議会に予算案提案中）。</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1293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1" dirty="0">
                          <a:solidFill>
                            <a:schemeClr val="bg1"/>
                          </a:solidFill>
                        </a:rPr>
                        <a:t> 最終</a:t>
                      </a:r>
                      <a:r>
                        <a:rPr kumimoji="1" lang="ja-JP" altLang="en-US" sz="1300" b="1" dirty="0" smtClean="0">
                          <a:solidFill>
                            <a:schemeClr val="bg1"/>
                          </a:solidFill>
                        </a:rPr>
                        <a:t>予算</a:t>
                      </a:r>
                      <a:r>
                        <a:rPr kumimoji="1" lang="en-US" altLang="ja-JP" sz="1300" b="1" dirty="0" smtClean="0">
                          <a:solidFill>
                            <a:schemeClr val="bg1"/>
                          </a:solidFill>
                        </a:rPr>
                        <a:t>(</a:t>
                      </a:r>
                      <a:r>
                        <a:rPr kumimoji="1" lang="ja-JP" altLang="en-US" sz="1300" b="1" dirty="0">
                          <a:solidFill>
                            <a:schemeClr val="bg1"/>
                          </a:solidFill>
                        </a:rPr>
                        <a:t>案</a:t>
                      </a:r>
                      <a:r>
                        <a:rPr kumimoji="1" lang="en-US" altLang="ja-JP" sz="1300" b="1" dirty="0">
                          <a:solidFill>
                            <a:schemeClr val="bg1"/>
                          </a:solidFill>
                        </a:rPr>
                        <a:t>)</a:t>
                      </a:r>
                      <a:endParaRPr kumimoji="1" lang="ja-JP" altLang="en-US" sz="13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50"/>
                        </a:lnSpc>
                      </a:pPr>
                      <a:r>
                        <a:rPr kumimoji="1" lang="ja-JP" altLang="en-US" sz="1300" dirty="0" smtClean="0">
                          <a:solidFill>
                            <a:schemeClr val="tx1"/>
                          </a:solidFill>
                        </a:rPr>
                        <a:t>がん</a:t>
                      </a:r>
                      <a:r>
                        <a:rPr kumimoji="1" lang="ja-JP" altLang="en-US" sz="1300" dirty="0">
                          <a:solidFill>
                            <a:schemeClr val="tx1"/>
                          </a:solidFill>
                        </a:rPr>
                        <a:t>診療連携拠点病院機能強化事業（</a:t>
                      </a:r>
                      <a:r>
                        <a:rPr kumimoji="1" lang="en-US" altLang="ja-JP" sz="1300" dirty="0">
                          <a:solidFill>
                            <a:schemeClr val="tx1"/>
                          </a:solidFill>
                        </a:rPr>
                        <a:t>140,342</a:t>
                      </a:r>
                      <a:r>
                        <a:rPr kumimoji="1" lang="ja-JP" altLang="en-US" sz="1300" dirty="0">
                          <a:solidFill>
                            <a:schemeClr val="tx1"/>
                          </a:solidFill>
                        </a:rPr>
                        <a:t>千円</a:t>
                      </a:r>
                      <a:r>
                        <a:rPr kumimoji="1" lang="ja-JP" altLang="en-US" sz="1300" dirty="0" smtClean="0">
                          <a:solidFill>
                            <a:schemeClr val="tx1"/>
                          </a:solidFill>
                        </a:rPr>
                        <a:t>）、大阪府小児がん患者ニーズ調査（</a:t>
                      </a:r>
                      <a:r>
                        <a:rPr kumimoji="1" lang="en-US" altLang="ja-JP" sz="1300" dirty="0" smtClean="0">
                          <a:solidFill>
                            <a:schemeClr val="tx1"/>
                          </a:solidFill>
                        </a:rPr>
                        <a:t>200</a:t>
                      </a:r>
                      <a:r>
                        <a:rPr kumimoji="1" lang="ja-JP" altLang="en-US" sz="1300" dirty="0" smtClean="0">
                          <a:solidFill>
                            <a:schemeClr val="tx1"/>
                          </a:solidFill>
                        </a:rPr>
                        <a:t>千円）、小児・</a:t>
                      </a:r>
                      <a:r>
                        <a:rPr kumimoji="1" lang="en-US" altLang="ja-JP" sz="1300" dirty="0" smtClean="0">
                          <a:solidFill>
                            <a:schemeClr val="tx1"/>
                          </a:solidFill>
                        </a:rPr>
                        <a:t>AYA</a:t>
                      </a:r>
                      <a:r>
                        <a:rPr kumimoji="1" lang="ja-JP" altLang="en-US" sz="1300" dirty="0" smtClean="0">
                          <a:solidFill>
                            <a:schemeClr val="tx1"/>
                          </a:solidFill>
                        </a:rPr>
                        <a:t>世代のがん患者支援事業（</a:t>
                      </a:r>
                      <a:r>
                        <a:rPr kumimoji="1" lang="en-US" altLang="ja-JP" sz="1300" dirty="0" smtClean="0">
                          <a:solidFill>
                            <a:schemeClr val="tx1"/>
                          </a:solidFill>
                        </a:rPr>
                        <a:t>1,500</a:t>
                      </a:r>
                      <a:r>
                        <a:rPr kumimoji="1" lang="ja-JP" altLang="en-US" sz="1300" dirty="0" smtClean="0">
                          <a:solidFill>
                            <a:schemeClr val="tx1"/>
                          </a:solidFill>
                        </a:rPr>
                        <a:t>千円）等</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350266" y="1417981"/>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4" name="直線コネクタ 13"/>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7627066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4" y="1062938"/>
            <a:ext cx="9259910" cy="55954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5" name="表 14"/>
          <p:cNvGraphicFramePr>
            <a:graphicFrameLocks noGrp="1"/>
          </p:cNvGraphicFramePr>
          <p:nvPr>
            <p:extLst/>
          </p:nvPr>
        </p:nvGraphicFramePr>
        <p:xfrm>
          <a:off x="564488" y="2403718"/>
          <a:ext cx="8875347" cy="3323978"/>
        </p:xfrm>
        <a:graphic>
          <a:graphicData uri="http://schemas.openxmlformats.org/drawingml/2006/table">
            <a:tbl>
              <a:tblPr firstRow="1" firstCol="1" bandRow="1">
                <a:tableStyleId>{5C22544A-7EE6-4342-B048-85BDC9FD1C3A}</a:tableStyleId>
              </a:tblPr>
              <a:tblGrid>
                <a:gridCol w="280786">
                  <a:extLst>
                    <a:ext uri="{9D8B030D-6E8A-4147-A177-3AD203B41FA5}">
                      <a16:colId xmlns:a16="http://schemas.microsoft.com/office/drawing/2014/main" val="20000"/>
                    </a:ext>
                  </a:extLst>
                </a:gridCol>
                <a:gridCol w="2850963">
                  <a:extLst>
                    <a:ext uri="{9D8B030D-6E8A-4147-A177-3AD203B41FA5}">
                      <a16:colId xmlns:a16="http://schemas.microsoft.com/office/drawing/2014/main" val="20001"/>
                    </a:ext>
                  </a:extLst>
                </a:gridCol>
                <a:gridCol w="2859109">
                  <a:extLst>
                    <a:ext uri="{9D8B030D-6E8A-4147-A177-3AD203B41FA5}">
                      <a16:colId xmlns:a16="http://schemas.microsoft.com/office/drawing/2014/main" val="20002"/>
                    </a:ext>
                  </a:extLst>
                </a:gridCol>
                <a:gridCol w="2884489">
                  <a:extLst>
                    <a:ext uri="{9D8B030D-6E8A-4147-A177-3AD203B41FA5}">
                      <a16:colId xmlns:a16="http://schemas.microsoft.com/office/drawing/2014/main" val="3264530067"/>
                    </a:ext>
                  </a:extLst>
                </a:gridCol>
              </a:tblGrid>
              <a:tr h="379824">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411940">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がん対策基金による企画提案</a:t>
                      </a:r>
                      <a:r>
                        <a:rPr lang="ja-JP" altLang="en-US" sz="1400" b="1" dirty="0">
                          <a:effectLst/>
                          <a:latin typeface="+mn-ea"/>
                          <a:ea typeface="+mn-ea"/>
                        </a:rPr>
                        <a:t>型</a:t>
                      </a:r>
                      <a:r>
                        <a:rPr lang="en-US" altLang="ja-JP" sz="1400" b="1" dirty="0">
                          <a:effectLst/>
                          <a:latin typeface="+mn-ea"/>
                          <a:ea typeface="+mn-ea"/>
                        </a:rPr>
                        <a:t/>
                      </a:r>
                      <a:br>
                        <a:rPr lang="en-US" altLang="ja-JP" sz="1400" b="1" dirty="0">
                          <a:effectLst/>
                          <a:latin typeface="+mn-ea"/>
                          <a:ea typeface="+mn-ea"/>
                        </a:rPr>
                      </a:br>
                      <a:r>
                        <a:rPr lang="ja-JP" sz="1400" b="1" dirty="0">
                          <a:effectLst/>
                          <a:latin typeface="+mn-ea"/>
                          <a:ea typeface="+mn-ea"/>
                        </a:rPr>
                        <a:t>公募事業累積採択延べ件数</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25</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2013</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年度：４件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26</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2014</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年度：７件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27</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2015</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28</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2016</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tabLst>
                          <a:tab pos="2514600" algn="l"/>
                        </a:tabLs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29</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2017</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12</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marL="0" indent="1519238" algn="ctr" fontAlgn="auto">
                        <a:lnSpc>
                          <a:spcPts val="1600"/>
                        </a:lnSpc>
                        <a:spcAft>
                          <a:spcPts val="0"/>
                        </a:spcAft>
                      </a:pPr>
                      <a:r>
                        <a:rPr lang="ja-JP" altLang="en-US" sz="1400" b="1" dirty="0">
                          <a:solidFill>
                            <a:schemeClr val="tx1"/>
                          </a:solidFill>
                          <a:effectLst/>
                          <a:latin typeface="+mn-ea"/>
                          <a:ea typeface="+mn-ea"/>
                        </a:rPr>
                        <a:t>延べ</a:t>
                      </a:r>
                      <a:r>
                        <a:rPr lang="en-US" sz="1400" b="1" dirty="0">
                          <a:solidFill>
                            <a:schemeClr val="tx1"/>
                          </a:solidFill>
                          <a:effectLst/>
                          <a:latin typeface="+mn-ea"/>
                          <a:ea typeface="+mn-ea"/>
                        </a:rPr>
                        <a:t>45</a:t>
                      </a:r>
                      <a:r>
                        <a:rPr 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400" b="1" dirty="0">
                          <a:solidFill>
                            <a:schemeClr val="tx1"/>
                          </a:solidFill>
                          <a:effectLst/>
                          <a:latin typeface="+mn-ea"/>
                          <a:ea typeface="+mn-ea"/>
                        </a:rPr>
                        <a:t>平成</a:t>
                      </a:r>
                      <a:r>
                        <a:rPr lang="en-US" altLang="ja-JP" sz="1400" b="1" dirty="0">
                          <a:solidFill>
                            <a:schemeClr val="tx1"/>
                          </a:solidFill>
                          <a:effectLst/>
                          <a:latin typeface="+mn-ea"/>
                          <a:ea typeface="+mn-ea"/>
                        </a:rPr>
                        <a:t>30</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2018</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11</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2019</a:t>
                      </a: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年度：５件</a:t>
                      </a:r>
                      <a:endParaRPr lang="en-US" altLang="ja-JP" sz="1400" b="1" dirty="0">
                        <a:solidFill>
                          <a:schemeClr val="tx1"/>
                        </a:solidFill>
                        <a:effectLst/>
                        <a:latin typeface="+mn-ea"/>
                        <a:ea typeface="+mn-ea"/>
                      </a:endParaRPr>
                    </a:p>
                    <a:p>
                      <a:pPr algn="ctr" fontAlgn="auto">
                        <a:lnSpc>
                          <a:spcPts val="1600"/>
                        </a:lnSpc>
                        <a:spcAft>
                          <a:spcPts val="0"/>
                        </a:spcAft>
                      </a:pPr>
                      <a:r>
                        <a:rPr lang="ja-JP" altLang="en-US" sz="1400" b="1" dirty="0">
                          <a:solidFill>
                            <a:schemeClr val="tx1"/>
                          </a:solidFill>
                          <a:effectLst/>
                          <a:latin typeface="+mn-ea"/>
                          <a:ea typeface="+mn-ea"/>
                        </a:rPr>
                        <a:t>令和</a:t>
                      </a:r>
                      <a:r>
                        <a:rPr lang="en-US" altLang="ja-JP" sz="1400" b="1" dirty="0">
                          <a:solidFill>
                            <a:schemeClr val="tx1"/>
                          </a:solidFill>
                          <a:effectLst/>
                          <a:latin typeface="+mn-ea"/>
                          <a:ea typeface="+mn-ea"/>
                        </a:rPr>
                        <a:t>2</a:t>
                      </a:r>
                      <a:r>
                        <a:rPr lang="ja-JP" altLang="en-US" sz="1400" b="1" dirty="0">
                          <a:solidFill>
                            <a:schemeClr val="tx1"/>
                          </a:solidFill>
                          <a:effectLst/>
                          <a:latin typeface="+mn-ea"/>
                          <a:ea typeface="+mn-ea"/>
                        </a:rPr>
                        <a:t>年（</a:t>
                      </a:r>
                      <a:r>
                        <a:rPr lang="en-US" altLang="ja-JP" sz="1400" b="1" dirty="0">
                          <a:solidFill>
                            <a:schemeClr val="tx1"/>
                          </a:solidFill>
                          <a:effectLst/>
                          <a:latin typeface="+mn-ea"/>
                          <a:ea typeface="+mn-ea"/>
                        </a:rPr>
                        <a:t>2020</a:t>
                      </a:r>
                      <a:r>
                        <a:rPr lang="ja-JP" altLang="en-US" sz="1400" b="1" dirty="0">
                          <a:solidFill>
                            <a:schemeClr val="tx1"/>
                          </a:solidFill>
                          <a:effectLst/>
                          <a:latin typeface="+mn-ea"/>
                          <a:ea typeface="+mn-ea"/>
                        </a:rPr>
                        <a:t>）年度：</a:t>
                      </a:r>
                      <a:r>
                        <a:rPr lang="en-US" altLang="ja-JP" sz="1400" b="1" dirty="0">
                          <a:solidFill>
                            <a:schemeClr val="tx1"/>
                          </a:solidFill>
                          <a:effectLst/>
                          <a:latin typeface="+mn-ea"/>
                          <a:ea typeface="+mn-ea"/>
                        </a:rPr>
                        <a:t>※0</a:t>
                      </a:r>
                      <a:r>
                        <a:rPr lang="ja-JP" altLang="en-US" sz="1400" b="1" dirty="0">
                          <a:solidFill>
                            <a:schemeClr val="tx1"/>
                          </a:solidFill>
                          <a:effectLst/>
                          <a:latin typeface="+mn-ea"/>
                          <a:ea typeface="+mn-ea"/>
                        </a:rPr>
                        <a:t>件</a:t>
                      </a:r>
                      <a:endParaRPr lang="en-US" altLang="ja-JP" sz="1400" b="1" dirty="0">
                        <a:solidFill>
                          <a:schemeClr val="tx1"/>
                        </a:solidFill>
                        <a:effectLst/>
                        <a:latin typeface="+mn-ea"/>
                        <a:ea typeface="+mn-ea"/>
                      </a:endParaRPr>
                    </a:p>
                    <a:p>
                      <a:pPr algn="ctr" fontAlgn="auto">
                        <a:lnSpc>
                          <a:spcPts val="1600"/>
                        </a:lnSpc>
                        <a:spcAft>
                          <a:spcPts val="0"/>
                        </a:spcAft>
                      </a:pPr>
                      <a:r>
                        <a:rPr lang="en-US" altLang="ja-JP" sz="1000" b="1" dirty="0">
                          <a:solidFill>
                            <a:schemeClr val="tx1"/>
                          </a:solidFill>
                          <a:effectLst/>
                          <a:latin typeface="+mn-ea"/>
                          <a:ea typeface="+mn-ea"/>
                        </a:rPr>
                        <a:t>※</a:t>
                      </a:r>
                      <a:r>
                        <a:rPr lang="ja-JP" altLang="en-US" sz="1000" b="1" dirty="0">
                          <a:solidFill>
                            <a:schemeClr val="tx1"/>
                          </a:solidFill>
                          <a:effectLst/>
                          <a:latin typeface="+mn-ea"/>
                          <a:ea typeface="+mn-ea"/>
                        </a:rPr>
                        <a:t>コロナの影響により事業中止</a:t>
                      </a:r>
                      <a:endParaRPr lang="en-US" altLang="ja-JP" sz="1000" b="1" dirty="0">
                        <a:solidFill>
                          <a:schemeClr val="tx1"/>
                        </a:solidFill>
                        <a:effectLst/>
                        <a:latin typeface="+mn-ea"/>
                        <a:ea typeface="+mn-ea"/>
                      </a:endParaRPr>
                    </a:p>
                    <a:p>
                      <a:pPr marL="0" indent="1708150" algn="l" fontAlgn="auto">
                        <a:lnSpc>
                          <a:spcPts val="1600"/>
                        </a:lnSpc>
                        <a:spcAft>
                          <a:spcPts val="0"/>
                        </a:spcAft>
                        <a:tabLst>
                          <a:tab pos="1789113" algn="l"/>
                        </a:tabLst>
                      </a:pPr>
                      <a:r>
                        <a:rPr lang="ja-JP" altLang="en-US" sz="1400" b="1" dirty="0">
                          <a:solidFill>
                            <a:schemeClr val="tx1"/>
                          </a:solidFill>
                          <a:effectLst/>
                          <a:latin typeface="+mn-ea"/>
                          <a:ea typeface="+mn-ea"/>
                        </a:rPr>
                        <a:t>延べ</a:t>
                      </a:r>
                      <a:r>
                        <a:rPr lang="en-US" altLang="ja-JP" sz="1400" b="1" dirty="0">
                          <a:solidFill>
                            <a:schemeClr val="tx1"/>
                          </a:solidFill>
                          <a:effectLst/>
                          <a:latin typeface="+mn-ea"/>
                          <a:ea typeface="+mn-ea"/>
                        </a:rPr>
                        <a:t>61</a:t>
                      </a:r>
                      <a:r>
                        <a:rPr lang="ja-JP" altLang="ja-JP" sz="1400" b="1" dirty="0">
                          <a:solidFill>
                            <a:schemeClr val="tx1"/>
                          </a:solidFill>
                          <a:effectLst/>
                          <a:latin typeface="+mn-ea"/>
                          <a:ea typeface="+mn-ea"/>
                        </a:rPr>
                        <a:t>件</a:t>
                      </a:r>
                      <a:endParaRPr lang="en-US" altLang="ja-JP" sz="14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672352">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がん検診受診推進員認定数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3,978</a:t>
                      </a:r>
                      <a:r>
                        <a:rPr lang="ja-JP" sz="1400" b="1" dirty="0">
                          <a:effectLst/>
                          <a:latin typeface="+mn-ea"/>
                          <a:ea typeface="+mn-ea"/>
                        </a:rPr>
                        <a:t>人</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3</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5,681</a:t>
                      </a:r>
                      <a:r>
                        <a:rPr lang="ja-JP" altLang="en-US" sz="1400" b="1" dirty="0">
                          <a:solidFill>
                            <a:schemeClr val="tx1"/>
                          </a:solidFill>
                          <a:effectLst/>
                          <a:latin typeface="+mn-ea"/>
                          <a:ea typeface="+mn-ea"/>
                          <a:cs typeface="HG丸ｺﾞｼｯｸM-PRO"/>
                        </a:rPr>
                        <a:t>人</a:t>
                      </a:r>
                      <a:endParaRPr lang="en-US" altLang="ja-JP" sz="1400" b="1" dirty="0">
                        <a:solidFill>
                          <a:schemeClr val="tx1"/>
                        </a:solidFill>
                        <a:effectLst/>
                        <a:latin typeface="+mn-ea"/>
                        <a:ea typeface="+mn-ea"/>
                        <a:cs typeface="HG丸ｺﾞｼｯｸM-PRO"/>
                      </a:endParaRP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令和２年（</a:t>
                      </a:r>
                      <a:r>
                        <a:rPr lang="en-US" altLang="ja-JP" sz="1400" b="1" dirty="0">
                          <a:solidFill>
                            <a:schemeClr val="tx1"/>
                          </a:solidFill>
                          <a:effectLst/>
                          <a:latin typeface="+mn-ea"/>
                          <a:ea typeface="+mn-ea"/>
                          <a:cs typeface="HG丸ｺﾞｼｯｸM-PRO"/>
                        </a:rPr>
                        <a:t>2020</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3</a:t>
                      </a:r>
                      <a:r>
                        <a:rPr lang="ja-JP" altLang="en-US" sz="1400" b="1" dirty="0">
                          <a:solidFill>
                            <a:schemeClr val="tx1"/>
                          </a:solidFill>
                          <a:effectLst/>
                          <a:latin typeface="+mn-ea"/>
                          <a:ea typeface="+mn-ea"/>
                          <a:cs typeface="HG丸ｺﾞｼｯｸM-PRO"/>
                        </a:rPr>
                        <a:t>月</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59862">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患者会、患者支援団体及び患者</a:t>
                      </a:r>
                      <a:endParaRPr lang="en-US" altLang="ja-JP" sz="1400" b="1" dirty="0">
                        <a:effectLst/>
                        <a:latin typeface="+mn-ea"/>
                        <a:ea typeface="+mn-ea"/>
                      </a:endParaRPr>
                    </a:p>
                    <a:p>
                      <a:pPr algn="l" fontAlgn="auto">
                        <a:lnSpc>
                          <a:spcPts val="1600"/>
                        </a:lnSpc>
                        <a:spcAft>
                          <a:spcPts val="0"/>
                        </a:spcAft>
                      </a:pPr>
                      <a:r>
                        <a:rPr lang="ja-JP" sz="1400" b="1" dirty="0">
                          <a:effectLst/>
                          <a:latin typeface="+mn-ea"/>
                          <a:ea typeface="+mn-ea"/>
                        </a:rPr>
                        <a:t>サロンの数</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患者会及び患者支援団体：</a:t>
                      </a:r>
                      <a:r>
                        <a:rPr lang="en-US" sz="1400" b="1" dirty="0">
                          <a:effectLst/>
                          <a:latin typeface="+mn-ea"/>
                          <a:ea typeface="+mn-ea"/>
                        </a:rPr>
                        <a:t>36</a:t>
                      </a:r>
                      <a:r>
                        <a:rPr lang="ja-JP" sz="1400" b="1" dirty="0">
                          <a:effectLst/>
                          <a:latin typeface="+mn-ea"/>
                          <a:ea typeface="+mn-ea"/>
                        </a:rPr>
                        <a:t>団体</a:t>
                      </a:r>
                    </a:p>
                    <a:p>
                      <a:pPr algn="ctr" fontAlgn="auto">
                        <a:lnSpc>
                          <a:spcPts val="1600"/>
                        </a:lnSpc>
                        <a:spcAft>
                          <a:spcPts val="0"/>
                        </a:spcAft>
                      </a:pPr>
                      <a:r>
                        <a:rPr lang="ja-JP" sz="1400" b="1" dirty="0">
                          <a:effectLst/>
                          <a:latin typeface="+mn-ea"/>
                          <a:ea typeface="+mn-ea"/>
                        </a:rPr>
                        <a:t>患者サロン：</a:t>
                      </a:r>
                      <a:r>
                        <a:rPr lang="en-US" sz="1400" b="1" dirty="0">
                          <a:effectLst/>
                          <a:latin typeface="+mn-ea"/>
                          <a:ea typeface="+mn-ea"/>
                        </a:rPr>
                        <a:t>58</a:t>
                      </a:r>
                      <a:r>
                        <a:rPr lang="ja-JP" sz="1400" b="1" dirty="0">
                          <a:effectLst/>
                          <a:latin typeface="+mn-ea"/>
                          <a:ea typeface="+mn-ea"/>
                        </a:rPr>
                        <a:t>病院</a:t>
                      </a: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29</a:t>
                      </a:r>
                      <a:r>
                        <a:rPr lang="ja-JP" sz="1400" b="1" dirty="0">
                          <a:effectLst/>
                          <a:latin typeface="+mn-ea"/>
                          <a:ea typeface="+mn-ea"/>
                        </a:rPr>
                        <a:t>（</a:t>
                      </a:r>
                      <a:r>
                        <a:rPr lang="en-US" sz="1400" b="1" dirty="0">
                          <a:effectLst/>
                          <a:latin typeface="+mn-ea"/>
                          <a:ea typeface="+mn-ea"/>
                        </a:rPr>
                        <a:t>2017</a:t>
                      </a:r>
                      <a:r>
                        <a:rPr lang="ja-JP" sz="1400" b="1" dirty="0">
                          <a:effectLst/>
                          <a:latin typeface="+mn-ea"/>
                          <a:ea typeface="+mn-ea"/>
                        </a:rPr>
                        <a:t>）年</a:t>
                      </a:r>
                      <a:r>
                        <a:rPr lang="en-US" sz="1400" b="1" dirty="0">
                          <a:effectLst/>
                          <a:latin typeface="+mn-ea"/>
                          <a:ea typeface="+mn-ea"/>
                        </a:rPr>
                        <a:t>7</a:t>
                      </a:r>
                      <a:r>
                        <a:rPr lang="ja-JP" sz="1400" b="1" dirty="0">
                          <a:effectLst/>
                          <a:latin typeface="+mn-ea"/>
                          <a:ea typeface="+mn-ea"/>
                        </a:rPr>
                        <a:t>月】</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患者会及び患者支援団体：</a:t>
                      </a:r>
                      <a:r>
                        <a:rPr lang="en-US" altLang="ja-JP" sz="1400" b="1" dirty="0">
                          <a:solidFill>
                            <a:schemeClr val="tx1"/>
                          </a:solidFill>
                          <a:effectLst/>
                          <a:latin typeface="+mn-ea"/>
                          <a:ea typeface="+mn-ea"/>
                        </a:rPr>
                        <a:t>38</a:t>
                      </a:r>
                      <a:r>
                        <a:rPr lang="ja-JP" altLang="ja-JP" sz="1400" b="1" dirty="0">
                          <a:solidFill>
                            <a:schemeClr val="tx1"/>
                          </a:solidFill>
                          <a:effectLst/>
                          <a:latin typeface="+mn-ea"/>
                          <a:ea typeface="+mn-ea"/>
                        </a:rPr>
                        <a:t>団体</a:t>
                      </a:r>
                      <a:endParaRPr lang="en-US" altLang="ja-JP" sz="1400" b="1" dirty="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令和２（</a:t>
                      </a:r>
                      <a:r>
                        <a:rPr lang="en-US" altLang="ja-JP" sz="1400" b="1" dirty="0">
                          <a:solidFill>
                            <a:schemeClr val="tx1"/>
                          </a:solidFill>
                          <a:effectLst/>
                          <a:latin typeface="+mn-ea"/>
                          <a:ea typeface="+mn-ea"/>
                        </a:rPr>
                        <a:t>2020</a:t>
                      </a:r>
                      <a:r>
                        <a:rPr lang="ja-JP" altLang="en-US"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en-US" sz="1400" b="1" dirty="0">
                          <a:solidFill>
                            <a:schemeClr val="tx1"/>
                          </a:solidFill>
                          <a:effectLst/>
                          <a:latin typeface="+mn-ea"/>
                          <a:ea typeface="+mn-ea"/>
                        </a:rPr>
                        <a:t>月</a:t>
                      </a:r>
                      <a:r>
                        <a:rPr lang="en-US" altLang="ja-JP" sz="1400" b="1" dirty="0">
                          <a:solidFill>
                            <a:schemeClr val="tx1"/>
                          </a:solidFill>
                          <a:effectLst/>
                          <a:latin typeface="+mn-ea"/>
                          <a:ea typeface="+mn-ea"/>
                        </a:rPr>
                        <a:t>】</a:t>
                      </a: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400" b="1" dirty="0">
                          <a:solidFill>
                            <a:schemeClr val="tx1"/>
                          </a:solidFill>
                          <a:effectLst/>
                          <a:latin typeface="+mn-ea"/>
                          <a:ea typeface="+mn-ea"/>
                          <a:cs typeface="HG丸ｺﾞｼｯｸM-PRO"/>
                        </a:rPr>
                        <a:t>患者サロン</a:t>
                      </a:r>
                      <a:r>
                        <a:rPr lang="ja-JP" altLang="en-US" sz="1400" b="1" dirty="0" smtClean="0">
                          <a:solidFill>
                            <a:schemeClr val="tx1"/>
                          </a:solidFill>
                          <a:effectLst/>
                          <a:latin typeface="+mn-ea"/>
                          <a:ea typeface="+mn-ea"/>
                          <a:cs typeface="HG丸ｺﾞｼｯｸM-PRO"/>
                        </a:rPr>
                        <a:t>：</a:t>
                      </a:r>
                      <a:r>
                        <a:rPr lang="en-US" altLang="ja-JP" sz="1400" b="1" dirty="0" smtClean="0">
                          <a:solidFill>
                            <a:schemeClr val="tx1"/>
                          </a:solidFill>
                          <a:effectLst/>
                          <a:latin typeface="+mn-ea"/>
                          <a:ea typeface="+mn-ea"/>
                          <a:cs typeface="HG丸ｺﾞｼｯｸM-PRO"/>
                        </a:rPr>
                        <a:t>56</a:t>
                      </a:r>
                      <a:r>
                        <a:rPr lang="ja-JP" altLang="en-US" sz="1400" b="1" dirty="0" smtClean="0">
                          <a:solidFill>
                            <a:schemeClr val="tx1"/>
                          </a:solidFill>
                          <a:effectLst/>
                          <a:latin typeface="+mn-ea"/>
                          <a:ea typeface="+mn-ea"/>
                          <a:cs typeface="HG丸ｺﾞｼｯｸM-PRO"/>
                        </a:rPr>
                        <a:t>病院</a:t>
                      </a:r>
                      <a:endParaRPr lang="en-US" altLang="ja-JP" sz="1400" b="1" dirty="0">
                        <a:solidFill>
                          <a:schemeClr val="tx1"/>
                        </a:solidFill>
                        <a:effectLst/>
                        <a:latin typeface="+mn-ea"/>
                        <a:ea typeface="+mn-ea"/>
                        <a:cs typeface="HG丸ｺﾞｼｯｸM-PRO"/>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tx1"/>
                          </a:solidFill>
                          <a:effectLst/>
                          <a:latin typeface="+mn-ea"/>
                          <a:ea typeface="+mn-ea"/>
                        </a:rPr>
                        <a:t>【</a:t>
                      </a:r>
                      <a:r>
                        <a:rPr lang="ja-JP" altLang="en-US" sz="1400" b="1" dirty="0" smtClean="0">
                          <a:solidFill>
                            <a:schemeClr val="tx1"/>
                          </a:solidFill>
                          <a:effectLst/>
                          <a:latin typeface="+mn-ea"/>
                          <a:ea typeface="+mn-ea"/>
                        </a:rPr>
                        <a:t>令和２</a:t>
                      </a:r>
                      <a:r>
                        <a:rPr lang="ja-JP" altLang="ja-JP" sz="1400" b="1" dirty="0" smtClean="0">
                          <a:solidFill>
                            <a:schemeClr val="tx1"/>
                          </a:solidFill>
                          <a:effectLst/>
                          <a:latin typeface="+mn-ea"/>
                          <a:ea typeface="+mn-ea"/>
                        </a:rPr>
                        <a:t>（</a:t>
                      </a:r>
                      <a:r>
                        <a:rPr lang="en-US" altLang="ja-JP" sz="1400" b="1" dirty="0" smtClean="0">
                          <a:solidFill>
                            <a:schemeClr val="tx1"/>
                          </a:solidFill>
                          <a:effectLst/>
                          <a:latin typeface="+mn-ea"/>
                          <a:ea typeface="+mn-ea"/>
                        </a:rPr>
                        <a:t>2020</a:t>
                      </a:r>
                      <a:r>
                        <a:rPr lang="ja-JP" altLang="ja-JP" sz="1400" b="1" dirty="0" smtClean="0">
                          <a:solidFill>
                            <a:schemeClr val="tx1"/>
                          </a:solidFill>
                          <a:effectLst/>
                          <a:latin typeface="+mn-ea"/>
                          <a:ea typeface="+mn-ea"/>
                        </a:rPr>
                        <a:t>）</a:t>
                      </a:r>
                      <a:r>
                        <a:rPr lang="ja-JP" altLang="ja-JP" sz="1400" b="1" dirty="0">
                          <a:solidFill>
                            <a:schemeClr val="tx1"/>
                          </a:solidFill>
                          <a:effectLst/>
                          <a:latin typeface="+mn-ea"/>
                          <a:ea typeface="+mn-ea"/>
                        </a:rPr>
                        <a:t>年</a:t>
                      </a:r>
                      <a:r>
                        <a:rPr lang="en-US" altLang="ja-JP" sz="1400" b="1" dirty="0">
                          <a:solidFill>
                            <a:schemeClr val="tx1"/>
                          </a:solidFill>
                          <a:effectLst/>
                          <a:latin typeface="+mn-ea"/>
                          <a:ea typeface="+mn-ea"/>
                        </a:rPr>
                        <a:t>7</a:t>
                      </a:r>
                      <a:r>
                        <a:rPr lang="ja-JP" altLang="ja-JP" sz="1400" b="1" dirty="0">
                          <a:solidFill>
                            <a:schemeClr val="tx1"/>
                          </a:solidFill>
                          <a:effectLst/>
                          <a:latin typeface="+mn-ea"/>
                          <a:ea typeface="+mn-ea"/>
                        </a:rPr>
                        <a:t>月】</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0"/>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４　がん対策を社会全体で進める環境づくり</a:t>
            </a:r>
            <a:r>
              <a:rPr kumimoji="1" lang="en-US" altLang="ja-JP" sz="2800" b="1" dirty="0">
                <a:solidFill>
                  <a:schemeClr val="tx2"/>
                </a:solidFill>
                <a:latin typeface="Meiryo UI" panose="020B0604030504040204" pitchFamily="50" charset="-128"/>
                <a:ea typeface="Meiryo UI" panose="020B0604030504040204" pitchFamily="50" charset="-128"/>
              </a:rPr>
              <a:t>	</a:t>
            </a:r>
            <a:endParaRPr kumimoji="1" lang="ja-JP" altLang="en-US" sz="2800" b="1" dirty="0">
              <a:solidFill>
                <a:schemeClr val="tx2"/>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89776" y="858104"/>
            <a:ext cx="5151926" cy="861774"/>
          </a:xfrm>
          <a:prstGeom prst="rect">
            <a:avLst/>
          </a:prstGeom>
          <a:solidFill>
            <a:srgbClr val="002060"/>
          </a:solidFill>
        </p:spPr>
        <p:txBody>
          <a:bodyPr wrap="square" anchor="ctr">
            <a:spAutoFit/>
          </a:bodyPr>
          <a:lstStyle/>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（１）社会全体での機運づくり</a:t>
            </a:r>
            <a:r>
              <a:rPr kumimoji="1" lang="ja-JP" altLang="en-US" b="1" dirty="0">
                <a:solidFill>
                  <a:schemeClr val="bg1"/>
                </a:solidFill>
              </a:rPr>
              <a:t>　　計画Ｐ</a:t>
            </a:r>
            <a:r>
              <a:rPr kumimoji="1" lang="en-US" altLang="ja-JP" b="1" dirty="0">
                <a:solidFill>
                  <a:schemeClr val="bg1"/>
                </a:solidFill>
              </a:rPr>
              <a:t>59</a:t>
            </a: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（２）大阪府がん対策基金　　　　</a:t>
            </a:r>
            <a:r>
              <a:rPr kumimoji="1" lang="ja-JP" altLang="en-US" b="1" dirty="0">
                <a:solidFill>
                  <a:schemeClr val="bg1"/>
                </a:solidFill>
              </a:rPr>
              <a:t>計画Ｐ</a:t>
            </a:r>
            <a:r>
              <a:rPr kumimoji="1" lang="en-US" altLang="ja-JP" b="1" dirty="0">
                <a:solidFill>
                  <a:schemeClr val="bg1"/>
                </a:solidFill>
              </a:rPr>
              <a:t>59</a:t>
            </a:r>
            <a:endParaRPr kumimoji="1" lang="en-US" altLang="ja-JP" b="1" dirty="0">
              <a:ln w="0"/>
              <a:solidFill>
                <a:schemeClr val="bg1"/>
              </a:solidFill>
              <a:effectLst>
                <a:outerShdw blurRad="38100" dist="19050" dir="2700000" algn="tl" rotWithShape="0">
                  <a:schemeClr val="dk1">
                    <a:alpha val="40000"/>
                  </a:schemeClr>
                </a:outerShdw>
              </a:effectLst>
            </a:endParaRPr>
          </a:p>
          <a:p>
            <a:pPr>
              <a:lnSpc>
                <a:spcPts val="2000"/>
              </a:lnSpc>
            </a:pPr>
            <a:r>
              <a:rPr kumimoji="1" lang="ja-JP" altLang="en-US" b="1" dirty="0">
                <a:ln w="0"/>
                <a:solidFill>
                  <a:schemeClr val="bg1"/>
                </a:solidFill>
                <a:effectLst>
                  <a:outerShdw blurRad="38100" dist="19050" dir="2700000" algn="tl" rotWithShape="0">
                    <a:schemeClr val="dk1">
                      <a:alpha val="40000"/>
                    </a:schemeClr>
                  </a:outerShdw>
                </a:effectLst>
              </a:rPr>
              <a:t>（３）がん患者会等との連携推進　</a:t>
            </a:r>
            <a:r>
              <a:rPr kumimoji="1" lang="ja-JP" altLang="en-US" b="1" dirty="0">
                <a:solidFill>
                  <a:schemeClr val="bg1"/>
                </a:solidFill>
              </a:rPr>
              <a:t>計画Ｐ</a:t>
            </a:r>
            <a:r>
              <a:rPr kumimoji="1" lang="en-US" altLang="ja-JP" b="1" dirty="0">
                <a:solidFill>
                  <a:schemeClr val="bg1"/>
                </a:solidFill>
              </a:rPr>
              <a:t>60</a:t>
            </a:r>
          </a:p>
        </p:txBody>
      </p:sp>
      <p:sp>
        <p:nvSpPr>
          <p:cNvPr id="12" name="正方形/長方形 11"/>
          <p:cNvSpPr/>
          <p:nvPr/>
        </p:nvSpPr>
        <p:spPr>
          <a:xfrm>
            <a:off x="543286" y="1924252"/>
            <a:ext cx="8130963" cy="369332"/>
          </a:xfrm>
          <a:prstGeom prst="rect">
            <a:avLst/>
          </a:prstGeom>
        </p:spPr>
        <p:txBody>
          <a:bodyPr wrap="square">
            <a:spAutoFit/>
          </a:bodyPr>
          <a:lstStyle/>
          <a:p>
            <a:r>
              <a:rPr lang="ja-JP" altLang="en-US" b="1" dirty="0"/>
              <a:t>≪第３期大阪府がん対策推進計画におけるモニタリング指標≫</a:t>
            </a:r>
          </a:p>
        </p:txBody>
      </p:sp>
    </p:spTree>
    <p:extLst>
      <p:ext uri="{BB962C8B-B14F-4D97-AF65-F5344CB8AC3E}">
        <p14:creationId xmlns:p14="http://schemas.microsoft.com/office/powerpoint/2010/main" val="1159009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6" name="表 15"/>
          <p:cNvGraphicFramePr>
            <a:graphicFrameLocks noGrp="1"/>
          </p:cNvGraphicFramePr>
          <p:nvPr/>
        </p:nvGraphicFramePr>
        <p:xfrm>
          <a:off x="592428" y="368957"/>
          <a:ext cx="8847786" cy="10566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40203">
                  <a:extLst>
                    <a:ext uri="{9D8B030D-6E8A-4147-A177-3AD203B41FA5}">
                      <a16:colId xmlns:a16="http://schemas.microsoft.com/office/drawing/2014/main" val="1328953327"/>
                    </a:ext>
                  </a:extLst>
                </a:gridCol>
              </a:tblGrid>
              <a:tr h="97148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900"/>
                        </a:lnSpc>
                      </a:pPr>
                      <a:r>
                        <a:rPr kumimoji="1" lang="ja-JP" altLang="en-US" sz="1400" b="1" dirty="0">
                          <a:solidFill>
                            <a:schemeClr val="tx1"/>
                          </a:solidFill>
                        </a:rPr>
                        <a:t>◆がん対策を社会全体で推進するためには、医療関係団体や医療保険者、患者会及び患者支援団体、企業、マスメディアなど、社会全体で、がん患者や家族への理解を深める普及啓発や支援体制の構築が必要。　　　</a:t>
                      </a:r>
                      <a:endParaRPr kumimoji="1" lang="en-US" altLang="ja-JP" sz="1400" b="1" dirty="0">
                        <a:solidFill>
                          <a:schemeClr val="tx1"/>
                        </a:solidFill>
                      </a:endParaRPr>
                    </a:p>
                    <a:p>
                      <a:pPr>
                        <a:lnSpc>
                          <a:spcPts val="1900"/>
                        </a:lnSpc>
                      </a:pPr>
                      <a:r>
                        <a:rPr kumimoji="1" lang="ja-JP" altLang="en-US" sz="1400" b="1" dirty="0">
                          <a:solidFill>
                            <a:schemeClr val="tx1"/>
                          </a:solidFill>
                        </a:rPr>
                        <a:t>◆大阪府がん対策基金の効果的な活用や、がん患者団体等との連携を図る必要がある。</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1558344" y="6379297"/>
            <a:ext cx="8152329" cy="365125"/>
          </a:xfrm>
        </p:spPr>
        <p:txBody>
          <a:bodyPr/>
          <a:lstStyle/>
          <a:p>
            <a:r>
              <a:rPr kumimoji="1" lang="ja-JP" altLang="en-US" sz="1400" b="1" dirty="0">
                <a:latin typeface="+mn-ea"/>
              </a:rPr>
              <a:t>＜がん検診部会</a:t>
            </a:r>
            <a:r>
              <a:rPr kumimoji="1" lang="en-US" altLang="ja-JP" sz="1400" b="1" dirty="0">
                <a:latin typeface="+mn-ea"/>
              </a:rPr>
              <a:t>/</a:t>
            </a:r>
            <a:r>
              <a:rPr kumimoji="1" lang="ja-JP" altLang="en-US" sz="1400" b="1" dirty="0">
                <a:latin typeface="+mn-ea"/>
              </a:rPr>
              <a:t>がん診療連携検討部会</a:t>
            </a:r>
            <a:r>
              <a:rPr kumimoji="1" lang="en-US" altLang="ja-JP" sz="1400" b="1" dirty="0">
                <a:latin typeface="+mn-ea"/>
              </a:rPr>
              <a:t>/</a:t>
            </a:r>
            <a:r>
              <a:rPr kumimoji="1" lang="ja-JP" altLang="en-US" sz="1400" b="1" dirty="0">
                <a:latin typeface="+mn-ea"/>
              </a:rPr>
              <a:t>小児･</a:t>
            </a:r>
            <a:r>
              <a:rPr kumimoji="1" lang="en-US" altLang="ja-JP" sz="1400" b="1" dirty="0">
                <a:latin typeface="+mn-ea"/>
              </a:rPr>
              <a:t>AYA</a:t>
            </a:r>
            <a:r>
              <a:rPr kumimoji="1" lang="ja-JP" altLang="en-US" sz="1400" b="1" dirty="0">
                <a:latin typeface="+mn-ea"/>
              </a:rPr>
              <a:t>世代のがん対策部会</a:t>
            </a:r>
            <a:r>
              <a:rPr kumimoji="1" lang="en-US" altLang="ja-JP" sz="1400" b="1" dirty="0">
                <a:latin typeface="+mn-ea"/>
              </a:rPr>
              <a:t>/</a:t>
            </a:r>
            <a:r>
              <a:rPr kumimoji="1" lang="ja-JP" altLang="en-US" sz="1400" b="1" dirty="0">
                <a:latin typeface="+mn-ea"/>
              </a:rPr>
              <a:t>肝炎肝がん対策部会＞</a:t>
            </a:r>
            <a:r>
              <a:rPr kumimoji="1" lang="ja-JP" altLang="en-US" sz="1600" b="1" dirty="0">
                <a:latin typeface="+mn-ea"/>
              </a:rPr>
              <a:t>　９</a:t>
            </a:r>
          </a:p>
        </p:txBody>
      </p:sp>
      <p:graphicFrame>
        <p:nvGraphicFramePr>
          <p:cNvPr id="9" name="表 8"/>
          <p:cNvGraphicFramePr>
            <a:graphicFrameLocks noGrp="1"/>
          </p:cNvGraphicFramePr>
          <p:nvPr>
            <p:extLst>
              <p:ext uri="{D42A27DB-BD31-4B8C-83A1-F6EECF244321}">
                <p14:modId xmlns:p14="http://schemas.microsoft.com/office/powerpoint/2010/main" val="792901362"/>
              </p:ext>
            </p:extLst>
          </p:nvPr>
        </p:nvGraphicFramePr>
        <p:xfrm>
          <a:off x="592429" y="1526948"/>
          <a:ext cx="8847786" cy="4482675"/>
        </p:xfrm>
        <a:graphic>
          <a:graphicData uri="http://schemas.openxmlformats.org/drawingml/2006/table">
            <a:tbl>
              <a:tblPr firstRow="1" bandRow="1">
                <a:tableStyleId>{5C22544A-7EE6-4342-B048-85BDC9FD1C3A}</a:tableStyleId>
              </a:tblPr>
              <a:tblGrid>
                <a:gridCol w="1114391">
                  <a:extLst>
                    <a:ext uri="{9D8B030D-6E8A-4147-A177-3AD203B41FA5}">
                      <a16:colId xmlns:a16="http://schemas.microsoft.com/office/drawing/2014/main" val="528851062"/>
                    </a:ext>
                  </a:extLst>
                </a:gridCol>
                <a:gridCol w="7733395">
                  <a:extLst>
                    <a:ext uri="{9D8B030D-6E8A-4147-A177-3AD203B41FA5}">
                      <a16:colId xmlns:a16="http://schemas.microsoft.com/office/drawing/2014/main" val="89849022"/>
                    </a:ext>
                  </a:extLst>
                </a:gridCol>
              </a:tblGrid>
              <a:tr h="2002065">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en-US" altLang="ja-JP" sz="1300" dirty="0">
                          <a:solidFill>
                            <a:schemeClr val="tx1"/>
                          </a:solidFill>
                        </a:rPr>
                        <a:t>《</a:t>
                      </a:r>
                      <a:r>
                        <a:rPr kumimoji="1" lang="ja-JP" altLang="en-US" sz="1300" u="sng" dirty="0">
                          <a:solidFill>
                            <a:schemeClr val="tx1"/>
                          </a:solidFill>
                        </a:rPr>
                        <a:t>社会全体でがん対策を進める機運醸成</a:t>
                      </a:r>
                      <a:r>
                        <a:rPr kumimoji="1" lang="en-US" altLang="ja-JP" sz="1300" dirty="0">
                          <a:solidFill>
                            <a:schemeClr val="tx1"/>
                          </a:solidFill>
                        </a:rPr>
                        <a:t>》</a:t>
                      </a:r>
                    </a:p>
                    <a:p>
                      <a:pPr marL="174625" indent="-174625"/>
                      <a:r>
                        <a:rPr kumimoji="1" lang="ja-JP" altLang="en-US" sz="1300" b="0" dirty="0" smtClean="0">
                          <a:solidFill>
                            <a:schemeClr val="tx1"/>
                          </a:solidFill>
                        </a:rPr>
                        <a:t>■がん</a:t>
                      </a:r>
                      <a:r>
                        <a:rPr kumimoji="1" lang="ja-JP" altLang="en-US" sz="1300" b="0" dirty="0">
                          <a:solidFill>
                            <a:schemeClr val="tx1"/>
                          </a:solidFill>
                        </a:rPr>
                        <a:t>診療連携協</a:t>
                      </a:r>
                      <a:r>
                        <a:rPr kumimoji="1" lang="ja-JP" altLang="en-US" sz="1300" b="0" dirty="0" smtClean="0">
                          <a:solidFill>
                            <a:schemeClr val="tx1"/>
                          </a:solidFill>
                        </a:rPr>
                        <a:t>議会や医療関係団体、企業等と</a:t>
                      </a:r>
                      <a:r>
                        <a:rPr kumimoji="1" lang="ja-JP" altLang="en-US" sz="1300" b="0" dirty="0">
                          <a:solidFill>
                            <a:schemeClr val="tx1"/>
                          </a:solidFill>
                        </a:rPr>
                        <a:t>連携</a:t>
                      </a:r>
                      <a:r>
                        <a:rPr kumimoji="1" lang="ja-JP" altLang="en-US" sz="1300" b="0" dirty="0" smtClean="0">
                          <a:solidFill>
                            <a:schemeClr val="tx1"/>
                          </a:solidFill>
                        </a:rPr>
                        <a:t>したオンラインセミナー等による</a:t>
                      </a:r>
                      <a:endParaRPr kumimoji="1" lang="en-US" altLang="ja-JP" sz="1300" b="0" dirty="0" smtClean="0">
                        <a:solidFill>
                          <a:schemeClr val="tx1"/>
                        </a:solidFill>
                      </a:endParaRPr>
                    </a:p>
                    <a:p>
                      <a:pPr marL="174625" indent="-174625"/>
                      <a:r>
                        <a:rPr kumimoji="1" lang="ja-JP" altLang="en-US" sz="1300" b="0" dirty="0" smtClean="0">
                          <a:solidFill>
                            <a:schemeClr val="tx1"/>
                          </a:solidFill>
                        </a:rPr>
                        <a:t>　府民への啓発</a:t>
                      </a:r>
                      <a:r>
                        <a:rPr kumimoji="1" lang="ja-JP" altLang="en-US" sz="1300" b="0" dirty="0">
                          <a:solidFill>
                            <a:schemeClr val="tx1"/>
                          </a:solidFill>
                        </a:rPr>
                        <a:t>を実施。</a:t>
                      </a:r>
                      <a:endParaRPr kumimoji="1" lang="en-US" altLang="ja-JP" sz="1300" b="0" dirty="0">
                        <a:solidFill>
                          <a:schemeClr val="tx1"/>
                        </a:solidFill>
                      </a:endParaRPr>
                    </a:p>
                    <a:p>
                      <a:pPr marL="174625" indent="-174625"/>
                      <a:r>
                        <a:rPr kumimoji="1" lang="ja-JP" altLang="en-US" sz="1300" b="0" dirty="0">
                          <a:solidFill>
                            <a:schemeClr val="tx1"/>
                          </a:solidFill>
                        </a:rPr>
                        <a:t>■連携</a:t>
                      </a:r>
                      <a:r>
                        <a:rPr kumimoji="1" lang="ja-JP" altLang="en-US" sz="1300" b="0" dirty="0" smtClean="0">
                          <a:solidFill>
                            <a:schemeClr val="tx1"/>
                          </a:solidFill>
                        </a:rPr>
                        <a:t>企業におけるがん</a:t>
                      </a:r>
                      <a:r>
                        <a:rPr kumimoji="1" lang="ja-JP" altLang="en-US" sz="1300" b="0" dirty="0">
                          <a:solidFill>
                            <a:schemeClr val="tx1"/>
                          </a:solidFill>
                        </a:rPr>
                        <a:t>検診受診</a:t>
                      </a:r>
                      <a:r>
                        <a:rPr kumimoji="1" lang="ja-JP" altLang="en-US" sz="1300" b="0" dirty="0" smtClean="0">
                          <a:solidFill>
                            <a:schemeClr val="tx1"/>
                          </a:solidFill>
                        </a:rPr>
                        <a:t>推進員の養成及び推進員による</a:t>
                      </a:r>
                      <a:r>
                        <a:rPr kumimoji="1" lang="ja-JP" altLang="en-US" sz="1300" b="0" dirty="0">
                          <a:solidFill>
                            <a:schemeClr val="tx1"/>
                          </a:solidFill>
                        </a:rPr>
                        <a:t>啓発を実施</a:t>
                      </a:r>
                      <a:r>
                        <a:rPr kumimoji="1" lang="ja-JP" altLang="en-US" sz="1300" b="0" dirty="0" smtClean="0">
                          <a:solidFill>
                            <a:schemeClr val="tx1"/>
                          </a:solidFill>
                        </a:rPr>
                        <a:t>。</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a:solidFill>
                            <a:schemeClr val="tx1"/>
                          </a:solidFill>
                        </a:rPr>
                        <a:t>大阪府がん対策基金</a:t>
                      </a:r>
                      <a:r>
                        <a:rPr kumimoji="1" lang="en-US" altLang="ja-JP" sz="1300" dirty="0">
                          <a:solidFill>
                            <a:schemeClr val="tx1"/>
                          </a:solidFill>
                        </a:rPr>
                        <a:t>》</a:t>
                      </a:r>
                    </a:p>
                    <a:p>
                      <a:pPr marL="174625" indent="-174625"/>
                      <a:r>
                        <a:rPr kumimoji="1" lang="ja-JP" altLang="en-US" sz="1300" b="0" dirty="0">
                          <a:solidFill>
                            <a:schemeClr val="tx1"/>
                          </a:solidFill>
                        </a:rPr>
                        <a:t>■令和２年度寄附額</a:t>
                      </a:r>
                      <a:r>
                        <a:rPr kumimoji="1" lang="en-US" altLang="ja-JP" sz="1300" b="0" dirty="0">
                          <a:solidFill>
                            <a:schemeClr val="tx1"/>
                          </a:solidFill>
                        </a:rPr>
                        <a:t>6,441</a:t>
                      </a:r>
                      <a:r>
                        <a:rPr kumimoji="1" lang="ja-JP" altLang="en-US" sz="1300" b="0" dirty="0">
                          <a:solidFill>
                            <a:schemeClr val="tx1"/>
                          </a:solidFill>
                        </a:rPr>
                        <a:t>千円（</a:t>
                      </a:r>
                      <a:r>
                        <a:rPr kumimoji="1" lang="en-US" altLang="ja-JP" sz="1300" b="0" dirty="0">
                          <a:solidFill>
                            <a:schemeClr val="tx1"/>
                          </a:solidFill>
                        </a:rPr>
                        <a:t>R2.12</a:t>
                      </a:r>
                      <a:r>
                        <a:rPr kumimoji="1" lang="ja-JP" altLang="en-US" sz="1300" b="0" dirty="0">
                          <a:solidFill>
                            <a:schemeClr val="tx1"/>
                          </a:solidFill>
                        </a:rPr>
                        <a:t>末時点）寄附総額</a:t>
                      </a:r>
                      <a:r>
                        <a:rPr kumimoji="1" lang="en-US" altLang="ja-JP" sz="1300" b="0" dirty="0" smtClean="0">
                          <a:solidFill>
                            <a:schemeClr val="tx1"/>
                          </a:solidFill>
                        </a:rPr>
                        <a:t>58,955</a:t>
                      </a:r>
                      <a:r>
                        <a:rPr kumimoji="1" lang="ja-JP" altLang="en-US" sz="1300" b="0" dirty="0" smtClean="0">
                          <a:solidFill>
                            <a:schemeClr val="tx1"/>
                          </a:solidFill>
                        </a:rPr>
                        <a:t>千円（</a:t>
                      </a:r>
                      <a:r>
                        <a:rPr kumimoji="1" lang="en-US" altLang="ja-JP" sz="1300" b="0" dirty="0" smtClean="0">
                          <a:solidFill>
                            <a:schemeClr val="tx1"/>
                          </a:solidFill>
                        </a:rPr>
                        <a:t>H24</a:t>
                      </a:r>
                      <a:r>
                        <a:rPr kumimoji="1" lang="ja-JP" altLang="en-US" sz="1300" b="0" dirty="0" smtClean="0">
                          <a:solidFill>
                            <a:schemeClr val="tx1"/>
                          </a:solidFill>
                        </a:rPr>
                        <a:t>～</a:t>
                      </a:r>
                      <a:r>
                        <a:rPr kumimoji="1" lang="en-US" altLang="ja-JP" sz="1300" b="0" dirty="0" smtClean="0">
                          <a:solidFill>
                            <a:schemeClr val="tx1"/>
                          </a:solidFill>
                        </a:rPr>
                        <a:t>R2.12</a:t>
                      </a:r>
                      <a:r>
                        <a:rPr kumimoji="1" lang="ja-JP" altLang="en-US" sz="1300" b="0" dirty="0" smtClean="0">
                          <a:solidFill>
                            <a:schemeClr val="tx1"/>
                          </a:solidFill>
                        </a:rPr>
                        <a:t>末）</a:t>
                      </a:r>
                      <a:endParaRPr kumimoji="1" lang="en-US" altLang="ja-JP" sz="1300" b="0" dirty="0" smtClean="0">
                        <a:solidFill>
                          <a:schemeClr val="tx1"/>
                        </a:solidFill>
                      </a:endParaRPr>
                    </a:p>
                    <a:p>
                      <a:pPr marL="174625" indent="-174625"/>
                      <a:r>
                        <a:rPr kumimoji="1" lang="ja-JP" altLang="en-US" sz="1300" b="0" dirty="0" smtClean="0">
                          <a:solidFill>
                            <a:schemeClr val="tx1"/>
                          </a:solidFill>
                        </a:rPr>
                        <a:t>■寄附金を活用し、がん検診の普及啓発資材の作成</a:t>
                      </a:r>
                      <a:r>
                        <a:rPr kumimoji="1" lang="ja-JP" altLang="en-US" sz="1300" b="0" strike="sngStrike" dirty="0" smtClean="0">
                          <a:solidFill>
                            <a:schemeClr val="tx1"/>
                          </a:solidFill>
                        </a:rPr>
                        <a:t>等</a:t>
                      </a:r>
                      <a:r>
                        <a:rPr kumimoji="1" lang="ja-JP" altLang="en-US" sz="1300" b="0" dirty="0" smtClean="0">
                          <a:solidFill>
                            <a:schemeClr val="tx1"/>
                          </a:solidFill>
                        </a:rPr>
                        <a:t>を実施。</a:t>
                      </a:r>
                      <a:endParaRPr kumimoji="1" lang="en-US" altLang="ja-JP" sz="1300" b="0" dirty="0" smtClean="0">
                        <a:solidFill>
                          <a:schemeClr val="tx1"/>
                        </a:solidFill>
                      </a:endParaRPr>
                    </a:p>
                    <a:p>
                      <a:r>
                        <a:rPr kumimoji="1" lang="en-US" altLang="ja-JP" sz="1300" dirty="0" smtClean="0">
                          <a:solidFill>
                            <a:schemeClr val="tx1"/>
                          </a:solidFill>
                        </a:rPr>
                        <a:t>《</a:t>
                      </a:r>
                      <a:r>
                        <a:rPr kumimoji="1" lang="ja-JP" altLang="en-US" sz="1300" u="sng" dirty="0">
                          <a:solidFill>
                            <a:schemeClr val="tx1"/>
                          </a:solidFill>
                        </a:rPr>
                        <a:t>がん患者会等との連携推進</a:t>
                      </a:r>
                      <a:r>
                        <a:rPr kumimoji="1" lang="en-US" altLang="ja-JP" sz="1300" dirty="0">
                          <a:solidFill>
                            <a:schemeClr val="tx1"/>
                          </a:solidFill>
                        </a:rPr>
                        <a:t>》</a:t>
                      </a:r>
                    </a:p>
                    <a:p>
                      <a:r>
                        <a:rPr kumimoji="1" lang="ja-JP" altLang="en-US" sz="1300" b="0" dirty="0">
                          <a:solidFill>
                            <a:schemeClr val="tx1"/>
                          </a:solidFill>
                        </a:rPr>
                        <a:t>■患者会や患者サロンの情報について、地域の療養情報冊子及び別冊、ホームページを改訂し、</a:t>
                      </a:r>
                      <a:endParaRPr kumimoji="1" lang="en-US" altLang="ja-JP" sz="1300" b="0" dirty="0">
                        <a:solidFill>
                          <a:schemeClr val="tx1"/>
                        </a:solidFill>
                      </a:endParaRPr>
                    </a:p>
                    <a:p>
                      <a:r>
                        <a:rPr kumimoji="1" lang="ja-JP" altLang="en-US" sz="1300" b="0" dirty="0">
                          <a:solidFill>
                            <a:schemeClr val="tx1"/>
                          </a:solidFill>
                        </a:rPr>
                        <a:t>　府内の拠点病院等へ配布</a:t>
                      </a:r>
                      <a:r>
                        <a:rPr kumimoji="1" lang="ja-JP" altLang="en-US" sz="1300" b="0" dirty="0" smtClean="0">
                          <a:solidFill>
                            <a:schemeClr val="tx1"/>
                          </a:solidFill>
                        </a:rPr>
                        <a:t>。</a:t>
                      </a:r>
                      <a:endParaRPr kumimoji="1" lang="en-US" altLang="ja-JP"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4502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■社会全体でがん対策を進めていく更なる機運醸成</a:t>
                      </a:r>
                      <a:endParaRPr kumimoji="1" lang="en-US" altLang="ja-JP" sz="1300" b="0" dirty="0" smtClean="0">
                        <a:solidFill>
                          <a:schemeClr val="tx1"/>
                        </a:solidFill>
                        <a:latin typeface="+mn-ea"/>
                        <a:ea typeface="+mn-ea"/>
                      </a:endParaRPr>
                    </a:p>
                    <a:p>
                      <a:r>
                        <a:rPr kumimoji="1" lang="ja-JP" altLang="en-US" sz="1300" b="0" dirty="0" smtClean="0">
                          <a:solidFill>
                            <a:schemeClr val="tx1"/>
                          </a:solidFill>
                          <a:latin typeface="+mn-ea"/>
                          <a:ea typeface="+mn-ea"/>
                        </a:rPr>
                        <a:t>■がん患者・家族を支援するための体制構築</a:t>
                      </a:r>
                      <a:endParaRPr kumimoji="1" lang="en-US" altLang="ja-JP" sz="1300" b="0" dirty="0">
                        <a:solidFill>
                          <a:schemeClr val="tx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85738" marR="0" lvl="0" indent="-185738"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■がん診療連携協議会や関係団体等と連携して啓発等を実施するとともに、がん検診受診推進員の養成に努めるなどにより社会全体の気運醸成を図る。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solidFill>
                            <a:schemeClr val="tx1"/>
                          </a:solidFill>
                          <a:latin typeface="+mn-ea"/>
                          <a:ea typeface="+mn-ea"/>
                        </a:rPr>
                        <a:t>■がん</a:t>
                      </a:r>
                      <a:r>
                        <a:rPr kumimoji="1" lang="ja-JP" altLang="en-US" sz="1300" b="0" dirty="0">
                          <a:solidFill>
                            <a:schemeClr val="tx1"/>
                          </a:solidFill>
                          <a:latin typeface="+mn-ea"/>
                          <a:ea typeface="+mn-ea"/>
                        </a:rPr>
                        <a:t>対策基金の寄附の拡大に努めるとともに、寄附等を活用して</a:t>
                      </a:r>
                      <a:r>
                        <a:rPr kumimoji="1" lang="ja-JP" altLang="en-US" sz="1300" b="0" dirty="0" smtClean="0">
                          <a:solidFill>
                            <a:schemeClr val="tx1"/>
                          </a:solidFill>
                          <a:latin typeface="+mn-ea"/>
                          <a:ea typeface="+mn-ea"/>
                        </a:rPr>
                        <a:t>患者団体等の活動</a:t>
                      </a:r>
                      <a:r>
                        <a:rPr kumimoji="1" lang="ja-JP" altLang="en-US" sz="1300" b="0" dirty="0">
                          <a:solidFill>
                            <a:schemeClr val="tx1"/>
                          </a:solidFill>
                          <a:latin typeface="+mn-ea"/>
                          <a:ea typeface="+mn-ea"/>
                        </a:rPr>
                        <a:t>を支援。</a:t>
                      </a:r>
                      <a:endParaRPr kumimoji="1" lang="en-US" altLang="ja-JP" sz="1300" b="0" dirty="0">
                        <a:solidFill>
                          <a:schemeClr val="tx1"/>
                        </a:solidFill>
                        <a:latin typeface="+mn-ea"/>
                        <a:ea typeface="+mn-ea"/>
                      </a:endParaRPr>
                    </a:p>
                    <a:p>
                      <a:r>
                        <a:rPr kumimoji="1" lang="ja-JP" altLang="en-US" sz="1300" b="0" dirty="0" smtClean="0">
                          <a:solidFill>
                            <a:schemeClr val="tx1"/>
                          </a:solidFill>
                          <a:latin typeface="+mn-ea"/>
                          <a:ea typeface="+mn-ea"/>
                        </a:rPr>
                        <a:t>■</a:t>
                      </a:r>
                      <a:r>
                        <a:rPr kumimoji="1" lang="ja-JP" altLang="en-US" sz="1300" b="0" dirty="0">
                          <a:solidFill>
                            <a:schemeClr val="tx1"/>
                          </a:solidFill>
                          <a:latin typeface="+mn-ea"/>
                          <a:ea typeface="+mn-ea"/>
                        </a:rPr>
                        <a:t>大阪がん患者団体協議会及び関係者との継続的な意見交換を行い、がん対策の推進に努める。</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336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がん検診普及事業（</a:t>
                      </a:r>
                      <a:r>
                        <a:rPr kumimoji="1" lang="en-US" altLang="ja-JP" sz="1300" dirty="0">
                          <a:solidFill>
                            <a:schemeClr val="tx1"/>
                          </a:solidFill>
                        </a:rPr>
                        <a:t>1,504</a:t>
                      </a:r>
                      <a:r>
                        <a:rPr kumimoji="1" lang="ja-JP" altLang="en-US" sz="1300" dirty="0">
                          <a:solidFill>
                            <a:schemeClr val="tx1"/>
                          </a:solidFill>
                        </a:rPr>
                        <a:t>千円）</a:t>
                      </a:r>
                      <a:r>
                        <a:rPr kumimoji="1" lang="ja-JP" altLang="en-US" sz="1300" dirty="0" smtClean="0">
                          <a:solidFill>
                            <a:schemeClr val="tx1"/>
                          </a:solidFill>
                        </a:rPr>
                        <a:t>、緩和</a:t>
                      </a:r>
                      <a:r>
                        <a:rPr kumimoji="1" lang="ja-JP" altLang="en-US" sz="1300" dirty="0">
                          <a:solidFill>
                            <a:schemeClr val="tx1"/>
                          </a:solidFill>
                        </a:rPr>
                        <a:t>医療についての正しい知識の普及事業</a:t>
                      </a:r>
                      <a:r>
                        <a:rPr kumimoji="1" lang="ja-JP" altLang="en-US" sz="1300" dirty="0" smtClean="0">
                          <a:solidFill>
                            <a:schemeClr val="tx1"/>
                          </a:solidFill>
                        </a:rPr>
                        <a:t>（</a:t>
                      </a:r>
                      <a:r>
                        <a:rPr kumimoji="1" lang="en-US" altLang="ja-JP" sz="1300" dirty="0" smtClean="0">
                          <a:solidFill>
                            <a:schemeClr val="tx1"/>
                          </a:solidFill>
                        </a:rPr>
                        <a:t>2,502</a:t>
                      </a:r>
                      <a:r>
                        <a:rPr kumimoji="1" lang="ja-JP" altLang="en-US" sz="1300" dirty="0" smtClean="0">
                          <a:solidFill>
                            <a:schemeClr val="tx1"/>
                          </a:solidFill>
                        </a:rPr>
                        <a:t>千円）等</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80265" y="1526948"/>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5" name="角丸四角形 14"/>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1057720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extLst/>
          </p:nvPr>
        </p:nvGraphicFramePr>
        <p:xfrm>
          <a:off x="551734" y="258816"/>
          <a:ext cx="8814337" cy="658059"/>
        </p:xfrm>
        <a:graphic>
          <a:graphicData uri="http://schemas.openxmlformats.org/drawingml/2006/table">
            <a:tbl>
              <a:tblPr firstRow="1" bandRow="1">
                <a:tableStyleId>{5C22544A-7EE6-4342-B048-85BDC9FD1C3A}</a:tableStyleId>
              </a:tblPr>
              <a:tblGrid>
                <a:gridCol w="1110177">
                  <a:extLst>
                    <a:ext uri="{9D8B030D-6E8A-4147-A177-3AD203B41FA5}">
                      <a16:colId xmlns:a16="http://schemas.microsoft.com/office/drawing/2014/main" val="3795206225"/>
                    </a:ext>
                  </a:extLst>
                </a:gridCol>
                <a:gridCol w="7704160">
                  <a:extLst>
                    <a:ext uri="{9D8B030D-6E8A-4147-A177-3AD203B41FA5}">
                      <a16:colId xmlns:a16="http://schemas.microsoft.com/office/drawing/2014/main" val="1328953327"/>
                    </a:ext>
                  </a:extLst>
                </a:gridCol>
              </a:tblGrid>
              <a:tr h="6580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a:solidFill>
                            <a:schemeClr val="tx1"/>
                          </a:solidFill>
                        </a:rPr>
                        <a:t>◆喫煙、飲酒、食事、運動などの生活習慣を改善することにより、避けられるがんを防ぐことが大切。子どもの頃からがんに対する正しい知識などを学ぶ、がん教育の充実が求められる。</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7" name="スライド番号プレースホルダー 1"/>
          <p:cNvSpPr txBox="1">
            <a:spLocks/>
          </p:cNvSpPr>
          <p:nvPr/>
        </p:nvSpPr>
        <p:spPr>
          <a:xfrm>
            <a:off x="6400800" y="6376876"/>
            <a:ext cx="3182155"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＜がん検診部会＞</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１</a:t>
            </a:r>
          </a:p>
        </p:txBody>
      </p:sp>
      <p:graphicFrame>
        <p:nvGraphicFramePr>
          <p:cNvPr id="14" name="表 13"/>
          <p:cNvGraphicFramePr>
            <a:graphicFrameLocks noGrp="1"/>
          </p:cNvGraphicFramePr>
          <p:nvPr>
            <p:extLst>
              <p:ext uri="{D42A27DB-BD31-4B8C-83A1-F6EECF244321}">
                <p14:modId xmlns:p14="http://schemas.microsoft.com/office/powerpoint/2010/main" val="426992209"/>
              </p:ext>
            </p:extLst>
          </p:nvPr>
        </p:nvGraphicFramePr>
        <p:xfrm>
          <a:off x="551734" y="973971"/>
          <a:ext cx="8814337" cy="5425440"/>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704159">
                  <a:extLst>
                    <a:ext uri="{9D8B030D-6E8A-4147-A177-3AD203B41FA5}">
                      <a16:colId xmlns:a16="http://schemas.microsoft.com/office/drawing/2014/main" val="89849022"/>
                    </a:ext>
                  </a:extLst>
                </a:gridCol>
              </a:tblGrid>
              <a:tr h="3159148">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i="0" u="none" strike="noStrike" kern="1200" cap="none" spc="0" normalizeH="0" baseline="0" noProof="0" dirty="0" smtClean="0">
                          <a:ln>
                            <a:noFill/>
                          </a:ln>
                          <a:solidFill>
                            <a:schemeClr val="tx1"/>
                          </a:solidFill>
                          <a:effectLst/>
                          <a:uLnTx/>
                          <a:uFillTx/>
                          <a:latin typeface="+mn-lt"/>
                          <a:ea typeface="+mn-ea"/>
                          <a:cs typeface="+mn-cs"/>
                        </a:rPr>
                        <a:t>《</a:t>
                      </a:r>
                      <a:r>
                        <a:rPr kumimoji="1" lang="ja-JP" altLang="en-US" sz="1300" b="1" i="0" u="sng" strike="noStrike" kern="1200" cap="none" spc="0" normalizeH="0" baseline="0" noProof="0" dirty="0" smtClean="0">
                          <a:ln>
                            <a:noFill/>
                          </a:ln>
                          <a:solidFill>
                            <a:schemeClr val="tx1"/>
                          </a:solidFill>
                          <a:effectLst/>
                          <a:uLnTx/>
                          <a:uFillTx/>
                          <a:latin typeface="+mn-lt"/>
                          <a:ea typeface="+mn-ea"/>
                          <a:cs typeface="+mn-cs"/>
                        </a:rPr>
                        <a:t>たばこ対策</a:t>
                      </a:r>
                      <a:r>
                        <a:rPr kumimoji="1" lang="en-US" altLang="ja-JP" sz="1300" b="1" i="0" u="none" strike="noStrike" kern="1200" cap="none" spc="0" normalizeH="0" baseline="0" noProof="0" dirty="0" smtClean="0">
                          <a:ln>
                            <a:noFill/>
                          </a:ln>
                          <a:solidFill>
                            <a:schemeClr val="tx1"/>
                          </a:solidFill>
                          <a:effectLst/>
                          <a:uLnTx/>
                          <a:uFillTx/>
                          <a:latin typeface="+mn-lt"/>
                          <a:ea typeface="+mn-ea"/>
                          <a:cs typeface="+mn-cs"/>
                        </a:rPr>
                        <a:t>》</a:t>
                      </a:r>
                      <a:endParaRPr kumimoji="1" lang="en-US" altLang="ja-JP" sz="13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i="0" u="none" strike="noStrike" kern="1200" cap="none" spc="0" normalizeH="0" baseline="0" noProof="0" dirty="0" smtClean="0">
                          <a:ln>
                            <a:noFill/>
                          </a:ln>
                          <a:solidFill>
                            <a:schemeClr val="tx1"/>
                          </a:solidFill>
                          <a:effectLst/>
                          <a:uLnTx/>
                          <a:uFillTx/>
                          <a:latin typeface="+mn-lt"/>
                          <a:ea typeface="+mn-ea"/>
                          <a:cs typeface="+mn-cs"/>
                        </a:rPr>
                        <a:t>■</a:t>
                      </a: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改正健康増進法、大阪府受動喫煙防止条例及び子どもの受動喫煙防止条例について、</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　リーフレット・ガイドブック配布、ポスター掲示、インターネット広告、デジタルサイネージ</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　広告及び制度動画により周知。</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■大阪府受動喫煙防止対策相談ダイヤル等での問い合わせ、相談対応、府保健所、保健所設置市と</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　連携した、法・条令に基づく指導、助言。</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■事業所、飲食店向け調査（法・条例の認知度、受動喫煙防止対策状況等）及び府民向け意識調査（法・条令の認知度、受動喫煙を受けた機会等）を実施。</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■条例の規制の対象となる飲食店に対する府独自の支援策を実施。</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■屋外分煙所のモデル整備の促進（</a:t>
                      </a:r>
                      <a:r>
                        <a:rPr kumimoji="1" lang="en-US" altLang="ja-JP" sz="1100" b="0" i="0" u="none" strike="noStrike" kern="1200" cap="none" spc="0" normalizeH="0" baseline="0" noProof="0" dirty="0" smtClean="0">
                          <a:ln>
                            <a:noFill/>
                          </a:ln>
                          <a:solidFill>
                            <a:schemeClr val="tx1"/>
                          </a:solidFill>
                          <a:effectLst/>
                          <a:uLnTx/>
                          <a:uFillTx/>
                          <a:latin typeface="+mn-lt"/>
                          <a:ea typeface="+mn-ea"/>
                          <a:cs typeface="+mn-cs"/>
                        </a:rPr>
                        <a:t>10</a:t>
                      </a: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か所設置）。</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a:solidFill>
                            <a:schemeClr val="tx1"/>
                          </a:solidFill>
                        </a:rPr>
                        <a:t>喫煙以外の生活習慣の改善</a:t>
                      </a:r>
                      <a:r>
                        <a:rPr kumimoji="1" lang="en-US" altLang="ja-JP" sz="1300" dirty="0">
                          <a:solidFill>
                            <a:schemeClr val="tx1"/>
                          </a:solidFill>
                        </a:rPr>
                        <a:t>》</a:t>
                      </a:r>
                      <a:endParaRPr kumimoji="1" lang="en-US" altLang="ja-JP" sz="1300" b="0" dirty="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a:t>
                      </a:r>
                      <a:r>
                        <a:rPr kumimoji="1" lang="ja-JP" altLang="en-US" sz="1100" b="0" dirty="0">
                          <a:solidFill>
                            <a:schemeClr val="tx1"/>
                          </a:solidFill>
                        </a:rPr>
                        <a:t>府民の健康づくりをオール大阪で推進する</a:t>
                      </a:r>
                      <a:r>
                        <a:rPr kumimoji="1" lang="en-US" altLang="ja-JP" sz="1100" b="0" dirty="0">
                          <a:solidFill>
                            <a:schemeClr val="tx1"/>
                          </a:solidFill>
                        </a:rPr>
                        <a:t>『</a:t>
                      </a:r>
                      <a:r>
                        <a:rPr kumimoji="1" lang="ja-JP" altLang="en-US" sz="1100" b="0" dirty="0">
                          <a:solidFill>
                            <a:schemeClr val="tx1"/>
                          </a:solidFill>
                        </a:rPr>
                        <a:t>健活</a:t>
                      </a:r>
                      <a:r>
                        <a:rPr kumimoji="1" lang="en-US" altLang="ja-JP" sz="1100" b="0" dirty="0">
                          <a:solidFill>
                            <a:schemeClr val="tx1"/>
                          </a:solidFill>
                        </a:rPr>
                        <a:t>10』</a:t>
                      </a:r>
                      <a:r>
                        <a:rPr kumimoji="1" lang="ja-JP" altLang="en-US" sz="1100" b="0" dirty="0">
                          <a:solidFill>
                            <a:schemeClr val="tx1"/>
                          </a:solidFill>
                        </a:rPr>
                        <a:t>の普及啓発を、企業や保健医療団体、市町村等と連携して展開。</a:t>
                      </a:r>
                      <a:endParaRPr kumimoji="1" lang="en-US" altLang="ja-JP" sz="1100" b="0" dirty="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■府民全体を対象に、食事、睡眠などをテーマとした啓発セミナーをオンラインで全７回開催（健活</a:t>
                      </a:r>
                      <a:r>
                        <a:rPr kumimoji="1" lang="en-US" altLang="ja-JP" sz="1100" b="0" i="0" u="none" strike="noStrike" kern="1200" cap="none" spc="0" normalizeH="0" baseline="0" noProof="0" dirty="0" smtClean="0">
                          <a:ln>
                            <a:noFill/>
                          </a:ln>
                          <a:solidFill>
                            <a:schemeClr val="tx1"/>
                          </a:solidFill>
                          <a:effectLst/>
                          <a:uLnTx/>
                          <a:uFillTx/>
                          <a:latin typeface="+mn-lt"/>
                          <a:ea typeface="+mn-ea"/>
                          <a:cs typeface="+mn-cs"/>
                        </a:rPr>
                        <a:t>OSAKA</a:t>
                      </a: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セミナー）。</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0" i="0" u="none" strike="noStrike" kern="1200" cap="none" spc="0" normalizeH="0" baseline="0" noProof="0" dirty="0" smtClean="0">
                          <a:ln>
                            <a:noFill/>
                          </a:ln>
                          <a:solidFill>
                            <a:schemeClr val="tx1"/>
                          </a:solidFill>
                          <a:effectLst/>
                          <a:uLnTx/>
                          <a:uFillTx/>
                          <a:latin typeface="+mn-lt"/>
                          <a:ea typeface="+mn-ea"/>
                          <a:cs typeface="+mn-cs"/>
                        </a:rPr>
                        <a:t>■自宅でできる健康づくりの取組み情報をまとめた「おうちで健活」サイトを公開（体操動画、ウォーキングサイト、健康レシピ等を掲載）。</a:t>
                      </a:r>
                      <a:endParaRPr kumimoji="1" lang="en-US" altLang="ja-JP" sz="1100" b="0" i="0" u="none" strike="noStrike" kern="1200" cap="none" spc="0" normalizeH="0" baseline="0" noProof="0" dirty="0" smtClean="0">
                        <a:ln>
                          <a:noFill/>
                        </a:ln>
                        <a:solidFill>
                          <a:schemeClr val="tx1"/>
                        </a:solidFill>
                        <a:effectLst/>
                        <a:uLnTx/>
                        <a:uFillTx/>
                        <a:latin typeface="+mn-lt"/>
                        <a:ea typeface="+mn-ea"/>
                        <a:cs typeface="+mn-cs"/>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smtClean="0">
                          <a:solidFill>
                            <a:schemeClr val="tx1"/>
                          </a:solidFill>
                        </a:rPr>
                        <a:t>《</a:t>
                      </a:r>
                      <a:r>
                        <a:rPr kumimoji="1" lang="ja-JP" altLang="en-US" sz="1300" u="sng" dirty="0">
                          <a:solidFill>
                            <a:schemeClr val="tx1"/>
                          </a:solidFill>
                        </a:rPr>
                        <a:t>がんに関する知識の普及啓発</a:t>
                      </a:r>
                      <a:r>
                        <a:rPr kumimoji="1" lang="en-US" altLang="ja-JP" sz="1300" dirty="0">
                          <a:solidFill>
                            <a:schemeClr val="tx1"/>
                          </a:solidFill>
                        </a:rPr>
                        <a:t>》</a:t>
                      </a:r>
                      <a:endParaRPr kumimoji="1" lang="en-US" altLang="ja-JP" sz="1300" b="0" dirty="0">
                        <a:solidFill>
                          <a:schemeClr val="tx1"/>
                        </a:solidFill>
                      </a:endParaRPr>
                    </a:p>
                    <a:p>
                      <a:pPr marL="174625" indent="-174625"/>
                      <a:r>
                        <a:rPr kumimoji="1" lang="ja-JP" altLang="en-US" sz="1200" b="0" dirty="0" smtClean="0">
                          <a:solidFill>
                            <a:schemeClr val="tx1"/>
                          </a:solidFill>
                        </a:rPr>
                        <a:t>■中学校</a:t>
                      </a:r>
                      <a:r>
                        <a:rPr kumimoji="1" lang="ja-JP" altLang="en-US" sz="1200" b="0" dirty="0">
                          <a:solidFill>
                            <a:schemeClr val="tx1"/>
                          </a:solidFill>
                        </a:rPr>
                        <a:t>、高校に</a:t>
                      </a:r>
                      <a:r>
                        <a:rPr kumimoji="1" lang="ja-JP" altLang="en-US" sz="1200" b="0" dirty="0" smtClean="0">
                          <a:solidFill>
                            <a:schemeClr val="tx1"/>
                          </a:solidFill>
                        </a:rPr>
                        <a:t>おける</a:t>
                      </a:r>
                      <a:r>
                        <a:rPr kumimoji="1" lang="ja-JP" altLang="en-US" sz="1200" b="0" dirty="0">
                          <a:solidFill>
                            <a:schemeClr val="tx1"/>
                          </a:solidFill>
                        </a:rPr>
                        <a:t>がん</a:t>
                      </a:r>
                      <a:r>
                        <a:rPr kumimoji="1" lang="ja-JP" altLang="en-US" sz="1200" b="0" dirty="0" smtClean="0">
                          <a:solidFill>
                            <a:schemeClr val="tx1"/>
                          </a:solidFill>
                        </a:rPr>
                        <a:t>教育の外部講師活用を進めるため、府教育庁と連携して講師リスト</a:t>
                      </a:r>
                      <a:r>
                        <a:rPr kumimoji="1" lang="ja-JP" altLang="en-US" sz="1200" b="0" dirty="0">
                          <a:solidFill>
                            <a:schemeClr val="tx1"/>
                          </a:solidFill>
                        </a:rPr>
                        <a:t>を</a:t>
                      </a:r>
                      <a:r>
                        <a:rPr kumimoji="1" lang="ja-JP" altLang="en-US" sz="1200" b="0" dirty="0" smtClean="0">
                          <a:solidFill>
                            <a:schemeClr val="tx1"/>
                          </a:solidFill>
                        </a:rPr>
                        <a:t>作成し、市町村</a:t>
                      </a:r>
                      <a:r>
                        <a:rPr kumimoji="1" lang="ja-JP" altLang="en-US" sz="1200" b="0" dirty="0">
                          <a:solidFill>
                            <a:schemeClr val="tx1"/>
                          </a:solidFill>
                        </a:rPr>
                        <a:t>教育</a:t>
                      </a:r>
                      <a:r>
                        <a:rPr kumimoji="1" lang="ja-JP" altLang="en-US" sz="1200" b="0" dirty="0" smtClean="0">
                          <a:solidFill>
                            <a:schemeClr val="tx1"/>
                          </a:solidFill>
                        </a:rPr>
                        <a:t>委員会や府立高校へ配布するとともに、依頼に基づき外部講師を派遣。また、教員向け</a:t>
                      </a:r>
                      <a:r>
                        <a:rPr kumimoji="1" lang="ja-JP" altLang="en-US" sz="1200" b="0" dirty="0">
                          <a:solidFill>
                            <a:schemeClr val="tx1"/>
                          </a:solidFill>
                        </a:rPr>
                        <a:t>の研修会を教育庁と連携して</a:t>
                      </a:r>
                      <a:r>
                        <a:rPr kumimoji="1" lang="ja-JP" altLang="en-US" sz="1200" b="0" dirty="0" smtClean="0">
                          <a:solidFill>
                            <a:schemeClr val="tx1"/>
                          </a:solidFill>
                        </a:rPr>
                        <a:t>実施。</a:t>
                      </a:r>
                      <a:endParaRPr kumimoji="1" lang="en-US" altLang="ja-JP" sz="1200" b="0" dirty="0" smtClean="0">
                        <a:solidFill>
                          <a:schemeClr val="tx1"/>
                        </a:solidFill>
                      </a:endParaRPr>
                    </a:p>
                    <a:p>
                      <a:pPr marL="174625" indent="-174625"/>
                      <a:r>
                        <a:rPr kumimoji="1" lang="ja-JP" altLang="en-US" sz="1200" b="0" dirty="0" smtClean="0">
                          <a:solidFill>
                            <a:schemeClr val="tx1"/>
                          </a:solidFill>
                        </a:rPr>
                        <a:t>■関係団体や企業等と連携し、がんやがん予防に関するオンラインセミナーの開催等普及啓発を実施。</a:t>
                      </a:r>
                      <a:endParaRPr kumimoji="1" lang="en-US" altLang="ja-JP"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15951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174625" indent="-174625"/>
                      <a:r>
                        <a:rPr kumimoji="1" lang="ja-JP" altLang="en-US" sz="1200" b="0" dirty="0">
                          <a:solidFill>
                            <a:schemeClr val="tx1"/>
                          </a:solidFill>
                          <a:latin typeface="+mn-ea"/>
                          <a:ea typeface="+mn-ea"/>
                        </a:rPr>
                        <a:t>■改正健康増進法及び大阪府受動喫煙防止条例の周知と実効性の担保。</a:t>
                      </a:r>
                      <a:endParaRPr kumimoji="1" lang="en-US" altLang="ja-JP" sz="1200" b="0" dirty="0">
                        <a:solidFill>
                          <a:schemeClr val="tx1"/>
                        </a:solidFill>
                        <a:latin typeface="+mn-ea"/>
                        <a:ea typeface="+mn-ea"/>
                      </a:endParaRPr>
                    </a:p>
                    <a:p>
                      <a:pPr marL="174625" indent="-174625"/>
                      <a:r>
                        <a:rPr kumimoji="1" lang="ja-JP" altLang="en-US" sz="1200" b="0" dirty="0">
                          <a:solidFill>
                            <a:schemeClr val="tx1"/>
                          </a:solidFill>
                          <a:latin typeface="+mn-ea"/>
                          <a:ea typeface="+mn-ea"/>
                        </a:rPr>
                        <a:t>■健康に関心の薄い若い世代等に対して、取組みへの参加を</a:t>
                      </a:r>
                      <a:r>
                        <a:rPr kumimoji="1" lang="ja-JP" altLang="en-US" sz="1200" b="0" dirty="0" smtClean="0">
                          <a:solidFill>
                            <a:schemeClr val="tx1"/>
                          </a:solidFill>
                          <a:latin typeface="+mn-ea"/>
                          <a:ea typeface="+mn-ea"/>
                        </a:rPr>
                        <a:t>促す手法</a:t>
                      </a:r>
                      <a:r>
                        <a:rPr kumimoji="1" lang="ja-JP" altLang="en-US" sz="1200" b="0" dirty="0">
                          <a:solidFill>
                            <a:schemeClr val="tx1"/>
                          </a:solidFill>
                          <a:latin typeface="+mn-ea"/>
                          <a:ea typeface="+mn-ea"/>
                        </a:rPr>
                        <a:t>の工夫が必要。</a:t>
                      </a:r>
                      <a:endParaRPr kumimoji="1" lang="en-US" altLang="ja-JP" sz="1200" b="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smtClean="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rPr>
                        <a:t>■望まない受動喫煙の防止のため、周知啓発、適切な指導・助言及び支援策を引き続き実施。</a:t>
                      </a:r>
                      <a:endParaRPr kumimoji="1" lang="en-US" altLang="ja-JP" sz="1200" b="0" i="0" u="none" strike="noStrike" kern="1200" cap="none" spc="0" normalizeH="0" baseline="0" noProof="0" dirty="0" smtClean="0">
                        <a:ln>
                          <a:noFill/>
                        </a:ln>
                        <a:solidFill>
                          <a:schemeClr val="tx1"/>
                        </a:solidFill>
                        <a:effectLst/>
                        <a:uLnTx/>
                        <a:uFillTx/>
                        <a:latin typeface="游ゴシック" panose="020B0400000000000000" pitchFamily="50" charset="-128"/>
                        <a:ea typeface="+mn-ea"/>
                        <a:cs typeface="+mn-cs"/>
                      </a:endParaRPr>
                    </a:p>
                    <a:p>
                      <a:pPr marL="174625" indent="-174625"/>
                      <a:r>
                        <a:rPr kumimoji="1" lang="ja-JP" altLang="en-US" sz="1200" b="0" dirty="0" smtClean="0">
                          <a:solidFill>
                            <a:schemeClr val="tx1"/>
                          </a:solidFill>
                          <a:latin typeface="+mn-ea"/>
                          <a:ea typeface="+mn-ea"/>
                        </a:rPr>
                        <a:t>■</a:t>
                      </a:r>
                      <a:r>
                        <a:rPr kumimoji="1" lang="ja-JP" altLang="en-US" sz="1200" b="0" dirty="0">
                          <a:solidFill>
                            <a:schemeClr val="tx1"/>
                          </a:solidFill>
                          <a:latin typeface="+mn-ea"/>
                          <a:ea typeface="+mn-ea"/>
                        </a:rPr>
                        <a:t>多様な主体との連携・協働に向け、府民会議の活動を強化しオール大阪で健康づくりを推進</a:t>
                      </a:r>
                      <a:r>
                        <a:rPr kumimoji="1" lang="ja-JP" altLang="en-US" sz="1200" b="0" dirty="0" smtClean="0">
                          <a:solidFill>
                            <a:schemeClr val="tx1"/>
                          </a:solidFill>
                          <a:latin typeface="+mn-ea"/>
                          <a:ea typeface="+mn-ea"/>
                        </a:rPr>
                        <a:t>。</a:t>
                      </a:r>
                      <a:endParaRPr kumimoji="1" lang="ja-JP" altLang="en-US" sz="12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508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400" b="1" dirty="0">
                          <a:solidFill>
                            <a:schemeClr val="bg1"/>
                          </a:solidFill>
                        </a:rPr>
                        <a:t>最終予算　　</a:t>
                      </a:r>
                      <a:endParaRPr kumimoji="1" lang="en-US" altLang="ja-JP" sz="14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dirty="0">
                          <a:solidFill>
                            <a:schemeClr val="bg1"/>
                          </a:solidFill>
                        </a:rPr>
                        <a:t>　  </a:t>
                      </a:r>
                      <a:r>
                        <a:rPr kumimoji="1" lang="en-US" altLang="ja-JP" sz="1400" b="1" dirty="0">
                          <a:solidFill>
                            <a:schemeClr val="bg1"/>
                          </a:solidFill>
                        </a:rPr>
                        <a:t>(</a:t>
                      </a:r>
                      <a:r>
                        <a:rPr kumimoji="1" lang="ja-JP" altLang="en-US" sz="1400" b="1" dirty="0">
                          <a:solidFill>
                            <a:schemeClr val="bg1"/>
                          </a:solidFill>
                        </a:rPr>
                        <a:t>案</a:t>
                      </a:r>
                      <a:r>
                        <a:rPr kumimoji="1" lang="en-US" altLang="ja-JP" sz="1400" b="1" dirty="0">
                          <a:solidFill>
                            <a:schemeClr val="bg1"/>
                          </a:solidFill>
                        </a:rPr>
                        <a:t>)</a:t>
                      </a:r>
                      <a:endParaRPr kumimoji="1" lang="ja-JP" altLang="en-US" sz="14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200" dirty="0">
                          <a:solidFill>
                            <a:schemeClr val="tx1"/>
                          </a:solidFill>
                        </a:rPr>
                        <a:t>たばこ対策事業</a:t>
                      </a:r>
                      <a:r>
                        <a:rPr kumimoji="1" lang="ja-JP" altLang="en-US" sz="1200" dirty="0" smtClean="0">
                          <a:solidFill>
                            <a:schemeClr val="tx1"/>
                          </a:solidFill>
                        </a:rPr>
                        <a:t>（</a:t>
                      </a:r>
                      <a:r>
                        <a:rPr kumimoji="1" lang="en-US" altLang="ja-JP" sz="1200" b="0" i="0" u="none" strike="noStrike" kern="1200" cap="none" spc="0" normalizeH="0" baseline="0" noProof="0" dirty="0" smtClean="0">
                          <a:ln>
                            <a:noFill/>
                          </a:ln>
                          <a:solidFill>
                            <a:schemeClr val="tx1"/>
                          </a:solidFill>
                          <a:effectLst/>
                          <a:uLnTx/>
                          <a:uFillTx/>
                          <a:latin typeface="+mn-lt"/>
                          <a:ea typeface="+mn-ea"/>
                          <a:cs typeface="+mn-cs"/>
                        </a:rPr>
                        <a:t>118,616</a:t>
                      </a:r>
                      <a:r>
                        <a:rPr kumimoji="1" lang="ja-JP" altLang="en-US" sz="1200" b="0" i="0" u="none" strike="noStrike" kern="1200" cap="none" spc="0" normalizeH="0" baseline="0" noProof="0" dirty="0" smtClean="0">
                          <a:ln>
                            <a:noFill/>
                          </a:ln>
                          <a:solidFill>
                            <a:schemeClr val="tx1"/>
                          </a:solidFill>
                          <a:effectLst/>
                          <a:uLnTx/>
                          <a:uFillTx/>
                          <a:latin typeface="+mn-lt"/>
                          <a:ea typeface="+mn-ea"/>
                          <a:cs typeface="+mn-cs"/>
                        </a:rPr>
                        <a:t>千円</a:t>
                      </a:r>
                      <a:r>
                        <a:rPr kumimoji="1" lang="ja-JP" altLang="en-US" sz="1200" dirty="0" smtClean="0">
                          <a:solidFill>
                            <a:schemeClr val="tx1"/>
                          </a:solidFill>
                        </a:rPr>
                        <a:t>）、府民の健康づくり気運醸成事業（</a:t>
                      </a:r>
                      <a:r>
                        <a:rPr kumimoji="1" lang="en-US" altLang="ja-JP" sz="1200" dirty="0" smtClean="0">
                          <a:solidFill>
                            <a:schemeClr val="tx1"/>
                          </a:solidFill>
                        </a:rPr>
                        <a:t>4,983</a:t>
                      </a:r>
                      <a:r>
                        <a:rPr kumimoji="1" lang="ja-JP" altLang="en-US" sz="1200" dirty="0" smtClean="0">
                          <a:solidFill>
                            <a:schemeClr val="tx1"/>
                          </a:solidFill>
                        </a:rPr>
                        <a:t>千円）、中小企業の健康づくり推進事業（</a:t>
                      </a:r>
                      <a:r>
                        <a:rPr kumimoji="1" lang="en-US" altLang="ja-JP" sz="1200" dirty="0" smtClean="0">
                          <a:solidFill>
                            <a:schemeClr val="tx1"/>
                          </a:solidFill>
                        </a:rPr>
                        <a:t>11,230</a:t>
                      </a:r>
                      <a:r>
                        <a:rPr kumimoji="1" lang="ja-JP" altLang="en-US" sz="1200" dirty="0" smtClean="0">
                          <a:solidFill>
                            <a:schemeClr val="tx1"/>
                          </a:solidFill>
                        </a:rPr>
                        <a:t>千円）等</a:t>
                      </a:r>
                      <a:endParaRPr kumimoji="1" lang="ja-JP" altLang="en-US" sz="13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9" name="グループ化 8"/>
          <p:cNvGrpSpPr/>
          <p:nvPr/>
        </p:nvGrpSpPr>
        <p:grpSpPr>
          <a:xfrm>
            <a:off x="8177546" y="982935"/>
            <a:ext cx="1188525" cy="864000"/>
            <a:chOff x="8151251" y="1180677"/>
            <a:chExt cx="1188525" cy="864000"/>
          </a:xfrm>
        </p:grpSpPr>
        <p:sp>
          <p:nvSpPr>
            <p:cNvPr id="10" name="角丸四角形 9"/>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2" name="グループ化 11"/>
            <p:cNvGrpSpPr/>
            <p:nvPr/>
          </p:nvGrpSpPr>
          <p:grpSpPr>
            <a:xfrm>
              <a:off x="8222623" y="1257538"/>
              <a:ext cx="1058662" cy="720145"/>
              <a:chOff x="511927" y="2809411"/>
              <a:chExt cx="1110811" cy="770916"/>
            </a:xfrm>
          </p:grpSpPr>
          <p:sp>
            <p:nvSpPr>
              <p:cNvPr id="13" name="角丸四角形 12"/>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6" name="直線コネクタ 15"/>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957857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359002" y="1023214"/>
            <a:ext cx="9259910" cy="55927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sp>
        <p:nvSpPr>
          <p:cNvPr id="16" name="正方形/長方形 15"/>
          <p:cNvSpPr/>
          <p:nvPr/>
        </p:nvSpPr>
        <p:spPr>
          <a:xfrm>
            <a:off x="704481" y="1401277"/>
            <a:ext cx="6112702"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≪第３期大阪府がん対策推進計画における個別目標≫</a:t>
            </a:r>
          </a:p>
        </p:txBody>
      </p:sp>
      <p:graphicFrame>
        <p:nvGraphicFramePr>
          <p:cNvPr id="17" name="表 16"/>
          <p:cNvGraphicFramePr>
            <a:graphicFrameLocks noGrp="1"/>
          </p:cNvGraphicFramePr>
          <p:nvPr>
            <p:extLst>
              <p:ext uri="{D42A27DB-BD31-4B8C-83A1-F6EECF244321}">
                <p14:modId xmlns:p14="http://schemas.microsoft.com/office/powerpoint/2010/main" val="824582867"/>
              </p:ext>
            </p:extLst>
          </p:nvPr>
        </p:nvGraphicFramePr>
        <p:xfrm>
          <a:off x="750794" y="1779631"/>
          <a:ext cx="8607519" cy="4602088"/>
        </p:xfrm>
        <a:graphic>
          <a:graphicData uri="http://schemas.openxmlformats.org/drawingml/2006/table">
            <a:tbl>
              <a:tblPr firstRow="1" firstCol="1" bandRow="1">
                <a:tableStyleId>{5C22544A-7EE6-4342-B048-85BDC9FD1C3A}</a:tableStyleId>
              </a:tblPr>
              <a:tblGrid>
                <a:gridCol w="372682">
                  <a:extLst>
                    <a:ext uri="{9D8B030D-6E8A-4147-A177-3AD203B41FA5}">
                      <a16:colId xmlns:a16="http://schemas.microsoft.com/office/drawing/2014/main" val="20000"/>
                    </a:ext>
                  </a:extLst>
                </a:gridCol>
                <a:gridCol w="1733925">
                  <a:extLst>
                    <a:ext uri="{9D8B030D-6E8A-4147-A177-3AD203B41FA5}">
                      <a16:colId xmlns:a16="http://schemas.microsoft.com/office/drawing/2014/main" val="20001"/>
                    </a:ext>
                  </a:extLst>
                </a:gridCol>
                <a:gridCol w="1740141">
                  <a:extLst>
                    <a:ext uri="{9D8B030D-6E8A-4147-A177-3AD203B41FA5}">
                      <a16:colId xmlns:a16="http://schemas.microsoft.com/office/drawing/2014/main" val="4248317151"/>
                    </a:ext>
                  </a:extLst>
                </a:gridCol>
                <a:gridCol w="1569275">
                  <a:extLst>
                    <a:ext uri="{9D8B030D-6E8A-4147-A177-3AD203B41FA5}">
                      <a16:colId xmlns:a16="http://schemas.microsoft.com/office/drawing/2014/main" val="20003"/>
                    </a:ext>
                  </a:extLst>
                </a:gridCol>
                <a:gridCol w="1719883">
                  <a:extLst>
                    <a:ext uri="{9D8B030D-6E8A-4147-A177-3AD203B41FA5}">
                      <a16:colId xmlns:a16="http://schemas.microsoft.com/office/drawing/2014/main" val="2204503950"/>
                    </a:ext>
                  </a:extLst>
                </a:gridCol>
                <a:gridCol w="1471613">
                  <a:extLst>
                    <a:ext uri="{9D8B030D-6E8A-4147-A177-3AD203B41FA5}">
                      <a16:colId xmlns:a16="http://schemas.microsoft.com/office/drawing/2014/main" val="4039634864"/>
                    </a:ext>
                  </a:extLst>
                </a:gridCol>
              </a:tblGrid>
              <a:tr h="467367">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gridSpan="2">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L w="28575" cap="flat" cmpd="sng" algn="ctr">
                      <a:solidFill>
                        <a:schemeClr val="bg1"/>
                      </a:solidFill>
                      <a:prstDash val="solid"/>
                      <a:round/>
                      <a:headEnd type="none" w="med" len="med"/>
                      <a:tailEnd type="none" w="med" len="med"/>
                    </a:lnL>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en-US" altLang="ja-JP" sz="1400" b="1" dirty="0">
                        <a:effectLst/>
                        <a:latin typeface="+mn-ea"/>
                        <a:ea typeface="+mn-ea"/>
                      </a:endParaRPr>
                    </a:p>
                    <a:p>
                      <a:pPr algn="ctr" fontAlgn="auto">
                        <a:lnSpc>
                          <a:spcPts val="1600"/>
                        </a:lnSpc>
                        <a:spcAft>
                          <a:spcPts val="0"/>
                        </a:spcAft>
                      </a:pPr>
                      <a:r>
                        <a:rPr lang="en-US" altLang="ja-JP" sz="1100" b="1" dirty="0">
                          <a:effectLst/>
                          <a:latin typeface="+mn-ea"/>
                          <a:ea typeface="+mn-ea"/>
                        </a:rPr>
                        <a:t>【</a:t>
                      </a:r>
                      <a:r>
                        <a:rPr lang="ja-JP" altLang="en-US" sz="1100" b="1" dirty="0">
                          <a:effectLst/>
                          <a:latin typeface="+mn-ea"/>
                          <a:ea typeface="+mn-ea"/>
                        </a:rPr>
                        <a:t>平成</a:t>
                      </a:r>
                      <a:r>
                        <a:rPr lang="en-US" altLang="ja-JP" sz="1100" b="1" dirty="0">
                          <a:effectLst/>
                          <a:latin typeface="+mn-ea"/>
                          <a:ea typeface="+mn-ea"/>
                        </a:rPr>
                        <a:t>28(2016)</a:t>
                      </a:r>
                      <a:r>
                        <a:rPr lang="ja-JP" altLang="en-US" sz="1100" b="1" dirty="0">
                          <a:effectLst/>
                          <a:latin typeface="+mn-ea"/>
                          <a:ea typeface="+mn-ea"/>
                        </a:rPr>
                        <a:t>年</a:t>
                      </a:r>
                      <a:r>
                        <a:rPr lang="en-US" altLang="ja-JP" sz="1100" b="1" dirty="0">
                          <a:effectLst/>
                          <a:latin typeface="+mn-ea"/>
                          <a:ea typeface="+mn-ea"/>
                        </a:rPr>
                        <a:t>】</a:t>
                      </a:r>
                    </a:p>
                  </a:txBody>
                  <a:tcPr marL="62865" marR="62865" marT="0" marB="0" anchor="ct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solidFill>
                            <a:schemeClr val="bg1"/>
                          </a:solidFill>
                          <a:effectLst/>
                          <a:latin typeface="+mn-ea"/>
                          <a:ea typeface="+mn-ea"/>
                        </a:rPr>
                        <a:t>現在の状況</a:t>
                      </a:r>
                      <a:endParaRPr lang="en-US" altLang="ja-JP" sz="1400" b="1" dirty="0">
                        <a:solidFill>
                          <a:schemeClr val="bg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100" b="1" dirty="0" smtClean="0">
                          <a:solidFill>
                            <a:schemeClr val="bg1"/>
                          </a:solidFill>
                          <a:effectLst/>
                          <a:latin typeface="+mn-ea"/>
                          <a:ea typeface="+mn-ea"/>
                        </a:rPr>
                        <a:t>【</a:t>
                      </a:r>
                      <a:r>
                        <a:rPr lang="ja-JP" altLang="en-US" sz="1100" b="1" dirty="0" smtClean="0">
                          <a:solidFill>
                            <a:schemeClr val="bg1"/>
                          </a:solidFill>
                          <a:effectLst/>
                          <a:latin typeface="+mn-ea"/>
                          <a:ea typeface="+mn-ea"/>
                        </a:rPr>
                        <a:t>令和元</a:t>
                      </a:r>
                      <a:r>
                        <a:rPr lang="en-US" altLang="ja-JP" sz="1100" b="1" dirty="0" smtClean="0">
                          <a:solidFill>
                            <a:schemeClr val="bg1"/>
                          </a:solidFill>
                          <a:effectLst/>
                          <a:latin typeface="+mn-ea"/>
                          <a:ea typeface="+mn-ea"/>
                        </a:rPr>
                        <a:t>(2019</a:t>
                      </a:r>
                      <a:r>
                        <a:rPr lang="ja-JP" altLang="en-US" sz="1100" b="1" dirty="0" smtClean="0">
                          <a:solidFill>
                            <a:schemeClr val="bg1"/>
                          </a:solidFill>
                          <a:effectLst/>
                          <a:latin typeface="+mn-ea"/>
                          <a:ea typeface="+mn-ea"/>
                        </a:rPr>
                        <a:t>）年</a:t>
                      </a:r>
                      <a:r>
                        <a:rPr lang="en-US" altLang="ja-JP" sz="1100" b="1" dirty="0" smtClean="0">
                          <a:solidFill>
                            <a:schemeClr val="bg1"/>
                          </a:solidFill>
                          <a:effectLst/>
                          <a:latin typeface="+mn-ea"/>
                          <a:ea typeface="+mn-ea"/>
                        </a:rPr>
                        <a:t>】</a:t>
                      </a:r>
                      <a:endParaRPr lang="en-US" altLang="ja-JP" sz="1100" b="1" dirty="0">
                        <a:solidFill>
                          <a:schemeClr val="bg1"/>
                        </a:solidFill>
                        <a:effectLst/>
                        <a:latin typeface="+mn-ea"/>
                        <a:ea typeface="+mn-ea"/>
                      </a:endParaRPr>
                    </a:p>
                  </a:txBody>
                  <a:tcPr marL="62865" marR="62865" marT="0" marB="0" anchor="ct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353173">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5">
                        <a:lumMod val="50000"/>
                      </a:schemeClr>
                    </a:solidFill>
                  </a:tcPr>
                </a:tc>
                <a:tc rowSpan="5">
                  <a:txBody>
                    <a:bodyPr/>
                    <a:lstStyle/>
                    <a:p>
                      <a:pPr algn="l" fontAlgn="auto">
                        <a:lnSpc>
                          <a:spcPts val="1600"/>
                        </a:lnSpc>
                        <a:spcAft>
                          <a:spcPts val="0"/>
                        </a:spcAft>
                      </a:pPr>
                      <a:r>
                        <a:rPr lang="ja-JP" sz="1400" b="1" kern="100" dirty="0">
                          <a:effectLst/>
                          <a:latin typeface="+mn-ea"/>
                          <a:ea typeface="+mn-ea"/>
                        </a:rPr>
                        <a:t>がん検診受診率</a:t>
                      </a:r>
                      <a:endParaRPr lang="ja-JP" sz="1400" b="1" dirty="0">
                        <a:effectLst/>
                        <a:latin typeface="+mn-ea"/>
                        <a:ea typeface="+mn-ea"/>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胃がん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33.7</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35.8%</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53173">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大腸がん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34.4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37.8%</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53173">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肺がん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36.4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42.0%</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53173">
                <a:tc>
                  <a:txBody>
                    <a:bodyPr/>
                    <a:lstStyle/>
                    <a:p>
                      <a:pPr algn="ctr" fontAlgn="auto">
                        <a:lnSpc>
                          <a:spcPts val="1600"/>
                        </a:lnSpc>
                        <a:spcAft>
                          <a:spcPts val="0"/>
                        </a:spcAft>
                      </a:pPr>
                      <a:r>
                        <a:rPr lang="ja-JP" sz="1400" b="1" dirty="0">
                          <a:effectLst/>
                          <a:latin typeface="+mn-ea"/>
                          <a:ea typeface="+mn-ea"/>
                        </a:rPr>
                        <a:t>４</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乳がん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41.9%</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53173">
                <a:tc>
                  <a:txBody>
                    <a:bodyPr/>
                    <a:lstStyle/>
                    <a:p>
                      <a:pPr algn="ctr" fontAlgn="auto">
                        <a:lnSpc>
                          <a:spcPts val="1600"/>
                        </a:lnSpc>
                        <a:spcAft>
                          <a:spcPts val="0"/>
                        </a:spcAft>
                      </a:pPr>
                      <a:r>
                        <a:rPr lang="ja-JP" sz="1400" b="1" dirty="0">
                          <a:effectLst/>
                          <a:latin typeface="+mn-ea"/>
                          <a:ea typeface="+mn-ea"/>
                        </a:rPr>
                        <a:t>５</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dirty="0">
                          <a:effectLst/>
                          <a:latin typeface="+mn-ea"/>
                          <a:ea typeface="+mn-ea"/>
                        </a:rPr>
                        <a:t>子宮頸がん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38.5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39.8%</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75043">
                <a:tc gridSpan="6">
                  <a:txBody>
                    <a:bodyPr/>
                    <a:lstStyle/>
                    <a:p>
                      <a:pPr marL="0" algn="ctr" defTabSz="914400" rtl="0" eaLnBrk="1" fontAlgn="auto" latinLnBrk="0" hangingPunct="1">
                        <a:lnSpc>
                          <a:spcPts val="500"/>
                        </a:lnSpc>
                        <a:spcAft>
                          <a:spcPts val="0"/>
                        </a:spcAft>
                      </a:pPr>
                      <a:endParaRPr kumimoji="1" lang="ja-JP" sz="1400" b="1" kern="1200" dirty="0">
                        <a:solidFill>
                          <a:schemeClr val="tx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solidFill>
                  </a:tcPr>
                </a:tc>
                <a:tc hMerge="1">
                  <a:txBody>
                    <a:bodyPr/>
                    <a:lstStyle/>
                    <a:p>
                      <a:pPr marL="0" algn="ctr" defTabSz="914400" rtl="0" eaLnBrk="1" fontAlgn="auto" latinLnBrk="0" hangingPunct="1">
                        <a:lnSpc>
                          <a:spcPts val="1600"/>
                        </a:lnSpc>
                        <a:spcAft>
                          <a:spcPts val="0"/>
                        </a:spcAft>
                      </a:pPr>
                      <a:endParaRPr kumimoji="1" 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hMerge="1">
                  <a:txBody>
                    <a:bodyPr/>
                    <a:lstStyle/>
                    <a:p>
                      <a:pPr marL="0" algn="ctr" defTabSz="914400" rtl="0" eaLnBrk="1" fontAlgn="auto" latinLnBrk="0" hangingPunct="1">
                        <a:lnSpc>
                          <a:spcPts val="1600"/>
                        </a:lnSpc>
                        <a:spcAft>
                          <a:spcPts val="0"/>
                        </a:spcAft>
                      </a:pPr>
                      <a:endParaRPr kumimoji="1" lang="en-US" alt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endParaRPr kumimoji="1" lang="en-US" altLang="ja-JP" sz="12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extLst>
                  <a:ext uri="{0D108BD9-81ED-4DB2-BD59-A6C34878D82A}">
                    <a16:rowId xmlns:a16="http://schemas.microsoft.com/office/drawing/2014/main" val="2450646810"/>
                  </a:ext>
                </a:extLst>
              </a:tr>
              <a:tr h="527948">
                <a:tc>
                  <a:txBody>
                    <a:bodyPr/>
                    <a:lstStyle/>
                    <a:p>
                      <a:pPr marL="0" algn="ctr" defTabSz="914400" rtl="0" eaLnBrk="1" fontAlgn="auto" latinLnBrk="0" hangingPunct="1">
                        <a:lnSpc>
                          <a:spcPts val="1600"/>
                        </a:lnSpc>
                        <a:spcAft>
                          <a:spcPts val="0"/>
                        </a:spcAft>
                      </a:pPr>
                      <a:r>
                        <a:rPr kumimoji="1" lang="en-US" sz="1400" b="1" kern="1200" dirty="0">
                          <a:solidFill>
                            <a:schemeClr val="lt1"/>
                          </a:solidFill>
                          <a:effectLst/>
                          <a:latin typeface="+mn-ea"/>
                          <a:ea typeface="+mn-ea"/>
                          <a:cs typeface="+mn-cs"/>
                        </a:rPr>
                        <a:t> </a:t>
                      </a:r>
                      <a:endParaRPr kumimoji="1" 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chemeClr val="accent5">
                        <a:lumMod val="50000"/>
                      </a:schemeClr>
                    </a:solidFill>
                  </a:tcPr>
                </a:tc>
                <a:tc gridSpan="2">
                  <a:txBody>
                    <a:bodyPr/>
                    <a:lstStyle/>
                    <a:p>
                      <a:pPr marL="0" algn="ctr" defTabSz="914400" rtl="0" eaLnBrk="1" fontAlgn="auto" latinLnBrk="0" hangingPunct="1">
                        <a:lnSpc>
                          <a:spcPts val="1600"/>
                        </a:lnSpc>
                        <a:spcAft>
                          <a:spcPts val="0"/>
                        </a:spcAft>
                      </a:pPr>
                      <a:r>
                        <a:rPr kumimoji="1" lang="ja-JP" sz="1400" b="1" kern="1200" dirty="0">
                          <a:solidFill>
                            <a:schemeClr val="lt1"/>
                          </a:solidFill>
                          <a:effectLst/>
                          <a:latin typeface="+mn-ea"/>
                          <a:ea typeface="+mn-ea"/>
                          <a:cs typeface="+mn-cs"/>
                        </a:rPr>
                        <a:t>個別目標</a:t>
                      </a: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hMerge="1">
                  <a:txBody>
                    <a:bodyPr/>
                    <a:lstStyle/>
                    <a:p>
                      <a:endParaRPr kumimoji="1" lang="ja-JP" altLang="en-US"/>
                    </a:p>
                  </a:txBody>
                  <a:tcPr/>
                </a:tc>
                <a:tc>
                  <a:txBody>
                    <a:bodyPr/>
                    <a:lstStyle/>
                    <a:p>
                      <a:pPr marL="0" algn="ctr" defTabSz="914400" rtl="0" eaLnBrk="1" fontAlgn="auto" latinLnBrk="0" hangingPunct="1">
                        <a:lnSpc>
                          <a:spcPts val="1600"/>
                        </a:lnSpc>
                        <a:spcAft>
                          <a:spcPts val="0"/>
                        </a:spcAft>
                      </a:pPr>
                      <a:r>
                        <a:rPr kumimoji="1" lang="ja-JP" altLang="en-US" sz="1400" b="1" kern="1200" dirty="0">
                          <a:solidFill>
                            <a:schemeClr val="lt1"/>
                          </a:solidFill>
                          <a:effectLst/>
                          <a:latin typeface="+mn-ea"/>
                          <a:ea typeface="+mn-ea"/>
                          <a:cs typeface="+mn-cs"/>
                        </a:rPr>
                        <a:t>計画策定時</a:t>
                      </a:r>
                      <a:r>
                        <a:rPr kumimoji="1" lang="ja-JP" sz="1400" b="1" kern="1200" dirty="0">
                          <a:solidFill>
                            <a:schemeClr val="lt1"/>
                          </a:solidFill>
                          <a:effectLst/>
                          <a:latin typeface="+mn-ea"/>
                          <a:ea typeface="+mn-ea"/>
                          <a:cs typeface="+mn-cs"/>
                        </a:rPr>
                        <a:t>の状況</a:t>
                      </a:r>
                      <a:endParaRPr kumimoji="1" lang="en-US" altLang="ja-JP" sz="1400" b="1" kern="1200" dirty="0">
                        <a:solidFill>
                          <a:schemeClr val="lt1"/>
                        </a:solidFill>
                        <a:effectLst/>
                        <a:latin typeface="+mn-ea"/>
                        <a:ea typeface="+mn-ea"/>
                        <a:cs typeface="+mn-cs"/>
                      </a:endParaRPr>
                    </a:p>
                    <a:p>
                      <a:pPr marL="0" algn="ctr" defTabSz="914400" rtl="0" eaLnBrk="1" fontAlgn="auto" latinLnBrk="0" hangingPunct="1">
                        <a:lnSpc>
                          <a:spcPts val="1600"/>
                        </a:lnSpc>
                        <a:spcAft>
                          <a:spcPts val="0"/>
                        </a:spcAft>
                      </a:pPr>
                      <a:r>
                        <a:rPr kumimoji="1" lang="en-US" altLang="ja-JP" sz="1100" b="1" kern="1200" dirty="0">
                          <a:solidFill>
                            <a:schemeClr val="lt1"/>
                          </a:solidFill>
                          <a:effectLst/>
                          <a:latin typeface="+mn-ea"/>
                          <a:ea typeface="+mn-ea"/>
                          <a:cs typeface="+mn-cs"/>
                        </a:rPr>
                        <a:t>【</a:t>
                      </a:r>
                      <a:r>
                        <a:rPr kumimoji="1" lang="ja-JP" altLang="en-US" sz="1100" b="1" kern="1200" dirty="0">
                          <a:solidFill>
                            <a:schemeClr val="lt1"/>
                          </a:solidFill>
                          <a:effectLst/>
                          <a:latin typeface="+mn-ea"/>
                          <a:ea typeface="+mn-ea"/>
                          <a:cs typeface="+mn-cs"/>
                        </a:rPr>
                        <a:t>平成</a:t>
                      </a:r>
                      <a:r>
                        <a:rPr kumimoji="1" lang="en-US" altLang="ja-JP" sz="1100" b="1" kern="1200" dirty="0">
                          <a:solidFill>
                            <a:schemeClr val="lt1"/>
                          </a:solidFill>
                          <a:effectLst/>
                          <a:latin typeface="+mn-ea"/>
                          <a:ea typeface="+mn-ea"/>
                          <a:cs typeface="+mn-cs"/>
                        </a:rPr>
                        <a:t>26(2014)</a:t>
                      </a:r>
                      <a:r>
                        <a:rPr kumimoji="1" lang="ja-JP" altLang="en-US" sz="1100" b="1" kern="1200" dirty="0">
                          <a:solidFill>
                            <a:schemeClr val="lt1"/>
                          </a:solidFill>
                          <a:effectLst/>
                          <a:latin typeface="+mn-ea"/>
                          <a:ea typeface="+mn-ea"/>
                          <a:cs typeface="+mn-cs"/>
                        </a:rPr>
                        <a:t>年度</a:t>
                      </a:r>
                      <a:r>
                        <a:rPr kumimoji="1" lang="en-US" altLang="ja-JP" sz="1100" b="1" kern="1200" dirty="0">
                          <a:solidFill>
                            <a:schemeClr val="lt1"/>
                          </a:solidFill>
                          <a:effectLst/>
                          <a:latin typeface="+mn-ea"/>
                          <a:ea typeface="+mn-ea"/>
                          <a:cs typeface="+mn-cs"/>
                        </a:rPr>
                        <a:t>】</a:t>
                      </a:r>
                      <a:endParaRPr kumimoji="1" lang="en-US" altLang="ja-JP" sz="1400" b="1" kern="1200" dirty="0">
                        <a:solidFill>
                          <a:schemeClr val="lt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kumimoji="1" lang="ja-JP" altLang="ja-JP" sz="1400" b="1" kern="1200" dirty="0">
                          <a:solidFill>
                            <a:schemeClr val="bg1"/>
                          </a:solidFill>
                          <a:effectLst/>
                          <a:latin typeface="+mn-ea"/>
                          <a:ea typeface="+mn-ea"/>
                          <a:cs typeface="+mn-cs"/>
                        </a:rPr>
                        <a:t>現在の状況</a:t>
                      </a:r>
                      <a:endParaRPr kumimoji="1" lang="en-US" altLang="ja-JP" sz="1400" b="1" kern="1200" dirty="0">
                        <a:solidFill>
                          <a:schemeClr val="bg1"/>
                        </a:solidFill>
                        <a:effectLst/>
                        <a:latin typeface="+mn-ea"/>
                        <a:ea typeface="+mn-ea"/>
                        <a:cs typeface="+mn-cs"/>
                      </a:endParaRPr>
                    </a:p>
                    <a:p>
                      <a:pPr marL="0" marR="0" lvl="0" indent="0" algn="ctr" defTabSz="914400" rtl="0" eaLnBrk="1" fontAlgn="auto" latinLnBrk="0" hangingPunct="1">
                        <a:lnSpc>
                          <a:spcPts val="1600"/>
                        </a:lnSpc>
                        <a:spcBef>
                          <a:spcPts val="0"/>
                        </a:spcBef>
                        <a:spcAft>
                          <a:spcPts val="0"/>
                        </a:spcAft>
                        <a:buClrTx/>
                        <a:buSzTx/>
                        <a:buFontTx/>
                        <a:buNone/>
                        <a:tabLst/>
                        <a:defRPr/>
                      </a:pPr>
                      <a:r>
                        <a:rPr kumimoji="1" lang="en-US" altLang="ja-JP" sz="1100" b="1" kern="1200" dirty="0" smtClean="0">
                          <a:solidFill>
                            <a:schemeClr val="bg1"/>
                          </a:solidFill>
                          <a:effectLst/>
                          <a:latin typeface="+mn-ea"/>
                          <a:ea typeface="+mn-ea"/>
                          <a:cs typeface="+mn-cs"/>
                        </a:rPr>
                        <a:t>【</a:t>
                      </a:r>
                      <a:r>
                        <a:rPr kumimoji="1" lang="ja-JP" altLang="en-US" sz="1100" b="1" kern="1200" dirty="0" smtClean="0">
                          <a:solidFill>
                            <a:schemeClr val="bg1"/>
                          </a:solidFill>
                          <a:effectLst/>
                          <a:latin typeface="+mn-ea"/>
                          <a:ea typeface="+mn-ea"/>
                          <a:cs typeface="+mn-cs"/>
                        </a:rPr>
                        <a:t>平成</a:t>
                      </a:r>
                      <a:r>
                        <a:rPr kumimoji="1" lang="en-US" altLang="ja-JP" sz="1100" b="1" kern="1200" dirty="0">
                          <a:solidFill>
                            <a:schemeClr val="bg1"/>
                          </a:solidFill>
                          <a:effectLst/>
                          <a:latin typeface="+mn-ea"/>
                          <a:ea typeface="+mn-ea"/>
                          <a:cs typeface="+mn-cs"/>
                        </a:rPr>
                        <a:t>29(2017)</a:t>
                      </a:r>
                      <a:r>
                        <a:rPr kumimoji="1" lang="ja-JP" altLang="en-US" sz="1100" b="1" kern="1200" dirty="0" smtClean="0">
                          <a:solidFill>
                            <a:schemeClr val="bg1"/>
                          </a:solidFill>
                          <a:effectLst/>
                          <a:latin typeface="+mn-ea"/>
                          <a:ea typeface="+mn-ea"/>
                          <a:cs typeface="+mn-cs"/>
                        </a:rPr>
                        <a:t>年度</a:t>
                      </a:r>
                      <a:r>
                        <a:rPr kumimoji="1" lang="en-US" altLang="ja-JP" sz="1100" b="1" kern="1200" dirty="0" smtClean="0">
                          <a:solidFill>
                            <a:schemeClr val="bg1"/>
                          </a:solidFill>
                          <a:effectLst/>
                          <a:latin typeface="+mn-ea"/>
                          <a:ea typeface="+mn-ea"/>
                          <a:cs typeface="+mn-cs"/>
                        </a:rPr>
                        <a:t>】</a:t>
                      </a:r>
                      <a:endParaRPr kumimoji="1" lang="en-US" altLang="ja-JP" sz="1400" b="1" kern="1200" dirty="0">
                        <a:solidFill>
                          <a:schemeClr val="bg1"/>
                        </a:solidFill>
                        <a:effectLst/>
                        <a:latin typeface="+mn-ea"/>
                        <a:ea typeface="+mn-ea"/>
                        <a:cs typeface="+mn-cs"/>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tc>
                  <a:txBody>
                    <a:bodyPr/>
                    <a:lstStyle/>
                    <a:p>
                      <a:pPr marL="0" algn="ctr" defTabSz="914400" rtl="0" eaLnBrk="1" fontAlgn="auto" latinLnBrk="0" hangingPunct="1">
                        <a:lnSpc>
                          <a:spcPts val="1600"/>
                        </a:lnSpc>
                        <a:spcAft>
                          <a:spcPts val="0"/>
                        </a:spcAft>
                      </a:pPr>
                      <a:r>
                        <a:rPr kumimoji="1" lang="en-US" sz="1400" b="1" kern="1200" dirty="0">
                          <a:solidFill>
                            <a:schemeClr val="lt1"/>
                          </a:solidFill>
                          <a:effectLst/>
                          <a:latin typeface="+mn-ea"/>
                          <a:ea typeface="+mn-ea"/>
                          <a:cs typeface="+mn-cs"/>
                        </a:rPr>
                        <a:t>2023</a:t>
                      </a:r>
                      <a:r>
                        <a:rPr kumimoji="1" lang="ja-JP" sz="1400" b="1" kern="1200" dirty="0">
                          <a:solidFill>
                            <a:schemeClr val="lt1"/>
                          </a:solidFill>
                          <a:effectLst/>
                          <a:latin typeface="+mn-ea"/>
                          <a:ea typeface="+mn-ea"/>
                          <a:cs typeface="+mn-cs"/>
                        </a:rPr>
                        <a:t>年度の目標</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4264881376"/>
                  </a:ext>
                </a:extLst>
              </a:tr>
              <a:tr h="353173">
                <a:tc>
                  <a:txBody>
                    <a:bodyPr/>
                    <a:lstStyle/>
                    <a:p>
                      <a:pPr algn="ctr" fontAlgn="auto">
                        <a:lnSpc>
                          <a:spcPts val="1600"/>
                        </a:lnSpc>
                        <a:spcAft>
                          <a:spcPts val="0"/>
                        </a:spcAft>
                      </a:pPr>
                      <a:r>
                        <a:rPr lang="ja-JP" sz="1400" b="1" dirty="0">
                          <a:effectLst/>
                          <a:latin typeface="+mn-ea"/>
                          <a:ea typeface="+mn-ea"/>
                        </a:rPr>
                        <a:t>６</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5">
                        <a:lumMod val="50000"/>
                      </a:schemeClr>
                    </a:solidFill>
                  </a:tcPr>
                </a:tc>
                <a:tc rowSpan="5">
                  <a:txBody>
                    <a:bodyPr/>
                    <a:lstStyle/>
                    <a:p>
                      <a:pPr algn="l" fontAlgn="auto">
                        <a:lnSpc>
                          <a:spcPts val="1600"/>
                        </a:lnSpc>
                        <a:spcAft>
                          <a:spcPts val="0"/>
                        </a:spcAft>
                      </a:pPr>
                      <a:r>
                        <a:rPr lang="ja-JP" sz="1400" b="1" kern="100" dirty="0">
                          <a:effectLst/>
                          <a:latin typeface="+mn-ea"/>
                          <a:ea typeface="+mn-ea"/>
                        </a:rPr>
                        <a:t>精密検査受診率</a:t>
                      </a:r>
                      <a:endParaRPr lang="ja-JP" sz="1400" b="1" dirty="0">
                        <a:effectLst/>
                        <a:latin typeface="+mn-ea"/>
                        <a:ea typeface="+mn-ea"/>
                      </a:endParaRPr>
                    </a:p>
                  </a:txBody>
                  <a:tcPr marL="62865" marR="62865" marT="0" marB="0" anchor="ctr">
                    <a:lnL w="28575"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胃がん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85.7</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83.8</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353173">
                <a:tc>
                  <a:txBody>
                    <a:bodyPr/>
                    <a:lstStyle/>
                    <a:p>
                      <a:pPr algn="ctr" fontAlgn="auto">
                        <a:lnSpc>
                          <a:spcPts val="1600"/>
                        </a:lnSpc>
                        <a:spcAft>
                          <a:spcPts val="0"/>
                        </a:spcAft>
                      </a:pPr>
                      <a:r>
                        <a:rPr lang="ja-JP" sz="1400" b="1" dirty="0">
                          <a:effectLst/>
                          <a:latin typeface="+mn-ea"/>
                          <a:ea typeface="+mn-ea"/>
                        </a:rPr>
                        <a:t>７</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大腸がん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70.2</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75.0</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r h="353173">
                <a:tc>
                  <a:txBody>
                    <a:bodyPr/>
                    <a:lstStyle/>
                    <a:p>
                      <a:pPr algn="ctr" fontAlgn="auto">
                        <a:lnSpc>
                          <a:spcPts val="1600"/>
                        </a:lnSpc>
                        <a:spcAft>
                          <a:spcPts val="0"/>
                        </a:spcAft>
                      </a:pPr>
                      <a:r>
                        <a:rPr lang="ja-JP" sz="1400" b="1" dirty="0">
                          <a:effectLst/>
                          <a:latin typeface="+mn-ea"/>
                          <a:ea typeface="+mn-ea"/>
                        </a:rPr>
                        <a:t>８</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肺がん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87.6</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88.3</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53173">
                <a:tc>
                  <a:txBody>
                    <a:bodyPr/>
                    <a:lstStyle/>
                    <a:p>
                      <a:pPr algn="ctr" fontAlgn="auto">
                        <a:lnSpc>
                          <a:spcPts val="1600"/>
                        </a:lnSpc>
                        <a:spcAft>
                          <a:spcPts val="0"/>
                        </a:spcAft>
                      </a:pPr>
                      <a:r>
                        <a:rPr lang="ja-JP" sz="1400" b="1" dirty="0">
                          <a:effectLst/>
                          <a:latin typeface="+mn-ea"/>
                          <a:ea typeface="+mn-ea"/>
                        </a:rPr>
                        <a:t>９</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乳がん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93.4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94.9</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95</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9"/>
                  </a:ext>
                </a:extLst>
              </a:tr>
              <a:tr h="353173">
                <a:tc>
                  <a:txBody>
                    <a:bodyPr/>
                    <a:lstStyle/>
                    <a:p>
                      <a:pPr algn="ctr" fontAlgn="auto">
                        <a:lnSpc>
                          <a:spcPts val="1600"/>
                        </a:lnSpc>
                        <a:spcAft>
                          <a:spcPts val="0"/>
                        </a:spcAft>
                      </a:pPr>
                      <a:r>
                        <a:rPr lang="en-US" sz="1400" b="1" dirty="0">
                          <a:effectLst/>
                          <a:latin typeface="+mn-ea"/>
                          <a:ea typeface="+mn-ea"/>
                        </a:rPr>
                        <a:t>10</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28575"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vMerge="1">
                  <a:txBody>
                    <a:bodyPr/>
                    <a:lstStyle/>
                    <a:p>
                      <a:endParaRPr kumimoji="1" lang="ja-JP" altLang="en-US"/>
                    </a:p>
                  </a:txBody>
                  <a:tcPr/>
                </a:tc>
                <a:tc>
                  <a:txBody>
                    <a:bodyPr/>
                    <a:lstStyle/>
                    <a:p>
                      <a:pPr algn="ctr" fontAlgn="auto">
                        <a:lnSpc>
                          <a:spcPts val="1600"/>
                        </a:lnSpc>
                        <a:spcAft>
                          <a:spcPts val="0"/>
                        </a:spcAft>
                      </a:pPr>
                      <a:r>
                        <a:rPr lang="ja-JP" sz="1400" b="1">
                          <a:effectLst/>
                          <a:latin typeface="+mn-ea"/>
                          <a:ea typeface="+mn-ea"/>
                        </a:rPr>
                        <a:t>子宮頸がん</a:t>
                      </a:r>
                      <a:endParaRPr lang="ja-JP" sz="1400" b="1">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82.4</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82.2</a:t>
                      </a:r>
                      <a:r>
                        <a:rPr lang="ja-JP" altLang="en-US"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90</a:t>
                      </a:r>
                      <a:r>
                        <a:rPr lang="ja-JP" sz="1400" b="1" dirty="0">
                          <a:effectLst/>
                          <a:latin typeface="+mn-ea"/>
                          <a:ea typeface="+mn-ea"/>
                        </a:rPr>
                        <a:t>％</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13" name="正方形/長方形 12">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がんの予防･早期発見</a:t>
            </a:r>
          </a:p>
        </p:txBody>
      </p:sp>
      <p:sp>
        <p:nvSpPr>
          <p:cNvPr id="18" name="正方形/長方形 17"/>
          <p:cNvSpPr/>
          <p:nvPr/>
        </p:nvSpPr>
        <p:spPr>
          <a:xfrm>
            <a:off x="129323" y="875474"/>
            <a:ext cx="7404392"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（２）</a:t>
            </a: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がん検診によるがんの早期発見（２次予防）</a:t>
            </a:r>
            <a:r>
              <a:rPr kumimoji="1" lang="ja-JP" altLang="en-US"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計画Ｐ</a:t>
            </a:r>
            <a:r>
              <a:rPr kumimoji="1" lang="en-US" altLang="ja-JP" sz="18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46-47</a:t>
            </a:r>
          </a:p>
        </p:txBody>
      </p:sp>
    </p:spTree>
    <p:extLst>
      <p:ext uri="{BB962C8B-B14F-4D97-AF65-F5344CB8AC3E}">
        <p14:creationId xmlns:p14="http://schemas.microsoft.com/office/powerpoint/2010/main" val="9170819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extLst/>
          </p:nvPr>
        </p:nvGraphicFramePr>
        <p:xfrm>
          <a:off x="525439" y="230275"/>
          <a:ext cx="8822027" cy="853440"/>
        </p:xfrm>
        <a:graphic>
          <a:graphicData uri="http://schemas.openxmlformats.org/drawingml/2006/table">
            <a:tbl>
              <a:tblPr firstRow="1" bandRow="1">
                <a:tableStyleId>{5C22544A-7EE6-4342-B048-85BDC9FD1C3A}</a:tableStyleId>
              </a:tblPr>
              <a:tblGrid>
                <a:gridCol w="1107583">
                  <a:extLst>
                    <a:ext uri="{9D8B030D-6E8A-4147-A177-3AD203B41FA5}">
                      <a16:colId xmlns:a16="http://schemas.microsoft.com/office/drawing/2014/main" val="3795206225"/>
                    </a:ext>
                  </a:extLst>
                </a:gridCol>
                <a:gridCol w="7714444">
                  <a:extLst>
                    <a:ext uri="{9D8B030D-6E8A-4147-A177-3AD203B41FA5}">
                      <a16:colId xmlns:a16="http://schemas.microsoft.com/office/drawing/2014/main" val="1328953327"/>
                    </a:ext>
                  </a:extLst>
                </a:gridCol>
              </a:tblGrid>
              <a:tr h="828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a:solidFill>
                            <a:schemeClr val="tx1"/>
                          </a:solidFill>
                        </a:rPr>
                        <a:t>◆大阪府のがん検診受診率は年々向上しているが、依然として全国最低レベルにあり、受診率向上に向けた取組みが必要。また、早期発見につながるよう精密検査受診率の向上など、検診精度の維持向上が必要。</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7" name="スライド番号プレースホルダー 1"/>
          <p:cNvSpPr txBox="1">
            <a:spLocks/>
          </p:cNvSpPr>
          <p:nvPr/>
        </p:nvSpPr>
        <p:spPr>
          <a:xfrm>
            <a:off x="6941712" y="6363047"/>
            <a:ext cx="2762709"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＜がん検診部会＞</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２</a:t>
            </a:r>
          </a:p>
        </p:txBody>
      </p:sp>
      <p:graphicFrame>
        <p:nvGraphicFramePr>
          <p:cNvPr id="9" name="表 8"/>
          <p:cNvGraphicFramePr>
            <a:graphicFrameLocks noGrp="1"/>
          </p:cNvGraphicFramePr>
          <p:nvPr>
            <p:extLst>
              <p:ext uri="{D42A27DB-BD31-4B8C-83A1-F6EECF244321}">
                <p14:modId xmlns:p14="http://schemas.microsoft.com/office/powerpoint/2010/main" val="2764390262"/>
              </p:ext>
            </p:extLst>
          </p:nvPr>
        </p:nvGraphicFramePr>
        <p:xfrm>
          <a:off x="521778" y="1217247"/>
          <a:ext cx="8814337" cy="5138985"/>
        </p:xfrm>
        <a:graphic>
          <a:graphicData uri="http://schemas.openxmlformats.org/drawingml/2006/table">
            <a:tbl>
              <a:tblPr firstRow="1" bandRow="1">
                <a:tableStyleId>{5C22544A-7EE6-4342-B048-85BDC9FD1C3A}</a:tableStyleId>
              </a:tblPr>
              <a:tblGrid>
                <a:gridCol w="1110178">
                  <a:extLst>
                    <a:ext uri="{9D8B030D-6E8A-4147-A177-3AD203B41FA5}">
                      <a16:colId xmlns:a16="http://schemas.microsoft.com/office/drawing/2014/main" val="528851062"/>
                    </a:ext>
                  </a:extLst>
                </a:gridCol>
                <a:gridCol w="7704159">
                  <a:extLst>
                    <a:ext uri="{9D8B030D-6E8A-4147-A177-3AD203B41FA5}">
                      <a16:colId xmlns:a16="http://schemas.microsoft.com/office/drawing/2014/main" val="89849022"/>
                    </a:ext>
                  </a:extLst>
                </a:gridCol>
              </a:tblGrid>
              <a:tr h="2328235">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r>
                        <a:rPr kumimoji="1" lang="en-US" altLang="ja-JP" sz="1300" dirty="0">
                          <a:solidFill>
                            <a:schemeClr val="tx1"/>
                          </a:solidFill>
                        </a:rPr>
                        <a:t>《</a:t>
                      </a:r>
                      <a:r>
                        <a:rPr kumimoji="1" lang="ja-JP" altLang="en-US" sz="1300" u="sng" dirty="0">
                          <a:solidFill>
                            <a:schemeClr val="tx1"/>
                          </a:solidFill>
                        </a:rPr>
                        <a:t>市町村におけるがん検診受診率の向上</a:t>
                      </a:r>
                      <a:r>
                        <a:rPr kumimoji="1" lang="en-US" altLang="ja-JP" sz="1300" dirty="0">
                          <a:solidFill>
                            <a:schemeClr val="tx1"/>
                          </a:solidFill>
                        </a:rPr>
                        <a:t>》</a:t>
                      </a:r>
                      <a:endParaRPr kumimoji="1" lang="en-US" altLang="ja-JP" sz="1300" b="0" dirty="0">
                        <a:solidFill>
                          <a:schemeClr val="tx1"/>
                        </a:solidFill>
                      </a:endParaRPr>
                    </a:p>
                    <a:p>
                      <a:pPr marL="174625" indent="-174625"/>
                      <a:r>
                        <a:rPr kumimoji="1" lang="ja-JP" altLang="en-US" sz="1300" b="0" dirty="0" smtClean="0">
                          <a:solidFill>
                            <a:schemeClr val="tx1"/>
                          </a:solidFill>
                        </a:rPr>
                        <a:t>■精度</a:t>
                      </a:r>
                      <a:r>
                        <a:rPr kumimoji="1" lang="ja-JP" altLang="en-US" sz="1300" b="0" dirty="0">
                          <a:solidFill>
                            <a:schemeClr val="tx1"/>
                          </a:solidFill>
                        </a:rPr>
                        <a:t>管理</a:t>
                      </a:r>
                      <a:r>
                        <a:rPr kumimoji="1" lang="ja-JP" altLang="en-US" sz="1300" b="0" dirty="0" smtClean="0">
                          <a:solidFill>
                            <a:schemeClr val="tx1"/>
                          </a:solidFill>
                        </a:rPr>
                        <a:t>センター事業を</a:t>
                      </a:r>
                      <a:r>
                        <a:rPr kumimoji="1" lang="ja-JP" altLang="en-US" sz="1300" b="0" dirty="0">
                          <a:solidFill>
                            <a:schemeClr val="tx1"/>
                          </a:solidFill>
                        </a:rPr>
                        <a:t>通じて、市町村向けに研修会を</a:t>
                      </a:r>
                      <a:r>
                        <a:rPr kumimoji="1" lang="ja-JP" altLang="en-US" sz="1300" b="0" dirty="0" smtClean="0">
                          <a:solidFill>
                            <a:schemeClr val="tx1"/>
                          </a:solidFill>
                        </a:rPr>
                        <a:t>開催したほか、</a:t>
                      </a:r>
                      <a:endParaRPr kumimoji="1" lang="en-US" altLang="ja-JP" sz="1300" b="0" dirty="0" smtClean="0">
                        <a:solidFill>
                          <a:schemeClr val="tx1"/>
                        </a:solidFill>
                      </a:endParaRPr>
                    </a:p>
                    <a:p>
                      <a:pPr marL="174625" indent="-174625"/>
                      <a:r>
                        <a:rPr kumimoji="1" lang="ja-JP" altLang="en-US" sz="1300" b="0" dirty="0" smtClean="0">
                          <a:solidFill>
                            <a:schemeClr val="tx1"/>
                          </a:solidFill>
                        </a:rPr>
                        <a:t>　啓発</a:t>
                      </a:r>
                      <a:r>
                        <a:rPr kumimoji="1" lang="ja-JP" altLang="en-US" sz="1300" b="0" dirty="0">
                          <a:solidFill>
                            <a:schemeClr val="tx1"/>
                          </a:solidFill>
                        </a:rPr>
                        <a:t>資材作成・提供や個別受診勧奨実施に向けた助言等による支援を実施。</a:t>
                      </a:r>
                      <a:endParaRPr kumimoji="1" lang="en-US" altLang="ja-JP" sz="1300" b="0" dirty="0">
                        <a:solidFill>
                          <a:schemeClr val="tx1"/>
                        </a:solidFill>
                      </a:endParaRPr>
                    </a:p>
                    <a:p>
                      <a:pPr marL="174625" indent="-174625"/>
                      <a:r>
                        <a:rPr kumimoji="1" lang="ja-JP" altLang="en-US" sz="1300" b="0" dirty="0" smtClean="0">
                          <a:solidFill>
                            <a:schemeClr val="tx1"/>
                          </a:solidFill>
                        </a:rPr>
                        <a:t>■市町村のがん検診受診率向上に向け、市町村に対し、Ｒ１年度に作成した</a:t>
                      </a:r>
                      <a:endParaRPr kumimoji="1" lang="en-US" altLang="ja-JP" sz="1300" b="0" dirty="0" smtClean="0">
                        <a:solidFill>
                          <a:schemeClr val="tx1"/>
                        </a:solidFill>
                      </a:endParaRPr>
                    </a:p>
                    <a:p>
                      <a:pPr marL="174625" indent="-174625"/>
                      <a:r>
                        <a:rPr kumimoji="1" lang="ja-JP" altLang="en-US" sz="1300" b="0" dirty="0" smtClean="0">
                          <a:solidFill>
                            <a:schemeClr val="tx1"/>
                          </a:solidFill>
                        </a:rPr>
                        <a:t>　「がん検診受診率向上モデル事業事例集」を活用した受診率向上の取組みの実施を働きかけた。</a:t>
                      </a:r>
                      <a:endParaRPr kumimoji="1" lang="en-US" altLang="ja-JP" sz="1300" b="0" dirty="0">
                        <a:solidFill>
                          <a:schemeClr val="tx1"/>
                        </a:solidFill>
                      </a:endParaRPr>
                    </a:p>
                    <a:p>
                      <a:pPr marL="174625" indent="-174625"/>
                      <a:r>
                        <a:rPr kumimoji="1" lang="ja-JP" altLang="en-US" sz="1300" b="0" dirty="0" smtClean="0">
                          <a:solidFill>
                            <a:schemeClr val="tx1"/>
                          </a:solidFill>
                        </a:rPr>
                        <a:t>■市町村職員を対象としたがん</a:t>
                      </a:r>
                      <a:r>
                        <a:rPr kumimoji="1" lang="ja-JP" altLang="en-US" sz="1300" b="0" dirty="0">
                          <a:solidFill>
                            <a:schemeClr val="tx1"/>
                          </a:solidFill>
                        </a:rPr>
                        <a:t>検診受診率向上ワークショップを開催。</a:t>
                      </a:r>
                      <a:endParaRPr kumimoji="1" lang="en-US" altLang="ja-JP" sz="1300" b="0" dirty="0">
                        <a:solidFill>
                          <a:schemeClr val="tx1"/>
                        </a:solidFill>
                      </a:endParaRPr>
                    </a:p>
                    <a:p>
                      <a:pPr marL="174625" indent="-174625"/>
                      <a:r>
                        <a:rPr kumimoji="1" lang="ja-JP" altLang="en-US" sz="1300" b="0" dirty="0">
                          <a:solidFill>
                            <a:schemeClr val="tx1"/>
                          </a:solidFill>
                        </a:rPr>
                        <a:t>■コロナ禍における市町村実施のがん</a:t>
                      </a:r>
                      <a:r>
                        <a:rPr kumimoji="1" lang="ja-JP" altLang="en-US" sz="1300" b="0" dirty="0" smtClean="0">
                          <a:solidFill>
                            <a:schemeClr val="tx1"/>
                          </a:solidFill>
                        </a:rPr>
                        <a:t>検診受診率</a:t>
                      </a:r>
                      <a:r>
                        <a:rPr kumimoji="1" lang="ja-JP" altLang="en-US" sz="1300" b="0" dirty="0">
                          <a:solidFill>
                            <a:schemeClr val="tx1"/>
                          </a:solidFill>
                        </a:rPr>
                        <a:t>実態把握調査を実施（</a:t>
                      </a:r>
                      <a:r>
                        <a:rPr kumimoji="1" lang="en-US" altLang="ja-JP" sz="1300" b="0" dirty="0">
                          <a:solidFill>
                            <a:schemeClr val="tx1"/>
                          </a:solidFill>
                        </a:rPr>
                        <a:t>2</a:t>
                      </a:r>
                      <a:r>
                        <a:rPr kumimoji="1" lang="ja-JP" altLang="en-US" sz="1300" b="0" dirty="0">
                          <a:solidFill>
                            <a:schemeClr val="tx1"/>
                          </a:solidFill>
                        </a:rPr>
                        <a:t>回）。</a:t>
                      </a:r>
                      <a:endParaRPr kumimoji="1" lang="en-US" altLang="ja-JP" sz="1300" b="0" dirty="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がん検診の精度管理の充実</a:t>
                      </a:r>
                      <a:r>
                        <a:rPr kumimoji="1" lang="en-US" altLang="ja-JP" sz="1300" dirty="0">
                          <a:solidFill>
                            <a:schemeClr val="tx1"/>
                          </a:solidFill>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■市町村における検診の精度向上を目的として、検診結果等のデータを収集・分析し提供。</a:t>
                      </a:r>
                      <a:endParaRPr kumimoji="1" lang="en-US" altLang="ja-JP" sz="1300" b="0" dirty="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■精検受診率が許容値を下回る市町村及び目標値を上回る市町村へそれぞれ通知文を発出。</a:t>
                      </a:r>
                      <a:endParaRPr kumimoji="1" lang="en-US" altLang="ja-JP" sz="1300" b="0" dirty="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300" b="0" dirty="0">
                          <a:solidFill>
                            <a:schemeClr val="tx1"/>
                          </a:solidFill>
                        </a:rPr>
                        <a:t>■市町村に対し、国の指針に基づくがん検診の実施に向けた助言・情報提供を実施。</a:t>
                      </a:r>
                      <a:endParaRPr kumimoji="1" lang="en-US" altLang="ja-JP" sz="1300" b="0" dirty="0">
                        <a:solidFill>
                          <a:schemeClr val="tx1"/>
                        </a:solidFill>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職域におけるがん検診の推進</a:t>
                      </a:r>
                      <a:r>
                        <a:rPr kumimoji="1" lang="en-US" altLang="ja-JP" sz="1300" dirty="0">
                          <a:solidFill>
                            <a:schemeClr val="tx1"/>
                          </a:solidFill>
                        </a:rPr>
                        <a:t>》</a:t>
                      </a:r>
                      <a:endParaRPr kumimoji="1" lang="en-US" altLang="ja-JP" sz="1300" b="0" dirty="0">
                        <a:solidFill>
                          <a:schemeClr val="tx1"/>
                        </a:solidFill>
                      </a:endParaRPr>
                    </a:p>
                    <a:p>
                      <a:pPr marL="174625" indent="-174625"/>
                      <a:r>
                        <a:rPr kumimoji="1" lang="ja-JP" altLang="en-US" sz="1300" b="0" dirty="0">
                          <a:solidFill>
                            <a:schemeClr val="tx1"/>
                          </a:solidFill>
                        </a:rPr>
                        <a:t>■がん検診受診推進員を活用したがん検診の普及（連携企業</a:t>
                      </a:r>
                      <a:r>
                        <a:rPr kumimoji="1" lang="en-US" altLang="ja-JP" sz="1300" b="0" dirty="0">
                          <a:solidFill>
                            <a:schemeClr val="tx1"/>
                          </a:solidFill>
                        </a:rPr>
                        <a:t>10</a:t>
                      </a:r>
                      <a:r>
                        <a:rPr kumimoji="1" lang="ja-JP" altLang="en-US" sz="1300" b="0" dirty="0">
                          <a:solidFill>
                            <a:schemeClr val="tx1"/>
                          </a:solidFill>
                        </a:rPr>
                        <a:t>社　</a:t>
                      </a:r>
                      <a:r>
                        <a:rPr kumimoji="1" lang="en-US" altLang="ja-JP" sz="1300" b="0" dirty="0">
                          <a:solidFill>
                            <a:schemeClr val="tx1"/>
                          </a:solidFill>
                        </a:rPr>
                        <a:t>5,681</a:t>
                      </a:r>
                      <a:r>
                        <a:rPr kumimoji="1" lang="ja-JP" altLang="en-US" sz="1300" b="0" dirty="0">
                          <a:solidFill>
                            <a:schemeClr val="tx1"/>
                          </a:solidFill>
                        </a:rPr>
                        <a:t>人</a:t>
                      </a:r>
                      <a:r>
                        <a:rPr kumimoji="1" lang="en-US" altLang="ja-JP" sz="1300" b="0" dirty="0">
                          <a:solidFill>
                            <a:schemeClr val="tx1"/>
                          </a:solidFill>
                        </a:rPr>
                        <a:t>【R2.3</a:t>
                      </a:r>
                      <a:r>
                        <a:rPr kumimoji="1" lang="ja-JP" altLang="en-US" sz="1300" b="0" dirty="0">
                          <a:solidFill>
                            <a:schemeClr val="tx1"/>
                          </a:solidFill>
                        </a:rPr>
                        <a:t>末時点</a:t>
                      </a:r>
                      <a:r>
                        <a:rPr kumimoji="1" lang="en-US" altLang="ja-JP" sz="1300" b="0" dirty="0">
                          <a:solidFill>
                            <a:schemeClr val="tx1"/>
                          </a:solidFill>
                        </a:rPr>
                        <a:t>】</a:t>
                      </a:r>
                      <a:r>
                        <a:rPr kumimoji="1" lang="ja-JP" altLang="en-US" sz="1300" b="0" dirty="0">
                          <a:solidFill>
                            <a:schemeClr val="tx1"/>
                          </a:solidFill>
                        </a:rPr>
                        <a:t>）。</a:t>
                      </a:r>
                      <a:endParaRPr kumimoji="1" lang="en-US" altLang="ja-JP" sz="1300" b="0" dirty="0">
                        <a:solidFill>
                          <a:schemeClr val="tx1"/>
                        </a:solidFill>
                      </a:endParaRPr>
                    </a:p>
                    <a:p>
                      <a:pPr marL="174625" indent="-174625"/>
                      <a:r>
                        <a:rPr kumimoji="1" lang="ja-JP" altLang="en-US" sz="1300" b="0" dirty="0">
                          <a:solidFill>
                            <a:schemeClr val="tx1"/>
                          </a:solidFill>
                        </a:rPr>
                        <a:t>■府内検診機関（対象</a:t>
                      </a:r>
                      <a:r>
                        <a:rPr kumimoji="1" lang="en-US" altLang="ja-JP" sz="1300" b="0" dirty="0">
                          <a:solidFill>
                            <a:schemeClr val="tx1"/>
                          </a:solidFill>
                        </a:rPr>
                        <a:t>937</a:t>
                      </a:r>
                      <a:r>
                        <a:rPr kumimoji="1" lang="ja-JP" altLang="en-US" sz="1300" b="0" dirty="0">
                          <a:solidFill>
                            <a:schemeClr val="tx1"/>
                          </a:solidFill>
                        </a:rPr>
                        <a:t>機関）に対し、職域におけるがん検診の実態把握調査を実施。</a:t>
                      </a:r>
                      <a:endParaRPr kumimoji="1" lang="en-US" altLang="ja-JP"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040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marL="174625" indent="-174625"/>
                      <a:r>
                        <a:rPr kumimoji="1" lang="ja-JP" altLang="en-US" sz="1300" b="0" dirty="0">
                          <a:solidFill>
                            <a:schemeClr val="tx1"/>
                          </a:solidFill>
                          <a:latin typeface="+mn-ea"/>
                          <a:ea typeface="+mn-ea"/>
                        </a:rPr>
                        <a:t>■受診率は</a:t>
                      </a:r>
                      <a:r>
                        <a:rPr kumimoji="1" lang="ja-JP" altLang="en-US" sz="1300" b="0" dirty="0" smtClean="0">
                          <a:solidFill>
                            <a:schemeClr val="tx1"/>
                          </a:solidFill>
                          <a:latin typeface="+mn-ea"/>
                          <a:ea typeface="+mn-ea"/>
                        </a:rPr>
                        <a:t>向上して</a:t>
                      </a:r>
                      <a:r>
                        <a:rPr kumimoji="1" lang="ja-JP" altLang="en-US" sz="1300" b="0" dirty="0">
                          <a:solidFill>
                            <a:schemeClr val="tx1"/>
                          </a:solidFill>
                          <a:latin typeface="+mn-ea"/>
                          <a:ea typeface="+mn-ea"/>
                        </a:rPr>
                        <a:t>いるものの、依然として全国と比して低位。</a:t>
                      </a:r>
                      <a:endParaRPr kumimoji="1" lang="en-US" altLang="ja-JP" sz="1300" b="0" dirty="0">
                        <a:solidFill>
                          <a:schemeClr val="tx1"/>
                        </a:solidFill>
                        <a:latin typeface="+mn-ea"/>
                        <a:ea typeface="+mn-ea"/>
                      </a:endParaRPr>
                    </a:p>
                    <a:p>
                      <a:pPr marL="174625" indent="-174625"/>
                      <a:r>
                        <a:rPr kumimoji="1" lang="ja-JP" altLang="en-US" sz="1300" b="0" dirty="0">
                          <a:solidFill>
                            <a:schemeClr val="tx1"/>
                          </a:solidFill>
                          <a:latin typeface="+mn-ea"/>
                          <a:ea typeface="+mn-ea"/>
                        </a:rPr>
                        <a:t>■職域におけるがん検診は、受診率や実施方法等の実態が明らかになっていない。</a:t>
                      </a:r>
                      <a:endParaRPr kumimoji="1" lang="en-US" altLang="ja-JP" sz="1300" b="0" dirty="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74625" indent="-174625"/>
                      <a:r>
                        <a:rPr kumimoji="1" lang="ja-JP" altLang="en-US" sz="1300" b="0" dirty="0">
                          <a:solidFill>
                            <a:schemeClr val="tx1"/>
                          </a:solidFill>
                          <a:latin typeface="+mn-ea"/>
                          <a:ea typeface="+mn-ea"/>
                        </a:rPr>
                        <a:t>■引き続き、精度管理センターを通じた市町村支援を実施するとともに、実施したモデル事業の横展開を図る。</a:t>
                      </a:r>
                      <a:endParaRPr kumimoji="1" lang="en-US" altLang="ja-JP" sz="1300" b="0" dirty="0">
                        <a:solidFill>
                          <a:schemeClr val="tx1"/>
                        </a:solidFill>
                        <a:latin typeface="+mn-ea"/>
                        <a:ea typeface="+mn-ea"/>
                      </a:endParaRPr>
                    </a:p>
                    <a:p>
                      <a:pPr marL="174625" indent="-174625"/>
                      <a:r>
                        <a:rPr kumimoji="1" lang="ja-JP" altLang="en-US" sz="1300" b="0" dirty="0">
                          <a:solidFill>
                            <a:schemeClr val="tx1"/>
                          </a:solidFill>
                          <a:latin typeface="+mn-ea"/>
                          <a:ea typeface="+mn-ea"/>
                        </a:rPr>
                        <a:t>■職域におけるがん検診について、精度管理されたがん検診の普及および受診率の向上のため</a:t>
                      </a:r>
                      <a:r>
                        <a:rPr kumimoji="1" lang="ja-JP" altLang="en-US" sz="1300" b="0" dirty="0" smtClean="0">
                          <a:solidFill>
                            <a:schemeClr val="tx1"/>
                          </a:solidFill>
                          <a:latin typeface="+mn-ea"/>
                          <a:ea typeface="+mn-ea"/>
                        </a:rPr>
                        <a:t>、医療保険者等への実態</a:t>
                      </a:r>
                      <a:r>
                        <a:rPr kumimoji="1" lang="ja-JP" altLang="en-US" sz="1300" b="0" dirty="0">
                          <a:solidFill>
                            <a:schemeClr val="tx1"/>
                          </a:solidFill>
                          <a:latin typeface="+mn-ea"/>
                          <a:ea typeface="+mn-ea"/>
                        </a:rPr>
                        <a:t>調査や</a:t>
                      </a:r>
                      <a:r>
                        <a:rPr kumimoji="1" lang="ja-JP" altLang="en-US" sz="1300" b="0" dirty="0" smtClean="0">
                          <a:solidFill>
                            <a:schemeClr val="tx1"/>
                          </a:solidFill>
                          <a:latin typeface="+mn-ea"/>
                          <a:ea typeface="+mn-ea"/>
                        </a:rPr>
                        <a:t>国の精度管理マニュアル</a:t>
                      </a:r>
                      <a:r>
                        <a:rPr kumimoji="1" lang="ja-JP" altLang="en-US" sz="1300" b="0" dirty="0">
                          <a:solidFill>
                            <a:schemeClr val="tx1"/>
                          </a:solidFill>
                          <a:latin typeface="+mn-ea"/>
                          <a:ea typeface="+mn-ea"/>
                        </a:rPr>
                        <a:t>の普及を実施。</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974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がん検診普及事業（</a:t>
                      </a:r>
                      <a:r>
                        <a:rPr kumimoji="1" lang="en-US" altLang="ja-JP" sz="1300" dirty="0">
                          <a:solidFill>
                            <a:schemeClr val="tx1"/>
                          </a:solidFill>
                        </a:rPr>
                        <a:t>1,504</a:t>
                      </a:r>
                      <a:r>
                        <a:rPr kumimoji="1" lang="ja-JP" altLang="en-US" sz="1300" dirty="0">
                          <a:solidFill>
                            <a:schemeClr val="tx1"/>
                          </a:solidFill>
                        </a:rPr>
                        <a:t>千円）、がん検診精度管理委託事業（</a:t>
                      </a:r>
                      <a:r>
                        <a:rPr kumimoji="1" lang="en-US" altLang="ja-JP" sz="1300" dirty="0">
                          <a:solidFill>
                            <a:schemeClr val="tx1"/>
                          </a:solidFill>
                        </a:rPr>
                        <a:t>57,933</a:t>
                      </a:r>
                      <a:r>
                        <a:rPr kumimoji="1" lang="ja-JP" altLang="en-US" sz="1300" dirty="0">
                          <a:solidFill>
                            <a:schemeClr val="tx1"/>
                          </a:solidFill>
                        </a:rPr>
                        <a:t>千円）、組織型検診体制推進事業（</a:t>
                      </a:r>
                      <a:r>
                        <a:rPr kumimoji="1" lang="en-US" altLang="ja-JP" sz="1300" dirty="0">
                          <a:solidFill>
                            <a:schemeClr val="tx1"/>
                          </a:solidFill>
                        </a:rPr>
                        <a:t>10,751</a:t>
                      </a:r>
                      <a:r>
                        <a:rPr kumimoji="1" lang="ja-JP" altLang="en-US" sz="1300" dirty="0">
                          <a:solidFill>
                            <a:schemeClr val="tx1"/>
                          </a:solidFill>
                        </a:rPr>
                        <a:t>千円</a:t>
                      </a:r>
                      <a:r>
                        <a:rPr kumimoji="1" lang="ja-JP" altLang="en-US" sz="1300" dirty="0" smtClean="0">
                          <a:solidFill>
                            <a:schemeClr val="tx1"/>
                          </a:solidFill>
                        </a:rPr>
                        <a:t>）、がん</a:t>
                      </a:r>
                      <a:r>
                        <a:rPr kumimoji="1" lang="ja-JP" altLang="en-US" sz="1300" dirty="0">
                          <a:solidFill>
                            <a:schemeClr val="tx1"/>
                          </a:solidFill>
                        </a:rPr>
                        <a:t>検診受診率向上事業（</a:t>
                      </a:r>
                      <a:r>
                        <a:rPr kumimoji="1" lang="en-US" altLang="ja-JP" sz="1300" dirty="0">
                          <a:solidFill>
                            <a:schemeClr val="tx1"/>
                          </a:solidFill>
                        </a:rPr>
                        <a:t>12,314</a:t>
                      </a:r>
                      <a:r>
                        <a:rPr kumimoji="1" lang="ja-JP" altLang="en-US" sz="1300" dirty="0">
                          <a:solidFill>
                            <a:schemeClr val="tx1"/>
                          </a:solidFill>
                        </a:rPr>
                        <a:t>千円</a:t>
                      </a:r>
                      <a:r>
                        <a:rPr kumimoji="1" lang="ja-JP" altLang="en-US" sz="1300" dirty="0" smtClean="0">
                          <a:solidFill>
                            <a:schemeClr val="tx1"/>
                          </a:solidFill>
                        </a:rPr>
                        <a:t>）</a:t>
                      </a:r>
                      <a:endParaRPr kumimoji="1" lang="ja-JP" altLang="en-US" sz="1300" strike="sngStrike"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158941" y="1155155"/>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a:t>
                </a:r>
                <a:r>
                  <a:rPr kumimoji="1" lang="ja-JP" altLang="en-US" sz="1200" b="1"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rPr>
                  <a:t>年度</a:t>
                </a: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4579430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sp>
        <p:nvSpPr>
          <p:cNvPr id="8" name="正方形/長方形 7"/>
          <p:cNvSpPr/>
          <p:nvPr/>
        </p:nvSpPr>
        <p:spPr>
          <a:xfrm>
            <a:off x="503883" y="1023044"/>
            <a:ext cx="9259910" cy="530512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rPr>
              <a:t>第３期</a:t>
            </a:r>
            <a:endParaRPr kumimoji="1" lang="ja-JP" altLang="en-US" sz="1800" b="0" i="0" u="none" strike="noStrike" kern="1200" cap="none" spc="0" normalizeH="0" baseline="0" noProof="0">
              <a:ln>
                <a:noFill/>
              </a:ln>
              <a:solidFill>
                <a:prstClr val="white"/>
              </a:solidFill>
              <a:effectLst/>
              <a:uLnTx/>
              <a:uFillTx/>
              <a:latin typeface="Calibri" panose="020F0502020204030204"/>
              <a:ea typeface="游ゴシック" panose="020B0400000000000000" pitchFamily="50" charset="-128"/>
              <a:cs typeface="+mn-cs"/>
            </a:endParaRPr>
          </a:p>
        </p:txBody>
      </p:sp>
      <p:graphicFrame>
        <p:nvGraphicFramePr>
          <p:cNvPr id="9" name="表 8"/>
          <p:cNvGraphicFramePr>
            <a:graphicFrameLocks noGrp="1"/>
          </p:cNvGraphicFramePr>
          <p:nvPr>
            <p:extLst>
              <p:ext uri="{D42A27DB-BD31-4B8C-83A1-F6EECF244321}">
                <p14:modId xmlns:p14="http://schemas.microsoft.com/office/powerpoint/2010/main" val="671510492"/>
              </p:ext>
            </p:extLst>
          </p:nvPr>
        </p:nvGraphicFramePr>
        <p:xfrm>
          <a:off x="830207" y="2555747"/>
          <a:ext cx="8633022" cy="2426440"/>
        </p:xfrm>
        <a:graphic>
          <a:graphicData uri="http://schemas.openxmlformats.org/drawingml/2006/table">
            <a:tbl>
              <a:tblPr firstRow="1" firstCol="1" bandRow="1">
                <a:tableStyleId>{5C22544A-7EE6-4342-B048-85BDC9FD1C3A}</a:tableStyleId>
              </a:tblPr>
              <a:tblGrid>
                <a:gridCol w="331081">
                  <a:extLst>
                    <a:ext uri="{9D8B030D-6E8A-4147-A177-3AD203B41FA5}">
                      <a16:colId xmlns:a16="http://schemas.microsoft.com/office/drawing/2014/main" val="520890750"/>
                    </a:ext>
                  </a:extLst>
                </a:gridCol>
                <a:gridCol w="2869799">
                  <a:extLst>
                    <a:ext uri="{9D8B030D-6E8A-4147-A177-3AD203B41FA5}">
                      <a16:colId xmlns:a16="http://schemas.microsoft.com/office/drawing/2014/main" val="3581360159"/>
                    </a:ext>
                  </a:extLst>
                </a:gridCol>
                <a:gridCol w="2009159">
                  <a:extLst>
                    <a:ext uri="{9D8B030D-6E8A-4147-A177-3AD203B41FA5}">
                      <a16:colId xmlns:a16="http://schemas.microsoft.com/office/drawing/2014/main" val="2943479496"/>
                    </a:ext>
                  </a:extLst>
                </a:gridCol>
                <a:gridCol w="1893140">
                  <a:extLst>
                    <a:ext uri="{9D8B030D-6E8A-4147-A177-3AD203B41FA5}">
                      <a16:colId xmlns:a16="http://schemas.microsoft.com/office/drawing/2014/main" val="3474786921"/>
                    </a:ext>
                  </a:extLst>
                </a:gridCol>
                <a:gridCol w="1529843">
                  <a:extLst>
                    <a:ext uri="{9D8B030D-6E8A-4147-A177-3AD203B41FA5}">
                      <a16:colId xmlns:a16="http://schemas.microsoft.com/office/drawing/2014/main" val="2846757132"/>
                    </a:ext>
                  </a:extLst>
                </a:gridCol>
              </a:tblGrid>
              <a:tr h="70260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en-US" altLang="ja-JP" sz="1400" b="1" dirty="0">
                        <a:effectLst/>
                        <a:latin typeface="+mn-ea"/>
                        <a:ea typeface="+mn-ea"/>
                      </a:endParaRPr>
                    </a:p>
                    <a:p>
                      <a:pPr algn="ctr" fontAlgn="auto">
                        <a:lnSpc>
                          <a:spcPts val="1600"/>
                        </a:lnSpc>
                        <a:spcAft>
                          <a:spcPts val="0"/>
                        </a:spcAft>
                      </a:pPr>
                      <a:r>
                        <a:rPr lang="en-US" altLang="ja-JP" sz="1200" b="1" dirty="0">
                          <a:solidFill>
                            <a:schemeClr val="bg1"/>
                          </a:solidFill>
                          <a:effectLst/>
                          <a:latin typeface="+mn-ea"/>
                          <a:ea typeface="+mn-ea"/>
                          <a:cs typeface="HG丸ｺﾞｼｯｸM-PRO" panose="020F0600000000000000" pitchFamily="50" charset="-128"/>
                        </a:rPr>
                        <a:t>【</a:t>
                      </a:r>
                      <a:r>
                        <a:rPr lang="ja-JP" altLang="en-US" sz="1200" b="1" dirty="0">
                          <a:solidFill>
                            <a:schemeClr val="bg1"/>
                          </a:solidFill>
                          <a:effectLst/>
                          <a:latin typeface="+mn-ea"/>
                          <a:ea typeface="+mn-ea"/>
                          <a:cs typeface="HG丸ｺﾞｼｯｸM-PRO" panose="020F0600000000000000" pitchFamily="50" charset="-128"/>
                        </a:rPr>
                        <a:t>平成</a:t>
                      </a:r>
                      <a:r>
                        <a:rPr lang="en-US" altLang="ja-JP" sz="1200" b="1" dirty="0">
                          <a:solidFill>
                            <a:schemeClr val="bg1"/>
                          </a:solidFill>
                          <a:effectLst/>
                          <a:latin typeface="+mn-ea"/>
                          <a:ea typeface="+mn-ea"/>
                          <a:cs typeface="HG丸ｺﾞｼｯｸM-PRO" panose="020F0600000000000000" pitchFamily="50" charset="-128"/>
                        </a:rPr>
                        <a:t>27</a:t>
                      </a:r>
                      <a:r>
                        <a:rPr lang="ja-JP" altLang="en-US" sz="1200" b="1" dirty="0">
                          <a:solidFill>
                            <a:schemeClr val="bg1"/>
                          </a:solidFill>
                          <a:effectLst/>
                          <a:latin typeface="+mn-ea"/>
                          <a:ea typeface="+mn-ea"/>
                          <a:cs typeface="HG丸ｺﾞｼｯｸM-PRO" panose="020F0600000000000000" pitchFamily="50" charset="-128"/>
                        </a:rPr>
                        <a:t>（</a:t>
                      </a:r>
                      <a:r>
                        <a:rPr lang="en-US" altLang="ja-JP" sz="1200" b="1" dirty="0">
                          <a:solidFill>
                            <a:schemeClr val="bg1"/>
                          </a:solidFill>
                          <a:effectLst/>
                          <a:latin typeface="+mn-ea"/>
                          <a:ea typeface="+mn-ea"/>
                          <a:cs typeface="HG丸ｺﾞｼｯｸM-PRO" panose="020F0600000000000000" pitchFamily="50" charset="-128"/>
                        </a:rPr>
                        <a:t>2015</a:t>
                      </a:r>
                      <a:r>
                        <a:rPr lang="ja-JP" altLang="en-US" sz="1200" b="1" dirty="0">
                          <a:solidFill>
                            <a:schemeClr val="bg1"/>
                          </a:solidFill>
                          <a:effectLst/>
                          <a:latin typeface="+mn-ea"/>
                          <a:ea typeface="+mn-ea"/>
                          <a:cs typeface="HG丸ｺﾞｼｯｸM-PRO" panose="020F0600000000000000" pitchFamily="50" charset="-128"/>
                        </a:rPr>
                        <a:t>）年度</a:t>
                      </a:r>
                      <a:r>
                        <a:rPr lang="en-US" altLang="ja-JP" sz="1200" b="1" dirty="0">
                          <a:solidFill>
                            <a:schemeClr val="bg1"/>
                          </a:solidFill>
                          <a:effectLst/>
                          <a:latin typeface="+mn-ea"/>
                          <a:ea typeface="+mn-ea"/>
                          <a:cs typeface="HG丸ｺﾞｼｯｸM-PRO" panose="020F0600000000000000" pitchFamily="50" charset="-128"/>
                        </a:rPr>
                        <a:t>】</a:t>
                      </a: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en-US" altLang="ja-JP" sz="1400" b="1" dirty="0">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a:solidFill>
                            <a:schemeClr val="bg1"/>
                          </a:solidFill>
                          <a:effectLst/>
                          <a:latin typeface="+mn-ea"/>
                          <a:ea typeface="+mn-ea"/>
                          <a:cs typeface="HG丸ｺﾞｼｯｸM-PRO" panose="020F0600000000000000" pitchFamily="50" charset="-128"/>
                        </a:rPr>
                        <a:t>【</a:t>
                      </a:r>
                      <a:r>
                        <a:rPr lang="ja-JP" altLang="en-US" sz="1200" b="1" dirty="0">
                          <a:solidFill>
                            <a:schemeClr val="bg1"/>
                          </a:solidFill>
                          <a:effectLst/>
                          <a:latin typeface="+mn-ea"/>
                          <a:ea typeface="+mn-ea"/>
                          <a:cs typeface="HG丸ｺﾞｼｯｸM-PRO" panose="020F0600000000000000" pitchFamily="50" charset="-128"/>
                        </a:rPr>
                        <a:t>令和元（</a:t>
                      </a:r>
                      <a:r>
                        <a:rPr lang="en-US" altLang="ja-JP" sz="1200" b="1" dirty="0">
                          <a:solidFill>
                            <a:schemeClr val="bg1"/>
                          </a:solidFill>
                          <a:effectLst/>
                          <a:latin typeface="+mn-ea"/>
                          <a:ea typeface="+mn-ea"/>
                          <a:cs typeface="HG丸ｺﾞｼｯｸM-PRO" panose="020F0600000000000000" pitchFamily="50" charset="-128"/>
                        </a:rPr>
                        <a:t>2019</a:t>
                      </a:r>
                      <a:r>
                        <a:rPr lang="ja-JP" altLang="en-US" sz="1200" b="1" dirty="0">
                          <a:solidFill>
                            <a:schemeClr val="bg1"/>
                          </a:solidFill>
                          <a:effectLst/>
                          <a:latin typeface="+mn-ea"/>
                          <a:ea typeface="+mn-ea"/>
                          <a:cs typeface="HG丸ｺﾞｼｯｸM-PRO" panose="020F0600000000000000" pitchFamily="50" charset="-128"/>
                        </a:rPr>
                        <a:t>）年度</a:t>
                      </a:r>
                      <a:r>
                        <a:rPr lang="en-US" altLang="ja-JP" sz="1200" b="1" dirty="0">
                          <a:solidFill>
                            <a:schemeClr val="bg1"/>
                          </a:solidFill>
                          <a:effectLst/>
                          <a:latin typeface="+mn-ea"/>
                          <a:ea typeface="+mn-ea"/>
                          <a:cs typeface="HG丸ｺﾞｼｯｸM-PRO" panose="020F0600000000000000" pitchFamily="50" charset="-128"/>
                        </a:rPr>
                        <a:t>】</a:t>
                      </a: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の目標</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660870743"/>
                  </a:ext>
                </a:extLst>
              </a:tr>
              <a:tr h="86288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肝炎ウイルス検査累積受診者数</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【大阪府調べ】</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約</a:t>
                      </a:r>
                      <a:r>
                        <a:rPr lang="en-US" sz="1400" b="1" dirty="0">
                          <a:effectLst/>
                          <a:latin typeface="+mn-ea"/>
                          <a:ea typeface="+mn-ea"/>
                        </a:rPr>
                        <a:t>55</a:t>
                      </a:r>
                      <a:r>
                        <a:rPr lang="ja-JP" sz="1400" b="1" dirty="0">
                          <a:effectLst/>
                          <a:latin typeface="+mn-ea"/>
                          <a:ea typeface="+mn-ea"/>
                        </a:rPr>
                        <a:t>万人</a:t>
                      </a: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約</a:t>
                      </a:r>
                      <a:r>
                        <a:rPr lang="en-US" altLang="ja-JP" sz="1400" b="1" dirty="0" smtClean="0">
                          <a:effectLst/>
                          <a:latin typeface="+mn-ea"/>
                          <a:ea typeface="+mn-ea"/>
                        </a:rPr>
                        <a:t>75</a:t>
                      </a:r>
                      <a:r>
                        <a:rPr lang="ja-JP" sz="1400" b="1" dirty="0" smtClean="0">
                          <a:effectLst/>
                          <a:latin typeface="+mn-ea"/>
                          <a:ea typeface="+mn-ea"/>
                        </a:rPr>
                        <a:t>万人</a:t>
                      </a:r>
                      <a:endParaRPr lang="ja-JP" sz="1400" b="1" dirty="0">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effectLst/>
                          <a:latin typeface="+mn-ea"/>
                          <a:ea typeface="+mn-ea"/>
                        </a:rPr>
                        <a:t>約</a:t>
                      </a:r>
                      <a:r>
                        <a:rPr lang="en-US" sz="1400" b="1" dirty="0">
                          <a:effectLst/>
                          <a:latin typeface="+mn-ea"/>
                          <a:ea typeface="+mn-ea"/>
                        </a:rPr>
                        <a:t>109</a:t>
                      </a:r>
                      <a:r>
                        <a:rPr lang="ja-JP" sz="1400" b="1" dirty="0">
                          <a:effectLst/>
                          <a:latin typeface="+mn-ea"/>
                          <a:ea typeface="+mn-ea"/>
                        </a:rPr>
                        <a:t>万人</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063894"/>
                  </a:ext>
                </a:extLst>
              </a:tr>
              <a:tr h="860948">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effectLst/>
                          <a:latin typeface="+mn-ea"/>
                          <a:ea typeface="+mn-ea"/>
                        </a:rPr>
                        <a:t>肝炎ウイルス検査精密検査受診率</a:t>
                      </a:r>
                    </a:p>
                    <a:p>
                      <a:pPr algn="l" fontAlgn="auto">
                        <a:lnSpc>
                          <a:spcPts val="1600"/>
                        </a:lnSpc>
                        <a:spcAft>
                          <a:spcPts val="0"/>
                        </a:spcAft>
                      </a:pPr>
                      <a:r>
                        <a:rPr lang="ja-JP" sz="1400" b="1" dirty="0">
                          <a:effectLst/>
                          <a:latin typeface="+mn-ea"/>
                          <a:ea typeface="+mn-ea"/>
                        </a:rPr>
                        <a:t>【大阪府調べ】</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44.4</a:t>
                      </a:r>
                      <a:r>
                        <a:rPr lang="ja-JP" sz="1400" b="1" dirty="0">
                          <a:effectLst/>
                          <a:latin typeface="+mn-ea"/>
                          <a:ea typeface="+mn-ea"/>
                        </a:rPr>
                        <a:t>％</a:t>
                      </a:r>
                      <a:endParaRPr lang="ja-JP" sz="12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60.4</a:t>
                      </a:r>
                      <a:r>
                        <a:rPr lang="ja-JP" sz="1400" b="1" dirty="0">
                          <a:solidFill>
                            <a:schemeClr val="tx1"/>
                          </a:solidFill>
                          <a:effectLst/>
                          <a:latin typeface="+mn-ea"/>
                          <a:ea typeface="+mn-ea"/>
                        </a:rPr>
                        <a:t>％</a:t>
                      </a:r>
                      <a:endParaRPr lang="ja-JP" sz="1200" b="1" dirty="0">
                        <a:solidFill>
                          <a:schemeClr val="tx1"/>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80</a:t>
                      </a:r>
                      <a:r>
                        <a:rPr lang="ja-JP" sz="1400" b="1" dirty="0">
                          <a:effectLst/>
                          <a:latin typeface="+mn-ea"/>
                          <a:ea typeface="+mn-ea"/>
                        </a:rPr>
                        <a:t>％</a:t>
                      </a:r>
                      <a:endParaRPr lang="ja-JP" sz="1400" b="1" dirty="0">
                        <a:solidFill>
                          <a:srgbClr val="000000"/>
                        </a:solidFill>
                        <a:effectLst/>
                        <a:latin typeface="+mn-ea"/>
                        <a:ea typeface="+mn-ea"/>
                        <a:cs typeface="HG丸ｺﾞｼｯｸM-PRO" panose="020F0600000000000000" pitchFamily="50" charset="-128"/>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37994477"/>
                  </a:ext>
                </a:extLst>
              </a:tr>
            </a:tbl>
          </a:graphicData>
        </a:graphic>
      </p:graphicFrame>
      <p:sp>
        <p:nvSpPr>
          <p:cNvPr id="16" name="正方形/長方形 15"/>
          <p:cNvSpPr/>
          <p:nvPr/>
        </p:nvSpPr>
        <p:spPr>
          <a:xfrm>
            <a:off x="830207" y="1914397"/>
            <a:ext cx="6112702" cy="369332"/>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≪第３期大阪府がん対策推進計画における個別目標≫</a:t>
            </a:r>
          </a:p>
        </p:txBody>
      </p:sp>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１　がんの予防･早期発見</a:t>
            </a:r>
          </a:p>
        </p:txBody>
      </p:sp>
      <p:sp>
        <p:nvSpPr>
          <p:cNvPr id="15" name="正方形/長方形 14"/>
          <p:cNvSpPr/>
          <p:nvPr/>
        </p:nvSpPr>
        <p:spPr>
          <a:xfrm>
            <a:off x="129324" y="900712"/>
            <a:ext cx="5241164" cy="432000"/>
          </a:xfrm>
          <a:prstGeom prst="rect">
            <a:avLst/>
          </a:prstGeom>
          <a:solidFill>
            <a:srgbClr val="002060"/>
          </a:solidFill>
        </p:spPr>
        <p:txBody>
          <a:bodyPr wrap="square" anchor="ctr">
            <a:spAutoFit/>
          </a:bodyPr>
          <a:lstStyle/>
          <a:p>
            <a:pPr marL="0" marR="0" lvl="0" indent="0" algn="l" defTabSz="457200" rtl="0" eaLnBrk="1" fontAlgn="auto" latinLnBrk="0" hangingPunct="1">
              <a:lnSpc>
                <a:spcPts val="2000"/>
              </a:lnSpc>
              <a:spcBef>
                <a:spcPts val="0"/>
              </a:spcBef>
              <a:spcAft>
                <a:spcPts val="0"/>
              </a:spcAft>
              <a:buClrTx/>
              <a:buSzTx/>
              <a:buFontTx/>
              <a:buNone/>
              <a:tabLst/>
              <a:defRPr/>
            </a:pPr>
            <a:r>
              <a:rPr kumimoji="1" lang="ja-JP" altLang="en-US" sz="2000" b="1" i="0" u="none" strike="noStrike" kern="1200" cap="none" spc="0" normalizeH="0" baseline="0" noProof="0" dirty="0">
                <a:ln w="0"/>
                <a:solidFill>
                  <a:prstClr val="white"/>
                </a:solidFill>
                <a:effectLst>
                  <a:outerShdw blurRad="38100" dist="19050" dir="2700000" algn="tl" rotWithShape="0">
                    <a:prstClr val="black">
                      <a:alpha val="40000"/>
                    </a:prstClr>
                  </a:outerShdw>
                </a:effectLst>
                <a:uLnTx/>
                <a:uFillTx/>
                <a:latin typeface="Calibri" panose="020F0502020204030204"/>
                <a:ea typeface="游ゴシック" panose="020B0400000000000000" pitchFamily="50" charset="-128"/>
                <a:cs typeface="+mn-cs"/>
              </a:rPr>
              <a:t>（３）肝炎肝がん対策の推進　</a:t>
            </a:r>
            <a:r>
              <a:rPr kumimoji="1" lang="ja-JP" altLang="en-US"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計画Ｐ</a:t>
            </a:r>
            <a:r>
              <a:rPr kumimoji="1" lang="en-US" altLang="ja-JP" sz="2000" b="1" i="0" u="none" strike="noStrike" kern="1200" cap="none" spc="0" normalizeH="0" baseline="0" noProof="0" dirty="0">
                <a:ln>
                  <a:noFill/>
                </a:ln>
                <a:solidFill>
                  <a:prstClr val="white"/>
                </a:solidFill>
                <a:effectLst/>
                <a:uLnTx/>
                <a:uFillTx/>
                <a:latin typeface="Calibri" panose="020F0502020204030204"/>
                <a:ea typeface="游ゴシック" panose="020B0400000000000000" pitchFamily="50" charset="-128"/>
                <a:cs typeface="+mn-cs"/>
              </a:rPr>
              <a:t>48-49</a:t>
            </a:r>
          </a:p>
        </p:txBody>
      </p:sp>
    </p:spTree>
    <p:extLst>
      <p:ext uri="{BB962C8B-B14F-4D97-AF65-F5344CB8AC3E}">
        <p14:creationId xmlns:p14="http://schemas.microsoft.com/office/powerpoint/2010/main" val="4121536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概ね予定どおり</a:t>
            </a:r>
          </a:p>
        </p:txBody>
      </p:sp>
      <p:graphicFrame>
        <p:nvGraphicFramePr>
          <p:cNvPr id="15" name="表 14"/>
          <p:cNvGraphicFramePr>
            <a:graphicFrameLocks noGrp="1"/>
          </p:cNvGraphicFramePr>
          <p:nvPr/>
        </p:nvGraphicFramePr>
        <p:xfrm>
          <a:off x="328612" y="218942"/>
          <a:ext cx="9186863" cy="739140"/>
        </p:xfrm>
        <a:graphic>
          <a:graphicData uri="http://schemas.openxmlformats.org/drawingml/2006/table">
            <a:tbl>
              <a:tblPr firstRow="1" bandRow="1">
                <a:tableStyleId>{5C22544A-7EE6-4342-B048-85BDC9FD1C3A}</a:tableStyleId>
              </a:tblPr>
              <a:tblGrid>
                <a:gridCol w="1100138">
                  <a:extLst>
                    <a:ext uri="{9D8B030D-6E8A-4147-A177-3AD203B41FA5}">
                      <a16:colId xmlns:a16="http://schemas.microsoft.com/office/drawing/2014/main" val="3795206225"/>
                    </a:ext>
                  </a:extLst>
                </a:gridCol>
                <a:gridCol w="8086725">
                  <a:extLst>
                    <a:ext uri="{9D8B030D-6E8A-4147-A177-3AD203B41FA5}">
                      <a16:colId xmlns:a16="http://schemas.microsoft.com/office/drawing/2014/main" val="1328953327"/>
                    </a:ext>
                  </a:extLst>
                </a:gridCol>
              </a:tblGrid>
              <a:tr h="7085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1700"/>
                        </a:lnSpc>
                      </a:pPr>
                      <a:r>
                        <a:rPr kumimoji="1" lang="ja-JP" altLang="en-US" sz="1400" b="1" dirty="0">
                          <a:solidFill>
                            <a:schemeClr val="tx1"/>
                          </a:solidFill>
                        </a:rPr>
                        <a:t>◆肝炎ウイルス検査陽性者の重症化を予防することが肝がんの減少につながることから、肝炎ウイルス検査の陽性者への精密検査の受診勧奨、肝疾患診療連携拠点病院を中心とする医療提供体制の充実が必要。</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7097797" y="6481462"/>
            <a:ext cx="2601533" cy="365125"/>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＜肝炎肝がん部会</a:t>
            </a:r>
            <a:r>
              <a:rPr kumimoji="1" lang="ja-JP" altLang="en-US" sz="1400" b="1" i="0" u="none" strike="noStrike" kern="1200" cap="none" spc="0" normalizeH="0" baseline="0" noProof="0" dirty="0" smtClean="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３</a:t>
            </a:r>
            <a:r>
              <a:rPr kumimoji="1" lang="ja-JP" altLang="en-US" sz="1600" b="1" i="0" u="none" strike="noStrike" kern="1200" cap="none" spc="0" normalizeH="0" baseline="0" noProof="0" dirty="0">
                <a:ln>
                  <a:noFill/>
                </a:ln>
                <a:solidFill>
                  <a:prstClr val="black">
                    <a:tint val="75000"/>
                  </a:prstClr>
                </a:solidFill>
                <a:effectLst/>
                <a:uLnTx/>
                <a:uFillTx/>
                <a:latin typeface="游ゴシック" panose="020B0400000000000000" pitchFamily="50" charset="-128"/>
                <a:ea typeface="游ゴシック" panose="020B0400000000000000" pitchFamily="50" charset="-128"/>
                <a:cs typeface="+mn-cs"/>
              </a:rPr>
              <a:t>　</a:t>
            </a:r>
          </a:p>
        </p:txBody>
      </p:sp>
      <p:graphicFrame>
        <p:nvGraphicFramePr>
          <p:cNvPr id="9" name="表 8"/>
          <p:cNvGraphicFramePr>
            <a:graphicFrameLocks noGrp="1"/>
          </p:cNvGraphicFramePr>
          <p:nvPr>
            <p:extLst/>
          </p:nvPr>
        </p:nvGraphicFramePr>
        <p:xfrm>
          <a:off x="342900" y="1029475"/>
          <a:ext cx="9158288" cy="5508889"/>
        </p:xfrm>
        <a:graphic>
          <a:graphicData uri="http://schemas.openxmlformats.org/drawingml/2006/table">
            <a:tbl>
              <a:tblPr firstRow="1" bandRow="1">
                <a:tableStyleId>{5C22544A-7EE6-4342-B048-85BDC9FD1C3A}</a:tableStyleId>
              </a:tblPr>
              <a:tblGrid>
                <a:gridCol w="1057275">
                  <a:extLst>
                    <a:ext uri="{9D8B030D-6E8A-4147-A177-3AD203B41FA5}">
                      <a16:colId xmlns:a16="http://schemas.microsoft.com/office/drawing/2014/main" val="528851062"/>
                    </a:ext>
                  </a:extLst>
                </a:gridCol>
                <a:gridCol w="8101013">
                  <a:extLst>
                    <a:ext uri="{9D8B030D-6E8A-4147-A177-3AD203B41FA5}">
                      <a16:colId xmlns:a16="http://schemas.microsoft.com/office/drawing/2014/main" val="89849022"/>
                    </a:ext>
                  </a:extLst>
                </a:gridCol>
              </a:tblGrid>
              <a:tr h="2899586">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600"/>
                        </a:lnSpc>
                      </a:pPr>
                      <a:r>
                        <a:rPr kumimoji="1" lang="en-US" altLang="ja-JP" sz="1300" dirty="0">
                          <a:solidFill>
                            <a:schemeClr val="tx1"/>
                          </a:solidFill>
                        </a:rPr>
                        <a:t>《</a:t>
                      </a:r>
                      <a:r>
                        <a:rPr kumimoji="1" lang="ja-JP" altLang="en-US" sz="1300" u="sng" dirty="0">
                          <a:solidFill>
                            <a:schemeClr val="tx1"/>
                          </a:solidFill>
                        </a:rPr>
                        <a:t>肝炎肝がんの予防</a:t>
                      </a:r>
                      <a:r>
                        <a:rPr kumimoji="1" lang="en-US" altLang="ja-JP" sz="1300" u="sng" dirty="0">
                          <a:solidFill>
                            <a:schemeClr val="tx1"/>
                          </a:solidFill>
                        </a:rPr>
                        <a:t>､</a:t>
                      </a:r>
                      <a:r>
                        <a:rPr kumimoji="1" lang="ja-JP" altLang="en-US" sz="1300" u="sng" dirty="0">
                          <a:solidFill>
                            <a:schemeClr val="tx1"/>
                          </a:solidFill>
                        </a:rPr>
                        <a:t>医療の推進</a:t>
                      </a:r>
                      <a:r>
                        <a:rPr kumimoji="1" lang="en-US" altLang="ja-JP" sz="1300" dirty="0">
                          <a:solidFill>
                            <a:schemeClr val="tx1"/>
                          </a:solidFill>
                        </a:rPr>
                        <a:t>》</a:t>
                      </a:r>
                      <a:endParaRPr kumimoji="1" lang="en-US" altLang="ja-JP" sz="1300" b="0" dirty="0">
                        <a:solidFill>
                          <a:schemeClr val="tx1"/>
                        </a:solidFill>
                      </a:endParaRPr>
                    </a:p>
                    <a:p>
                      <a:pPr marL="179388" indent="-179388">
                        <a:lnSpc>
                          <a:spcPts val="1600"/>
                        </a:lnSpc>
                      </a:pPr>
                      <a:r>
                        <a:rPr kumimoji="1" lang="ja-JP" altLang="en-US" sz="1300" b="0" dirty="0">
                          <a:solidFill>
                            <a:schemeClr val="tx1"/>
                          </a:solidFill>
                        </a:rPr>
                        <a:t>■肝炎ウイルス検査の陽性者に対しフォローアップを実施し、精密検査受診状況を把握</a:t>
                      </a:r>
                      <a:endParaRPr kumimoji="1" lang="en-US" altLang="ja-JP" sz="1300" b="0" dirty="0">
                        <a:solidFill>
                          <a:schemeClr val="tx1"/>
                        </a:solidFill>
                      </a:endParaRPr>
                    </a:p>
                    <a:p>
                      <a:pPr marL="179388" indent="-179388">
                        <a:lnSpc>
                          <a:spcPts val="1600"/>
                        </a:lnSpc>
                      </a:pPr>
                      <a:r>
                        <a:rPr kumimoji="1" lang="ja-JP" altLang="en-US" sz="1300" b="0" dirty="0">
                          <a:solidFill>
                            <a:schemeClr val="tx1"/>
                          </a:solidFill>
                        </a:rPr>
                        <a:t>　するとともに</a:t>
                      </a:r>
                      <a:r>
                        <a:rPr kumimoji="1" lang="ja-JP" altLang="en-US" sz="1300" b="0" dirty="0" smtClean="0">
                          <a:solidFill>
                            <a:schemeClr val="tx1"/>
                          </a:solidFill>
                        </a:rPr>
                        <a:t>精検未受</a:t>
                      </a:r>
                      <a:r>
                        <a:rPr kumimoji="1" lang="ja-JP" altLang="en-US" sz="1300" b="0" dirty="0">
                          <a:solidFill>
                            <a:schemeClr val="tx1"/>
                          </a:solidFill>
                        </a:rPr>
                        <a:t>診者</a:t>
                      </a:r>
                      <a:r>
                        <a:rPr kumimoji="1" lang="ja-JP" altLang="en-US" sz="1300" b="0" dirty="0" smtClean="0">
                          <a:solidFill>
                            <a:schemeClr val="tx1"/>
                          </a:solidFill>
                        </a:rPr>
                        <a:t>に受診</a:t>
                      </a:r>
                      <a:r>
                        <a:rPr kumimoji="1" lang="ja-JP" altLang="en-US" sz="1300" b="0" dirty="0">
                          <a:solidFill>
                            <a:schemeClr val="tx1"/>
                          </a:solidFill>
                        </a:rPr>
                        <a:t>勧奨を</a:t>
                      </a:r>
                      <a:r>
                        <a:rPr kumimoji="1" lang="ja-JP" altLang="en-US" sz="1300" b="0" dirty="0" smtClean="0">
                          <a:solidFill>
                            <a:schemeClr val="tx1"/>
                          </a:solidFill>
                        </a:rPr>
                        <a:t>実施。</a:t>
                      </a:r>
                      <a:r>
                        <a:rPr kumimoji="1" lang="en-US" altLang="ja-JP" sz="1300" b="0" dirty="0" smtClean="0">
                          <a:solidFill>
                            <a:schemeClr val="tx1"/>
                          </a:solidFill>
                        </a:rPr>
                        <a:t>【R2</a:t>
                      </a:r>
                      <a:r>
                        <a:rPr kumimoji="1" lang="ja-JP" altLang="en-US" sz="1300" b="0" dirty="0">
                          <a:solidFill>
                            <a:schemeClr val="tx1"/>
                          </a:solidFill>
                        </a:rPr>
                        <a:t>年度陽性者：</a:t>
                      </a:r>
                      <a:r>
                        <a:rPr kumimoji="1" lang="en-US" altLang="ja-JP" sz="1300" b="0" dirty="0">
                          <a:solidFill>
                            <a:schemeClr val="tx1"/>
                          </a:solidFill>
                        </a:rPr>
                        <a:t>5</a:t>
                      </a:r>
                      <a:r>
                        <a:rPr kumimoji="1" lang="ja-JP" altLang="en-US" sz="1300" b="0" dirty="0">
                          <a:solidFill>
                            <a:schemeClr val="tx1"/>
                          </a:solidFill>
                        </a:rPr>
                        <a:t>人（</a:t>
                      </a:r>
                      <a:r>
                        <a:rPr kumimoji="1" lang="en-US" altLang="ja-JP" sz="1300" b="0" dirty="0">
                          <a:solidFill>
                            <a:schemeClr val="tx1"/>
                          </a:solidFill>
                        </a:rPr>
                        <a:t>R2.12</a:t>
                      </a:r>
                      <a:r>
                        <a:rPr kumimoji="1" lang="ja-JP" altLang="en-US" sz="1300" b="0" dirty="0">
                          <a:solidFill>
                            <a:schemeClr val="tx1"/>
                          </a:solidFill>
                        </a:rPr>
                        <a:t>末時点）</a:t>
                      </a:r>
                      <a:r>
                        <a:rPr kumimoji="1" lang="en-US" altLang="ja-JP" sz="1300" b="0" dirty="0">
                          <a:solidFill>
                            <a:schemeClr val="tx1"/>
                          </a:solidFill>
                        </a:rPr>
                        <a:t>】</a:t>
                      </a:r>
                    </a:p>
                    <a:p>
                      <a:pPr marL="179388" indent="-179388">
                        <a:lnSpc>
                          <a:spcPts val="1600"/>
                        </a:lnSpc>
                      </a:pPr>
                      <a:r>
                        <a:rPr kumimoji="1" lang="ja-JP" altLang="en-US" sz="1300" b="0" dirty="0">
                          <a:solidFill>
                            <a:schemeClr val="tx1"/>
                          </a:solidFill>
                        </a:rPr>
                        <a:t>■初回精密検査費用助成の対象拡大（妊婦健診、術前検査</a:t>
                      </a:r>
                      <a:r>
                        <a:rPr kumimoji="1" lang="ja-JP" altLang="en-US" sz="1300" b="0" dirty="0" smtClean="0">
                          <a:solidFill>
                            <a:schemeClr val="tx1"/>
                          </a:solidFill>
                        </a:rPr>
                        <a:t>）。</a:t>
                      </a:r>
                      <a:r>
                        <a:rPr kumimoji="1" lang="en-US" altLang="ja-JP" sz="1300" b="0" dirty="0" smtClean="0">
                          <a:solidFill>
                            <a:schemeClr val="tx1"/>
                          </a:solidFill>
                        </a:rPr>
                        <a:t>【</a:t>
                      </a:r>
                      <a:r>
                        <a:rPr kumimoji="1" lang="en-US" altLang="ja-JP" sz="1300" b="0" dirty="0">
                          <a:solidFill>
                            <a:schemeClr val="tx1"/>
                          </a:solidFill>
                        </a:rPr>
                        <a:t>R2</a:t>
                      </a:r>
                      <a:r>
                        <a:rPr kumimoji="1" lang="ja-JP" altLang="en-US" sz="1300" b="0" dirty="0">
                          <a:solidFill>
                            <a:schemeClr val="tx1"/>
                          </a:solidFill>
                        </a:rPr>
                        <a:t>年度</a:t>
                      </a:r>
                      <a:r>
                        <a:rPr kumimoji="1" lang="ja-JP" altLang="en-US" sz="1300" b="0" dirty="0" smtClean="0">
                          <a:solidFill>
                            <a:schemeClr val="tx1"/>
                          </a:solidFill>
                        </a:rPr>
                        <a:t>：</a:t>
                      </a:r>
                      <a:r>
                        <a:rPr kumimoji="1" lang="en-US" altLang="ja-JP" sz="1300" b="0" dirty="0" smtClean="0">
                          <a:solidFill>
                            <a:schemeClr val="tx1"/>
                          </a:solidFill>
                        </a:rPr>
                        <a:t>24</a:t>
                      </a:r>
                      <a:r>
                        <a:rPr kumimoji="1" lang="ja-JP" altLang="en-US" sz="1300" b="0" dirty="0" smtClean="0">
                          <a:solidFill>
                            <a:schemeClr val="tx1"/>
                          </a:solidFill>
                        </a:rPr>
                        <a:t>人</a:t>
                      </a:r>
                      <a:r>
                        <a:rPr kumimoji="1" lang="ja-JP" altLang="en-US" sz="1300" b="0" dirty="0">
                          <a:solidFill>
                            <a:schemeClr val="tx1"/>
                          </a:solidFill>
                        </a:rPr>
                        <a:t>（</a:t>
                      </a:r>
                      <a:r>
                        <a:rPr kumimoji="1" lang="en-US" altLang="ja-JP" sz="1300" b="0" dirty="0" smtClean="0">
                          <a:solidFill>
                            <a:schemeClr val="tx1"/>
                          </a:solidFill>
                        </a:rPr>
                        <a:t>R3.2</a:t>
                      </a:r>
                      <a:r>
                        <a:rPr kumimoji="1" lang="ja-JP" altLang="en-US" sz="1300" b="0" dirty="0" smtClean="0">
                          <a:solidFill>
                            <a:schemeClr val="tx1"/>
                          </a:solidFill>
                        </a:rPr>
                        <a:t>末</a:t>
                      </a:r>
                      <a:r>
                        <a:rPr kumimoji="1" lang="ja-JP" altLang="en-US" sz="1300" b="0" dirty="0">
                          <a:solidFill>
                            <a:schemeClr val="tx1"/>
                          </a:solidFill>
                        </a:rPr>
                        <a:t>時点）</a:t>
                      </a:r>
                      <a:r>
                        <a:rPr kumimoji="1" lang="en-US" altLang="ja-JP" sz="1300" b="0" dirty="0">
                          <a:solidFill>
                            <a:schemeClr val="tx1"/>
                          </a:solidFill>
                        </a:rPr>
                        <a:t>】</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a:solidFill>
                            <a:schemeClr val="tx1"/>
                          </a:solidFill>
                        </a:rPr>
                        <a:t>■肝がん・重度肝硬変治療促進事業にかかる指定医療機関の</a:t>
                      </a:r>
                      <a:r>
                        <a:rPr kumimoji="1" lang="ja-JP" altLang="en-US" sz="1300" b="0" dirty="0" smtClean="0">
                          <a:solidFill>
                            <a:schemeClr val="tx1"/>
                          </a:solidFill>
                        </a:rPr>
                        <a:t>拡大。</a:t>
                      </a:r>
                      <a:r>
                        <a:rPr kumimoji="1" lang="en-US" altLang="ja-JP" sz="1300" b="0" dirty="0" smtClean="0">
                          <a:solidFill>
                            <a:schemeClr val="tx1"/>
                          </a:solidFill>
                        </a:rPr>
                        <a:t>【</a:t>
                      </a:r>
                      <a:r>
                        <a:rPr kumimoji="1" lang="en-US" altLang="ja-JP" sz="1300" b="0" dirty="0">
                          <a:solidFill>
                            <a:schemeClr val="tx1"/>
                          </a:solidFill>
                        </a:rPr>
                        <a:t>92</a:t>
                      </a:r>
                      <a:r>
                        <a:rPr kumimoji="1" lang="ja-JP" altLang="en-US" sz="1300" b="0" dirty="0">
                          <a:solidFill>
                            <a:schemeClr val="tx1"/>
                          </a:solidFill>
                        </a:rPr>
                        <a:t>機関（</a:t>
                      </a:r>
                      <a:r>
                        <a:rPr kumimoji="1" lang="en-US" altLang="ja-JP" sz="1300" b="0" dirty="0" smtClean="0">
                          <a:solidFill>
                            <a:schemeClr val="tx1"/>
                          </a:solidFill>
                        </a:rPr>
                        <a:t>R3.2</a:t>
                      </a:r>
                      <a:r>
                        <a:rPr kumimoji="1" lang="ja-JP" altLang="en-US" sz="1300" b="0" dirty="0" smtClean="0">
                          <a:solidFill>
                            <a:schemeClr val="tx1"/>
                          </a:solidFill>
                        </a:rPr>
                        <a:t>末</a:t>
                      </a:r>
                      <a:r>
                        <a:rPr kumimoji="1" lang="ja-JP" altLang="en-US" sz="1300" b="0" dirty="0">
                          <a:solidFill>
                            <a:schemeClr val="tx1"/>
                          </a:solidFill>
                        </a:rPr>
                        <a:t>時点）</a:t>
                      </a:r>
                      <a:r>
                        <a:rPr kumimoji="1" lang="en-US" altLang="ja-JP" sz="1300" b="0" dirty="0">
                          <a:solidFill>
                            <a:schemeClr val="tx1"/>
                          </a:solidFill>
                        </a:rPr>
                        <a:t>】</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■肝がん・重度肝硬変治療促進事業の実施。</a:t>
                      </a:r>
                      <a:r>
                        <a:rPr kumimoji="1" lang="en-US" altLang="ja-JP" sz="1300" b="0" dirty="0" smtClean="0">
                          <a:solidFill>
                            <a:schemeClr val="tx1"/>
                          </a:solidFill>
                        </a:rPr>
                        <a:t>【</a:t>
                      </a:r>
                      <a:r>
                        <a:rPr kumimoji="1" lang="ja-JP" altLang="en-US" sz="1300" b="0" dirty="0" smtClean="0">
                          <a:solidFill>
                            <a:schemeClr val="tx1"/>
                          </a:solidFill>
                        </a:rPr>
                        <a:t>累計：</a:t>
                      </a:r>
                      <a:r>
                        <a:rPr kumimoji="1" lang="en-US" altLang="ja-JP" sz="1300" b="0" dirty="0" smtClean="0">
                          <a:solidFill>
                            <a:schemeClr val="tx1"/>
                          </a:solidFill>
                        </a:rPr>
                        <a:t>30</a:t>
                      </a:r>
                      <a:r>
                        <a:rPr kumimoji="1" lang="ja-JP" altLang="en-US" sz="1300" b="0" dirty="0" smtClean="0">
                          <a:solidFill>
                            <a:schemeClr val="tx1"/>
                          </a:solidFill>
                        </a:rPr>
                        <a:t>人（</a:t>
                      </a:r>
                      <a:r>
                        <a:rPr kumimoji="1" lang="en-US" altLang="ja-JP" sz="1300" b="0" dirty="0" smtClean="0">
                          <a:solidFill>
                            <a:schemeClr val="tx1"/>
                          </a:solidFill>
                        </a:rPr>
                        <a:t>R3.2</a:t>
                      </a:r>
                      <a:r>
                        <a:rPr kumimoji="1" lang="ja-JP" altLang="en-US" sz="1300" b="0" dirty="0" smtClean="0">
                          <a:solidFill>
                            <a:schemeClr val="tx1"/>
                          </a:solidFill>
                        </a:rPr>
                        <a:t>末</a:t>
                      </a:r>
                      <a:r>
                        <a:rPr kumimoji="1" lang="ja-JP" altLang="en-US" sz="1300" b="0" dirty="0">
                          <a:solidFill>
                            <a:schemeClr val="tx1"/>
                          </a:solidFill>
                        </a:rPr>
                        <a:t>時点）</a:t>
                      </a:r>
                      <a:r>
                        <a:rPr kumimoji="1" lang="en-US" altLang="ja-JP" sz="1300" b="0" dirty="0">
                          <a:solidFill>
                            <a:schemeClr val="tx1"/>
                          </a:solidFill>
                        </a:rPr>
                        <a:t>】</a:t>
                      </a: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肝炎ウイルス検査の受診促進</a:t>
                      </a:r>
                      <a:r>
                        <a:rPr kumimoji="1" lang="en-US" altLang="ja-JP" sz="1300" dirty="0">
                          <a:solidFill>
                            <a:schemeClr val="tx1"/>
                          </a:solidFill>
                        </a:rPr>
                        <a:t>》</a:t>
                      </a: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a:solidFill>
                            <a:schemeClr val="tx1"/>
                          </a:solidFill>
                        </a:rPr>
                        <a:t>■市町村に対して受診者数向上にかかる情報提供等を行い、各市町村における受診者数向上に向けた</a:t>
                      </a:r>
                      <a:endParaRPr kumimoji="1" lang="en-US" altLang="ja-JP" sz="1300" b="0" dirty="0">
                        <a:solidFill>
                          <a:schemeClr val="tx1"/>
                        </a:solidFill>
                      </a:endParaRP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a:solidFill>
                            <a:schemeClr val="tx1"/>
                          </a:solidFill>
                        </a:rPr>
                        <a:t>　取り組みを支援・</a:t>
                      </a:r>
                      <a:r>
                        <a:rPr kumimoji="1" lang="ja-JP" altLang="en-US" sz="1300" b="0" dirty="0" smtClean="0">
                          <a:solidFill>
                            <a:schemeClr val="tx1"/>
                          </a:solidFill>
                        </a:rPr>
                        <a:t>促進。　</a:t>
                      </a:r>
                      <a:r>
                        <a:rPr kumimoji="1" lang="en-US" altLang="ja-JP" sz="1300" b="0" dirty="0" smtClean="0">
                          <a:solidFill>
                            <a:schemeClr val="tx1"/>
                          </a:solidFill>
                        </a:rPr>
                        <a:t>※</a:t>
                      </a:r>
                      <a:r>
                        <a:rPr kumimoji="1" lang="ja-JP" altLang="en-US" sz="1300" b="0" dirty="0" smtClean="0">
                          <a:solidFill>
                            <a:schemeClr val="tx1"/>
                          </a:solidFill>
                        </a:rPr>
                        <a:t>府保健所での検査はコロナのため</a:t>
                      </a:r>
                      <a:r>
                        <a:rPr kumimoji="1" lang="en-US" altLang="ja-JP" sz="1300" b="0" dirty="0" smtClean="0">
                          <a:solidFill>
                            <a:schemeClr val="tx1"/>
                          </a:solidFill>
                        </a:rPr>
                        <a:t>R2.4</a:t>
                      </a:r>
                      <a:r>
                        <a:rPr kumimoji="1" lang="ja-JP" altLang="en-US" sz="1300" b="0" dirty="0" smtClean="0">
                          <a:solidFill>
                            <a:schemeClr val="tx1"/>
                          </a:solidFill>
                        </a:rPr>
                        <a:t>～休止</a:t>
                      </a:r>
                      <a:endParaRPr kumimoji="1" lang="en-US" altLang="ja-JP" sz="1300" b="0" dirty="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ja-JP" altLang="en-US" sz="1300" b="0" dirty="0">
                          <a:solidFill>
                            <a:schemeClr val="tx1"/>
                          </a:solidFill>
                        </a:rPr>
                        <a:t>■肝炎ウイルス感染の高リスク集団への働きかけ（健康コラム、健康サポート薬局と連携した啓発等</a:t>
                      </a:r>
                      <a:r>
                        <a:rPr kumimoji="1" lang="ja-JP" altLang="en-US" sz="1300" b="0" dirty="0" smtClean="0">
                          <a:solidFill>
                            <a:schemeClr val="tx1"/>
                          </a:solidFill>
                        </a:rPr>
                        <a:t>）。</a:t>
                      </a:r>
                      <a:endParaRPr kumimoji="1" lang="en-US" altLang="ja-JP" sz="1300" b="0" dirty="0">
                        <a:solidFill>
                          <a:schemeClr val="tx1"/>
                        </a:solidFill>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dirty="0">
                          <a:solidFill>
                            <a:schemeClr val="tx1"/>
                          </a:solidFill>
                        </a:rPr>
                        <a:t>《</a:t>
                      </a:r>
                      <a:r>
                        <a:rPr kumimoji="1" lang="ja-JP" altLang="en-US" sz="1300" u="sng" dirty="0">
                          <a:solidFill>
                            <a:schemeClr val="tx1"/>
                          </a:solidFill>
                        </a:rPr>
                        <a:t>肝炎肝がんに関する普及啓発の推進</a:t>
                      </a:r>
                      <a:r>
                        <a:rPr kumimoji="1" lang="en-US" altLang="ja-JP" sz="1300" dirty="0">
                          <a:solidFill>
                            <a:schemeClr val="tx1"/>
                          </a:solidFill>
                        </a:rPr>
                        <a:t>》</a:t>
                      </a:r>
                      <a:endParaRPr kumimoji="1" lang="en-US" altLang="ja-JP" sz="1300" b="0" dirty="0">
                        <a:solidFill>
                          <a:schemeClr val="tx1"/>
                        </a:solidFill>
                      </a:endParaRPr>
                    </a:p>
                    <a:p>
                      <a:pPr marL="179388" indent="-179388">
                        <a:lnSpc>
                          <a:spcPts val="1600"/>
                        </a:lnSpc>
                      </a:pPr>
                      <a:r>
                        <a:rPr kumimoji="1" lang="ja-JP" altLang="en-US" sz="1300" dirty="0" smtClean="0">
                          <a:solidFill>
                            <a:schemeClr val="tx1"/>
                          </a:solidFill>
                        </a:rPr>
                        <a:t>■</a:t>
                      </a:r>
                      <a:r>
                        <a:rPr kumimoji="1" lang="ja-JP" altLang="en-US" sz="1300" b="0" dirty="0" smtClean="0">
                          <a:solidFill>
                            <a:schemeClr val="tx1"/>
                          </a:solidFill>
                        </a:rPr>
                        <a:t>肝炎</a:t>
                      </a:r>
                      <a:r>
                        <a:rPr kumimoji="1" lang="ja-JP" altLang="en-US" sz="1300" b="0" dirty="0">
                          <a:solidFill>
                            <a:schemeClr val="tx1"/>
                          </a:solidFill>
                        </a:rPr>
                        <a:t>医療</a:t>
                      </a:r>
                      <a:r>
                        <a:rPr kumimoji="1" lang="ja-JP" altLang="en-US" sz="1300" b="0" dirty="0" smtClean="0">
                          <a:solidFill>
                            <a:schemeClr val="tx1"/>
                          </a:solidFill>
                        </a:rPr>
                        <a:t>コーディネーターの養成</a:t>
                      </a:r>
                      <a:r>
                        <a:rPr kumimoji="1" lang="ja-JP" altLang="en-US" sz="1100" b="0" dirty="0">
                          <a:solidFill>
                            <a:schemeClr val="tx1"/>
                          </a:solidFill>
                        </a:rPr>
                        <a:t>（</a:t>
                      </a:r>
                      <a:r>
                        <a:rPr kumimoji="1" lang="en-US" altLang="ja-JP" sz="1100" b="0" dirty="0">
                          <a:solidFill>
                            <a:schemeClr val="tx1"/>
                          </a:solidFill>
                        </a:rPr>
                        <a:t>Web</a:t>
                      </a:r>
                      <a:r>
                        <a:rPr kumimoji="1" lang="ja-JP" altLang="en-US" sz="1100" b="0" dirty="0">
                          <a:solidFill>
                            <a:schemeClr val="tx1"/>
                          </a:solidFill>
                        </a:rPr>
                        <a:t>研修</a:t>
                      </a:r>
                      <a:r>
                        <a:rPr kumimoji="1" lang="ja-JP" altLang="en-US" sz="1100" b="0" dirty="0" smtClean="0">
                          <a:solidFill>
                            <a:schemeClr val="tx1"/>
                          </a:solidFill>
                        </a:rPr>
                        <a:t>）。</a:t>
                      </a:r>
                      <a:r>
                        <a:rPr kumimoji="1" lang="en-US" altLang="ja-JP" sz="1300" b="0" dirty="0" smtClean="0">
                          <a:solidFill>
                            <a:schemeClr val="tx1"/>
                          </a:solidFill>
                        </a:rPr>
                        <a:t>【</a:t>
                      </a:r>
                      <a:r>
                        <a:rPr kumimoji="1" lang="en-US" altLang="ja-JP" sz="1300" b="0" dirty="0">
                          <a:solidFill>
                            <a:schemeClr val="tx1"/>
                          </a:solidFill>
                        </a:rPr>
                        <a:t>R2</a:t>
                      </a:r>
                      <a:r>
                        <a:rPr kumimoji="1" lang="ja-JP" altLang="en-US" sz="1300" b="0" dirty="0">
                          <a:solidFill>
                            <a:schemeClr val="tx1"/>
                          </a:solidFill>
                        </a:rPr>
                        <a:t>年度：</a:t>
                      </a:r>
                      <a:r>
                        <a:rPr kumimoji="1" lang="en-US" altLang="ja-JP" sz="1300" b="0" dirty="0" smtClean="0">
                          <a:solidFill>
                            <a:schemeClr val="tx1"/>
                          </a:solidFill>
                        </a:rPr>
                        <a:t>1,198</a:t>
                      </a:r>
                      <a:r>
                        <a:rPr kumimoji="1" lang="ja-JP" altLang="en-US" sz="1300" b="0" dirty="0" smtClean="0">
                          <a:solidFill>
                            <a:schemeClr val="tx1"/>
                          </a:solidFill>
                        </a:rPr>
                        <a:t>人、累計</a:t>
                      </a:r>
                      <a:r>
                        <a:rPr kumimoji="1" lang="en-US" altLang="ja-JP" sz="1300" b="0" dirty="0" smtClean="0">
                          <a:solidFill>
                            <a:schemeClr val="tx1"/>
                          </a:solidFill>
                        </a:rPr>
                        <a:t>1,569</a:t>
                      </a:r>
                      <a:r>
                        <a:rPr kumimoji="1" lang="ja-JP" altLang="en-US" sz="1300" b="0" dirty="0" smtClean="0">
                          <a:solidFill>
                            <a:schemeClr val="tx1"/>
                          </a:solidFill>
                        </a:rPr>
                        <a:t>人</a:t>
                      </a:r>
                      <a:r>
                        <a:rPr kumimoji="1" lang="en-US" altLang="ja-JP" sz="1300" b="0" dirty="0" smtClean="0">
                          <a:solidFill>
                            <a:schemeClr val="tx1"/>
                          </a:solidFill>
                        </a:rPr>
                        <a:t>】</a:t>
                      </a:r>
                      <a:endParaRPr kumimoji="1" lang="en-US" altLang="ja-JP" sz="1300" b="0" dirty="0">
                        <a:solidFill>
                          <a:schemeClr val="tx1"/>
                        </a:solidFill>
                      </a:endParaRP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a:solidFill>
                            <a:schemeClr val="tx1"/>
                          </a:solidFill>
                          <a:latin typeface="+mn-ea"/>
                          <a:ea typeface="+mn-ea"/>
                        </a:rPr>
                        <a:t>■肝炎医療コーディネーターの対象拡大（健康サポート薬局、患者団体）及び認定ピンバッジの作成・制度案内チラシの配布（見える化）、健康サポート薬局と連携した啓発［再掲</a:t>
                      </a:r>
                      <a:r>
                        <a:rPr kumimoji="1" lang="ja-JP" altLang="en-US" sz="1300" b="0" dirty="0" smtClean="0">
                          <a:solidFill>
                            <a:schemeClr val="tx1"/>
                          </a:solidFill>
                          <a:latin typeface="+mn-ea"/>
                          <a:ea typeface="+mn-ea"/>
                        </a:rPr>
                        <a:t>］。</a:t>
                      </a:r>
                      <a:endParaRPr kumimoji="1" lang="en-US" altLang="ja-JP" sz="1300" b="0" dirty="0">
                        <a:solidFill>
                          <a:schemeClr val="tx1"/>
                        </a:solidFill>
                        <a:latin typeface="+mn-ea"/>
                        <a:ea typeface="+mn-ea"/>
                      </a:endParaRP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a:solidFill>
                            <a:schemeClr val="tx1"/>
                          </a:solidFill>
                        </a:rPr>
                        <a:t>■各関係機関にチラシの配付や広報への掲載依頼等を行い肝炎ウイルス検査の受診勧奨を</a:t>
                      </a:r>
                      <a:r>
                        <a:rPr kumimoji="1" lang="ja-JP" altLang="en-US" sz="1300" b="0" dirty="0" smtClean="0">
                          <a:solidFill>
                            <a:schemeClr val="tx1"/>
                          </a:solidFill>
                        </a:rPr>
                        <a:t>実施。</a:t>
                      </a:r>
                      <a:endParaRPr kumimoji="1" lang="en-US" altLang="ja-JP" sz="13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859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課題</a:t>
                      </a:r>
                      <a:r>
                        <a:rPr kumimoji="1" lang="en-US" altLang="ja-JP" sz="1300" b="1" dirty="0">
                          <a:solidFill>
                            <a:schemeClr val="tx1"/>
                          </a:solidFill>
                          <a:latin typeface="+mn-ea"/>
                          <a:ea typeface="+mn-ea"/>
                        </a:rPr>
                        <a:t>》</a:t>
                      </a:r>
                    </a:p>
                    <a:p>
                      <a:pPr>
                        <a:lnSpc>
                          <a:spcPts val="1600"/>
                        </a:lnSpc>
                      </a:pPr>
                      <a:r>
                        <a:rPr kumimoji="1" lang="ja-JP" altLang="en-US" sz="1300" b="1" dirty="0">
                          <a:solidFill>
                            <a:schemeClr val="tx1"/>
                          </a:solidFill>
                          <a:latin typeface="+mn-ea"/>
                          <a:ea typeface="+mn-ea"/>
                        </a:rPr>
                        <a:t>■</a:t>
                      </a:r>
                      <a:r>
                        <a:rPr kumimoji="1" lang="ja-JP" altLang="en-US" sz="1300" b="0" dirty="0">
                          <a:solidFill>
                            <a:schemeClr val="tx1"/>
                          </a:solidFill>
                          <a:latin typeface="+mn-ea"/>
                          <a:ea typeface="+mn-ea"/>
                        </a:rPr>
                        <a:t>肝炎医療コーディネーターの活動支援（養成促進、養成研修内容の充実</a:t>
                      </a:r>
                      <a:r>
                        <a:rPr kumimoji="1" lang="ja-JP" altLang="en-US" sz="1300" b="0" dirty="0" smtClean="0">
                          <a:solidFill>
                            <a:schemeClr val="tx1"/>
                          </a:solidFill>
                          <a:latin typeface="+mn-ea"/>
                          <a:ea typeface="+mn-ea"/>
                        </a:rPr>
                        <a:t>）。</a:t>
                      </a:r>
                      <a:endParaRPr kumimoji="1" lang="en-US" altLang="ja-JP" sz="1300" b="0" dirty="0">
                        <a:solidFill>
                          <a:schemeClr val="tx1"/>
                        </a:solidFill>
                        <a:latin typeface="+mn-ea"/>
                        <a:ea typeface="+mn-ea"/>
                      </a:endParaRPr>
                    </a:p>
                    <a:p>
                      <a:pPr>
                        <a:lnSpc>
                          <a:spcPts val="1600"/>
                        </a:lnSpc>
                      </a:pPr>
                      <a:r>
                        <a:rPr kumimoji="1" lang="ja-JP" altLang="en-US" sz="1300" b="0" dirty="0">
                          <a:solidFill>
                            <a:schemeClr val="tx1"/>
                          </a:solidFill>
                          <a:latin typeface="+mn-ea"/>
                          <a:ea typeface="+mn-ea"/>
                        </a:rPr>
                        <a:t>■市町村及び職域との連携強化（特定市町村への働きかけ等</a:t>
                      </a:r>
                      <a:r>
                        <a:rPr kumimoji="1" lang="ja-JP" altLang="en-US" sz="1300" b="0" dirty="0" smtClean="0">
                          <a:solidFill>
                            <a:schemeClr val="tx1"/>
                          </a:solidFill>
                          <a:latin typeface="+mn-ea"/>
                          <a:ea typeface="+mn-ea"/>
                        </a:rPr>
                        <a:t>）。■</a:t>
                      </a:r>
                      <a:r>
                        <a:rPr kumimoji="1" lang="ja-JP" altLang="en-US" sz="1300" b="0" dirty="0">
                          <a:solidFill>
                            <a:schemeClr val="tx1"/>
                          </a:solidFill>
                          <a:latin typeface="+mn-ea"/>
                          <a:ea typeface="+mn-ea"/>
                        </a:rPr>
                        <a:t>肝炎、肝がん患者の重症化予防の</a:t>
                      </a:r>
                      <a:r>
                        <a:rPr kumimoji="1" lang="ja-JP" altLang="en-US" sz="1300" b="0" dirty="0" smtClean="0">
                          <a:solidFill>
                            <a:schemeClr val="tx1"/>
                          </a:solidFill>
                          <a:latin typeface="+mn-ea"/>
                          <a:ea typeface="+mn-ea"/>
                        </a:rPr>
                        <a:t>推進。</a:t>
                      </a:r>
                      <a:endParaRPr kumimoji="1" lang="en-US" altLang="ja-JP" sz="1300" b="0" dirty="0">
                        <a:solidFill>
                          <a:schemeClr val="tx1"/>
                        </a:solidFill>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kumimoji="1" lang="en-US" altLang="ja-JP" sz="1300" b="1" dirty="0">
                          <a:solidFill>
                            <a:schemeClr val="tx1"/>
                          </a:solidFill>
                          <a:latin typeface="+mn-ea"/>
                          <a:ea typeface="+mn-ea"/>
                        </a:rPr>
                        <a:t>《</a:t>
                      </a:r>
                      <a:r>
                        <a:rPr kumimoji="1" lang="ja-JP" altLang="en-US" sz="1300" b="1" u="sng" dirty="0">
                          <a:solidFill>
                            <a:schemeClr val="tx1"/>
                          </a:solidFill>
                          <a:latin typeface="+mn-ea"/>
                          <a:ea typeface="+mn-ea"/>
                        </a:rPr>
                        <a:t>次年度の取組</a:t>
                      </a:r>
                      <a:r>
                        <a:rPr kumimoji="1" lang="en-US" altLang="ja-JP" sz="1300" b="1" dirty="0">
                          <a:solidFill>
                            <a:schemeClr val="tx1"/>
                          </a:solidFill>
                          <a:latin typeface="+mn-ea"/>
                          <a:ea typeface="+mn-ea"/>
                        </a:rPr>
                        <a:t>》</a:t>
                      </a:r>
                    </a:p>
                    <a:p>
                      <a:pPr marL="179388" indent="-179388">
                        <a:lnSpc>
                          <a:spcPts val="1600"/>
                        </a:lnSpc>
                      </a:pPr>
                      <a:r>
                        <a:rPr kumimoji="1" lang="ja-JP" altLang="en-US" sz="1300" b="1" dirty="0">
                          <a:solidFill>
                            <a:schemeClr val="tx1"/>
                          </a:solidFill>
                          <a:latin typeface="+mn-ea"/>
                          <a:ea typeface="+mn-ea"/>
                        </a:rPr>
                        <a:t>■</a:t>
                      </a:r>
                      <a:r>
                        <a:rPr kumimoji="1" lang="ja-JP" altLang="en-US" sz="1300" b="0" dirty="0">
                          <a:solidFill>
                            <a:schemeClr val="tx1"/>
                          </a:solidFill>
                          <a:latin typeface="+mn-ea"/>
                          <a:ea typeface="+mn-ea"/>
                        </a:rPr>
                        <a:t>肝炎医療コーディネーターを活用した受診勧奨</a:t>
                      </a:r>
                      <a:r>
                        <a:rPr kumimoji="1" lang="ja-JP" altLang="en-US" sz="1300" b="0" dirty="0" smtClean="0">
                          <a:solidFill>
                            <a:schemeClr val="tx1"/>
                          </a:solidFill>
                          <a:latin typeface="+mn-ea"/>
                          <a:ea typeface="+mn-ea"/>
                        </a:rPr>
                        <a:t>・</a:t>
                      </a:r>
                      <a:r>
                        <a:rPr kumimoji="1" lang="ja-JP" altLang="en-US" sz="1300" b="0" dirty="0" smtClean="0">
                          <a:solidFill>
                            <a:schemeClr val="tx1"/>
                          </a:solidFill>
                        </a:rPr>
                        <a:t>肝がん・重度肝硬変治療促進事業</a:t>
                      </a:r>
                      <a:r>
                        <a:rPr kumimoji="1" lang="ja-JP" altLang="en-US" sz="1300" b="0" dirty="0" smtClean="0">
                          <a:solidFill>
                            <a:schemeClr val="tx1"/>
                          </a:solidFill>
                          <a:latin typeface="+mn-ea"/>
                          <a:ea typeface="+mn-ea"/>
                        </a:rPr>
                        <a:t>等の制度周知</a:t>
                      </a:r>
                      <a:r>
                        <a:rPr kumimoji="1" lang="ja-JP" altLang="en-US" sz="1300" b="0" dirty="0" smtClean="0">
                          <a:solidFill>
                            <a:srgbClr val="FF0000"/>
                          </a:solidFill>
                          <a:latin typeface="+mn-ea"/>
                          <a:ea typeface="+mn-ea"/>
                        </a:rPr>
                        <a:t>。</a:t>
                      </a:r>
                      <a:endParaRPr kumimoji="1" lang="en-US" altLang="ja-JP" sz="1300" b="0" dirty="0">
                        <a:solidFill>
                          <a:srgbClr val="FF0000"/>
                        </a:solidFill>
                        <a:latin typeface="+mn-ea"/>
                        <a:ea typeface="+mn-ea"/>
                      </a:endParaRPr>
                    </a:p>
                    <a:p>
                      <a:pPr marL="179388" indent="-179388">
                        <a:lnSpc>
                          <a:spcPts val="1600"/>
                        </a:lnSpc>
                      </a:pPr>
                      <a:r>
                        <a:rPr kumimoji="1" lang="ja-JP" altLang="en-US" sz="1300" b="0" dirty="0">
                          <a:solidFill>
                            <a:schemeClr val="tx1"/>
                          </a:solidFill>
                          <a:latin typeface="+mn-ea"/>
                          <a:ea typeface="+mn-ea"/>
                        </a:rPr>
                        <a:t>■陽性者のフォローアップの充実を市町村に働きかけ精密検査受診率の向上に</a:t>
                      </a:r>
                      <a:r>
                        <a:rPr kumimoji="1" lang="ja-JP" altLang="en-US" sz="1300" b="0" dirty="0" smtClean="0">
                          <a:solidFill>
                            <a:schemeClr val="tx1"/>
                          </a:solidFill>
                          <a:latin typeface="+mn-ea"/>
                          <a:ea typeface="+mn-ea"/>
                        </a:rPr>
                        <a:t>取り組む。</a:t>
                      </a:r>
                      <a:endParaRPr kumimoji="1" lang="en-US" altLang="ja-JP" sz="1300" b="0" dirty="0" smtClean="0">
                        <a:solidFill>
                          <a:schemeClr val="tx1"/>
                        </a:solidFill>
                        <a:latin typeface="+mn-ea"/>
                        <a:ea typeface="+mn-ea"/>
                      </a:endParaRPr>
                    </a:p>
                    <a:p>
                      <a:pPr marL="179388" marR="0" lvl="0" indent="-179388" algn="l" defTabSz="914400" rtl="0" eaLnBrk="1" fontAlgn="auto" latinLnBrk="0" hangingPunct="1">
                        <a:lnSpc>
                          <a:spcPts val="1600"/>
                        </a:lnSpc>
                        <a:spcBef>
                          <a:spcPts val="0"/>
                        </a:spcBef>
                        <a:spcAft>
                          <a:spcPts val="0"/>
                        </a:spcAft>
                        <a:buClrTx/>
                        <a:buSzTx/>
                        <a:buFontTx/>
                        <a:buNone/>
                        <a:tabLst/>
                        <a:defRPr/>
                      </a:pPr>
                      <a:r>
                        <a:rPr kumimoji="1" lang="ja-JP" altLang="en-US" sz="1300" b="0" dirty="0" smtClean="0">
                          <a:solidFill>
                            <a:schemeClr val="tx1"/>
                          </a:solidFill>
                        </a:rPr>
                        <a:t>■肝がん・重度肝硬変治療促進事業の対象拡大（対象月数短縮、分子標的薬による通院治療対象化</a:t>
                      </a:r>
                      <a:r>
                        <a:rPr kumimoji="1" lang="en-US" altLang="ja-JP" sz="1300" b="0" dirty="0" smtClean="0">
                          <a:solidFill>
                            <a:schemeClr val="tx1"/>
                          </a:solidFill>
                        </a:rPr>
                        <a:t>※</a:t>
                      </a:r>
                      <a:r>
                        <a:rPr kumimoji="1" lang="ja-JP" altLang="en-US" sz="1300" b="0" dirty="0" smtClean="0">
                          <a:solidFill>
                            <a:schemeClr val="tx1"/>
                          </a:solidFill>
                        </a:rPr>
                        <a:t>）。</a:t>
                      </a:r>
                      <a:endParaRPr kumimoji="1" lang="en-US" altLang="ja-JP" sz="1300" b="0" dirty="0" smtClean="0">
                        <a:solidFill>
                          <a:schemeClr val="tx1"/>
                        </a:solidFill>
                      </a:endParaRPr>
                    </a:p>
                    <a:p>
                      <a:pPr marL="179388" indent="-179388">
                        <a:lnSpc>
                          <a:spcPts val="1600"/>
                        </a:lnSpc>
                      </a:pPr>
                      <a:r>
                        <a:rPr kumimoji="1" lang="ja-JP" altLang="en-US" sz="1300" b="0" dirty="0" smtClean="0">
                          <a:solidFill>
                            <a:schemeClr val="tx1"/>
                          </a:solidFill>
                          <a:latin typeface="+mn-ea"/>
                          <a:ea typeface="+mn-ea"/>
                        </a:rPr>
                        <a:t>■重症化予防推進事業の推進（定期検査費用助成事業の創設</a:t>
                      </a:r>
                      <a:r>
                        <a:rPr kumimoji="1" lang="en-US" altLang="ja-JP" sz="1300" b="0" dirty="0" smtClean="0">
                          <a:solidFill>
                            <a:schemeClr val="tx1"/>
                          </a:solidFill>
                          <a:latin typeface="+mn-ea"/>
                          <a:ea typeface="+mn-ea"/>
                        </a:rPr>
                        <a:t>※</a:t>
                      </a:r>
                      <a:r>
                        <a:rPr kumimoji="1" lang="ja-JP" altLang="en-US" sz="1300" b="0" dirty="0" smtClean="0">
                          <a:solidFill>
                            <a:schemeClr val="tx1"/>
                          </a:solidFill>
                          <a:latin typeface="+mn-ea"/>
                          <a:ea typeface="+mn-ea"/>
                        </a:rPr>
                        <a:t>）。　</a:t>
                      </a:r>
                      <a:r>
                        <a:rPr kumimoji="1" lang="en-US" altLang="ja-JP" sz="1300" b="0" dirty="0" smtClean="0">
                          <a:solidFill>
                            <a:schemeClr val="tx1"/>
                          </a:solidFill>
                          <a:latin typeface="+mn-ea"/>
                          <a:ea typeface="+mn-ea"/>
                        </a:rPr>
                        <a:t>※2</a:t>
                      </a:r>
                      <a:r>
                        <a:rPr kumimoji="1" lang="ja-JP" altLang="en-US" sz="1300" b="0" dirty="0" smtClean="0">
                          <a:solidFill>
                            <a:schemeClr val="tx1"/>
                          </a:solidFill>
                          <a:latin typeface="+mn-ea"/>
                          <a:ea typeface="+mn-ea"/>
                        </a:rPr>
                        <a:t>月府議会に予算案提案中</a:t>
                      </a:r>
                      <a:endParaRPr kumimoji="1" lang="en-US" altLang="ja-JP" sz="13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835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a:t>
                      </a:r>
                      <a:r>
                        <a:rPr kumimoji="1" lang="ja-JP" altLang="en-US" sz="1600" b="1" baseline="0" dirty="0">
                          <a:solidFill>
                            <a:schemeClr val="bg1"/>
                          </a:solidFill>
                        </a:rPr>
                        <a:t> </a:t>
                      </a:r>
                      <a:r>
                        <a:rPr kumimoji="1" lang="ja-JP" altLang="en-US" sz="1600" b="1" dirty="0">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r>
                        <a:rPr kumimoji="1" lang="ja-JP" altLang="en-US" sz="1300" dirty="0">
                          <a:solidFill>
                            <a:schemeClr val="tx1"/>
                          </a:solidFill>
                        </a:rPr>
                        <a:t>肝炎ウイルス検査事業</a:t>
                      </a:r>
                      <a:r>
                        <a:rPr kumimoji="1" lang="ja-JP" altLang="en-US" sz="1300" dirty="0" smtClean="0">
                          <a:solidFill>
                            <a:schemeClr val="tx1"/>
                          </a:solidFill>
                        </a:rPr>
                        <a:t>（</a:t>
                      </a:r>
                      <a:r>
                        <a:rPr kumimoji="1" lang="en-US" altLang="ja-JP" sz="1300" dirty="0" smtClean="0">
                          <a:solidFill>
                            <a:schemeClr val="tx1"/>
                          </a:solidFill>
                        </a:rPr>
                        <a:t>41,131</a:t>
                      </a:r>
                      <a:r>
                        <a:rPr kumimoji="1" lang="ja-JP" altLang="en-US" sz="1300" dirty="0" smtClean="0">
                          <a:solidFill>
                            <a:schemeClr val="tx1"/>
                          </a:solidFill>
                        </a:rPr>
                        <a:t>千円</a:t>
                      </a:r>
                      <a:r>
                        <a:rPr kumimoji="1" lang="ja-JP" altLang="en-US" sz="1300" dirty="0">
                          <a:solidFill>
                            <a:schemeClr val="tx1"/>
                          </a:solidFill>
                        </a:rPr>
                        <a:t>）、肝炎肝がん総合対策事業（</a:t>
                      </a:r>
                      <a:r>
                        <a:rPr kumimoji="1" lang="en-US" altLang="ja-JP" sz="1300" dirty="0">
                          <a:solidFill>
                            <a:schemeClr val="tx1"/>
                          </a:solidFill>
                        </a:rPr>
                        <a:t>18,864</a:t>
                      </a:r>
                      <a:r>
                        <a:rPr kumimoji="1" lang="ja-JP" altLang="en-US" sz="1300" dirty="0">
                          <a:solidFill>
                            <a:schemeClr val="tx1"/>
                          </a:solidFill>
                        </a:rPr>
                        <a:t>千円）</a:t>
                      </a:r>
                      <a:r>
                        <a:rPr kumimoji="1" lang="ja-JP" altLang="en-US" sz="1300" dirty="0" smtClean="0">
                          <a:solidFill>
                            <a:schemeClr val="tx1"/>
                          </a:solidFill>
                        </a:rPr>
                        <a:t>、肝炎医療費等援助事業（</a:t>
                      </a:r>
                      <a:r>
                        <a:rPr kumimoji="1" lang="en-US" altLang="ja-JP" sz="1300" dirty="0" smtClean="0">
                          <a:solidFill>
                            <a:schemeClr val="tx1"/>
                          </a:solidFill>
                        </a:rPr>
                        <a:t>576,652</a:t>
                      </a:r>
                      <a:r>
                        <a:rPr kumimoji="1" lang="ja-JP" altLang="en-US" sz="1300" dirty="0" smtClean="0">
                          <a:solidFill>
                            <a:schemeClr val="tx1"/>
                          </a:solidFill>
                        </a:rPr>
                        <a:t>千円</a:t>
                      </a:r>
                      <a:r>
                        <a:rPr kumimoji="1" lang="ja-JP" altLang="en-US" sz="1300" dirty="0">
                          <a:solidFill>
                            <a:schemeClr val="tx1"/>
                          </a:solidFill>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398563" y="812700"/>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panose="020F0502020204030204"/>
                <a:ea typeface="游ゴシック" panose="020B0400000000000000" pitchFamily="50" charset="-128"/>
                <a:cs typeface="+mn-cs"/>
              </a:endParaRPr>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本年度評価</a:t>
                </a:r>
                <a:endParaRPr kumimoji="1" lang="en-US" altLang="ja-JP" sz="12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ts val="2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概ね予定</a:t>
                </a:r>
                <a:endParaRPr kumimoji="1" lang="en-US" altLang="ja-JP"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a:ln>
                      <a:noFill/>
                    </a:ln>
                    <a:solidFill>
                      <a:prstClr val="black"/>
                    </a:solidFill>
                    <a:effectLst/>
                    <a:uLnTx/>
                    <a:uFillTx/>
                    <a:latin typeface="Calibri" panose="020F0502020204030204"/>
                    <a:ea typeface="游ゴシック" panose="020B0400000000000000" pitchFamily="50" charset="-128"/>
                    <a:cs typeface="+mn-cs"/>
                  </a:rPr>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2778389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12" name="角丸四角形 11"/>
          <p:cNvSpPr/>
          <p:nvPr/>
        </p:nvSpPr>
        <p:spPr>
          <a:xfrm>
            <a:off x="2459864" y="6068371"/>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5" y="953037"/>
            <a:ext cx="9259910" cy="57648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1" name="表 20"/>
          <p:cNvGraphicFramePr>
            <a:graphicFrameLocks noGrp="1"/>
          </p:cNvGraphicFramePr>
          <p:nvPr>
            <p:extLst/>
          </p:nvPr>
        </p:nvGraphicFramePr>
        <p:xfrm>
          <a:off x="597247" y="1803556"/>
          <a:ext cx="8640960" cy="1111360"/>
        </p:xfrm>
        <a:graphic>
          <a:graphicData uri="http://schemas.openxmlformats.org/drawingml/2006/table">
            <a:tbl>
              <a:tblPr firstRow="1" firstCol="1" bandRow="1">
                <a:tableStyleId>{5C22544A-7EE6-4342-B048-85BDC9FD1C3A}</a:tableStyleId>
              </a:tblPr>
              <a:tblGrid>
                <a:gridCol w="285071">
                  <a:extLst>
                    <a:ext uri="{9D8B030D-6E8A-4147-A177-3AD203B41FA5}">
                      <a16:colId xmlns:a16="http://schemas.microsoft.com/office/drawing/2014/main" val="20000"/>
                    </a:ext>
                  </a:extLst>
                </a:gridCol>
                <a:gridCol w="3213164">
                  <a:extLst>
                    <a:ext uri="{9D8B030D-6E8A-4147-A177-3AD203B41FA5}">
                      <a16:colId xmlns:a16="http://schemas.microsoft.com/office/drawing/2014/main" val="20001"/>
                    </a:ext>
                  </a:extLst>
                </a:gridCol>
                <a:gridCol w="1803042">
                  <a:extLst>
                    <a:ext uri="{9D8B030D-6E8A-4147-A177-3AD203B41FA5}">
                      <a16:colId xmlns:a16="http://schemas.microsoft.com/office/drawing/2014/main" val="20002"/>
                    </a:ext>
                  </a:extLst>
                </a:gridCol>
                <a:gridCol w="1880315">
                  <a:extLst>
                    <a:ext uri="{9D8B030D-6E8A-4147-A177-3AD203B41FA5}">
                      <a16:colId xmlns:a16="http://schemas.microsoft.com/office/drawing/2014/main" val="1262597796"/>
                    </a:ext>
                  </a:extLst>
                </a:gridCol>
                <a:gridCol w="1459368">
                  <a:extLst>
                    <a:ext uri="{9D8B030D-6E8A-4147-A177-3AD203B41FA5}">
                      <a16:colId xmlns:a16="http://schemas.microsoft.com/office/drawing/2014/main" val="20003"/>
                    </a:ext>
                  </a:extLst>
                </a:gridCol>
              </a:tblGrid>
              <a:tr h="413082">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98278">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がん患者の５年相対生存率（全年齢）</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【大阪府がん登録】</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61.0</a:t>
                      </a:r>
                      <a:r>
                        <a:rPr lang="ja-JP" sz="1400" b="1" dirty="0">
                          <a:effectLst/>
                          <a:latin typeface="+mn-ea"/>
                          <a:ea typeface="+mn-ea"/>
                        </a:rPr>
                        <a:t>％</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21</a:t>
                      </a:r>
                      <a:r>
                        <a:rPr lang="ja-JP" sz="1400" b="1" dirty="0">
                          <a:effectLst/>
                          <a:latin typeface="+mn-ea"/>
                          <a:ea typeface="+mn-ea"/>
                        </a:rPr>
                        <a:t>（</a:t>
                      </a:r>
                      <a:r>
                        <a:rPr lang="en-US" sz="1400" b="1" dirty="0">
                          <a:effectLst/>
                          <a:latin typeface="+mn-ea"/>
                          <a:ea typeface="+mn-ea"/>
                        </a:rPr>
                        <a:t>2009</a:t>
                      </a:r>
                      <a:r>
                        <a:rPr lang="ja-JP" sz="1400" b="1" dirty="0">
                          <a:effectLst/>
                          <a:latin typeface="+mn-ea"/>
                          <a:ea typeface="+mn-ea"/>
                        </a:rPr>
                        <a:t>）年診断患者】</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cs typeface="HG丸ｺﾞｼｯｸM-PRO"/>
                        </a:rPr>
                        <a:t>61.2%</a:t>
                      </a:r>
                    </a:p>
                    <a:p>
                      <a:pPr algn="ctr" fontAlgn="auto">
                        <a:lnSpc>
                          <a:spcPts val="1600"/>
                        </a:lnSpc>
                        <a:spcAft>
                          <a:spcPts val="0"/>
                        </a:spcAft>
                      </a:pPr>
                      <a:r>
                        <a:rPr lang="en-US" altLang="ja-JP" sz="1400" b="1" dirty="0">
                          <a:solidFill>
                            <a:schemeClr val="tx1"/>
                          </a:solidFill>
                          <a:effectLst/>
                          <a:latin typeface="+mn-ea"/>
                          <a:ea typeface="+mn-ea"/>
                          <a:cs typeface="HG丸ｺﾞｼｯｸM-PRO"/>
                        </a:rPr>
                        <a:t>【</a:t>
                      </a:r>
                      <a:r>
                        <a:rPr lang="ja-JP" altLang="en-US" sz="1400" b="1" dirty="0">
                          <a:solidFill>
                            <a:schemeClr val="tx1"/>
                          </a:solidFill>
                          <a:effectLst/>
                          <a:latin typeface="+mn-ea"/>
                          <a:ea typeface="+mn-ea"/>
                          <a:cs typeface="HG丸ｺﾞｼｯｸM-PRO"/>
                        </a:rPr>
                        <a:t>平成</a:t>
                      </a:r>
                      <a:r>
                        <a:rPr lang="en-US" altLang="ja-JP" sz="1400" b="1" dirty="0">
                          <a:solidFill>
                            <a:schemeClr val="tx1"/>
                          </a:solidFill>
                          <a:effectLst/>
                          <a:latin typeface="+mn-ea"/>
                          <a:ea typeface="+mn-ea"/>
                          <a:cs typeface="HG丸ｺﾞｼｯｸM-PRO"/>
                        </a:rPr>
                        <a:t>24</a:t>
                      </a:r>
                      <a:r>
                        <a:rPr lang="ja-JP" altLang="en-US" sz="1400" b="1" dirty="0">
                          <a:solidFill>
                            <a:schemeClr val="tx1"/>
                          </a:solidFill>
                          <a:effectLst/>
                          <a:latin typeface="+mn-ea"/>
                          <a:ea typeface="+mn-ea"/>
                          <a:cs typeface="HG丸ｺﾞｼｯｸM-PRO"/>
                        </a:rPr>
                        <a:t>（</a:t>
                      </a:r>
                      <a:r>
                        <a:rPr lang="en-US" altLang="ja-JP" sz="1400" b="1" dirty="0">
                          <a:solidFill>
                            <a:schemeClr val="tx1"/>
                          </a:solidFill>
                          <a:effectLst/>
                          <a:latin typeface="+mn-ea"/>
                          <a:ea typeface="+mn-ea"/>
                          <a:cs typeface="HG丸ｺﾞｼｯｸM-PRO"/>
                        </a:rPr>
                        <a:t>2012</a:t>
                      </a:r>
                      <a:r>
                        <a:rPr lang="ja-JP" altLang="en-US" sz="1400" b="1" dirty="0">
                          <a:solidFill>
                            <a:schemeClr val="tx1"/>
                          </a:solidFill>
                          <a:effectLst/>
                          <a:latin typeface="+mn-ea"/>
                          <a:ea typeface="+mn-ea"/>
                          <a:cs typeface="HG丸ｺﾞｼｯｸM-PRO"/>
                        </a:rPr>
                        <a:t>）年診断患者</a:t>
                      </a:r>
                      <a:r>
                        <a:rPr lang="en-US" altLang="ja-JP" sz="1400" b="1" dirty="0">
                          <a:solidFill>
                            <a:schemeClr val="tx1"/>
                          </a:solidFill>
                          <a:effectLst/>
                          <a:latin typeface="+mn-ea"/>
                          <a:ea typeface="+mn-ea"/>
                          <a:cs typeface="HG丸ｺﾞｼｯｸM-PRO"/>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sz="1400" b="1" dirty="0">
                          <a:solidFill>
                            <a:schemeClr val="tx1"/>
                          </a:solidFill>
                          <a:effectLst/>
                          <a:latin typeface="+mn-ea"/>
                          <a:ea typeface="+mn-ea"/>
                        </a:rPr>
                        <a:t>改善</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2" name="表 21"/>
          <p:cNvGraphicFramePr>
            <a:graphicFrameLocks noGrp="1"/>
          </p:cNvGraphicFramePr>
          <p:nvPr>
            <p:extLst/>
          </p:nvPr>
        </p:nvGraphicFramePr>
        <p:xfrm>
          <a:off x="597247" y="2971941"/>
          <a:ext cx="8640960" cy="3617118"/>
        </p:xfrm>
        <a:graphic>
          <a:graphicData uri="http://schemas.openxmlformats.org/drawingml/2006/table">
            <a:tbl>
              <a:tblPr firstRow="1" firstCol="1" bandRow="1">
                <a:tableStyleId>{5C22544A-7EE6-4342-B048-85BDC9FD1C3A}</a:tableStyleId>
              </a:tblPr>
              <a:tblGrid>
                <a:gridCol w="258257">
                  <a:extLst>
                    <a:ext uri="{9D8B030D-6E8A-4147-A177-3AD203B41FA5}">
                      <a16:colId xmlns:a16="http://schemas.microsoft.com/office/drawing/2014/main" val="20000"/>
                    </a:ext>
                  </a:extLst>
                </a:gridCol>
                <a:gridCol w="3214220">
                  <a:extLst>
                    <a:ext uri="{9D8B030D-6E8A-4147-A177-3AD203B41FA5}">
                      <a16:colId xmlns:a16="http://schemas.microsoft.com/office/drawing/2014/main" val="20001"/>
                    </a:ext>
                  </a:extLst>
                </a:gridCol>
                <a:gridCol w="2524259">
                  <a:extLst>
                    <a:ext uri="{9D8B030D-6E8A-4147-A177-3AD203B41FA5}">
                      <a16:colId xmlns:a16="http://schemas.microsoft.com/office/drawing/2014/main" val="20002"/>
                    </a:ext>
                  </a:extLst>
                </a:gridCol>
                <a:gridCol w="2644224">
                  <a:extLst>
                    <a:ext uri="{9D8B030D-6E8A-4147-A177-3AD203B41FA5}">
                      <a16:colId xmlns:a16="http://schemas.microsoft.com/office/drawing/2014/main" val="3811638661"/>
                    </a:ext>
                  </a:extLst>
                </a:gridCol>
              </a:tblGrid>
              <a:tr h="485119">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592950">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年間新入院がん患者数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a:effectLst/>
                          <a:latin typeface="+mn-ea"/>
                          <a:ea typeface="+mn-ea"/>
                        </a:rPr>
                        <a:t>1</a:t>
                      </a:r>
                      <a:r>
                        <a:rPr lang="en-US" altLang="ja-JP" sz="1400" b="1" dirty="0">
                          <a:effectLst/>
                          <a:latin typeface="+mn-ea"/>
                          <a:ea typeface="+mn-ea"/>
                        </a:rPr>
                        <a:t>65</a:t>
                      </a:r>
                      <a:r>
                        <a:rPr lang="en-US" sz="1400" b="1" dirty="0">
                          <a:effectLst/>
                          <a:latin typeface="+mn-ea"/>
                          <a:ea typeface="+mn-ea"/>
                        </a:rPr>
                        <a:t>,</a:t>
                      </a:r>
                      <a:r>
                        <a:rPr lang="en-US" altLang="ja-JP" sz="1400" b="1" dirty="0">
                          <a:effectLst/>
                          <a:latin typeface="+mn-ea"/>
                          <a:ea typeface="+mn-ea"/>
                        </a:rPr>
                        <a:t>061</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a:t>
                      </a:r>
                      <a:r>
                        <a:rPr lang="ja-JP" sz="1200" b="1" dirty="0" smtClean="0">
                          <a:effectLst/>
                          <a:latin typeface="+mn-ea"/>
                          <a:ea typeface="+mn-ea"/>
                        </a:rPr>
                        <a:t>平成</a:t>
                      </a:r>
                      <a:r>
                        <a:rPr lang="en-US" altLang="ja-JP" sz="1200" b="1" dirty="0" smtClean="0">
                          <a:effectLst/>
                          <a:latin typeface="+mn-ea"/>
                          <a:ea typeface="+mn-ea"/>
                        </a:rPr>
                        <a:t>28</a:t>
                      </a:r>
                      <a:r>
                        <a:rPr lang="ja-JP" sz="1200" b="1" dirty="0" smtClean="0">
                          <a:effectLst/>
                          <a:latin typeface="+mn-ea"/>
                          <a:ea typeface="+mn-ea"/>
                        </a:rPr>
                        <a:t>（</a:t>
                      </a:r>
                      <a:r>
                        <a:rPr lang="en-US" altLang="ja-JP" sz="1200" b="1" dirty="0" smtClean="0">
                          <a:solidFill>
                            <a:schemeClr val="tx1"/>
                          </a:solidFill>
                          <a:effectLst/>
                          <a:latin typeface="+mn-ea"/>
                          <a:ea typeface="+mn-ea"/>
                        </a:rPr>
                        <a:t>2016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chemeClr val="tx1"/>
                          </a:solidFill>
                          <a:effectLst/>
                          <a:latin typeface="+mn-ea"/>
                          <a:ea typeface="+mn-ea"/>
                        </a:rPr>
                        <a:t>171,648</a:t>
                      </a:r>
                      <a:r>
                        <a:rPr lang="ja-JP" altLang="ja-JP" sz="1400" b="1" dirty="0">
                          <a:solidFill>
                            <a:schemeClr val="tx1"/>
                          </a:solidFill>
                          <a:effectLst/>
                          <a:latin typeface="+mn-ea"/>
                          <a:ea typeface="+mn-ea"/>
                        </a:rPr>
                        <a:t>名／</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algn="ctr" fontAlgn="auto">
                        <a:lnSpc>
                          <a:spcPts val="14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令和元</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2019</a:t>
                      </a:r>
                      <a:r>
                        <a:rPr lang="ja-JP" altLang="ja-JP" sz="1200" b="1" dirty="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92950">
                <a:tc>
                  <a:txBody>
                    <a:bodyPr/>
                    <a:lstStyle/>
                    <a:p>
                      <a:pPr algn="ctr" fontAlgn="auto">
                        <a:lnSpc>
                          <a:spcPts val="1600"/>
                        </a:lnSpc>
                        <a:spcAft>
                          <a:spcPts val="0"/>
                        </a:spcAft>
                      </a:pPr>
                      <a:r>
                        <a:rPr lang="ja-JP" sz="1400" b="1" dirty="0">
                          <a:effectLst/>
                          <a:latin typeface="+mn-ea"/>
                          <a:ea typeface="+mn-ea"/>
                        </a:rPr>
                        <a:t>２</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悪性腫瘍手術件数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a:effectLst/>
                          <a:latin typeface="+mn-ea"/>
                          <a:ea typeface="+mn-ea"/>
                        </a:rPr>
                        <a:t>5</a:t>
                      </a:r>
                      <a:r>
                        <a:rPr lang="en-US" altLang="ja-JP" sz="1400" b="1" dirty="0">
                          <a:effectLst/>
                          <a:latin typeface="+mn-ea"/>
                          <a:ea typeface="+mn-ea"/>
                        </a:rPr>
                        <a:t>4</a:t>
                      </a:r>
                      <a:r>
                        <a:rPr lang="en-US" sz="1400" b="1" dirty="0">
                          <a:effectLst/>
                          <a:latin typeface="+mn-ea"/>
                          <a:ea typeface="+mn-ea"/>
                        </a:rPr>
                        <a:t>,</a:t>
                      </a:r>
                      <a:r>
                        <a:rPr lang="en-US" altLang="ja-JP" sz="1400" b="1" dirty="0">
                          <a:effectLst/>
                          <a:latin typeface="+mn-ea"/>
                          <a:ea typeface="+mn-ea"/>
                        </a:rPr>
                        <a:t>603</a:t>
                      </a:r>
                      <a:r>
                        <a:rPr lang="ja-JP" sz="1400" b="1" dirty="0">
                          <a:effectLst/>
                          <a:latin typeface="+mn-ea"/>
                          <a:ea typeface="+mn-ea"/>
                        </a:rPr>
                        <a:t>件／</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a:t>
                      </a:r>
                      <a:r>
                        <a:rPr lang="ja-JP" sz="1200" b="1" dirty="0" smtClean="0">
                          <a:effectLst/>
                          <a:latin typeface="+mn-ea"/>
                          <a:ea typeface="+mn-ea"/>
                        </a:rPr>
                        <a:t>平成</a:t>
                      </a:r>
                      <a:r>
                        <a:rPr lang="en-US" altLang="ja-JP" sz="1200" b="1" dirty="0" smtClean="0">
                          <a:effectLst/>
                          <a:latin typeface="+mn-ea"/>
                          <a:ea typeface="+mn-ea"/>
                        </a:rPr>
                        <a:t>28</a:t>
                      </a:r>
                      <a:r>
                        <a:rPr lang="ja-JP" sz="1200" b="1" dirty="0" smtClean="0">
                          <a:effectLst/>
                          <a:latin typeface="+mn-ea"/>
                          <a:ea typeface="+mn-ea"/>
                        </a:rPr>
                        <a:t>（</a:t>
                      </a:r>
                      <a:r>
                        <a:rPr lang="en-US" altLang="ja-JP" sz="1200" b="1" dirty="0" smtClean="0">
                          <a:solidFill>
                            <a:schemeClr val="tx1"/>
                          </a:solidFill>
                          <a:effectLst/>
                          <a:latin typeface="+mn-ea"/>
                          <a:ea typeface="+mn-ea"/>
                        </a:rPr>
                        <a:t>2016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chemeClr val="tx1"/>
                          </a:solidFill>
                          <a:effectLst/>
                          <a:latin typeface="+mn-ea"/>
                          <a:ea typeface="+mn-ea"/>
                        </a:rPr>
                        <a:t>56,898</a:t>
                      </a:r>
                      <a:r>
                        <a:rPr lang="ja-JP" altLang="ja-JP" sz="1400" b="1" dirty="0">
                          <a:solidFill>
                            <a:schemeClr val="tx1"/>
                          </a:solidFill>
                          <a:effectLst/>
                          <a:latin typeface="+mn-ea"/>
                          <a:ea typeface="+mn-ea"/>
                        </a:rPr>
                        <a:t>件／</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令和元</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2019</a:t>
                      </a:r>
                      <a:r>
                        <a:rPr lang="ja-JP" altLang="ja-JP" sz="1200" b="1" dirty="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592950">
                <a:tc>
                  <a:txBody>
                    <a:bodyPr/>
                    <a:lstStyle/>
                    <a:p>
                      <a:pPr algn="ctr" fontAlgn="auto">
                        <a:lnSpc>
                          <a:spcPts val="1600"/>
                        </a:lnSpc>
                        <a:spcAft>
                          <a:spcPts val="0"/>
                        </a:spcAft>
                      </a:pPr>
                      <a:r>
                        <a:rPr lang="ja-JP" sz="1400" b="1" dirty="0">
                          <a:effectLst/>
                          <a:latin typeface="+mn-ea"/>
                          <a:ea typeface="+mn-ea"/>
                        </a:rPr>
                        <a:t>３</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放射</a:t>
                      </a:r>
                      <a:r>
                        <a:rPr lang="ja-JP" sz="1400" b="1">
                          <a:effectLst/>
                          <a:latin typeface="+mn-ea"/>
                          <a:ea typeface="+mn-ea"/>
                        </a:rPr>
                        <a:t>線治療</a:t>
                      </a:r>
                      <a:r>
                        <a:rPr lang="ja-JP" altLang="en-US" sz="1400" b="1">
                          <a:effectLst/>
                          <a:latin typeface="+mn-ea"/>
                          <a:ea typeface="+mn-ea"/>
                        </a:rPr>
                        <a:t>延べ</a:t>
                      </a:r>
                      <a:r>
                        <a:rPr lang="ja-JP" sz="1400" b="1">
                          <a:effectLst/>
                          <a:latin typeface="+mn-ea"/>
                          <a:ea typeface="+mn-ea"/>
                        </a:rPr>
                        <a:t>患者数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sz="1400" b="1" dirty="0">
                          <a:effectLst/>
                          <a:latin typeface="+mn-ea"/>
                          <a:ea typeface="+mn-ea"/>
                        </a:rPr>
                        <a:t>17,</a:t>
                      </a:r>
                      <a:r>
                        <a:rPr lang="en-US" altLang="ja-JP" sz="1400" b="1" dirty="0">
                          <a:effectLst/>
                          <a:latin typeface="+mn-ea"/>
                          <a:ea typeface="+mn-ea"/>
                        </a:rPr>
                        <a:t>381</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a:t>
                      </a:r>
                      <a:r>
                        <a:rPr lang="ja-JP" sz="1200" b="1" dirty="0" smtClean="0">
                          <a:effectLst/>
                          <a:latin typeface="+mn-ea"/>
                          <a:ea typeface="+mn-ea"/>
                        </a:rPr>
                        <a:t>平成</a:t>
                      </a:r>
                      <a:r>
                        <a:rPr lang="en-US" altLang="ja-JP" sz="1200" b="1" dirty="0" smtClean="0">
                          <a:effectLst/>
                          <a:latin typeface="+mn-ea"/>
                          <a:ea typeface="+mn-ea"/>
                        </a:rPr>
                        <a:t>28</a:t>
                      </a:r>
                      <a:r>
                        <a:rPr lang="ja-JP" sz="1200" b="1" dirty="0" smtClean="0">
                          <a:effectLst/>
                          <a:latin typeface="+mn-ea"/>
                          <a:ea typeface="+mn-ea"/>
                        </a:rPr>
                        <a:t>（</a:t>
                      </a:r>
                      <a:r>
                        <a:rPr lang="en-US" altLang="ja-JP" sz="1200" b="1" dirty="0" smtClean="0">
                          <a:solidFill>
                            <a:schemeClr val="tx1"/>
                          </a:solidFill>
                          <a:effectLst/>
                          <a:latin typeface="+mn-ea"/>
                          <a:ea typeface="+mn-ea"/>
                        </a:rPr>
                        <a:t>2016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chemeClr val="tx1"/>
                          </a:solidFill>
                          <a:effectLst/>
                          <a:latin typeface="+mn-ea"/>
                          <a:ea typeface="+mn-ea"/>
                        </a:rPr>
                        <a:t>23,213</a:t>
                      </a:r>
                      <a:r>
                        <a:rPr lang="ja-JP" altLang="ja-JP" sz="1400" b="1" dirty="0">
                          <a:solidFill>
                            <a:schemeClr val="tx1"/>
                          </a:solidFill>
                          <a:effectLst/>
                          <a:latin typeface="+mn-ea"/>
                          <a:ea typeface="+mn-ea"/>
                        </a:rPr>
                        <a:t>名／</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令和元</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2019</a:t>
                      </a:r>
                      <a:r>
                        <a:rPr lang="ja-JP" altLang="ja-JP" sz="1200" b="1" dirty="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592950">
                <a:tc>
                  <a:txBody>
                    <a:bodyPr/>
                    <a:lstStyle/>
                    <a:p>
                      <a:pPr algn="ctr" fontAlgn="auto">
                        <a:lnSpc>
                          <a:spcPts val="1600"/>
                        </a:lnSpc>
                        <a:spcAft>
                          <a:spcPts val="0"/>
                        </a:spcAft>
                      </a:pPr>
                      <a:r>
                        <a:rPr lang="ja-JP" sz="1400" b="1" dirty="0">
                          <a:effectLst/>
                          <a:latin typeface="+mn-ea"/>
                          <a:ea typeface="+mn-ea"/>
                        </a:rPr>
                        <a:t>４</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外来</a:t>
                      </a:r>
                      <a:r>
                        <a:rPr lang="ja-JP" sz="1400" b="1">
                          <a:effectLst/>
                          <a:latin typeface="+mn-ea"/>
                          <a:ea typeface="+mn-ea"/>
                        </a:rPr>
                        <a:t>化学療法</a:t>
                      </a:r>
                      <a:r>
                        <a:rPr lang="ja-JP" altLang="en-US" sz="1400" b="1">
                          <a:effectLst/>
                          <a:latin typeface="+mn-ea"/>
                          <a:ea typeface="+mn-ea"/>
                        </a:rPr>
                        <a:t>延べ</a:t>
                      </a:r>
                      <a:r>
                        <a:rPr lang="ja-JP" sz="1400" b="1">
                          <a:effectLst/>
                          <a:latin typeface="+mn-ea"/>
                          <a:ea typeface="+mn-ea"/>
                        </a:rPr>
                        <a:t>患者数</a:t>
                      </a:r>
                      <a:r>
                        <a:rPr lang="en-US" sz="1400" b="1" dirty="0">
                          <a:effectLst/>
                          <a:latin typeface="+mn-ea"/>
                          <a:ea typeface="+mn-ea"/>
                        </a:rPr>
                        <a:t/>
                      </a:r>
                      <a:br>
                        <a:rPr lang="en-US" sz="1400" b="1" dirty="0">
                          <a:effectLst/>
                          <a:latin typeface="+mn-ea"/>
                          <a:ea typeface="+mn-ea"/>
                        </a:rPr>
                      </a:b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effectLst/>
                          <a:latin typeface="+mn-ea"/>
                          <a:ea typeface="+mn-ea"/>
                        </a:rPr>
                        <a:t>31</a:t>
                      </a:r>
                      <a:r>
                        <a:rPr lang="en-US" sz="1400" b="1" dirty="0">
                          <a:effectLst/>
                          <a:latin typeface="+mn-ea"/>
                          <a:ea typeface="+mn-ea"/>
                        </a:rPr>
                        <a:t>,</a:t>
                      </a:r>
                      <a:r>
                        <a:rPr lang="en-US" altLang="ja-JP" sz="1400" b="1" dirty="0">
                          <a:effectLst/>
                          <a:latin typeface="+mn-ea"/>
                          <a:ea typeface="+mn-ea"/>
                        </a:rPr>
                        <a:t>607</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a:t>
                      </a:r>
                      <a:r>
                        <a:rPr lang="ja-JP" sz="1200" b="1" dirty="0" smtClean="0">
                          <a:effectLst/>
                          <a:latin typeface="+mn-ea"/>
                          <a:ea typeface="+mn-ea"/>
                        </a:rPr>
                        <a:t>平成</a:t>
                      </a:r>
                      <a:r>
                        <a:rPr lang="en-US" altLang="ja-JP" sz="1200" b="1" dirty="0" smtClean="0">
                          <a:effectLst/>
                          <a:latin typeface="+mn-ea"/>
                          <a:ea typeface="+mn-ea"/>
                        </a:rPr>
                        <a:t>28</a:t>
                      </a:r>
                      <a:r>
                        <a:rPr lang="ja-JP" sz="1200" b="1" dirty="0" smtClean="0">
                          <a:effectLst/>
                          <a:latin typeface="+mn-ea"/>
                          <a:ea typeface="+mn-ea"/>
                        </a:rPr>
                        <a:t>（</a:t>
                      </a:r>
                      <a:r>
                        <a:rPr lang="en-US" altLang="ja-JP" sz="1200" b="1" dirty="0" smtClean="0">
                          <a:solidFill>
                            <a:schemeClr val="tx1"/>
                          </a:solidFill>
                          <a:effectLst/>
                          <a:latin typeface="+mn-ea"/>
                          <a:ea typeface="+mn-ea"/>
                        </a:rPr>
                        <a:t>2016</a:t>
                      </a:r>
                      <a:r>
                        <a:rPr lang="ja-JP" sz="1200" b="1" dirty="0" smtClean="0">
                          <a:effectLst/>
                          <a:latin typeface="+mn-ea"/>
                          <a:ea typeface="+mn-ea"/>
                        </a:rPr>
                        <a:t>）</a:t>
                      </a:r>
                      <a:r>
                        <a:rPr lang="ja-JP" sz="1200" b="1" dirty="0">
                          <a:effectLst/>
                          <a:latin typeface="+mn-ea"/>
                          <a:ea typeface="+mn-ea"/>
                        </a:rPr>
                        <a:t>年】</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chemeClr val="tx1"/>
                          </a:solidFill>
                          <a:effectLst/>
                          <a:latin typeface="+mn-ea"/>
                          <a:ea typeface="+mn-ea"/>
                        </a:rPr>
                        <a:t>104,013</a:t>
                      </a:r>
                      <a:r>
                        <a:rPr lang="ja-JP" altLang="ja-JP" sz="1400" b="1" dirty="0">
                          <a:solidFill>
                            <a:schemeClr val="tx1"/>
                          </a:solidFill>
                          <a:effectLst/>
                          <a:latin typeface="+mn-ea"/>
                          <a:ea typeface="+mn-ea"/>
                        </a:rPr>
                        <a:t>名／</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marL="0" marR="0" lvl="0" indent="0" algn="ctr" defTabSz="914400" rtl="0" eaLnBrk="1" fontAlgn="auto" latinLnBrk="0" hangingPunct="1">
                        <a:lnSpc>
                          <a:spcPts val="1400"/>
                        </a:lnSpc>
                        <a:spcBef>
                          <a:spcPts val="0"/>
                        </a:spcBef>
                        <a:spcAft>
                          <a:spcPts val="0"/>
                        </a:spcAft>
                        <a:buClrTx/>
                        <a:buSzTx/>
                        <a:buFontTx/>
                        <a:buNone/>
                        <a:tabLst/>
                        <a:defRPr/>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令和元</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2019</a:t>
                      </a:r>
                      <a:r>
                        <a:rPr lang="ja-JP" altLang="ja-JP" sz="1200" b="1" dirty="0">
                          <a:solidFill>
                            <a:schemeClr val="tx1"/>
                          </a:solidFill>
                          <a:effectLst/>
                          <a:latin typeface="+mn-ea"/>
                          <a:ea typeface="+mn-ea"/>
                        </a:rPr>
                        <a:t>）年】</a:t>
                      </a:r>
                      <a:endParaRPr lang="en-US" altLang="ja-JP" sz="1200" b="1" dirty="0">
                        <a:solidFill>
                          <a:schemeClr val="tx1"/>
                        </a:solidFill>
                        <a:effectLst/>
                        <a:latin typeface="+mn-ea"/>
                        <a:ea typeface="+mn-ea"/>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60199">
                <a:tc>
                  <a:txBody>
                    <a:bodyPr/>
                    <a:lstStyle/>
                    <a:p>
                      <a:pPr algn="ctr" fontAlgn="auto">
                        <a:lnSpc>
                          <a:spcPts val="1600"/>
                        </a:lnSpc>
                        <a:spcAft>
                          <a:spcPts val="0"/>
                        </a:spcAft>
                      </a:pPr>
                      <a:r>
                        <a:rPr lang="ja-JP" sz="1400" b="1" dirty="0">
                          <a:effectLst/>
                          <a:latin typeface="+mn-ea"/>
                          <a:ea typeface="+mn-ea"/>
                        </a:rPr>
                        <a:t>５</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400"/>
                        </a:lnSpc>
                        <a:spcAft>
                          <a:spcPts val="0"/>
                        </a:spcAft>
                      </a:pPr>
                      <a:r>
                        <a:rPr lang="ja-JP" sz="1400" b="1" dirty="0">
                          <a:effectLst/>
                          <a:latin typeface="+mn-ea"/>
                          <a:ea typeface="+mn-ea"/>
                        </a:rPr>
                        <a:t>地域連携クリティカルパスを適用した</a:t>
                      </a:r>
                      <a:r>
                        <a:rPr lang="ja-JP" altLang="en-US" sz="1400" b="1" dirty="0">
                          <a:effectLst/>
                          <a:latin typeface="+mn-ea"/>
                          <a:ea typeface="+mn-ea"/>
                        </a:rPr>
                        <a:t>延</a:t>
                      </a:r>
                      <a:r>
                        <a:rPr lang="ja-JP" sz="1400" b="1" dirty="0">
                          <a:effectLst/>
                          <a:latin typeface="+mn-ea"/>
                          <a:ea typeface="+mn-ea"/>
                        </a:rPr>
                        <a:t>べ患者数</a:t>
                      </a:r>
                      <a:endParaRPr lang="en-US" altLang="ja-JP" sz="1400" b="1" dirty="0">
                        <a:effectLst/>
                        <a:latin typeface="+mn-ea"/>
                        <a:ea typeface="+mn-ea"/>
                      </a:endParaRPr>
                    </a:p>
                    <a:p>
                      <a:pPr algn="l" fontAlgn="auto">
                        <a:lnSpc>
                          <a:spcPts val="1400"/>
                        </a:lnSpc>
                        <a:spcAft>
                          <a:spcPts val="0"/>
                        </a:spcAft>
                      </a:pPr>
                      <a:r>
                        <a:rPr lang="ja-JP" sz="1400" b="1" dirty="0">
                          <a:effectLst/>
                          <a:latin typeface="+mn-ea"/>
                          <a:ea typeface="+mn-ea"/>
                        </a:rPr>
                        <a:t>【がん診療拠点病院現況報告】</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effectLst/>
                          <a:latin typeface="+mn-ea"/>
                          <a:ea typeface="+mn-ea"/>
                        </a:rPr>
                        <a:t>697</a:t>
                      </a:r>
                      <a:r>
                        <a:rPr lang="ja-JP" sz="1400" b="1" dirty="0">
                          <a:effectLst/>
                          <a:latin typeface="+mn-ea"/>
                          <a:ea typeface="+mn-ea"/>
                        </a:rPr>
                        <a:t>名／</a:t>
                      </a:r>
                      <a:r>
                        <a:rPr lang="en-US" sz="1400" b="1" dirty="0">
                          <a:effectLst/>
                          <a:latin typeface="+mn-ea"/>
                          <a:ea typeface="+mn-ea"/>
                        </a:rPr>
                        <a:t>64</a:t>
                      </a:r>
                      <a:r>
                        <a:rPr lang="ja-JP" sz="1400" b="1" dirty="0">
                          <a:effectLst/>
                          <a:latin typeface="+mn-ea"/>
                          <a:ea typeface="+mn-ea"/>
                        </a:rPr>
                        <a:t>病院</a:t>
                      </a:r>
                      <a:endParaRPr lang="en-US" altLang="ja-JP" sz="1400" b="1" dirty="0">
                        <a:effectLst/>
                        <a:latin typeface="+mn-ea"/>
                        <a:ea typeface="+mn-ea"/>
                      </a:endParaRPr>
                    </a:p>
                    <a:p>
                      <a:pPr algn="ctr" fontAlgn="auto">
                        <a:lnSpc>
                          <a:spcPts val="1400"/>
                        </a:lnSpc>
                        <a:spcAft>
                          <a:spcPts val="0"/>
                        </a:spcAft>
                      </a:pPr>
                      <a:r>
                        <a:rPr lang="ja-JP" sz="1400" b="1" dirty="0">
                          <a:effectLst/>
                          <a:latin typeface="+mn-ea"/>
                          <a:ea typeface="+mn-ea"/>
                        </a:rPr>
                        <a:t>（小児がん除く）</a:t>
                      </a:r>
                    </a:p>
                    <a:p>
                      <a:pPr algn="ctr" fontAlgn="auto">
                        <a:lnSpc>
                          <a:spcPts val="1400"/>
                        </a:lnSpc>
                        <a:spcAft>
                          <a:spcPts val="0"/>
                        </a:spcAft>
                      </a:pPr>
                      <a:r>
                        <a:rPr lang="ja-JP" sz="1200" b="1" dirty="0">
                          <a:effectLst/>
                          <a:latin typeface="+mn-ea"/>
                          <a:ea typeface="+mn-ea"/>
                        </a:rPr>
                        <a:t>【</a:t>
                      </a:r>
                      <a:r>
                        <a:rPr lang="ja-JP" sz="1200" b="1" dirty="0" smtClean="0">
                          <a:effectLst/>
                          <a:latin typeface="+mn-ea"/>
                          <a:ea typeface="+mn-ea"/>
                        </a:rPr>
                        <a:t>平成</a:t>
                      </a:r>
                      <a:r>
                        <a:rPr lang="en-US" altLang="ja-JP" sz="1200" b="1" dirty="0" smtClean="0">
                          <a:effectLst/>
                          <a:latin typeface="+mn-ea"/>
                          <a:ea typeface="+mn-ea"/>
                        </a:rPr>
                        <a:t>29</a:t>
                      </a:r>
                      <a:r>
                        <a:rPr lang="ja-JP" sz="1200" b="1" dirty="0" smtClean="0">
                          <a:effectLst/>
                          <a:latin typeface="+mn-ea"/>
                          <a:ea typeface="+mn-ea"/>
                        </a:rPr>
                        <a:t>（</a:t>
                      </a:r>
                      <a:r>
                        <a:rPr lang="en-US" altLang="ja-JP" sz="1200" b="1" dirty="0" smtClean="0">
                          <a:solidFill>
                            <a:schemeClr val="tx1"/>
                          </a:solidFill>
                          <a:effectLst/>
                          <a:latin typeface="+mn-ea"/>
                          <a:ea typeface="+mn-ea"/>
                        </a:rPr>
                        <a:t>2017</a:t>
                      </a:r>
                      <a:r>
                        <a:rPr lang="ja-JP" sz="1200" b="1" dirty="0" smtClean="0">
                          <a:effectLst/>
                          <a:latin typeface="+mn-ea"/>
                          <a:ea typeface="+mn-ea"/>
                        </a:rPr>
                        <a:t>）</a:t>
                      </a:r>
                      <a:r>
                        <a:rPr lang="ja-JP" sz="1200" b="1" dirty="0">
                          <a:effectLst/>
                          <a:latin typeface="+mn-ea"/>
                          <a:ea typeface="+mn-ea"/>
                        </a:rPr>
                        <a:t>年</a:t>
                      </a:r>
                      <a:r>
                        <a:rPr lang="en-US" altLang="ja-JP" sz="1200" b="1" dirty="0">
                          <a:effectLst/>
                          <a:latin typeface="+mn-ea"/>
                          <a:ea typeface="+mn-ea"/>
                        </a:rPr>
                        <a:t>4</a:t>
                      </a:r>
                      <a:r>
                        <a:rPr lang="ja-JP" sz="1200" b="1" dirty="0">
                          <a:effectLst/>
                          <a:latin typeface="+mn-ea"/>
                          <a:ea typeface="+mn-ea"/>
                        </a:rPr>
                        <a:t>月～７月】</a:t>
                      </a:r>
                      <a:endParaRPr lang="ja-JP" sz="12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400"/>
                        </a:lnSpc>
                        <a:spcAft>
                          <a:spcPts val="0"/>
                        </a:spcAft>
                      </a:pPr>
                      <a:r>
                        <a:rPr lang="en-US" altLang="ja-JP" sz="1400" b="1" dirty="0">
                          <a:solidFill>
                            <a:schemeClr val="tx1"/>
                          </a:solidFill>
                          <a:effectLst/>
                          <a:latin typeface="+mn-ea"/>
                          <a:ea typeface="+mn-ea"/>
                        </a:rPr>
                        <a:t>3,254</a:t>
                      </a:r>
                      <a:r>
                        <a:rPr lang="ja-JP" altLang="ja-JP" sz="1400" b="1" dirty="0">
                          <a:solidFill>
                            <a:schemeClr val="tx1"/>
                          </a:solidFill>
                          <a:effectLst/>
                          <a:latin typeface="+mn-ea"/>
                          <a:ea typeface="+mn-ea"/>
                        </a:rPr>
                        <a:t>名／</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400"/>
                        </a:lnSpc>
                        <a:spcAft>
                          <a:spcPts val="0"/>
                        </a:spcAft>
                      </a:pPr>
                      <a:r>
                        <a:rPr lang="ja-JP" altLang="ja-JP" sz="1400" b="1" dirty="0">
                          <a:solidFill>
                            <a:schemeClr val="tx1"/>
                          </a:solidFill>
                          <a:effectLst/>
                          <a:latin typeface="+mn-ea"/>
                          <a:ea typeface="+mn-ea"/>
                        </a:rPr>
                        <a:t>（小児がん除く）</a:t>
                      </a:r>
                    </a:p>
                    <a:p>
                      <a:pPr algn="ctr" fontAlgn="auto">
                        <a:lnSpc>
                          <a:spcPts val="14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令和元</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2019</a:t>
                      </a:r>
                      <a:r>
                        <a:rPr lang="ja-JP" altLang="ja-JP" sz="1200" b="1" dirty="0">
                          <a:solidFill>
                            <a:schemeClr val="tx1"/>
                          </a:solidFill>
                          <a:effectLst/>
                          <a:latin typeface="+mn-ea"/>
                          <a:ea typeface="+mn-ea"/>
                        </a:rPr>
                        <a:t>）年】</a:t>
                      </a:r>
                      <a:endParaRPr lang="en-US" altLang="ja-JP" sz="1200" b="1" dirty="0">
                        <a:solidFill>
                          <a:schemeClr val="tx1"/>
                        </a:solidFill>
                        <a:effectLst/>
                        <a:latin typeface="+mn-ea"/>
                        <a:ea typeface="+mn-ea"/>
                      </a:endParaRPr>
                    </a:p>
                    <a:p>
                      <a:pPr algn="ctr" fontAlgn="auto">
                        <a:lnSpc>
                          <a:spcPts val="1400"/>
                        </a:lnSpc>
                        <a:spcAft>
                          <a:spcPts val="0"/>
                        </a:spcAft>
                      </a:pPr>
                      <a:r>
                        <a:rPr lang="en-US" altLang="ja-JP" sz="900" b="1" dirty="0">
                          <a:solidFill>
                            <a:schemeClr val="tx1"/>
                          </a:solidFill>
                          <a:effectLst/>
                          <a:latin typeface="+mn-ea"/>
                          <a:ea typeface="+mn-ea"/>
                          <a:cs typeface="HG丸ｺﾞｼｯｸM-PRO"/>
                        </a:rPr>
                        <a:t>※</a:t>
                      </a:r>
                      <a:r>
                        <a:rPr lang="ja-JP" altLang="en-US" sz="900" b="1" dirty="0">
                          <a:solidFill>
                            <a:schemeClr val="tx1"/>
                          </a:solidFill>
                          <a:effectLst/>
                          <a:latin typeface="+mn-ea"/>
                          <a:ea typeface="+mn-ea"/>
                          <a:cs typeface="HG丸ｺﾞｼｯｸM-PRO"/>
                        </a:rPr>
                        <a:t>集計期間に変更あり（３か月間→１年間）</a:t>
                      </a:r>
                      <a:endParaRPr lang="ja-JP" altLang="ja-JP" sz="9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がん医療の充実</a:t>
            </a:r>
          </a:p>
        </p:txBody>
      </p:sp>
      <p:sp>
        <p:nvSpPr>
          <p:cNvPr id="15" name="正方形/長方形 14"/>
          <p:cNvSpPr/>
          <p:nvPr/>
        </p:nvSpPr>
        <p:spPr>
          <a:xfrm>
            <a:off x="143435" y="880670"/>
            <a:ext cx="5241164" cy="432000"/>
          </a:xfrm>
          <a:prstGeom prst="rect">
            <a:avLst/>
          </a:prstGeom>
          <a:solidFill>
            <a:srgbClr val="002060"/>
          </a:solidFill>
        </p:spPr>
        <p:txBody>
          <a:bodyPr wrap="square" anchor="ctr">
            <a:spAutoFit/>
          </a:bodyPr>
          <a:lstStyle/>
          <a:p>
            <a:pPr>
              <a:lnSpc>
                <a:spcPts val="2000"/>
              </a:lnSpc>
            </a:pPr>
            <a:r>
              <a:rPr kumimoji="1" lang="ja-JP" altLang="en-US" sz="2000" b="1" dirty="0">
                <a:ln w="0"/>
                <a:solidFill>
                  <a:schemeClr val="bg1"/>
                </a:solidFill>
                <a:effectLst>
                  <a:outerShdw blurRad="38100" dist="19050" dir="2700000" algn="tl" rotWithShape="0">
                    <a:schemeClr val="dk1">
                      <a:alpha val="40000"/>
                    </a:schemeClr>
                  </a:outerShdw>
                </a:effectLst>
              </a:rPr>
              <a:t>（１）</a:t>
            </a:r>
            <a:r>
              <a:rPr kumimoji="1" lang="ja-JP" altLang="en-US" sz="2000" b="1" dirty="0">
                <a:solidFill>
                  <a:schemeClr val="bg1"/>
                </a:solidFill>
              </a:rPr>
              <a:t>医療提供体制の充実　計画Ｐ</a:t>
            </a:r>
            <a:r>
              <a:rPr kumimoji="1" lang="en-US" altLang="ja-JP" sz="2000" b="1" dirty="0">
                <a:solidFill>
                  <a:schemeClr val="bg1"/>
                </a:solidFill>
              </a:rPr>
              <a:t>50-51</a:t>
            </a:r>
          </a:p>
        </p:txBody>
      </p:sp>
      <p:sp>
        <p:nvSpPr>
          <p:cNvPr id="13" name="正方形/長方形 12"/>
          <p:cNvSpPr/>
          <p:nvPr/>
        </p:nvSpPr>
        <p:spPr>
          <a:xfrm>
            <a:off x="510761" y="1418165"/>
            <a:ext cx="8130963" cy="369332"/>
          </a:xfrm>
          <a:prstGeom prst="rect">
            <a:avLst/>
          </a:prstGeom>
        </p:spPr>
        <p:txBody>
          <a:bodyPr wrap="square">
            <a:spAutoFit/>
          </a:bodyPr>
          <a:lstStyle/>
          <a:p>
            <a:r>
              <a:rPr lang="ja-JP" altLang="en-US" b="1" dirty="0"/>
              <a:t>≪第３期大阪府がん対策推進計画における個別目標及びモニタリング指標≫</a:t>
            </a:r>
          </a:p>
        </p:txBody>
      </p:sp>
    </p:spTree>
    <p:extLst>
      <p:ext uri="{BB962C8B-B14F-4D97-AF65-F5344CB8AC3E}">
        <p14:creationId xmlns:p14="http://schemas.microsoft.com/office/powerpoint/2010/main" val="428607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graphicFrame>
        <p:nvGraphicFramePr>
          <p:cNvPr id="15" name="表 14"/>
          <p:cNvGraphicFramePr>
            <a:graphicFrameLocks noGrp="1"/>
          </p:cNvGraphicFramePr>
          <p:nvPr/>
        </p:nvGraphicFramePr>
        <p:xfrm>
          <a:off x="437881" y="356421"/>
          <a:ext cx="8976575" cy="725403"/>
        </p:xfrm>
        <a:graphic>
          <a:graphicData uri="http://schemas.openxmlformats.org/drawingml/2006/table">
            <a:tbl>
              <a:tblPr firstRow="1" bandRow="1">
                <a:tableStyleId>{5C22544A-7EE6-4342-B048-85BDC9FD1C3A}</a:tableStyleId>
              </a:tblPr>
              <a:tblGrid>
                <a:gridCol w="1107584">
                  <a:extLst>
                    <a:ext uri="{9D8B030D-6E8A-4147-A177-3AD203B41FA5}">
                      <a16:colId xmlns:a16="http://schemas.microsoft.com/office/drawing/2014/main" val="3795206225"/>
                    </a:ext>
                  </a:extLst>
                </a:gridCol>
                <a:gridCol w="7868991">
                  <a:extLst>
                    <a:ext uri="{9D8B030D-6E8A-4147-A177-3AD203B41FA5}">
                      <a16:colId xmlns:a16="http://schemas.microsoft.com/office/drawing/2014/main" val="1328953327"/>
                    </a:ext>
                  </a:extLst>
                </a:gridCol>
              </a:tblGrid>
              <a:tr h="72540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現状･課題</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179388" indent="-179388">
                        <a:lnSpc>
                          <a:spcPts val="2000"/>
                        </a:lnSpc>
                      </a:pPr>
                      <a:r>
                        <a:rPr kumimoji="1" lang="ja-JP" altLang="en-US" sz="1400" b="1" dirty="0">
                          <a:solidFill>
                            <a:schemeClr val="tx1"/>
                          </a:solidFill>
                        </a:rPr>
                        <a:t>◆がん診療拠点病院を通じて、がん医療の均</a:t>
                      </a:r>
                      <a:r>
                        <a:rPr kumimoji="1" lang="ja-JP" altLang="en-US" sz="1400" b="1" dirty="0" err="1">
                          <a:solidFill>
                            <a:schemeClr val="tx1"/>
                          </a:solidFill>
                        </a:rPr>
                        <a:t>てん化を</a:t>
                      </a:r>
                      <a:r>
                        <a:rPr kumimoji="1" lang="ja-JP" altLang="en-US" sz="1400" b="1" dirty="0">
                          <a:solidFill>
                            <a:schemeClr val="tx1"/>
                          </a:solidFill>
                        </a:rPr>
                        <a:t>進めるとともに、二次医療圏毎に地域の</a:t>
                      </a:r>
                      <a:r>
                        <a:rPr kumimoji="1" lang="en-US" altLang="ja-JP" sz="1400" b="1" dirty="0">
                          <a:solidFill>
                            <a:schemeClr val="tx1"/>
                          </a:solidFill>
                        </a:rPr>
                        <a:t> </a:t>
                      </a:r>
                      <a:r>
                        <a:rPr kumimoji="1" lang="ja-JP" altLang="en-US" sz="1400" b="1" dirty="0">
                          <a:solidFill>
                            <a:schemeClr val="tx1"/>
                          </a:solidFill>
                        </a:rPr>
                        <a:t>実情に応じて、地域連携の一層の充実を図る必要がある。</a:t>
                      </a:r>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5563474"/>
                  </a:ext>
                </a:extLst>
              </a:tr>
            </a:tbl>
          </a:graphicData>
        </a:graphic>
      </p:graphicFrame>
      <p:sp>
        <p:nvSpPr>
          <p:cNvPr id="2" name="スライド番号プレースホルダー 1"/>
          <p:cNvSpPr>
            <a:spLocks noGrp="1"/>
          </p:cNvSpPr>
          <p:nvPr>
            <p:ph type="sldNum" sz="quarter" idx="12"/>
          </p:nvPr>
        </p:nvSpPr>
        <p:spPr>
          <a:xfrm>
            <a:off x="6156101" y="6446539"/>
            <a:ext cx="3541690" cy="365125"/>
          </a:xfrm>
        </p:spPr>
        <p:txBody>
          <a:bodyPr/>
          <a:lstStyle/>
          <a:p>
            <a:r>
              <a:rPr kumimoji="1" lang="ja-JP" altLang="en-US" sz="1400" b="1" dirty="0">
                <a:latin typeface="+mn-ea"/>
              </a:rPr>
              <a:t>＜がん診療連携検討部会＞　</a:t>
            </a:r>
            <a:r>
              <a:rPr kumimoji="1" lang="ja-JP" altLang="en-US" sz="1600" b="1" dirty="0">
                <a:latin typeface="+mn-ea"/>
              </a:rPr>
              <a:t>４</a:t>
            </a:r>
          </a:p>
        </p:txBody>
      </p:sp>
      <p:graphicFrame>
        <p:nvGraphicFramePr>
          <p:cNvPr id="9" name="表 8"/>
          <p:cNvGraphicFramePr>
            <a:graphicFrameLocks noGrp="1"/>
          </p:cNvGraphicFramePr>
          <p:nvPr>
            <p:extLst>
              <p:ext uri="{D42A27DB-BD31-4B8C-83A1-F6EECF244321}">
                <p14:modId xmlns:p14="http://schemas.microsoft.com/office/powerpoint/2010/main" val="1261827055"/>
              </p:ext>
            </p:extLst>
          </p:nvPr>
        </p:nvGraphicFramePr>
        <p:xfrm>
          <a:off x="437881" y="1336908"/>
          <a:ext cx="8976575" cy="5075365"/>
        </p:xfrm>
        <a:graphic>
          <a:graphicData uri="http://schemas.openxmlformats.org/drawingml/2006/table">
            <a:tbl>
              <a:tblPr firstRow="1" bandRow="1">
                <a:tableStyleId>{5C22544A-7EE6-4342-B048-85BDC9FD1C3A}</a:tableStyleId>
              </a:tblPr>
              <a:tblGrid>
                <a:gridCol w="1138357">
                  <a:extLst>
                    <a:ext uri="{9D8B030D-6E8A-4147-A177-3AD203B41FA5}">
                      <a16:colId xmlns:a16="http://schemas.microsoft.com/office/drawing/2014/main" val="528851062"/>
                    </a:ext>
                  </a:extLst>
                </a:gridCol>
                <a:gridCol w="7838218">
                  <a:extLst>
                    <a:ext uri="{9D8B030D-6E8A-4147-A177-3AD203B41FA5}">
                      <a16:colId xmlns:a16="http://schemas.microsoft.com/office/drawing/2014/main" val="89849022"/>
                    </a:ext>
                  </a:extLst>
                </a:gridCol>
              </a:tblGrid>
              <a:tr h="2258418">
                <a:tc>
                  <a:txBody>
                    <a:bodyPr/>
                    <a:lstStyle/>
                    <a:p>
                      <a:r>
                        <a:rPr kumimoji="1" lang="ja-JP" altLang="en-US" sz="1600" dirty="0"/>
                        <a:t> 本年度の     </a:t>
                      </a:r>
                      <a:endParaRPr kumimoji="1" lang="en-US" altLang="ja-JP" sz="1600" dirty="0"/>
                    </a:p>
                    <a:p>
                      <a:r>
                        <a:rPr kumimoji="1" lang="en-US" altLang="ja-JP" sz="1600" dirty="0"/>
                        <a:t> </a:t>
                      </a:r>
                      <a:r>
                        <a:rPr kumimoji="1" lang="ja-JP" altLang="en-US" sz="1600" dirty="0"/>
                        <a:t>取組</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700"/>
                        </a:lnSpc>
                      </a:pPr>
                      <a:r>
                        <a:rPr kumimoji="1" lang="en-US" altLang="ja-JP" sz="1400" dirty="0">
                          <a:solidFill>
                            <a:schemeClr val="tx1"/>
                          </a:solidFill>
                        </a:rPr>
                        <a:t>《</a:t>
                      </a:r>
                      <a:r>
                        <a:rPr kumimoji="1" lang="ja-JP" altLang="en-US" sz="1400" u="sng" dirty="0">
                          <a:solidFill>
                            <a:schemeClr val="tx1"/>
                          </a:solidFill>
                        </a:rPr>
                        <a:t>がん診療拠点病院の機能強化</a:t>
                      </a:r>
                      <a:r>
                        <a:rPr kumimoji="1" lang="en-US" altLang="ja-JP" sz="1400" dirty="0" smtClean="0">
                          <a:solidFill>
                            <a:schemeClr val="tx1"/>
                          </a:solidFill>
                        </a:rPr>
                        <a:t>》</a:t>
                      </a:r>
                      <a:endParaRPr kumimoji="1" lang="en-US" altLang="ja-JP" sz="1400" b="0" dirty="0">
                        <a:solidFill>
                          <a:schemeClr val="tx1"/>
                        </a:solidFill>
                      </a:endParaRPr>
                    </a:p>
                    <a:p>
                      <a:pPr>
                        <a:lnSpc>
                          <a:spcPts val="1700"/>
                        </a:lnSpc>
                      </a:pPr>
                      <a:r>
                        <a:rPr kumimoji="1" lang="ja-JP" altLang="en-US" sz="1400" b="0" dirty="0">
                          <a:solidFill>
                            <a:schemeClr val="tx1"/>
                          </a:solidFill>
                        </a:rPr>
                        <a:t>■がん診療連携拠点病院の機能強化を目的とした補助金を交付（</a:t>
                      </a:r>
                      <a:r>
                        <a:rPr kumimoji="1" lang="en-US" altLang="ja-JP" sz="1400" b="0" dirty="0">
                          <a:solidFill>
                            <a:schemeClr val="tx1"/>
                          </a:solidFill>
                        </a:rPr>
                        <a:t>13</a:t>
                      </a:r>
                      <a:r>
                        <a:rPr kumimoji="1" lang="ja-JP" altLang="en-US" sz="1400" b="0" dirty="0">
                          <a:solidFill>
                            <a:schemeClr val="tx1"/>
                          </a:solidFill>
                        </a:rPr>
                        <a:t>病院</a:t>
                      </a:r>
                      <a:r>
                        <a:rPr kumimoji="1" lang="ja-JP" altLang="en-US" sz="1400" b="0" dirty="0" smtClean="0">
                          <a:solidFill>
                            <a:schemeClr val="tx1"/>
                          </a:solidFill>
                        </a:rPr>
                        <a:t>）。</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smtClean="0">
                          <a:solidFill>
                            <a:schemeClr val="tx1"/>
                          </a:solidFill>
                        </a:rPr>
                        <a:t>■がん診療施設の設備整備に係る補助金を交付（</a:t>
                      </a:r>
                      <a:r>
                        <a:rPr kumimoji="1" lang="en-US" altLang="ja-JP" sz="1400" b="0" dirty="0" smtClean="0">
                          <a:solidFill>
                            <a:schemeClr val="tx1"/>
                          </a:solidFill>
                        </a:rPr>
                        <a:t>6</a:t>
                      </a:r>
                      <a:r>
                        <a:rPr kumimoji="1" lang="ja-JP" altLang="en-US" sz="1400" b="0" dirty="0" smtClean="0">
                          <a:solidFill>
                            <a:schemeClr val="tx1"/>
                          </a:solidFill>
                        </a:rPr>
                        <a:t>病院）。</a:t>
                      </a:r>
                      <a:endParaRPr kumimoji="1" lang="en-US" altLang="ja-JP" sz="1400" dirty="0" smtClean="0">
                        <a:solidFill>
                          <a:schemeClr val="tx1"/>
                        </a:solidFill>
                      </a:endParaRPr>
                    </a:p>
                    <a:p>
                      <a:pPr>
                        <a:lnSpc>
                          <a:spcPts val="1700"/>
                        </a:lnSpc>
                      </a:pPr>
                      <a:r>
                        <a:rPr kumimoji="1" lang="ja-JP" altLang="en-US" sz="1400" b="0" dirty="0" smtClean="0">
                          <a:solidFill>
                            <a:schemeClr val="tx1"/>
                          </a:solidFill>
                        </a:rPr>
                        <a:t>■</a:t>
                      </a:r>
                      <a:r>
                        <a:rPr kumimoji="1" lang="ja-JP" altLang="en-US" sz="1400" b="0" dirty="0">
                          <a:solidFill>
                            <a:schemeClr val="tx1"/>
                          </a:solidFill>
                        </a:rPr>
                        <a:t>国拠点病院</a:t>
                      </a:r>
                      <a:r>
                        <a:rPr kumimoji="1" lang="ja-JP" altLang="en-US" sz="1400" b="0" dirty="0" smtClean="0">
                          <a:solidFill>
                            <a:schemeClr val="tx1"/>
                          </a:solidFill>
                        </a:rPr>
                        <a:t>の指定推薦</a:t>
                      </a:r>
                      <a:r>
                        <a:rPr kumimoji="1" lang="en-US" altLang="ja-JP" sz="1400" b="0" dirty="0">
                          <a:solidFill>
                            <a:schemeClr val="tx1"/>
                          </a:solidFill>
                        </a:rPr>
                        <a:t>【</a:t>
                      </a:r>
                      <a:r>
                        <a:rPr kumimoji="1" lang="ja-JP" altLang="en-US" sz="1400" b="0" dirty="0">
                          <a:solidFill>
                            <a:schemeClr val="tx1"/>
                          </a:solidFill>
                        </a:rPr>
                        <a:t>新規：</a:t>
                      </a:r>
                      <a:r>
                        <a:rPr kumimoji="1" lang="en-US" altLang="ja-JP" sz="1400" b="0" dirty="0">
                          <a:solidFill>
                            <a:schemeClr val="tx1"/>
                          </a:solidFill>
                        </a:rPr>
                        <a:t>1</a:t>
                      </a:r>
                      <a:r>
                        <a:rPr kumimoji="1" lang="ja-JP" altLang="en-US" sz="1400" b="0" dirty="0" smtClean="0">
                          <a:solidFill>
                            <a:schemeClr val="tx1"/>
                          </a:solidFill>
                        </a:rPr>
                        <a:t>病院</a:t>
                      </a:r>
                      <a:r>
                        <a:rPr kumimoji="1" lang="en-US" altLang="ja-JP" sz="1400" b="0" dirty="0" smtClean="0">
                          <a:solidFill>
                            <a:schemeClr val="tx1"/>
                          </a:solidFill>
                        </a:rPr>
                        <a:t>】</a:t>
                      </a:r>
                      <a:r>
                        <a:rPr kumimoji="1" lang="ja-JP" altLang="en-US" sz="1400" b="0" dirty="0" smtClean="0">
                          <a:solidFill>
                            <a:schemeClr val="tx1"/>
                          </a:solidFill>
                        </a:rPr>
                        <a:t>（</a:t>
                      </a:r>
                      <a:r>
                        <a:rPr kumimoji="1" lang="en-US" altLang="ja-JP" sz="1400" b="0" dirty="0" smtClean="0">
                          <a:solidFill>
                            <a:schemeClr val="tx1"/>
                          </a:solidFill>
                        </a:rPr>
                        <a:t>※</a:t>
                      </a:r>
                      <a:r>
                        <a:rPr kumimoji="1" lang="ja-JP" altLang="en-US" sz="1400" b="0" dirty="0" smtClean="0">
                          <a:solidFill>
                            <a:schemeClr val="tx1"/>
                          </a:solidFill>
                        </a:rPr>
                        <a:t>現況</a:t>
                      </a:r>
                      <a:r>
                        <a:rPr kumimoji="1" lang="ja-JP" altLang="en-US" sz="1400" b="0" dirty="0">
                          <a:solidFill>
                            <a:schemeClr val="tx1"/>
                          </a:solidFill>
                        </a:rPr>
                        <a:t>報告</a:t>
                      </a:r>
                      <a:r>
                        <a:rPr kumimoji="1" lang="ja-JP" altLang="en-US" sz="1400" b="0" dirty="0" smtClean="0">
                          <a:solidFill>
                            <a:schemeClr val="tx1"/>
                          </a:solidFill>
                        </a:rPr>
                        <a:t>：</a:t>
                      </a:r>
                      <a:r>
                        <a:rPr kumimoji="1" lang="en-US" altLang="ja-JP" sz="1400" b="0" dirty="0" smtClean="0">
                          <a:solidFill>
                            <a:schemeClr val="tx1"/>
                          </a:solidFill>
                        </a:rPr>
                        <a:t>17</a:t>
                      </a:r>
                      <a:r>
                        <a:rPr kumimoji="1" lang="ja-JP" altLang="en-US" sz="1400" b="0" dirty="0" smtClean="0">
                          <a:solidFill>
                            <a:schemeClr val="tx1"/>
                          </a:solidFill>
                        </a:rPr>
                        <a:t>病院）。</a:t>
                      </a:r>
                      <a:endParaRPr kumimoji="1" lang="en-US" altLang="ja-JP" sz="1400" b="0" dirty="0">
                        <a:solidFill>
                          <a:schemeClr val="tx1"/>
                        </a:solidFill>
                      </a:endParaRPr>
                    </a:p>
                    <a:p>
                      <a:pPr marL="185738" indent="-185738">
                        <a:lnSpc>
                          <a:spcPts val="1700"/>
                        </a:lnSpc>
                      </a:pPr>
                      <a:r>
                        <a:rPr kumimoji="1" lang="ja-JP" altLang="en-US" sz="1400" b="0" dirty="0">
                          <a:solidFill>
                            <a:schemeClr val="tx1"/>
                          </a:solidFill>
                        </a:rPr>
                        <a:t>■</a:t>
                      </a:r>
                      <a:r>
                        <a:rPr kumimoji="1" lang="ja-JP" altLang="en-US" sz="1400" b="0" dirty="0" smtClean="0">
                          <a:solidFill>
                            <a:schemeClr val="tx1"/>
                          </a:solidFill>
                        </a:rPr>
                        <a:t>府指定病院の指定</a:t>
                      </a:r>
                      <a:r>
                        <a:rPr kumimoji="1" lang="en-US" altLang="ja-JP" sz="1400" b="0" dirty="0" smtClean="0">
                          <a:solidFill>
                            <a:schemeClr val="tx1"/>
                          </a:solidFill>
                        </a:rPr>
                        <a:t>【</a:t>
                      </a:r>
                      <a:r>
                        <a:rPr kumimoji="1" lang="ja-JP" altLang="en-US" sz="1400" b="0" dirty="0" smtClean="0">
                          <a:solidFill>
                            <a:schemeClr val="tx1"/>
                          </a:solidFill>
                        </a:rPr>
                        <a:t>更新：</a:t>
                      </a:r>
                      <a:r>
                        <a:rPr kumimoji="1" lang="en-US" altLang="ja-JP" sz="1400" b="0" dirty="0" smtClean="0">
                          <a:solidFill>
                            <a:schemeClr val="tx1"/>
                          </a:solidFill>
                        </a:rPr>
                        <a:t>28</a:t>
                      </a:r>
                      <a:r>
                        <a:rPr kumimoji="1" lang="ja-JP" altLang="en-US" sz="1400" b="0" dirty="0" smtClean="0">
                          <a:solidFill>
                            <a:schemeClr val="tx1"/>
                          </a:solidFill>
                        </a:rPr>
                        <a:t>病院（更新</a:t>
                      </a:r>
                      <a:r>
                        <a:rPr kumimoji="1" lang="ja-JP" altLang="en-US" sz="1400" b="0" dirty="0" smtClean="0">
                          <a:solidFill>
                            <a:schemeClr val="tx1"/>
                          </a:solidFill>
                        </a:rPr>
                        <a:t>見込み</a:t>
                      </a:r>
                      <a:r>
                        <a:rPr kumimoji="1" lang="en-US" altLang="ja-JP" sz="1400" b="0" smtClean="0">
                          <a:solidFill>
                            <a:schemeClr val="tx1"/>
                          </a:solidFill>
                        </a:rPr>
                        <a:t>2</a:t>
                      </a:r>
                      <a:r>
                        <a:rPr kumimoji="1" lang="ja-JP" altLang="en-US" sz="1400" b="0" smtClean="0">
                          <a:solidFill>
                            <a:schemeClr val="tx1"/>
                          </a:solidFill>
                        </a:rPr>
                        <a:t>病院</a:t>
                      </a:r>
                      <a:r>
                        <a:rPr kumimoji="1" lang="ja-JP" altLang="en-US" sz="1400" b="0" dirty="0" smtClean="0">
                          <a:solidFill>
                            <a:schemeClr val="tx1"/>
                          </a:solidFill>
                        </a:rPr>
                        <a:t>含む）</a:t>
                      </a:r>
                      <a:r>
                        <a:rPr kumimoji="1" lang="en-US" altLang="ja-JP" sz="1400" b="0" dirty="0" smtClean="0">
                          <a:solidFill>
                            <a:schemeClr val="tx1"/>
                          </a:solidFill>
                        </a:rPr>
                        <a:t>】</a:t>
                      </a:r>
                      <a:r>
                        <a:rPr kumimoji="1" lang="ja-JP" altLang="en-US" sz="1400" b="0" dirty="0" smtClean="0">
                          <a:solidFill>
                            <a:schemeClr val="tx1"/>
                          </a:solidFill>
                        </a:rPr>
                        <a:t>（</a:t>
                      </a:r>
                      <a:r>
                        <a:rPr kumimoji="1" lang="en-US" altLang="ja-JP" sz="1400" b="0" dirty="0" smtClean="0">
                          <a:solidFill>
                            <a:schemeClr val="tx1"/>
                          </a:solidFill>
                        </a:rPr>
                        <a:t>※</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現況報告：</a:t>
                      </a:r>
                      <a:r>
                        <a:rPr kumimoji="1" lang="en-US" altLang="ja-JP" sz="1400" b="0" i="0" u="none" strike="noStrike" kern="1200" cap="none" spc="0" normalizeH="0" baseline="0" noProof="0" dirty="0" smtClean="0">
                          <a:ln>
                            <a:noFill/>
                          </a:ln>
                          <a:solidFill>
                            <a:schemeClr val="tx1"/>
                          </a:solidFill>
                          <a:effectLst/>
                          <a:uLnTx/>
                          <a:uFillTx/>
                          <a:latin typeface="+mn-lt"/>
                          <a:ea typeface="+mn-ea"/>
                          <a:cs typeface="+mn-cs"/>
                        </a:rPr>
                        <a:t>20</a:t>
                      </a:r>
                      <a:r>
                        <a:rPr kumimoji="1" lang="ja-JP" altLang="en-US" sz="1400" b="0" i="0" u="none" strike="noStrike" kern="1200" cap="none" spc="0" normalizeH="0" baseline="0" noProof="0" dirty="0" smtClean="0">
                          <a:ln>
                            <a:noFill/>
                          </a:ln>
                          <a:solidFill>
                            <a:schemeClr val="tx1"/>
                          </a:solidFill>
                          <a:effectLst/>
                          <a:uLnTx/>
                          <a:uFillTx/>
                          <a:latin typeface="+mn-lt"/>
                          <a:ea typeface="+mn-ea"/>
                          <a:cs typeface="+mn-cs"/>
                        </a:rPr>
                        <a:t>病院、</a:t>
                      </a:r>
                      <a:r>
                        <a:rPr kumimoji="1" lang="ja-JP" altLang="en-US" sz="1400" b="0" dirty="0" smtClean="0">
                          <a:solidFill>
                            <a:schemeClr val="tx1"/>
                          </a:solidFill>
                        </a:rPr>
                        <a:t>小児現況報告：</a:t>
                      </a:r>
                      <a:r>
                        <a:rPr kumimoji="1" lang="en-US" altLang="ja-JP" sz="1400" b="0" dirty="0" smtClean="0">
                          <a:solidFill>
                            <a:schemeClr val="tx1"/>
                          </a:solidFill>
                        </a:rPr>
                        <a:t>2</a:t>
                      </a:r>
                      <a:r>
                        <a:rPr kumimoji="1" lang="ja-JP" altLang="en-US" sz="1400" b="0" dirty="0" smtClean="0">
                          <a:solidFill>
                            <a:schemeClr val="tx1"/>
                          </a:solidFill>
                        </a:rPr>
                        <a:t>病院）。</a:t>
                      </a:r>
                      <a:endParaRPr kumimoji="1" lang="en-US" altLang="ja-JP" sz="1400" b="0" dirty="0">
                        <a:solidFill>
                          <a:schemeClr val="tx1"/>
                        </a:solidFill>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dirty="0">
                          <a:solidFill>
                            <a:schemeClr val="tx1"/>
                          </a:solidFill>
                        </a:rPr>
                        <a:t>《</a:t>
                      </a:r>
                      <a:r>
                        <a:rPr kumimoji="1" lang="ja-JP" altLang="en-US" sz="1400" u="sng" dirty="0">
                          <a:solidFill>
                            <a:schemeClr val="tx1"/>
                          </a:solidFill>
                        </a:rPr>
                        <a:t>がん医療連携体制の充実</a:t>
                      </a:r>
                      <a:r>
                        <a:rPr kumimoji="1" lang="en-US" altLang="ja-JP" sz="1400" dirty="0">
                          <a:solidFill>
                            <a:schemeClr val="tx1"/>
                          </a:solidFill>
                        </a:rPr>
                        <a:t>》</a:t>
                      </a: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smtClean="0">
                          <a:solidFill>
                            <a:schemeClr val="tx1"/>
                          </a:solidFill>
                        </a:rPr>
                        <a:t>■</a:t>
                      </a:r>
                      <a:r>
                        <a:rPr kumimoji="1" lang="ja-JP" altLang="en-US" sz="1400" b="0" dirty="0">
                          <a:solidFill>
                            <a:schemeClr val="tx1"/>
                          </a:solidFill>
                        </a:rPr>
                        <a:t>地域連携強化事業の</a:t>
                      </a:r>
                      <a:r>
                        <a:rPr kumimoji="1" lang="ja-JP" altLang="en-US" sz="1400" b="0" dirty="0" smtClean="0">
                          <a:solidFill>
                            <a:schemeClr val="tx1"/>
                          </a:solidFill>
                        </a:rPr>
                        <a:t>実施。</a:t>
                      </a:r>
                      <a:endParaRPr kumimoji="1" lang="en-US" altLang="ja-JP" sz="1400" b="0" dirty="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0" strike="noStrike" baseline="0" dirty="0">
                          <a:solidFill>
                            <a:schemeClr val="tx1"/>
                          </a:solidFill>
                        </a:rPr>
                        <a:t>■大阪府がん診療連携協議会と連携し、各圏域のがん診療ネットワーク協議会へがん相談支援センター利用者</a:t>
                      </a:r>
                      <a:r>
                        <a:rPr kumimoji="1" lang="ja-JP" altLang="en-US" sz="1400" b="0" strike="noStrike" baseline="0" dirty="0" smtClean="0">
                          <a:solidFill>
                            <a:schemeClr val="tx1"/>
                          </a:solidFill>
                        </a:rPr>
                        <a:t>アンケートの実施について働きかけ（</a:t>
                      </a:r>
                      <a:r>
                        <a:rPr kumimoji="1" lang="ja-JP" altLang="en-US" sz="1400" b="0" strike="noStrike" baseline="0" dirty="0">
                          <a:solidFill>
                            <a:schemeClr val="tx1"/>
                          </a:solidFill>
                        </a:rPr>
                        <a:t>年度末に協議会で報告</a:t>
                      </a:r>
                      <a:r>
                        <a:rPr kumimoji="1" lang="ja-JP" altLang="en-US" sz="1400" b="0" strike="noStrike" baseline="0" dirty="0" smtClean="0">
                          <a:solidFill>
                            <a:schemeClr val="tx1"/>
                          </a:solidFill>
                        </a:rPr>
                        <a:t>予定）。</a:t>
                      </a:r>
                      <a:endParaRPr kumimoji="1" lang="en-US" altLang="ja-JP" sz="1400" b="0" strike="noStrike" baseline="0" dirty="0" smtClean="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en-US" altLang="ja-JP" sz="1400" b="1" u="sng" strike="noStrike" baseline="0" dirty="0" smtClean="0">
                          <a:solidFill>
                            <a:schemeClr val="tx1"/>
                          </a:solidFill>
                        </a:rPr>
                        <a:t>《</a:t>
                      </a:r>
                      <a:r>
                        <a:rPr kumimoji="1" lang="ja-JP" altLang="en-US" sz="1400" b="1" u="sng" strike="noStrike" baseline="0" dirty="0" smtClean="0">
                          <a:solidFill>
                            <a:schemeClr val="tx1"/>
                          </a:solidFill>
                        </a:rPr>
                        <a:t>人材育成の充実</a:t>
                      </a:r>
                      <a:r>
                        <a:rPr kumimoji="1" lang="en-US" altLang="ja-JP" sz="1400" b="1" u="sng" strike="noStrike" baseline="0" dirty="0" smtClean="0">
                          <a:solidFill>
                            <a:schemeClr val="tx1"/>
                          </a:solidFill>
                        </a:rPr>
                        <a:t>》</a:t>
                      </a: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0" strike="noStrike" baseline="0" dirty="0" smtClean="0">
                          <a:solidFill>
                            <a:schemeClr val="tx1"/>
                          </a:solidFill>
                        </a:rPr>
                        <a:t>■がん薬物療法認定薬剤師研修に対し補助金を交付。</a:t>
                      </a:r>
                      <a:endParaRPr kumimoji="1" lang="en-US" altLang="ja-JP" sz="1400" b="0" strike="noStrike" baseline="0" dirty="0" smtClean="0">
                        <a:solidFill>
                          <a:schemeClr val="tx1"/>
                        </a:solidFill>
                      </a:endParaRPr>
                    </a:p>
                    <a:p>
                      <a:pPr marL="179388" marR="0" lvl="0" indent="-179388" algn="l" defTabSz="914400" rtl="0" eaLnBrk="1" fontAlgn="auto" latinLnBrk="0" hangingPunct="1">
                        <a:lnSpc>
                          <a:spcPts val="1700"/>
                        </a:lnSpc>
                        <a:spcBef>
                          <a:spcPts val="0"/>
                        </a:spcBef>
                        <a:spcAft>
                          <a:spcPts val="0"/>
                        </a:spcAft>
                        <a:buClrTx/>
                        <a:buSzTx/>
                        <a:buFontTx/>
                        <a:buNone/>
                        <a:tabLst/>
                        <a:defRPr/>
                      </a:pPr>
                      <a:r>
                        <a:rPr kumimoji="1" lang="ja-JP" altLang="en-US" sz="1400" b="0" strike="noStrike" baseline="0" dirty="0" smtClean="0">
                          <a:solidFill>
                            <a:schemeClr val="tx1"/>
                          </a:solidFill>
                        </a:rPr>
                        <a:t>■がんプロ主催によるゲノム医療スキルアップセミナーを開催（大阪府後援）</a:t>
                      </a:r>
                      <a:endParaRPr kumimoji="1" lang="en-US" altLang="ja-JP" sz="1400" b="0" strike="noStrike" baseline="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46431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今後の</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取組予定</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0" marR="0" lvl="0" indent="0" algn="l" defTabSz="914400" rtl="0" eaLnBrk="1" fontAlgn="auto" latinLnBrk="0" hangingPunct="1">
                        <a:lnSpc>
                          <a:spcPts val="1700"/>
                        </a:lnSpc>
                        <a:spcBef>
                          <a:spcPts val="0"/>
                        </a:spcBef>
                        <a:spcAft>
                          <a:spcPts val="0"/>
                        </a:spcAft>
                        <a:buClrTx/>
                        <a:buSzTx/>
                        <a:buFontTx/>
                        <a:buNone/>
                        <a:tabLst/>
                        <a:defRPr/>
                      </a:pPr>
                      <a:r>
                        <a:rPr kumimoji="1" lang="en-US" altLang="ja-JP" sz="1400" b="1" dirty="0">
                          <a:solidFill>
                            <a:schemeClr val="tx1"/>
                          </a:solidFill>
                          <a:latin typeface="+mn-ea"/>
                          <a:ea typeface="+mn-ea"/>
                        </a:rPr>
                        <a:t>《</a:t>
                      </a:r>
                      <a:r>
                        <a:rPr kumimoji="1" lang="ja-JP" altLang="en-US" sz="1400" b="1" u="sng" dirty="0">
                          <a:solidFill>
                            <a:schemeClr val="tx1"/>
                          </a:solidFill>
                          <a:latin typeface="+mn-ea"/>
                          <a:ea typeface="+mn-ea"/>
                        </a:rPr>
                        <a:t>課題</a:t>
                      </a:r>
                      <a:r>
                        <a:rPr kumimoji="1" lang="en-US" altLang="ja-JP" sz="1400" b="1" dirty="0">
                          <a:solidFill>
                            <a:schemeClr val="tx1"/>
                          </a:solidFill>
                          <a:latin typeface="+mn-ea"/>
                          <a:ea typeface="+mn-ea"/>
                        </a:rPr>
                        <a:t>》</a:t>
                      </a:r>
                    </a:p>
                    <a:p>
                      <a:pPr>
                        <a:lnSpc>
                          <a:spcPts val="1700"/>
                        </a:lnSpc>
                      </a:pPr>
                      <a:r>
                        <a:rPr kumimoji="1" lang="ja-JP" altLang="en-US" sz="1400" b="0" dirty="0">
                          <a:solidFill>
                            <a:schemeClr val="tx1"/>
                          </a:solidFill>
                          <a:latin typeface="+mn-ea"/>
                          <a:ea typeface="+mn-ea"/>
                        </a:rPr>
                        <a:t>■府内がん医療提供体制の均</a:t>
                      </a:r>
                      <a:r>
                        <a:rPr kumimoji="1" lang="ja-JP" altLang="en-US" sz="1400" b="0" dirty="0" err="1">
                          <a:solidFill>
                            <a:schemeClr val="tx1"/>
                          </a:solidFill>
                          <a:latin typeface="+mn-ea"/>
                          <a:ea typeface="+mn-ea"/>
                        </a:rPr>
                        <a:t>てん化の</a:t>
                      </a:r>
                      <a:r>
                        <a:rPr kumimoji="1" lang="ja-JP" altLang="en-US" sz="1400" b="0" dirty="0" smtClean="0">
                          <a:solidFill>
                            <a:schemeClr val="tx1"/>
                          </a:solidFill>
                          <a:latin typeface="+mn-ea"/>
                          <a:ea typeface="+mn-ea"/>
                        </a:rPr>
                        <a:t>推進。</a:t>
                      </a:r>
                      <a:endParaRPr kumimoji="1" lang="en-US" altLang="ja-JP" sz="1400" b="0" dirty="0">
                        <a:solidFill>
                          <a:schemeClr val="tx1"/>
                        </a:solidFill>
                        <a:latin typeface="+mn-ea"/>
                        <a:ea typeface="+mn-ea"/>
                      </a:endParaRPr>
                    </a:p>
                    <a:p>
                      <a:pPr>
                        <a:lnSpc>
                          <a:spcPts val="1700"/>
                        </a:lnSpc>
                      </a:pPr>
                      <a:r>
                        <a:rPr kumimoji="1" lang="ja-JP" altLang="en-US" sz="1400" b="0" dirty="0">
                          <a:solidFill>
                            <a:schemeClr val="tx1"/>
                          </a:solidFill>
                          <a:latin typeface="+mn-ea"/>
                          <a:ea typeface="+mn-ea"/>
                        </a:rPr>
                        <a:t>■各圏域のがん診療ネットワーク協議会における取り組み内容の</a:t>
                      </a:r>
                      <a:r>
                        <a:rPr kumimoji="1" lang="ja-JP" altLang="en-US" sz="1400" b="0" dirty="0" smtClean="0">
                          <a:solidFill>
                            <a:schemeClr val="tx1"/>
                          </a:solidFill>
                          <a:latin typeface="+mn-ea"/>
                          <a:ea typeface="+mn-ea"/>
                        </a:rPr>
                        <a:t>充実。</a:t>
                      </a:r>
                      <a:endParaRPr kumimoji="1" lang="en-US" altLang="ja-JP" sz="1400" b="0" dirty="0">
                        <a:solidFill>
                          <a:schemeClr val="tx1"/>
                        </a:solidFill>
                        <a:latin typeface="+mn-ea"/>
                        <a:ea typeface="+mn-ea"/>
                      </a:endParaRPr>
                    </a:p>
                    <a:p>
                      <a:pPr>
                        <a:lnSpc>
                          <a:spcPts val="1700"/>
                        </a:lnSpc>
                      </a:pPr>
                      <a:r>
                        <a:rPr kumimoji="1" lang="en-US" altLang="ja-JP" sz="1400" b="1" dirty="0">
                          <a:solidFill>
                            <a:schemeClr val="tx1"/>
                          </a:solidFill>
                          <a:latin typeface="+mn-ea"/>
                          <a:ea typeface="+mn-ea"/>
                        </a:rPr>
                        <a:t>《</a:t>
                      </a:r>
                      <a:r>
                        <a:rPr kumimoji="1" lang="ja-JP" altLang="en-US" sz="1400" b="1" u="sng" dirty="0">
                          <a:solidFill>
                            <a:schemeClr val="tx1"/>
                          </a:solidFill>
                          <a:latin typeface="+mn-ea"/>
                          <a:ea typeface="+mn-ea"/>
                        </a:rPr>
                        <a:t>次年度の取組</a:t>
                      </a:r>
                      <a:r>
                        <a:rPr kumimoji="1" lang="en-US" altLang="ja-JP" sz="1400" b="1" dirty="0">
                          <a:solidFill>
                            <a:schemeClr val="tx1"/>
                          </a:solidFill>
                          <a:latin typeface="+mn-ea"/>
                          <a:ea typeface="+mn-ea"/>
                        </a:rPr>
                        <a:t>》</a:t>
                      </a:r>
                    </a:p>
                    <a:p>
                      <a:pPr>
                        <a:lnSpc>
                          <a:spcPts val="1700"/>
                        </a:lnSpc>
                      </a:pPr>
                      <a:r>
                        <a:rPr kumimoji="1" lang="ja-JP" altLang="en-US" sz="1400" b="0" dirty="0">
                          <a:solidFill>
                            <a:schemeClr val="tx1"/>
                          </a:solidFill>
                          <a:latin typeface="+mn-ea"/>
                          <a:ea typeface="+mn-ea"/>
                        </a:rPr>
                        <a:t>■大阪府がん診療連携協議会と連携し、さらなるがん医療提供の充実を</a:t>
                      </a:r>
                      <a:r>
                        <a:rPr kumimoji="1" lang="ja-JP" altLang="en-US" sz="1400" b="0" dirty="0" smtClean="0">
                          <a:solidFill>
                            <a:schemeClr val="tx1"/>
                          </a:solidFill>
                          <a:latin typeface="+mn-ea"/>
                          <a:ea typeface="+mn-ea"/>
                        </a:rPr>
                        <a:t>図る。</a:t>
                      </a:r>
                      <a:endParaRPr kumimoji="1" lang="en-US" altLang="ja-JP" sz="1400" b="0" dirty="0">
                        <a:solidFill>
                          <a:schemeClr val="tx1"/>
                        </a:solidFill>
                        <a:latin typeface="+mn-ea"/>
                        <a:ea typeface="+mn-ea"/>
                      </a:endParaRPr>
                    </a:p>
                    <a:p>
                      <a:pPr marL="0" marR="0" lvl="0" indent="0" algn="l" defTabSz="914400" rtl="0" eaLnBrk="1" fontAlgn="auto" latinLnBrk="0" hangingPunct="1">
                        <a:lnSpc>
                          <a:spcPts val="1700"/>
                        </a:lnSpc>
                        <a:spcBef>
                          <a:spcPts val="0"/>
                        </a:spcBef>
                        <a:spcAft>
                          <a:spcPts val="0"/>
                        </a:spcAft>
                        <a:buClrTx/>
                        <a:buSzTx/>
                        <a:buFontTx/>
                        <a:buNone/>
                        <a:tabLst/>
                        <a:defRPr/>
                      </a:pPr>
                      <a:r>
                        <a:rPr kumimoji="1" lang="ja-JP" altLang="en-US" sz="1400" b="0" dirty="0">
                          <a:solidFill>
                            <a:schemeClr val="tx1"/>
                          </a:solidFill>
                          <a:latin typeface="+mn-ea"/>
                          <a:ea typeface="+mn-ea"/>
                        </a:rPr>
                        <a:t>■</a:t>
                      </a:r>
                      <a:r>
                        <a:rPr kumimoji="1" lang="ja-JP" altLang="en-US" sz="1400" b="0" dirty="0" smtClean="0">
                          <a:solidFill>
                            <a:schemeClr val="tx1"/>
                          </a:solidFill>
                          <a:latin typeface="+mn-ea"/>
                          <a:ea typeface="+mn-ea"/>
                        </a:rPr>
                        <a:t>各圏域がん</a:t>
                      </a:r>
                      <a:r>
                        <a:rPr kumimoji="1" lang="ja-JP" altLang="en-US" sz="1400" b="0" dirty="0">
                          <a:solidFill>
                            <a:schemeClr val="tx1"/>
                          </a:solidFill>
                          <a:latin typeface="+mn-ea"/>
                          <a:ea typeface="+mn-ea"/>
                        </a:rPr>
                        <a:t>診療ネットワーク協議会におけるがん登録を用いた分析や患者満足度調査等の</a:t>
                      </a:r>
                      <a:r>
                        <a:rPr kumimoji="1" lang="ja-JP" altLang="en-US" sz="1400" b="0" dirty="0" smtClean="0">
                          <a:solidFill>
                            <a:schemeClr val="tx1"/>
                          </a:solidFill>
                          <a:latin typeface="+mn-ea"/>
                          <a:ea typeface="+mn-ea"/>
                        </a:rPr>
                        <a:t>実施</a:t>
                      </a:r>
                      <a:endParaRPr kumimoji="1" lang="en-US" altLang="ja-JP" sz="1400" b="0" dirty="0">
                        <a:solidFill>
                          <a:schemeClr val="tx1"/>
                        </a:solidFill>
                        <a:latin typeface="+mn-ea"/>
                        <a:ea typeface="+mn-ea"/>
                      </a:endParaRPr>
                    </a:p>
                    <a:p>
                      <a:pPr>
                        <a:lnSpc>
                          <a:spcPts val="1700"/>
                        </a:lnSpc>
                      </a:pPr>
                      <a:r>
                        <a:rPr kumimoji="1" lang="ja-JP" altLang="en-US" sz="1400" b="0" dirty="0">
                          <a:solidFill>
                            <a:schemeClr val="tx1"/>
                          </a:solidFill>
                          <a:latin typeface="+mn-ea"/>
                          <a:ea typeface="+mn-ea"/>
                        </a:rPr>
                        <a:t>■府拠点病院の指定更新（経過措置該当分</a:t>
                      </a:r>
                      <a:r>
                        <a:rPr kumimoji="1" lang="ja-JP" altLang="en-US" sz="1400" b="0" dirty="0" smtClean="0">
                          <a:solidFill>
                            <a:schemeClr val="tx1"/>
                          </a:solidFill>
                          <a:latin typeface="+mn-ea"/>
                          <a:ea typeface="+mn-ea"/>
                        </a:rPr>
                        <a:t>）。</a:t>
                      </a:r>
                      <a:endParaRPr kumimoji="1" lang="en-US" altLang="ja-JP" sz="1400" b="0" dirty="0">
                        <a:solidFill>
                          <a:schemeClr val="tx1"/>
                        </a:solidFill>
                        <a:latin typeface="+mn-ea"/>
                        <a:ea typeface="+mn-ea"/>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545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rPr>
                        <a:t> 最終予算　　</a:t>
                      </a:r>
                      <a:endParaRPr kumimoji="1" lang="en-US" altLang="ja-JP" sz="1600" b="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a:solidFill>
                            <a:schemeClr val="bg1"/>
                          </a:solidFill>
                        </a:rPr>
                        <a:t>　</a:t>
                      </a:r>
                      <a:r>
                        <a:rPr kumimoji="1" lang="ja-JP" altLang="en-US" sz="1600" b="1" baseline="0">
                          <a:solidFill>
                            <a:schemeClr val="bg1"/>
                          </a:solidFill>
                        </a:rPr>
                        <a:t> </a:t>
                      </a:r>
                      <a:r>
                        <a:rPr kumimoji="1" lang="ja-JP" altLang="en-US" sz="1600" b="1">
                          <a:solidFill>
                            <a:schemeClr val="bg1"/>
                          </a:solidFill>
                        </a:rPr>
                        <a:t> </a:t>
                      </a:r>
                      <a:r>
                        <a:rPr kumimoji="1" lang="en-US" altLang="ja-JP" sz="1600" b="1" dirty="0">
                          <a:solidFill>
                            <a:schemeClr val="bg1"/>
                          </a:solidFill>
                        </a:rPr>
                        <a:t>(</a:t>
                      </a:r>
                      <a:r>
                        <a:rPr kumimoji="1" lang="ja-JP" altLang="en-US" sz="1600" b="1" dirty="0">
                          <a:solidFill>
                            <a:schemeClr val="bg1"/>
                          </a:solidFill>
                        </a:rPr>
                        <a:t>案</a:t>
                      </a:r>
                      <a:r>
                        <a:rPr kumimoji="1" lang="en-US" altLang="ja-JP" sz="1600" b="1" dirty="0">
                          <a:solidFill>
                            <a:schemeClr val="bg1"/>
                          </a:solidFill>
                        </a:rPr>
                        <a:t>)</a:t>
                      </a:r>
                      <a:endParaRPr kumimoji="1" lang="ja-JP" altLang="en-US" sz="1600"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ts val="1700"/>
                        </a:lnSpc>
                      </a:pPr>
                      <a:r>
                        <a:rPr kumimoji="1" lang="ja-JP" altLang="en-US" sz="1400" dirty="0">
                          <a:solidFill>
                            <a:schemeClr val="tx1"/>
                          </a:solidFill>
                        </a:rPr>
                        <a:t>がん診療拠点病院機能強化事業（</a:t>
                      </a:r>
                      <a:r>
                        <a:rPr kumimoji="1" lang="en-US" altLang="ja-JP" sz="1400" dirty="0">
                          <a:solidFill>
                            <a:schemeClr val="tx1"/>
                          </a:solidFill>
                        </a:rPr>
                        <a:t>140,342</a:t>
                      </a:r>
                      <a:r>
                        <a:rPr kumimoji="1" lang="ja-JP" altLang="en-US" sz="1400" dirty="0">
                          <a:solidFill>
                            <a:schemeClr val="tx1"/>
                          </a:solidFill>
                        </a:rPr>
                        <a:t>千円）、がん医療提供体制等充実強化事業（</a:t>
                      </a:r>
                      <a:r>
                        <a:rPr kumimoji="1" lang="en-US" altLang="ja-JP" sz="1400" dirty="0" smtClean="0">
                          <a:solidFill>
                            <a:schemeClr val="tx1"/>
                          </a:solidFill>
                        </a:rPr>
                        <a:t>47,578</a:t>
                      </a:r>
                      <a:r>
                        <a:rPr kumimoji="1" lang="ja-JP" altLang="en-US" sz="1400" dirty="0" smtClean="0">
                          <a:solidFill>
                            <a:schemeClr val="tx1"/>
                          </a:solidFill>
                        </a:rPr>
                        <a:t>千円</a:t>
                      </a:r>
                      <a:r>
                        <a:rPr kumimoji="1" lang="ja-JP" altLang="en-US" sz="1400" dirty="0">
                          <a:solidFill>
                            <a:schemeClr val="tx1"/>
                          </a:solidFill>
                        </a:rPr>
                        <a:t>）、地域医療連携強化事業（</a:t>
                      </a:r>
                      <a:r>
                        <a:rPr kumimoji="1" lang="en-US" altLang="ja-JP" sz="1400" dirty="0">
                          <a:solidFill>
                            <a:schemeClr val="tx1"/>
                          </a:solidFill>
                        </a:rPr>
                        <a:t>8,006</a:t>
                      </a:r>
                      <a:r>
                        <a:rPr kumimoji="1" lang="ja-JP" altLang="en-US" sz="1400" dirty="0">
                          <a:solidFill>
                            <a:schemeClr val="tx1"/>
                          </a:solidFill>
                        </a:rPr>
                        <a:t>千円）</a:t>
                      </a:r>
                      <a:endParaRPr kumimoji="1" lang="en-US" altLang="ja-JP"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8283885" y="1133340"/>
            <a:ext cx="1188525" cy="864000"/>
            <a:chOff x="8151251" y="1180677"/>
            <a:chExt cx="1188525" cy="864000"/>
          </a:xfrm>
        </p:grpSpPr>
        <p:sp>
          <p:nvSpPr>
            <p:cNvPr id="13" name="角丸四角形 12"/>
            <p:cNvSpPr/>
            <p:nvPr/>
          </p:nvSpPr>
          <p:spPr>
            <a:xfrm>
              <a:off x="8151251" y="1180677"/>
              <a:ext cx="1188525" cy="864000"/>
            </a:xfrm>
            <a:prstGeom prst="roundRect">
              <a:avLst/>
            </a:prstGeom>
            <a:solidFill>
              <a:schemeClr val="accent1"/>
            </a:solidFill>
            <a:ln w="1905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grpSp>
          <p:nvGrpSpPr>
            <p:cNvPr id="14" name="グループ化 13"/>
            <p:cNvGrpSpPr/>
            <p:nvPr/>
          </p:nvGrpSpPr>
          <p:grpSpPr>
            <a:xfrm>
              <a:off x="8222623" y="1257538"/>
              <a:ext cx="1058662" cy="720145"/>
              <a:chOff x="511927" y="2809411"/>
              <a:chExt cx="1110811" cy="770916"/>
            </a:xfrm>
          </p:grpSpPr>
          <p:sp>
            <p:nvSpPr>
              <p:cNvPr id="16" name="角丸四角形 15"/>
              <p:cNvSpPr/>
              <p:nvPr/>
            </p:nvSpPr>
            <p:spPr>
              <a:xfrm>
                <a:off x="511927" y="2809411"/>
                <a:ext cx="1097298" cy="770916"/>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b="1" dirty="0"/>
                  <a:t>本</a:t>
                </a:r>
                <a:r>
                  <a:rPr kumimoji="1" lang="ja-JP" altLang="en-US" sz="1200" b="1"/>
                  <a:t>年度</a:t>
                </a:r>
                <a:r>
                  <a:rPr kumimoji="1" lang="ja-JP" altLang="en-US" sz="1200" b="1" dirty="0"/>
                  <a:t>評価</a:t>
                </a:r>
                <a:endParaRPr kumimoji="1" lang="en-US" altLang="ja-JP" sz="1200" b="1" dirty="0"/>
              </a:p>
              <a:p>
                <a:pPr algn="ctr">
                  <a:lnSpc>
                    <a:spcPts val="200"/>
                  </a:lnSpc>
                </a:pPr>
                <a:endParaRPr kumimoji="1" lang="en-US" altLang="ja-JP" sz="1200" dirty="0"/>
              </a:p>
              <a:p>
                <a:pPr algn="ctr"/>
                <a:r>
                  <a:rPr kumimoji="1" lang="ja-JP" altLang="en-US" sz="1400" b="1" dirty="0"/>
                  <a:t>概ね予定</a:t>
                </a:r>
                <a:endParaRPr kumimoji="1" lang="en-US" altLang="ja-JP" sz="1400" b="1" dirty="0"/>
              </a:p>
              <a:p>
                <a:pPr algn="ctr"/>
                <a:r>
                  <a:rPr kumimoji="1" lang="ja-JP" altLang="en-US" sz="1400" b="1" dirty="0"/>
                  <a:t>どおり</a:t>
                </a:r>
              </a:p>
            </p:txBody>
          </p:sp>
          <p:cxnSp>
            <p:nvCxnSpPr>
              <p:cNvPr id="17" name="直線コネクタ 16"/>
              <p:cNvCxnSpPr/>
              <p:nvPr/>
            </p:nvCxnSpPr>
            <p:spPr>
              <a:xfrm>
                <a:off x="525439" y="3052293"/>
                <a:ext cx="1097299"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4268287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459864" y="3293333"/>
            <a:ext cx="2343956" cy="382275"/>
          </a:xfrm>
          <a:prstGeom prst="roundRect">
            <a:avLst/>
          </a:prstGeom>
          <a:ln>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a:t>概ね予定どおり</a:t>
            </a:r>
          </a:p>
        </p:txBody>
      </p:sp>
      <p:sp>
        <p:nvSpPr>
          <p:cNvPr id="8" name="正方形/長方形 7"/>
          <p:cNvSpPr/>
          <p:nvPr/>
        </p:nvSpPr>
        <p:spPr>
          <a:xfrm>
            <a:off x="323045" y="993608"/>
            <a:ext cx="9259910" cy="567764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graphicFrame>
        <p:nvGraphicFramePr>
          <p:cNvPr id="19" name="表 18"/>
          <p:cNvGraphicFramePr>
            <a:graphicFrameLocks noGrp="1"/>
          </p:cNvGraphicFramePr>
          <p:nvPr>
            <p:extLst/>
          </p:nvPr>
        </p:nvGraphicFramePr>
        <p:xfrm>
          <a:off x="596516" y="2079149"/>
          <a:ext cx="8712968" cy="1481066"/>
        </p:xfrm>
        <a:graphic>
          <a:graphicData uri="http://schemas.openxmlformats.org/drawingml/2006/table">
            <a:tbl>
              <a:tblPr firstRow="1" firstCol="1" bandRow="1">
                <a:tableStyleId>{5C22544A-7EE6-4342-B048-85BDC9FD1C3A}</a:tableStyleId>
              </a:tblPr>
              <a:tblGrid>
                <a:gridCol w="342918">
                  <a:extLst>
                    <a:ext uri="{9D8B030D-6E8A-4147-A177-3AD203B41FA5}">
                      <a16:colId xmlns:a16="http://schemas.microsoft.com/office/drawing/2014/main" val="20000"/>
                    </a:ext>
                  </a:extLst>
                </a:gridCol>
                <a:gridCol w="3761355">
                  <a:extLst>
                    <a:ext uri="{9D8B030D-6E8A-4147-A177-3AD203B41FA5}">
                      <a16:colId xmlns:a16="http://schemas.microsoft.com/office/drawing/2014/main" val="20001"/>
                    </a:ext>
                  </a:extLst>
                </a:gridCol>
                <a:gridCol w="1712890">
                  <a:extLst>
                    <a:ext uri="{9D8B030D-6E8A-4147-A177-3AD203B41FA5}">
                      <a16:colId xmlns:a16="http://schemas.microsoft.com/office/drawing/2014/main" val="20002"/>
                    </a:ext>
                  </a:extLst>
                </a:gridCol>
                <a:gridCol w="1691706">
                  <a:extLst>
                    <a:ext uri="{9D8B030D-6E8A-4147-A177-3AD203B41FA5}">
                      <a16:colId xmlns:a16="http://schemas.microsoft.com/office/drawing/2014/main" val="1758502819"/>
                    </a:ext>
                  </a:extLst>
                </a:gridCol>
                <a:gridCol w="1204099">
                  <a:extLst>
                    <a:ext uri="{9D8B030D-6E8A-4147-A177-3AD203B41FA5}">
                      <a16:colId xmlns:a16="http://schemas.microsoft.com/office/drawing/2014/main" val="20003"/>
                    </a:ext>
                  </a:extLst>
                </a:gridCol>
              </a:tblGrid>
              <a:tr h="419352">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dirty="0">
                          <a:effectLst/>
                          <a:latin typeface="+mn-ea"/>
                          <a:ea typeface="+mn-ea"/>
                        </a:rPr>
                        <a:t>個別目標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sz="1400" b="1" dirty="0">
                          <a:effectLst/>
                          <a:latin typeface="+mn-ea"/>
                          <a:ea typeface="+mn-ea"/>
                        </a:rPr>
                        <a:t>の状況</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400" b="1" dirty="0">
                          <a:effectLst/>
                          <a:latin typeface="+mn-ea"/>
                          <a:ea typeface="+mn-ea"/>
                        </a:rPr>
                        <a:t>2023</a:t>
                      </a:r>
                      <a:r>
                        <a:rPr lang="ja-JP" sz="1400" b="1" dirty="0">
                          <a:effectLst/>
                          <a:latin typeface="+mn-ea"/>
                          <a:ea typeface="+mn-ea"/>
                        </a:rPr>
                        <a:t>年度の目標</a:t>
                      </a:r>
                      <a:endParaRPr 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1061714">
                <a:tc>
                  <a:txBody>
                    <a:bodyPr/>
                    <a:lstStyle/>
                    <a:p>
                      <a:pPr algn="ctr" fontAlgn="auto">
                        <a:lnSpc>
                          <a:spcPts val="1600"/>
                        </a:lnSpc>
                        <a:spcAft>
                          <a:spcPts val="0"/>
                        </a:spcAft>
                      </a:pPr>
                      <a:r>
                        <a:rPr lang="ja-JP" sz="1400" b="1" dirty="0">
                          <a:effectLst/>
                          <a:latin typeface="+mn-ea"/>
                          <a:ea typeface="+mn-ea"/>
                        </a:rPr>
                        <a:t>１</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kern="100" dirty="0">
                          <a:effectLst/>
                          <a:latin typeface="+mn-ea"/>
                          <a:ea typeface="+mn-ea"/>
                        </a:rPr>
                        <a:t>がん患者の緩和ケアに対する満足度</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（痛み、不安、治療方法や療養場所、経済面、家族への配慮等への対応に係る非常に思う、そう思う平均値）</a:t>
                      </a:r>
                      <a:endParaRPr lang="ja-JP" sz="1400" b="1" dirty="0">
                        <a:effectLst/>
                        <a:latin typeface="+mn-ea"/>
                        <a:ea typeface="+mn-ea"/>
                      </a:endParaRPr>
                    </a:p>
                    <a:p>
                      <a:pPr algn="l" fontAlgn="auto">
                        <a:lnSpc>
                          <a:spcPts val="1600"/>
                        </a:lnSpc>
                        <a:spcAft>
                          <a:spcPts val="0"/>
                        </a:spcAft>
                      </a:pPr>
                      <a:r>
                        <a:rPr lang="ja-JP" sz="1400" b="1" kern="100" dirty="0">
                          <a:effectLst/>
                          <a:latin typeface="+mn-ea"/>
                          <a:ea typeface="+mn-ea"/>
                        </a:rPr>
                        <a:t>【がん患者ニーズ調査】</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effectLst/>
                          <a:latin typeface="+mn-ea"/>
                          <a:ea typeface="+mn-ea"/>
                        </a:rPr>
                        <a:t>58.6</a:t>
                      </a:r>
                      <a:r>
                        <a:rPr lang="ja-JP" sz="1400" b="1" dirty="0">
                          <a:effectLst/>
                          <a:latin typeface="+mn-ea"/>
                          <a:ea typeface="+mn-ea"/>
                        </a:rPr>
                        <a:t>％</a:t>
                      </a:r>
                      <a:endParaRPr lang="en-US" altLang="ja-JP" sz="1400" b="1" dirty="0">
                        <a:effectLst/>
                        <a:latin typeface="+mn-ea"/>
                        <a:ea typeface="+mn-ea"/>
                      </a:endParaRPr>
                    </a:p>
                    <a:p>
                      <a:pPr algn="ctr" fontAlgn="auto">
                        <a:lnSpc>
                          <a:spcPts val="1600"/>
                        </a:lnSpc>
                        <a:spcAft>
                          <a:spcPts val="0"/>
                        </a:spcAft>
                      </a:pPr>
                      <a:r>
                        <a:rPr lang="ja-JP" sz="1400" b="1" dirty="0">
                          <a:effectLst/>
                          <a:latin typeface="+mn-ea"/>
                          <a:ea typeface="+mn-ea"/>
                        </a:rPr>
                        <a:t>【平成</a:t>
                      </a:r>
                      <a:r>
                        <a:rPr lang="en-US" sz="1400" b="1" dirty="0">
                          <a:effectLst/>
                          <a:latin typeface="+mn-ea"/>
                          <a:ea typeface="+mn-ea"/>
                        </a:rPr>
                        <a:t>28</a:t>
                      </a:r>
                      <a:r>
                        <a:rPr lang="ja-JP" sz="1400" b="1" dirty="0">
                          <a:effectLst/>
                          <a:latin typeface="+mn-ea"/>
                          <a:ea typeface="+mn-ea"/>
                        </a:rPr>
                        <a:t>（</a:t>
                      </a:r>
                      <a:r>
                        <a:rPr lang="en-US" sz="1400" b="1" dirty="0">
                          <a:effectLst/>
                          <a:latin typeface="+mn-ea"/>
                          <a:ea typeface="+mn-ea"/>
                        </a:rPr>
                        <a:t>2016</a:t>
                      </a:r>
                      <a:r>
                        <a:rPr lang="ja-JP" sz="1400" b="1" dirty="0">
                          <a:effectLst/>
                          <a:latin typeface="+mn-ea"/>
                          <a:ea typeface="+mn-ea"/>
                        </a:rPr>
                        <a:t>）年度】</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61.6</a:t>
                      </a:r>
                      <a:r>
                        <a:rPr lang="ja-JP" altLang="ja-JP" sz="1400" b="1" dirty="0">
                          <a:solidFill>
                            <a:schemeClr val="tx1"/>
                          </a:solidFill>
                          <a:effectLst/>
                          <a:latin typeface="+mn-ea"/>
                          <a:ea typeface="+mn-ea"/>
                        </a:rPr>
                        <a:t>％</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a:t>
                      </a:r>
                      <a:r>
                        <a:rPr lang="ja-JP" altLang="en-US" sz="1400" b="1" dirty="0">
                          <a:solidFill>
                            <a:schemeClr val="tx1"/>
                          </a:solidFill>
                          <a:effectLst/>
                          <a:latin typeface="+mn-ea"/>
                          <a:ea typeface="+mn-ea"/>
                        </a:rPr>
                        <a:t>令和元</a:t>
                      </a:r>
                      <a:r>
                        <a:rPr lang="ja-JP" altLang="ja-JP" sz="1400" b="1" dirty="0">
                          <a:solidFill>
                            <a:schemeClr val="tx1"/>
                          </a:solidFill>
                          <a:effectLst/>
                          <a:latin typeface="+mn-ea"/>
                          <a:ea typeface="+mn-ea"/>
                        </a:rPr>
                        <a:t>（</a:t>
                      </a:r>
                      <a:r>
                        <a:rPr lang="en-US" altLang="ja-JP" sz="1400" b="1" dirty="0">
                          <a:solidFill>
                            <a:schemeClr val="tx1"/>
                          </a:solidFill>
                          <a:effectLst/>
                          <a:latin typeface="+mn-ea"/>
                          <a:ea typeface="+mn-ea"/>
                        </a:rPr>
                        <a:t>2019</a:t>
                      </a:r>
                      <a:r>
                        <a:rPr lang="ja-JP" altLang="ja-JP" sz="1400" b="1" dirty="0">
                          <a:solidFill>
                            <a:schemeClr val="tx1"/>
                          </a:solidFill>
                          <a:effectLst/>
                          <a:latin typeface="+mn-ea"/>
                          <a:ea typeface="+mn-ea"/>
                        </a:rPr>
                        <a:t>）年度】</a:t>
                      </a:r>
                      <a:endParaRPr lang="ja-JP" alt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100</a:t>
                      </a:r>
                      <a:r>
                        <a:rPr lang="ja-JP" sz="1400" b="1" dirty="0">
                          <a:solidFill>
                            <a:schemeClr val="tx1"/>
                          </a:solidFill>
                          <a:effectLst/>
                          <a:latin typeface="+mn-ea"/>
                          <a:ea typeface="+mn-ea"/>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graphicFrame>
        <p:nvGraphicFramePr>
          <p:cNvPr id="20" name="表 19"/>
          <p:cNvGraphicFramePr>
            <a:graphicFrameLocks noGrp="1"/>
          </p:cNvGraphicFramePr>
          <p:nvPr>
            <p:extLst>
              <p:ext uri="{D42A27DB-BD31-4B8C-83A1-F6EECF244321}">
                <p14:modId xmlns:p14="http://schemas.microsoft.com/office/powerpoint/2010/main" val="945418228"/>
              </p:ext>
            </p:extLst>
          </p:nvPr>
        </p:nvGraphicFramePr>
        <p:xfrm>
          <a:off x="596517" y="3667160"/>
          <a:ext cx="8712967" cy="3012546"/>
        </p:xfrm>
        <a:graphic>
          <a:graphicData uri="http://schemas.openxmlformats.org/drawingml/2006/table">
            <a:tbl>
              <a:tblPr firstRow="1" firstCol="1" bandRow="1">
                <a:tableStyleId>{5C22544A-7EE6-4342-B048-85BDC9FD1C3A}</a:tableStyleId>
              </a:tblPr>
              <a:tblGrid>
                <a:gridCol w="298752">
                  <a:extLst>
                    <a:ext uri="{9D8B030D-6E8A-4147-A177-3AD203B41FA5}">
                      <a16:colId xmlns:a16="http://schemas.microsoft.com/office/drawing/2014/main" val="20000"/>
                    </a:ext>
                  </a:extLst>
                </a:gridCol>
                <a:gridCol w="3007030">
                  <a:extLst>
                    <a:ext uri="{9D8B030D-6E8A-4147-A177-3AD203B41FA5}">
                      <a16:colId xmlns:a16="http://schemas.microsoft.com/office/drawing/2014/main" val="20001"/>
                    </a:ext>
                  </a:extLst>
                </a:gridCol>
                <a:gridCol w="2691684">
                  <a:extLst>
                    <a:ext uri="{9D8B030D-6E8A-4147-A177-3AD203B41FA5}">
                      <a16:colId xmlns:a16="http://schemas.microsoft.com/office/drawing/2014/main" val="20002"/>
                    </a:ext>
                  </a:extLst>
                </a:gridCol>
                <a:gridCol w="2715501">
                  <a:extLst>
                    <a:ext uri="{9D8B030D-6E8A-4147-A177-3AD203B41FA5}">
                      <a16:colId xmlns:a16="http://schemas.microsoft.com/office/drawing/2014/main" val="3857152038"/>
                    </a:ext>
                  </a:extLst>
                </a:gridCol>
              </a:tblGrid>
              <a:tr h="321458">
                <a:tc>
                  <a:txBody>
                    <a:bodyPr/>
                    <a:lstStyle/>
                    <a:p>
                      <a:pPr algn="ctr" fontAlgn="auto">
                        <a:lnSpc>
                          <a:spcPts val="1600"/>
                        </a:lnSpc>
                        <a:spcAft>
                          <a:spcPts val="0"/>
                        </a:spcAft>
                      </a:pPr>
                      <a:r>
                        <a:rPr lang="en-US" sz="1400" b="1" dirty="0">
                          <a:effectLst/>
                          <a:latin typeface="+mn-ea"/>
                          <a:ea typeface="+mn-ea"/>
                        </a:rPr>
                        <a:t> </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5">
                        <a:lumMod val="50000"/>
                      </a:schemeClr>
                    </a:solidFill>
                  </a:tcPr>
                </a:tc>
                <a:tc>
                  <a:txBody>
                    <a:bodyPr/>
                    <a:lstStyle/>
                    <a:p>
                      <a:pPr algn="ctr" fontAlgn="auto">
                        <a:lnSpc>
                          <a:spcPts val="1600"/>
                        </a:lnSpc>
                        <a:spcAft>
                          <a:spcPts val="0"/>
                        </a:spcAft>
                      </a:pPr>
                      <a:r>
                        <a:rPr lang="ja-JP" sz="1400" b="1" kern="100" dirty="0">
                          <a:effectLst/>
                          <a:latin typeface="+mn-ea"/>
                          <a:ea typeface="+mn-ea"/>
                        </a:rPr>
                        <a:t>モニタリング指標</a:t>
                      </a:r>
                      <a:endParaRPr 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400" b="1" dirty="0">
                          <a:effectLst/>
                          <a:latin typeface="+mn-ea"/>
                          <a:ea typeface="+mn-ea"/>
                        </a:rPr>
                        <a:t>計画策定時</a:t>
                      </a:r>
                      <a:r>
                        <a:rPr lang="ja-JP" altLang="ja-JP" sz="1400" b="1" dirty="0">
                          <a:effectLst/>
                          <a:latin typeface="+mn-ea"/>
                          <a:ea typeface="+mn-ea"/>
                        </a:rPr>
                        <a:t>の状況</a:t>
                      </a:r>
                      <a:endParaRPr lang="ja-JP" altLang="ja-JP" sz="1400" b="1" dirty="0">
                        <a:solidFill>
                          <a:srgbClr val="000000"/>
                        </a:solidFill>
                        <a:effectLst/>
                        <a:latin typeface="+mn-ea"/>
                        <a:ea typeface="+mn-ea"/>
                        <a:cs typeface="HG丸ｺﾞｼｯｸM-PRO"/>
                      </a:endParaRPr>
                    </a:p>
                  </a:txBody>
                  <a:tcPr marL="62865" marR="62865" marT="0"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ja-JP" altLang="ja-JP" sz="1400" b="1" dirty="0">
                          <a:effectLst/>
                          <a:latin typeface="+mn-ea"/>
                          <a:ea typeface="+mn-ea"/>
                        </a:rPr>
                        <a:t>現在の状況</a:t>
                      </a:r>
                      <a:endParaRPr lang="ja-JP" altLang="ja-JP" sz="1400" b="1" dirty="0">
                        <a:solidFill>
                          <a:srgbClr val="000000"/>
                        </a:solidFill>
                        <a:effectLst/>
                        <a:latin typeface="+mn-ea"/>
                        <a:ea typeface="+mn-ea"/>
                        <a:cs typeface="HG丸ｺﾞｼｯｸM-PRO"/>
                      </a:endParaRPr>
                    </a:p>
                  </a:txBody>
                  <a:tcPr marL="62865" marR="62865" marT="0" marB="0"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648601">
                <a:tc>
                  <a:txBody>
                    <a:bodyPr/>
                    <a:lstStyle/>
                    <a:p>
                      <a:pPr algn="ctr" fontAlgn="auto">
                        <a:lnSpc>
                          <a:spcPts val="1600"/>
                        </a:lnSpc>
                        <a:spcAft>
                          <a:spcPts val="0"/>
                        </a:spcAft>
                      </a:pPr>
                      <a:r>
                        <a:rPr lang="en-US" sz="1400" b="1" dirty="0">
                          <a:effectLst/>
                          <a:latin typeface="+mn-ea"/>
                          <a:ea typeface="+mn-ea"/>
                        </a:rPr>
                        <a:t>1</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緩和ケアチームの新規診療症例数</a:t>
                      </a:r>
                      <a:r>
                        <a:rPr lang="en-US" sz="1400" b="1" dirty="0">
                          <a:solidFill>
                            <a:schemeClr val="tx1"/>
                          </a:solidFill>
                          <a:effectLst/>
                          <a:latin typeface="+mn-ea"/>
                          <a:ea typeface="+mn-ea"/>
                        </a:rPr>
                        <a:t/>
                      </a:r>
                      <a:br>
                        <a:rPr lang="en-US" sz="1400" b="1" dirty="0">
                          <a:solidFill>
                            <a:schemeClr val="tx1"/>
                          </a:solidFill>
                          <a:effectLst/>
                          <a:latin typeface="+mn-ea"/>
                          <a:ea typeface="+mn-ea"/>
                        </a:rPr>
                      </a:br>
                      <a:r>
                        <a:rPr lang="ja-JP" sz="1400" b="1" dirty="0">
                          <a:solidFill>
                            <a:schemeClr val="tx1"/>
                          </a:solidFill>
                          <a:effectLst/>
                          <a:latin typeface="+mn-ea"/>
                          <a:ea typeface="+mn-ea"/>
                        </a:rPr>
                        <a:t>【がん診療拠点病院現況報告】</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10,885</a:t>
                      </a:r>
                      <a:r>
                        <a:rPr lang="ja-JP" sz="1400" b="1" dirty="0">
                          <a:solidFill>
                            <a:schemeClr val="tx1"/>
                          </a:solidFill>
                          <a:effectLst/>
                          <a:latin typeface="+mn-ea"/>
                          <a:ea typeface="+mn-ea"/>
                        </a:rPr>
                        <a:t>件／</a:t>
                      </a:r>
                      <a:r>
                        <a:rPr lang="en-US" sz="1400" b="1" dirty="0">
                          <a:solidFill>
                            <a:schemeClr val="tx1"/>
                          </a:solidFill>
                          <a:effectLst/>
                          <a:latin typeface="+mn-ea"/>
                          <a:ea typeface="+mn-ea"/>
                        </a:rPr>
                        <a:t>64</a:t>
                      </a:r>
                      <a:r>
                        <a:rPr 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sz="1400" b="1" dirty="0">
                          <a:solidFill>
                            <a:schemeClr val="tx1"/>
                          </a:solidFill>
                          <a:effectLst/>
                          <a:latin typeface="+mn-ea"/>
                          <a:ea typeface="+mn-ea"/>
                        </a:rPr>
                        <a:t>（小児がん除く）</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a:t>
                      </a:r>
                      <a:r>
                        <a:rPr lang="en-US" altLang="ja-JP" sz="1200" b="1" dirty="0">
                          <a:solidFill>
                            <a:schemeClr val="tx1"/>
                          </a:solidFill>
                          <a:effectLst/>
                          <a:latin typeface="+mn-ea"/>
                          <a:ea typeface="+mn-ea"/>
                        </a:rPr>
                        <a:t>8</a:t>
                      </a:r>
                      <a:r>
                        <a:rPr lang="ja-JP" sz="1200" b="1" dirty="0">
                          <a:solidFill>
                            <a:schemeClr val="tx1"/>
                          </a:solidFill>
                          <a:effectLst/>
                          <a:latin typeface="+mn-ea"/>
                          <a:ea typeface="+mn-ea"/>
                        </a:rPr>
                        <a:t>（</a:t>
                      </a:r>
                      <a:r>
                        <a:rPr lang="en-US" sz="1200" b="1" dirty="0">
                          <a:solidFill>
                            <a:schemeClr val="tx1"/>
                          </a:solidFill>
                          <a:effectLst/>
                          <a:latin typeface="+mn-ea"/>
                          <a:ea typeface="+mn-ea"/>
                        </a:rPr>
                        <a:t>201</a:t>
                      </a:r>
                      <a:r>
                        <a:rPr lang="en-US" altLang="ja-JP" sz="1200" b="1" dirty="0">
                          <a:solidFill>
                            <a:schemeClr val="tx1"/>
                          </a:solidFill>
                          <a:effectLst/>
                          <a:latin typeface="+mn-ea"/>
                          <a:ea typeface="+mn-ea"/>
                        </a:rPr>
                        <a:t>6</a:t>
                      </a:r>
                      <a:r>
                        <a:rPr lang="ja-JP" sz="1200" b="1" dirty="0">
                          <a:solidFill>
                            <a:schemeClr val="tx1"/>
                          </a:solidFill>
                          <a:effectLst/>
                          <a:latin typeface="+mn-ea"/>
                          <a:ea typeface="+mn-ea"/>
                        </a:rPr>
                        <a:t>）年】</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14,088</a:t>
                      </a:r>
                      <a:r>
                        <a:rPr lang="ja-JP" altLang="ja-JP" sz="1400" b="1" dirty="0">
                          <a:solidFill>
                            <a:schemeClr val="tx1"/>
                          </a:solidFill>
                          <a:effectLst/>
                          <a:latin typeface="+mn-ea"/>
                          <a:ea typeface="+mn-ea"/>
                        </a:rPr>
                        <a:t>件／</a:t>
                      </a:r>
                      <a:r>
                        <a:rPr lang="en-US" altLang="ja-JP" sz="1400" b="1" dirty="0">
                          <a:solidFill>
                            <a:schemeClr val="tx1"/>
                          </a:solidFill>
                          <a:effectLst/>
                          <a:latin typeface="+mn-ea"/>
                          <a:ea typeface="+mn-ea"/>
                        </a:rPr>
                        <a:t>66</a:t>
                      </a:r>
                      <a:r>
                        <a:rPr lang="ja-JP" alt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（小児がん除く）</a:t>
                      </a:r>
                    </a:p>
                    <a:p>
                      <a:pPr algn="ctr" fontAlgn="auto">
                        <a:lnSpc>
                          <a:spcPts val="1600"/>
                        </a:lnSpc>
                        <a:spcAft>
                          <a:spcPts val="0"/>
                        </a:spcAft>
                      </a:pPr>
                      <a:r>
                        <a:rPr lang="en-US" altLang="ja-JP" sz="1200" b="1" dirty="0">
                          <a:solidFill>
                            <a:schemeClr val="tx1"/>
                          </a:solidFill>
                          <a:effectLst/>
                          <a:latin typeface="+mn-ea"/>
                          <a:ea typeface="+mn-ea"/>
                        </a:rPr>
                        <a:t>【</a:t>
                      </a:r>
                      <a:r>
                        <a:rPr lang="ja-JP" altLang="en-US" sz="1200" b="1" dirty="0">
                          <a:solidFill>
                            <a:schemeClr val="tx1"/>
                          </a:solidFill>
                          <a:effectLst/>
                          <a:latin typeface="+mn-ea"/>
                          <a:ea typeface="+mn-ea"/>
                        </a:rPr>
                        <a:t>令和元</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2019</a:t>
                      </a:r>
                      <a:r>
                        <a:rPr lang="ja-JP" altLang="ja-JP" sz="1200" b="1" dirty="0">
                          <a:solidFill>
                            <a:schemeClr val="tx1"/>
                          </a:solidFill>
                          <a:effectLst/>
                          <a:latin typeface="+mn-ea"/>
                          <a:ea typeface="+mn-ea"/>
                        </a:rPr>
                        <a:t>）年】</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581086">
                <a:tc>
                  <a:txBody>
                    <a:bodyPr/>
                    <a:lstStyle/>
                    <a:p>
                      <a:pPr algn="ctr" fontAlgn="auto">
                        <a:lnSpc>
                          <a:spcPts val="1600"/>
                        </a:lnSpc>
                        <a:spcAft>
                          <a:spcPts val="0"/>
                        </a:spcAft>
                      </a:pPr>
                      <a:r>
                        <a:rPr lang="en-US" sz="1400" b="1" dirty="0">
                          <a:effectLst/>
                          <a:latin typeface="+mn-ea"/>
                          <a:ea typeface="+mn-ea"/>
                        </a:rPr>
                        <a:t>2</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緩和ケア研修</a:t>
                      </a:r>
                      <a:r>
                        <a:rPr lang="ja-JP" altLang="en-US" sz="1400" b="1" dirty="0">
                          <a:solidFill>
                            <a:schemeClr val="tx1"/>
                          </a:solidFill>
                          <a:effectLst/>
                          <a:latin typeface="+mn-ea"/>
                          <a:ea typeface="+mn-ea"/>
                        </a:rPr>
                        <a:t>累積</a:t>
                      </a:r>
                      <a:r>
                        <a:rPr lang="ja-JP" sz="1400" b="1" dirty="0">
                          <a:solidFill>
                            <a:schemeClr val="tx1"/>
                          </a:solidFill>
                          <a:effectLst/>
                          <a:latin typeface="+mn-ea"/>
                          <a:ea typeface="+mn-ea"/>
                        </a:rPr>
                        <a:t>受講者数</a:t>
                      </a:r>
                    </a:p>
                    <a:p>
                      <a:pPr algn="l" fontAlgn="auto">
                        <a:lnSpc>
                          <a:spcPts val="1600"/>
                        </a:lnSpc>
                        <a:spcAft>
                          <a:spcPts val="0"/>
                        </a:spcAft>
                      </a:pPr>
                      <a:r>
                        <a:rPr lang="ja-JP" sz="1400" b="1" dirty="0">
                          <a:solidFill>
                            <a:schemeClr val="tx1"/>
                          </a:solidFill>
                          <a:effectLst/>
                          <a:latin typeface="+mn-ea"/>
                          <a:ea typeface="+mn-ea"/>
                        </a:rPr>
                        <a:t>【大阪府調べ】</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1</a:t>
                      </a:r>
                      <a:r>
                        <a:rPr lang="en-US" altLang="ja-JP" sz="1400" b="1" dirty="0">
                          <a:solidFill>
                            <a:schemeClr val="tx1"/>
                          </a:solidFill>
                          <a:effectLst/>
                          <a:latin typeface="+mn-ea"/>
                          <a:ea typeface="+mn-ea"/>
                        </a:rPr>
                        <a:t>0</a:t>
                      </a:r>
                      <a:r>
                        <a:rPr lang="en-US" sz="1400" b="1" dirty="0">
                          <a:solidFill>
                            <a:schemeClr val="tx1"/>
                          </a:solidFill>
                          <a:effectLst/>
                          <a:latin typeface="+mn-ea"/>
                          <a:ea typeface="+mn-ea"/>
                        </a:rPr>
                        <a:t>,7</a:t>
                      </a:r>
                      <a:r>
                        <a:rPr lang="en-US" altLang="ja-JP" sz="1400" b="1" dirty="0">
                          <a:solidFill>
                            <a:schemeClr val="tx1"/>
                          </a:solidFill>
                          <a:effectLst/>
                          <a:latin typeface="+mn-ea"/>
                          <a:ea typeface="+mn-ea"/>
                        </a:rPr>
                        <a:t>88</a:t>
                      </a:r>
                      <a:r>
                        <a:rPr lang="ja-JP" sz="1400" b="1" dirty="0">
                          <a:solidFill>
                            <a:schemeClr val="tx1"/>
                          </a:solidFill>
                          <a:effectLst/>
                          <a:latin typeface="+mn-ea"/>
                          <a:ea typeface="+mn-ea"/>
                        </a:rPr>
                        <a:t>名</a:t>
                      </a: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ｺﾒﾃﾞｨｶﾙ含む</a:t>
                      </a:r>
                      <a:r>
                        <a:rPr lang="en-US" altLang="ja-JP" sz="1400" b="1" dirty="0">
                          <a:solidFill>
                            <a:schemeClr val="tx1"/>
                          </a:solidFill>
                          <a:effectLst/>
                          <a:latin typeface="+mn-ea"/>
                          <a:ea typeface="+mn-ea"/>
                        </a:rPr>
                        <a:t>)</a:t>
                      </a:r>
                      <a:endParaRPr lang="ja-JP" sz="1400" b="1" dirty="0">
                        <a:solidFill>
                          <a:schemeClr val="tx1"/>
                        </a:solidFill>
                        <a:effectLst/>
                        <a:latin typeface="+mn-ea"/>
                        <a:ea typeface="+mn-ea"/>
                      </a:endParaRPr>
                    </a:p>
                    <a:p>
                      <a:pPr algn="ctr">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29</a:t>
                      </a:r>
                      <a:r>
                        <a:rPr lang="ja-JP" sz="1200" b="1" dirty="0">
                          <a:solidFill>
                            <a:schemeClr val="tx1"/>
                          </a:solidFill>
                          <a:effectLst/>
                          <a:latin typeface="+mn-ea"/>
                          <a:ea typeface="+mn-ea"/>
                        </a:rPr>
                        <a:t>年</a:t>
                      </a:r>
                      <a:r>
                        <a:rPr lang="en-US" altLang="ja-JP" sz="1200" b="1" dirty="0">
                          <a:solidFill>
                            <a:schemeClr val="tx1"/>
                          </a:solidFill>
                          <a:effectLst/>
                          <a:latin typeface="+mn-ea"/>
                          <a:ea typeface="+mn-ea"/>
                        </a:rPr>
                        <a:t>12</a:t>
                      </a:r>
                      <a:r>
                        <a:rPr lang="ja-JP" sz="1200" b="1" dirty="0">
                          <a:solidFill>
                            <a:schemeClr val="tx1"/>
                          </a:solidFill>
                          <a:effectLst/>
                          <a:latin typeface="+mn-ea"/>
                          <a:ea typeface="+mn-ea"/>
                        </a:rPr>
                        <a:t>月</a:t>
                      </a:r>
                      <a:r>
                        <a:rPr lang="ja-JP" altLang="en-US" sz="1200" b="1" dirty="0">
                          <a:solidFill>
                            <a:schemeClr val="tx1"/>
                          </a:solidFill>
                          <a:effectLst/>
                          <a:latin typeface="+mn-ea"/>
                          <a:ea typeface="+mn-ea"/>
                        </a:rPr>
                        <a:t>末日現在</a:t>
                      </a:r>
                      <a:r>
                        <a:rPr lang="ja-JP"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13,726</a:t>
                      </a:r>
                      <a:r>
                        <a:rPr lang="ja-JP" altLang="ja-JP" sz="1400" b="1" dirty="0">
                          <a:solidFill>
                            <a:schemeClr val="tx1"/>
                          </a:solidFill>
                          <a:effectLst/>
                          <a:latin typeface="+mn-ea"/>
                          <a:ea typeface="+mn-ea"/>
                        </a:rPr>
                        <a:t>名</a:t>
                      </a:r>
                      <a:r>
                        <a:rPr lang="en-US" altLang="ja-JP" sz="1400" b="1" dirty="0">
                          <a:solidFill>
                            <a:schemeClr val="tx1"/>
                          </a:solidFill>
                          <a:effectLst/>
                          <a:latin typeface="+mn-ea"/>
                          <a:ea typeface="+mn-ea"/>
                        </a:rPr>
                        <a:t>(</a:t>
                      </a:r>
                      <a:r>
                        <a:rPr lang="ja-JP" altLang="en-US" sz="1400" b="1" dirty="0">
                          <a:solidFill>
                            <a:schemeClr val="tx1"/>
                          </a:solidFill>
                          <a:effectLst/>
                          <a:latin typeface="+mn-ea"/>
                          <a:ea typeface="+mn-ea"/>
                        </a:rPr>
                        <a:t>ｺﾒﾃﾞｨｶﾙ含む</a:t>
                      </a:r>
                      <a:r>
                        <a:rPr lang="en-US" altLang="ja-JP" sz="1400" b="1" dirty="0">
                          <a:solidFill>
                            <a:schemeClr val="tx1"/>
                          </a:solidFill>
                          <a:effectLst/>
                          <a:latin typeface="+mn-ea"/>
                          <a:ea typeface="+mn-ea"/>
                        </a:rPr>
                        <a:t>)</a:t>
                      </a:r>
                      <a:endParaRPr lang="ja-JP" altLang="ja-JP" sz="1400" b="1" dirty="0">
                        <a:solidFill>
                          <a:schemeClr val="tx1"/>
                        </a:solidFill>
                        <a:effectLst/>
                        <a:latin typeface="+mn-ea"/>
                        <a:ea typeface="+mn-ea"/>
                      </a:endParaRPr>
                    </a:p>
                    <a:p>
                      <a:pPr algn="ctr">
                        <a:lnSpc>
                          <a:spcPts val="16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令和２</a:t>
                      </a:r>
                      <a:r>
                        <a:rPr lang="ja-JP" altLang="ja-JP" sz="1200" b="1" dirty="0">
                          <a:solidFill>
                            <a:schemeClr val="tx1"/>
                          </a:solidFill>
                          <a:effectLst/>
                          <a:latin typeface="+mn-ea"/>
                          <a:ea typeface="+mn-ea"/>
                        </a:rPr>
                        <a:t>年</a:t>
                      </a:r>
                      <a:r>
                        <a:rPr lang="en-US" altLang="ja-JP" sz="1200" b="1" dirty="0">
                          <a:solidFill>
                            <a:schemeClr val="tx1"/>
                          </a:solidFill>
                          <a:effectLst/>
                          <a:latin typeface="+mn-ea"/>
                          <a:ea typeface="+mn-ea"/>
                        </a:rPr>
                        <a:t>12</a:t>
                      </a:r>
                      <a:r>
                        <a:rPr lang="ja-JP" altLang="ja-JP" sz="1200" b="1" dirty="0">
                          <a:solidFill>
                            <a:schemeClr val="tx1"/>
                          </a:solidFill>
                          <a:effectLst/>
                          <a:latin typeface="+mn-ea"/>
                          <a:ea typeface="+mn-ea"/>
                        </a:rPr>
                        <a:t>月</a:t>
                      </a:r>
                      <a:r>
                        <a:rPr lang="ja-JP" altLang="en-US" sz="1200" b="1" dirty="0">
                          <a:solidFill>
                            <a:schemeClr val="tx1"/>
                          </a:solidFill>
                          <a:effectLst/>
                          <a:latin typeface="+mn-ea"/>
                          <a:ea typeface="+mn-ea"/>
                        </a:rPr>
                        <a:t>末日現在</a:t>
                      </a:r>
                      <a:r>
                        <a:rPr lang="ja-JP" altLang="ja-JP" sz="1200" b="1" dirty="0">
                          <a:solidFill>
                            <a:schemeClr val="tx1"/>
                          </a:solidFill>
                          <a:effectLst/>
                          <a:latin typeface="+mn-ea"/>
                          <a:ea typeface="+mn-ea"/>
                        </a:rPr>
                        <a:t>】</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648601">
                <a:tc>
                  <a:txBody>
                    <a:bodyPr/>
                    <a:lstStyle/>
                    <a:p>
                      <a:pPr algn="ctr" fontAlgn="auto">
                        <a:lnSpc>
                          <a:spcPts val="1600"/>
                        </a:lnSpc>
                        <a:spcAft>
                          <a:spcPts val="0"/>
                        </a:spcAft>
                      </a:pPr>
                      <a:r>
                        <a:rPr lang="en-US" sz="1400" b="1" dirty="0">
                          <a:effectLst/>
                          <a:latin typeface="+mn-ea"/>
                          <a:ea typeface="+mn-ea"/>
                        </a:rPr>
                        <a:t>3</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在宅緩和ケアに取組む医療機関数</a:t>
                      </a:r>
                    </a:p>
                    <a:p>
                      <a:pPr algn="l" fontAlgn="auto">
                        <a:lnSpc>
                          <a:spcPts val="1600"/>
                        </a:lnSpc>
                        <a:spcAft>
                          <a:spcPts val="0"/>
                        </a:spcAft>
                      </a:pPr>
                      <a:r>
                        <a:rPr lang="ja-JP" sz="1400" b="1" dirty="0">
                          <a:solidFill>
                            <a:schemeClr val="tx1"/>
                          </a:solidFill>
                          <a:effectLst/>
                          <a:latin typeface="+mn-ea"/>
                          <a:ea typeface="+mn-ea"/>
                        </a:rPr>
                        <a:t>【がん診療拠点病院現況報告】</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965</a:t>
                      </a:r>
                      <a:r>
                        <a:rPr lang="ja-JP" sz="1400" b="1" dirty="0">
                          <a:solidFill>
                            <a:schemeClr val="tx1"/>
                          </a:solidFill>
                          <a:effectLst/>
                          <a:latin typeface="+mn-ea"/>
                          <a:ea typeface="+mn-ea"/>
                        </a:rPr>
                        <a:t>医療機関／</a:t>
                      </a:r>
                      <a:r>
                        <a:rPr lang="en-US" sz="1400" b="1" dirty="0">
                          <a:solidFill>
                            <a:schemeClr val="tx1"/>
                          </a:solidFill>
                          <a:effectLst/>
                          <a:latin typeface="+mn-ea"/>
                          <a:ea typeface="+mn-ea"/>
                        </a:rPr>
                        <a:t>64</a:t>
                      </a:r>
                      <a:r>
                        <a:rPr lang="ja-JP" sz="1400" b="1" dirty="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sz="1400" b="1" dirty="0">
                          <a:solidFill>
                            <a:schemeClr val="tx1"/>
                          </a:solidFill>
                          <a:effectLst/>
                          <a:latin typeface="+mn-ea"/>
                          <a:ea typeface="+mn-ea"/>
                        </a:rPr>
                        <a:t>（小児がん除く）</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29</a:t>
                      </a:r>
                      <a:r>
                        <a:rPr lang="ja-JP" sz="1200" b="1" dirty="0">
                          <a:solidFill>
                            <a:schemeClr val="tx1"/>
                          </a:solidFill>
                          <a:effectLst/>
                          <a:latin typeface="+mn-ea"/>
                          <a:ea typeface="+mn-ea"/>
                        </a:rPr>
                        <a:t>（</a:t>
                      </a:r>
                      <a:r>
                        <a:rPr lang="en-US" sz="1200" b="1" dirty="0">
                          <a:solidFill>
                            <a:schemeClr val="tx1"/>
                          </a:solidFill>
                          <a:effectLst/>
                          <a:latin typeface="+mn-ea"/>
                          <a:ea typeface="+mn-ea"/>
                        </a:rPr>
                        <a:t>2017</a:t>
                      </a:r>
                      <a:r>
                        <a:rPr lang="ja-JP" sz="1200" b="1" dirty="0">
                          <a:solidFill>
                            <a:schemeClr val="tx1"/>
                          </a:solidFill>
                          <a:effectLst/>
                          <a:latin typeface="+mn-ea"/>
                          <a:ea typeface="+mn-ea"/>
                        </a:rPr>
                        <a:t>）年</a:t>
                      </a:r>
                      <a:r>
                        <a:rPr lang="en-US" altLang="ja-JP" sz="1200" b="1" dirty="0">
                          <a:solidFill>
                            <a:schemeClr val="tx1"/>
                          </a:solidFill>
                          <a:effectLst/>
                          <a:latin typeface="+mn-ea"/>
                          <a:ea typeface="+mn-ea"/>
                        </a:rPr>
                        <a:t>9</a:t>
                      </a:r>
                      <a:r>
                        <a:rPr lang="ja-JP" sz="1200" b="1" dirty="0">
                          <a:solidFill>
                            <a:schemeClr val="tx1"/>
                          </a:solidFill>
                          <a:effectLst/>
                          <a:latin typeface="+mn-ea"/>
                          <a:ea typeface="+mn-ea"/>
                        </a:rPr>
                        <a:t>月</a:t>
                      </a:r>
                      <a:r>
                        <a:rPr lang="en-US" altLang="ja-JP" sz="1200" b="1" dirty="0">
                          <a:solidFill>
                            <a:schemeClr val="tx1"/>
                          </a:solidFill>
                          <a:effectLst/>
                          <a:latin typeface="+mn-ea"/>
                          <a:ea typeface="+mn-ea"/>
                        </a:rPr>
                        <a:t>1</a:t>
                      </a:r>
                      <a:r>
                        <a:rPr lang="ja-JP" altLang="en-US" sz="1200" b="1" dirty="0">
                          <a:solidFill>
                            <a:schemeClr val="tx1"/>
                          </a:solidFill>
                          <a:effectLst/>
                          <a:latin typeface="+mn-ea"/>
                          <a:ea typeface="+mn-ea"/>
                        </a:rPr>
                        <a:t>日現在</a:t>
                      </a:r>
                      <a:r>
                        <a:rPr lang="ja-JP" sz="1200" b="1" dirty="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smtClean="0">
                          <a:solidFill>
                            <a:schemeClr val="tx1"/>
                          </a:solidFill>
                          <a:effectLst/>
                          <a:latin typeface="+mn-ea"/>
                          <a:ea typeface="+mn-ea"/>
                        </a:rPr>
                        <a:t>1,693</a:t>
                      </a:r>
                      <a:r>
                        <a:rPr lang="ja-JP" altLang="ja-JP" sz="1400" b="1" dirty="0">
                          <a:solidFill>
                            <a:schemeClr val="tx1"/>
                          </a:solidFill>
                          <a:effectLst/>
                          <a:latin typeface="+mn-ea"/>
                          <a:ea typeface="+mn-ea"/>
                        </a:rPr>
                        <a:t>医療機関／</a:t>
                      </a:r>
                      <a:r>
                        <a:rPr lang="en-US" altLang="ja-JP" sz="1400" b="1" smtClean="0">
                          <a:solidFill>
                            <a:schemeClr val="tx1"/>
                          </a:solidFill>
                          <a:effectLst/>
                          <a:latin typeface="+mn-ea"/>
                          <a:ea typeface="+mn-ea"/>
                        </a:rPr>
                        <a:t>66</a:t>
                      </a:r>
                      <a:r>
                        <a:rPr lang="ja-JP" altLang="ja-JP" sz="1400" b="1" smtClean="0">
                          <a:solidFill>
                            <a:schemeClr val="tx1"/>
                          </a:solidFill>
                          <a:effectLst/>
                          <a:latin typeface="+mn-ea"/>
                          <a:ea typeface="+mn-ea"/>
                        </a:rPr>
                        <a:t>病院</a:t>
                      </a:r>
                      <a:endParaRPr lang="en-US" altLang="ja-JP" sz="1400" b="1" dirty="0">
                        <a:solidFill>
                          <a:schemeClr val="tx1"/>
                        </a:solidFill>
                        <a:effectLst/>
                        <a:latin typeface="+mn-ea"/>
                        <a:ea typeface="+mn-ea"/>
                      </a:endParaRPr>
                    </a:p>
                    <a:p>
                      <a:pPr algn="ctr" fontAlgn="auto">
                        <a:lnSpc>
                          <a:spcPts val="1600"/>
                        </a:lnSpc>
                        <a:spcAft>
                          <a:spcPts val="0"/>
                        </a:spcAft>
                      </a:pPr>
                      <a:r>
                        <a:rPr lang="ja-JP" altLang="ja-JP" sz="1400" b="1" dirty="0">
                          <a:solidFill>
                            <a:schemeClr val="tx1"/>
                          </a:solidFill>
                          <a:effectLst/>
                          <a:latin typeface="+mn-ea"/>
                          <a:ea typeface="+mn-ea"/>
                        </a:rPr>
                        <a:t>（小児がん除く）</a:t>
                      </a:r>
                    </a:p>
                    <a:p>
                      <a:pPr algn="ctr" fontAlgn="auto">
                        <a:lnSpc>
                          <a:spcPts val="16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令和元</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2019</a:t>
                      </a:r>
                      <a:r>
                        <a:rPr lang="ja-JP" altLang="ja-JP" sz="1200" b="1" dirty="0">
                          <a:solidFill>
                            <a:schemeClr val="tx1"/>
                          </a:solidFill>
                          <a:effectLst/>
                          <a:latin typeface="+mn-ea"/>
                          <a:ea typeface="+mn-ea"/>
                        </a:rPr>
                        <a:t>）年</a:t>
                      </a:r>
                      <a:r>
                        <a:rPr lang="en-US" altLang="ja-JP" sz="1200" b="1" dirty="0">
                          <a:solidFill>
                            <a:schemeClr val="tx1"/>
                          </a:solidFill>
                          <a:effectLst/>
                          <a:latin typeface="+mn-ea"/>
                          <a:ea typeface="+mn-ea"/>
                        </a:rPr>
                        <a:t>9</a:t>
                      </a:r>
                      <a:r>
                        <a:rPr lang="ja-JP" altLang="ja-JP" sz="1200" b="1" dirty="0">
                          <a:solidFill>
                            <a:schemeClr val="tx1"/>
                          </a:solidFill>
                          <a:effectLst/>
                          <a:latin typeface="+mn-ea"/>
                          <a:ea typeface="+mn-ea"/>
                        </a:rPr>
                        <a:t>月</a:t>
                      </a:r>
                      <a:r>
                        <a:rPr lang="en-US" altLang="ja-JP" sz="1200" b="1" dirty="0">
                          <a:solidFill>
                            <a:schemeClr val="tx1"/>
                          </a:solidFill>
                          <a:effectLst/>
                          <a:latin typeface="+mn-ea"/>
                          <a:ea typeface="+mn-ea"/>
                        </a:rPr>
                        <a:t>1</a:t>
                      </a:r>
                      <a:r>
                        <a:rPr lang="ja-JP" altLang="en-US" sz="1200" b="1" dirty="0">
                          <a:solidFill>
                            <a:schemeClr val="tx1"/>
                          </a:solidFill>
                          <a:effectLst/>
                          <a:latin typeface="+mn-ea"/>
                          <a:ea typeface="+mn-ea"/>
                        </a:rPr>
                        <a:t>日現在</a:t>
                      </a:r>
                      <a:r>
                        <a:rPr lang="ja-JP" altLang="ja-JP" sz="1200" b="1" dirty="0">
                          <a:solidFill>
                            <a:schemeClr val="tx1"/>
                          </a:solidFill>
                          <a:effectLst/>
                          <a:latin typeface="+mn-ea"/>
                          <a:ea typeface="+mn-ea"/>
                        </a:rPr>
                        <a:t>】</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648601">
                <a:tc>
                  <a:txBody>
                    <a:bodyPr/>
                    <a:lstStyle/>
                    <a:p>
                      <a:pPr algn="ctr" fontAlgn="auto">
                        <a:lnSpc>
                          <a:spcPts val="1600"/>
                        </a:lnSpc>
                        <a:spcAft>
                          <a:spcPts val="0"/>
                        </a:spcAft>
                      </a:pPr>
                      <a:r>
                        <a:rPr lang="en-US" sz="1400" b="1" dirty="0">
                          <a:effectLst/>
                          <a:latin typeface="+mn-ea"/>
                          <a:ea typeface="+mn-ea"/>
                        </a:rPr>
                        <a:t>4</a:t>
                      </a:r>
                      <a:endParaRPr lang="ja-JP" sz="1400" b="1" dirty="0">
                        <a:solidFill>
                          <a:srgbClr val="000000"/>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sz="1400" b="1" dirty="0">
                          <a:solidFill>
                            <a:schemeClr val="tx1"/>
                          </a:solidFill>
                          <a:effectLst/>
                          <a:latin typeface="+mn-ea"/>
                          <a:ea typeface="+mn-ea"/>
                        </a:rPr>
                        <a:t>がん患者の緩和ケアに対する</a:t>
                      </a:r>
                      <a:endParaRPr lang="en-US" altLang="ja-JP" sz="1400" b="1" dirty="0">
                        <a:solidFill>
                          <a:schemeClr val="tx1"/>
                        </a:solidFill>
                        <a:effectLst/>
                        <a:latin typeface="+mn-ea"/>
                        <a:ea typeface="+mn-ea"/>
                      </a:endParaRPr>
                    </a:p>
                    <a:p>
                      <a:pPr marL="0" marR="0" lvl="0" indent="0" algn="l" defTabSz="914400" rtl="0" eaLnBrk="1" fontAlgn="auto" latinLnBrk="0" hangingPunct="1">
                        <a:lnSpc>
                          <a:spcPts val="1600"/>
                        </a:lnSpc>
                        <a:spcBef>
                          <a:spcPts val="0"/>
                        </a:spcBef>
                        <a:spcAft>
                          <a:spcPts val="0"/>
                        </a:spcAft>
                        <a:buClrTx/>
                        <a:buSzTx/>
                        <a:buFontTx/>
                        <a:buNone/>
                        <a:tabLst/>
                        <a:defRPr/>
                      </a:pPr>
                      <a:r>
                        <a:rPr lang="ja-JP" sz="1400" b="1" dirty="0">
                          <a:solidFill>
                            <a:schemeClr val="tx1"/>
                          </a:solidFill>
                          <a:effectLst/>
                          <a:latin typeface="+mn-ea"/>
                          <a:ea typeface="+mn-ea"/>
                        </a:rPr>
                        <a:t>理解度の向上</a:t>
                      </a:r>
                      <a:r>
                        <a:rPr lang="ja-JP" altLang="en-US" sz="1400" b="1" dirty="0">
                          <a:solidFill>
                            <a:schemeClr val="tx1"/>
                          </a:solidFill>
                          <a:effectLst/>
                          <a:latin typeface="+mn-ea"/>
                          <a:ea typeface="+mn-ea"/>
                        </a:rPr>
                        <a:t>（知らない・あまり知らないの合計）</a:t>
                      </a:r>
                      <a:endParaRPr lang="ja-JP" sz="1400" b="1" dirty="0">
                        <a:solidFill>
                          <a:schemeClr val="tx1"/>
                        </a:solidFill>
                        <a:effectLst/>
                        <a:latin typeface="+mn-ea"/>
                        <a:ea typeface="+mn-ea"/>
                      </a:endParaRPr>
                    </a:p>
                    <a:p>
                      <a:pPr algn="l" fontAlgn="auto">
                        <a:lnSpc>
                          <a:spcPts val="1600"/>
                        </a:lnSpc>
                        <a:spcAft>
                          <a:spcPts val="0"/>
                        </a:spcAft>
                      </a:pPr>
                      <a:r>
                        <a:rPr lang="ja-JP" sz="1400" b="1" dirty="0">
                          <a:solidFill>
                            <a:schemeClr val="tx1"/>
                          </a:solidFill>
                          <a:effectLst/>
                          <a:latin typeface="+mn-ea"/>
                          <a:ea typeface="+mn-ea"/>
                        </a:rPr>
                        <a:t>【</a:t>
                      </a:r>
                      <a:r>
                        <a:rPr lang="ja-JP" sz="1400" b="1" kern="100" dirty="0">
                          <a:solidFill>
                            <a:schemeClr val="tx1"/>
                          </a:solidFill>
                          <a:effectLst/>
                          <a:latin typeface="+mn-ea"/>
                          <a:ea typeface="+mn-ea"/>
                        </a:rPr>
                        <a:t>がん患者ニーズ調査</a:t>
                      </a:r>
                      <a:r>
                        <a:rPr lang="ja-JP" sz="1400" b="1" dirty="0">
                          <a:solidFill>
                            <a:schemeClr val="tx1"/>
                          </a:solidFill>
                          <a:effectLst/>
                          <a:latin typeface="+mn-ea"/>
                          <a:ea typeface="+mn-ea"/>
                        </a:rPr>
                        <a:t>】</a:t>
                      </a:r>
                      <a:endParaRPr lang="ja-JP" sz="14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400" b="1" dirty="0">
                          <a:solidFill>
                            <a:schemeClr val="tx1"/>
                          </a:solidFill>
                          <a:effectLst/>
                          <a:latin typeface="+mn-ea"/>
                          <a:ea typeface="+mn-ea"/>
                        </a:rPr>
                        <a:t>49.6</a:t>
                      </a:r>
                      <a:r>
                        <a:rPr lang="ja-JP" sz="1400" b="1" dirty="0">
                          <a:solidFill>
                            <a:schemeClr val="tx1"/>
                          </a:solidFill>
                          <a:effectLst/>
                          <a:latin typeface="+mn-ea"/>
                          <a:ea typeface="+mn-ea"/>
                        </a:rPr>
                        <a:t>％</a:t>
                      </a:r>
                    </a:p>
                    <a:p>
                      <a:pPr algn="ctr" fontAlgn="auto">
                        <a:lnSpc>
                          <a:spcPts val="1600"/>
                        </a:lnSpc>
                        <a:spcAft>
                          <a:spcPts val="0"/>
                        </a:spcAft>
                      </a:pPr>
                      <a:r>
                        <a:rPr lang="ja-JP" sz="1200" b="1" dirty="0">
                          <a:solidFill>
                            <a:schemeClr val="tx1"/>
                          </a:solidFill>
                          <a:effectLst/>
                          <a:latin typeface="+mn-ea"/>
                          <a:ea typeface="+mn-ea"/>
                        </a:rPr>
                        <a:t>【平成</a:t>
                      </a:r>
                      <a:r>
                        <a:rPr lang="en-US" sz="1200" b="1" dirty="0">
                          <a:solidFill>
                            <a:schemeClr val="tx1"/>
                          </a:solidFill>
                          <a:effectLst/>
                          <a:latin typeface="+mn-ea"/>
                          <a:ea typeface="+mn-ea"/>
                        </a:rPr>
                        <a:t>28</a:t>
                      </a:r>
                      <a:r>
                        <a:rPr lang="ja-JP" sz="1200" b="1" dirty="0">
                          <a:solidFill>
                            <a:schemeClr val="tx1"/>
                          </a:solidFill>
                          <a:effectLst/>
                          <a:latin typeface="+mn-ea"/>
                          <a:ea typeface="+mn-ea"/>
                        </a:rPr>
                        <a:t>（</a:t>
                      </a:r>
                      <a:r>
                        <a:rPr lang="en-US" sz="1200" b="1" dirty="0">
                          <a:solidFill>
                            <a:schemeClr val="tx1"/>
                          </a:solidFill>
                          <a:effectLst/>
                          <a:latin typeface="+mn-ea"/>
                          <a:ea typeface="+mn-ea"/>
                        </a:rPr>
                        <a:t>2016</a:t>
                      </a:r>
                      <a:r>
                        <a:rPr lang="ja-JP" sz="1200" b="1" dirty="0">
                          <a:solidFill>
                            <a:schemeClr val="tx1"/>
                          </a:solidFill>
                          <a:effectLst/>
                          <a:latin typeface="+mn-ea"/>
                          <a:ea typeface="+mn-ea"/>
                        </a:rPr>
                        <a:t>）年度】</a:t>
                      </a:r>
                      <a:endParaRPr 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400" b="1" dirty="0">
                          <a:solidFill>
                            <a:schemeClr val="tx1"/>
                          </a:solidFill>
                          <a:effectLst/>
                          <a:latin typeface="+mn-ea"/>
                          <a:ea typeface="+mn-ea"/>
                        </a:rPr>
                        <a:t>41.4</a:t>
                      </a:r>
                      <a:r>
                        <a:rPr lang="ja-JP" altLang="ja-JP" sz="1400" b="1" dirty="0">
                          <a:solidFill>
                            <a:schemeClr val="tx1"/>
                          </a:solidFill>
                          <a:effectLst/>
                          <a:latin typeface="+mn-ea"/>
                          <a:ea typeface="+mn-ea"/>
                        </a:rPr>
                        <a:t>％</a:t>
                      </a:r>
                    </a:p>
                    <a:p>
                      <a:pPr algn="ctr" fontAlgn="auto">
                        <a:lnSpc>
                          <a:spcPts val="1600"/>
                        </a:lnSpc>
                        <a:spcAft>
                          <a:spcPts val="0"/>
                        </a:spcAft>
                      </a:pPr>
                      <a:r>
                        <a:rPr lang="ja-JP" altLang="ja-JP" sz="1200" b="1" dirty="0">
                          <a:solidFill>
                            <a:schemeClr val="tx1"/>
                          </a:solidFill>
                          <a:effectLst/>
                          <a:latin typeface="+mn-ea"/>
                          <a:ea typeface="+mn-ea"/>
                        </a:rPr>
                        <a:t>【</a:t>
                      </a:r>
                      <a:r>
                        <a:rPr lang="ja-JP" altLang="en-US" sz="1200" b="1" dirty="0">
                          <a:solidFill>
                            <a:schemeClr val="tx1"/>
                          </a:solidFill>
                          <a:effectLst/>
                          <a:latin typeface="+mn-ea"/>
                          <a:ea typeface="+mn-ea"/>
                        </a:rPr>
                        <a:t>令和元</a:t>
                      </a:r>
                      <a:r>
                        <a:rPr lang="ja-JP" altLang="ja-JP" sz="1200" b="1" dirty="0">
                          <a:solidFill>
                            <a:schemeClr val="tx1"/>
                          </a:solidFill>
                          <a:effectLst/>
                          <a:latin typeface="+mn-ea"/>
                          <a:ea typeface="+mn-ea"/>
                        </a:rPr>
                        <a:t>（</a:t>
                      </a:r>
                      <a:r>
                        <a:rPr lang="en-US" altLang="ja-JP" sz="1200" b="1" dirty="0">
                          <a:solidFill>
                            <a:schemeClr val="tx1"/>
                          </a:solidFill>
                          <a:effectLst/>
                          <a:latin typeface="+mn-ea"/>
                          <a:ea typeface="+mn-ea"/>
                        </a:rPr>
                        <a:t>2019</a:t>
                      </a:r>
                      <a:r>
                        <a:rPr lang="ja-JP" altLang="ja-JP" sz="1200" b="1" dirty="0">
                          <a:solidFill>
                            <a:schemeClr val="tx1"/>
                          </a:solidFill>
                          <a:effectLst/>
                          <a:latin typeface="+mn-ea"/>
                          <a:ea typeface="+mn-ea"/>
                        </a:rPr>
                        <a:t>）年度】</a:t>
                      </a:r>
                      <a:endParaRPr lang="ja-JP" altLang="ja-JP" sz="1200" b="1" dirty="0">
                        <a:solidFill>
                          <a:schemeClr val="tx1"/>
                        </a:solidFill>
                        <a:effectLst/>
                        <a:latin typeface="+mn-ea"/>
                        <a:ea typeface="+mn-ea"/>
                        <a:cs typeface="HG丸ｺﾞｼｯｸM-PRO"/>
                      </a:endParaRPr>
                    </a:p>
                  </a:txBody>
                  <a:tcPr marL="62865" marR="62865"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14" name="正方形/長方形 13">
            <a:extLst>
              <a:ext uri="{FF2B5EF4-FFF2-40B4-BE49-F238E27FC236}">
                <a16:creationId xmlns:a16="http://schemas.microsoft.com/office/drawing/2014/main" id="{61AE0CBE-3210-41DD-A171-4385B749CD55}"/>
              </a:ext>
            </a:extLst>
          </p:cNvPr>
          <p:cNvSpPr/>
          <p:nvPr/>
        </p:nvSpPr>
        <p:spPr>
          <a:xfrm>
            <a:off x="0" y="-2554"/>
            <a:ext cx="9906000" cy="768986"/>
          </a:xfrm>
          <a:prstGeom prst="rect">
            <a:avLst/>
          </a:prstGeom>
          <a:gradFill flip="none" rotWithShape="1">
            <a:gsLst>
              <a:gs pos="50000">
                <a:srgbClr val="7DA8DB">
                  <a:lumMod val="20000"/>
                  <a:lumOff val="80000"/>
                </a:srgbClr>
              </a:gs>
              <a:gs pos="0">
                <a:schemeClr val="accent1">
                  <a:lumMod val="0"/>
                </a:schemeClr>
              </a:gs>
              <a:gs pos="20000">
                <a:schemeClr val="accent5">
                  <a:lumMod val="50000"/>
                  <a:lumOff val="50000"/>
                </a:schemeClr>
              </a:gs>
              <a:gs pos="80000">
                <a:srgbClr val="7395D3">
                  <a:lumMod val="50000"/>
                  <a:lumOff val="50000"/>
                </a:srgbClr>
              </a:gs>
              <a:gs pos="100000">
                <a:schemeClr val="accent1">
                  <a:lumMod val="0"/>
                </a:schemeClr>
              </a:gs>
            </a:gsLst>
            <a:lin ang="5400000" scaled="0"/>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1" dirty="0">
                <a:solidFill>
                  <a:schemeClr val="tx1"/>
                </a:solidFill>
                <a:latin typeface="Meiryo UI" panose="020B0604030504040204" pitchFamily="50" charset="-128"/>
                <a:ea typeface="Meiryo UI" panose="020B0604030504040204" pitchFamily="50" charset="-128"/>
              </a:rPr>
              <a:t>２　がん医療の充実</a:t>
            </a:r>
          </a:p>
        </p:txBody>
      </p:sp>
      <p:sp>
        <p:nvSpPr>
          <p:cNvPr id="12" name="正方形/長方形 11"/>
          <p:cNvSpPr/>
          <p:nvPr/>
        </p:nvSpPr>
        <p:spPr>
          <a:xfrm>
            <a:off x="543286" y="1755551"/>
            <a:ext cx="8130963" cy="369332"/>
          </a:xfrm>
          <a:prstGeom prst="rect">
            <a:avLst/>
          </a:prstGeom>
        </p:spPr>
        <p:txBody>
          <a:bodyPr wrap="square">
            <a:spAutoFit/>
          </a:bodyPr>
          <a:lstStyle/>
          <a:p>
            <a:r>
              <a:rPr lang="ja-JP" altLang="en-US" b="1" dirty="0"/>
              <a:t>≪第３期大阪府がん対策推進計画における個別目標及びモニタリング指標≫</a:t>
            </a:r>
          </a:p>
        </p:txBody>
      </p:sp>
      <p:sp>
        <p:nvSpPr>
          <p:cNvPr id="16" name="正方形/長方形 15"/>
          <p:cNvSpPr/>
          <p:nvPr/>
        </p:nvSpPr>
        <p:spPr>
          <a:xfrm>
            <a:off x="129324" y="841274"/>
            <a:ext cx="7267691" cy="861774"/>
          </a:xfrm>
          <a:prstGeom prst="rect">
            <a:avLst/>
          </a:prstGeom>
          <a:solidFill>
            <a:srgbClr val="002060"/>
          </a:solidFill>
        </p:spPr>
        <p:txBody>
          <a:bodyPr wrap="square" anchor="ctr">
            <a:spAutoFit/>
          </a:bodyPr>
          <a:lstStyle/>
          <a:p>
            <a:pPr>
              <a:lnSpc>
                <a:spcPts val="2000"/>
              </a:lnSpc>
            </a:pPr>
            <a:r>
              <a:rPr kumimoji="1" lang="ja-JP" altLang="en-US" sz="1600" b="1" dirty="0">
                <a:ln w="0"/>
                <a:solidFill>
                  <a:schemeClr val="bg1"/>
                </a:solidFill>
                <a:effectLst>
                  <a:outerShdw blurRad="38100" dist="19050" dir="2700000" algn="tl" rotWithShape="0">
                    <a:schemeClr val="dk1">
                      <a:alpha val="40000"/>
                    </a:schemeClr>
                  </a:outerShdw>
                </a:effectLst>
              </a:rPr>
              <a:t>（２）</a:t>
            </a:r>
            <a:r>
              <a:rPr kumimoji="1" lang="ja-JP" altLang="en-US" sz="1600" b="1" dirty="0">
                <a:solidFill>
                  <a:schemeClr val="bg1"/>
                </a:solidFill>
              </a:rPr>
              <a:t>小児･</a:t>
            </a:r>
            <a:r>
              <a:rPr kumimoji="1" lang="en-US" altLang="ja-JP" sz="1600" b="1" dirty="0">
                <a:solidFill>
                  <a:schemeClr val="bg1"/>
                </a:solidFill>
              </a:rPr>
              <a:t>AYA</a:t>
            </a:r>
            <a:r>
              <a:rPr kumimoji="1" lang="ja-JP" altLang="en-US" sz="1600" b="1" dirty="0">
                <a:solidFill>
                  <a:schemeClr val="bg1"/>
                </a:solidFill>
              </a:rPr>
              <a:t>世代のがん･</a:t>
            </a:r>
            <a:r>
              <a:rPr kumimoji="1" lang="ja-JP" altLang="en-US" sz="1600" b="1" u="heavy" dirty="0">
                <a:solidFill>
                  <a:schemeClr val="bg1"/>
                </a:solidFill>
              </a:rPr>
              <a:t>高齢者のがん･希少がん</a:t>
            </a:r>
            <a:r>
              <a:rPr kumimoji="1" lang="ja-JP" altLang="en-US" sz="1600" b="1" dirty="0">
                <a:solidFill>
                  <a:schemeClr val="bg1"/>
                </a:solidFill>
              </a:rPr>
              <a:t>　計画Ｐ</a:t>
            </a:r>
            <a:r>
              <a:rPr kumimoji="1" lang="en-US" altLang="ja-JP" sz="1600" b="1" dirty="0">
                <a:solidFill>
                  <a:schemeClr val="bg1"/>
                </a:solidFill>
              </a:rPr>
              <a:t>51-52</a:t>
            </a:r>
          </a:p>
          <a:p>
            <a:pPr>
              <a:lnSpc>
                <a:spcPts val="2000"/>
              </a:lnSpc>
            </a:pPr>
            <a:r>
              <a:rPr kumimoji="1" lang="ja-JP" altLang="en-US" sz="1600" b="1" dirty="0">
                <a:ln w="0"/>
                <a:solidFill>
                  <a:schemeClr val="bg1"/>
                </a:solidFill>
                <a:effectLst>
                  <a:outerShdw blurRad="38100" dist="19050" dir="2700000" algn="tl" rotWithShape="0">
                    <a:schemeClr val="dk1">
                      <a:alpha val="40000"/>
                    </a:schemeClr>
                  </a:outerShdw>
                </a:effectLst>
              </a:rPr>
              <a:t>（３）</a:t>
            </a:r>
            <a:r>
              <a:rPr kumimoji="1" lang="ja-JP" altLang="en-US" sz="1600" b="1" dirty="0">
                <a:solidFill>
                  <a:schemeClr val="bg1"/>
                </a:solidFill>
              </a:rPr>
              <a:t>新たな治療法</a:t>
            </a:r>
            <a:r>
              <a:rPr kumimoji="1" lang="en-US" altLang="ja-JP" sz="1600" b="1" dirty="0">
                <a:solidFill>
                  <a:schemeClr val="bg1"/>
                </a:solidFill>
              </a:rPr>
              <a:t>(</a:t>
            </a:r>
            <a:r>
              <a:rPr kumimoji="1" lang="ja-JP" altLang="en-US" sz="1600" b="1" dirty="0">
                <a:solidFill>
                  <a:schemeClr val="bg1"/>
                </a:solidFill>
              </a:rPr>
              <a:t>がんゲノム医療･先進的な放射線治療</a:t>
            </a:r>
            <a:r>
              <a:rPr kumimoji="1" lang="en-US" altLang="ja-JP" sz="1600" b="1" dirty="0">
                <a:solidFill>
                  <a:schemeClr val="bg1"/>
                </a:solidFill>
              </a:rPr>
              <a:t>)</a:t>
            </a:r>
            <a:r>
              <a:rPr kumimoji="1" lang="ja-JP" altLang="en-US" sz="1600" b="1" dirty="0">
                <a:solidFill>
                  <a:schemeClr val="bg1"/>
                </a:solidFill>
              </a:rPr>
              <a:t>の活用　計画Ｐ</a:t>
            </a:r>
            <a:r>
              <a:rPr kumimoji="1" lang="en-US" altLang="ja-JP" sz="1600" b="1" dirty="0">
                <a:solidFill>
                  <a:schemeClr val="bg1"/>
                </a:solidFill>
              </a:rPr>
              <a:t>52</a:t>
            </a:r>
            <a:r>
              <a:rPr kumimoji="1" lang="ja-JP" altLang="en-US" sz="1600" b="1" dirty="0">
                <a:ln w="0"/>
                <a:solidFill>
                  <a:schemeClr val="bg1"/>
                </a:solidFill>
                <a:effectLst>
                  <a:outerShdw blurRad="38100" dist="19050" dir="2700000" algn="tl" rotWithShape="0">
                    <a:schemeClr val="dk1">
                      <a:alpha val="40000"/>
                    </a:schemeClr>
                  </a:outerShdw>
                </a:effectLst>
              </a:rPr>
              <a:t>（５）緩和ケアの推進</a:t>
            </a:r>
            <a:r>
              <a:rPr kumimoji="1" lang="ja-JP" altLang="en-US" sz="1600" b="1" dirty="0">
                <a:solidFill>
                  <a:schemeClr val="bg1"/>
                </a:solidFill>
              </a:rPr>
              <a:t>　計画Ｐ</a:t>
            </a:r>
            <a:r>
              <a:rPr kumimoji="1" lang="en-US" altLang="ja-JP" sz="1600" b="1" dirty="0">
                <a:solidFill>
                  <a:schemeClr val="bg1"/>
                </a:solidFill>
              </a:rPr>
              <a:t>54-55</a:t>
            </a:r>
            <a:endParaRPr kumimoji="1" lang="en-US" altLang="ja-JP" b="1" dirty="0">
              <a:solidFill>
                <a:schemeClr val="bg1"/>
              </a:solidFill>
            </a:endParaRPr>
          </a:p>
        </p:txBody>
      </p:sp>
    </p:spTree>
    <p:extLst>
      <p:ext uri="{BB962C8B-B14F-4D97-AF65-F5344CB8AC3E}">
        <p14:creationId xmlns:p14="http://schemas.microsoft.com/office/powerpoint/2010/main" val="385241316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5629</TotalTime>
  <Words>6586</Words>
  <Application>Microsoft Office PowerPoint</Application>
  <PresentationFormat>A4 210 x 297 mm</PresentationFormat>
  <Paragraphs>711</Paragraphs>
  <Slides>18</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18</vt:i4>
      </vt:variant>
    </vt:vector>
  </HeadingPairs>
  <TitlesOfParts>
    <vt:vector size="27" baseType="lpstr">
      <vt:lpstr>HG丸ｺﾞｼｯｸM-PRO</vt:lpstr>
      <vt:lpstr>Meiryo UI</vt:lpstr>
      <vt:lpstr>游ゴシック</vt:lpstr>
      <vt:lpstr>游ゴシック Light</vt:lpstr>
      <vt:lpstr>Arial</vt:lpstr>
      <vt:lpstr>Calibri</vt:lpstr>
      <vt:lpstr>Calibri Light</vt:lpstr>
      <vt:lpstr>Courier New</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takeshi nakatani</dc:creator>
  <cp:lastModifiedBy>二宮　康宏</cp:lastModifiedBy>
  <cp:revision>492</cp:revision>
  <cp:lastPrinted>2021-01-08T01:39:38Z</cp:lastPrinted>
  <dcterms:created xsi:type="dcterms:W3CDTF">2019-06-16T09:06:21Z</dcterms:created>
  <dcterms:modified xsi:type="dcterms:W3CDTF">2021-03-23T03:11:25Z</dcterms:modified>
</cp:coreProperties>
</file>