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2020/4/14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367" y="1113715"/>
            <a:ext cx="9075722" cy="1808187"/>
          </a:xfrm>
          <a:prstGeom prst="rect">
            <a:avLst/>
          </a:prstGeom>
          <a:noFill/>
          <a:ln>
            <a:solidFill>
              <a:schemeClr val="accent6">
                <a:lumMod val="60000"/>
                <a:lumOff val="40000"/>
              </a:schemeClr>
            </a:solidFill>
          </a:ln>
        </p:spPr>
        <p:txBody>
          <a:bodyPr wrap="square" rtlCol="0">
            <a:spAutoFit/>
          </a:bodyPr>
          <a:lstStyle/>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国においては、死亡率</a:t>
            </a:r>
            <a:r>
              <a:rPr lang="ja-JP" altLang="en-US" sz="1000" dirty="0">
                <a:latin typeface="メイリオ" panose="020B0604030504040204" pitchFamily="50" charset="-128"/>
                <a:ea typeface="メイリオ" panose="020B0604030504040204" pitchFamily="50" charset="-128"/>
              </a:rPr>
              <a:t>を下げるメリットが大きいことが証明</a:t>
            </a:r>
            <a:r>
              <a:rPr lang="ja-JP" altLang="en-US" sz="1000" dirty="0" smtClean="0">
                <a:latin typeface="メイリオ" panose="020B0604030504040204" pitchFamily="50" charset="-128"/>
                <a:ea typeface="メイリオ" panose="020B0604030504040204" pitchFamily="50" charset="-128"/>
              </a:rPr>
              <a:t>された検診（</a:t>
            </a:r>
            <a:r>
              <a:rPr lang="en-US" altLang="ja-JP" sz="1000" dirty="0" smtClean="0">
                <a:latin typeface="メイリオ" panose="020B0604030504040204" pitchFamily="50" charset="-128"/>
                <a:ea typeface="メイリオ" panose="020B0604030504040204" pitchFamily="50" charset="-128"/>
              </a:rPr>
              <a:t>5</a:t>
            </a:r>
            <a:r>
              <a:rPr lang="ja-JP" altLang="en-US" sz="1000" dirty="0" smtClean="0">
                <a:latin typeface="メイリオ" panose="020B0604030504040204" pitchFamily="50" charset="-128"/>
                <a:ea typeface="メイリオ" panose="020B0604030504040204" pitchFamily="50" charset="-128"/>
              </a:rPr>
              <a:t>がん検診）を推奨しており、がん対策基本法でも、国及び市町村はそれらの受診率向上に資するよう必要な施策を講じるものとされている。</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大阪府におけるがん検診受診率は年々向上してきているものの、依然として全国最低レベルであり、これまでは市町村がん検診の受診率向上を重点的に実施し、今後、各市町村が自主的に地域の実態に応じた受診率向上事業を実施できるよう支援してきたところ（</a:t>
            </a:r>
            <a:r>
              <a:rPr lang="en-US" altLang="ja-JP" sz="1000" dirty="0" smtClean="0">
                <a:latin typeface="メイリオ" panose="020B0604030504040204" pitchFamily="50" charset="-128"/>
                <a:ea typeface="メイリオ" panose="020B0604030504040204" pitchFamily="50" charset="-128"/>
              </a:rPr>
              <a:t>R1</a:t>
            </a:r>
            <a:r>
              <a:rPr lang="ja-JP" altLang="en-US" sz="1000" dirty="0" smtClean="0">
                <a:latin typeface="メイリオ" panose="020B0604030504040204" pitchFamily="50" charset="-128"/>
                <a:ea typeface="メイリオ" panose="020B0604030504040204" pitchFamily="50" charset="-128"/>
              </a:rPr>
              <a:t>　モデル事業実施）</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しかしながら、職域のがん検診については、検診内容や受診率、精度管理などの実態が明らかになっておらず、受診率向上に向けた支援ができていない。また、検診内容が国</a:t>
            </a:r>
            <a:r>
              <a:rPr lang="ja-JP" altLang="en-US" sz="1000" dirty="0">
                <a:latin typeface="メイリオ" panose="020B0604030504040204" pitchFamily="50" charset="-128"/>
                <a:ea typeface="メイリオ" panose="020B0604030504040204" pitchFamily="50" charset="-128"/>
              </a:rPr>
              <a:t>の推奨するがん</a:t>
            </a:r>
            <a:r>
              <a:rPr lang="ja-JP" altLang="en-US" sz="1000" dirty="0" smtClean="0">
                <a:latin typeface="メイリオ" panose="020B0604030504040204" pitchFamily="50" charset="-128"/>
                <a:ea typeface="メイリオ" panose="020B0604030504040204" pitchFamily="50" charset="-128"/>
              </a:rPr>
              <a:t>検診ではないことで、がん検診の受診者とカウントされていない可能性もある。</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平成</a:t>
            </a:r>
            <a:r>
              <a:rPr lang="en-US" altLang="ja-JP" sz="1000" dirty="0" smtClean="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年</a:t>
            </a:r>
            <a:r>
              <a:rPr lang="en-US" altLang="ja-JP" sz="1000" dirty="0" smtClean="0">
                <a:latin typeface="メイリオ" panose="020B0604030504040204" pitchFamily="50" charset="-128"/>
                <a:ea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rPr>
              <a:t>月に国において職域におけるがん検診に関するマニュアルが制定されたことを踏まえ、職域におけるがん検診の実態把握を行うとともに、国マニュアルの周知によるがん検診の受診率向上に取り組む。</a:t>
            </a: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smtClean="0">
                <a:latin typeface="メイリオ" panose="020B0604030504040204" pitchFamily="50" charset="-128"/>
                <a:ea typeface="メイリオ" panose="020B0604030504040204" pitchFamily="50" charset="-128"/>
              </a:rPr>
              <a:t>胃：</a:t>
            </a:r>
            <a:r>
              <a:rPr lang="en-US" altLang="ja-JP" sz="1000" dirty="0" smtClean="0">
                <a:latin typeface="メイリオ" panose="020B0604030504040204" pitchFamily="50" charset="-128"/>
                <a:ea typeface="メイリオ" panose="020B0604030504040204" pitchFamily="50" charset="-128"/>
              </a:rPr>
              <a:t>33.7</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46</a:t>
            </a:r>
            <a:r>
              <a:rPr lang="ja-JP" altLang="en-US" sz="1000" dirty="0" smtClean="0">
                <a:latin typeface="メイリオ" panose="020B0604030504040204" pitchFamily="50" charset="-128"/>
                <a:ea typeface="メイリオ" panose="020B0604030504040204" pitchFamily="50" charset="-128"/>
              </a:rPr>
              <a:t>位　大腸：</a:t>
            </a:r>
            <a:r>
              <a:rPr lang="en-US" altLang="ja-JP" sz="1000" dirty="0" smtClean="0">
                <a:latin typeface="メイリオ" panose="020B0604030504040204" pitchFamily="50" charset="-128"/>
                <a:ea typeface="メイリオ" panose="020B0604030504040204" pitchFamily="50" charset="-128"/>
              </a:rPr>
              <a:t>34.4</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44</a:t>
            </a:r>
            <a:r>
              <a:rPr lang="ja-JP" altLang="en-US" sz="1000" dirty="0" smtClean="0">
                <a:latin typeface="メイリオ" panose="020B0604030504040204" pitchFamily="50" charset="-128"/>
                <a:ea typeface="メイリオ" panose="020B0604030504040204" pitchFamily="50" charset="-128"/>
              </a:rPr>
              <a:t>位　肺：</a:t>
            </a:r>
            <a:r>
              <a:rPr lang="en-US" altLang="ja-JP" sz="1000" dirty="0" smtClean="0">
                <a:latin typeface="メイリオ" panose="020B0604030504040204" pitchFamily="50" charset="-128"/>
                <a:ea typeface="メイリオ" panose="020B0604030504040204" pitchFamily="50" charset="-128"/>
              </a:rPr>
              <a:t>36.4</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位　乳：</a:t>
            </a:r>
            <a:r>
              <a:rPr lang="en-US" altLang="ja-JP" sz="1000" dirty="0" smtClean="0">
                <a:latin typeface="メイリオ" panose="020B0604030504040204" pitchFamily="50" charset="-128"/>
                <a:ea typeface="メイリオ" panose="020B0604030504040204" pitchFamily="50" charset="-128"/>
              </a:rPr>
              <a:t>39.0</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43</a:t>
            </a:r>
            <a:r>
              <a:rPr lang="ja-JP" altLang="en-US" sz="1000" dirty="0" smtClean="0">
                <a:latin typeface="メイリオ" panose="020B0604030504040204" pitchFamily="50" charset="-128"/>
                <a:ea typeface="メイリオ" panose="020B0604030504040204" pitchFamily="50" charset="-128"/>
              </a:rPr>
              <a:t>位　子宮頸：</a:t>
            </a:r>
            <a:r>
              <a:rPr lang="en-US" altLang="ja-JP" sz="1000" dirty="0" smtClean="0">
                <a:latin typeface="メイリオ" panose="020B0604030504040204" pitchFamily="50" charset="-128"/>
                <a:ea typeface="メイリオ" panose="020B0604030504040204" pitchFamily="50" charset="-128"/>
              </a:rPr>
              <a:t>38.5</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39</a:t>
            </a:r>
            <a:r>
              <a:rPr lang="ja-JP" altLang="en-US" sz="1000" dirty="0" smtClean="0">
                <a:latin typeface="メイリオ" panose="020B0604030504040204" pitchFamily="50" charset="-128"/>
                <a:ea typeface="メイリオ" panose="020B0604030504040204" pitchFamily="50" charset="-128"/>
              </a:rPr>
              <a:t>位</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（平成</a:t>
            </a:r>
            <a:r>
              <a:rPr lang="en-US" altLang="ja-JP" sz="1000" dirty="0" smtClean="0">
                <a:latin typeface="メイリオ" panose="020B0604030504040204" pitchFamily="50" charset="-128"/>
                <a:ea typeface="メイリオ" panose="020B0604030504040204" pitchFamily="50" charset="-128"/>
                <a:sym typeface="Wingdings" panose="05000000000000000000" pitchFamily="2" charset="2"/>
              </a:rPr>
              <a:t>28</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年度国民生活基礎調査）</a:t>
            </a:r>
            <a:endParaRPr lang="en-US" altLang="ja-JP" sz="1000" dirty="0" smtClean="0">
              <a:latin typeface="メイリオ" panose="020B0604030504040204" pitchFamily="50" charset="-128"/>
              <a:ea typeface="メイリオ" panose="020B0604030504040204" pitchFamily="50" charset="-128"/>
              <a:sym typeface="Wingdings" panose="05000000000000000000" pitchFamily="2" charset="2"/>
            </a:endParaRPr>
          </a:p>
          <a:p>
            <a:pPr marL="361950" indent="-361950"/>
            <a:r>
              <a:rPr lang="ja-JP" altLang="en-US" sz="1000"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職域のがん検診について、検診機関及び委託企業等の双方の実態を調査し、最終的には、一定基準を満たしている検診機関の増加をめざすことにより、精度管理されたがん検診の実施の普及をめざすとともに受診率を向上させ、府全域のがん検診の充実を図る。</a:t>
            </a:r>
            <a:r>
              <a:rPr lang="ja-JP" altLang="en-US" sz="1100" b="1" dirty="0" smtClean="0">
                <a:latin typeface="メイリオ" panose="020B0604030504040204" pitchFamily="50" charset="-128"/>
                <a:ea typeface="メイリオ" panose="020B0604030504040204" pitchFamily="50" charset="-128"/>
              </a:rPr>
              <a:t>　</a:t>
            </a:r>
            <a:endParaRPr kumimoji="1" lang="ja-JP" altLang="en-US" sz="11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6367" y="3123810"/>
            <a:ext cx="9091264" cy="2923877"/>
          </a:xfrm>
          <a:prstGeom prst="rect">
            <a:avLst/>
          </a:prstGeom>
          <a:noFill/>
          <a:ln>
            <a:solidFill>
              <a:schemeClr val="accent6">
                <a:lumMod val="60000"/>
                <a:lumOff val="40000"/>
              </a:schemeClr>
            </a:solidFill>
          </a:ln>
        </p:spPr>
        <p:txBody>
          <a:bodyPr wrap="square" rtlCol="0">
            <a:spAutoFit/>
          </a:bodyPr>
          <a:lstStyle/>
          <a:p>
            <a:r>
              <a:rPr lang="en-US" altLang="ja-JP" sz="1100" b="1" u="sng" dirty="0" smtClean="0">
                <a:latin typeface="メイリオ" panose="020B0604030504040204" pitchFamily="50" charset="-128"/>
                <a:ea typeface="メイリオ" panose="020B0604030504040204" pitchFamily="50" charset="-128"/>
              </a:rPr>
              <a:t>R</a:t>
            </a:r>
            <a:r>
              <a:rPr lang="ja-JP" altLang="en-US" sz="1100" b="1" u="sng" dirty="0" smtClean="0">
                <a:latin typeface="メイリオ" panose="020B0604030504040204" pitchFamily="50" charset="-128"/>
                <a:ea typeface="メイリオ" panose="020B0604030504040204" pitchFamily="50" charset="-128"/>
              </a:rPr>
              <a:t>２年度は、職域</a:t>
            </a:r>
            <a:r>
              <a:rPr lang="ja-JP" altLang="en-US" sz="1100" b="1" u="sng" dirty="0">
                <a:latin typeface="メイリオ" panose="020B0604030504040204" pitchFamily="50" charset="-128"/>
                <a:ea typeface="メイリオ" panose="020B0604030504040204" pitchFamily="50" charset="-128"/>
              </a:rPr>
              <a:t>のがん検診を受託する検診機関に対して、職域</a:t>
            </a:r>
            <a:r>
              <a:rPr lang="ja-JP" altLang="en-US" sz="1100" b="1" u="sng" dirty="0" smtClean="0">
                <a:latin typeface="メイリオ" panose="020B0604030504040204" pitchFamily="50" charset="-128"/>
                <a:ea typeface="メイリオ" panose="020B0604030504040204" pitchFamily="50" charset="-128"/>
              </a:rPr>
              <a:t>の精度管理体制の構築・受診率向上を目的とし、まずは、国が作成した「職域</a:t>
            </a:r>
            <a:r>
              <a:rPr lang="ja-JP" altLang="en-US" sz="1100" b="1" u="sng" dirty="0">
                <a:latin typeface="メイリオ" panose="020B0604030504040204" pitchFamily="50" charset="-128"/>
                <a:ea typeface="メイリオ" panose="020B0604030504040204" pitchFamily="50" charset="-128"/>
              </a:rPr>
              <a:t>におけるがん検診に関するマニュアル</a:t>
            </a:r>
            <a:r>
              <a:rPr lang="ja-JP" altLang="en-US" sz="1100" b="1" u="sng" dirty="0" smtClean="0">
                <a:latin typeface="メイリオ" panose="020B0604030504040204" pitchFamily="50" charset="-128"/>
                <a:ea typeface="メイリオ" panose="020B0604030504040204" pitchFamily="50" charset="-128"/>
              </a:rPr>
              <a:t>」（以下「国マニュアル」）に基づく適切ながん検診を実施しているか等についてヒアリングにより実態を把握するとともに、検診機関の質のベースアップと検診機関を活用した受診率の向上を図る。</a:t>
            </a:r>
            <a:endParaRPr lang="en-US" altLang="ja-JP" sz="1100" b="1" u="sng" dirty="0" smtClean="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① 実態把握調査の実施　</a:t>
            </a:r>
            <a:r>
              <a:rPr lang="en-US" altLang="ja-JP" sz="1200" b="1" dirty="0" smtClean="0">
                <a:solidFill>
                  <a:prstClr val="black"/>
                </a:solidFill>
                <a:latin typeface="メイリオ" panose="020B0604030504040204" pitchFamily="50" charset="-128"/>
                <a:ea typeface="メイリオ" panose="020B0604030504040204" pitchFamily="50" charset="-128"/>
              </a:rPr>
              <a:t>※</a:t>
            </a:r>
            <a:r>
              <a:rPr lang="ja-JP" altLang="en-US" sz="1200" b="1" dirty="0" smtClean="0">
                <a:solidFill>
                  <a:prstClr val="black"/>
                </a:solidFill>
                <a:latin typeface="メイリオ" panose="020B0604030504040204" pitchFamily="50" charset="-128"/>
                <a:ea typeface="メイリオ" panose="020B0604030504040204" pitchFamily="50" charset="-128"/>
              </a:rPr>
              <a:t>ヒアリング数：</a:t>
            </a:r>
            <a:r>
              <a:rPr lang="en-US" altLang="ja-JP" sz="1200" b="1" dirty="0" smtClean="0">
                <a:latin typeface="メイリオ" panose="020B0604030504040204" pitchFamily="50" charset="-128"/>
                <a:ea typeface="メイリオ" panose="020B0604030504040204" pitchFamily="50" charset="-128"/>
              </a:rPr>
              <a:t>60</a:t>
            </a:r>
            <a:r>
              <a:rPr lang="ja-JP" altLang="en-US" sz="1200" b="1" dirty="0" smtClean="0">
                <a:latin typeface="メイリオ" panose="020B0604030504040204" pitchFamily="50" charset="-128"/>
                <a:ea typeface="メイリオ" panose="020B0604030504040204" pitchFamily="50" charset="-128"/>
              </a:rPr>
              <a:t>機関（全数は</a:t>
            </a:r>
            <a:r>
              <a:rPr lang="en-US" altLang="ja-JP" sz="1200" b="1" dirty="0" smtClean="0">
                <a:latin typeface="メイリオ" panose="020B0604030504040204" pitchFamily="50" charset="-128"/>
                <a:ea typeface="メイリオ" panose="020B0604030504040204" pitchFamily="50" charset="-128"/>
              </a:rPr>
              <a:t>600</a:t>
            </a:r>
            <a:r>
              <a:rPr lang="ja-JP" altLang="en-US" sz="1200" b="1" dirty="0" smtClean="0">
                <a:latin typeface="メイリオ" panose="020B0604030504040204" pitchFamily="50" charset="-128"/>
                <a:ea typeface="メイリオ" panose="020B0604030504040204" pitchFamily="50" charset="-128"/>
              </a:rPr>
              <a:t>機関程度）</a:t>
            </a:r>
            <a:endParaRPr lang="en-US" altLang="ja-JP" sz="1200" b="1" dirty="0" smtClean="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　■ 国マニュアルに基づく検診機関向けチェックリストの作成</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447675" indent="95250"/>
            <a:r>
              <a:rPr lang="ja-JP" altLang="en-US" sz="900" dirty="0" smtClean="0">
                <a:solidFill>
                  <a:prstClr val="black"/>
                </a:solidFill>
                <a:latin typeface="メイリオ" panose="020B0604030504040204" pitchFamily="50" charset="-128"/>
                <a:ea typeface="メイリオ" panose="020B0604030504040204" pitchFamily="50" charset="-128"/>
              </a:rPr>
              <a:t>職域におけるがん検診については、実施主体や実施内容について法的根拠がなく、保険者や事業者が、福利厚生の一環として実施している。そのため、</a:t>
            </a:r>
            <a:r>
              <a:rPr lang="ja-JP" altLang="en-US" sz="900" dirty="0">
                <a:solidFill>
                  <a:prstClr val="black"/>
                </a:solidFill>
                <a:latin typeface="メイリオ" panose="020B0604030504040204" pitchFamily="50" charset="-128"/>
                <a:ea typeface="メイリオ" panose="020B0604030504040204" pitchFamily="50" charset="-128"/>
              </a:rPr>
              <a:t>これまで実施内容や精度管理体制については実態</a:t>
            </a:r>
            <a:r>
              <a:rPr lang="ja-JP" altLang="en-US" sz="900" dirty="0" smtClean="0">
                <a:solidFill>
                  <a:prstClr val="black"/>
                </a:solidFill>
                <a:latin typeface="メイリオ" panose="020B0604030504040204" pitchFamily="50" charset="-128"/>
                <a:ea typeface="メイリオ" panose="020B0604030504040204" pitchFamily="50" charset="-128"/>
              </a:rPr>
              <a:t>把握されていな</a:t>
            </a:r>
            <a:r>
              <a:rPr lang="ja-JP" altLang="en-US" sz="900" dirty="0">
                <a:solidFill>
                  <a:prstClr val="black"/>
                </a:solidFill>
                <a:latin typeface="メイリオ" panose="020B0604030504040204" pitchFamily="50" charset="-128"/>
                <a:ea typeface="メイリオ" panose="020B0604030504040204" pitchFamily="50" charset="-128"/>
              </a:rPr>
              <a:t>い</a:t>
            </a:r>
            <a:r>
              <a:rPr lang="ja-JP" altLang="en-US" sz="900" dirty="0" smtClean="0">
                <a:solidFill>
                  <a:prstClr val="black"/>
                </a:solidFill>
                <a:latin typeface="メイリオ" panose="020B0604030504040204" pitchFamily="50" charset="-128"/>
                <a:ea typeface="メイリオ" panose="020B0604030504040204" pitchFamily="50" charset="-128"/>
              </a:rPr>
              <a:t>。そこで、職域の</a:t>
            </a:r>
            <a:r>
              <a:rPr lang="ja-JP" altLang="en-US" sz="900" dirty="0">
                <a:solidFill>
                  <a:prstClr val="black"/>
                </a:solidFill>
                <a:latin typeface="メイリオ" panose="020B0604030504040204" pitchFamily="50" charset="-128"/>
                <a:ea typeface="メイリオ" panose="020B0604030504040204" pitchFamily="50" charset="-128"/>
              </a:rPr>
              <a:t>検診</a:t>
            </a:r>
            <a:r>
              <a:rPr lang="ja-JP" altLang="en-US" sz="900" dirty="0" smtClean="0">
                <a:solidFill>
                  <a:prstClr val="black"/>
                </a:solidFill>
                <a:latin typeface="メイリオ" panose="020B0604030504040204" pitchFamily="50" charset="-128"/>
                <a:ea typeface="メイリオ" panose="020B0604030504040204" pitchFamily="50" charset="-128"/>
              </a:rPr>
              <a:t>機関に向けて、</a:t>
            </a:r>
            <a:r>
              <a:rPr lang="ja-JP" altLang="en-US" sz="900" dirty="0">
                <a:solidFill>
                  <a:prstClr val="black"/>
                </a:solidFill>
                <a:latin typeface="メイリオ" panose="020B0604030504040204" pitchFamily="50" charset="-128"/>
                <a:ea typeface="メイリオ" panose="020B0604030504040204" pitchFamily="50" charset="-128"/>
              </a:rPr>
              <a:t> ５</a:t>
            </a:r>
            <a:r>
              <a:rPr lang="ja-JP" altLang="en-US" sz="900" dirty="0" smtClean="0">
                <a:solidFill>
                  <a:prstClr val="black"/>
                </a:solidFill>
                <a:latin typeface="メイリオ" panose="020B0604030504040204" pitchFamily="50" charset="-128"/>
                <a:ea typeface="メイリオ" panose="020B0604030504040204" pitchFamily="50" charset="-128"/>
              </a:rPr>
              <a:t>がんごと</a:t>
            </a:r>
            <a:r>
              <a:rPr lang="ja-JP" altLang="en-US" sz="900" dirty="0">
                <a:solidFill>
                  <a:prstClr val="black"/>
                </a:solidFill>
                <a:latin typeface="メイリオ" panose="020B0604030504040204" pitchFamily="50" charset="-128"/>
                <a:ea typeface="メイリオ" panose="020B0604030504040204" pitchFamily="50" charset="-128"/>
              </a:rPr>
              <a:t>に</a:t>
            </a:r>
            <a:r>
              <a:rPr lang="ja-JP" altLang="en-US" sz="900" dirty="0" smtClean="0">
                <a:solidFill>
                  <a:prstClr val="black"/>
                </a:solidFill>
                <a:latin typeface="メイリオ" panose="020B0604030504040204" pitchFamily="50" charset="-128"/>
                <a:ea typeface="メイリオ" panose="020B0604030504040204" pitchFamily="50" charset="-128"/>
              </a:rPr>
              <a:t>遵守いただきたい項目をチェックリストとして作成する。</a:t>
            </a:r>
            <a:endParaRPr lang="en-US" altLang="ja-JP" sz="1200" b="1" dirty="0" smtClean="0">
              <a:solidFill>
                <a:prstClr val="black"/>
              </a:solidFill>
              <a:latin typeface="メイリオ" panose="020B0604030504040204" pitchFamily="50" charset="-128"/>
              <a:ea typeface="メイリオ" panose="020B0604030504040204" pitchFamily="50" charset="-128"/>
            </a:endParaRPr>
          </a:p>
          <a:p>
            <a:pPr marL="174625" indent="-174625"/>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rPr>
              <a:t>■ 各検診機関のがん</a:t>
            </a:r>
            <a:r>
              <a:rPr lang="ja-JP" altLang="en-US" sz="1200" b="1" dirty="0">
                <a:solidFill>
                  <a:prstClr val="black"/>
                </a:solidFill>
                <a:latin typeface="メイリオ" panose="020B0604030504040204" pitchFamily="50" charset="-128"/>
                <a:ea typeface="メイリオ" panose="020B0604030504040204" pitchFamily="50" charset="-128"/>
              </a:rPr>
              <a:t>検診の実施</a:t>
            </a:r>
            <a:r>
              <a:rPr lang="ja-JP" altLang="en-US" sz="1200" b="1" dirty="0" smtClean="0">
                <a:solidFill>
                  <a:prstClr val="black"/>
                </a:solidFill>
                <a:latin typeface="メイリオ" panose="020B0604030504040204" pitchFamily="50" charset="-128"/>
                <a:ea typeface="メイリオ" panose="020B0604030504040204" pitchFamily="50" charset="-128"/>
              </a:rPr>
              <a:t>内容を把握</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180975" indent="361950"/>
            <a:r>
              <a:rPr lang="ja-JP" altLang="en-US" sz="900" dirty="0" smtClean="0">
                <a:latin typeface="メイリオ" panose="020B0604030504040204" pitchFamily="50" charset="-128"/>
                <a:ea typeface="メイリオ" panose="020B0604030504040204" pitchFamily="50" charset="-128"/>
              </a:rPr>
              <a:t>上記</a:t>
            </a:r>
            <a:r>
              <a:rPr lang="ja-JP" altLang="en-US" sz="900" dirty="0">
                <a:solidFill>
                  <a:prstClr val="black"/>
                </a:solidFill>
                <a:latin typeface="メイリオ" panose="020B0604030504040204" pitchFamily="50" charset="-128"/>
                <a:ea typeface="メイリオ" panose="020B0604030504040204" pitchFamily="50" charset="-128"/>
              </a:rPr>
              <a:t>チェックリスト</a:t>
            </a:r>
            <a:r>
              <a:rPr lang="ja-JP" altLang="en-US" sz="900" dirty="0" smtClean="0">
                <a:latin typeface="メイリオ" panose="020B0604030504040204" pitchFamily="50" charset="-128"/>
                <a:ea typeface="メイリオ" panose="020B0604030504040204" pitchFamily="50" charset="-128"/>
              </a:rPr>
              <a:t>を基に、がん検診</a:t>
            </a:r>
            <a:r>
              <a:rPr lang="ja-JP" altLang="en-US" sz="900" dirty="0">
                <a:latin typeface="メイリオ" panose="020B0604030504040204" pitchFamily="50" charset="-128"/>
                <a:ea typeface="メイリオ" panose="020B0604030504040204" pitchFamily="50" charset="-128"/>
              </a:rPr>
              <a:t>の検査</a:t>
            </a:r>
            <a:r>
              <a:rPr lang="ja-JP" altLang="en-US" sz="900" dirty="0" smtClean="0">
                <a:latin typeface="メイリオ" panose="020B0604030504040204" pitchFamily="50" charset="-128"/>
                <a:ea typeface="メイリオ" panose="020B0604030504040204" pitchFamily="50" charset="-128"/>
              </a:rPr>
              <a:t>方法について、</a:t>
            </a:r>
            <a:r>
              <a:rPr lang="ja-JP" altLang="en-US" sz="900" dirty="0">
                <a:latin typeface="メイリオ" panose="020B0604030504040204" pitchFamily="50" charset="-128"/>
                <a:ea typeface="メイリオ" panose="020B0604030504040204" pitchFamily="50" charset="-128"/>
              </a:rPr>
              <a:t>有効性の確認された</a:t>
            </a:r>
            <a:r>
              <a:rPr lang="ja-JP" altLang="en-US" sz="900" dirty="0" smtClean="0">
                <a:latin typeface="メイリオ" panose="020B0604030504040204" pitchFamily="50" charset="-128"/>
                <a:ea typeface="メイリオ" panose="020B0604030504040204" pitchFamily="50" charset="-128"/>
              </a:rPr>
              <a:t>内容</a:t>
            </a:r>
            <a:r>
              <a:rPr lang="ja-JP" altLang="en-US" sz="900" dirty="0">
                <a:latin typeface="メイリオ" panose="020B0604030504040204" pitchFamily="50" charset="-128"/>
                <a:ea typeface="メイリオ" panose="020B0604030504040204" pitchFamily="50" charset="-128"/>
              </a:rPr>
              <a:t>を</a:t>
            </a:r>
            <a:r>
              <a:rPr lang="ja-JP" altLang="en-US" sz="900" dirty="0" smtClean="0">
                <a:latin typeface="メイリオ" panose="020B0604030504040204" pitchFamily="50" charset="-128"/>
                <a:ea typeface="メイリオ" panose="020B0604030504040204" pitchFamily="50" charset="-128"/>
              </a:rPr>
              <a:t>適切な精度管理体制のもと実施しているかを</a:t>
            </a:r>
            <a:r>
              <a:rPr lang="ja-JP" altLang="en-US" sz="900" dirty="0">
                <a:latin typeface="メイリオ" panose="020B0604030504040204" pitchFamily="50" charset="-128"/>
                <a:ea typeface="メイリオ" panose="020B0604030504040204" pitchFamily="50" charset="-128"/>
              </a:rPr>
              <a:t>把握。</a:t>
            </a:r>
            <a:endParaRPr lang="en-US" altLang="ja-JP" sz="900" dirty="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　■ </a:t>
            </a:r>
            <a:r>
              <a:rPr lang="ja-JP" altLang="en-US" sz="1200" b="1" dirty="0" smtClean="0">
                <a:latin typeface="メイリオ" panose="020B0604030504040204" pitchFamily="50" charset="-128"/>
                <a:ea typeface="メイリオ" panose="020B0604030504040204" pitchFamily="50" charset="-128"/>
              </a:rPr>
              <a:t>受託</a:t>
            </a:r>
            <a:r>
              <a:rPr lang="ja-JP" altLang="en-US" sz="1200" b="1" dirty="0">
                <a:latin typeface="メイリオ" panose="020B0604030504040204" pitchFamily="50" charset="-128"/>
                <a:ea typeface="メイリオ" panose="020B0604030504040204" pitchFamily="50" charset="-128"/>
              </a:rPr>
              <a:t>している職域に</a:t>
            </a:r>
            <a:r>
              <a:rPr lang="ja-JP" altLang="en-US" sz="1200" b="1" dirty="0" smtClean="0">
                <a:latin typeface="メイリオ" panose="020B0604030504040204" pitchFamily="50" charset="-128"/>
                <a:ea typeface="メイリオ" panose="020B0604030504040204" pitchFamily="50" charset="-128"/>
              </a:rPr>
              <a:t>ついての把握（アンケート）</a:t>
            </a:r>
            <a:endParaRPr lang="en-US" altLang="ja-JP" sz="1200" b="1" dirty="0" smtClean="0">
              <a:solidFill>
                <a:prstClr val="black"/>
              </a:solidFill>
              <a:latin typeface="メイリオ" panose="020B0604030504040204" pitchFamily="50" charset="-128"/>
              <a:ea typeface="メイリオ" panose="020B0604030504040204" pitchFamily="50" charset="-128"/>
            </a:endParaRPr>
          </a:p>
          <a:p>
            <a:pPr marL="174625" indent="368300"/>
            <a:r>
              <a:rPr lang="ja-JP" altLang="en-US" sz="1000" dirty="0" smtClean="0">
                <a:latin typeface="メイリオ" panose="020B0604030504040204" pitchFamily="50" charset="-128"/>
                <a:ea typeface="メイリオ" panose="020B0604030504040204" pitchFamily="50" charset="-128"/>
              </a:rPr>
              <a:t>当該検</a:t>
            </a:r>
            <a:r>
              <a:rPr lang="ja-JP" altLang="en-US" sz="1000" dirty="0">
                <a:latin typeface="メイリオ" panose="020B0604030504040204" pitchFamily="50" charset="-128"/>
                <a:ea typeface="メイリオ" panose="020B0604030504040204" pitchFamily="50" charset="-128"/>
              </a:rPr>
              <a:t>診機関へがん検診を委託している企業等の名称・規模（人数）</a:t>
            </a:r>
            <a:r>
              <a:rPr lang="ja-JP" altLang="en-US" sz="1000" dirty="0" smtClean="0">
                <a:latin typeface="メイリオ" panose="020B0604030504040204" pitchFamily="50" charset="-128"/>
                <a:ea typeface="メイリオ" panose="020B0604030504040204" pitchFamily="50" charset="-128"/>
              </a:rPr>
              <a:t>・受託している検査項目・担当者名</a:t>
            </a:r>
            <a:r>
              <a:rPr lang="ja-JP" altLang="en-US" sz="1000" dirty="0">
                <a:latin typeface="メイリオ" panose="020B0604030504040204" pitchFamily="50" charset="-128"/>
                <a:ea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endParaRPr>
          </a:p>
          <a:p>
            <a:pPr marL="174625" indent="-174625"/>
            <a:r>
              <a:rPr lang="ja-JP" altLang="en-US" sz="1200" b="1" dirty="0" smtClean="0">
                <a:latin typeface="メイリオ" panose="020B0604030504040204" pitchFamily="50" charset="-128"/>
                <a:ea typeface="メイリオ" panose="020B0604030504040204" pitchFamily="50" charset="-128"/>
              </a:rPr>
              <a:t>② 指標から見た事業評価の実施</a:t>
            </a:r>
            <a:endParaRPr lang="en-US" altLang="ja-JP" sz="1200" b="1" dirty="0" smtClean="0">
              <a:latin typeface="メイリオ" panose="020B0604030504040204" pitchFamily="50" charset="-128"/>
              <a:ea typeface="メイリオ" panose="020B0604030504040204" pitchFamily="50" charset="-128"/>
            </a:endParaRPr>
          </a:p>
          <a:p>
            <a:pPr marL="361950" indent="180975"/>
            <a:r>
              <a:rPr lang="ja-JP" altLang="en-US" sz="1050" dirty="0" smtClean="0">
                <a:latin typeface="メイリオ" panose="020B0604030504040204" pitchFamily="50" charset="-128"/>
                <a:ea typeface="メイリオ" panose="020B0604030504040204" pitchFamily="50" charset="-128"/>
              </a:rPr>
              <a:t>受診率・要精検率・精検受診率といったプロセス指標の集計を実施している検診機関に対し、プロセス指標の提出を依頼し、実態把握するとともに、他の検診機関との比較を行ったうえで各検診機関へフィードバックを行う。</a:t>
            </a:r>
            <a:endParaRPr lang="en-US" altLang="ja-JP" sz="1050" dirty="0" smtClean="0">
              <a:latin typeface="メイリオ" panose="020B0604030504040204" pitchFamily="50" charset="-128"/>
              <a:ea typeface="メイリオ" panose="020B0604030504040204" pitchFamily="50" charset="-128"/>
            </a:endParaRPr>
          </a:p>
          <a:p>
            <a:pPr marL="174625" indent="-174625"/>
            <a:r>
              <a:rPr lang="ja-JP" altLang="en-US" sz="1200" b="1" dirty="0" smtClean="0">
                <a:latin typeface="メイリオ" panose="020B0604030504040204" pitchFamily="50" charset="-128"/>
                <a:ea typeface="メイリオ" panose="020B0604030504040204" pitchFamily="50" charset="-128"/>
              </a:rPr>
              <a:t>③ 検診機関を活用した受診率の向上（国マニュアルの周知等）</a:t>
            </a:r>
          </a:p>
          <a:p>
            <a:pPr marL="361950" indent="180975"/>
            <a:r>
              <a:rPr lang="ja-JP" altLang="en-US" sz="1050" dirty="0" smtClean="0">
                <a:latin typeface="メイリオ" panose="020B0604030504040204" pitchFamily="50" charset="-128"/>
                <a:ea typeface="メイリオ" panose="020B0604030504040204" pitchFamily="50" charset="-128"/>
              </a:rPr>
              <a:t>調査と合わせマニュアルの周知を図るとともに、マニュアルに基づきがん検診としてカウントされる検診の実施を、検診機関から保険者等（検診委託者）に提案できるよう周知し、がん検診受診率の向上をめざす。</a:t>
            </a:r>
            <a:endParaRPr lang="en-US" altLang="ja-JP" sz="105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143624" y="6285288"/>
            <a:ext cx="2958465" cy="528794"/>
          </a:xfrm>
          <a:prstGeom prst="rect">
            <a:avLst/>
          </a:prstGeom>
          <a:noFill/>
          <a:ln>
            <a:solidFill>
              <a:schemeClr val="accent6">
                <a:lumMod val="60000"/>
                <a:lumOff val="40000"/>
              </a:schemeClr>
            </a:solidFill>
          </a:ln>
        </p:spPr>
        <p:txBody>
          <a:bodyPr wrap="square" tIns="36000" bIns="0" rtlCol="0">
            <a:spAutoFit/>
          </a:bodyPr>
          <a:lstStyle/>
          <a:p>
            <a:r>
              <a:rPr lang="ja-JP" altLang="en-US" sz="1000" dirty="0" smtClean="0">
                <a:latin typeface="メイリオ" panose="020B0604030504040204" pitchFamily="50" charset="-128"/>
                <a:ea typeface="メイリオ" panose="020B0604030504040204" pitchFamily="50" charset="-128"/>
              </a:rPr>
              <a:t>職域の実態把握　⇒　職域の精度管理体制</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の構築・受診率向上</a:t>
            </a:r>
            <a:r>
              <a:rPr lang="ja-JP" altLang="en-US" sz="1100" b="1" dirty="0" smtClean="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pPr algn="ctr"/>
            <a:r>
              <a:rPr lang="ja-JP" altLang="en-US" sz="1100" b="1" dirty="0" smtClean="0">
                <a:latin typeface="メイリオ" panose="020B0604030504040204" pitchFamily="50" charset="-128"/>
                <a:ea typeface="メイリオ" panose="020B0604030504040204" pitchFamily="50" charset="-128"/>
              </a:rPr>
              <a:t>府全域の受診率向上</a:t>
            </a:r>
            <a:endParaRPr lang="en-US" altLang="ja-JP" sz="1100" b="1" dirty="0" smtClean="0">
              <a:latin typeface="メイリオ" panose="020B0604030504040204" pitchFamily="50" charset="-128"/>
              <a:ea typeface="メイリオ" panose="020B0604030504040204" pitchFamily="50" charset="-128"/>
            </a:endParaRPr>
          </a:p>
        </p:txBody>
      </p:sp>
      <p:sp>
        <p:nvSpPr>
          <p:cNvPr id="12" name="Rectangle 28"/>
          <p:cNvSpPr>
            <a:spLocks noChangeArrowheads="1"/>
          </p:cNvSpPr>
          <p:nvPr/>
        </p:nvSpPr>
        <p:spPr bwMode="auto">
          <a:xfrm>
            <a:off x="0" y="300035"/>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令和２</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がん検診受診率向上事業</a:t>
            </a:r>
            <a:r>
              <a:rPr kumimoji="0" lang="ja-JP" altLang="en-US" b="1"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（案）</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28"/>
          <p:cNvSpPr>
            <a:spLocks noChangeArrowheads="1"/>
          </p:cNvSpPr>
          <p:nvPr/>
        </p:nvSpPr>
        <p:spPr bwMode="auto">
          <a:xfrm>
            <a:off x="32708" y="880142"/>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現状・課題</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32708" y="2885694"/>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事業内容</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8"/>
          <p:cNvSpPr>
            <a:spLocks noChangeArrowheads="1"/>
          </p:cNvSpPr>
          <p:nvPr/>
        </p:nvSpPr>
        <p:spPr bwMode="auto">
          <a:xfrm>
            <a:off x="6143623" y="6036908"/>
            <a:ext cx="2958465"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期待</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される効果</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52012" y="6252476"/>
            <a:ext cx="1319588"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≪Ｒ２≫</a:t>
            </a:r>
            <a:endParaRPr lang="en-US" altLang="ja-JP" sz="1100" b="1"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検診機関を通じた</a:t>
            </a:r>
            <a:endParaRPr lang="en-US" altLang="ja-JP" sz="1000"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実態把握・率向上</a:t>
            </a:r>
            <a:endParaRPr lang="en-US" altLang="ja-JP" sz="1100" dirty="0" smtClean="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618542" y="6252476"/>
            <a:ext cx="1337357"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≪Ｒ３≫</a:t>
            </a:r>
            <a:endParaRPr lang="en-US" altLang="ja-JP" sz="1100" b="1"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企業等を通じた</a:t>
            </a:r>
            <a:endParaRPr lang="en-US" altLang="ja-JP" sz="1000"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実態把握・率向上</a:t>
            </a:r>
            <a:endParaRPr lang="en-US" altLang="ja-JP" sz="1000" dirty="0" smtClean="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3210208" y="6101828"/>
            <a:ext cx="2794371" cy="723275"/>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≪Ｒ４≫</a:t>
            </a:r>
            <a:endParaRPr lang="en-US" altLang="ja-JP" sz="1100" b="1" dirty="0" smtClean="0">
              <a:latin typeface="メイリオ" panose="020B0604030504040204" pitchFamily="50" charset="-128"/>
              <a:ea typeface="メイリオ" panose="020B0604030504040204" pitchFamily="50" charset="-128"/>
            </a:endParaRPr>
          </a:p>
          <a:p>
            <a:pPr marL="180975" indent="-180975"/>
            <a:r>
              <a:rPr lang="ja-JP" altLang="en-US" sz="1000" dirty="0" smtClean="0">
                <a:latin typeface="メイリオ" panose="020B0604030504040204" pitchFamily="50" charset="-128"/>
                <a:ea typeface="メイリオ" panose="020B0604030504040204" pitchFamily="50" charset="-128"/>
              </a:rPr>
              <a:t>・ 職域におけるがん検診の受診率向上に向けた   府マニュアル（基準）の作成・配布</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基準を満たす検診機関の増加をめざす</a:t>
            </a:r>
            <a:endParaRPr lang="en-US" altLang="ja-JP" sz="1000" dirty="0">
              <a:latin typeface="メイリオ" panose="020B0604030504040204" pitchFamily="50" charset="-128"/>
              <a:ea typeface="メイリオ" panose="020B0604030504040204" pitchFamily="50" charset="-128"/>
            </a:endParaRPr>
          </a:p>
        </p:txBody>
      </p:sp>
      <p:sp>
        <p:nvSpPr>
          <p:cNvPr id="52" name="下矢印 51"/>
          <p:cNvSpPr/>
          <p:nvPr/>
        </p:nvSpPr>
        <p:spPr>
          <a:xfrm rot="16200000">
            <a:off x="2882028"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Rectangle 28"/>
          <p:cNvSpPr>
            <a:spLocks noChangeArrowheads="1"/>
          </p:cNvSpPr>
          <p:nvPr/>
        </p:nvSpPr>
        <p:spPr bwMode="auto">
          <a:xfrm>
            <a:off x="17018" y="5965564"/>
            <a:ext cx="2147539"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今後の展開</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下矢印 19"/>
          <p:cNvSpPr/>
          <p:nvPr/>
        </p:nvSpPr>
        <p:spPr>
          <a:xfrm rot="16200000">
            <a:off x="1292521"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7821639" y="391594"/>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303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3503</TotalTime>
  <Words>904</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おかだひさこ</dc:creator>
  <cp:lastModifiedBy>清水　邦彦</cp:lastModifiedBy>
  <cp:revision>160</cp:revision>
  <cp:lastPrinted>2019-11-14T10:06:30Z</cp:lastPrinted>
  <dcterms:created xsi:type="dcterms:W3CDTF">2016-11-23T21:18:12Z</dcterms:created>
  <dcterms:modified xsi:type="dcterms:W3CDTF">2020-04-14T08:58:55Z</dcterms:modified>
</cp:coreProperties>
</file>