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506" r:id="rId2"/>
    <p:sldId id="505" r:id="rId3"/>
    <p:sldId id="513" r:id="rId4"/>
    <p:sldId id="347" r:id="rId5"/>
    <p:sldId id="511" r:id="rId6"/>
    <p:sldId id="327" r:id="rId7"/>
    <p:sldId id="508" r:id="rId8"/>
    <p:sldId id="507" r:id="rId9"/>
    <p:sldId id="345" r:id="rId10"/>
    <p:sldId id="337" r:id="rId11"/>
    <p:sldId id="509" r:id="rId12"/>
    <p:sldId id="313" r:id="rId13"/>
    <p:sldId id="322" r:id="rId14"/>
    <p:sldId id="323" r:id="rId15"/>
    <p:sldId id="324" r:id="rId16"/>
    <p:sldId id="329" r:id="rId17"/>
    <p:sldId id="343" r:id="rId18"/>
    <p:sldId id="338" r:id="rId19"/>
    <p:sldId id="339" r:id="rId20"/>
    <p:sldId id="344" r:id="rId21"/>
    <p:sldId id="342" r:id="rId22"/>
    <p:sldId id="340" r:id="rId23"/>
    <p:sldId id="328" r:id="rId24"/>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渡部　翔子" initials="渡部　翔子" lastIdx="2" clrIdx="0">
    <p:extLst>
      <p:ext uri="{19B8F6BF-5375-455C-9EA6-DF929625EA0E}">
        <p15:presenceInfo xmlns:p15="http://schemas.microsoft.com/office/powerpoint/2012/main" userId="S-1-5-21-161959346-1900351369-444732941-167272" providerId="AD"/>
      </p:ext>
    </p:extLst>
  </p:cmAuthor>
  <p:cmAuthor id="2" name="川﨑　康平" initials="川﨑　康平" lastIdx="1" clrIdx="1">
    <p:extLst>
      <p:ext uri="{19B8F6BF-5375-455C-9EA6-DF929625EA0E}">
        <p15:presenceInfo xmlns:p15="http://schemas.microsoft.com/office/powerpoint/2012/main" userId="S-1-5-21-161959346-1900351369-444732941-188889" providerId="AD"/>
      </p:ext>
    </p:extLst>
  </p:cmAuthor>
  <p:cmAuthor id="3" name="中村　愛" initials="中村　愛" lastIdx="3" clrIdx="2">
    <p:extLst>
      <p:ext uri="{19B8F6BF-5375-455C-9EA6-DF929625EA0E}">
        <p15:presenceInfo xmlns:p15="http://schemas.microsoft.com/office/powerpoint/2012/main" userId="S-1-5-21-161959346-1900351369-444732941-189633" providerId="AD"/>
      </p:ext>
    </p:extLst>
  </p:cmAuthor>
  <p:cmAuthor id="4" name="有馬　久未" initials="有馬　久未" lastIdx="1" clrIdx="3">
    <p:extLst>
      <p:ext uri="{19B8F6BF-5375-455C-9EA6-DF929625EA0E}">
        <p15:presenceInfo xmlns:p15="http://schemas.microsoft.com/office/powerpoint/2012/main" userId="S-1-5-21-161959346-1900351369-444732941-45513" providerId="AD"/>
      </p:ext>
    </p:extLst>
  </p:cmAuthor>
  <p:cmAuthor id="5" name="川﨑　康平" initials="川﨑　康平 [2]" lastIdx="2" clrIdx="4">
    <p:extLst>
      <p:ext uri="{19B8F6BF-5375-455C-9EA6-DF929625EA0E}">
        <p15:presenceInfo xmlns:p15="http://schemas.microsoft.com/office/powerpoint/2012/main" userId="S::KawasakiKoh@lan.pref.osaka.jp::5c4b5118-d28b-470f-8596-65d037747a4f" providerId="AD"/>
      </p:ext>
    </p:extLst>
  </p:cmAuthor>
  <p:cmAuthor id="6" name="山田　茉仁珠" initials="山田　茉仁珠" lastIdx="2" clrIdx="5">
    <p:extLst>
      <p:ext uri="{19B8F6BF-5375-455C-9EA6-DF929625EA0E}">
        <p15:presenceInfo xmlns:p15="http://schemas.microsoft.com/office/powerpoint/2012/main" userId="S::YamadaMani@lan.pref.osaka.jp::f7dd6316-98a7-4ca5-b260-4933edf02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434" autoAdjust="0"/>
  </p:normalViewPr>
  <p:slideViewPr>
    <p:cSldViewPr snapToGrid="0">
      <p:cViewPr varScale="1">
        <p:scale>
          <a:sx n="94" d="100"/>
          <a:sy n="94" d="100"/>
        </p:scale>
        <p:origin x="826" y="82"/>
      </p:cViewPr>
      <p:guideLst/>
    </p:cSldViewPr>
  </p:slideViewPr>
  <p:notesTextViewPr>
    <p:cViewPr>
      <p:scale>
        <a:sx n="1" d="1"/>
        <a:sy n="1" d="1"/>
      </p:scale>
      <p:origin x="0" y="0"/>
    </p:cViewPr>
  </p:notesTextViewPr>
  <p:sorterViewPr>
    <p:cViewPr>
      <p:scale>
        <a:sx n="100" d="100"/>
        <a:sy n="100" d="100"/>
      </p:scale>
      <p:origin x="0" y="-517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798459DA-61B3-46A2-907F-62352659CE64}" type="datetimeFigureOut">
              <a:rPr kumimoji="1" lang="ja-JP" altLang="en-US" smtClean="0"/>
              <a:t>2025/4/7</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D7FB7258-B7DF-4725-BB5D-3C1DA6027E62}" type="slidenum">
              <a:rPr kumimoji="1" lang="ja-JP" altLang="en-US" smtClean="0"/>
              <a:t>‹#›</a:t>
            </a:fld>
            <a:endParaRPr kumimoji="1" lang="ja-JP" altLang="en-US"/>
          </a:p>
        </p:txBody>
      </p:sp>
    </p:spTree>
    <p:extLst>
      <p:ext uri="{BB962C8B-B14F-4D97-AF65-F5344CB8AC3E}">
        <p14:creationId xmlns:p14="http://schemas.microsoft.com/office/powerpoint/2010/main" val="10479358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E6360F3C-C380-464F-9C1B-9E98738E21E1}" type="datetimeFigureOut">
              <a:rPr kumimoji="1" lang="ja-JP" altLang="en-US" smtClean="0"/>
              <a:t>2025/4/7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9D52CF0-AE93-452B-A6FB-0ECBE60B9F87}" type="slidenum">
              <a:rPr kumimoji="1" lang="ja-JP" altLang="en-US" smtClean="0"/>
              <a:t>‹#›</a:t>
            </a:fld>
            <a:endParaRPr kumimoji="1" lang="ja-JP" altLang="en-US"/>
          </a:p>
        </p:txBody>
      </p:sp>
    </p:spTree>
    <p:extLst>
      <p:ext uri="{BB962C8B-B14F-4D97-AF65-F5344CB8AC3E}">
        <p14:creationId xmlns:p14="http://schemas.microsoft.com/office/powerpoint/2010/main" val="40255446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84140" rtl="0">
              <a:defRPr/>
            </a:pPr>
            <a:fld id="{CBB393B3-4669-40DF-99F0-A9064760E014}" type="slidenum">
              <a:rPr kumimoji="1" lang="ja-JP" altLang="en-US" kern="1200">
                <a:solidFill>
                  <a:prstClr val="black"/>
                </a:solidFill>
                <a:latin typeface="Calibri"/>
                <a:ea typeface="ＭＳ Ｐゴシック" panose="020B0600070205080204" pitchFamily="50" charset="-128"/>
                <a:cs typeface="+mn-cs"/>
              </a:rPr>
              <a:pPr defTabSz="984140" rtl="0">
                <a:defRPr/>
              </a:pPr>
              <a:t>2</a:t>
            </a:fld>
            <a:endParaRPr kumimoji="1" lang="ja-JP" altLang="en-US" kern="1200">
              <a:solidFill>
                <a:prstClr val="black"/>
              </a:solidFill>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4788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a:t>
            </a:fld>
            <a:endParaRPr kumimoji="1" lang="ja-JP" altLang="en-US"/>
          </a:p>
        </p:txBody>
      </p:sp>
    </p:spTree>
    <p:extLst>
      <p:ext uri="{BB962C8B-B14F-4D97-AF65-F5344CB8AC3E}">
        <p14:creationId xmlns:p14="http://schemas.microsoft.com/office/powerpoint/2010/main" val="191681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D52CF0-AE93-452B-A6FB-0ECBE60B9F87}" type="slidenum">
              <a:rPr kumimoji="1" lang="ja-JP" altLang="en-US" smtClean="0"/>
              <a:t>7</a:t>
            </a:fld>
            <a:endParaRPr kumimoji="1" lang="ja-JP" altLang="en-US"/>
          </a:p>
        </p:txBody>
      </p:sp>
    </p:spTree>
    <p:extLst>
      <p:ext uri="{BB962C8B-B14F-4D97-AF65-F5344CB8AC3E}">
        <p14:creationId xmlns:p14="http://schemas.microsoft.com/office/powerpoint/2010/main" val="352906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D52CF0-AE93-452B-A6FB-0ECBE60B9F87}" type="slidenum">
              <a:rPr kumimoji="1" lang="ja-JP" altLang="en-US" smtClean="0"/>
              <a:t>8</a:t>
            </a:fld>
            <a:endParaRPr kumimoji="1" lang="ja-JP" altLang="en-US"/>
          </a:p>
        </p:txBody>
      </p:sp>
    </p:spTree>
    <p:extLst>
      <p:ext uri="{BB962C8B-B14F-4D97-AF65-F5344CB8AC3E}">
        <p14:creationId xmlns:p14="http://schemas.microsoft.com/office/powerpoint/2010/main" val="3666265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9</a:t>
            </a:fld>
            <a:endParaRPr kumimoji="1" lang="ja-JP" altLang="en-US"/>
          </a:p>
        </p:txBody>
      </p:sp>
    </p:spTree>
    <p:extLst>
      <p:ext uri="{BB962C8B-B14F-4D97-AF65-F5344CB8AC3E}">
        <p14:creationId xmlns:p14="http://schemas.microsoft.com/office/powerpoint/2010/main" val="1398424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12</a:t>
            </a:fld>
            <a:endParaRPr kumimoji="1" lang="ja-JP" altLang="en-US"/>
          </a:p>
        </p:txBody>
      </p:sp>
    </p:spTree>
    <p:extLst>
      <p:ext uri="{BB962C8B-B14F-4D97-AF65-F5344CB8AC3E}">
        <p14:creationId xmlns:p14="http://schemas.microsoft.com/office/powerpoint/2010/main" val="775319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D52CF0-AE93-452B-A6FB-0ECBE60B9F87}" type="slidenum">
              <a:rPr kumimoji="1" lang="ja-JP" altLang="en-US" smtClean="0"/>
              <a:t>13</a:t>
            </a:fld>
            <a:endParaRPr kumimoji="1" lang="ja-JP" altLang="en-US"/>
          </a:p>
        </p:txBody>
      </p:sp>
    </p:spTree>
    <p:extLst>
      <p:ext uri="{BB962C8B-B14F-4D97-AF65-F5344CB8AC3E}">
        <p14:creationId xmlns:p14="http://schemas.microsoft.com/office/powerpoint/2010/main" val="747472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17</a:t>
            </a:fld>
            <a:endParaRPr kumimoji="1" lang="ja-JP" altLang="en-US"/>
          </a:p>
        </p:txBody>
      </p:sp>
    </p:spTree>
    <p:extLst>
      <p:ext uri="{BB962C8B-B14F-4D97-AF65-F5344CB8AC3E}">
        <p14:creationId xmlns:p14="http://schemas.microsoft.com/office/powerpoint/2010/main" val="380185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58BDF85-462F-440D-BE39-92616831D7FD}" type="datetime1">
              <a:rPr kumimoji="1" lang="ja-JP" altLang="en-US" smtClean="0"/>
              <a:t>2025/4/7</a:t>
            </a:fld>
            <a:endParaRPr kumimoji="1" lang="ja-JP" altLang="en-US"/>
          </a:p>
        </p:txBody>
      </p:sp>
      <p:sp>
        <p:nvSpPr>
          <p:cNvPr id="5" name="Footer Placeholder 4"/>
          <p:cNvSpPr>
            <a:spLocks noGrp="1"/>
          </p:cNvSpPr>
          <p:nvPr>
            <p:ph type="ftr" sz="quarter" idx="11"/>
          </p:nvPr>
        </p:nvSpPr>
        <p:spPr/>
        <p:txBody>
          <a:bodyPr/>
          <a:lstStyle/>
          <a:p>
            <a:r>
              <a:rPr kumimoji="1" lang="ja-JP" altLang="en-US"/>
              <a:t>がん検診部会</a:t>
            </a:r>
          </a:p>
        </p:txBody>
      </p:sp>
      <p:sp>
        <p:nvSpPr>
          <p:cNvPr id="6" name="Slide Number Placeholder 5"/>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2607074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2206A5-8742-4A78-94BC-10FF90AE4B21}" type="datetime1">
              <a:rPr kumimoji="1" lang="ja-JP" altLang="en-US" smtClean="0"/>
              <a:t>2025/4/7</a:t>
            </a:fld>
            <a:endParaRPr kumimoji="1" lang="ja-JP" altLang="en-US"/>
          </a:p>
        </p:txBody>
      </p:sp>
      <p:sp>
        <p:nvSpPr>
          <p:cNvPr id="5" name="Footer Placeholder 4"/>
          <p:cNvSpPr>
            <a:spLocks noGrp="1"/>
          </p:cNvSpPr>
          <p:nvPr>
            <p:ph type="ftr" sz="quarter" idx="11"/>
          </p:nvPr>
        </p:nvSpPr>
        <p:spPr/>
        <p:txBody>
          <a:bodyPr/>
          <a:lstStyle/>
          <a:p>
            <a:r>
              <a:rPr kumimoji="1" lang="ja-JP" altLang="en-US"/>
              <a:t>がん検診部会</a:t>
            </a:r>
          </a:p>
        </p:txBody>
      </p:sp>
      <p:sp>
        <p:nvSpPr>
          <p:cNvPr id="6" name="Slide Number Placeholder 5"/>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3366013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995FC2-A4E5-492C-87F9-D84818E33392}" type="datetime1">
              <a:rPr kumimoji="1" lang="ja-JP" altLang="en-US" smtClean="0"/>
              <a:t>2025/4/7</a:t>
            </a:fld>
            <a:endParaRPr kumimoji="1" lang="ja-JP" altLang="en-US"/>
          </a:p>
        </p:txBody>
      </p:sp>
      <p:sp>
        <p:nvSpPr>
          <p:cNvPr id="5" name="Footer Placeholder 4"/>
          <p:cNvSpPr>
            <a:spLocks noGrp="1"/>
          </p:cNvSpPr>
          <p:nvPr>
            <p:ph type="ftr" sz="quarter" idx="11"/>
          </p:nvPr>
        </p:nvSpPr>
        <p:spPr/>
        <p:txBody>
          <a:bodyPr/>
          <a:lstStyle/>
          <a:p>
            <a:r>
              <a:rPr kumimoji="1" lang="ja-JP" altLang="en-US"/>
              <a:t>がん検診部会</a:t>
            </a:r>
          </a:p>
        </p:txBody>
      </p:sp>
      <p:sp>
        <p:nvSpPr>
          <p:cNvPr id="6" name="Slide Number Placeholder 5"/>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1294935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F9E5B18-3C2B-45DB-A4E0-49E8887A33F3}" type="datetime1">
              <a:rPr kumimoji="1" lang="ja-JP" altLang="en-US" smtClean="0"/>
              <a:t>2025/4/7</a:t>
            </a:fld>
            <a:endParaRPr kumimoji="1" lang="ja-JP" altLang="en-US"/>
          </a:p>
        </p:txBody>
      </p:sp>
      <p:sp>
        <p:nvSpPr>
          <p:cNvPr id="5" name="Footer Placeholder 4"/>
          <p:cNvSpPr>
            <a:spLocks noGrp="1"/>
          </p:cNvSpPr>
          <p:nvPr>
            <p:ph type="ftr" sz="quarter" idx="11"/>
          </p:nvPr>
        </p:nvSpPr>
        <p:spPr/>
        <p:txBody>
          <a:bodyPr/>
          <a:lstStyle/>
          <a:p>
            <a:r>
              <a:rPr kumimoji="1" lang="ja-JP" altLang="en-US"/>
              <a:t>がん検診部会</a:t>
            </a:r>
          </a:p>
        </p:txBody>
      </p:sp>
      <p:sp>
        <p:nvSpPr>
          <p:cNvPr id="6" name="Slide Number Placeholder 5"/>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332720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F1BBA29-B81E-494A-9AE2-45571A334DFA}" type="datetime1">
              <a:rPr kumimoji="1" lang="ja-JP" altLang="en-US" smtClean="0"/>
              <a:t>2025/4/7</a:t>
            </a:fld>
            <a:endParaRPr kumimoji="1" lang="ja-JP" altLang="en-US"/>
          </a:p>
        </p:txBody>
      </p:sp>
      <p:sp>
        <p:nvSpPr>
          <p:cNvPr id="5" name="Footer Placeholder 4"/>
          <p:cNvSpPr>
            <a:spLocks noGrp="1"/>
          </p:cNvSpPr>
          <p:nvPr>
            <p:ph type="ftr" sz="quarter" idx="11"/>
          </p:nvPr>
        </p:nvSpPr>
        <p:spPr/>
        <p:txBody>
          <a:bodyPr/>
          <a:lstStyle/>
          <a:p>
            <a:r>
              <a:rPr kumimoji="1" lang="ja-JP" altLang="en-US"/>
              <a:t>がん検診部会</a:t>
            </a:r>
          </a:p>
        </p:txBody>
      </p:sp>
      <p:sp>
        <p:nvSpPr>
          <p:cNvPr id="6" name="Slide Number Placeholder 5"/>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225563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245364F-11E2-4963-ACED-175322A58FD8}" type="datetime1">
              <a:rPr kumimoji="1" lang="ja-JP" altLang="en-US" smtClean="0"/>
              <a:t>2025/4/7</a:t>
            </a:fld>
            <a:endParaRPr kumimoji="1" lang="ja-JP" altLang="en-US"/>
          </a:p>
        </p:txBody>
      </p:sp>
      <p:sp>
        <p:nvSpPr>
          <p:cNvPr id="6" name="Footer Placeholder 5"/>
          <p:cNvSpPr>
            <a:spLocks noGrp="1"/>
          </p:cNvSpPr>
          <p:nvPr>
            <p:ph type="ftr" sz="quarter" idx="11"/>
          </p:nvPr>
        </p:nvSpPr>
        <p:spPr/>
        <p:txBody>
          <a:bodyPr/>
          <a:lstStyle/>
          <a:p>
            <a:r>
              <a:rPr kumimoji="1" lang="ja-JP" altLang="en-US"/>
              <a:t>がん検診部会</a:t>
            </a:r>
          </a:p>
        </p:txBody>
      </p:sp>
      <p:sp>
        <p:nvSpPr>
          <p:cNvPr id="7" name="Slide Number Placeholder 6"/>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299302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9232A02-AF32-4214-9B1D-5720D21AA996}" type="datetime1">
              <a:rPr kumimoji="1" lang="ja-JP" altLang="en-US" smtClean="0"/>
              <a:t>2025/4/7</a:t>
            </a:fld>
            <a:endParaRPr kumimoji="1" lang="ja-JP" altLang="en-US"/>
          </a:p>
        </p:txBody>
      </p:sp>
      <p:sp>
        <p:nvSpPr>
          <p:cNvPr id="8" name="Footer Placeholder 7"/>
          <p:cNvSpPr>
            <a:spLocks noGrp="1"/>
          </p:cNvSpPr>
          <p:nvPr>
            <p:ph type="ftr" sz="quarter" idx="11"/>
          </p:nvPr>
        </p:nvSpPr>
        <p:spPr/>
        <p:txBody>
          <a:bodyPr/>
          <a:lstStyle/>
          <a:p>
            <a:r>
              <a:rPr kumimoji="1" lang="ja-JP" altLang="en-US"/>
              <a:t>がん検診部会</a:t>
            </a:r>
          </a:p>
        </p:txBody>
      </p:sp>
      <p:sp>
        <p:nvSpPr>
          <p:cNvPr id="9" name="Slide Number Placeholder 8"/>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393343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C9D659B-6EFF-4F1E-8D9E-6FDAF5306EC8}" type="datetime1">
              <a:rPr kumimoji="1" lang="ja-JP" altLang="en-US" smtClean="0"/>
              <a:t>2025/4/7</a:t>
            </a:fld>
            <a:endParaRPr kumimoji="1" lang="ja-JP" altLang="en-US"/>
          </a:p>
        </p:txBody>
      </p:sp>
      <p:sp>
        <p:nvSpPr>
          <p:cNvPr id="4" name="Footer Placeholder 3"/>
          <p:cNvSpPr>
            <a:spLocks noGrp="1"/>
          </p:cNvSpPr>
          <p:nvPr>
            <p:ph type="ftr" sz="quarter" idx="11"/>
          </p:nvPr>
        </p:nvSpPr>
        <p:spPr/>
        <p:txBody>
          <a:bodyPr/>
          <a:lstStyle/>
          <a:p>
            <a:r>
              <a:rPr kumimoji="1" lang="ja-JP" altLang="en-US"/>
              <a:t>がん検診部会</a:t>
            </a:r>
          </a:p>
        </p:txBody>
      </p:sp>
      <p:sp>
        <p:nvSpPr>
          <p:cNvPr id="5" name="Slide Number Placeholder 4"/>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1166925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F6FE6-2E1B-4CFA-A0DA-C49007DDA0E3}" type="datetime1">
              <a:rPr kumimoji="1" lang="ja-JP" altLang="en-US" smtClean="0"/>
              <a:t>2025/4/7</a:t>
            </a:fld>
            <a:endParaRPr kumimoji="1" lang="ja-JP" altLang="en-US"/>
          </a:p>
        </p:txBody>
      </p:sp>
      <p:sp>
        <p:nvSpPr>
          <p:cNvPr id="3" name="Footer Placeholder 2"/>
          <p:cNvSpPr>
            <a:spLocks noGrp="1"/>
          </p:cNvSpPr>
          <p:nvPr>
            <p:ph type="ftr" sz="quarter" idx="11"/>
          </p:nvPr>
        </p:nvSpPr>
        <p:spPr/>
        <p:txBody>
          <a:bodyPr/>
          <a:lstStyle/>
          <a:p>
            <a:r>
              <a:rPr kumimoji="1" lang="ja-JP" altLang="en-US"/>
              <a:t>がん検診部会</a:t>
            </a:r>
          </a:p>
        </p:txBody>
      </p:sp>
      <p:sp>
        <p:nvSpPr>
          <p:cNvPr id="4" name="Slide Number Placeholder 3"/>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115434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C2B69FF-7ADA-4BDF-853D-B1A78A34BC15}" type="datetime1">
              <a:rPr kumimoji="1" lang="ja-JP" altLang="en-US" smtClean="0"/>
              <a:t>2025/4/7</a:t>
            </a:fld>
            <a:endParaRPr kumimoji="1" lang="ja-JP" altLang="en-US"/>
          </a:p>
        </p:txBody>
      </p:sp>
      <p:sp>
        <p:nvSpPr>
          <p:cNvPr id="6" name="Footer Placeholder 5"/>
          <p:cNvSpPr>
            <a:spLocks noGrp="1"/>
          </p:cNvSpPr>
          <p:nvPr>
            <p:ph type="ftr" sz="quarter" idx="11"/>
          </p:nvPr>
        </p:nvSpPr>
        <p:spPr/>
        <p:txBody>
          <a:bodyPr/>
          <a:lstStyle/>
          <a:p>
            <a:r>
              <a:rPr kumimoji="1" lang="ja-JP" altLang="en-US"/>
              <a:t>がん検診部会</a:t>
            </a:r>
          </a:p>
        </p:txBody>
      </p:sp>
      <p:sp>
        <p:nvSpPr>
          <p:cNvPr id="7" name="Slide Number Placeholder 6"/>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3187860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2F17878-E6D3-4FF0-B273-2464A54ADCD1}" type="datetime1">
              <a:rPr kumimoji="1" lang="ja-JP" altLang="en-US" smtClean="0"/>
              <a:t>2025/4/7</a:t>
            </a:fld>
            <a:endParaRPr kumimoji="1" lang="ja-JP" altLang="en-US"/>
          </a:p>
        </p:txBody>
      </p:sp>
      <p:sp>
        <p:nvSpPr>
          <p:cNvPr id="6" name="Footer Placeholder 5"/>
          <p:cNvSpPr>
            <a:spLocks noGrp="1"/>
          </p:cNvSpPr>
          <p:nvPr>
            <p:ph type="ftr" sz="quarter" idx="11"/>
          </p:nvPr>
        </p:nvSpPr>
        <p:spPr/>
        <p:txBody>
          <a:bodyPr/>
          <a:lstStyle/>
          <a:p>
            <a:r>
              <a:rPr kumimoji="1" lang="ja-JP" altLang="en-US"/>
              <a:t>がん検診部会</a:t>
            </a:r>
          </a:p>
        </p:txBody>
      </p:sp>
      <p:sp>
        <p:nvSpPr>
          <p:cNvPr id="7" name="Slide Number Placeholder 6"/>
          <p:cNvSpPr>
            <a:spLocks noGrp="1"/>
          </p:cNvSpPr>
          <p:nvPr>
            <p:ph type="sldNum" sz="quarter" idx="12"/>
          </p:nvPr>
        </p:nvSpPr>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26426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586B6-B4E0-41E7-97B6-2228EF336D67}" type="datetime1">
              <a:rPr kumimoji="1" lang="ja-JP" altLang="en-US" smtClean="0"/>
              <a:t>2025/4/7</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がん検診部会</a:t>
            </a: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328830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7AEAB07-30A5-492B-AFC6-5A2B737F707B}"/>
              </a:ext>
            </a:extLst>
          </p:cNvPr>
          <p:cNvSpPr txBox="1"/>
          <p:nvPr/>
        </p:nvSpPr>
        <p:spPr>
          <a:xfrm>
            <a:off x="1053193" y="2179865"/>
            <a:ext cx="8066314" cy="1323439"/>
          </a:xfrm>
          <a:prstGeom prst="rect">
            <a:avLst/>
          </a:prstGeom>
          <a:noFill/>
        </p:spPr>
        <p:txBody>
          <a:bodyPr wrap="square" rtlCol="0">
            <a:spAutoFit/>
          </a:bodyPr>
          <a:lstStyle/>
          <a:p>
            <a:pPr algn="ctr"/>
            <a:r>
              <a:rPr kumimoji="1" lang="ja-JP" altLang="en-US" sz="4000" dirty="0">
                <a:latin typeface="Meiryo UI" panose="020B0604030504040204" pitchFamily="50" charset="-128"/>
                <a:ea typeface="Meiryo UI" panose="020B0604030504040204" pitchFamily="50" charset="-128"/>
              </a:rPr>
              <a:t>第４期大阪府がん対策推進計画</a:t>
            </a:r>
            <a:endParaRPr kumimoji="1" lang="en-US" altLang="ja-JP" sz="4000" dirty="0">
              <a:latin typeface="Meiryo UI" panose="020B0604030504040204" pitchFamily="50" charset="-128"/>
              <a:ea typeface="Meiryo UI" panose="020B0604030504040204" pitchFamily="50" charset="-128"/>
            </a:endParaRPr>
          </a:p>
          <a:p>
            <a:pPr algn="ctr"/>
            <a:r>
              <a:rPr kumimoji="1" lang="ja-JP" altLang="en-US" sz="4000" dirty="0">
                <a:latin typeface="Meiryo UI" panose="020B0604030504040204" pitchFamily="50" charset="-128"/>
                <a:ea typeface="Meiryo UI" panose="020B0604030504040204" pitchFamily="50" charset="-128"/>
              </a:rPr>
              <a:t>ＰＤＣＡ進捗管理について</a:t>
            </a:r>
          </a:p>
        </p:txBody>
      </p:sp>
      <p:sp>
        <p:nvSpPr>
          <p:cNvPr id="4" name="テキスト ボックス 3">
            <a:extLst>
              <a:ext uri="{FF2B5EF4-FFF2-40B4-BE49-F238E27FC236}">
                <a16:creationId xmlns:a16="http://schemas.microsoft.com/office/drawing/2014/main" id="{BE2802AC-CEF8-46D6-9E00-28CF24E27E6A}"/>
              </a:ext>
            </a:extLst>
          </p:cNvPr>
          <p:cNvSpPr txBox="1"/>
          <p:nvPr/>
        </p:nvSpPr>
        <p:spPr>
          <a:xfrm>
            <a:off x="8351614" y="263143"/>
            <a:ext cx="1220761"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資料２</a:t>
            </a:r>
            <a:endPar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a:extLst>
              <a:ext uri="{FF2B5EF4-FFF2-40B4-BE49-F238E27FC236}">
                <a16:creationId xmlns:a16="http://schemas.microsoft.com/office/drawing/2014/main" id="{D944C78D-A631-48DD-BC39-C29886C1FC88}"/>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rPr>
              <a:t>1</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44211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概ね予定どおり</a:t>
            </a:r>
          </a:p>
        </p:txBody>
      </p:sp>
      <p:graphicFrame>
        <p:nvGraphicFramePr>
          <p:cNvPr id="15" name="表 14"/>
          <p:cNvGraphicFramePr>
            <a:graphicFrameLocks noGrp="1"/>
          </p:cNvGraphicFramePr>
          <p:nvPr>
            <p:extLst>
              <p:ext uri="{D42A27DB-BD31-4B8C-83A1-F6EECF244321}">
                <p14:modId xmlns:p14="http://schemas.microsoft.com/office/powerpoint/2010/main" val="1748307383"/>
              </p:ext>
            </p:extLst>
          </p:nvPr>
        </p:nvGraphicFramePr>
        <p:xfrm>
          <a:off x="375557" y="197801"/>
          <a:ext cx="9111343" cy="451549"/>
        </p:xfrm>
        <a:graphic>
          <a:graphicData uri="http://schemas.openxmlformats.org/drawingml/2006/table">
            <a:tbl>
              <a:tblPr firstRow="1" bandRow="1">
                <a:tableStyleId>{5C22544A-7EE6-4342-B048-85BDC9FD1C3A}</a:tableStyleId>
              </a:tblPr>
              <a:tblGrid>
                <a:gridCol w="1232807">
                  <a:extLst>
                    <a:ext uri="{9D8B030D-6E8A-4147-A177-3AD203B41FA5}">
                      <a16:colId xmlns:a16="http://schemas.microsoft.com/office/drawing/2014/main" val="3795206225"/>
                    </a:ext>
                  </a:extLst>
                </a:gridCol>
                <a:gridCol w="7878536">
                  <a:extLst>
                    <a:ext uri="{9D8B030D-6E8A-4147-A177-3AD203B41FA5}">
                      <a16:colId xmlns:a16="http://schemas.microsoft.com/office/drawing/2014/main" val="1328953327"/>
                    </a:ext>
                  </a:extLst>
                </a:gridCol>
              </a:tblGrid>
              <a:tr h="3602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現状･課題</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9388" indent="-179388">
                        <a:lnSpc>
                          <a:spcPts val="1400"/>
                        </a:lnSpc>
                      </a:pPr>
                      <a:r>
                        <a:rPr kumimoji="1" lang="ja-JP" altLang="en-US" sz="1400" b="1" dirty="0">
                          <a:solidFill>
                            <a:schemeClr val="tx1"/>
                          </a:solidFill>
                        </a:rPr>
                        <a:t>◆大阪府のがん検診受診率は年々向上しているが、依然として全国最低レベルにあり、受診率向上に向けた取組みが必要。</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4249671688"/>
              </p:ext>
            </p:extLst>
          </p:nvPr>
        </p:nvGraphicFramePr>
        <p:xfrm>
          <a:off x="375557" y="755475"/>
          <a:ext cx="9111343" cy="5800446"/>
        </p:xfrm>
        <a:graphic>
          <a:graphicData uri="http://schemas.openxmlformats.org/drawingml/2006/table">
            <a:tbl>
              <a:tblPr firstRow="1" bandRow="1">
                <a:tableStyleId>{5C22544A-7EE6-4342-B048-85BDC9FD1C3A}</a:tableStyleId>
              </a:tblPr>
              <a:tblGrid>
                <a:gridCol w="1258754">
                  <a:extLst>
                    <a:ext uri="{9D8B030D-6E8A-4147-A177-3AD203B41FA5}">
                      <a16:colId xmlns:a16="http://schemas.microsoft.com/office/drawing/2014/main" val="528851062"/>
                    </a:ext>
                  </a:extLst>
                </a:gridCol>
                <a:gridCol w="7852589">
                  <a:extLst>
                    <a:ext uri="{9D8B030D-6E8A-4147-A177-3AD203B41FA5}">
                      <a16:colId xmlns:a16="http://schemas.microsoft.com/office/drawing/2014/main" val="89849022"/>
                    </a:ext>
                  </a:extLst>
                </a:gridCol>
              </a:tblGrid>
              <a:tr h="5800446">
                <a:tc>
                  <a:txBody>
                    <a:bodyPr/>
                    <a:lstStyle/>
                    <a:p>
                      <a:r>
                        <a:rPr kumimoji="1" lang="ja-JP" altLang="en-US" sz="1400" dirty="0"/>
                        <a:t>本年度の取組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ts val="1400"/>
                        </a:lnSpc>
                      </a:pPr>
                      <a:r>
                        <a:rPr kumimoji="1" lang="en-US" altLang="ja-JP" sz="1300" dirty="0">
                          <a:solidFill>
                            <a:schemeClr val="tx1"/>
                          </a:solidFill>
                        </a:rPr>
                        <a:t>《</a:t>
                      </a:r>
                      <a:r>
                        <a:rPr kumimoji="1" lang="ja-JP" altLang="en-US" sz="1300" u="sng" dirty="0">
                          <a:solidFill>
                            <a:schemeClr val="tx1"/>
                          </a:solidFill>
                        </a:rPr>
                        <a:t>市町村におけるがん検診受診率の向上</a:t>
                      </a:r>
                      <a:r>
                        <a:rPr kumimoji="1" lang="en-US" altLang="ja-JP" sz="1300" dirty="0">
                          <a:solidFill>
                            <a:schemeClr val="tx1"/>
                          </a:solidFill>
                        </a:rPr>
                        <a:t>》</a:t>
                      </a:r>
                      <a:endParaRPr kumimoji="1" lang="en-US" altLang="ja-JP" sz="1300" b="0" dirty="0">
                        <a:solidFill>
                          <a:schemeClr val="tx1"/>
                        </a:solidFill>
                      </a:endParaRPr>
                    </a:p>
                    <a:p>
                      <a:pPr marL="174625" indent="-174625">
                        <a:lnSpc>
                          <a:spcPts val="1400"/>
                        </a:lnSpc>
                      </a:pPr>
                      <a:r>
                        <a:rPr kumimoji="1" lang="ja-JP" altLang="en-US" sz="1200" b="0" dirty="0">
                          <a:solidFill>
                            <a:schemeClr val="tx1"/>
                          </a:solidFill>
                        </a:rPr>
                        <a:t>■精度管理センター事業を通じて、個別受診勧奨実施に向けた助言等による支援を実施。</a:t>
                      </a:r>
                      <a:endParaRPr kumimoji="1" lang="en-US" altLang="ja-JP" sz="1200" b="0" dirty="0">
                        <a:solidFill>
                          <a:schemeClr val="tx1"/>
                        </a:solidFill>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latin typeface="+mn-ea"/>
                          <a:ea typeface="+mn-ea"/>
                        </a:rPr>
                        <a:t>■Ｒ５に引き続き、</a:t>
                      </a:r>
                      <a:r>
                        <a:rPr lang="ja-JP" altLang="en-US" sz="1200" b="0" dirty="0">
                          <a:solidFill>
                            <a:schemeClr val="tx1"/>
                          </a:solidFill>
                          <a:latin typeface="+mn-ea"/>
                          <a:ea typeface="+mn-ea"/>
                        </a:rPr>
                        <a:t>協会けんぽ・大阪がん循環器病予防センター・市町村（３市）と連携し、被扶養者に大腸がん検診キットを配付。集団での特定健診と大腸がん検診を同時実施し、被扶養者の大腸がん検診受診促進事業を実施。</a:t>
                      </a:r>
                      <a:r>
                        <a:rPr lang="en-US" altLang="ja-JP" sz="1200" b="0" dirty="0">
                          <a:solidFill>
                            <a:schemeClr val="tx1"/>
                          </a:solidFill>
                          <a:latin typeface="+mn-ea"/>
                          <a:ea typeface="+mn-ea"/>
                        </a:rPr>
                        <a:t>【R6</a:t>
                      </a:r>
                      <a:r>
                        <a:rPr lang="ja-JP" altLang="en-US" sz="1200" b="0" dirty="0">
                          <a:solidFill>
                            <a:schemeClr val="tx1"/>
                          </a:solidFill>
                          <a:latin typeface="+mn-ea"/>
                          <a:ea typeface="+mn-ea"/>
                        </a:rPr>
                        <a:t>年度：</a:t>
                      </a:r>
                      <a:r>
                        <a:rPr lang="en-US" altLang="ja-JP" sz="1200" b="0" dirty="0">
                          <a:solidFill>
                            <a:schemeClr val="tx1"/>
                          </a:solidFill>
                          <a:latin typeface="+mn-ea"/>
                          <a:ea typeface="+mn-ea"/>
                        </a:rPr>
                        <a:t>317</a:t>
                      </a:r>
                      <a:r>
                        <a:rPr lang="ja-JP" altLang="en-US" sz="1200" b="0" dirty="0">
                          <a:solidFill>
                            <a:schemeClr val="tx1"/>
                          </a:solidFill>
                          <a:latin typeface="+mn-ea"/>
                          <a:ea typeface="+mn-ea"/>
                        </a:rPr>
                        <a:t>人が受診</a:t>
                      </a:r>
                      <a:r>
                        <a:rPr lang="en-US" altLang="ja-JP" sz="1200" b="0" dirty="0">
                          <a:solidFill>
                            <a:schemeClr val="tx1"/>
                          </a:solidFill>
                          <a:latin typeface="+mn-ea"/>
                          <a:ea typeface="+mn-ea"/>
                        </a:rPr>
                        <a:t>】</a:t>
                      </a:r>
                    </a:p>
                    <a:p>
                      <a:pPr marL="174625" indent="-174625">
                        <a:lnSpc>
                          <a:spcPts val="1400"/>
                        </a:lnSpc>
                      </a:pPr>
                      <a:r>
                        <a:rPr kumimoji="1" lang="ja-JP" altLang="en-US" sz="1200" b="0" dirty="0">
                          <a:solidFill>
                            <a:schemeClr val="tx1"/>
                          </a:solidFill>
                          <a:latin typeface="+mn-ea"/>
                          <a:ea typeface="+mn-ea"/>
                        </a:rPr>
                        <a:t>■肺がん検診の二次読影の実施が難しい市町村に対して、二次読影を代替実施。</a:t>
                      </a:r>
                      <a:r>
                        <a:rPr kumimoji="1" lang="en-US" altLang="ja-JP" sz="1200" b="0" dirty="0">
                          <a:solidFill>
                            <a:schemeClr val="tx1"/>
                          </a:solidFill>
                          <a:latin typeface="+mn-ea"/>
                          <a:ea typeface="+mn-ea"/>
                        </a:rPr>
                        <a:t>【R6</a:t>
                      </a:r>
                      <a:r>
                        <a:rPr kumimoji="1" lang="ja-JP" altLang="en-US" sz="1200" b="0" dirty="0">
                          <a:solidFill>
                            <a:schemeClr val="tx1"/>
                          </a:solidFill>
                          <a:latin typeface="+mn-ea"/>
                          <a:ea typeface="+mn-ea"/>
                        </a:rPr>
                        <a:t>年度：２市 </a:t>
                      </a:r>
                      <a:r>
                        <a:rPr kumimoji="1" lang="en-US" altLang="ja-JP" sz="1200" b="0" dirty="0">
                          <a:solidFill>
                            <a:schemeClr val="tx1"/>
                          </a:solidFill>
                          <a:latin typeface="+mn-ea"/>
                          <a:ea typeface="+mn-ea"/>
                        </a:rPr>
                        <a:t>984</a:t>
                      </a:r>
                      <a:r>
                        <a:rPr kumimoji="1" lang="ja-JP" altLang="en-US" sz="1200" b="0" dirty="0">
                          <a:solidFill>
                            <a:schemeClr val="tx1"/>
                          </a:solidFill>
                          <a:latin typeface="+mn-ea"/>
                          <a:ea typeface="+mn-ea"/>
                        </a:rPr>
                        <a:t>件（</a:t>
                      </a:r>
                      <a:r>
                        <a:rPr kumimoji="1" lang="en-US" altLang="ja-JP" sz="1200" b="0" dirty="0">
                          <a:solidFill>
                            <a:schemeClr val="tx1"/>
                          </a:solidFill>
                          <a:latin typeface="+mn-ea"/>
                          <a:ea typeface="+mn-ea"/>
                        </a:rPr>
                        <a:t>R7.1</a:t>
                      </a:r>
                      <a:r>
                        <a:rPr kumimoji="1" lang="ja-JP" altLang="en-US" sz="1200" b="0" dirty="0">
                          <a:solidFill>
                            <a:schemeClr val="tx1"/>
                          </a:solidFill>
                          <a:latin typeface="+mn-ea"/>
                          <a:ea typeface="+mn-ea"/>
                        </a:rPr>
                        <a:t>末時点）</a:t>
                      </a:r>
                      <a:r>
                        <a:rPr kumimoji="1" lang="en-US" altLang="ja-JP" sz="1200" b="0" dirty="0">
                          <a:solidFill>
                            <a:schemeClr val="tx1"/>
                          </a:solidFill>
                          <a:latin typeface="+mn-ea"/>
                          <a:ea typeface="+mn-ea"/>
                        </a:rPr>
                        <a:t>】</a:t>
                      </a: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kern="1200" dirty="0">
                          <a:solidFill>
                            <a:schemeClr val="tx1"/>
                          </a:solidFill>
                          <a:latin typeface="+mj-ea"/>
                          <a:ea typeface="+mn-ea"/>
                          <a:cs typeface="+mn-cs"/>
                        </a:rPr>
                        <a:t>■市町村が受診勧奨をより効果的に行うため、専門家を招聘した市町村職員向けの研修会を開催。</a:t>
                      </a:r>
                      <a:r>
                        <a:rPr kumimoji="1" lang="en-US" altLang="ja-JP" sz="1200" b="0" kern="1200" dirty="0">
                          <a:solidFill>
                            <a:schemeClr val="tx1"/>
                          </a:solidFill>
                          <a:latin typeface="+mj-ea"/>
                          <a:ea typeface="+mn-ea"/>
                          <a:cs typeface="+mn-cs"/>
                        </a:rPr>
                        <a:t>【</a:t>
                      </a:r>
                      <a:r>
                        <a:rPr kumimoji="1" lang="en-US" altLang="ja-JP" sz="1200" b="0" dirty="0">
                          <a:solidFill>
                            <a:schemeClr val="tx1"/>
                          </a:solidFill>
                          <a:latin typeface="+mn-ea"/>
                          <a:ea typeface="+mn-ea"/>
                        </a:rPr>
                        <a:t>R6.8</a:t>
                      </a:r>
                      <a:r>
                        <a:rPr kumimoji="1" lang="ja-JP" altLang="en-US" sz="1200" b="0" kern="1200" dirty="0">
                          <a:solidFill>
                            <a:schemeClr val="tx1"/>
                          </a:solidFill>
                          <a:latin typeface="+mj-ea"/>
                          <a:ea typeface="+mn-ea"/>
                          <a:cs typeface="+mn-cs"/>
                        </a:rPr>
                        <a:t>：</a:t>
                      </a:r>
                      <a:r>
                        <a:rPr kumimoji="1" lang="en-US" altLang="ja-JP" sz="1200" b="0" kern="1200" dirty="0">
                          <a:solidFill>
                            <a:schemeClr val="tx1"/>
                          </a:solidFill>
                          <a:latin typeface="+mj-ea"/>
                          <a:ea typeface="+mn-ea"/>
                          <a:cs typeface="+mn-cs"/>
                        </a:rPr>
                        <a:t>28</a:t>
                      </a:r>
                      <a:r>
                        <a:rPr kumimoji="1" lang="ja-JP" altLang="en-US" sz="1200" b="0" kern="1200" dirty="0">
                          <a:solidFill>
                            <a:schemeClr val="tx1"/>
                          </a:solidFill>
                          <a:latin typeface="+mj-ea"/>
                          <a:ea typeface="+mn-ea"/>
                          <a:cs typeface="+mn-cs"/>
                        </a:rPr>
                        <a:t>市町村　</a:t>
                      </a:r>
                      <a:r>
                        <a:rPr kumimoji="1" lang="en-US" altLang="ja-JP" sz="1200" b="0" kern="1200" dirty="0">
                          <a:solidFill>
                            <a:schemeClr val="tx1"/>
                          </a:solidFill>
                          <a:latin typeface="+mj-ea"/>
                          <a:ea typeface="+mn-ea"/>
                          <a:cs typeface="+mn-cs"/>
                        </a:rPr>
                        <a:t>41</a:t>
                      </a:r>
                      <a:r>
                        <a:rPr kumimoji="1" lang="ja-JP" altLang="en-US" sz="1200" b="0" kern="1200" dirty="0">
                          <a:solidFill>
                            <a:schemeClr val="tx1"/>
                          </a:solidFill>
                          <a:latin typeface="+mj-ea"/>
                          <a:ea typeface="+mn-ea"/>
                          <a:cs typeface="+mn-cs"/>
                        </a:rPr>
                        <a:t>名参加</a:t>
                      </a:r>
                      <a:r>
                        <a:rPr kumimoji="1" lang="en-US" altLang="ja-JP" sz="1200" b="0" kern="1200" dirty="0">
                          <a:solidFill>
                            <a:schemeClr val="tx1"/>
                          </a:solidFill>
                          <a:latin typeface="+mj-ea"/>
                          <a:ea typeface="+mn-ea"/>
                          <a:cs typeface="+mn-cs"/>
                        </a:rPr>
                        <a:t>】</a:t>
                      </a:r>
                      <a:endParaRPr kumimoji="1" lang="en-US" altLang="ja-JP" sz="1200" b="0" dirty="0">
                        <a:solidFill>
                          <a:schemeClr val="tx1"/>
                        </a:solidFill>
                      </a:endParaRPr>
                    </a:p>
                    <a:p>
                      <a:pPr marL="174625" indent="-174625">
                        <a:lnSpc>
                          <a:spcPts val="1400"/>
                        </a:lnSpc>
                      </a:pPr>
                      <a:r>
                        <a:rPr kumimoji="1" lang="en-US" altLang="ja-JP" sz="1300" dirty="0">
                          <a:solidFill>
                            <a:schemeClr val="tx1"/>
                          </a:solidFill>
                        </a:rPr>
                        <a:t>《</a:t>
                      </a:r>
                      <a:r>
                        <a:rPr kumimoji="1" lang="ja-JP" altLang="en-US" sz="1300" u="sng" dirty="0">
                          <a:solidFill>
                            <a:schemeClr val="tx1"/>
                          </a:solidFill>
                        </a:rPr>
                        <a:t>がん検診の精度管理の充実</a:t>
                      </a:r>
                      <a:r>
                        <a:rPr kumimoji="1" lang="en-US" altLang="ja-JP" sz="1300" dirty="0">
                          <a:solidFill>
                            <a:schemeClr val="tx1"/>
                          </a:solidFill>
                        </a:rPr>
                        <a:t>》</a:t>
                      </a: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rPr>
                        <a:t>■市町村における検診の精度向上を目的として、検診結果等のデータを収集・分析し提供。</a:t>
                      </a:r>
                      <a:endParaRPr kumimoji="1" lang="en-US" altLang="ja-JP" sz="1200" b="0" dirty="0">
                        <a:solidFill>
                          <a:schemeClr val="tx1"/>
                        </a:solidFill>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rPr>
                        <a:t>■精検受診率が基準値を下回る市町村へ通知文を発出。また、精検受診率が許容値を下回り、令和５年度に通知を発出した</a:t>
                      </a:r>
                      <a:r>
                        <a:rPr kumimoji="1" lang="en-US" altLang="ja-JP" sz="1200" b="0" dirty="0">
                          <a:solidFill>
                            <a:schemeClr val="tx1"/>
                          </a:solidFill>
                        </a:rPr>
                        <a:t>10</a:t>
                      </a:r>
                      <a:r>
                        <a:rPr kumimoji="1" lang="ja-JP" altLang="en-US" sz="1200" b="0" dirty="0">
                          <a:solidFill>
                            <a:schemeClr val="tx1"/>
                          </a:solidFill>
                        </a:rPr>
                        <a:t>市町村に対して、課題への取り組み状況及び効果について調査を実施。</a:t>
                      </a:r>
                      <a:endParaRPr kumimoji="1" lang="en-US" altLang="ja-JP" sz="1200" b="0" dirty="0">
                        <a:solidFill>
                          <a:schemeClr val="tx1"/>
                        </a:solidFill>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rPr>
                        <a:t>■市町村に対し、国の指針に基づくがん検診の実施に向けた助言・情報提供を実施。</a:t>
                      </a:r>
                      <a:endParaRPr kumimoji="1" lang="en-US" altLang="ja-JP" sz="1200" b="0" dirty="0">
                        <a:solidFill>
                          <a:schemeClr val="tx1"/>
                        </a:solidFill>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rPr>
                        <a:t>■Ｒ５に引き続き、民間との共催で、医師を対象とした肺がん検診の精度向上に向けた胸部Ｘ線 読影講習会を実施。</a:t>
                      </a:r>
                      <a:r>
                        <a:rPr kumimoji="1" lang="en-US" altLang="ja-JP" sz="1200" b="0" dirty="0">
                          <a:solidFill>
                            <a:schemeClr val="tx1"/>
                          </a:solidFill>
                        </a:rPr>
                        <a:t>【</a:t>
                      </a:r>
                      <a:r>
                        <a:rPr kumimoji="1" lang="en-US" altLang="ja-JP" sz="1200" b="0" dirty="0">
                          <a:solidFill>
                            <a:schemeClr val="tx1"/>
                          </a:solidFill>
                          <a:latin typeface="+mn-ea"/>
                          <a:ea typeface="+mn-ea"/>
                        </a:rPr>
                        <a:t>R6</a:t>
                      </a:r>
                      <a:r>
                        <a:rPr kumimoji="1" lang="ja-JP" altLang="en-US" sz="1200" b="0" dirty="0">
                          <a:solidFill>
                            <a:schemeClr val="tx1"/>
                          </a:solidFill>
                        </a:rPr>
                        <a:t>年度：</a:t>
                      </a:r>
                      <a:r>
                        <a:rPr kumimoji="1" lang="en-US" altLang="ja-JP" sz="1200" b="0" dirty="0">
                          <a:solidFill>
                            <a:schemeClr val="tx1"/>
                          </a:solidFill>
                          <a:latin typeface="+mn-ea"/>
                          <a:ea typeface="+mn-ea"/>
                        </a:rPr>
                        <a:t>356</a:t>
                      </a:r>
                      <a:r>
                        <a:rPr kumimoji="1" lang="ja-JP" altLang="en-US" sz="1200" b="0" dirty="0">
                          <a:solidFill>
                            <a:schemeClr val="tx1"/>
                          </a:solidFill>
                          <a:latin typeface="+mn-ea"/>
                          <a:ea typeface="+mn-ea"/>
                        </a:rPr>
                        <a:t>名</a:t>
                      </a:r>
                      <a:r>
                        <a:rPr kumimoji="1" lang="ja-JP" altLang="en-US" sz="1200" b="0" dirty="0">
                          <a:solidFill>
                            <a:schemeClr val="tx1"/>
                          </a:solidFill>
                        </a:rPr>
                        <a:t>に受講証発行</a:t>
                      </a:r>
                      <a:r>
                        <a:rPr kumimoji="1" lang="en-US" altLang="ja-JP" sz="1200" b="0" dirty="0">
                          <a:solidFill>
                            <a:schemeClr val="tx1"/>
                          </a:solidFill>
                        </a:rPr>
                        <a:t>】</a:t>
                      </a: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en-US" altLang="ja-JP" sz="1300" dirty="0">
                          <a:solidFill>
                            <a:schemeClr val="tx1"/>
                          </a:solidFill>
                        </a:rPr>
                        <a:t>《</a:t>
                      </a:r>
                      <a:r>
                        <a:rPr kumimoji="1" lang="ja-JP" altLang="en-US" sz="1300" u="sng" dirty="0">
                          <a:solidFill>
                            <a:schemeClr val="tx1"/>
                          </a:solidFill>
                        </a:rPr>
                        <a:t>職域におけるがん検診の推進</a:t>
                      </a:r>
                      <a:r>
                        <a:rPr kumimoji="1" lang="en-US" altLang="ja-JP" sz="1300" dirty="0">
                          <a:solidFill>
                            <a:schemeClr val="tx1"/>
                          </a:solidFill>
                        </a:rPr>
                        <a:t>》</a:t>
                      </a:r>
                      <a:endParaRPr kumimoji="1" lang="en-US" altLang="ja-JP" sz="1300" b="0" dirty="0">
                        <a:solidFill>
                          <a:schemeClr val="tx1"/>
                        </a:solidFill>
                      </a:endParaRPr>
                    </a:p>
                    <a:p>
                      <a:pPr marL="174625" indent="-174625">
                        <a:lnSpc>
                          <a:spcPts val="1400"/>
                        </a:lnSpc>
                      </a:pPr>
                      <a:r>
                        <a:rPr kumimoji="1" lang="ja-JP" altLang="en-US" sz="1200" b="0" dirty="0">
                          <a:solidFill>
                            <a:schemeClr val="tx1"/>
                          </a:solidFill>
                        </a:rPr>
                        <a:t>■がん検診受診推進員を活用したがん検診の普及（連携企業</a:t>
                      </a:r>
                      <a:r>
                        <a:rPr kumimoji="1" lang="en-US" altLang="ja-JP" sz="1200" b="0" dirty="0">
                          <a:solidFill>
                            <a:schemeClr val="tx1"/>
                          </a:solidFill>
                          <a:latin typeface="+mn-ea"/>
                          <a:ea typeface="+mn-ea"/>
                        </a:rPr>
                        <a:t>10</a:t>
                      </a:r>
                      <a:r>
                        <a:rPr kumimoji="1" lang="ja-JP" altLang="en-US" sz="1200" b="0" dirty="0">
                          <a:solidFill>
                            <a:schemeClr val="tx1"/>
                          </a:solidFill>
                          <a:latin typeface="+mn-ea"/>
                          <a:ea typeface="+mn-ea"/>
                        </a:rPr>
                        <a:t>社　</a:t>
                      </a:r>
                      <a:r>
                        <a:rPr kumimoji="1" lang="en-US" altLang="ja-JP" sz="1200" b="0" dirty="0">
                          <a:solidFill>
                            <a:schemeClr val="tx1"/>
                          </a:solidFill>
                          <a:latin typeface="+mn-ea"/>
                          <a:ea typeface="+mn-ea"/>
                        </a:rPr>
                        <a:t>12,673</a:t>
                      </a:r>
                      <a:r>
                        <a:rPr kumimoji="1" lang="ja-JP" altLang="en-US" sz="1200" b="0" dirty="0">
                          <a:solidFill>
                            <a:schemeClr val="tx1"/>
                          </a:solidFill>
                          <a:latin typeface="+mn-ea"/>
                          <a:ea typeface="+mn-ea"/>
                        </a:rPr>
                        <a:t>人</a:t>
                      </a:r>
                      <a:r>
                        <a:rPr kumimoji="1" lang="en-US" altLang="ja-JP" sz="1200" b="0" dirty="0">
                          <a:solidFill>
                            <a:schemeClr val="tx1"/>
                          </a:solidFill>
                          <a:latin typeface="+mn-ea"/>
                          <a:ea typeface="+mn-ea"/>
                        </a:rPr>
                        <a:t>【R6.3</a:t>
                      </a:r>
                      <a:r>
                        <a:rPr kumimoji="1" lang="ja-JP" altLang="en-US" sz="1200" b="0" dirty="0">
                          <a:solidFill>
                            <a:schemeClr val="tx1"/>
                          </a:solidFill>
                        </a:rPr>
                        <a:t>末時点</a:t>
                      </a:r>
                      <a:r>
                        <a:rPr kumimoji="1" lang="en-US" altLang="ja-JP" sz="1200" b="0" dirty="0">
                          <a:solidFill>
                            <a:schemeClr val="tx1"/>
                          </a:solidFill>
                        </a:rPr>
                        <a:t>】</a:t>
                      </a:r>
                      <a:r>
                        <a:rPr kumimoji="1" lang="ja-JP" altLang="en-US" sz="1200" b="0" dirty="0">
                          <a:solidFill>
                            <a:schemeClr val="tx1"/>
                          </a:solidFill>
                        </a:rPr>
                        <a:t>）。</a:t>
                      </a:r>
                      <a:endParaRPr kumimoji="1" lang="en-US" altLang="ja-JP" sz="1200" b="0" dirty="0">
                        <a:solidFill>
                          <a:schemeClr val="tx1"/>
                        </a:solidFill>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rPr>
                        <a:t>■がん対策推進企業アクションの推進パートナーとして、中小企業の経営者を対象としたセミナーの開催を支援。</a:t>
                      </a:r>
                      <a:r>
                        <a:rPr kumimoji="1" lang="en-US" altLang="ja-JP" sz="1200" b="0" dirty="0">
                          <a:solidFill>
                            <a:schemeClr val="tx1"/>
                          </a:solidFill>
                          <a:latin typeface="+mn-ea"/>
                          <a:ea typeface="+mn-ea"/>
                        </a:rPr>
                        <a:t>【R6.10</a:t>
                      </a:r>
                      <a:r>
                        <a:rPr kumimoji="1" lang="ja-JP" altLang="en-US" sz="1200" b="0" dirty="0">
                          <a:solidFill>
                            <a:schemeClr val="tx1"/>
                          </a:solidFill>
                          <a:latin typeface="+mn-ea"/>
                          <a:ea typeface="+mn-ea"/>
                        </a:rPr>
                        <a:t>～</a:t>
                      </a:r>
                      <a:r>
                        <a:rPr kumimoji="1" lang="en-US" altLang="ja-JP" sz="1200" b="0" dirty="0">
                          <a:solidFill>
                            <a:schemeClr val="tx1"/>
                          </a:solidFill>
                          <a:latin typeface="+mn-ea"/>
                          <a:ea typeface="+mn-ea"/>
                        </a:rPr>
                        <a:t>11</a:t>
                      </a:r>
                      <a:r>
                        <a:rPr kumimoji="1" lang="ja-JP" altLang="en-US" sz="1200" b="0" dirty="0">
                          <a:solidFill>
                            <a:schemeClr val="tx1"/>
                          </a:solidFill>
                          <a:latin typeface="+mn-ea"/>
                          <a:ea typeface="+mn-ea"/>
                        </a:rPr>
                        <a:t>　</a:t>
                      </a:r>
                      <a:r>
                        <a:rPr kumimoji="1" lang="ja-JP" altLang="en-US" sz="1200" b="0" dirty="0">
                          <a:solidFill>
                            <a:schemeClr val="tx1"/>
                          </a:solidFill>
                        </a:rPr>
                        <a:t>計４回開催</a:t>
                      </a:r>
                      <a:r>
                        <a:rPr kumimoji="1" lang="en-US" altLang="ja-JP" sz="1200" b="0" dirty="0">
                          <a:solidFill>
                            <a:schemeClr val="tx1"/>
                          </a:solidFill>
                        </a:rPr>
                        <a:t>】</a:t>
                      </a: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latin typeface="+mn-ea"/>
                          <a:ea typeface="+mn-ea"/>
                        </a:rPr>
                        <a:t>■大阪公立大学と連携し、</a:t>
                      </a:r>
                      <a:r>
                        <a:rPr kumimoji="1" lang="ja-JP" altLang="ja-JP" sz="1200" b="0" kern="1200" dirty="0">
                          <a:solidFill>
                            <a:schemeClr val="tx1"/>
                          </a:solidFill>
                          <a:effectLst/>
                          <a:latin typeface="+mj-ea"/>
                          <a:ea typeface="+mn-ea"/>
                          <a:cs typeface="+mn-cs"/>
                        </a:rPr>
                        <a:t>女子学生を対象に子宮頸がん検診の</a:t>
                      </a:r>
                      <a:r>
                        <a:rPr kumimoji="1" lang="ja-JP" altLang="en-US" sz="1200" b="0" kern="1200" dirty="0">
                          <a:solidFill>
                            <a:schemeClr val="tx1"/>
                          </a:solidFill>
                          <a:effectLst/>
                          <a:latin typeface="+mj-ea"/>
                          <a:ea typeface="+mn-ea"/>
                          <a:cs typeface="+mn-cs"/>
                        </a:rPr>
                        <a:t>受診を促すとともに、</a:t>
                      </a:r>
                      <a:r>
                        <a:rPr kumimoji="1" lang="ja-JP" altLang="ja-JP" sz="1200" b="0" kern="1200" dirty="0">
                          <a:solidFill>
                            <a:schemeClr val="tx1"/>
                          </a:solidFill>
                          <a:effectLst/>
                          <a:latin typeface="+mj-ea"/>
                          <a:ea typeface="+mn-ea"/>
                          <a:cs typeface="+mn-cs"/>
                        </a:rPr>
                        <a:t>がん検診の重要性について</a:t>
                      </a:r>
                      <a:r>
                        <a:rPr kumimoji="1" lang="ja-JP" altLang="en-US" sz="1200" b="0" kern="1200" dirty="0">
                          <a:solidFill>
                            <a:schemeClr val="tx1"/>
                          </a:solidFill>
                          <a:effectLst/>
                          <a:latin typeface="+mj-ea"/>
                          <a:ea typeface="+mn-ea"/>
                          <a:cs typeface="+mn-cs"/>
                        </a:rPr>
                        <a:t>理解してもらう</a:t>
                      </a:r>
                      <a:r>
                        <a:rPr kumimoji="1" lang="ja-JP" altLang="ja-JP" sz="1200" b="0" kern="1200" dirty="0">
                          <a:solidFill>
                            <a:schemeClr val="tx1"/>
                          </a:solidFill>
                          <a:effectLst/>
                          <a:latin typeface="+mj-ea"/>
                          <a:ea typeface="+mn-ea"/>
                          <a:cs typeface="+mn-cs"/>
                        </a:rPr>
                        <a:t>啓発</a:t>
                      </a:r>
                      <a:r>
                        <a:rPr kumimoji="1" lang="ja-JP" altLang="en-US" sz="1200" b="0" kern="1200" dirty="0">
                          <a:solidFill>
                            <a:schemeClr val="tx1"/>
                          </a:solidFill>
                          <a:effectLst/>
                          <a:latin typeface="+mj-ea"/>
                          <a:ea typeface="+mn-ea"/>
                          <a:cs typeface="+mn-cs"/>
                        </a:rPr>
                        <a:t>事業</a:t>
                      </a:r>
                      <a:r>
                        <a:rPr kumimoji="1" lang="ja-JP" altLang="ja-JP" sz="1200" b="0" kern="1200" dirty="0">
                          <a:solidFill>
                            <a:schemeClr val="tx1"/>
                          </a:solidFill>
                          <a:effectLst/>
                          <a:latin typeface="+mj-ea"/>
                          <a:ea typeface="+mn-ea"/>
                          <a:cs typeface="+mn-cs"/>
                        </a:rPr>
                        <a:t>を実施。</a:t>
                      </a:r>
                      <a:r>
                        <a:rPr kumimoji="1" lang="en-US" altLang="ja-JP" sz="1200" b="0" kern="1200" dirty="0">
                          <a:solidFill>
                            <a:schemeClr val="tx1"/>
                          </a:solidFill>
                          <a:effectLst/>
                          <a:latin typeface="+mj-ea"/>
                          <a:ea typeface="+mn-ea"/>
                          <a:cs typeface="+mn-cs"/>
                        </a:rPr>
                        <a:t>【R6</a:t>
                      </a:r>
                      <a:r>
                        <a:rPr kumimoji="1" lang="ja-JP" altLang="en-US" sz="1200" b="0" kern="1200" dirty="0">
                          <a:solidFill>
                            <a:schemeClr val="tx1"/>
                          </a:solidFill>
                          <a:effectLst/>
                          <a:latin typeface="+mj-ea"/>
                          <a:ea typeface="+mn-ea"/>
                          <a:cs typeface="+mn-cs"/>
                        </a:rPr>
                        <a:t>年度：</a:t>
                      </a:r>
                      <a:r>
                        <a:rPr kumimoji="1" lang="en-US" altLang="ja-JP" sz="1200" b="0" kern="1200" dirty="0">
                          <a:solidFill>
                            <a:schemeClr val="tx1"/>
                          </a:solidFill>
                          <a:effectLst/>
                          <a:latin typeface="+mj-ea"/>
                          <a:ea typeface="+mn-ea"/>
                          <a:cs typeface="+mn-cs"/>
                        </a:rPr>
                        <a:t>16</a:t>
                      </a:r>
                      <a:r>
                        <a:rPr kumimoji="1" lang="ja-JP" altLang="en-US" sz="1200" b="0" kern="1200" dirty="0">
                          <a:solidFill>
                            <a:schemeClr val="tx1"/>
                          </a:solidFill>
                          <a:effectLst/>
                          <a:latin typeface="+mj-ea"/>
                          <a:ea typeface="+mn-ea"/>
                          <a:cs typeface="+mn-cs"/>
                        </a:rPr>
                        <a:t>名受診</a:t>
                      </a:r>
                      <a:r>
                        <a:rPr kumimoji="1" lang="en-US" altLang="ja-JP" sz="1200" b="0" kern="1200" dirty="0">
                          <a:solidFill>
                            <a:schemeClr val="tx1"/>
                          </a:solidFill>
                          <a:effectLst/>
                          <a:latin typeface="+mj-ea"/>
                          <a:ea typeface="+mn-ea"/>
                          <a:cs typeface="+mn-cs"/>
                        </a:rPr>
                        <a:t>】</a:t>
                      </a:r>
                      <a:endParaRPr kumimoji="1" lang="en-US" altLang="ja-JP" sz="1200" b="0" kern="1200" dirty="0">
                        <a:solidFill>
                          <a:schemeClr val="tx1"/>
                        </a:solidFill>
                        <a:latin typeface="+mj-ea"/>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pic>
        <p:nvPicPr>
          <p:cNvPr id="3" name="図 2">
            <a:extLst>
              <a:ext uri="{FF2B5EF4-FFF2-40B4-BE49-F238E27FC236}">
                <a16:creationId xmlns:a16="http://schemas.microsoft.com/office/drawing/2014/main" id="{9E610FC4-5177-4981-8E37-7A61514DB08B}"/>
              </a:ext>
            </a:extLst>
          </p:cNvPr>
          <p:cNvPicPr>
            <a:picLocks noChangeAspect="1"/>
          </p:cNvPicPr>
          <p:nvPr/>
        </p:nvPicPr>
        <p:blipFill>
          <a:blip r:embed="rId2"/>
          <a:stretch>
            <a:fillRect/>
          </a:stretch>
        </p:blipFill>
        <p:spPr>
          <a:xfrm>
            <a:off x="4475239" y="4747957"/>
            <a:ext cx="2085085" cy="1631550"/>
          </a:xfrm>
          <a:prstGeom prst="rect">
            <a:avLst/>
          </a:prstGeom>
        </p:spPr>
      </p:pic>
      <p:pic>
        <p:nvPicPr>
          <p:cNvPr id="8" name="図 7">
            <a:extLst>
              <a:ext uri="{FF2B5EF4-FFF2-40B4-BE49-F238E27FC236}">
                <a16:creationId xmlns:a16="http://schemas.microsoft.com/office/drawing/2014/main" id="{432AD2C0-1F6B-4BC2-A3BC-F0FB04CA1312}"/>
              </a:ext>
            </a:extLst>
          </p:cNvPr>
          <p:cNvPicPr/>
          <p:nvPr/>
        </p:nvPicPr>
        <p:blipFill>
          <a:blip r:embed="rId3"/>
          <a:stretch>
            <a:fillRect/>
          </a:stretch>
        </p:blipFill>
        <p:spPr>
          <a:xfrm>
            <a:off x="2184255" y="4718957"/>
            <a:ext cx="1489674" cy="1689550"/>
          </a:xfrm>
          <a:prstGeom prst="rect">
            <a:avLst/>
          </a:prstGeom>
        </p:spPr>
      </p:pic>
      <p:pic>
        <p:nvPicPr>
          <p:cNvPr id="10" name="図 9">
            <a:extLst>
              <a:ext uri="{FF2B5EF4-FFF2-40B4-BE49-F238E27FC236}">
                <a16:creationId xmlns:a16="http://schemas.microsoft.com/office/drawing/2014/main" id="{C5B3A8D4-FD4A-40DD-A81F-0BEF3221D4A8}"/>
              </a:ext>
            </a:extLst>
          </p:cNvPr>
          <p:cNvPicPr/>
          <p:nvPr/>
        </p:nvPicPr>
        <p:blipFill rotWithShape="1">
          <a:blip r:embed="rId4"/>
          <a:srcRect l="17670" t="10930" r="11661" b="9551"/>
          <a:stretch/>
        </p:blipFill>
        <p:spPr bwMode="auto">
          <a:xfrm>
            <a:off x="6945896" y="4804507"/>
            <a:ext cx="2395851" cy="1575000"/>
          </a:xfrm>
          <a:prstGeom prst="rect">
            <a:avLst/>
          </a:prstGeom>
          <a:ln>
            <a:noFill/>
          </a:ln>
          <a:extLst>
            <a:ext uri="{53640926-AAD7-44D8-BBD7-CCE9431645EC}">
              <a14:shadowObscured xmlns:a14="http://schemas.microsoft.com/office/drawing/2010/main"/>
            </a:ext>
          </a:extLst>
        </p:spPr>
      </p:pic>
      <p:sp>
        <p:nvSpPr>
          <p:cNvPr id="12" name="正方形/長方形 11">
            <a:extLst>
              <a:ext uri="{FF2B5EF4-FFF2-40B4-BE49-F238E27FC236}">
                <a16:creationId xmlns:a16="http://schemas.microsoft.com/office/drawing/2014/main" id="{8CA6E22A-CA4E-461E-8677-A614E9127346}"/>
              </a:ext>
            </a:extLst>
          </p:cNvPr>
          <p:cNvSpPr/>
          <p:nvPr/>
        </p:nvSpPr>
        <p:spPr>
          <a:xfrm>
            <a:off x="4376313" y="6387020"/>
            <a:ext cx="2212628" cy="1664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00" b="1" dirty="0">
                <a:latin typeface="+mn-ea"/>
              </a:rPr>
              <a:t>▲大阪公立大学での子宮頸がん検診啓発チラシ</a:t>
            </a:r>
          </a:p>
        </p:txBody>
      </p:sp>
      <p:sp>
        <p:nvSpPr>
          <p:cNvPr id="13" name="正方形/長方形 12">
            <a:extLst>
              <a:ext uri="{FF2B5EF4-FFF2-40B4-BE49-F238E27FC236}">
                <a16:creationId xmlns:a16="http://schemas.microsoft.com/office/drawing/2014/main" id="{7B11E202-13B4-400F-8CFA-282346828A29}"/>
              </a:ext>
            </a:extLst>
          </p:cNvPr>
          <p:cNvSpPr/>
          <p:nvPr/>
        </p:nvSpPr>
        <p:spPr>
          <a:xfrm>
            <a:off x="1801764" y="6408507"/>
            <a:ext cx="2212628" cy="1664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00" b="1" dirty="0">
                <a:latin typeface="+mn-ea"/>
              </a:rPr>
              <a:t>▲大腸がん検診啓発チラシ</a:t>
            </a:r>
          </a:p>
        </p:txBody>
      </p:sp>
      <p:sp>
        <p:nvSpPr>
          <p:cNvPr id="14" name="正方形/長方形 13">
            <a:extLst>
              <a:ext uri="{FF2B5EF4-FFF2-40B4-BE49-F238E27FC236}">
                <a16:creationId xmlns:a16="http://schemas.microsoft.com/office/drawing/2014/main" id="{1D017295-940C-4D6F-8222-89DC9C4B6460}"/>
              </a:ext>
            </a:extLst>
          </p:cNvPr>
          <p:cNvSpPr/>
          <p:nvPr/>
        </p:nvSpPr>
        <p:spPr>
          <a:xfrm>
            <a:off x="7037508" y="6398998"/>
            <a:ext cx="2212628" cy="1664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00" b="1" dirty="0">
                <a:latin typeface="+mn-ea"/>
              </a:rPr>
              <a:t>▲連携企業によるがん検診の普及活動</a:t>
            </a:r>
          </a:p>
        </p:txBody>
      </p:sp>
      <p:sp>
        <p:nvSpPr>
          <p:cNvPr id="16" name="スライド番号プレースホルダー 1">
            <a:extLst>
              <a:ext uri="{FF2B5EF4-FFF2-40B4-BE49-F238E27FC236}">
                <a16:creationId xmlns:a16="http://schemas.microsoft.com/office/drawing/2014/main" id="{A4311950-2593-4DB9-BD05-8C562A379B5D}"/>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10</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305934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2588470159"/>
              </p:ext>
            </p:extLst>
          </p:nvPr>
        </p:nvGraphicFramePr>
        <p:xfrm>
          <a:off x="397329" y="796701"/>
          <a:ext cx="9040586" cy="3121472"/>
        </p:xfrm>
        <a:graphic>
          <a:graphicData uri="http://schemas.openxmlformats.org/drawingml/2006/table">
            <a:tbl>
              <a:tblPr firstRow="1" bandRow="1">
                <a:tableStyleId>{5C22544A-7EE6-4342-B048-85BDC9FD1C3A}</a:tableStyleId>
              </a:tblPr>
              <a:tblGrid>
                <a:gridCol w="1371750">
                  <a:extLst>
                    <a:ext uri="{9D8B030D-6E8A-4147-A177-3AD203B41FA5}">
                      <a16:colId xmlns:a16="http://schemas.microsoft.com/office/drawing/2014/main" val="528851062"/>
                    </a:ext>
                  </a:extLst>
                </a:gridCol>
                <a:gridCol w="7668836">
                  <a:extLst>
                    <a:ext uri="{9D8B030D-6E8A-4147-A177-3AD203B41FA5}">
                      <a16:colId xmlns:a16="http://schemas.microsoft.com/office/drawing/2014/main" val="89849022"/>
                    </a:ext>
                  </a:extLst>
                </a:gridCol>
              </a:tblGrid>
              <a:tr h="704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課題等</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rPr>
                        <a:t>■受診率は向上しているものの、依然として全国と比して低位。</a:t>
                      </a: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rPr>
                        <a:t>■職域におけるがん検診は、受診率や実施方法等の実態把握が困難。</a:t>
                      </a: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rPr>
                        <a:t>■肺がんの二重読影の実施要件を満たす医師の確保が困難な地域があり、肺がん検診の受診者数が伸び悩んでいる。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8244234"/>
                  </a:ext>
                </a:extLst>
              </a:tr>
              <a:tr h="1069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次年度の主な取組み</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latin typeface="+mn-ea"/>
                          <a:ea typeface="+mn-ea"/>
                        </a:rPr>
                        <a:t>■Ｒ６に引き続き、</a:t>
                      </a:r>
                      <a:r>
                        <a:rPr lang="ja-JP" altLang="en-US" sz="1200" dirty="0">
                          <a:solidFill>
                            <a:schemeClr val="tx1"/>
                          </a:solidFill>
                          <a:latin typeface="+mn-ea"/>
                          <a:ea typeface="+mn-ea"/>
                        </a:rPr>
                        <a:t>協会けんぽ・大阪がん循環器病予防センター・市町村</a:t>
                      </a:r>
                      <a:r>
                        <a:rPr lang="ja-JP" altLang="en-US" sz="1200" b="0" dirty="0">
                          <a:solidFill>
                            <a:schemeClr val="tx1"/>
                          </a:solidFill>
                          <a:latin typeface="+mn-ea"/>
                          <a:ea typeface="+mn-ea"/>
                        </a:rPr>
                        <a:t>（３市）</a:t>
                      </a:r>
                      <a:r>
                        <a:rPr lang="ja-JP" altLang="en-US" sz="1200" dirty="0">
                          <a:solidFill>
                            <a:schemeClr val="tx1"/>
                          </a:solidFill>
                          <a:latin typeface="+mn-ea"/>
                          <a:ea typeface="+mn-ea"/>
                        </a:rPr>
                        <a:t>と連携し、被扶養者の大腸がん検診受診促進事業を実施。</a:t>
                      </a:r>
                      <a:endParaRPr lang="en-US" altLang="ja-JP" sz="1200" dirty="0">
                        <a:solidFill>
                          <a:schemeClr val="tx1"/>
                        </a:solidFill>
                        <a:latin typeface="+mn-ea"/>
                        <a:ea typeface="+mn-ea"/>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latin typeface="+mn-ea"/>
                          <a:ea typeface="+mn-ea"/>
                        </a:rPr>
                        <a:t>■Ｒ６に引き続き、大阪公立大学と連携した子宮頸がん検診の受診に関する</a:t>
                      </a:r>
                      <a:r>
                        <a:rPr kumimoji="1" lang="ja-JP" altLang="ja-JP" sz="1200" b="0" kern="1200" dirty="0">
                          <a:solidFill>
                            <a:schemeClr val="tx1"/>
                          </a:solidFill>
                          <a:effectLst/>
                          <a:latin typeface="+mj-ea"/>
                          <a:ea typeface="+mn-ea"/>
                          <a:cs typeface="+mn-cs"/>
                        </a:rPr>
                        <a:t>啓発</a:t>
                      </a:r>
                      <a:r>
                        <a:rPr kumimoji="1" lang="ja-JP" altLang="en-US" sz="1200" b="0" kern="1200" dirty="0">
                          <a:solidFill>
                            <a:schemeClr val="tx1"/>
                          </a:solidFill>
                          <a:effectLst/>
                          <a:latin typeface="+mj-ea"/>
                          <a:ea typeface="+mn-ea"/>
                          <a:cs typeface="+mn-cs"/>
                        </a:rPr>
                        <a:t>事業</a:t>
                      </a:r>
                      <a:r>
                        <a:rPr kumimoji="1" lang="ja-JP" altLang="ja-JP" sz="1200" b="0" kern="1200" dirty="0">
                          <a:solidFill>
                            <a:schemeClr val="tx1"/>
                          </a:solidFill>
                          <a:effectLst/>
                          <a:latin typeface="+mj-ea"/>
                          <a:ea typeface="+mn-ea"/>
                          <a:cs typeface="+mn-cs"/>
                        </a:rPr>
                        <a:t>を実施。</a:t>
                      </a:r>
                      <a:endParaRPr lang="en-US" altLang="ja-JP" sz="1200" dirty="0">
                        <a:solidFill>
                          <a:schemeClr val="tx1"/>
                        </a:solidFill>
                        <a:latin typeface="+mn-ea"/>
                        <a:ea typeface="+mn-ea"/>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lang="ja-JP" altLang="en-US" sz="1200" dirty="0">
                          <a:solidFill>
                            <a:schemeClr val="tx1"/>
                          </a:solidFill>
                          <a:latin typeface="+mn-ea"/>
                          <a:ea typeface="+mn-ea"/>
                        </a:rPr>
                        <a:t>■</a:t>
                      </a:r>
                      <a:r>
                        <a:rPr kumimoji="1" lang="ja-JP" altLang="en-US" sz="1200" b="0" dirty="0">
                          <a:solidFill>
                            <a:schemeClr val="tx1"/>
                          </a:solidFill>
                          <a:latin typeface="+mn-ea"/>
                          <a:ea typeface="+mn-ea"/>
                        </a:rPr>
                        <a:t>Ｒ６に引き続き、肺がん検診の二次読影の実施が難しい市町村の二次読影体制の支援を実施。</a:t>
                      </a:r>
                      <a:endParaRPr kumimoji="1" lang="en-US" altLang="ja-JP" sz="1200" b="0" dirty="0">
                        <a:solidFill>
                          <a:schemeClr val="tx1"/>
                        </a:solidFill>
                        <a:latin typeface="+mn-ea"/>
                        <a:ea typeface="+mn-ea"/>
                      </a:endParaRPr>
                    </a:p>
                    <a:p>
                      <a:pPr marL="174625" marR="0" lvl="0" indent="-174625" algn="l" defTabSz="914400" rtl="0" eaLnBrk="1" fontAlgn="auto" latinLnBrk="0" hangingPunct="1">
                        <a:lnSpc>
                          <a:spcPts val="1400"/>
                        </a:lnSpc>
                        <a:spcBef>
                          <a:spcPts val="0"/>
                        </a:spcBef>
                        <a:spcAft>
                          <a:spcPts val="0"/>
                        </a:spcAft>
                        <a:buClrTx/>
                        <a:buSzTx/>
                        <a:buFontTx/>
                        <a:buNone/>
                        <a:tabLst/>
                        <a:defRPr/>
                      </a:pPr>
                      <a:r>
                        <a:rPr kumimoji="1" lang="ja-JP" altLang="en-US" sz="1200" b="0" dirty="0">
                          <a:solidFill>
                            <a:schemeClr val="tx1"/>
                          </a:solidFill>
                        </a:rPr>
                        <a:t>■メディアや連携企業等と協力し、がん検診の受診を促進する大規模なＰＲイベントを実施。</a:t>
                      </a:r>
                      <a:endParaRPr kumimoji="1" lang="en-US" altLang="ja-JP"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312420">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000" b="1" dirty="0">
                          <a:solidFill>
                            <a:schemeClr val="bg1"/>
                          </a:solidFill>
                          <a:latin typeface="+mn-ea"/>
                          <a:ea typeface="+mn-ea"/>
                        </a:rPr>
                        <a:t>令和６年度最終予算</a:t>
                      </a:r>
                      <a:r>
                        <a:rPr kumimoji="1" lang="ja-JP" altLang="en-US" sz="900" b="1" dirty="0">
                          <a:solidFill>
                            <a:schemeClr val="bg1"/>
                          </a:solidFill>
                          <a:latin typeface="+mn-ea"/>
                          <a:ea typeface="+mn-ea"/>
                        </a:rPr>
                        <a:t>（案</a:t>
                      </a:r>
                      <a:r>
                        <a:rPr kumimoji="1" lang="en-US" altLang="ja-JP" sz="900" b="1" dirty="0">
                          <a:solidFill>
                            <a:schemeClr val="bg1"/>
                          </a:solidFill>
                          <a:latin typeface="+mn-ea"/>
                          <a:ea typeface="+mn-ea"/>
                        </a:rPr>
                        <a:t>)</a:t>
                      </a:r>
                      <a:r>
                        <a:rPr kumimoji="1" lang="ja-JP" altLang="en-US" sz="900" b="1" dirty="0">
                          <a:solidFill>
                            <a:schemeClr val="bg1"/>
                          </a:solidFill>
                          <a:latin typeface="+mn-ea"/>
                          <a:ea typeface="+mn-ea"/>
                        </a:rPr>
                        <a:t>（主要事業）</a:t>
                      </a:r>
                      <a:endParaRPr kumimoji="1" lang="ja-JP" altLang="en-US" sz="18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400"/>
                        </a:lnSpc>
                      </a:pPr>
                      <a:r>
                        <a:rPr kumimoji="1" lang="ja-JP" altLang="en-US" sz="1200" dirty="0">
                          <a:solidFill>
                            <a:schemeClr val="tx1"/>
                          </a:solidFill>
                        </a:rPr>
                        <a:t>がん検診精度管理委託事業（</a:t>
                      </a:r>
                      <a:r>
                        <a:rPr kumimoji="1" lang="en-US" altLang="ja-JP" sz="1200" dirty="0">
                          <a:solidFill>
                            <a:schemeClr val="tx1"/>
                          </a:solidFill>
                        </a:rPr>
                        <a:t>57,354</a:t>
                      </a:r>
                      <a:r>
                        <a:rPr kumimoji="1" lang="ja-JP" altLang="en-US" sz="1200" dirty="0">
                          <a:solidFill>
                            <a:schemeClr val="tx1"/>
                          </a:solidFill>
                        </a:rPr>
                        <a:t>千円）、組織型検診体制推進事業（</a:t>
                      </a:r>
                      <a:r>
                        <a:rPr kumimoji="1" lang="en-US" altLang="ja-JP" sz="1200" dirty="0">
                          <a:solidFill>
                            <a:schemeClr val="tx1"/>
                          </a:solidFill>
                        </a:rPr>
                        <a:t>11,798</a:t>
                      </a:r>
                      <a:r>
                        <a:rPr kumimoji="1" lang="ja-JP" altLang="en-US" sz="1200" dirty="0">
                          <a:solidFill>
                            <a:schemeClr val="tx1"/>
                          </a:solidFill>
                        </a:rPr>
                        <a:t>千円）、がん検診普及事業（</a:t>
                      </a:r>
                      <a:r>
                        <a:rPr kumimoji="1" lang="en-US" altLang="ja-JP" sz="1200" dirty="0">
                          <a:solidFill>
                            <a:schemeClr val="tx1"/>
                          </a:solidFill>
                        </a:rPr>
                        <a:t>1,504</a:t>
                      </a:r>
                      <a:r>
                        <a:rPr kumimoji="1" lang="ja-JP" altLang="en-US" sz="1200" dirty="0">
                          <a:solidFill>
                            <a:schemeClr val="tx1"/>
                          </a:solidFill>
                        </a:rPr>
                        <a:t>千円）、がん検診受診促進事業（</a:t>
                      </a:r>
                      <a:r>
                        <a:rPr kumimoji="1" lang="en-US" altLang="ja-JP" sz="1200" dirty="0">
                          <a:solidFill>
                            <a:schemeClr val="tx1"/>
                          </a:solidFill>
                        </a:rPr>
                        <a:t>2,768</a:t>
                      </a:r>
                      <a:r>
                        <a:rPr kumimoji="1" lang="ja-JP" altLang="en-US" sz="1200" dirty="0">
                          <a:solidFill>
                            <a:schemeClr val="tx1"/>
                          </a:solidFill>
                        </a:rPr>
                        <a:t>千円）、職域におけるがん検診受診率向上事業（</a:t>
                      </a:r>
                      <a:r>
                        <a:rPr kumimoji="1" lang="en-US" altLang="ja-JP" sz="1200" dirty="0">
                          <a:solidFill>
                            <a:schemeClr val="tx1"/>
                          </a:solidFill>
                        </a:rPr>
                        <a:t>2,582</a:t>
                      </a:r>
                      <a:r>
                        <a:rPr kumimoji="1" lang="ja-JP" altLang="en-US" sz="1200" dirty="0">
                          <a:solidFill>
                            <a:schemeClr val="tx1"/>
                          </a:solidFill>
                        </a:rPr>
                        <a:t>千円）</a:t>
                      </a:r>
                      <a:endParaRPr kumimoji="1" lang="en-US" altLang="ja-JP" sz="1200" dirty="0">
                        <a:solidFill>
                          <a:schemeClr val="tx1"/>
                        </a:solidFill>
                      </a:endParaRPr>
                    </a:p>
                    <a:p>
                      <a:pPr>
                        <a:lnSpc>
                          <a:spcPts val="1400"/>
                        </a:lnSpc>
                      </a:pPr>
                      <a:r>
                        <a:rPr kumimoji="1" lang="ja-JP" altLang="en-US" sz="1200" strike="noStrike" dirty="0">
                          <a:solidFill>
                            <a:schemeClr val="tx1"/>
                          </a:solidFill>
                        </a:rPr>
                        <a:t>二次読影体制モデル事業（</a:t>
                      </a:r>
                      <a:r>
                        <a:rPr kumimoji="1" lang="en-US" altLang="ja-JP" sz="1200" strike="noStrike" dirty="0">
                          <a:solidFill>
                            <a:schemeClr val="tx1"/>
                          </a:solidFill>
                        </a:rPr>
                        <a:t>1,789</a:t>
                      </a:r>
                      <a:r>
                        <a:rPr kumimoji="1" lang="ja-JP" altLang="en-US" sz="1200" strike="noStrike" dirty="0">
                          <a:solidFill>
                            <a:schemeClr val="tx1"/>
                          </a:solidFill>
                        </a:rPr>
                        <a:t>千円）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516140"/>
                  </a:ext>
                </a:extLst>
              </a:tr>
              <a:tr h="312420">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令和７年度当初予算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400"/>
                        </a:lnSpc>
                      </a:pPr>
                      <a:r>
                        <a:rPr kumimoji="1" lang="ja-JP" altLang="en-US" sz="1200" dirty="0">
                          <a:solidFill>
                            <a:schemeClr val="tx1"/>
                          </a:solidFill>
                        </a:rPr>
                        <a:t>がん検診精度管理委託事業（</a:t>
                      </a:r>
                      <a:r>
                        <a:rPr kumimoji="1" lang="en-US" altLang="ja-JP" sz="1200" dirty="0">
                          <a:solidFill>
                            <a:schemeClr val="tx1"/>
                          </a:solidFill>
                        </a:rPr>
                        <a:t>57,354</a:t>
                      </a:r>
                      <a:r>
                        <a:rPr kumimoji="1" lang="ja-JP" altLang="en-US" sz="1200" dirty="0">
                          <a:solidFill>
                            <a:schemeClr val="tx1"/>
                          </a:solidFill>
                        </a:rPr>
                        <a:t>千円）、組織型検診体制推進事業（</a:t>
                      </a:r>
                      <a:r>
                        <a:rPr kumimoji="1" lang="en-US" altLang="ja-JP" sz="1200" dirty="0">
                          <a:solidFill>
                            <a:schemeClr val="tx1"/>
                          </a:solidFill>
                        </a:rPr>
                        <a:t>11,584</a:t>
                      </a:r>
                      <a:r>
                        <a:rPr kumimoji="1" lang="ja-JP" altLang="en-US" sz="1200" dirty="0">
                          <a:solidFill>
                            <a:schemeClr val="tx1"/>
                          </a:solidFill>
                        </a:rPr>
                        <a:t>千円）、がん検診普及事業（</a:t>
                      </a:r>
                      <a:r>
                        <a:rPr kumimoji="1" lang="en-US" altLang="ja-JP" sz="1200" dirty="0">
                          <a:solidFill>
                            <a:schemeClr val="tx1"/>
                          </a:solidFill>
                        </a:rPr>
                        <a:t>1,504</a:t>
                      </a:r>
                      <a:r>
                        <a:rPr kumimoji="1" lang="ja-JP" altLang="en-US" sz="1200" dirty="0">
                          <a:solidFill>
                            <a:schemeClr val="tx1"/>
                          </a:solidFill>
                        </a:rPr>
                        <a:t>千円）、がん検診受診促進事業（</a:t>
                      </a:r>
                      <a:r>
                        <a:rPr kumimoji="1" lang="en-US" altLang="ja-JP" sz="1200" dirty="0">
                          <a:solidFill>
                            <a:schemeClr val="tx1"/>
                          </a:solidFill>
                        </a:rPr>
                        <a:t>2,195</a:t>
                      </a:r>
                      <a:r>
                        <a:rPr kumimoji="1" lang="ja-JP" altLang="en-US" sz="1200" dirty="0">
                          <a:solidFill>
                            <a:schemeClr val="tx1"/>
                          </a:solidFill>
                        </a:rPr>
                        <a:t>千円）、職域におけるがん検診受診率向上事業（</a:t>
                      </a:r>
                      <a:r>
                        <a:rPr kumimoji="1" lang="en-US" altLang="ja-JP" sz="1200" dirty="0">
                          <a:solidFill>
                            <a:schemeClr val="tx1"/>
                          </a:solidFill>
                        </a:rPr>
                        <a:t>1,812</a:t>
                      </a:r>
                      <a:r>
                        <a:rPr kumimoji="1" lang="ja-JP" altLang="en-US" sz="1200" dirty="0">
                          <a:solidFill>
                            <a:schemeClr val="tx1"/>
                          </a:solidFill>
                        </a:rPr>
                        <a:t>千円）</a:t>
                      </a:r>
                      <a:endParaRPr kumimoji="1" lang="en-US" altLang="ja-JP" sz="1200" dirty="0">
                        <a:solidFill>
                          <a:schemeClr val="tx1"/>
                        </a:solidFill>
                      </a:endParaRPr>
                    </a:p>
                    <a:p>
                      <a:pPr>
                        <a:lnSpc>
                          <a:spcPts val="1400"/>
                        </a:lnSpc>
                      </a:pPr>
                      <a:r>
                        <a:rPr kumimoji="1" lang="ja-JP" altLang="en-US" sz="1200" strike="noStrike" dirty="0">
                          <a:solidFill>
                            <a:schemeClr val="tx1"/>
                          </a:solidFill>
                        </a:rPr>
                        <a:t>二次読影体制モデル事業（</a:t>
                      </a:r>
                      <a:r>
                        <a:rPr kumimoji="1" lang="en-US" altLang="ja-JP" sz="1200" strike="noStrike" dirty="0">
                          <a:solidFill>
                            <a:schemeClr val="tx1"/>
                          </a:solidFill>
                        </a:rPr>
                        <a:t>1,847</a:t>
                      </a:r>
                      <a:r>
                        <a:rPr kumimoji="1" lang="ja-JP" altLang="en-US" sz="1200" strike="noStrike" dirty="0">
                          <a:solidFill>
                            <a:schemeClr val="tx1"/>
                          </a:solidFill>
                        </a:rPr>
                        <a:t>千円）、大阪府「がん検診に行こう！」キャンペーン実施事業（</a:t>
                      </a:r>
                      <a:r>
                        <a:rPr kumimoji="1" lang="en-US" altLang="ja-JP" sz="1200" strike="noStrike" dirty="0">
                          <a:solidFill>
                            <a:schemeClr val="tx1"/>
                          </a:solidFill>
                        </a:rPr>
                        <a:t>6,000</a:t>
                      </a:r>
                      <a:r>
                        <a:rPr kumimoji="1" lang="ja-JP" altLang="en-US" sz="1200" strike="noStrike" dirty="0">
                          <a:solidFill>
                            <a:schemeClr val="tx1"/>
                          </a:solidFill>
                        </a:rPr>
                        <a:t>千円）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5303786"/>
                  </a:ext>
                </a:extLst>
              </a:tr>
            </a:tbl>
          </a:graphicData>
        </a:graphic>
      </p:graphicFrame>
      <p:sp>
        <p:nvSpPr>
          <p:cNvPr id="4" name="スライド番号プレースホルダー 1">
            <a:extLst>
              <a:ext uri="{FF2B5EF4-FFF2-40B4-BE49-F238E27FC236}">
                <a16:creationId xmlns:a16="http://schemas.microsoft.com/office/drawing/2014/main" id="{056BA14B-D616-4420-BE98-91E297AC30C4}"/>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11</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571431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107589"/>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12" name="角丸四角形 11"/>
          <p:cNvSpPr/>
          <p:nvPr/>
        </p:nvSpPr>
        <p:spPr>
          <a:xfrm>
            <a:off x="2459864" y="5882627"/>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323045" y="938748"/>
            <a:ext cx="9259910" cy="5600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２　がん医療の充実</a:t>
            </a:r>
          </a:p>
        </p:txBody>
      </p:sp>
      <p:sp>
        <p:nvSpPr>
          <p:cNvPr id="15" name="正方形/長方形 14"/>
          <p:cNvSpPr/>
          <p:nvPr/>
        </p:nvSpPr>
        <p:spPr>
          <a:xfrm>
            <a:off x="143435" y="833297"/>
            <a:ext cx="5241164" cy="355290"/>
          </a:xfrm>
          <a:prstGeom prst="rect">
            <a:avLst/>
          </a:prstGeom>
          <a:solidFill>
            <a:srgbClr val="002060"/>
          </a:solidFill>
        </p:spPr>
        <p:txBody>
          <a:bodyPr wrap="square" anchor="ctr">
            <a:sp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（１）</a:t>
            </a:r>
            <a:r>
              <a:rPr kumimoji="1" lang="ja-JP" altLang="en-US" sz="2000" b="1" dirty="0">
                <a:solidFill>
                  <a:schemeClr val="bg1"/>
                </a:solidFill>
              </a:rPr>
              <a:t>医療提供体制の充実　計画Ｐ</a:t>
            </a:r>
            <a:r>
              <a:rPr kumimoji="1" lang="en-US" altLang="ja-JP" sz="2000" b="1" dirty="0">
                <a:solidFill>
                  <a:schemeClr val="bg1"/>
                </a:solidFill>
              </a:rPr>
              <a:t>70-71</a:t>
            </a:r>
          </a:p>
        </p:txBody>
      </p:sp>
      <p:sp>
        <p:nvSpPr>
          <p:cNvPr id="13" name="正方形/長方形 12"/>
          <p:cNvSpPr/>
          <p:nvPr/>
        </p:nvSpPr>
        <p:spPr>
          <a:xfrm>
            <a:off x="496473" y="1178428"/>
            <a:ext cx="8130963" cy="369332"/>
          </a:xfrm>
          <a:prstGeom prst="rect">
            <a:avLst/>
          </a:prstGeom>
        </p:spPr>
        <p:txBody>
          <a:bodyPr wrap="square">
            <a:spAutoFit/>
          </a:bodyPr>
          <a:lstStyle/>
          <a:p>
            <a:r>
              <a:rPr lang="ja-JP" altLang="en-US" b="1" dirty="0"/>
              <a:t>≪第４期大阪府がん対策推進計画における個別目標及びモニタリング指標≫</a:t>
            </a:r>
          </a:p>
        </p:txBody>
      </p:sp>
      <p:graphicFrame>
        <p:nvGraphicFramePr>
          <p:cNvPr id="10" name="表 9">
            <a:extLst>
              <a:ext uri="{FF2B5EF4-FFF2-40B4-BE49-F238E27FC236}">
                <a16:creationId xmlns:a16="http://schemas.microsoft.com/office/drawing/2014/main" id="{A8AE932E-EB62-446D-8DB1-060BD711784A}"/>
              </a:ext>
            </a:extLst>
          </p:cNvPr>
          <p:cNvGraphicFramePr>
            <a:graphicFrameLocks noGrp="1"/>
          </p:cNvGraphicFramePr>
          <p:nvPr>
            <p:extLst>
              <p:ext uri="{D42A27DB-BD31-4B8C-83A1-F6EECF244321}">
                <p14:modId xmlns:p14="http://schemas.microsoft.com/office/powerpoint/2010/main" val="3827861033"/>
              </p:ext>
            </p:extLst>
          </p:nvPr>
        </p:nvGraphicFramePr>
        <p:xfrm>
          <a:off x="504825" y="1538866"/>
          <a:ext cx="8904702" cy="4904470"/>
        </p:xfrm>
        <a:graphic>
          <a:graphicData uri="http://schemas.openxmlformats.org/drawingml/2006/table">
            <a:tbl>
              <a:tblPr firstRow="1" firstCol="1" bandRow="1">
                <a:tableStyleId>{5C22544A-7EE6-4342-B048-85BDC9FD1C3A}</a:tableStyleId>
              </a:tblPr>
              <a:tblGrid>
                <a:gridCol w="258257">
                  <a:extLst>
                    <a:ext uri="{9D8B030D-6E8A-4147-A177-3AD203B41FA5}">
                      <a16:colId xmlns:a16="http://schemas.microsoft.com/office/drawing/2014/main" val="20000"/>
                    </a:ext>
                  </a:extLst>
                </a:gridCol>
                <a:gridCol w="3214220">
                  <a:extLst>
                    <a:ext uri="{9D8B030D-6E8A-4147-A177-3AD203B41FA5}">
                      <a16:colId xmlns:a16="http://schemas.microsoft.com/office/drawing/2014/main" val="20001"/>
                    </a:ext>
                  </a:extLst>
                </a:gridCol>
                <a:gridCol w="2524259">
                  <a:extLst>
                    <a:ext uri="{9D8B030D-6E8A-4147-A177-3AD203B41FA5}">
                      <a16:colId xmlns:a16="http://schemas.microsoft.com/office/drawing/2014/main" val="20002"/>
                    </a:ext>
                  </a:extLst>
                </a:gridCol>
                <a:gridCol w="2907966">
                  <a:extLst>
                    <a:ext uri="{9D8B030D-6E8A-4147-A177-3AD203B41FA5}">
                      <a16:colId xmlns:a16="http://schemas.microsoft.com/office/drawing/2014/main" val="3811638661"/>
                    </a:ext>
                  </a:extLst>
                </a:gridCol>
              </a:tblGrid>
              <a:tr h="349978">
                <a:tc>
                  <a:txBody>
                    <a:bodyPr/>
                    <a:lstStyle/>
                    <a:p>
                      <a:pPr algn="ctr" fontAlgn="auto">
                        <a:lnSpc>
                          <a:spcPts val="16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sz="1400" b="1" kern="100" dirty="0">
                          <a:effectLst/>
                          <a:latin typeface="+mn-ea"/>
                          <a:ea typeface="+mn-ea"/>
                        </a:rPr>
                        <a:t>モニタリング指標</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effectLst/>
                          <a:latin typeface="+mn-ea"/>
                          <a:ea typeface="+mn-ea"/>
                        </a:rPr>
                        <a:t>計画策定時</a:t>
                      </a:r>
                      <a:r>
                        <a:rPr lang="ja-JP" altLang="ja-JP" sz="1400" b="1" dirty="0">
                          <a:effectLst/>
                          <a:latin typeface="+mn-ea"/>
                          <a:ea typeface="+mn-ea"/>
                        </a:rPr>
                        <a:t>の</a:t>
                      </a:r>
                      <a:r>
                        <a:rPr lang="ja-JP" altLang="en-US" sz="1400" b="1" dirty="0">
                          <a:effectLst/>
                          <a:latin typeface="+mn-ea"/>
                          <a:ea typeface="+mn-ea"/>
                        </a:rPr>
                        <a:t>値</a:t>
                      </a:r>
                      <a:endParaRPr lang="ja-JP" alt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effectLst/>
                          <a:latin typeface="+mn-ea"/>
                          <a:ea typeface="+mn-ea"/>
                        </a:rPr>
                        <a:t>現状</a:t>
                      </a:r>
                      <a:r>
                        <a:rPr lang="ja-JP" altLang="en-US" sz="1400" b="1" dirty="0">
                          <a:effectLst/>
                          <a:latin typeface="+mn-ea"/>
                          <a:ea typeface="+mn-ea"/>
                        </a:rPr>
                        <a:t>値</a:t>
                      </a:r>
                      <a:endParaRPr lang="ja-JP" altLang="ja-JP" sz="1400" b="1" dirty="0">
                        <a:solidFill>
                          <a:srgbClr val="000000"/>
                        </a:solidFill>
                        <a:effectLst/>
                        <a:latin typeface="+mn-ea"/>
                        <a:ea typeface="+mn-ea"/>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525378">
                <a:tc>
                  <a:txBody>
                    <a:bodyPr/>
                    <a:lstStyle/>
                    <a:p>
                      <a:pPr algn="ctr" fontAlgn="auto">
                        <a:lnSpc>
                          <a:spcPts val="1600"/>
                        </a:lnSpc>
                        <a:spcAft>
                          <a:spcPts val="0"/>
                        </a:spcAft>
                      </a:pPr>
                      <a:r>
                        <a:rPr lang="en-US" sz="1400" b="1" dirty="0">
                          <a:effectLst/>
                          <a:latin typeface="+mn-ea"/>
                          <a:ea typeface="+mn-ea"/>
                        </a:rPr>
                        <a:t>1</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400"/>
                        </a:lnSpc>
                        <a:spcAft>
                          <a:spcPts val="0"/>
                        </a:spcAft>
                      </a:pPr>
                      <a:r>
                        <a:rPr lang="ja-JP" altLang="en-US" sz="1400" b="1" dirty="0">
                          <a:solidFill>
                            <a:srgbClr val="000000"/>
                          </a:solidFill>
                          <a:effectLst/>
                          <a:latin typeface="+mn-ea"/>
                          <a:ea typeface="+mn-ea"/>
                          <a:cs typeface="HG丸ｺﾞｼｯｸM-PRO"/>
                        </a:rPr>
                        <a:t>がん患者の５年相対生存率（全年齢）</a:t>
                      </a:r>
                      <a:endParaRPr lang="en-US" altLang="ja-JP" sz="1400" b="1" dirty="0">
                        <a:solidFill>
                          <a:srgbClr val="000000"/>
                        </a:solidFill>
                        <a:effectLst/>
                        <a:latin typeface="+mn-ea"/>
                        <a:ea typeface="+mn-ea"/>
                        <a:cs typeface="HG丸ｺﾞｼｯｸM-PRO"/>
                      </a:endParaRPr>
                    </a:p>
                    <a:p>
                      <a:pPr algn="l" fontAlgn="auto">
                        <a:lnSpc>
                          <a:spcPts val="1400"/>
                        </a:lnSpc>
                        <a:spcAft>
                          <a:spcPts val="0"/>
                        </a:spcAft>
                      </a:pPr>
                      <a:r>
                        <a:rPr lang="en-US" altLang="ja-JP" sz="1400" b="1" dirty="0">
                          <a:solidFill>
                            <a:srgbClr val="000000"/>
                          </a:solidFill>
                          <a:effectLst/>
                          <a:latin typeface="+mn-ea"/>
                          <a:ea typeface="+mn-ea"/>
                          <a:cs typeface="HG丸ｺﾞｼｯｸM-PRO"/>
                        </a:rPr>
                        <a:t>【</a:t>
                      </a:r>
                      <a:r>
                        <a:rPr lang="ja-JP" altLang="en-US" sz="1400" b="1" dirty="0">
                          <a:solidFill>
                            <a:srgbClr val="000000"/>
                          </a:solidFill>
                          <a:effectLst/>
                          <a:latin typeface="+mn-ea"/>
                          <a:ea typeface="+mn-ea"/>
                          <a:cs typeface="HG丸ｺﾞｼｯｸM-PRO"/>
                        </a:rPr>
                        <a:t>大阪府がん登録</a:t>
                      </a:r>
                      <a:r>
                        <a:rPr lang="en-US" altLang="ja-JP" sz="1400" b="1" dirty="0">
                          <a:solidFill>
                            <a:srgbClr val="000000"/>
                          </a:solidFill>
                          <a:effectLst/>
                          <a:latin typeface="+mn-ea"/>
                          <a:ea typeface="+mn-ea"/>
                          <a:cs typeface="HG丸ｺﾞｼｯｸM-PRO"/>
                        </a:rPr>
                        <a:t>】</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effectLst/>
                          <a:latin typeface="+mn-ea"/>
                          <a:ea typeface="+mn-ea"/>
                        </a:rPr>
                        <a:t>62.2</a:t>
                      </a:r>
                      <a:r>
                        <a:rPr lang="ja-JP" altLang="en-US" sz="1400" b="1" dirty="0">
                          <a:effectLst/>
                          <a:latin typeface="+mn-ea"/>
                          <a:ea typeface="+mn-ea"/>
                        </a:rPr>
                        <a:t>％</a:t>
                      </a:r>
                      <a:endParaRPr lang="ja-JP" sz="1400" b="1" dirty="0">
                        <a:effectLst/>
                        <a:latin typeface="+mn-ea"/>
                        <a:ea typeface="+mn-ea"/>
                      </a:endParaRPr>
                    </a:p>
                    <a:p>
                      <a:pPr algn="ctr" fontAlgn="auto">
                        <a:lnSpc>
                          <a:spcPts val="1400"/>
                        </a:lnSpc>
                        <a:spcAft>
                          <a:spcPts val="0"/>
                        </a:spcAft>
                      </a:pPr>
                      <a:r>
                        <a:rPr lang="ja-JP" sz="1400" b="1" dirty="0">
                          <a:effectLst/>
                          <a:latin typeface="+mn-ea"/>
                          <a:ea typeface="+mn-ea"/>
                        </a:rPr>
                        <a:t>【平成</a:t>
                      </a:r>
                      <a:r>
                        <a:rPr lang="en-US" altLang="ja-JP" sz="1400" b="1" dirty="0">
                          <a:effectLst/>
                          <a:latin typeface="+mn-ea"/>
                          <a:ea typeface="+mn-ea"/>
                        </a:rPr>
                        <a:t>26</a:t>
                      </a:r>
                      <a:r>
                        <a:rPr lang="ja-JP" sz="1400" b="1" dirty="0">
                          <a:effectLst/>
                          <a:latin typeface="+mn-ea"/>
                          <a:ea typeface="+mn-ea"/>
                        </a:rPr>
                        <a:t>（</a:t>
                      </a:r>
                      <a:r>
                        <a:rPr lang="en-US" altLang="ja-JP" sz="1400" b="1" dirty="0">
                          <a:solidFill>
                            <a:schemeClr val="tx1"/>
                          </a:solidFill>
                          <a:effectLst/>
                          <a:latin typeface="+mn-ea"/>
                          <a:ea typeface="+mn-ea"/>
                        </a:rPr>
                        <a:t>2014</a:t>
                      </a:r>
                      <a:r>
                        <a:rPr lang="ja-JP" sz="1400" b="1" dirty="0">
                          <a:effectLst/>
                          <a:latin typeface="+mn-ea"/>
                          <a:ea typeface="+mn-ea"/>
                        </a:rPr>
                        <a:t>）年】</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solidFill>
                            <a:schemeClr val="tx1"/>
                          </a:solidFill>
                          <a:effectLst/>
                          <a:latin typeface="+mn-ea"/>
                          <a:ea typeface="+mn-ea"/>
                          <a:cs typeface="HG丸ｺﾞｼｯｸM-PRO"/>
                        </a:rPr>
                        <a:t>62.9</a:t>
                      </a:r>
                      <a:r>
                        <a:rPr lang="ja-JP" altLang="en-US" sz="1400" b="1" dirty="0">
                          <a:solidFill>
                            <a:schemeClr val="tx1"/>
                          </a:solidFill>
                          <a:effectLst/>
                          <a:latin typeface="+mn-ea"/>
                          <a:ea typeface="+mn-ea"/>
                          <a:cs typeface="HG丸ｺﾞｼｯｸM-PRO"/>
                        </a:rPr>
                        <a:t>％</a:t>
                      </a:r>
                    </a:p>
                    <a:p>
                      <a:pPr algn="ctr" fontAlgn="auto">
                        <a:lnSpc>
                          <a:spcPts val="14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平成</a:t>
                      </a:r>
                      <a:r>
                        <a:rPr lang="en-US" altLang="ja-JP" sz="1400" b="1" dirty="0">
                          <a:solidFill>
                            <a:schemeClr val="tx1"/>
                          </a:solidFill>
                          <a:effectLst/>
                          <a:latin typeface="+mn-ea"/>
                          <a:ea typeface="+mn-ea"/>
                          <a:cs typeface="HG丸ｺﾞｼｯｸM-PRO"/>
                        </a:rPr>
                        <a:t>27</a:t>
                      </a:r>
                      <a:r>
                        <a:rPr lang="ja-JP" altLang="en-US" sz="1400" b="1" dirty="0">
                          <a:solidFill>
                            <a:schemeClr val="tx1"/>
                          </a:solidFill>
                          <a:effectLst/>
                          <a:latin typeface="+mn-ea"/>
                          <a:ea typeface="+mn-ea"/>
                          <a:cs typeface="HG丸ｺﾞｼｯｸM-PRO"/>
                        </a:rPr>
                        <a:t>（</a:t>
                      </a:r>
                      <a:r>
                        <a:rPr lang="en-US" altLang="ja-JP" sz="1400" b="1" dirty="0">
                          <a:solidFill>
                            <a:schemeClr val="tx1"/>
                          </a:solidFill>
                          <a:effectLst/>
                          <a:latin typeface="+mn-ea"/>
                          <a:ea typeface="+mn-ea"/>
                          <a:cs typeface="HG丸ｺﾞｼｯｸM-PRO"/>
                        </a:rPr>
                        <a:t>2015 </a:t>
                      </a:r>
                      <a:r>
                        <a:rPr lang="ja-JP" altLang="en-US" sz="1400" b="1" dirty="0">
                          <a:solidFill>
                            <a:schemeClr val="tx1"/>
                          </a:solidFill>
                          <a:effectLst/>
                          <a:latin typeface="+mn-ea"/>
                          <a:ea typeface="+mn-ea"/>
                          <a:cs typeface="HG丸ｺﾞｼｯｸM-PRO"/>
                        </a:rPr>
                        <a:t>）年</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5821">
                <a:tc>
                  <a:txBody>
                    <a:bodyPr/>
                    <a:lstStyle/>
                    <a:p>
                      <a:pPr algn="ctr" fontAlgn="auto">
                        <a:lnSpc>
                          <a:spcPts val="1600"/>
                        </a:lnSpc>
                        <a:spcAft>
                          <a:spcPts val="0"/>
                        </a:spcAft>
                      </a:pPr>
                      <a:r>
                        <a:rPr lang="ja-JP" sz="1400" b="1" dirty="0">
                          <a:effectLst/>
                          <a:latin typeface="+mn-ea"/>
                          <a:ea typeface="+mn-ea"/>
                        </a:rPr>
                        <a:t>２</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400"/>
                        </a:lnSpc>
                        <a:spcAft>
                          <a:spcPts val="0"/>
                        </a:spcAft>
                      </a:pPr>
                      <a:r>
                        <a:rPr lang="ja-JP" sz="1400" b="1" dirty="0">
                          <a:effectLst/>
                          <a:latin typeface="+mn-ea"/>
                          <a:ea typeface="+mn-ea"/>
                        </a:rPr>
                        <a:t>悪性腫瘍</a:t>
                      </a:r>
                      <a:r>
                        <a:rPr lang="ja-JP" altLang="en-US" sz="1400" b="1" dirty="0">
                          <a:effectLst/>
                          <a:latin typeface="+mn-ea"/>
                          <a:ea typeface="+mn-ea"/>
                        </a:rPr>
                        <a:t>診断症例数</a:t>
                      </a:r>
                      <a:br>
                        <a:rPr lang="en-US" sz="1400" b="1" dirty="0">
                          <a:effectLst/>
                          <a:latin typeface="+mn-ea"/>
                          <a:ea typeface="+mn-ea"/>
                        </a:rPr>
                      </a:br>
                      <a:r>
                        <a:rPr lang="ja-JP" sz="1400" b="1" strike="noStrike" dirty="0">
                          <a:solidFill>
                            <a:schemeClr val="tx1"/>
                          </a:solidFill>
                          <a:effectLst/>
                          <a:latin typeface="+mn-ea"/>
                          <a:ea typeface="+mn-ea"/>
                        </a:rPr>
                        <a:t>【</a:t>
                      </a:r>
                      <a:r>
                        <a:rPr lang="ja-JP" altLang="en-US" sz="1400" b="1" strike="noStrike" dirty="0">
                          <a:solidFill>
                            <a:schemeClr val="tx1"/>
                          </a:solidFill>
                          <a:effectLst/>
                          <a:latin typeface="+mn-ea"/>
                          <a:ea typeface="+mn-ea"/>
                        </a:rPr>
                        <a:t>院内がん登録</a:t>
                      </a:r>
                      <a:r>
                        <a:rPr lang="ja-JP" sz="1400" b="1" strike="noStrike" dirty="0">
                          <a:solidFill>
                            <a:schemeClr val="tx1"/>
                          </a:solidFill>
                          <a:effectLst/>
                          <a:latin typeface="+mn-ea"/>
                          <a:ea typeface="+mn-ea"/>
                        </a:rPr>
                        <a:t>】</a:t>
                      </a:r>
                      <a:endParaRPr lang="ja-JP" sz="1400" b="1" strike="noStrike"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effectLst/>
                          <a:latin typeface="+mn-ea"/>
                          <a:ea typeface="+mn-ea"/>
                        </a:rPr>
                        <a:t>86,454</a:t>
                      </a:r>
                      <a:r>
                        <a:rPr lang="ja-JP" altLang="en-US" sz="1400" b="1" dirty="0">
                          <a:effectLst/>
                          <a:latin typeface="+mn-ea"/>
                          <a:ea typeface="+mn-ea"/>
                        </a:rPr>
                        <a:t>件</a:t>
                      </a:r>
                      <a:r>
                        <a:rPr lang="en-US" altLang="ja-JP" sz="1400" b="1" dirty="0">
                          <a:effectLst/>
                          <a:latin typeface="+mn-ea"/>
                          <a:ea typeface="+mn-ea"/>
                        </a:rPr>
                        <a:t>/67</a:t>
                      </a:r>
                      <a:r>
                        <a:rPr lang="ja-JP" altLang="en-US" sz="1400" b="1" dirty="0">
                          <a:effectLst/>
                          <a:latin typeface="+mn-ea"/>
                          <a:ea typeface="+mn-ea"/>
                        </a:rPr>
                        <a:t>病院</a:t>
                      </a:r>
                    </a:p>
                    <a:p>
                      <a:pPr algn="ctr" fontAlgn="auto">
                        <a:lnSpc>
                          <a:spcPts val="1400"/>
                        </a:lnSpc>
                        <a:spcAft>
                          <a:spcPts val="0"/>
                        </a:spcAft>
                      </a:pPr>
                      <a:r>
                        <a:rPr lang="en-US" altLang="ja-JP" sz="1400" b="1" dirty="0">
                          <a:effectLst/>
                          <a:latin typeface="+mn-ea"/>
                          <a:ea typeface="+mn-ea"/>
                        </a:rPr>
                        <a:t>【</a:t>
                      </a:r>
                      <a:r>
                        <a:rPr lang="ja-JP" altLang="en-US" sz="1400" b="1" dirty="0">
                          <a:effectLst/>
                          <a:latin typeface="+mn-ea"/>
                          <a:ea typeface="+mn-ea"/>
                        </a:rPr>
                        <a:t>令和３（</a:t>
                      </a:r>
                      <a:r>
                        <a:rPr lang="en-US" altLang="ja-JP" sz="1400" b="1" dirty="0">
                          <a:effectLst/>
                          <a:latin typeface="+mn-ea"/>
                          <a:ea typeface="+mn-ea"/>
                        </a:rPr>
                        <a:t>2021</a:t>
                      </a:r>
                      <a:r>
                        <a:rPr lang="ja-JP" altLang="en-US" sz="1400" b="1" dirty="0">
                          <a:effectLst/>
                          <a:latin typeface="+mn-ea"/>
                          <a:ea typeface="+mn-ea"/>
                        </a:rPr>
                        <a:t>）年</a:t>
                      </a:r>
                      <a:r>
                        <a:rPr lang="en-US" altLang="ja-JP" sz="1400" b="1" dirty="0">
                          <a:effectLst/>
                          <a:latin typeface="+mn-ea"/>
                          <a:ea typeface="+mn-ea"/>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solidFill>
                            <a:schemeClr val="tx1"/>
                          </a:solidFill>
                          <a:effectLst/>
                          <a:latin typeface="+mn-ea"/>
                          <a:ea typeface="+mn-ea"/>
                          <a:cs typeface="HG丸ｺﾞｼｯｸM-PRO"/>
                        </a:rPr>
                        <a:t>88,301</a:t>
                      </a:r>
                      <a:r>
                        <a:rPr lang="ja-JP" altLang="en-US" sz="1400" b="1" dirty="0">
                          <a:solidFill>
                            <a:schemeClr val="tx1"/>
                          </a:solidFill>
                          <a:effectLst/>
                          <a:latin typeface="+mn-ea"/>
                          <a:ea typeface="+mn-ea"/>
                          <a:cs typeface="HG丸ｺﾞｼｯｸM-PRO"/>
                        </a:rPr>
                        <a:t>件</a:t>
                      </a:r>
                      <a:r>
                        <a:rPr lang="en-US" altLang="ja-JP" sz="1400" b="1" dirty="0">
                          <a:solidFill>
                            <a:schemeClr val="tx1"/>
                          </a:solidFill>
                          <a:effectLst/>
                          <a:latin typeface="+mn-ea"/>
                          <a:ea typeface="+mn-ea"/>
                          <a:cs typeface="HG丸ｺﾞｼｯｸM-PRO"/>
                        </a:rPr>
                        <a:t>/67</a:t>
                      </a:r>
                      <a:r>
                        <a:rPr lang="ja-JP" altLang="en-US" sz="1400" b="1" dirty="0">
                          <a:solidFill>
                            <a:schemeClr val="tx1"/>
                          </a:solidFill>
                          <a:effectLst/>
                          <a:latin typeface="+mn-ea"/>
                          <a:ea typeface="+mn-ea"/>
                          <a:cs typeface="HG丸ｺﾞｼｯｸM-PRO"/>
                        </a:rPr>
                        <a:t>病院</a:t>
                      </a:r>
                    </a:p>
                    <a:p>
                      <a:pPr algn="ctr" fontAlgn="auto">
                        <a:lnSpc>
                          <a:spcPts val="14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令和４（</a:t>
                      </a:r>
                      <a:r>
                        <a:rPr lang="en-US" altLang="ja-JP" sz="1400" b="1" dirty="0">
                          <a:solidFill>
                            <a:schemeClr val="tx1"/>
                          </a:solidFill>
                          <a:effectLst/>
                          <a:latin typeface="+mn-ea"/>
                          <a:ea typeface="+mn-ea"/>
                          <a:cs typeface="HG丸ｺﾞｼｯｸM-PRO"/>
                        </a:rPr>
                        <a:t>2022</a:t>
                      </a:r>
                      <a:r>
                        <a:rPr lang="ja-JP" altLang="en-US" sz="1400" b="1" dirty="0">
                          <a:solidFill>
                            <a:schemeClr val="tx1"/>
                          </a:solidFill>
                          <a:effectLst/>
                          <a:latin typeface="+mn-ea"/>
                          <a:ea typeface="+mn-ea"/>
                          <a:cs typeface="HG丸ｺﾞｼｯｸM-PRO"/>
                        </a:rPr>
                        <a:t> ）年</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0073">
                <a:tc>
                  <a:txBody>
                    <a:bodyPr/>
                    <a:lstStyle/>
                    <a:p>
                      <a:pPr algn="ctr" fontAlgn="auto">
                        <a:lnSpc>
                          <a:spcPts val="1600"/>
                        </a:lnSpc>
                        <a:spcAft>
                          <a:spcPts val="0"/>
                        </a:spcAft>
                      </a:pPr>
                      <a:r>
                        <a:rPr lang="en-US" altLang="ja-JP" sz="1400" b="1" dirty="0">
                          <a:solidFill>
                            <a:schemeClr val="bg1"/>
                          </a:solidFill>
                          <a:effectLst/>
                          <a:latin typeface="+mn-ea"/>
                          <a:ea typeface="+mn-ea"/>
                          <a:cs typeface="HG丸ｺﾞｼｯｸM-PRO"/>
                        </a:rPr>
                        <a:t>3</a:t>
                      </a:r>
                      <a:endParaRPr lang="ja-JP" sz="1400" b="1"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400"/>
                        </a:lnSpc>
                        <a:spcAft>
                          <a:spcPts val="0"/>
                        </a:spcAft>
                      </a:pPr>
                      <a:r>
                        <a:rPr lang="ja-JP" sz="1400" b="1" dirty="0">
                          <a:effectLst/>
                          <a:latin typeface="+mn-ea"/>
                          <a:ea typeface="+mn-ea"/>
                        </a:rPr>
                        <a:t>悪性腫瘍手術件数</a:t>
                      </a:r>
                      <a:br>
                        <a:rPr lang="en-US" sz="1400" b="1" dirty="0">
                          <a:effectLst/>
                          <a:latin typeface="+mn-ea"/>
                          <a:ea typeface="+mn-ea"/>
                        </a:rPr>
                      </a:br>
                      <a:r>
                        <a:rPr lang="ja-JP" sz="1400" b="1" strike="noStrike" dirty="0">
                          <a:solidFill>
                            <a:schemeClr val="tx1"/>
                          </a:solidFill>
                          <a:effectLst/>
                          <a:latin typeface="+mn-ea"/>
                          <a:ea typeface="+mn-ea"/>
                        </a:rPr>
                        <a:t>【</a:t>
                      </a:r>
                      <a:r>
                        <a:rPr lang="ja-JP" altLang="en-US" sz="1400" b="1" strike="noStrike" dirty="0">
                          <a:solidFill>
                            <a:schemeClr val="tx1"/>
                          </a:solidFill>
                          <a:effectLst/>
                          <a:latin typeface="+mn-ea"/>
                          <a:ea typeface="+mn-ea"/>
                        </a:rPr>
                        <a:t>院内がん登録</a:t>
                      </a:r>
                      <a:r>
                        <a:rPr lang="ja-JP" sz="1400" b="1" strike="noStrike" dirty="0">
                          <a:solidFill>
                            <a:schemeClr val="tx1"/>
                          </a:solidFill>
                          <a:effectLst/>
                          <a:latin typeface="+mn-ea"/>
                          <a:ea typeface="+mn-ea"/>
                        </a:rPr>
                        <a:t>】</a:t>
                      </a:r>
                      <a:endParaRPr lang="ja-JP" sz="1400" b="1" strike="noStrike"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solidFill>
                            <a:srgbClr val="000000"/>
                          </a:solidFill>
                          <a:effectLst/>
                          <a:latin typeface="+mn-ea"/>
                          <a:ea typeface="+mn-ea"/>
                          <a:cs typeface="HG丸ｺﾞｼｯｸM-PRO"/>
                        </a:rPr>
                        <a:t>35,071</a:t>
                      </a:r>
                      <a:r>
                        <a:rPr lang="ja-JP" altLang="en-US" sz="1400" b="1" dirty="0">
                          <a:solidFill>
                            <a:srgbClr val="000000"/>
                          </a:solidFill>
                          <a:effectLst/>
                          <a:latin typeface="+mn-ea"/>
                          <a:ea typeface="+mn-ea"/>
                          <a:cs typeface="HG丸ｺﾞｼｯｸM-PRO"/>
                        </a:rPr>
                        <a:t>件</a:t>
                      </a:r>
                      <a:r>
                        <a:rPr lang="en-US" altLang="ja-JP" sz="1400" b="1" dirty="0">
                          <a:solidFill>
                            <a:srgbClr val="000000"/>
                          </a:solidFill>
                          <a:effectLst/>
                          <a:latin typeface="+mn-ea"/>
                          <a:ea typeface="+mn-ea"/>
                          <a:cs typeface="HG丸ｺﾞｼｯｸM-PRO"/>
                        </a:rPr>
                        <a:t>/67</a:t>
                      </a:r>
                      <a:r>
                        <a:rPr lang="ja-JP" altLang="en-US" sz="1400" b="1" dirty="0">
                          <a:solidFill>
                            <a:srgbClr val="000000"/>
                          </a:solidFill>
                          <a:effectLst/>
                          <a:latin typeface="+mn-ea"/>
                          <a:ea typeface="+mn-ea"/>
                          <a:cs typeface="HG丸ｺﾞｼｯｸM-PRO"/>
                        </a:rPr>
                        <a:t>病院</a:t>
                      </a:r>
                    </a:p>
                    <a:p>
                      <a:pPr algn="ctr" fontAlgn="auto">
                        <a:lnSpc>
                          <a:spcPts val="1400"/>
                        </a:lnSpc>
                        <a:spcAft>
                          <a:spcPts val="0"/>
                        </a:spcAft>
                      </a:pPr>
                      <a:r>
                        <a:rPr lang="en-US" altLang="ja-JP" sz="1400" b="1" dirty="0">
                          <a:solidFill>
                            <a:srgbClr val="000000"/>
                          </a:solidFill>
                          <a:effectLst/>
                          <a:latin typeface="+mn-ea"/>
                          <a:ea typeface="+mn-ea"/>
                          <a:cs typeface="HG丸ｺﾞｼｯｸM-PRO"/>
                        </a:rPr>
                        <a:t>【</a:t>
                      </a:r>
                      <a:r>
                        <a:rPr lang="ja-JP" altLang="en-US" sz="1400" b="1" dirty="0">
                          <a:solidFill>
                            <a:srgbClr val="000000"/>
                          </a:solidFill>
                          <a:effectLst/>
                          <a:latin typeface="+mn-ea"/>
                          <a:ea typeface="+mn-ea"/>
                          <a:cs typeface="HG丸ｺﾞｼｯｸM-PRO"/>
                        </a:rPr>
                        <a:t>令和３（</a:t>
                      </a:r>
                      <a:r>
                        <a:rPr lang="en-US" altLang="ja-JP" sz="1400" b="1" dirty="0">
                          <a:solidFill>
                            <a:srgbClr val="000000"/>
                          </a:solidFill>
                          <a:effectLst/>
                          <a:latin typeface="+mn-ea"/>
                          <a:ea typeface="+mn-ea"/>
                          <a:cs typeface="HG丸ｺﾞｼｯｸM-PRO"/>
                        </a:rPr>
                        <a:t>2021</a:t>
                      </a:r>
                      <a:r>
                        <a:rPr lang="ja-JP" altLang="en-US" sz="1400" b="1" dirty="0">
                          <a:solidFill>
                            <a:srgbClr val="000000"/>
                          </a:solidFill>
                          <a:effectLst/>
                          <a:latin typeface="+mn-ea"/>
                          <a:ea typeface="+mn-ea"/>
                          <a:cs typeface="HG丸ｺﾞｼｯｸM-PRO"/>
                        </a:rPr>
                        <a:t>）年</a:t>
                      </a:r>
                      <a:r>
                        <a:rPr lang="en-US" altLang="ja-JP" sz="1400" b="1" dirty="0">
                          <a:solidFill>
                            <a:srgbClr val="000000"/>
                          </a:solidFill>
                          <a:effectLst/>
                          <a:latin typeface="+mn-ea"/>
                          <a:ea typeface="+mn-ea"/>
                          <a:cs typeface="HG丸ｺﾞｼｯｸM-PRO"/>
                        </a:rPr>
                        <a:t>】</a:t>
                      </a:r>
                      <a:endParaRPr lang="en-US" alt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solidFill>
                            <a:schemeClr val="tx1"/>
                          </a:solidFill>
                          <a:effectLst/>
                          <a:latin typeface="+mn-ea"/>
                          <a:ea typeface="+mn-ea"/>
                          <a:cs typeface="HG丸ｺﾞｼｯｸM-PRO"/>
                        </a:rPr>
                        <a:t>35,467</a:t>
                      </a:r>
                      <a:r>
                        <a:rPr lang="ja-JP" altLang="en-US" sz="1400" b="1" dirty="0">
                          <a:solidFill>
                            <a:schemeClr val="tx1"/>
                          </a:solidFill>
                          <a:effectLst/>
                          <a:latin typeface="+mn-ea"/>
                          <a:ea typeface="+mn-ea"/>
                          <a:cs typeface="HG丸ｺﾞｼｯｸM-PRO"/>
                        </a:rPr>
                        <a:t>件</a:t>
                      </a:r>
                      <a:r>
                        <a:rPr lang="en-US" altLang="ja-JP" sz="1400" b="1" dirty="0">
                          <a:solidFill>
                            <a:schemeClr val="tx1"/>
                          </a:solidFill>
                          <a:effectLst/>
                          <a:latin typeface="+mn-ea"/>
                          <a:ea typeface="+mn-ea"/>
                          <a:cs typeface="HG丸ｺﾞｼｯｸM-PRO"/>
                        </a:rPr>
                        <a:t>/ 67</a:t>
                      </a:r>
                      <a:r>
                        <a:rPr lang="ja-JP" altLang="en-US" sz="1400" b="1" dirty="0">
                          <a:solidFill>
                            <a:schemeClr val="tx1"/>
                          </a:solidFill>
                          <a:effectLst/>
                          <a:latin typeface="+mn-ea"/>
                          <a:ea typeface="+mn-ea"/>
                          <a:cs typeface="HG丸ｺﾞｼｯｸM-PRO"/>
                        </a:rPr>
                        <a:t>病院</a:t>
                      </a:r>
                    </a:p>
                    <a:p>
                      <a:pPr algn="ctr" fontAlgn="auto">
                        <a:lnSpc>
                          <a:spcPts val="14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令和４（</a:t>
                      </a:r>
                      <a:r>
                        <a:rPr lang="en-US" altLang="ja-JP" sz="1400" b="1" dirty="0">
                          <a:solidFill>
                            <a:schemeClr val="tx1"/>
                          </a:solidFill>
                          <a:effectLst/>
                          <a:latin typeface="+mn-ea"/>
                          <a:ea typeface="+mn-ea"/>
                          <a:cs typeface="HG丸ｺﾞｼｯｸM-PRO"/>
                        </a:rPr>
                        <a:t>2022</a:t>
                      </a:r>
                      <a:r>
                        <a:rPr lang="ja-JP" altLang="en-US" sz="1400" b="1" dirty="0">
                          <a:solidFill>
                            <a:schemeClr val="tx1"/>
                          </a:solidFill>
                          <a:effectLst/>
                          <a:latin typeface="+mn-ea"/>
                          <a:ea typeface="+mn-ea"/>
                          <a:cs typeface="HG丸ｺﾞｼｯｸM-PRO"/>
                        </a:rPr>
                        <a:t> ）年</a:t>
                      </a:r>
                      <a:r>
                        <a:rPr lang="en-US" altLang="ja-JP" sz="1400" b="1" dirty="0">
                          <a:solidFill>
                            <a:schemeClr val="tx1"/>
                          </a:solidFill>
                          <a:effectLst/>
                          <a:latin typeface="+mn-ea"/>
                          <a:ea typeface="+mn-ea"/>
                          <a:cs typeface="HG丸ｺﾞｼｯｸM-PRO"/>
                        </a:rPr>
                        <a:t>】</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2926285"/>
                  </a:ext>
                </a:extLst>
              </a:tr>
              <a:tr h="547646">
                <a:tc>
                  <a:txBody>
                    <a:bodyPr/>
                    <a:lstStyle/>
                    <a:p>
                      <a:pPr algn="ctr" fontAlgn="auto">
                        <a:lnSpc>
                          <a:spcPts val="1600"/>
                        </a:lnSpc>
                        <a:spcAft>
                          <a:spcPts val="0"/>
                        </a:spcAft>
                      </a:pPr>
                      <a:r>
                        <a:rPr lang="en-US" altLang="ja-JP" sz="1400" b="1" dirty="0">
                          <a:solidFill>
                            <a:schemeClr val="bg1"/>
                          </a:solidFill>
                          <a:effectLst/>
                          <a:latin typeface="+mn-ea"/>
                          <a:ea typeface="+mn-ea"/>
                          <a:cs typeface="HG丸ｺﾞｼｯｸM-PRO"/>
                        </a:rPr>
                        <a:t>4</a:t>
                      </a:r>
                      <a:endParaRPr lang="ja-JP" sz="1400" b="1"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400"/>
                        </a:lnSpc>
                        <a:spcAft>
                          <a:spcPts val="0"/>
                        </a:spcAft>
                      </a:pPr>
                      <a:r>
                        <a:rPr lang="ja-JP" sz="1400" b="1" dirty="0">
                          <a:effectLst/>
                          <a:latin typeface="+mn-ea"/>
                          <a:ea typeface="+mn-ea"/>
                        </a:rPr>
                        <a:t>放射線治療</a:t>
                      </a:r>
                      <a:r>
                        <a:rPr lang="ja-JP" altLang="en-US" sz="1400" b="1" dirty="0">
                          <a:effectLst/>
                          <a:latin typeface="+mn-ea"/>
                          <a:ea typeface="+mn-ea"/>
                        </a:rPr>
                        <a:t>延べ</a:t>
                      </a:r>
                      <a:r>
                        <a:rPr lang="ja-JP" sz="1400" b="1" dirty="0">
                          <a:effectLst/>
                          <a:latin typeface="+mn-ea"/>
                          <a:ea typeface="+mn-ea"/>
                        </a:rPr>
                        <a:t>患者数</a:t>
                      </a:r>
                      <a:br>
                        <a:rPr lang="en-US" sz="1400" b="1" dirty="0">
                          <a:effectLst/>
                          <a:latin typeface="+mn-ea"/>
                          <a:ea typeface="+mn-ea"/>
                        </a:rPr>
                      </a:br>
                      <a:r>
                        <a:rPr lang="ja-JP" sz="1400" b="1" strike="noStrike" dirty="0">
                          <a:solidFill>
                            <a:schemeClr val="tx1"/>
                          </a:solidFill>
                          <a:effectLst/>
                          <a:latin typeface="+mn-ea"/>
                          <a:ea typeface="+mn-ea"/>
                        </a:rPr>
                        <a:t>【</a:t>
                      </a:r>
                      <a:r>
                        <a:rPr lang="ja-JP" altLang="en-US" sz="1400" b="1" strike="noStrike" dirty="0">
                          <a:solidFill>
                            <a:schemeClr val="tx1"/>
                          </a:solidFill>
                          <a:effectLst/>
                          <a:latin typeface="+mn-ea"/>
                          <a:ea typeface="+mn-ea"/>
                        </a:rPr>
                        <a:t>院内がん登録</a:t>
                      </a:r>
                      <a:r>
                        <a:rPr lang="ja-JP" sz="1400" b="1" strike="noStrike" dirty="0">
                          <a:solidFill>
                            <a:schemeClr val="tx1"/>
                          </a:solidFill>
                          <a:effectLst/>
                          <a:latin typeface="+mn-ea"/>
                          <a:ea typeface="+mn-ea"/>
                        </a:rPr>
                        <a:t>】</a:t>
                      </a:r>
                      <a:endParaRPr lang="ja-JP" sz="1400" b="1" strike="noStrike"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solidFill>
                            <a:srgbClr val="000000"/>
                          </a:solidFill>
                          <a:effectLst/>
                          <a:latin typeface="+mn-ea"/>
                          <a:ea typeface="+mn-ea"/>
                          <a:cs typeface="HG丸ｺﾞｼｯｸM-PRO"/>
                        </a:rPr>
                        <a:t>7,925/67</a:t>
                      </a:r>
                      <a:r>
                        <a:rPr lang="ja-JP" altLang="en-US" sz="1400" b="1" dirty="0">
                          <a:solidFill>
                            <a:srgbClr val="000000"/>
                          </a:solidFill>
                          <a:effectLst/>
                          <a:latin typeface="+mn-ea"/>
                          <a:ea typeface="+mn-ea"/>
                          <a:cs typeface="HG丸ｺﾞｼｯｸM-PRO"/>
                        </a:rPr>
                        <a:t>病院</a:t>
                      </a:r>
                    </a:p>
                    <a:p>
                      <a:pPr algn="ctr" fontAlgn="auto">
                        <a:lnSpc>
                          <a:spcPts val="1400"/>
                        </a:lnSpc>
                        <a:spcAft>
                          <a:spcPts val="0"/>
                        </a:spcAft>
                      </a:pPr>
                      <a:r>
                        <a:rPr lang="en-US" altLang="ja-JP" sz="1400" b="1" dirty="0">
                          <a:solidFill>
                            <a:srgbClr val="000000"/>
                          </a:solidFill>
                          <a:effectLst/>
                          <a:latin typeface="+mn-ea"/>
                          <a:ea typeface="+mn-ea"/>
                          <a:cs typeface="HG丸ｺﾞｼｯｸM-PRO"/>
                        </a:rPr>
                        <a:t>【</a:t>
                      </a:r>
                      <a:r>
                        <a:rPr lang="ja-JP" altLang="en-US" sz="1400" b="1" dirty="0">
                          <a:solidFill>
                            <a:srgbClr val="000000"/>
                          </a:solidFill>
                          <a:effectLst/>
                          <a:latin typeface="+mn-ea"/>
                          <a:ea typeface="+mn-ea"/>
                          <a:cs typeface="HG丸ｺﾞｼｯｸM-PRO"/>
                        </a:rPr>
                        <a:t>令和３（</a:t>
                      </a:r>
                      <a:r>
                        <a:rPr lang="en-US" altLang="ja-JP" sz="1400" b="1" dirty="0">
                          <a:solidFill>
                            <a:srgbClr val="000000"/>
                          </a:solidFill>
                          <a:effectLst/>
                          <a:latin typeface="+mn-ea"/>
                          <a:ea typeface="+mn-ea"/>
                          <a:cs typeface="HG丸ｺﾞｼｯｸM-PRO"/>
                        </a:rPr>
                        <a:t>2021</a:t>
                      </a:r>
                      <a:r>
                        <a:rPr lang="ja-JP" altLang="en-US" sz="1400" b="1" dirty="0">
                          <a:solidFill>
                            <a:srgbClr val="000000"/>
                          </a:solidFill>
                          <a:effectLst/>
                          <a:latin typeface="+mn-ea"/>
                          <a:ea typeface="+mn-ea"/>
                          <a:cs typeface="HG丸ｺﾞｼｯｸM-PRO"/>
                        </a:rPr>
                        <a:t>）年</a:t>
                      </a:r>
                      <a:r>
                        <a:rPr lang="en-US" altLang="ja-JP" sz="1400" b="1" dirty="0">
                          <a:solidFill>
                            <a:srgbClr val="000000"/>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solidFill>
                            <a:schemeClr val="tx1"/>
                          </a:solidFill>
                          <a:effectLst/>
                          <a:latin typeface="+mn-ea"/>
                          <a:ea typeface="+mn-ea"/>
                          <a:cs typeface="HG丸ｺﾞｼｯｸM-PRO"/>
                        </a:rPr>
                        <a:t>7,916</a:t>
                      </a:r>
                      <a:r>
                        <a:rPr lang="ja-JP" altLang="en-US" sz="1400" b="1" dirty="0">
                          <a:solidFill>
                            <a:schemeClr val="tx1"/>
                          </a:solidFill>
                          <a:effectLst/>
                          <a:latin typeface="+mn-ea"/>
                          <a:ea typeface="+mn-ea"/>
                          <a:cs typeface="HG丸ｺﾞｼｯｸM-PRO"/>
                        </a:rPr>
                        <a:t>件</a:t>
                      </a:r>
                      <a:r>
                        <a:rPr lang="en-US" altLang="ja-JP" sz="1400" b="1" dirty="0">
                          <a:solidFill>
                            <a:schemeClr val="tx1"/>
                          </a:solidFill>
                          <a:effectLst/>
                          <a:latin typeface="+mn-ea"/>
                          <a:ea typeface="+mn-ea"/>
                          <a:cs typeface="HG丸ｺﾞｼｯｸM-PRO"/>
                        </a:rPr>
                        <a:t>/ 67</a:t>
                      </a:r>
                      <a:r>
                        <a:rPr lang="ja-JP" altLang="en-US" sz="1400" b="1" dirty="0">
                          <a:solidFill>
                            <a:schemeClr val="tx1"/>
                          </a:solidFill>
                          <a:effectLst/>
                          <a:latin typeface="+mn-ea"/>
                          <a:ea typeface="+mn-ea"/>
                          <a:cs typeface="HG丸ｺﾞｼｯｸM-PRO"/>
                        </a:rPr>
                        <a:t>病院</a:t>
                      </a:r>
                    </a:p>
                    <a:p>
                      <a:pPr algn="ctr" fontAlgn="auto">
                        <a:lnSpc>
                          <a:spcPts val="14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 </a:t>
                      </a:r>
                      <a:r>
                        <a:rPr lang="en-US" altLang="ja-JP" sz="1400" b="1" dirty="0">
                          <a:solidFill>
                            <a:schemeClr val="tx1"/>
                          </a:solidFill>
                          <a:effectLst/>
                          <a:latin typeface="+mn-ea"/>
                          <a:ea typeface="+mn-ea"/>
                          <a:cs typeface="HG丸ｺﾞｼｯｸM-PRO"/>
                        </a:rPr>
                        <a:t>4</a:t>
                      </a:r>
                      <a:r>
                        <a:rPr lang="ja-JP" altLang="en-US" sz="1400" b="1" dirty="0">
                          <a:solidFill>
                            <a:schemeClr val="tx1"/>
                          </a:solidFill>
                          <a:effectLst/>
                          <a:latin typeface="+mn-ea"/>
                          <a:ea typeface="+mn-ea"/>
                          <a:cs typeface="HG丸ｺﾞｼｯｸM-PRO"/>
                        </a:rPr>
                        <a:t>（</a:t>
                      </a:r>
                      <a:r>
                        <a:rPr lang="en-US" altLang="ja-JP" sz="1400" b="1" dirty="0">
                          <a:solidFill>
                            <a:schemeClr val="tx1"/>
                          </a:solidFill>
                          <a:effectLst/>
                          <a:latin typeface="+mn-ea"/>
                          <a:ea typeface="+mn-ea"/>
                          <a:cs typeface="HG丸ｺﾞｼｯｸM-PRO"/>
                        </a:rPr>
                        <a:t>2022</a:t>
                      </a:r>
                      <a:r>
                        <a:rPr lang="ja-JP" altLang="en-US" sz="1400" b="1" dirty="0">
                          <a:solidFill>
                            <a:schemeClr val="tx1"/>
                          </a:solidFill>
                          <a:effectLst/>
                          <a:latin typeface="+mn-ea"/>
                          <a:ea typeface="+mn-ea"/>
                          <a:cs typeface="HG丸ｺﾞｼｯｸM-PRO"/>
                        </a:rPr>
                        <a:t>）年</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0781">
                <a:tc>
                  <a:txBody>
                    <a:bodyPr/>
                    <a:lstStyle/>
                    <a:p>
                      <a:pPr algn="ctr" fontAlgn="auto">
                        <a:lnSpc>
                          <a:spcPts val="1600"/>
                        </a:lnSpc>
                        <a:spcAft>
                          <a:spcPts val="0"/>
                        </a:spcAft>
                      </a:pPr>
                      <a:r>
                        <a:rPr lang="en-US" altLang="ja-JP" sz="1400" b="1" dirty="0">
                          <a:solidFill>
                            <a:schemeClr val="bg1"/>
                          </a:solidFill>
                          <a:effectLst/>
                          <a:latin typeface="+mn-ea"/>
                          <a:ea typeface="+mn-ea"/>
                          <a:cs typeface="HG丸ｺﾞｼｯｸM-PRO"/>
                        </a:rPr>
                        <a:t>5</a:t>
                      </a:r>
                      <a:endParaRPr lang="ja-JP" sz="1400" b="1"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400"/>
                        </a:lnSpc>
                        <a:spcAft>
                          <a:spcPts val="0"/>
                        </a:spcAft>
                      </a:pPr>
                      <a:r>
                        <a:rPr lang="ja-JP" altLang="en-US" sz="1400" b="1" strike="noStrike" dirty="0">
                          <a:solidFill>
                            <a:schemeClr val="tx1"/>
                          </a:solidFill>
                          <a:effectLst/>
                          <a:latin typeface="+mn-ea"/>
                          <a:ea typeface="+mn-ea"/>
                          <a:cs typeface="HG丸ｺﾞｼｯｸM-PRO"/>
                        </a:rPr>
                        <a:t>薬物療法のべ患者数</a:t>
                      </a:r>
                    </a:p>
                    <a:p>
                      <a:pPr algn="l" fontAlgn="auto">
                        <a:lnSpc>
                          <a:spcPts val="1400"/>
                        </a:lnSpc>
                        <a:spcAft>
                          <a:spcPts val="0"/>
                        </a:spcAft>
                      </a:pPr>
                      <a:r>
                        <a:rPr lang="en-US" altLang="ja-JP" sz="1400" b="1" strike="noStrike" dirty="0">
                          <a:solidFill>
                            <a:schemeClr val="tx1"/>
                          </a:solidFill>
                          <a:effectLst/>
                          <a:latin typeface="+mn-ea"/>
                          <a:ea typeface="+mn-ea"/>
                          <a:cs typeface="HG丸ｺﾞｼｯｸM-PRO"/>
                        </a:rPr>
                        <a:t>【</a:t>
                      </a:r>
                      <a:r>
                        <a:rPr lang="ja-JP" altLang="en-US" sz="1400" b="1" strike="noStrike" dirty="0">
                          <a:solidFill>
                            <a:schemeClr val="tx1"/>
                          </a:solidFill>
                          <a:effectLst/>
                          <a:latin typeface="+mn-ea"/>
                          <a:ea typeface="+mn-ea"/>
                          <a:cs typeface="HG丸ｺﾞｼｯｸM-PRO"/>
                        </a:rPr>
                        <a:t>院内がん登録</a:t>
                      </a:r>
                      <a:r>
                        <a:rPr lang="en-US" altLang="ja-JP" sz="1400" b="1" strike="noStrike"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solidFill>
                            <a:srgbClr val="000000"/>
                          </a:solidFill>
                          <a:effectLst/>
                          <a:latin typeface="+mn-ea"/>
                          <a:ea typeface="+mn-ea"/>
                          <a:cs typeface="HG丸ｺﾞｼｯｸM-PRO"/>
                        </a:rPr>
                        <a:t>28,514/67</a:t>
                      </a:r>
                      <a:r>
                        <a:rPr lang="ja-JP" altLang="en-US" sz="1400" b="1" dirty="0">
                          <a:solidFill>
                            <a:srgbClr val="000000"/>
                          </a:solidFill>
                          <a:effectLst/>
                          <a:latin typeface="+mn-ea"/>
                          <a:ea typeface="+mn-ea"/>
                          <a:cs typeface="HG丸ｺﾞｼｯｸM-PRO"/>
                        </a:rPr>
                        <a:t>病院</a:t>
                      </a:r>
                    </a:p>
                    <a:p>
                      <a:pPr algn="ctr" fontAlgn="auto">
                        <a:lnSpc>
                          <a:spcPts val="1400"/>
                        </a:lnSpc>
                        <a:spcAft>
                          <a:spcPts val="0"/>
                        </a:spcAft>
                      </a:pPr>
                      <a:r>
                        <a:rPr lang="en-US" altLang="ja-JP" sz="1400" b="1" dirty="0">
                          <a:solidFill>
                            <a:srgbClr val="000000"/>
                          </a:solidFill>
                          <a:effectLst/>
                          <a:latin typeface="+mn-ea"/>
                          <a:ea typeface="+mn-ea"/>
                          <a:cs typeface="HG丸ｺﾞｼｯｸM-PRO"/>
                        </a:rPr>
                        <a:t>【</a:t>
                      </a:r>
                      <a:r>
                        <a:rPr lang="ja-JP" altLang="en-US" sz="1400" b="1" dirty="0">
                          <a:solidFill>
                            <a:srgbClr val="000000"/>
                          </a:solidFill>
                          <a:effectLst/>
                          <a:latin typeface="+mn-ea"/>
                          <a:ea typeface="+mn-ea"/>
                          <a:cs typeface="HG丸ｺﾞｼｯｸM-PRO"/>
                        </a:rPr>
                        <a:t>令和３（</a:t>
                      </a:r>
                      <a:r>
                        <a:rPr lang="en-US" altLang="ja-JP" sz="1400" b="1" dirty="0">
                          <a:solidFill>
                            <a:srgbClr val="000000"/>
                          </a:solidFill>
                          <a:effectLst/>
                          <a:latin typeface="+mn-ea"/>
                          <a:ea typeface="+mn-ea"/>
                          <a:cs typeface="HG丸ｺﾞｼｯｸM-PRO"/>
                        </a:rPr>
                        <a:t>2021</a:t>
                      </a:r>
                      <a:r>
                        <a:rPr lang="ja-JP" altLang="en-US" sz="1400" b="1" dirty="0">
                          <a:solidFill>
                            <a:srgbClr val="000000"/>
                          </a:solidFill>
                          <a:effectLst/>
                          <a:latin typeface="+mn-ea"/>
                          <a:ea typeface="+mn-ea"/>
                          <a:cs typeface="HG丸ｺﾞｼｯｸM-PRO"/>
                        </a:rPr>
                        <a:t>）年</a:t>
                      </a:r>
                      <a:r>
                        <a:rPr lang="en-US" altLang="ja-JP" sz="1400" b="1" dirty="0">
                          <a:solidFill>
                            <a:srgbClr val="000000"/>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strike="noStrike" dirty="0">
                          <a:solidFill>
                            <a:schemeClr val="tx1"/>
                          </a:solidFill>
                          <a:effectLst/>
                          <a:latin typeface="+mn-ea"/>
                          <a:ea typeface="+mn-ea"/>
                          <a:cs typeface="HG丸ｺﾞｼｯｸM-PRO"/>
                        </a:rPr>
                        <a:t>28,840/67</a:t>
                      </a:r>
                      <a:r>
                        <a:rPr lang="ja-JP" altLang="en-US" sz="1400" b="1" strike="noStrike" dirty="0">
                          <a:solidFill>
                            <a:schemeClr val="tx1"/>
                          </a:solidFill>
                          <a:effectLst/>
                          <a:latin typeface="+mn-ea"/>
                          <a:ea typeface="+mn-ea"/>
                          <a:cs typeface="HG丸ｺﾞｼｯｸM-PRO"/>
                        </a:rPr>
                        <a:t>病院</a:t>
                      </a:r>
                    </a:p>
                    <a:p>
                      <a:pPr algn="ctr" fontAlgn="auto">
                        <a:lnSpc>
                          <a:spcPts val="1400"/>
                        </a:lnSpc>
                        <a:spcAft>
                          <a:spcPts val="0"/>
                        </a:spcAft>
                      </a:pPr>
                      <a:r>
                        <a:rPr lang="en-US" altLang="ja-JP" sz="1400" b="1" strike="noStrike" dirty="0">
                          <a:solidFill>
                            <a:schemeClr val="tx1"/>
                          </a:solidFill>
                          <a:effectLst/>
                          <a:latin typeface="+mn-ea"/>
                          <a:ea typeface="+mn-ea"/>
                          <a:cs typeface="HG丸ｺﾞｼｯｸM-PRO"/>
                        </a:rPr>
                        <a:t>【</a:t>
                      </a:r>
                      <a:r>
                        <a:rPr lang="ja-JP" altLang="en-US" sz="1400" b="1" strike="noStrike" dirty="0">
                          <a:solidFill>
                            <a:schemeClr val="tx1"/>
                          </a:solidFill>
                          <a:effectLst/>
                          <a:latin typeface="+mn-ea"/>
                          <a:ea typeface="+mn-ea"/>
                          <a:cs typeface="HG丸ｺﾞｼｯｸM-PRO"/>
                        </a:rPr>
                        <a:t>令和 ４（</a:t>
                      </a:r>
                      <a:r>
                        <a:rPr lang="en-US" altLang="ja-JP" sz="1400" b="1" strike="noStrike" dirty="0">
                          <a:solidFill>
                            <a:schemeClr val="tx1"/>
                          </a:solidFill>
                          <a:effectLst/>
                          <a:latin typeface="+mn-ea"/>
                          <a:ea typeface="+mn-ea"/>
                          <a:cs typeface="HG丸ｺﾞｼｯｸM-PRO"/>
                        </a:rPr>
                        <a:t>2022</a:t>
                      </a:r>
                      <a:r>
                        <a:rPr lang="ja-JP" altLang="en-US" sz="1400" b="1" strike="noStrike" dirty="0">
                          <a:solidFill>
                            <a:schemeClr val="tx1"/>
                          </a:solidFill>
                          <a:effectLst/>
                          <a:latin typeface="+mn-ea"/>
                          <a:ea typeface="+mn-ea"/>
                          <a:cs typeface="HG丸ｺﾞｼｯｸM-PRO"/>
                        </a:rPr>
                        <a:t> ）年</a:t>
                      </a:r>
                      <a:r>
                        <a:rPr lang="en-US" altLang="ja-JP" sz="1400" b="1" strike="noStrike"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70780">
                <a:tc>
                  <a:txBody>
                    <a:bodyPr/>
                    <a:lstStyle/>
                    <a:p>
                      <a:pPr algn="ctr" fontAlgn="auto">
                        <a:lnSpc>
                          <a:spcPts val="1600"/>
                        </a:lnSpc>
                        <a:spcAft>
                          <a:spcPts val="0"/>
                        </a:spcAft>
                      </a:pPr>
                      <a:r>
                        <a:rPr lang="en-US" altLang="ja-JP" sz="1400" b="1" dirty="0">
                          <a:solidFill>
                            <a:schemeClr val="bg1"/>
                          </a:solidFill>
                          <a:effectLst/>
                          <a:latin typeface="+mn-ea"/>
                          <a:ea typeface="+mn-ea"/>
                          <a:cs typeface="HG丸ｺﾞｼｯｸM-PRO"/>
                        </a:rPr>
                        <a:t>6</a:t>
                      </a:r>
                      <a:endParaRPr lang="ja-JP" sz="1400" b="1"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r>
                        <a:rPr kumimoji="1" lang="ja-JP" altLang="en-US" sz="1400" b="1" dirty="0"/>
                        <a:t>診断から治療開始日までの平均日数</a:t>
                      </a:r>
                    </a:p>
                    <a:p>
                      <a:r>
                        <a:rPr kumimoji="1" lang="en-US" altLang="ja-JP" sz="1400" b="1" dirty="0"/>
                        <a:t>【</a:t>
                      </a:r>
                      <a:r>
                        <a:rPr kumimoji="1" lang="ja-JP" altLang="en-US" sz="1400" b="1" dirty="0"/>
                        <a:t>院内がん登録</a:t>
                      </a:r>
                      <a:r>
                        <a:rPr kumimoji="1" lang="en-US" altLang="ja-JP" sz="1400" b="1" dirty="0"/>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pP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30.3</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日</a:t>
                      </a: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/67</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病院</a:t>
                      </a:r>
                    </a:p>
                    <a:p>
                      <a:pPr algn="ctr" fontAlgn="auto">
                        <a:lnSpc>
                          <a:spcPts val="1400"/>
                        </a:lnSpc>
                      </a:pP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【令和３（</a:t>
                      </a: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2021</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）年】</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pPr>
                      <a:r>
                        <a:rPr lang="en-US" altLang="ja-JP" sz="1400" b="1" dirty="0">
                          <a:solidFill>
                            <a:srgbClr val="000000"/>
                          </a:solidFill>
                          <a:effectLst/>
                          <a:latin typeface="游ゴシック"/>
                          <a:ea typeface="游ゴシック"/>
                          <a:cs typeface="HG丸ｺﾞｼｯｸM-PRO" panose="020F0600000000000000" pitchFamily="50" charset="-128"/>
                        </a:rPr>
                        <a:t> 32.4</a:t>
                      </a:r>
                      <a:r>
                        <a:rPr lang="en-US" alt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 </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日</a:t>
                      </a: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 </a:t>
                      </a:r>
                      <a:r>
                        <a:rPr lang="en-US" alt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67</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病院</a:t>
                      </a:r>
                    </a:p>
                    <a:p>
                      <a:pPr algn="ctr" fontAlgn="auto">
                        <a:lnSpc>
                          <a:spcPts val="1400"/>
                        </a:lnSpc>
                      </a:pP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【令和</a:t>
                      </a:r>
                      <a:r>
                        <a:rPr lang="en-US" alt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 </a:t>
                      </a:r>
                      <a:r>
                        <a:rPr lang="ja-JP" alt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４</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a:t>
                      </a: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202</a:t>
                      </a:r>
                      <a:r>
                        <a:rPr lang="en-US" alt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2</a:t>
                      </a: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 </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）年】</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3203661"/>
                  </a:ext>
                </a:extLst>
              </a:tr>
              <a:tr h="570781">
                <a:tc>
                  <a:txBody>
                    <a:bodyPr/>
                    <a:lstStyle/>
                    <a:p>
                      <a:pPr algn="ctr" fontAlgn="auto">
                        <a:lnSpc>
                          <a:spcPts val="1600"/>
                        </a:lnSpc>
                        <a:spcAft>
                          <a:spcPts val="0"/>
                        </a:spcAft>
                      </a:pPr>
                      <a:r>
                        <a:rPr lang="en-US" altLang="ja-JP" sz="1400" b="1" dirty="0">
                          <a:solidFill>
                            <a:schemeClr val="bg1"/>
                          </a:solidFill>
                          <a:effectLst/>
                          <a:latin typeface="+mn-ea"/>
                          <a:ea typeface="+mn-ea"/>
                          <a:cs typeface="HG丸ｺﾞｼｯｸM-PRO"/>
                        </a:rPr>
                        <a:t>7</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400"/>
                        </a:lnSpc>
                      </a:pPr>
                      <a:r>
                        <a:rPr lang="ja-JP" sz="1400" b="1" dirty="0">
                          <a:solidFill>
                            <a:srgbClr val="000000"/>
                          </a:solidFill>
                          <a:effectLst/>
                          <a:latin typeface="+mn-ea"/>
                          <a:ea typeface="+mn-ea"/>
                          <a:cs typeface="HG丸ｺﾞｼｯｸM-PRO" panose="020F0600000000000000" pitchFamily="50" charset="-128"/>
                        </a:rPr>
                        <a:t>がん治療連携計画策定料加算の件数</a:t>
                      </a:r>
                    </a:p>
                    <a:p>
                      <a:pPr algn="l" fontAlgn="auto">
                        <a:lnSpc>
                          <a:spcPts val="1400"/>
                        </a:lnSpc>
                      </a:pPr>
                      <a:r>
                        <a:rPr lang="ja-JP" sz="1400" b="1" dirty="0">
                          <a:solidFill>
                            <a:srgbClr val="000000"/>
                          </a:solidFill>
                          <a:effectLst/>
                          <a:latin typeface="+mn-ea"/>
                          <a:ea typeface="+mn-ea"/>
                          <a:cs typeface="HG丸ｺﾞｼｯｸM-PRO" panose="020F0600000000000000" pitchFamily="50" charset="-128"/>
                        </a:rPr>
                        <a:t>【大阪府調べ】</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pP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1,946</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件</a:t>
                      </a: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/67</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病院</a:t>
                      </a:r>
                    </a:p>
                    <a:p>
                      <a:pPr algn="ctr" fontAlgn="auto">
                        <a:lnSpc>
                          <a:spcPts val="1400"/>
                        </a:lnSpc>
                      </a:pP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【令和３（</a:t>
                      </a: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2021</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）年度】</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pPr>
                      <a:r>
                        <a:rPr lang="en-US" alt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1,635</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件</a:t>
                      </a: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 66 </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病院</a:t>
                      </a:r>
                    </a:p>
                    <a:p>
                      <a:pPr algn="ctr" fontAlgn="auto">
                        <a:lnSpc>
                          <a:spcPts val="1400"/>
                        </a:lnSpc>
                      </a:pP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【令和</a:t>
                      </a:r>
                      <a:r>
                        <a:rPr lang="en-US" alt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 </a:t>
                      </a:r>
                      <a:r>
                        <a:rPr lang="ja-JP" alt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５</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a:t>
                      </a:r>
                      <a:r>
                        <a:rPr lang="en-US"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2023 </a:t>
                      </a:r>
                      <a:r>
                        <a:rPr lang="ja-JP" sz="1400" b="1" dirty="0">
                          <a:solidFill>
                            <a:srgbClr val="000000"/>
                          </a:solidFill>
                          <a:effectLst/>
                          <a:latin typeface="游ゴシック" panose="020B0400000000000000" pitchFamily="50" charset="-128"/>
                          <a:ea typeface="游ゴシック" panose="020B0400000000000000" pitchFamily="50" charset="-128"/>
                          <a:cs typeface="HG丸ｺﾞｼｯｸM-PRO" panose="020F0600000000000000" pitchFamily="50" charset="-128"/>
                        </a:rPr>
                        <a:t>）年度】</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0841756"/>
                  </a:ext>
                </a:extLst>
              </a:tr>
              <a:tr h="603232">
                <a:tc>
                  <a:txBody>
                    <a:bodyPr/>
                    <a:lstStyle/>
                    <a:p>
                      <a:pPr algn="ctr" fontAlgn="auto">
                        <a:lnSpc>
                          <a:spcPts val="1600"/>
                        </a:lnSpc>
                        <a:spcAft>
                          <a:spcPts val="0"/>
                        </a:spcAft>
                      </a:pPr>
                      <a:r>
                        <a:rPr lang="en-US" altLang="ja-JP" sz="1400" b="1" dirty="0">
                          <a:solidFill>
                            <a:schemeClr val="bg1"/>
                          </a:solidFill>
                          <a:effectLst/>
                          <a:latin typeface="+mn-ea"/>
                          <a:ea typeface="+mn-ea"/>
                          <a:cs typeface="HG丸ｺﾞｼｯｸM-PRO"/>
                        </a:rPr>
                        <a:t>8</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400"/>
                        </a:lnSpc>
                      </a:pPr>
                      <a:r>
                        <a:rPr lang="ja-JP" sz="1400" b="1" kern="100" dirty="0">
                          <a:solidFill>
                            <a:srgbClr val="000000"/>
                          </a:solidFill>
                          <a:effectLst/>
                          <a:latin typeface="+mn-ea"/>
                          <a:ea typeface="+mn-ea"/>
                          <a:cs typeface="Times New Roman" panose="02020603050405020304" pitchFamily="18" charset="0"/>
                        </a:rPr>
                        <a:t>がん診療拠点病院の診療カバー率</a:t>
                      </a:r>
                      <a:endParaRPr lang="ja-JP" sz="1400" b="1" dirty="0">
                        <a:solidFill>
                          <a:srgbClr val="000000"/>
                        </a:solidFill>
                        <a:effectLst/>
                        <a:latin typeface="+mn-ea"/>
                        <a:ea typeface="+mn-ea"/>
                        <a:cs typeface="HG丸ｺﾞｼｯｸM-PRO" panose="020F0600000000000000" pitchFamily="50" charset="-128"/>
                      </a:endParaRPr>
                    </a:p>
                    <a:p>
                      <a:pPr algn="l" fontAlgn="auto">
                        <a:lnSpc>
                          <a:spcPts val="1400"/>
                        </a:lnSpc>
                      </a:pPr>
                      <a:r>
                        <a:rPr lang="ja-JP" sz="1400" b="1" kern="100" dirty="0">
                          <a:solidFill>
                            <a:srgbClr val="000000"/>
                          </a:solidFill>
                          <a:effectLst/>
                          <a:latin typeface="+mn-ea"/>
                          <a:ea typeface="+mn-ea"/>
                          <a:cs typeface="Times New Roman" panose="02020603050405020304" pitchFamily="18" charset="0"/>
                        </a:rPr>
                        <a:t>（</a:t>
                      </a:r>
                      <a:r>
                        <a:rPr lang="en-US" sz="1400" b="1" kern="100" dirty="0">
                          <a:solidFill>
                            <a:srgbClr val="000000"/>
                          </a:solidFill>
                          <a:effectLst/>
                          <a:latin typeface="+mn-ea"/>
                          <a:ea typeface="+mn-ea"/>
                          <a:cs typeface="Times New Roman" panose="02020603050405020304" pitchFamily="18" charset="0"/>
                        </a:rPr>
                        <a:t>75</a:t>
                      </a:r>
                      <a:r>
                        <a:rPr lang="ja-JP" sz="1400" b="1" kern="100" dirty="0">
                          <a:solidFill>
                            <a:srgbClr val="000000"/>
                          </a:solidFill>
                          <a:effectLst/>
                          <a:latin typeface="+mn-ea"/>
                          <a:ea typeface="+mn-ea"/>
                          <a:cs typeface="Times New Roman" panose="02020603050405020304" pitchFamily="18" charset="0"/>
                        </a:rPr>
                        <a:t>歳未満）【大阪府がん登録】</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solidFill>
                            <a:srgbClr val="000000"/>
                          </a:solidFill>
                          <a:effectLst/>
                          <a:latin typeface="+mn-ea"/>
                          <a:ea typeface="+mn-ea"/>
                          <a:cs typeface="HG丸ｺﾞｼｯｸM-PRO"/>
                        </a:rPr>
                        <a:t>83.8%</a:t>
                      </a:r>
                    </a:p>
                    <a:p>
                      <a:pPr algn="ctr" fontAlgn="auto">
                        <a:lnSpc>
                          <a:spcPts val="1400"/>
                        </a:lnSpc>
                        <a:spcAft>
                          <a:spcPts val="0"/>
                        </a:spcAft>
                      </a:pPr>
                      <a:r>
                        <a:rPr lang="en-US" altLang="ja-JP" sz="1400" b="1" dirty="0">
                          <a:solidFill>
                            <a:srgbClr val="000000"/>
                          </a:solidFill>
                          <a:effectLst/>
                          <a:latin typeface="+mn-ea"/>
                          <a:ea typeface="+mn-ea"/>
                          <a:cs typeface="HG丸ｺﾞｼｯｸM-PRO"/>
                        </a:rPr>
                        <a:t>【</a:t>
                      </a:r>
                      <a:r>
                        <a:rPr lang="ja-JP" altLang="en-US" sz="1400" b="1" dirty="0">
                          <a:solidFill>
                            <a:srgbClr val="000000"/>
                          </a:solidFill>
                          <a:effectLst/>
                          <a:latin typeface="+mn-ea"/>
                          <a:ea typeface="+mn-ea"/>
                          <a:cs typeface="HG丸ｺﾞｼｯｸM-PRO"/>
                        </a:rPr>
                        <a:t>令和元（</a:t>
                      </a:r>
                      <a:r>
                        <a:rPr lang="en-US" altLang="ja-JP" sz="1400" b="1" dirty="0">
                          <a:solidFill>
                            <a:srgbClr val="000000"/>
                          </a:solidFill>
                          <a:effectLst/>
                          <a:latin typeface="+mn-ea"/>
                          <a:ea typeface="+mn-ea"/>
                          <a:cs typeface="HG丸ｺﾞｼｯｸM-PRO"/>
                        </a:rPr>
                        <a:t>2019</a:t>
                      </a:r>
                      <a:r>
                        <a:rPr lang="ja-JP" altLang="en-US" sz="1400" b="1" dirty="0">
                          <a:solidFill>
                            <a:srgbClr val="000000"/>
                          </a:solidFill>
                          <a:effectLst/>
                          <a:latin typeface="+mn-ea"/>
                          <a:ea typeface="+mn-ea"/>
                          <a:cs typeface="HG丸ｺﾞｼｯｸM-PRO"/>
                        </a:rPr>
                        <a:t>）年</a:t>
                      </a:r>
                      <a:r>
                        <a:rPr lang="en-US" altLang="ja-JP" sz="1400" b="1" dirty="0">
                          <a:solidFill>
                            <a:srgbClr val="000000"/>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400"/>
                        </a:lnSpc>
                        <a:spcAft>
                          <a:spcPts val="0"/>
                        </a:spcAft>
                      </a:pPr>
                      <a:r>
                        <a:rPr lang="en-US" altLang="ja-JP" sz="1400" b="1" dirty="0">
                          <a:solidFill>
                            <a:srgbClr val="000000"/>
                          </a:solidFill>
                          <a:effectLst/>
                          <a:latin typeface="+mn-ea"/>
                          <a:ea typeface="+mn-ea"/>
                          <a:cs typeface="HG丸ｺﾞｼｯｸM-PRO"/>
                        </a:rPr>
                        <a:t>84.0%</a:t>
                      </a:r>
                    </a:p>
                    <a:p>
                      <a:pPr algn="ctr" fontAlgn="auto">
                        <a:lnSpc>
                          <a:spcPts val="1400"/>
                        </a:lnSpc>
                        <a:spcAft>
                          <a:spcPts val="0"/>
                        </a:spcAft>
                      </a:pPr>
                      <a:r>
                        <a:rPr lang="en-US" altLang="ja-JP" sz="1400" b="1" dirty="0">
                          <a:solidFill>
                            <a:srgbClr val="000000"/>
                          </a:solidFill>
                          <a:effectLst/>
                          <a:latin typeface="+mn-ea"/>
                          <a:ea typeface="+mn-ea"/>
                          <a:cs typeface="HG丸ｺﾞｼｯｸM-PRO"/>
                        </a:rPr>
                        <a:t>【</a:t>
                      </a:r>
                      <a:r>
                        <a:rPr lang="ja-JP" altLang="en-US" sz="1400" b="1" dirty="0">
                          <a:solidFill>
                            <a:srgbClr val="000000"/>
                          </a:solidFill>
                          <a:effectLst/>
                          <a:latin typeface="+mn-ea"/>
                          <a:ea typeface="+mn-ea"/>
                          <a:cs typeface="HG丸ｺﾞｼｯｸM-PRO"/>
                        </a:rPr>
                        <a:t>令和 </a:t>
                      </a:r>
                      <a:r>
                        <a:rPr lang="en-US" altLang="ja-JP" sz="1400" b="1" dirty="0">
                          <a:solidFill>
                            <a:srgbClr val="000000"/>
                          </a:solidFill>
                          <a:effectLst/>
                          <a:latin typeface="+mn-ea"/>
                          <a:ea typeface="+mn-ea"/>
                          <a:cs typeface="HG丸ｺﾞｼｯｸM-PRO"/>
                        </a:rPr>
                        <a:t>2</a:t>
                      </a:r>
                      <a:r>
                        <a:rPr lang="ja-JP" altLang="en-US" sz="1400" b="1" dirty="0">
                          <a:solidFill>
                            <a:srgbClr val="000000"/>
                          </a:solidFill>
                          <a:effectLst/>
                          <a:latin typeface="+mn-ea"/>
                          <a:ea typeface="+mn-ea"/>
                          <a:cs typeface="HG丸ｺﾞｼｯｸM-PRO"/>
                        </a:rPr>
                        <a:t>（</a:t>
                      </a:r>
                      <a:r>
                        <a:rPr lang="en-US" altLang="ja-JP" sz="1400" b="1" dirty="0">
                          <a:solidFill>
                            <a:srgbClr val="000000"/>
                          </a:solidFill>
                          <a:effectLst/>
                          <a:latin typeface="+mn-ea"/>
                          <a:ea typeface="+mn-ea"/>
                          <a:cs typeface="HG丸ｺﾞｼｯｸM-PRO"/>
                        </a:rPr>
                        <a:t>2020 </a:t>
                      </a:r>
                      <a:r>
                        <a:rPr lang="ja-JP" altLang="en-US" sz="1400" b="1" dirty="0">
                          <a:solidFill>
                            <a:srgbClr val="000000"/>
                          </a:solidFill>
                          <a:effectLst/>
                          <a:latin typeface="+mn-ea"/>
                          <a:ea typeface="+mn-ea"/>
                          <a:cs typeface="HG丸ｺﾞｼｯｸM-PRO"/>
                        </a:rPr>
                        <a:t>）年</a:t>
                      </a:r>
                      <a:r>
                        <a:rPr lang="en-US" altLang="ja-JP" sz="1400" b="1" dirty="0">
                          <a:solidFill>
                            <a:srgbClr val="000000"/>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8" name="スライド番号プレースホルダー 1">
            <a:extLst>
              <a:ext uri="{FF2B5EF4-FFF2-40B4-BE49-F238E27FC236}">
                <a16:creationId xmlns:a16="http://schemas.microsoft.com/office/drawing/2014/main" id="{AEF723E9-0022-43A1-8F79-A118273C44DC}"/>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12</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28607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ext uri="{D42A27DB-BD31-4B8C-83A1-F6EECF244321}">
                <p14:modId xmlns:p14="http://schemas.microsoft.com/office/powerpoint/2010/main" val="3267566650"/>
              </p:ext>
            </p:extLst>
          </p:nvPr>
        </p:nvGraphicFramePr>
        <p:xfrm>
          <a:off x="318409" y="271587"/>
          <a:ext cx="9078878" cy="725403"/>
        </p:xfrm>
        <a:graphic>
          <a:graphicData uri="http://schemas.openxmlformats.org/drawingml/2006/table">
            <a:tbl>
              <a:tblPr firstRow="1" bandRow="1">
                <a:tableStyleId>{5C22544A-7EE6-4342-B048-85BDC9FD1C3A}</a:tableStyleId>
              </a:tblPr>
              <a:tblGrid>
                <a:gridCol w="1453241">
                  <a:extLst>
                    <a:ext uri="{9D8B030D-6E8A-4147-A177-3AD203B41FA5}">
                      <a16:colId xmlns:a16="http://schemas.microsoft.com/office/drawing/2014/main" val="3795206225"/>
                    </a:ext>
                  </a:extLst>
                </a:gridCol>
                <a:gridCol w="7625637">
                  <a:extLst>
                    <a:ext uri="{9D8B030D-6E8A-4147-A177-3AD203B41FA5}">
                      <a16:colId xmlns:a16="http://schemas.microsoft.com/office/drawing/2014/main" val="1328953327"/>
                    </a:ext>
                  </a:extLst>
                </a:gridCol>
              </a:tblGrid>
              <a:tr h="725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現状･課題</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9388" indent="-179388">
                        <a:lnSpc>
                          <a:spcPts val="2000"/>
                        </a:lnSpc>
                      </a:pPr>
                      <a:r>
                        <a:rPr kumimoji="1" lang="ja-JP" altLang="en-US" sz="1400" b="1" dirty="0">
                          <a:solidFill>
                            <a:schemeClr val="tx1"/>
                          </a:solidFill>
                        </a:rPr>
                        <a:t>◆がん診療拠点病院を通じて、がん医療の均</a:t>
                      </a:r>
                      <a:r>
                        <a:rPr kumimoji="1" lang="ja-JP" altLang="en-US" sz="1400" b="1" dirty="0" err="1">
                          <a:solidFill>
                            <a:schemeClr val="tx1"/>
                          </a:solidFill>
                        </a:rPr>
                        <a:t>てん化を</a:t>
                      </a:r>
                      <a:r>
                        <a:rPr kumimoji="1" lang="ja-JP" altLang="en-US" sz="1400" b="1" dirty="0">
                          <a:solidFill>
                            <a:schemeClr val="tx1"/>
                          </a:solidFill>
                        </a:rPr>
                        <a:t>進めるとともに、二次医療圏毎に地域の</a:t>
                      </a:r>
                      <a:r>
                        <a:rPr kumimoji="1" lang="en-US" altLang="ja-JP" sz="1400" b="1" dirty="0">
                          <a:solidFill>
                            <a:schemeClr val="tx1"/>
                          </a:solidFill>
                        </a:rPr>
                        <a:t> </a:t>
                      </a:r>
                      <a:r>
                        <a:rPr kumimoji="1" lang="ja-JP" altLang="en-US" sz="1400" b="1" dirty="0">
                          <a:solidFill>
                            <a:schemeClr val="tx1"/>
                          </a:solidFill>
                        </a:rPr>
                        <a:t>実情に応じて、地域連携の一層の充実を図る必要がある。</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174635545"/>
              </p:ext>
            </p:extLst>
          </p:nvPr>
        </p:nvGraphicFramePr>
        <p:xfrm>
          <a:off x="318409" y="1192338"/>
          <a:ext cx="9078878" cy="5167758"/>
        </p:xfrm>
        <a:graphic>
          <a:graphicData uri="http://schemas.openxmlformats.org/drawingml/2006/table">
            <a:tbl>
              <a:tblPr firstRow="1" bandRow="1">
                <a:tableStyleId>{5C22544A-7EE6-4342-B048-85BDC9FD1C3A}</a:tableStyleId>
              </a:tblPr>
              <a:tblGrid>
                <a:gridCol w="1453241">
                  <a:extLst>
                    <a:ext uri="{9D8B030D-6E8A-4147-A177-3AD203B41FA5}">
                      <a16:colId xmlns:a16="http://schemas.microsoft.com/office/drawing/2014/main" val="528851062"/>
                    </a:ext>
                  </a:extLst>
                </a:gridCol>
                <a:gridCol w="7625637">
                  <a:extLst>
                    <a:ext uri="{9D8B030D-6E8A-4147-A177-3AD203B41FA5}">
                      <a16:colId xmlns:a16="http://schemas.microsoft.com/office/drawing/2014/main" val="89849022"/>
                    </a:ext>
                  </a:extLst>
                </a:gridCol>
              </a:tblGrid>
              <a:tr h="2542933">
                <a:tc>
                  <a:txBody>
                    <a:bodyPr/>
                    <a:lstStyle/>
                    <a:p>
                      <a:r>
                        <a:rPr kumimoji="1" lang="ja-JP" altLang="en-US" sz="1400" dirty="0"/>
                        <a:t>本年度の取組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700"/>
                        </a:lnSpc>
                      </a:pPr>
                      <a:r>
                        <a:rPr kumimoji="1" lang="en-US" altLang="ja-JP" sz="1300" dirty="0">
                          <a:solidFill>
                            <a:schemeClr val="tx1"/>
                          </a:solidFill>
                        </a:rPr>
                        <a:t>《</a:t>
                      </a:r>
                      <a:r>
                        <a:rPr kumimoji="1" lang="ja-JP" altLang="en-US" sz="1300" u="sng" dirty="0">
                          <a:solidFill>
                            <a:schemeClr val="tx1"/>
                          </a:solidFill>
                        </a:rPr>
                        <a:t>がん診療拠点病院の機能強化</a:t>
                      </a:r>
                      <a:r>
                        <a:rPr kumimoji="1" lang="en-US" altLang="ja-JP" sz="1300" dirty="0">
                          <a:solidFill>
                            <a:schemeClr val="tx1"/>
                          </a:solidFill>
                        </a:rPr>
                        <a:t>》</a:t>
                      </a:r>
                      <a:endParaRPr kumimoji="1" lang="en-US" altLang="ja-JP" sz="1300" b="0" dirty="0">
                        <a:solidFill>
                          <a:schemeClr val="tx1"/>
                        </a:solidFill>
                      </a:endParaRPr>
                    </a:p>
                    <a:p>
                      <a:pPr>
                        <a:lnSpc>
                          <a:spcPts val="1700"/>
                        </a:lnSpc>
                      </a:pPr>
                      <a:r>
                        <a:rPr kumimoji="1" lang="ja-JP" altLang="en-US" sz="1300" b="0" dirty="0">
                          <a:solidFill>
                            <a:schemeClr val="tx1"/>
                          </a:solidFill>
                        </a:rPr>
                        <a:t>■がん診療連携拠点病院の機能強化を目的とした補助金を交付（</a:t>
                      </a:r>
                      <a:r>
                        <a:rPr kumimoji="1" lang="en-US" altLang="ja-JP" sz="1300" b="0" dirty="0">
                          <a:solidFill>
                            <a:schemeClr val="tx1"/>
                          </a:solidFill>
                        </a:rPr>
                        <a:t>14</a:t>
                      </a:r>
                      <a:r>
                        <a:rPr kumimoji="1" lang="ja-JP" altLang="en-US" sz="1300" b="0" dirty="0">
                          <a:solidFill>
                            <a:schemeClr val="tx1"/>
                          </a:solidFill>
                        </a:rPr>
                        <a:t>病院）</a:t>
                      </a:r>
                      <a:endParaRPr kumimoji="1" lang="en-US" altLang="ja-JP" sz="1300" b="0" dirty="0">
                        <a:solidFill>
                          <a:schemeClr val="tx1"/>
                        </a:solidFill>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0" dirty="0">
                          <a:solidFill>
                            <a:schemeClr val="tx1"/>
                          </a:solidFill>
                        </a:rPr>
                        <a:t>■がん診療施設の設備整備に係る補助金を交付（</a:t>
                      </a:r>
                      <a:r>
                        <a:rPr kumimoji="1" lang="en-US" altLang="ja-JP" sz="1300" b="0" dirty="0">
                          <a:solidFill>
                            <a:schemeClr val="tx1"/>
                          </a:solidFill>
                        </a:rPr>
                        <a:t>8</a:t>
                      </a:r>
                      <a:r>
                        <a:rPr kumimoji="1" lang="ja-JP" altLang="en-US" sz="1300" b="0" dirty="0">
                          <a:solidFill>
                            <a:schemeClr val="tx1"/>
                          </a:solidFill>
                        </a:rPr>
                        <a:t>病院）</a:t>
                      </a:r>
                      <a:endParaRPr kumimoji="1" lang="en-US" altLang="ja-JP" sz="1300" dirty="0">
                        <a:solidFill>
                          <a:schemeClr val="tx1"/>
                        </a:solidFill>
                      </a:endParaRPr>
                    </a:p>
                    <a:p>
                      <a:pPr>
                        <a:lnSpc>
                          <a:spcPts val="1700"/>
                        </a:lnSpc>
                      </a:pPr>
                      <a:r>
                        <a:rPr kumimoji="1" lang="ja-JP" altLang="en-US" sz="1300" b="0" dirty="0">
                          <a:solidFill>
                            <a:schemeClr val="tx1"/>
                          </a:solidFill>
                        </a:rPr>
                        <a:t>■国拠点病院の</a:t>
                      </a:r>
                      <a:r>
                        <a:rPr kumimoji="1" lang="ja-JP" altLang="en-US" sz="1300" b="0" strike="noStrike" dirty="0">
                          <a:solidFill>
                            <a:schemeClr val="tx1"/>
                          </a:solidFill>
                        </a:rPr>
                        <a:t>指定</a:t>
                      </a:r>
                      <a:r>
                        <a:rPr kumimoji="1" lang="ja-JP" altLang="en-US" sz="1300" b="0" dirty="0">
                          <a:solidFill>
                            <a:schemeClr val="tx1"/>
                          </a:solidFill>
                        </a:rPr>
                        <a:t>推薦</a:t>
                      </a:r>
                      <a:r>
                        <a:rPr kumimoji="1" lang="en-US" altLang="ja-JP" sz="1300" b="0" dirty="0">
                          <a:solidFill>
                            <a:schemeClr val="tx1"/>
                          </a:solidFill>
                        </a:rPr>
                        <a:t>【</a:t>
                      </a:r>
                      <a:r>
                        <a:rPr kumimoji="1" lang="ja-JP" altLang="en-US" sz="1300" b="0" dirty="0">
                          <a:solidFill>
                            <a:schemeClr val="tx1"/>
                          </a:solidFill>
                        </a:rPr>
                        <a:t>新規指定：１病院、指定更新：１病院、現況報告：</a:t>
                      </a:r>
                      <a:r>
                        <a:rPr kumimoji="1" lang="en-US" altLang="ja-JP" sz="1300" b="0" dirty="0">
                          <a:solidFill>
                            <a:schemeClr val="tx1"/>
                          </a:solidFill>
                          <a:latin typeface="+mn-ea"/>
                          <a:ea typeface="+mn-ea"/>
                        </a:rPr>
                        <a:t>16</a:t>
                      </a:r>
                      <a:r>
                        <a:rPr kumimoji="1" lang="ja-JP" altLang="en-US" sz="1300" b="0" dirty="0">
                          <a:solidFill>
                            <a:schemeClr val="tx1"/>
                          </a:solidFill>
                        </a:rPr>
                        <a:t>病院</a:t>
                      </a:r>
                      <a:r>
                        <a:rPr kumimoji="1" lang="en-US" altLang="ja-JP" sz="1300" b="0" dirty="0">
                          <a:solidFill>
                            <a:schemeClr val="tx1"/>
                          </a:solidFill>
                        </a:rPr>
                        <a:t>】</a:t>
                      </a:r>
                    </a:p>
                    <a:p>
                      <a:pPr marL="185738" indent="-185738">
                        <a:lnSpc>
                          <a:spcPts val="1700"/>
                        </a:lnSpc>
                      </a:pPr>
                      <a:r>
                        <a:rPr kumimoji="1" lang="ja-JP" altLang="en-US" sz="1300" b="0" dirty="0">
                          <a:solidFill>
                            <a:schemeClr val="tx1"/>
                          </a:solidFill>
                        </a:rPr>
                        <a:t>■府指定病院の指定</a:t>
                      </a:r>
                      <a:r>
                        <a:rPr kumimoji="1" lang="en-US" altLang="ja-JP" sz="1300" b="0" dirty="0">
                          <a:solidFill>
                            <a:schemeClr val="tx1"/>
                          </a:solidFill>
                        </a:rPr>
                        <a:t>【</a:t>
                      </a:r>
                      <a:r>
                        <a:rPr kumimoji="1" lang="ja-JP" altLang="en-US" sz="1300" b="0" dirty="0">
                          <a:solidFill>
                            <a:schemeClr val="tx1"/>
                          </a:solidFill>
                        </a:rPr>
                        <a:t>新規指定（成人）：３病院、指定更新（成人）</a:t>
                      </a:r>
                      <a:r>
                        <a:rPr kumimoji="1" lang="ja-JP" altLang="en-US" sz="1300" b="0" i="0" u="none" strike="noStrike" kern="1200" cap="none" spc="0" normalizeH="0" baseline="0" noProof="0" dirty="0">
                          <a:ln>
                            <a:noFill/>
                          </a:ln>
                          <a:solidFill>
                            <a:schemeClr val="tx1"/>
                          </a:solidFill>
                          <a:effectLst/>
                          <a:uLnTx/>
                          <a:uFillTx/>
                          <a:latin typeface="+mn-lt"/>
                          <a:ea typeface="+mn-ea"/>
                          <a:cs typeface="+mn-cs"/>
                        </a:rPr>
                        <a:t>：２病院、</a:t>
                      </a:r>
                      <a:endParaRPr kumimoji="1" lang="en-US" altLang="ja-JP" sz="1300" b="0" i="0" u="none" strike="noStrike" kern="1200" cap="none" spc="0" normalizeH="0" baseline="0" noProof="0" dirty="0">
                        <a:ln>
                          <a:noFill/>
                        </a:ln>
                        <a:solidFill>
                          <a:schemeClr val="tx1"/>
                        </a:solidFill>
                        <a:effectLst/>
                        <a:uLnTx/>
                        <a:uFillTx/>
                        <a:latin typeface="+mn-lt"/>
                        <a:ea typeface="+mn-ea"/>
                        <a:cs typeface="+mn-cs"/>
                      </a:endParaRPr>
                    </a:p>
                    <a:p>
                      <a:pPr marL="185738" indent="-185738">
                        <a:lnSpc>
                          <a:spcPts val="1700"/>
                        </a:lnSpc>
                      </a:pPr>
                      <a:r>
                        <a:rPr kumimoji="1" lang="ja-JP" altLang="en-US" sz="1300" b="0" i="0" u="none" strike="noStrike" kern="1200" cap="none" spc="0" normalizeH="0" baseline="0" noProof="0" dirty="0">
                          <a:ln>
                            <a:noFill/>
                          </a:ln>
                          <a:solidFill>
                            <a:schemeClr val="tx1"/>
                          </a:solidFill>
                          <a:effectLst/>
                          <a:uLnTx/>
                          <a:uFillTx/>
                          <a:latin typeface="+mn-lt"/>
                          <a:ea typeface="+mn-ea"/>
                          <a:cs typeface="+mn-cs"/>
                        </a:rPr>
                        <a:t>　　　　　　　　　　現況報告（成人）：</a:t>
                      </a:r>
                      <a:r>
                        <a:rPr kumimoji="1" lang="en-US" altLang="ja-JP" sz="1300" b="0" i="0" u="none" strike="noStrike" kern="1200" cap="none" spc="0" normalizeH="0" baseline="0" noProof="0" dirty="0">
                          <a:ln>
                            <a:noFill/>
                          </a:ln>
                          <a:solidFill>
                            <a:schemeClr val="tx1"/>
                          </a:solidFill>
                          <a:effectLst/>
                          <a:uLnTx/>
                          <a:uFillTx/>
                          <a:latin typeface="+mn-ea"/>
                          <a:ea typeface="+mn-ea"/>
                          <a:cs typeface="+mn-cs"/>
                        </a:rPr>
                        <a:t>42</a:t>
                      </a:r>
                      <a:r>
                        <a:rPr kumimoji="1" lang="ja-JP" altLang="en-US" sz="1300" b="0" i="0" u="none" strike="noStrike" kern="1200" cap="none" spc="0" normalizeH="0" baseline="0" noProof="0" dirty="0">
                          <a:ln>
                            <a:noFill/>
                          </a:ln>
                          <a:solidFill>
                            <a:schemeClr val="tx1"/>
                          </a:solidFill>
                          <a:effectLst/>
                          <a:uLnTx/>
                          <a:uFillTx/>
                          <a:latin typeface="+mn-ea"/>
                          <a:ea typeface="+mn-ea"/>
                          <a:cs typeface="+mn-cs"/>
                        </a:rPr>
                        <a:t>病院、</a:t>
                      </a:r>
                      <a:r>
                        <a:rPr kumimoji="1" lang="ja-JP" altLang="en-US" sz="1300" b="0" dirty="0">
                          <a:solidFill>
                            <a:schemeClr val="tx1"/>
                          </a:solidFill>
                        </a:rPr>
                        <a:t>現況報告（小児）：２病院</a:t>
                      </a:r>
                      <a:r>
                        <a:rPr kumimoji="1" lang="en-US" altLang="ja-JP" sz="1300" b="0" dirty="0">
                          <a:solidFill>
                            <a:schemeClr val="tx1"/>
                          </a:solidFill>
                        </a:rPr>
                        <a:t>】</a:t>
                      </a:r>
                    </a:p>
                    <a:p>
                      <a:pPr marL="185738" indent="-185738">
                        <a:lnSpc>
                          <a:spcPts val="1700"/>
                        </a:lnSpc>
                      </a:pPr>
                      <a:r>
                        <a:rPr kumimoji="1" lang="ja-JP" altLang="en-US" sz="1300" b="0" dirty="0">
                          <a:solidFill>
                            <a:schemeClr val="tx1"/>
                          </a:solidFill>
                        </a:rPr>
                        <a:t>■大阪府がん診療連携協議会と連携して拠点病院の訪問を行い、好事例等の収集や情報共有を実施</a:t>
                      </a:r>
                      <a:endParaRPr kumimoji="1" lang="en-US" altLang="ja-JP" sz="1300" b="0" dirty="0">
                        <a:solidFill>
                          <a:schemeClr val="tx1"/>
                        </a:solidFill>
                      </a:endParaRPr>
                    </a:p>
                    <a:p>
                      <a:pPr marL="185738" indent="-185738">
                        <a:lnSpc>
                          <a:spcPts val="1700"/>
                        </a:lnSpc>
                      </a:pPr>
                      <a:r>
                        <a:rPr kumimoji="1" lang="ja-JP" altLang="en-US" sz="1300" b="0" dirty="0">
                          <a:solidFill>
                            <a:schemeClr val="tx1"/>
                          </a:solidFill>
                        </a:rPr>
                        <a:t>　　　　　　　　　　　　　　　　　　　　　　　　　　　　</a:t>
                      </a:r>
                      <a:r>
                        <a:rPr kumimoji="1" lang="en-US" altLang="ja-JP" sz="1300" b="0" dirty="0">
                          <a:solidFill>
                            <a:schemeClr val="tx1"/>
                          </a:solidFill>
                        </a:rPr>
                        <a:t>【</a:t>
                      </a:r>
                      <a:r>
                        <a:rPr kumimoji="1" lang="ja-JP" altLang="en-US" sz="1300" b="0" dirty="0">
                          <a:solidFill>
                            <a:schemeClr val="tx1"/>
                          </a:solidFill>
                        </a:rPr>
                        <a:t>府拠点：</a:t>
                      </a:r>
                      <a:r>
                        <a:rPr kumimoji="1" lang="en-US" altLang="ja-JP" sz="1300" b="0" dirty="0">
                          <a:solidFill>
                            <a:schemeClr val="tx1"/>
                          </a:solidFill>
                          <a:latin typeface="+mn-ea"/>
                          <a:ea typeface="+mn-ea"/>
                        </a:rPr>
                        <a:t>21</a:t>
                      </a:r>
                      <a:r>
                        <a:rPr kumimoji="1" lang="ja-JP" altLang="en-US" sz="1300" b="0" dirty="0">
                          <a:solidFill>
                            <a:schemeClr val="tx1"/>
                          </a:solidFill>
                          <a:latin typeface="+mn-ea"/>
                          <a:ea typeface="+mn-ea"/>
                        </a:rPr>
                        <a:t>施設（</a:t>
                      </a:r>
                      <a:r>
                        <a:rPr kumimoji="1" lang="en-US" altLang="ja-JP" sz="1300" b="0" dirty="0">
                          <a:solidFill>
                            <a:schemeClr val="tx1"/>
                          </a:solidFill>
                          <a:latin typeface="+mn-ea"/>
                          <a:ea typeface="+mn-ea"/>
                        </a:rPr>
                        <a:t>R7.1</a:t>
                      </a:r>
                      <a:r>
                        <a:rPr kumimoji="1" lang="ja-JP" altLang="en-US" sz="1300" b="0" dirty="0">
                          <a:solidFill>
                            <a:schemeClr val="tx1"/>
                          </a:solidFill>
                          <a:latin typeface="+mn-ea"/>
                          <a:ea typeface="+mn-ea"/>
                        </a:rPr>
                        <a:t>末時点）</a:t>
                      </a:r>
                      <a:r>
                        <a:rPr kumimoji="1" lang="en-US" altLang="ja-JP" sz="1300" b="0" dirty="0">
                          <a:solidFill>
                            <a:schemeClr val="tx1"/>
                          </a:solidFill>
                        </a:rPr>
                        <a:t>】</a:t>
                      </a:r>
                    </a:p>
                    <a:p>
                      <a:pPr marL="185738" indent="-185738">
                        <a:lnSpc>
                          <a:spcPts val="1700"/>
                        </a:lnSpc>
                      </a:pPr>
                      <a:endParaRPr kumimoji="1" lang="en-US" altLang="ja-JP" sz="1300" b="0" dirty="0">
                        <a:solidFill>
                          <a:schemeClr val="tx1"/>
                        </a:solidFill>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en-US" altLang="ja-JP" sz="1300" dirty="0">
                          <a:solidFill>
                            <a:schemeClr val="tx1"/>
                          </a:solidFill>
                        </a:rPr>
                        <a:t>《</a:t>
                      </a:r>
                      <a:r>
                        <a:rPr kumimoji="1" lang="ja-JP" altLang="en-US" sz="1300" u="sng" dirty="0">
                          <a:solidFill>
                            <a:schemeClr val="tx1"/>
                          </a:solidFill>
                        </a:rPr>
                        <a:t>がん医療連携体制の充実</a:t>
                      </a:r>
                      <a:r>
                        <a:rPr kumimoji="1" lang="en-US" altLang="ja-JP" sz="1300" dirty="0">
                          <a:solidFill>
                            <a:schemeClr val="tx1"/>
                          </a:solidFill>
                        </a:rPr>
                        <a:t>》</a:t>
                      </a: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0" dirty="0">
                          <a:solidFill>
                            <a:schemeClr val="tx1"/>
                          </a:solidFill>
                        </a:rPr>
                        <a:t>■地域連携強化事業の実施。</a:t>
                      </a:r>
                      <a:endParaRPr kumimoji="1" lang="en-US" altLang="ja-JP" sz="1300" b="0" dirty="0">
                        <a:solidFill>
                          <a:schemeClr val="tx1"/>
                        </a:solidFill>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0" dirty="0">
                          <a:solidFill>
                            <a:schemeClr val="tx1"/>
                          </a:solidFill>
                        </a:rPr>
                        <a:t>■各圏域のがん診療ネットワーク協議会において、情報提供するとともに、地域連携等の活動内容や</a:t>
                      </a:r>
                      <a:endParaRPr kumimoji="1" lang="en-US" altLang="ja-JP" sz="1300" b="0" dirty="0">
                        <a:solidFill>
                          <a:schemeClr val="tx1"/>
                        </a:solidFill>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0" dirty="0">
                          <a:solidFill>
                            <a:schemeClr val="tx1"/>
                          </a:solidFill>
                        </a:rPr>
                        <a:t>　課題について共有</a:t>
                      </a:r>
                      <a:endParaRPr kumimoji="1" lang="en-US" altLang="ja-JP" sz="1300" b="0" strike="sngStrike"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861721"/>
                  </a:ext>
                </a:extLst>
              </a:tr>
              <a:tr h="4651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課題等</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0" dirty="0">
                          <a:solidFill>
                            <a:schemeClr val="tx1"/>
                          </a:solidFill>
                          <a:latin typeface="+mn-ea"/>
                          <a:ea typeface="+mn-ea"/>
                        </a:rPr>
                        <a:t>■府内がん医療提供体制の均てん化の推進。</a:t>
                      </a: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0" dirty="0">
                          <a:solidFill>
                            <a:schemeClr val="tx1"/>
                          </a:solidFill>
                          <a:latin typeface="+mn-ea"/>
                          <a:ea typeface="+mn-ea"/>
                        </a:rPr>
                        <a:t>■各圏域のがん診療ネットワーク協議会における取り組み内容の充実。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798991"/>
                  </a:ext>
                </a:extLst>
              </a:tr>
              <a:tr h="692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次年度の主な</a:t>
                      </a:r>
                      <a:endParaRPr kumimoji="1" lang="en-US" altLang="ja-JP" sz="1400" b="1" dirty="0">
                        <a:solidFill>
                          <a:schemeClr val="bg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取組み</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9388" marR="0" lvl="0" indent="-179388" algn="l" defTabSz="914400" rtl="0" eaLnBrk="1" fontAlgn="auto" latinLnBrk="0" hangingPunct="1">
                        <a:lnSpc>
                          <a:spcPts val="1700"/>
                        </a:lnSpc>
                        <a:spcBef>
                          <a:spcPts val="0"/>
                        </a:spcBef>
                        <a:spcAft>
                          <a:spcPts val="0"/>
                        </a:spcAft>
                        <a:buClrTx/>
                        <a:buSzTx/>
                        <a:buFontTx/>
                        <a:buNone/>
                        <a:tabLst/>
                        <a:defRPr/>
                      </a:pPr>
                      <a:r>
                        <a:rPr kumimoji="1" lang="ja-JP" altLang="en-US" sz="1300" b="0" dirty="0">
                          <a:solidFill>
                            <a:schemeClr val="tx1"/>
                          </a:solidFill>
                        </a:rPr>
                        <a:t>■</a:t>
                      </a:r>
                      <a:r>
                        <a:rPr kumimoji="1" lang="ja-JP" altLang="en-US" sz="1300" b="0" strike="noStrike" dirty="0">
                          <a:solidFill>
                            <a:schemeClr val="tx1"/>
                          </a:solidFill>
                        </a:rPr>
                        <a:t>大阪府がん診療連携協議会と連携して拠点病院の訪問を行い、好事例等の収集や情報共有、要件充足状況等の確認を実施する等</a:t>
                      </a:r>
                      <a:r>
                        <a:rPr kumimoji="1" lang="ja-JP" altLang="en-US" sz="1300" b="0" dirty="0">
                          <a:solidFill>
                            <a:schemeClr val="tx1"/>
                          </a:solidFill>
                          <a:latin typeface="+mn-ea"/>
                          <a:ea typeface="+mn-ea"/>
                        </a:rPr>
                        <a:t>、さらなるがん医療提供の充実を図る。</a:t>
                      </a:r>
                      <a:endParaRPr kumimoji="1" lang="en-US" altLang="ja-JP" sz="1300" b="0" dirty="0">
                        <a:solidFill>
                          <a:schemeClr val="tx1"/>
                        </a:solidFill>
                        <a:latin typeface="+mn-ea"/>
                        <a:ea typeface="+mn-ea"/>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0" dirty="0">
                          <a:solidFill>
                            <a:schemeClr val="tx1"/>
                          </a:solidFill>
                          <a:latin typeface="+mn-ea"/>
                          <a:ea typeface="+mn-ea"/>
                        </a:rPr>
                        <a:t>■各圏域がん診療ネットワーク協議会におけるがん登録を用いた分析等の実施</a:t>
                      </a:r>
                      <a:endParaRPr kumimoji="1" lang="en-US" altLang="ja-JP" sz="13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4319985"/>
                  </a:ext>
                </a:extLst>
              </a:tr>
              <a:tr h="2844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令和６年度最終予算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700"/>
                        </a:lnSpc>
                      </a:pPr>
                      <a:r>
                        <a:rPr kumimoji="1" lang="ja-JP" altLang="en-US" sz="1300" spc="-60" baseline="0" dirty="0">
                          <a:solidFill>
                            <a:schemeClr val="tx1"/>
                          </a:solidFill>
                        </a:rPr>
                        <a:t>がん診療拠点病院機能強化事業（</a:t>
                      </a:r>
                      <a:r>
                        <a:rPr kumimoji="1" lang="en-US" altLang="ja-JP" sz="1300" spc="-60" baseline="0" dirty="0">
                          <a:solidFill>
                            <a:schemeClr val="tx1"/>
                          </a:solidFill>
                        </a:rPr>
                        <a:t>133,316</a:t>
                      </a:r>
                      <a:r>
                        <a:rPr kumimoji="1" lang="ja-JP" altLang="en-US" sz="1300" spc="-60" baseline="0" dirty="0">
                          <a:solidFill>
                            <a:schemeClr val="tx1"/>
                          </a:solidFill>
                        </a:rPr>
                        <a:t>千円）、がん医療提供体制充実強化事業（</a:t>
                      </a:r>
                      <a:r>
                        <a:rPr kumimoji="1" lang="en-US" altLang="ja-JP" sz="1300" spc="-60" baseline="0" dirty="0">
                          <a:solidFill>
                            <a:schemeClr val="tx1"/>
                          </a:solidFill>
                        </a:rPr>
                        <a:t>45,452</a:t>
                      </a:r>
                      <a:r>
                        <a:rPr kumimoji="1" lang="ja-JP" altLang="en-US" sz="1300" spc="-60" baseline="0" dirty="0">
                          <a:solidFill>
                            <a:schemeClr val="tx1"/>
                          </a:solidFill>
                        </a:rPr>
                        <a:t>千円）、</a:t>
                      </a:r>
                      <a:endParaRPr kumimoji="1" lang="en-US" altLang="ja-JP" sz="1300" spc="-60" baseline="0" dirty="0">
                        <a:solidFill>
                          <a:schemeClr val="tx1"/>
                        </a:solidFill>
                      </a:endParaRPr>
                    </a:p>
                    <a:p>
                      <a:pPr>
                        <a:lnSpc>
                          <a:spcPts val="1700"/>
                        </a:lnSpc>
                      </a:pPr>
                      <a:r>
                        <a:rPr kumimoji="1" lang="ja-JP" altLang="en-US" sz="1300" spc="-60" baseline="0" dirty="0">
                          <a:solidFill>
                            <a:schemeClr val="tx1"/>
                          </a:solidFill>
                        </a:rPr>
                        <a:t>地域医療連携強化事業（</a:t>
                      </a:r>
                      <a:r>
                        <a:rPr kumimoji="1" lang="en-US" altLang="ja-JP" sz="1300" spc="-60" baseline="0" dirty="0">
                          <a:solidFill>
                            <a:schemeClr val="tx1"/>
                          </a:solidFill>
                        </a:rPr>
                        <a:t>4,090</a:t>
                      </a:r>
                      <a:r>
                        <a:rPr kumimoji="1" lang="ja-JP" altLang="en-US" sz="1300" spc="-60" baseline="0" dirty="0">
                          <a:solidFill>
                            <a:schemeClr val="tx1"/>
                          </a:solidFill>
                        </a:rPr>
                        <a:t>千円）</a:t>
                      </a:r>
                      <a:endParaRPr kumimoji="1" lang="en-US" altLang="ja-JP" sz="1300" spc="-60" baseline="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516140"/>
                  </a:ext>
                </a:extLst>
              </a:tr>
              <a:tr h="2844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令和７年度当初予算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700"/>
                        </a:lnSpc>
                      </a:pPr>
                      <a:r>
                        <a:rPr kumimoji="1" lang="ja-JP" altLang="en-US" sz="1300" spc="-60" baseline="0" dirty="0">
                          <a:solidFill>
                            <a:schemeClr val="tx1"/>
                          </a:solidFill>
                        </a:rPr>
                        <a:t>がん診療拠点病院機能強化事業（</a:t>
                      </a:r>
                      <a:r>
                        <a:rPr kumimoji="1" lang="en-US" altLang="ja-JP" sz="1300" spc="-60" baseline="0" dirty="0">
                          <a:solidFill>
                            <a:schemeClr val="tx1"/>
                          </a:solidFill>
                        </a:rPr>
                        <a:t>133,280</a:t>
                      </a:r>
                      <a:r>
                        <a:rPr kumimoji="1" lang="ja-JP" altLang="en-US" sz="1300" spc="-60" baseline="0" dirty="0">
                          <a:solidFill>
                            <a:schemeClr val="tx1"/>
                          </a:solidFill>
                        </a:rPr>
                        <a:t>千円）、がん医療提供体制充実強化事業（</a:t>
                      </a:r>
                      <a:r>
                        <a:rPr kumimoji="1" lang="en-US" altLang="ja-JP" sz="1300" spc="-60" baseline="0" dirty="0">
                          <a:solidFill>
                            <a:schemeClr val="tx1"/>
                          </a:solidFill>
                        </a:rPr>
                        <a:t>77,240</a:t>
                      </a:r>
                      <a:r>
                        <a:rPr kumimoji="1" lang="ja-JP" altLang="en-US" sz="1300" spc="-60" baseline="0" dirty="0">
                          <a:solidFill>
                            <a:schemeClr val="tx1"/>
                          </a:solidFill>
                        </a:rPr>
                        <a:t>千円）、</a:t>
                      </a:r>
                      <a:endParaRPr kumimoji="1" lang="en-US" altLang="ja-JP" sz="1300" spc="-60" baseline="0" dirty="0">
                        <a:solidFill>
                          <a:schemeClr val="tx1"/>
                        </a:solidFill>
                      </a:endParaRPr>
                    </a:p>
                    <a:p>
                      <a:pPr>
                        <a:lnSpc>
                          <a:spcPts val="1700"/>
                        </a:lnSpc>
                      </a:pPr>
                      <a:r>
                        <a:rPr kumimoji="1" lang="ja-JP" altLang="en-US" sz="1300" spc="-60" baseline="0" dirty="0">
                          <a:solidFill>
                            <a:schemeClr val="tx1"/>
                          </a:solidFill>
                        </a:rPr>
                        <a:t>地域医療連携強化事業（</a:t>
                      </a:r>
                      <a:r>
                        <a:rPr kumimoji="1" lang="en-US" altLang="ja-JP" sz="1300" spc="-60" baseline="0" dirty="0">
                          <a:solidFill>
                            <a:schemeClr val="tx1"/>
                          </a:solidFill>
                        </a:rPr>
                        <a:t>8,000</a:t>
                      </a:r>
                      <a:r>
                        <a:rPr kumimoji="1" lang="ja-JP" altLang="en-US" sz="1300" spc="-60" baseline="0" dirty="0">
                          <a:solidFill>
                            <a:schemeClr val="tx1"/>
                          </a:solidFill>
                        </a:rPr>
                        <a:t>千円）</a:t>
                      </a:r>
                      <a:endParaRPr kumimoji="1" lang="en-US" altLang="ja-JP" sz="1300" spc="-60" baseline="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72158"/>
                  </a:ext>
                </a:extLst>
              </a:tr>
            </a:tbl>
          </a:graphicData>
        </a:graphic>
      </p:graphicFrame>
      <p:sp>
        <p:nvSpPr>
          <p:cNvPr id="6" name="スライド番号プレースホルダー 1">
            <a:extLst>
              <a:ext uri="{FF2B5EF4-FFF2-40B4-BE49-F238E27FC236}">
                <a16:creationId xmlns:a16="http://schemas.microsoft.com/office/drawing/2014/main" id="{16668B07-4B16-4A6A-9D11-BFB11C3BE3F3}"/>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13</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90216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310388" y="987879"/>
            <a:ext cx="9259910" cy="56400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9" name="表 18"/>
          <p:cNvGraphicFramePr>
            <a:graphicFrameLocks noGrp="1"/>
          </p:cNvGraphicFramePr>
          <p:nvPr>
            <p:extLst>
              <p:ext uri="{D42A27DB-BD31-4B8C-83A1-F6EECF244321}">
                <p14:modId xmlns:p14="http://schemas.microsoft.com/office/powerpoint/2010/main" val="731336323"/>
              </p:ext>
            </p:extLst>
          </p:nvPr>
        </p:nvGraphicFramePr>
        <p:xfrm>
          <a:off x="445454" y="2118337"/>
          <a:ext cx="8989777" cy="1247244"/>
        </p:xfrm>
        <a:graphic>
          <a:graphicData uri="http://schemas.openxmlformats.org/drawingml/2006/table">
            <a:tbl>
              <a:tblPr firstRow="1" firstCol="1" bandRow="1">
                <a:tableStyleId>{5C22544A-7EE6-4342-B048-85BDC9FD1C3A}</a:tableStyleId>
              </a:tblPr>
              <a:tblGrid>
                <a:gridCol w="236015">
                  <a:extLst>
                    <a:ext uri="{9D8B030D-6E8A-4147-A177-3AD203B41FA5}">
                      <a16:colId xmlns:a16="http://schemas.microsoft.com/office/drawing/2014/main" val="20000"/>
                    </a:ext>
                  </a:extLst>
                </a:gridCol>
                <a:gridCol w="2507459">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170472">
                  <a:extLst>
                    <a:ext uri="{9D8B030D-6E8A-4147-A177-3AD203B41FA5}">
                      <a16:colId xmlns:a16="http://schemas.microsoft.com/office/drawing/2014/main" val="1147227426"/>
                    </a:ext>
                  </a:extLst>
                </a:gridCol>
                <a:gridCol w="1866031">
                  <a:extLst>
                    <a:ext uri="{9D8B030D-6E8A-4147-A177-3AD203B41FA5}">
                      <a16:colId xmlns:a16="http://schemas.microsoft.com/office/drawing/2014/main" val="20003"/>
                    </a:ext>
                  </a:extLst>
                </a:gridCol>
              </a:tblGrid>
              <a:tr h="303132">
                <a:tc>
                  <a:txBody>
                    <a:bodyPr/>
                    <a:lstStyle/>
                    <a:p>
                      <a:pPr algn="ctr" fontAlgn="auto">
                        <a:lnSpc>
                          <a:spcPts val="16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sz="1400" b="1" dirty="0">
                          <a:effectLst/>
                          <a:latin typeface="+mn-ea"/>
                          <a:ea typeface="+mn-ea"/>
                        </a:rPr>
                        <a:t>個別目標</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effectLst/>
                          <a:latin typeface="+mn-ea"/>
                          <a:ea typeface="+mn-ea"/>
                        </a:rPr>
                        <a:t>計画策定時</a:t>
                      </a:r>
                      <a:r>
                        <a:rPr lang="ja-JP" sz="1400" b="1" dirty="0">
                          <a:effectLst/>
                          <a:latin typeface="+mn-ea"/>
                          <a:ea typeface="+mn-ea"/>
                        </a:rPr>
                        <a:t>の</a:t>
                      </a:r>
                      <a:r>
                        <a:rPr lang="ja-JP" altLang="en-US" sz="1400" b="1" dirty="0">
                          <a:effectLst/>
                          <a:latin typeface="+mn-ea"/>
                          <a:ea typeface="+mn-ea"/>
                        </a:rPr>
                        <a:t>値</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effectLst/>
                          <a:latin typeface="+mn-ea"/>
                          <a:ea typeface="+mn-ea"/>
                        </a:rPr>
                        <a:t>現状</a:t>
                      </a:r>
                      <a:r>
                        <a:rPr lang="ja-JP" altLang="en-US" sz="1400" b="1" dirty="0">
                          <a:effectLst/>
                          <a:latin typeface="+mn-ea"/>
                          <a:ea typeface="+mn-ea"/>
                        </a:rPr>
                        <a:t>値</a:t>
                      </a:r>
                      <a:endParaRPr lang="ja-JP" alt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400" b="1" dirty="0">
                          <a:effectLst/>
                          <a:latin typeface="+mn-ea"/>
                          <a:ea typeface="+mn-ea"/>
                        </a:rPr>
                        <a:t>2029</a:t>
                      </a:r>
                      <a:r>
                        <a:rPr lang="ja-JP" sz="1400" b="1" dirty="0">
                          <a:effectLst/>
                          <a:latin typeface="+mn-ea"/>
                          <a:ea typeface="+mn-ea"/>
                        </a:rPr>
                        <a:t>年度目標</a:t>
                      </a:r>
                      <a:r>
                        <a:rPr lang="ja-JP" altLang="en-US" sz="1400" b="1" dirty="0">
                          <a:effectLst/>
                          <a:latin typeface="+mn-ea"/>
                          <a:ea typeface="+mn-ea"/>
                        </a:rPr>
                        <a:t>値</a:t>
                      </a:r>
                      <a:endParaRPr lang="ja-JP" sz="1400" b="1" dirty="0">
                        <a:solidFill>
                          <a:srgbClr val="000000"/>
                        </a:solidFill>
                        <a:effectLst/>
                        <a:latin typeface="+mn-ea"/>
                        <a:ea typeface="+mn-ea"/>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944112">
                <a:tc>
                  <a:txBody>
                    <a:bodyPr/>
                    <a:lstStyle/>
                    <a:p>
                      <a:pPr algn="ctr" fontAlgn="auto">
                        <a:lnSpc>
                          <a:spcPts val="1600"/>
                        </a:lnSpc>
                        <a:spcAft>
                          <a:spcPts val="0"/>
                        </a:spcAft>
                      </a:pPr>
                      <a:r>
                        <a:rPr lang="ja-JP" sz="1400" b="1" dirty="0">
                          <a:effectLst/>
                          <a:latin typeface="+mn-ea"/>
                          <a:ea typeface="+mn-ea"/>
                        </a:rPr>
                        <a:t>１</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sz="1400" b="1" kern="100" dirty="0">
                          <a:effectLst/>
                          <a:latin typeface="+mn-ea"/>
                          <a:ea typeface="+mn-ea"/>
                        </a:rPr>
                        <a:t>がん患者の緩和ケアに対する満足度</a:t>
                      </a:r>
                      <a:endParaRPr lang="ja-JP" sz="1400" b="1" dirty="0">
                        <a:effectLst/>
                        <a:latin typeface="+mn-ea"/>
                        <a:ea typeface="+mn-ea"/>
                      </a:endParaRPr>
                    </a:p>
                    <a:p>
                      <a:pPr algn="l" fontAlgn="auto">
                        <a:lnSpc>
                          <a:spcPts val="1600"/>
                        </a:lnSpc>
                        <a:spcAft>
                          <a:spcPts val="0"/>
                        </a:spcAft>
                      </a:pPr>
                      <a:r>
                        <a:rPr lang="ja-JP" sz="1400" b="1" kern="100" dirty="0">
                          <a:effectLst/>
                          <a:latin typeface="+mn-ea"/>
                          <a:ea typeface="+mn-ea"/>
                        </a:rPr>
                        <a:t>【がん患者ニーズ調査】</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rgbClr val="000000"/>
                          </a:solidFill>
                          <a:effectLst/>
                          <a:latin typeface="+mn-ea"/>
                          <a:ea typeface="+mn-ea"/>
                          <a:cs typeface="HG丸ｺﾞｼｯｸM-PRO"/>
                        </a:rPr>
                        <a:t>70.5</a:t>
                      </a:r>
                      <a:r>
                        <a:rPr lang="ja-JP" altLang="en-US" sz="1400" b="1" dirty="0">
                          <a:solidFill>
                            <a:srgbClr val="000000"/>
                          </a:solidFill>
                          <a:effectLst/>
                          <a:latin typeface="+mn-ea"/>
                          <a:ea typeface="+mn-ea"/>
                          <a:cs typeface="HG丸ｺﾞｼｯｸM-PRO"/>
                        </a:rPr>
                        <a:t>％</a:t>
                      </a:r>
                    </a:p>
                    <a:p>
                      <a:pPr algn="ctr" fontAlgn="auto">
                        <a:lnSpc>
                          <a:spcPts val="1600"/>
                        </a:lnSpc>
                        <a:spcAft>
                          <a:spcPts val="0"/>
                        </a:spcAft>
                      </a:pPr>
                      <a:r>
                        <a:rPr lang="en-US" altLang="ja-JP" sz="1400" b="1" dirty="0">
                          <a:solidFill>
                            <a:srgbClr val="000000"/>
                          </a:solidFill>
                          <a:effectLst/>
                          <a:latin typeface="+mn-ea"/>
                          <a:ea typeface="+mn-ea"/>
                          <a:cs typeface="HG丸ｺﾞｼｯｸM-PRO"/>
                        </a:rPr>
                        <a:t>【</a:t>
                      </a:r>
                      <a:r>
                        <a:rPr lang="ja-JP" altLang="en-US" sz="1400" b="1" dirty="0">
                          <a:solidFill>
                            <a:srgbClr val="000000"/>
                          </a:solidFill>
                          <a:effectLst/>
                          <a:latin typeface="+mn-ea"/>
                          <a:ea typeface="+mn-ea"/>
                          <a:cs typeface="HG丸ｺﾞｼｯｸM-PRO"/>
                        </a:rPr>
                        <a:t>令和</a:t>
                      </a:r>
                      <a:r>
                        <a:rPr lang="en-US" altLang="ja-JP" sz="1400" b="1" dirty="0">
                          <a:solidFill>
                            <a:srgbClr val="000000"/>
                          </a:solidFill>
                          <a:effectLst/>
                          <a:latin typeface="+mn-ea"/>
                          <a:ea typeface="+mn-ea"/>
                          <a:cs typeface="HG丸ｺﾞｼｯｸM-PRO"/>
                        </a:rPr>
                        <a:t>4</a:t>
                      </a:r>
                      <a:r>
                        <a:rPr lang="ja-JP" altLang="en-US" sz="1400" b="1" dirty="0">
                          <a:solidFill>
                            <a:srgbClr val="000000"/>
                          </a:solidFill>
                          <a:effectLst/>
                          <a:latin typeface="+mn-ea"/>
                          <a:ea typeface="+mn-ea"/>
                          <a:cs typeface="HG丸ｺﾞｼｯｸM-PRO"/>
                        </a:rPr>
                        <a:t>（</a:t>
                      </a:r>
                      <a:r>
                        <a:rPr lang="en-US" altLang="ja-JP" sz="1400" b="1" dirty="0">
                          <a:solidFill>
                            <a:srgbClr val="000000"/>
                          </a:solidFill>
                          <a:effectLst/>
                          <a:latin typeface="+mn-ea"/>
                          <a:ea typeface="+mn-ea"/>
                          <a:cs typeface="HG丸ｺﾞｼｯｸM-PRO"/>
                        </a:rPr>
                        <a:t>2022</a:t>
                      </a:r>
                      <a:r>
                        <a:rPr lang="ja-JP" altLang="en-US" sz="1400" b="1" dirty="0">
                          <a:solidFill>
                            <a:srgbClr val="000000"/>
                          </a:solidFill>
                          <a:effectLst/>
                          <a:latin typeface="+mn-ea"/>
                          <a:ea typeface="+mn-ea"/>
                          <a:cs typeface="HG丸ｺﾞｼｯｸM-PRO"/>
                        </a:rPr>
                        <a:t>）年度</a:t>
                      </a:r>
                      <a:r>
                        <a:rPr lang="en-US" altLang="ja-JP" sz="1400" b="1" dirty="0">
                          <a:solidFill>
                            <a:srgbClr val="000000"/>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400" b="1" dirty="0">
                          <a:solidFill>
                            <a:srgbClr val="000000"/>
                          </a:solidFill>
                          <a:effectLst/>
                          <a:latin typeface="+mn-ea"/>
                          <a:ea typeface="+mn-ea"/>
                          <a:cs typeface="HG丸ｺﾞｼｯｸM-PRO"/>
                        </a:rPr>
                        <a:t>令和８年度に実施する</a:t>
                      </a:r>
                      <a:endParaRPr lang="en-US" altLang="ja-JP" sz="1400" b="1" dirty="0">
                        <a:solidFill>
                          <a:srgbClr val="000000"/>
                        </a:solidFill>
                        <a:effectLst/>
                        <a:latin typeface="+mn-ea"/>
                        <a:ea typeface="+mn-ea"/>
                        <a:cs typeface="HG丸ｺﾞｼｯｸM-PRO"/>
                      </a:endParaRPr>
                    </a:p>
                    <a:p>
                      <a:pPr algn="ctr" fontAlgn="auto">
                        <a:lnSpc>
                          <a:spcPts val="1600"/>
                        </a:lnSpc>
                        <a:spcAft>
                          <a:spcPts val="0"/>
                        </a:spcAft>
                      </a:pPr>
                      <a:r>
                        <a:rPr lang="ja-JP" altLang="en-US" sz="1400" b="1" dirty="0">
                          <a:solidFill>
                            <a:srgbClr val="000000"/>
                          </a:solidFill>
                          <a:effectLst/>
                          <a:latin typeface="+mn-ea"/>
                          <a:ea typeface="+mn-ea"/>
                          <a:cs typeface="HG丸ｺﾞｼｯｸM-PRO"/>
                        </a:rPr>
                        <a:t>患者ニーズ調査結果を</a:t>
                      </a:r>
                      <a:endParaRPr lang="en-US" altLang="ja-JP" sz="1400" b="1" dirty="0">
                        <a:solidFill>
                          <a:srgbClr val="000000"/>
                        </a:solidFill>
                        <a:effectLst/>
                        <a:latin typeface="+mn-ea"/>
                        <a:ea typeface="+mn-ea"/>
                        <a:cs typeface="HG丸ｺﾞｼｯｸM-PRO"/>
                      </a:endParaRPr>
                    </a:p>
                    <a:p>
                      <a:pPr algn="ctr" fontAlgn="auto">
                        <a:lnSpc>
                          <a:spcPts val="1600"/>
                        </a:lnSpc>
                        <a:spcAft>
                          <a:spcPts val="0"/>
                        </a:spcAft>
                      </a:pPr>
                      <a:r>
                        <a:rPr lang="ja-JP" altLang="en-US" sz="1400" b="1" dirty="0">
                          <a:solidFill>
                            <a:srgbClr val="000000"/>
                          </a:solidFill>
                          <a:effectLst/>
                          <a:latin typeface="+mn-ea"/>
                          <a:ea typeface="+mn-ea"/>
                          <a:cs typeface="HG丸ｺﾞｼｯｸM-PRO"/>
                        </a:rPr>
                        <a:t>受け算出</a:t>
                      </a:r>
                      <a:endParaRPr lang="en-US" alt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rPr>
                        <a:t>90</a:t>
                      </a:r>
                      <a:r>
                        <a:rPr lang="ja-JP" sz="1400" b="1" dirty="0">
                          <a:solidFill>
                            <a:schemeClr val="tx1"/>
                          </a:solidFill>
                          <a:effectLst/>
                          <a:latin typeface="+mn-ea"/>
                          <a:ea typeface="+mn-ea"/>
                        </a:rPr>
                        <a:t>％</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957143741"/>
              </p:ext>
            </p:extLst>
          </p:nvPr>
        </p:nvGraphicFramePr>
        <p:xfrm>
          <a:off x="448459" y="3538735"/>
          <a:ext cx="9009081" cy="2909890"/>
        </p:xfrm>
        <a:graphic>
          <a:graphicData uri="http://schemas.openxmlformats.org/drawingml/2006/table">
            <a:tbl>
              <a:tblPr firstRow="1" firstCol="1" bandRow="1">
                <a:tableStyleId>{5C22544A-7EE6-4342-B048-85BDC9FD1C3A}</a:tableStyleId>
              </a:tblPr>
              <a:tblGrid>
                <a:gridCol w="310339">
                  <a:extLst>
                    <a:ext uri="{9D8B030D-6E8A-4147-A177-3AD203B41FA5}">
                      <a16:colId xmlns:a16="http://schemas.microsoft.com/office/drawing/2014/main" val="20000"/>
                    </a:ext>
                  </a:extLst>
                </a:gridCol>
                <a:gridCol w="3149866">
                  <a:extLst>
                    <a:ext uri="{9D8B030D-6E8A-4147-A177-3AD203B41FA5}">
                      <a16:colId xmlns:a16="http://schemas.microsoft.com/office/drawing/2014/main" val="20001"/>
                    </a:ext>
                  </a:extLst>
                </a:gridCol>
                <a:gridCol w="2805354">
                  <a:extLst>
                    <a:ext uri="{9D8B030D-6E8A-4147-A177-3AD203B41FA5}">
                      <a16:colId xmlns:a16="http://schemas.microsoft.com/office/drawing/2014/main" val="20002"/>
                    </a:ext>
                  </a:extLst>
                </a:gridCol>
                <a:gridCol w="2743522">
                  <a:extLst>
                    <a:ext uri="{9D8B030D-6E8A-4147-A177-3AD203B41FA5}">
                      <a16:colId xmlns:a16="http://schemas.microsoft.com/office/drawing/2014/main" val="768486730"/>
                    </a:ext>
                  </a:extLst>
                </a:gridCol>
              </a:tblGrid>
              <a:tr h="296568">
                <a:tc>
                  <a:txBody>
                    <a:bodyPr/>
                    <a:lstStyle/>
                    <a:p>
                      <a:pPr algn="ctr" fontAlgn="auto">
                        <a:lnSpc>
                          <a:spcPts val="16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sz="1400" b="1" kern="100" dirty="0">
                          <a:effectLst/>
                          <a:latin typeface="+mn-ea"/>
                          <a:ea typeface="+mn-ea"/>
                        </a:rPr>
                        <a:t>モニタリング指標</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effectLst/>
                          <a:latin typeface="+mn-ea"/>
                          <a:ea typeface="+mn-ea"/>
                        </a:rPr>
                        <a:t>計画策定時</a:t>
                      </a:r>
                      <a:r>
                        <a:rPr lang="ja-JP" altLang="ja-JP" sz="1400" b="1" dirty="0">
                          <a:effectLst/>
                          <a:latin typeface="+mn-ea"/>
                          <a:ea typeface="+mn-ea"/>
                        </a:rPr>
                        <a:t>の</a:t>
                      </a:r>
                      <a:r>
                        <a:rPr lang="ja-JP" altLang="en-US" sz="1400" b="1" dirty="0">
                          <a:effectLst/>
                          <a:latin typeface="+mn-ea"/>
                          <a:ea typeface="+mn-ea"/>
                        </a:rPr>
                        <a:t>値</a:t>
                      </a:r>
                      <a:endParaRPr lang="ja-JP" alt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effectLst/>
                          <a:latin typeface="+mn-ea"/>
                          <a:ea typeface="+mn-ea"/>
                        </a:rPr>
                        <a:t>現状</a:t>
                      </a:r>
                      <a:r>
                        <a:rPr lang="ja-JP" altLang="en-US" sz="1400" b="1" dirty="0">
                          <a:effectLst/>
                          <a:latin typeface="+mn-ea"/>
                          <a:ea typeface="+mn-ea"/>
                        </a:rPr>
                        <a:t>値</a:t>
                      </a:r>
                      <a:endParaRPr lang="ja-JP" alt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598380">
                <a:tc>
                  <a:txBody>
                    <a:bodyPr/>
                    <a:lstStyle/>
                    <a:p>
                      <a:pPr algn="ctr" fontAlgn="auto">
                        <a:lnSpc>
                          <a:spcPts val="1600"/>
                        </a:lnSpc>
                        <a:spcAft>
                          <a:spcPts val="0"/>
                        </a:spcAft>
                      </a:pPr>
                      <a:r>
                        <a:rPr lang="en-US" sz="1400" b="1" dirty="0">
                          <a:effectLst/>
                          <a:latin typeface="+mn-ea"/>
                          <a:ea typeface="+mn-ea"/>
                        </a:rPr>
                        <a:t>1</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400" b="1" dirty="0">
                          <a:solidFill>
                            <a:schemeClr val="tx1"/>
                          </a:solidFill>
                          <a:effectLst/>
                          <a:latin typeface="+mn-ea"/>
                          <a:ea typeface="+mn-ea"/>
                        </a:rPr>
                        <a:t>がん拠点病院における</a:t>
                      </a:r>
                      <a:r>
                        <a:rPr lang="ja-JP" sz="1400" b="1" dirty="0">
                          <a:solidFill>
                            <a:schemeClr val="tx1"/>
                          </a:solidFill>
                          <a:effectLst/>
                          <a:latin typeface="+mn-ea"/>
                          <a:ea typeface="+mn-ea"/>
                        </a:rPr>
                        <a:t>緩和ケア</a:t>
                      </a:r>
                      <a:endParaRPr lang="en-US" altLang="ja-JP" sz="1400" b="1" dirty="0">
                        <a:solidFill>
                          <a:schemeClr val="tx1"/>
                        </a:solidFill>
                        <a:effectLst/>
                        <a:latin typeface="+mn-ea"/>
                        <a:ea typeface="+mn-ea"/>
                      </a:endParaRPr>
                    </a:p>
                    <a:p>
                      <a:pPr algn="l" fontAlgn="auto">
                        <a:lnSpc>
                          <a:spcPts val="1600"/>
                        </a:lnSpc>
                        <a:spcAft>
                          <a:spcPts val="0"/>
                        </a:spcAft>
                      </a:pPr>
                      <a:r>
                        <a:rPr lang="ja-JP" sz="1400" b="1" dirty="0">
                          <a:solidFill>
                            <a:schemeClr val="tx1"/>
                          </a:solidFill>
                          <a:effectLst/>
                          <a:latin typeface="+mn-ea"/>
                          <a:ea typeface="+mn-ea"/>
                        </a:rPr>
                        <a:t>チームの新規診療症例数</a:t>
                      </a:r>
                      <a:br>
                        <a:rPr lang="en-US" sz="1400" b="1" dirty="0">
                          <a:solidFill>
                            <a:schemeClr val="tx1"/>
                          </a:solidFill>
                          <a:effectLst/>
                          <a:latin typeface="+mn-ea"/>
                          <a:ea typeface="+mn-ea"/>
                        </a:rPr>
                      </a:br>
                      <a:r>
                        <a:rPr lang="ja-JP" sz="1400" b="1" dirty="0">
                          <a:solidFill>
                            <a:schemeClr val="tx1"/>
                          </a:solidFill>
                          <a:effectLst/>
                          <a:latin typeface="+mn-ea"/>
                          <a:ea typeface="+mn-ea"/>
                        </a:rPr>
                        <a:t>【がん診療拠点病院現況報告】</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14,746</a:t>
                      </a:r>
                      <a:r>
                        <a:rPr lang="ja-JP" altLang="en-US" sz="1400" b="1" dirty="0">
                          <a:solidFill>
                            <a:schemeClr val="tx1"/>
                          </a:solidFill>
                          <a:effectLst/>
                          <a:latin typeface="+mn-ea"/>
                          <a:ea typeface="+mn-ea"/>
                          <a:cs typeface="HG丸ｺﾞｼｯｸM-PRO"/>
                        </a:rPr>
                        <a:t>件／</a:t>
                      </a:r>
                      <a:r>
                        <a:rPr lang="en-US" altLang="ja-JP" sz="1400" b="1" dirty="0">
                          <a:solidFill>
                            <a:schemeClr val="tx1"/>
                          </a:solidFill>
                          <a:effectLst/>
                          <a:latin typeface="+mn-ea"/>
                          <a:ea typeface="+mn-ea"/>
                          <a:cs typeface="HG丸ｺﾞｼｯｸM-PRO"/>
                        </a:rPr>
                        <a:t>66</a:t>
                      </a:r>
                      <a:r>
                        <a:rPr lang="ja-JP" altLang="en-US" sz="1400" b="1" dirty="0">
                          <a:solidFill>
                            <a:schemeClr val="tx1"/>
                          </a:solidFill>
                          <a:effectLst/>
                          <a:latin typeface="+mn-ea"/>
                          <a:ea typeface="+mn-ea"/>
                          <a:cs typeface="HG丸ｺﾞｼｯｸM-PRO"/>
                        </a:rPr>
                        <a:t>病院</a:t>
                      </a:r>
                      <a:r>
                        <a:rPr lang="ja-JP" altLang="en-US" sz="1050" b="1" dirty="0">
                          <a:solidFill>
                            <a:schemeClr val="tx1"/>
                          </a:solidFill>
                          <a:effectLst/>
                          <a:latin typeface="+mn-ea"/>
                          <a:ea typeface="+mn-ea"/>
                          <a:cs typeface="HG丸ｺﾞｼｯｸM-PRO"/>
                        </a:rPr>
                        <a:t>（小児がん除く）</a:t>
                      </a:r>
                      <a:endParaRPr lang="ja-JP" altLang="en-US" sz="1400" b="1" dirty="0">
                        <a:solidFill>
                          <a:schemeClr val="tx1"/>
                        </a:solidFill>
                        <a:effectLst/>
                        <a:latin typeface="+mn-ea"/>
                        <a:ea typeface="+mn-ea"/>
                        <a:cs typeface="HG丸ｺﾞｼｯｸM-PRO"/>
                      </a:endParaRP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a:t>
                      </a:r>
                      <a:r>
                        <a:rPr lang="en-US" altLang="ja-JP" sz="1400" b="1" dirty="0">
                          <a:solidFill>
                            <a:schemeClr val="tx1"/>
                          </a:solidFill>
                          <a:effectLst/>
                          <a:latin typeface="+mn-ea"/>
                          <a:ea typeface="+mn-ea"/>
                          <a:cs typeface="HG丸ｺﾞｼｯｸM-PRO"/>
                        </a:rPr>
                        <a:t>3</a:t>
                      </a:r>
                      <a:r>
                        <a:rPr lang="ja-JP" altLang="en-US" sz="1400" b="1" dirty="0">
                          <a:solidFill>
                            <a:schemeClr val="tx1"/>
                          </a:solidFill>
                          <a:effectLst/>
                          <a:latin typeface="+mn-ea"/>
                          <a:ea typeface="+mn-ea"/>
                          <a:cs typeface="HG丸ｺﾞｼｯｸM-PRO"/>
                        </a:rPr>
                        <a:t>（</a:t>
                      </a:r>
                      <a:r>
                        <a:rPr lang="en-US" altLang="ja-JP" sz="1400" b="1" dirty="0">
                          <a:solidFill>
                            <a:schemeClr val="tx1"/>
                          </a:solidFill>
                          <a:effectLst/>
                          <a:latin typeface="+mn-ea"/>
                          <a:ea typeface="+mn-ea"/>
                          <a:cs typeface="HG丸ｺﾞｼｯｸM-PRO"/>
                        </a:rPr>
                        <a:t>2021</a:t>
                      </a:r>
                      <a:r>
                        <a:rPr lang="ja-JP" altLang="en-US" sz="1400" b="1" dirty="0">
                          <a:solidFill>
                            <a:schemeClr val="tx1"/>
                          </a:solidFill>
                          <a:effectLst/>
                          <a:latin typeface="+mn-ea"/>
                          <a:ea typeface="+mn-ea"/>
                          <a:cs typeface="HG丸ｺﾞｼｯｸM-PRO"/>
                        </a:rPr>
                        <a:t>）年</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14,465</a:t>
                      </a:r>
                      <a:r>
                        <a:rPr lang="ja-JP" altLang="en-US" sz="1400" b="1" dirty="0">
                          <a:solidFill>
                            <a:schemeClr val="tx1"/>
                          </a:solidFill>
                          <a:effectLst/>
                          <a:latin typeface="+mn-ea"/>
                          <a:ea typeface="+mn-ea"/>
                          <a:cs typeface="HG丸ｺﾞｼｯｸM-PRO"/>
                        </a:rPr>
                        <a:t>件／</a:t>
                      </a:r>
                      <a:r>
                        <a:rPr lang="en-US" altLang="ja-JP" sz="1400" b="1" dirty="0">
                          <a:solidFill>
                            <a:schemeClr val="tx1"/>
                          </a:solidFill>
                          <a:effectLst/>
                          <a:latin typeface="+mn-ea"/>
                          <a:ea typeface="+mn-ea"/>
                          <a:cs typeface="HG丸ｺﾞｼｯｸM-PRO"/>
                        </a:rPr>
                        <a:t>65</a:t>
                      </a:r>
                      <a:r>
                        <a:rPr lang="ja-JP" altLang="en-US" sz="1400" b="1" dirty="0">
                          <a:solidFill>
                            <a:schemeClr val="tx1"/>
                          </a:solidFill>
                          <a:effectLst/>
                          <a:latin typeface="+mn-ea"/>
                          <a:ea typeface="+mn-ea"/>
                          <a:cs typeface="HG丸ｺﾞｼｯｸM-PRO"/>
                        </a:rPr>
                        <a:t>病院</a:t>
                      </a:r>
                      <a:r>
                        <a:rPr lang="ja-JP" altLang="en-US" sz="1050" b="1" dirty="0">
                          <a:solidFill>
                            <a:schemeClr val="tx1"/>
                          </a:solidFill>
                          <a:effectLst/>
                          <a:latin typeface="+mn-ea"/>
                          <a:ea typeface="+mn-ea"/>
                          <a:cs typeface="HG丸ｺﾞｼｯｸM-PRO"/>
                        </a:rPr>
                        <a:t>（小児がん除く）</a:t>
                      </a:r>
                      <a:endParaRPr lang="ja-JP" altLang="en-US" sz="1400" b="1" dirty="0">
                        <a:solidFill>
                          <a:schemeClr val="tx1"/>
                        </a:solidFill>
                        <a:effectLst/>
                        <a:latin typeface="+mn-ea"/>
                        <a:ea typeface="+mn-ea"/>
                        <a:cs typeface="HG丸ｺﾞｼｯｸM-PRO"/>
                      </a:endParaRP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a:t>
                      </a:r>
                      <a:r>
                        <a:rPr lang="en-US" altLang="ja-JP" sz="1400" b="1" dirty="0">
                          <a:solidFill>
                            <a:schemeClr val="tx1"/>
                          </a:solidFill>
                          <a:effectLst/>
                          <a:latin typeface="+mn-ea"/>
                          <a:ea typeface="+mn-ea"/>
                          <a:cs typeface="HG丸ｺﾞｼｯｸM-PRO"/>
                        </a:rPr>
                        <a:t> </a:t>
                      </a:r>
                      <a:r>
                        <a:rPr lang="ja-JP" altLang="en-US" sz="1400" b="1" dirty="0">
                          <a:solidFill>
                            <a:schemeClr val="tx1"/>
                          </a:solidFill>
                          <a:effectLst/>
                          <a:latin typeface="+mn-ea"/>
                          <a:ea typeface="+mn-ea"/>
                          <a:cs typeface="HG丸ｺﾞｼｯｸM-PRO"/>
                        </a:rPr>
                        <a:t>５（</a:t>
                      </a:r>
                      <a:r>
                        <a:rPr lang="en-US" altLang="ja-JP" sz="1400" b="1" dirty="0">
                          <a:solidFill>
                            <a:schemeClr val="tx1"/>
                          </a:solidFill>
                          <a:effectLst/>
                          <a:latin typeface="+mn-ea"/>
                          <a:ea typeface="+mn-ea"/>
                          <a:cs typeface="HG丸ｺﾞｼｯｸM-PRO"/>
                        </a:rPr>
                        <a:t>2023 </a:t>
                      </a:r>
                      <a:r>
                        <a:rPr lang="ja-JP" altLang="en-US" sz="1400" b="1" dirty="0">
                          <a:solidFill>
                            <a:schemeClr val="tx1"/>
                          </a:solidFill>
                          <a:effectLst/>
                          <a:latin typeface="+mn-ea"/>
                          <a:ea typeface="+mn-ea"/>
                          <a:cs typeface="HG丸ｺﾞｼｯｸM-PRO"/>
                        </a:rPr>
                        <a:t>）年</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8930">
                <a:tc>
                  <a:txBody>
                    <a:bodyPr/>
                    <a:lstStyle/>
                    <a:p>
                      <a:pPr algn="ctr" fontAlgn="auto">
                        <a:lnSpc>
                          <a:spcPts val="1600"/>
                        </a:lnSpc>
                        <a:spcAft>
                          <a:spcPts val="0"/>
                        </a:spcAft>
                      </a:pPr>
                      <a:r>
                        <a:rPr lang="en-US" sz="1400" b="1" dirty="0">
                          <a:effectLst/>
                          <a:latin typeface="+mn-ea"/>
                          <a:ea typeface="+mn-ea"/>
                        </a:rPr>
                        <a:t>2</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400" b="1" dirty="0">
                          <a:solidFill>
                            <a:schemeClr val="tx1"/>
                          </a:solidFill>
                          <a:effectLst/>
                          <a:latin typeface="+mn-ea"/>
                          <a:ea typeface="+mn-ea"/>
                        </a:rPr>
                        <a:t>がん拠点病院における</a:t>
                      </a:r>
                      <a:r>
                        <a:rPr lang="ja-JP" sz="1400" b="1" dirty="0">
                          <a:solidFill>
                            <a:schemeClr val="tx1"/>
                          </a:solidFill>
                          <a:effectLst/>
                          <a:latin typeface="+mn-ea"/>
                          <a:ea typeface="+mn-ea"/>
                        </a:rPr>
                        <a:t>緩和ケア研修</a:t>
                      </a:r>
                      <a:endParaRPr lang="en-US" altLang="ja-JP" sz="1400" b="1" dirty="0">
                        <a:solidFill>
                          <a:schemeClr val="tx1"/>
                        </a:solidFill>
                        <a:effectLst/>
                        <a:latin typeface="+mn-ea"/>
                        <a:ea typeface="+mn-ea"/>
                      </a:endParaRPr>
                    </a:p>
                    <a:p>
                      <a:pPr algn="l" fontAlgn="auto">
                        <a:lnSpc>
                          <a:spcPts val="1600"/>
                        </a:lnSpc>
                        <a:spcAft>
                          <a:spcPts val="0"/>
                        </a:spcAft>
                      </a:pPr>
                      <a:r>
                        <a:rPr lang="ja-JP" altLang="en-US" sz="1400" b="1" dirty="0">
                          <a:solidFill>
                            <a:schemeClr val="tx1"/>
                          </a:solidFill>
                          <a:effectLst/>
                          <a:latin typeface="+mn-ea"/>
                          <a:ea typeface="+mn-ea"/>
                        </a:rPr>
                        <a:t>受講率</a:t>
                      </a:r>
                      <a:endParaRPr lang="en-US" altLang="ja-JP" sz="1400" b="1" dirty="0">
                        <a:solidFill>
                          <a:schemeClr val="tx1"/>
                        </a:solidFill>
                        <a:effectLst/>
                        <a:latin typeface="+mn-ea"/>
                        <a:ea typeface="+mn-ea"/>
                      </a:endParaRPr>
                    </a:p>
                    <a:p>
                      <a:pPr algn="l" fontAlgn="auto">
                        <a:lnSpc>
                          <a:spcPts val="1600"/>
                        </a:lnSpc>
                        <a:spcAft>
                          <a:spcPts val="0"/>
                        </a:spcAft>
                      </a:pPr>
                      <a:r>
                        <a:rPr lang="ja-JP" sz="1400" b="1" dirty="0">
                          <a:solidFill>
                            <a:schemeClr val="tx1"/>
                          </a:solidFill>
                          <a:effectLst/>
                          <a:latin typeface="+mn-ea"/>
                          <a:ea typeface="+mn-ea"/>
                        </a:rPr>
                        <a:t>【</a:t>
                      </a:r>
                      <a:r>
                        <a:rPr lang="ja-JP" altLang="ja-JP" sz="1400" b="1" dirty="0">
                          <a:solidFill>
                            <a:schemeClr val="tx1"/>
                          </a:solidFill>
                          <a:effectLst/>
                          <a:latin typeface="+mn-ea"/>
                          <a:ea typeface="+mn-ea"/>
                        </a:rPr>
                        <a:t>がん診療拠点病院現況報告</a:t>
                      </a:r>
                      <a:r>
                        <a:rPr lang="ja-JP" sz="1400" b="1" dirty="0">
                          <a:solidFill>
                            <a:schemeClr val="tx1"/>
                          </a:solidFill>
                          <a:effectLst/>
                          <a:latin typeface="+mn-ea"/>
                          <a:ea typeface="+mn-ea"/>
                        </a:rPr>
                        <a:t>】</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81.3%</a:t>
                      </a:r>
                      <a:r>
                        <a:rPr lang="ja-JP" altLang="en-US" sz="1050" b="1" dirty="0">
                          <a:solidFill>
                            <a:schemeClr val="tx1"/>
                          </a:solidFill>
                          <a:effectLst/>
                          <a:latin typeface="+mn-ea"/>
                          <a:ea typeface="+mn-ea"/>
                          <a:cs typeface="HG丸ｺﾞｼｯｸM-PRO"/>
                        </a:rPr>
                        <a:t>（小児がん除く）</a:t>
                      </a:r>
                      <a:endParaRPr lang="ja-JP" altLang="en-US" sz="1400" b="1" dirty="0">
                        <a:solidFill>
                          <a:schemeClr val="tx1"/>
                        </a:solidFill>
                        <a:effectLst/>
                        <a:latin typeface="+mn-ea"/>
                        <a:ea typeface="+mn-ea"/>
                        <a:cs typeface="HG丸ｺﾞｼｯｸM-PRO"/>
                      </a:endParaRP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令和４</a:t>
                      </a:r>
                      <a:r>
                        <a:rPr lang="en-US" altLang="ja-JP" sz="1400" b="1" dirty="0">
                          <a:solidFill>
                            <a:schemeClr val="tx1"/>
                          </a:solidFill>
                          <a:effectLst/>
                          <a:latin typeface="+mn-ea"/>
                          <a:ea typeface="+mn-ea"/>
                          <a:cs typeface="HG丸ｺﾞｼｯｸM-PRO"/>
                        </a:rPr>
                        <a:t>(2022)</a:t>
                      </a:r>
                      <a:r>
                        <a:rPr lang="ja-JP" altLang="en-US" sz="1400" b="1" dirty="0">
                          <a:solidFill>
                            <a:schemeClr val="tx1"/>
                          </a:solidFill>
                          <a:effectLst/>
                          <a:latin typeface="+mn-ea"/>
                          <a:ea typeface="+mn-ea"/>
                          <a:cs typeface="HG丸ｺﾞｼｯｸM-PRO"/>
                        </a:rPr>
                        <a:t>年９月</a:t>
                      </a:r>
                      <a:r>
                        <a:rPr lang="en-US" altLang="ja-JP" sz="1400" b="1" dirty="0">
                          <a:solidFill>
                            <a:schemeClr val="tx1"/>
                          </a:solidFill>
                          <a:effectLst/>
                          <a:latin typeface="+mn-ea"/>
                          <a:ea typeface="+mn-ea"/>
                          <a:cs typeface="HG丸ｺﾞｼｯｸM-PRO"/>
                        </a:rPr>
                        <a:t>1</a:t>
                      </a:r>
                      <a:r>
                        <a:rPr lang="ja-JP" altLang="en-US" sz="1400" b="1" dirty="0">
                          <a:solidFill>
                            <a:schemeClr val="tx1"/>
                          </a:solidFill>
                          <a:effectLst/>
                          <a:latin typeface="+mn-ea"/>
                          <a:ea typeface="+mn-ea"/>
                          <a:cs typeface="HG丸ｺﾞｼｯｸM-PRO"/>
                        </a:rPr>
                        <a:t>日現在</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   86.5%</a:t>
                      </a:r>
                      <a:r>
                        <a:rPr lang="ja-JP" altLang="en-US" sz="1050" b="1" dirty="0">
                          <a:solidFill>
                            <a:schemeClr val="tx1"/>
                          </a:solidFill>
                          <a:effectLst/>
                          <a:latin typeface="+mn-ea"/>
                          <a:ea typeface="+mn-ea"/>
                          <a:cs typeface="HG丸ｺﾞｼｯｸM-PRO"/>
                        </a:rPr>
                        <a:t>（小児がん除く）</a:t>
                      </a: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令和６</a:t>
                      </a:r>
                      <a:r>
                        <a:rPr lang="en-US" altLang="ja-JP" sz="1400" b="1" dirty="0">
                          <a:solidFill>
                            <a:schemeClr val="tx1"/>
                          </a:solidFill>
                          <a:effectLst/>
                          <a:latin typeface="+mn-ea"/>
                          <a:ea typeface="+mn-ea"/>
                          <a:cs typeface="HG丸ｺﾞｼｯｸM-PRO"/>
                        </a:rPr>
                        <a:t>(2024)</a:t>
                      </a:r>
                      <a:r>
                        <a:rPr lang="ja-JP" altLang="en-US" sz="1400" b="1" dirty="0">
                          <a:solidFill>
                            <a:schemeClr val="tx1"/>
                          </a:solidFill>
                          <a:effectLst/>
                          <a:latin typeface="+mn-ea"/>
                          <a:ea typeface="+mn-ea"/>
                          <a:cs typeface="HG丸ｺﾞｼｯｸM-PRO"/>
                        </a:rPr>
                        <a:t>年９月</a:t>
                      </a:r>
                      <a:r>
                        <a:rPr lang="en-US" altLang="ja-JP" sz="1400" b="1" dirty="0">
                          <a:solidFill>
                            <a:schemeClr val="tx1"/>
                          </a:solidFill>
                          <a:effectLst/>
                          <a:latin typeface="+mn-ea"/>
                          <a:ea typeface="+mn-ea"/>
                          <a:cs typeface="HG丸ｺﾞｼｯｸM-PRO"/>
                        </a:rPr>
                        <a:t>1</a:t>
                      </a:r>
                      <a:r>
                        <a:rPr lang="ja-JP" altLang="en-US" sz="1400" b="1" dirty="0">
                          <a:solidFill>
                            <a:schemeClr val="tx1"/>
                          </a:solidFill>
                          <a:effectLst/>
                          <a:latin typeface="+mn-ea"/>
                          <a:ea typeface="+mn-ea"/>
                          <a:cs typeface="HG丸ｺﾞｼｯｸM-PRO"/>
                        </a:rPr>
                        <a:t>日現在</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71907">
                <a:tc>
                  <a:txBody>
                    <a:bodyPr/>
                    <a:lstStyle/>
                    <a:p>
                      <a:pPr algn="ctr" fontAlgn="auto">
                        <a:lnSpc>
                          <a:spcPts val="1600"/>
                        </a:lnSpc>
                        <a:spcAft>
                          <a:spcPts val="0"/>
                        </a:spcAft>
                      </a:pPr>
                      <a:r>
                        <a:rPr lang="en-US" sz="1400" b="1" dirty="0">
                          <a:effectLst/>
                          <a:latin typeface="+mn-ea"/>
                          <a:ea typeface="+mn-ea"/>
                        </a:rPr>
                        <a:t>3</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sz="1400" b="1" dirty="0">
                          <a:solidFill>
                            <a:schemeClr val="tx1"/>
                          </a:solidFill>
                          <a:effectLst/>
                          <a:latin typeface="+mn-ea"/>
                          <a:ea typeface="+mn-ea"/>
                        </a:rPr>
                        <a:t>在宅緩和ケアに取</a:t>
                      </a:r>
                      <a:r>
                        <a:rPr lang="ja-JP" altLang="en-US" sz="1400" b="1" dirty="0">
                          <a:solidFill>
                            <a:schemeClr val="tx1"/>
                          </a:solidFill>
                          <a:effectLst/>
                          <a:latin typeface="+mn-ea"/>
                          <a:ea typeface="+mn-ea"/>
                        </a:rPr>
                        <a:t>り</a:t>
                      </a:r>
                      <a:r>
                        <a:rPr lang="ja-JP" sz="1400" b="1" dirty="0">
                          <a:solidFill>
                            <a:schemeClr val="tx1"/>
                          </a:solidFill>
                          <a:effectLst/>
                          <a:latin typeface="+mn-ea"/>
                          <a:ea typeface="+mn-ea"/>
                        </a:rPr>
                        <a:t>組む医療機関数</a:t>
                      </a:r>
                    </a:p>
                    <a:p>
                      <a:pPr algn="l" fontAlgn="auto">
                        <a:lnSpc>
                          <a:spcPts val="1600"/>
                        </a:lnSpc>
                        <a:spcAft>
                          <a:spcPts val="0"/>
                        </a:spcAft>
                      </a:pPr>
                      <a:r>
                        <a:rPr lang="ja-JP" sz="1400" b="1" dirty="0">
                          <a:solidFill>
                            <a:schemeClr val="tx1"/>
                          </a:solidFill>
                          <a:effectLst/>
                          <a:latin typeface="+mn-ea"/>
                          <a:ea typeface="+mn-ea"/>
                        </a:rPr>
                        <a:t>【がん診療拠点病院現況報告】</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1,178</a:t>
                      </a:r>
                      <a:r>
                        <a:rPr lang="ja-JP" altLang="en-US" sz="1400" b="1" dirty="0">
                          <a:solidFill>
                            <a:schemeClr val="tx1"/>
                          </a:solidFill>
                          <a:effectLst/>
                          <a:latin typeface="+mn-ea"/>
                          <a:ea typeface="+mn-ea"/>
                          <a:cs typeface="HG丸ｺﾞｼｯｸM-PRO"/>
                        </a:rPr>
                        <a:t>医療機関／</a:t>
                      </a:r>
                      <a:r>
                        <a:rPr lang="en-US" altLang="ja-JP" sz="1400" b="1" dirty="0">
                          <a:solidFill>
                            <a:schemeClr val="tx1"/>
                          </a:solidFill>
                          <a:effectLst/>
                          <a:latin typeface="+mn-ea"/>
                          <a:ea typeface="+mn-ea"/>
                          <a:cs typeface="HG丸ｺﾞｼｯｸM-PRO"/>
                        </a:rPr>
                        <a:t>66</a:t>
                      </a:r>
                      <a:r>
                        <a:rPr lang="ja-JP" altLang="en-US" sz="1400" b="1" dirty="0">
                          <a:solidFill>
                            <a:schemeClr val="tx1"/>
                          </a:solidFill>
                          <a:effectLst/>
                          <a:latin typeface="+mn-ea"/>
                          <a:ea typeface="+mn-ea"/>
                          <a:cs typeface="HG丸ｺﾞｼｯｸM-PRO"/>
                        </a:rPr>
                        <a:t>病院</a:t>
                      </a:r>
                      <a:endParaRPr lang="en-US" altLang="ja-JP" sz="1400" b="1" dirty="0">
                        <a:solidFill>
                          <a:schemeClr val="tx1"/>
                        </a:solidFill>
                        <a:effectLst/>
                        <a:latin typeface="+mn-ea"/>
                        <a:ea typeface="+mn-ea"/>
                        <a:cs typeface="HG丸ｺﾞｼｯｸM-PRO"/>
                      </a:endParaRPr>
                    </a:p>
                    <a:p>
                      <a:pPr algn="ctr" fontAlgn="auto">
                        <a:lnSpc>
                          <a:spcPts val="1600"/>
                        </a:lnSpc>
                        <a:spcAft>
                          <a:spcPts val="0"/>
                        </a:spcAft>
                      </a:pPr>
                      <a:r>
                        <a:rPr lang="ja-JP" altLang="en-US" sz="1400" b="1" dirty="0">
                          <a:solidFill>
                            <a:schemeClr val="tx1"/>
                          </a:solidFill>
                          <a:effectLst/>
                          <a:latin typeface="+mn-ea"/>
                          <a:ea typeface="+mn-ea"/>
                          <a:cs typeface="HG丸ｺﾞｼｯｸM-PRO"/>
                        </a:rPr>
                        <a:t>　　　　　　　　</a:t>
                      </a:r>
                      <a:r>
                        <a:rPr lang="ja-JP" altLang="en-US" sz="1000" b="1" dirty="0">
                          <a:solidFill>
                            <a:schemeClr val="tx1"/>
                          </a:solidFill>
                          <a:effectLst/>
                          <a:latin typeface="+mn-ea"/>
                          <a:ea typeface="+mn-ea"/>
                          <a:cs typeface="HG丸ｺﾞｼｯｸM-PRO"/>
                        </a:rPr>
                        <a:t>（小児がん除く）</a:t>
                      </a: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令和４</a:t>
                      </a:r>
                      <a:r>
                        <a:rPr lang="en-US" altLang="ja-JP" sz="1400" b="1" dirty="0">
                          <a:solidFill>
                            <a:schemeClr val="tx1"/>
                          </a:solidFill>
                          <a:effectLst/>
                          <a:latin typeface="+mn-ea"/>
                          <a:ea typeface="+mn-ea"/>
                          <a:cs typeface="HG丸ｺﾞｼｯｸM-PRO"/>
                        </a:rPr>
                        <a:t>(2022)</a:t>
                      </a:r>
                      <a:r>
                        <a:rPr lang="ja-JP" altLang="en-US" sz="1400" b="1" dirty="0">
                          <a:solidFill>
                            <a:schemeClr val="tx1"/>
                          </a:solidFill>
                          <a:effectLst/>
                          <a:latin typeface="+mn-ea"/>
                          <a:ea typeface="+mn-ea"/>
                          <a:cs typeface="HG丸ｺﾞｼｯｸM-PRO"/>
                        </a:rPr>
                        <a:t>年９月</a:t>
                      </a:r>
                      <a:r>
                        <a:rPr lang="en-US" altLang="ja-JP" sz="1400" b="1" dirty="0">
                          <a:solidFill>
                            <a:schemeClr val="tx1"/>
                          </a:solidFill>
                          <a:effectLst/>
                          <a:latin typeface="+mn-ea"/>
                          <a:ea typeface="+mn-ea"/>
                          <a:cs typeface="HG丸ｺﾞｼｯｸM-PRO"/>
                        </a:rPr>
                        <a:t>1</a:t>
                      </a:r>
                      <a:r>
                        <a:rPr lang="ja-JP" altLang="en-US" sz="1400" b="1" dirty="0">
                          <a:solidFill>
                            <a:schemeClr val="tx1"/>
                          </a:solidFill>
                          <a:effectLst/>
                          <a:latin typeface="+mn-ea"/>
                          <a:ea typeface="+mn-ea"/>
                          <a:cs typeface="HG丸ｺﾞｼｯｸM-PRO"/>
                        </a:rPr>
                        <a:t>日現在</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911</a:t>
                      </a:r>
                      <a:r>
                        <a:rPr lang="ja-JP" altLang="en-US" sz="1400" b="1" dirty="0">
                          <a:solidFill>
                            <a:schemeClr val="tx1"/>
                          </a:solidFill>
                          <a:effectLst/>
                          <a:latin typeface="+mn-ea"/>
                          <a:ea typeface="+mn-ea"/>
                          <a:cs typeface="HG丸ｺﾞｼｯｸM-PRO"/>
                        </a:rPr>
                        <a:t>医療機関／</a:t>
                      </a:r>
                      <a:r>
                        <a:rPr lang="en-US" altLang="ja-JP" sz="1400" b="1" dirty="0">
                          <a:solidFill>
                            <a:schemeClr val="tx1"/>
                          </a:solidFill>
                          <a:effectLst/>
                          <a:latin typeface="+mn-ea"/>
                          <a:ea typeface="+mn-ea"/>
                          <a:cs typeface="HG丸ｺﾞｼｯｸM-PRO"/>
                        </a:rPr>
                        <a:t>65</a:t>
                      </a:r>
                      <a:r>
                        <a:rPr lang="ja-JP" altLang="en-US" sz="1400" b="1" dirty="0">
                          <a:solidFill>
                            <a:schemeClr val="tx1"/>
                          </a:solidFill>
                          <a:effectLst/>
                          <a:latin typeface="+mn-ea"/>
                          <a:ea typeface="+mn-ea"/>
                          <a:cs typeface="HG丸ｺﾞｼｯｸM-PRO"/>
                        </a:rPr>
                        <a:t>病院</a:t>
                      </a:r>
                      <a:endParaRPr lang="en-US" altLang="ja-JP" sz="1400" b="1" dirty="0">
                        <a:solidFill>
                          <a:schemeClr val="tx1"/>
                        </a:solidFill>
                        <a:effectLst/>
                        <a:latin typeface="+mn-ea"/>
                        <a:ea typeface="+mn-ea"/>
                        <a:cs typeface="HG丸ｺﾞｼｯｸM-PRO"/>
                      </a:endParaRPr>
                    </a:p>
                    <a:p>
                      <a:pPr algn="ctr" fontAlgn="auto">
                        <a:lnSpc>
                          <a:spcPts val="1600"/>
                        </a:lnSpc>
                        <a:spcAft>
                          <a:spcPts val="0"/>
                        </a:spcAft>
                      </a:pPr>
                      <a:r>
                        <a:rPr lang="ja-JP" altLang="en-US" sz="1400" b="1" dirty="0">
                          <a:solidFill>
                            <a:schemeClr val="tx1"/>
                          </a:solidFill>
                          <a:effectLst/>
                          <a:latin typeface="+mn-ea"/>
                          <a:ea typeface="+mn-ea"/>
                          <a:cs typeface="HG丸ｺﾞｼｯｸM-PRO"/>
                        </a:rPr>
                        <a:t>　　　　　　　</a:t>
                      </a:r>
                      <a:r>
                        <a:rPr lang="ja-JP" altLang="en-US" sz="1050" b="1" dirty="0">
                          <a:solidFill>
                            <a:schemeClr val="tx1"/>
                          </a:solidFill>
                          <a:effectLst/>
                          <a:latin typeface="+mn-ea"/>
                          <a:ea typeface="+mn-ea"/>
                          <a:cs typeface="HG丸ｺﾞｼｯｸM-PRO"/>
                        </a:rPr>
                        <a:t>（小児がん除く）</a:t>
                      </a: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令和６</a:t>
                      </a:r>
                      <a:r>
                        <a:rPr lang="en-US" altLang="ja-JP" sz="1400" b="1" dirty="0">
                          <a:solidFill>
                            <a:schemeClr val="tx1"/>
                          </a:solidFill>
                          <a:effectLst/>
                          <a:latin typeface="+mn-ea"/>
                          <a:ea typeface="+mn-ea"/>
                          <a:cs typeface="HG丸ｺﾞｼｯｸM-PRO"/>
                        </a:rPr>
                        <a:t>(2024)</a:t>
                      </a:r>
                      <a:r>
                        <a:rPr lang="ja-JP" altLang="en-US" sz="1400" b="1" dirty="0">
                          <a:solidFill>
                            <a:schemeClr val="tx1"/>
                          </a:solidFill>
                          <a:effectLst/>
                          <a:latin typeface="+mn-ea"/>
                          <a:ea typeface="+mn-ea"/>
                          <a:cs typeface="HG丸ｺﾞｼｯｸM-PRO"/>
                        </a:rPr>
                        <a:t>年９月</a:t>
                      </a:r>
                      <a:r>
                        <a:rPr lang="en-US" altLang="ja-JP" sz="1400" b="1" dirty="0">
                          <a:solidFill>
                            <a:schemeClr val="tx1"/>
                          </a:solidFill>
                          <a:effectLst/>
                          <a:latin typeface="+mn-ea"/>
                          <a:ea typeface="+mn-ea"/>
                          <a:cs typeface="HG丸ｺﾞｼｯｸM-PRO"/>
                        </a:rPr>
                        <a:t>1</a:t>
                      </a:r>
                      <a:r>
                        <a:rPr lang="ja-JP" altLang="en-US" sz="1400" b="1" dirty="0">
                          <a:solidFill>
                            <a:schemeClr val="tx1"/>
                          </a:solidFill>
                          <a:effectLst/>
                          <a:latin typeface="+mn-ea"/>
                          <a:ea typeface="+mn-ea"/>
                          <a:cs typeface="HG丸ｺﾞｼｯｸM-PRO"/>
                        </a:rPr>
                        <a:t>日現在</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22215">
                <a:tc>
                  <a:txBody>
                    <a:bodyPr/>
                    <a:lstStyle/>
                    <a:p>
                      <a:pPr algn="ctr" fontAlgn="auto">
                        <a:lnSpc>
                          <a:spcPts val="1600"/>
                        </a:lnSpc>
                        <a:spcAft>
                          <a:spcPts val="0"/>
                        </a:spcAft>
                      </a:pPr>
                      <a:r>
                        <a:rPr lang="en-US" sz="1400" b="1" dirty="0">
                          <a:effectLst/>
                          <a:latin typeface="+mn-ea"/>
                          <a:ea typeface="+mn-ea"/>
                        </a:rPr>
                        <a:t>4</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sz="1400" b="1" dirty="0">
                          <a:solidFill>
                            <a:schemeClr val="tx1"/>
                          </a:solidFill>
                          <a:effectLst/>
                          <a:latin typeface="+mn-ea"/>
                          <a:ea typeface="+mn-ea"/>
                        </a:rPr>
                        <a:t>がん患者の緩和ケアに対する</a:t>
                      </a:r>
                      <a:endParaRPr lang="en-US" altLang="ja-JP" sz="1400" b="1" dirty="0">
                        <a:solidFill>
                          <a:schemeClr val="tx1"/>
                        </a:solidFill>
                        <a:effectLst/>
                        <a:latin typeface="+mn-ea"/>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ja-JP" sz="1400" b="1" dirty="0">
                          <a:solidFill>
                            <a:schemeClr val="tx1"/>
                          </a:solidFill>
                          <a:effectLst/>
                          <a:latin typeface="+mn-ea"/>
                          <a:ea typeface="+mn-ea"/>
                        </a:rPr>
                        <a:t>理解度【</a:t>
                      </a:r>
                      <a:r>
                        <a:rPr lang="ja-JP" sz="1400" b="1" kern="100" dirty="0">
                          <a:solidFill>
                            <a:schemeClr val="tx1"/>
                          </a:solidFill>
                          <a:effectLst/>
                          <a:latin typeface="+mn-ea"/>
                          <a:ea typeface="+mn-ea"/>
                        </a:rPr>
                        <a:t>がん患者ニーズ調査</a:t>
                      </a:r>
                      <a:r>
                        <a:rPr lang="ja-JP" sz="1400" b="1" dirty="0">
                          <a:solidFill>
                            <a:schemeClr val="tx1"/>
                          </a:solidFill>
                          <a:effectLst/>
                          <a:latin typeface="+mn-ea"/>
                          <a:ea typeface="+mn-ea"/>
                        </a:rPr>
                        <a:t>】</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44.4</a:t>
                      </a:r>
                      <a:r>
                        <a:rPr lang="ja-JP" altLang="en-US" sz="1400" b="1" dirty="0">
                          <a:solidFill>
                            <a:schemeClr val="tx1"/>
                          </a:solidFill>
                          <a:effectLst/>
                          <a:latin typeface="+mn-ea"/>
                          <a:ea typeface="+mn-ea"/>
                          <a:cs typeface="HG丸ｺﾞｼｯｸM-PRO"/>
                        </a:rPr>
                        <a:t>％</a:t>
                      </a: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令和４（</a:t>
                      </a:r>
                      <a:r>
                        <a:rPr lang="en-US" altLang="ja-JP" sz="1400" b="1" dirty="0">
                          <a:solidFill>
                            <a:schemeClr val="tx1"/>
                          </a:solidFill>
                          <a:effectLst/>
                          <a:latin typeface="+mn-ea"/>
                          <a:ea typeface="+mn-ea"/>
                          <a:cs typeface="HG丸ｺﾞｼｯｸM-PRO"/>
                        </a:rPr>
                        <a:t>2022</a:t>
                      </a:r>
                      <a:r>
                        <a:rPr lang="ja-JP" altLang="en-US" sz="1400" b="1" dirty="0">
                          <a:solidFill>
                            <a:schemeClr val="tx1"/>
                          </a:solidFill>
                          <a:effectLst/>
                          <a:latin typeface="+mn-ea"/>
                          <a:ea typeface="+mn-ea"/>
                          <a:cs typeface="HG丸ｺﾞｼｯｸM-PRO"/>
                        </a:rPr>
                        <a:t>）年度</a:t>
                      </a:r>
                      <a:r>
                        <a:rPr lang="en-US" altLang="ja-JP" sz="1400" b="1" dirty="0">
                          <a:solidFill>
                            <a:schemeClr val="tx1"/>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400" b="1" dirty="0">
                          <a:solidFill>
                            <a:schemeClr val="tx1"/>
                          </a:solidFill>
                          <a:effectLst/>
                          <a:latin typeface="+mn-ea"/>
                          <a:ea typeface="+mn-ea"/>
                          <a:cs typeface="HG丸ｺﾞｼｯｸM-PRO"/>
                        </a:rPr>
                        <a:t>令和８年度に実施する</a:t>
                      </a:r>
                    </a:p>
                    <a:p>
                      <a:pPr algn="ctr" fontAlgn="auto">
                        <a:lnSpc>
                          <a:spcPts val="1600"/>
                        </a:lnSpc>
                        <a:spcAft>
                          <a:spcPts val="0"/>
                        </a:spcAft>
                      </a:pPr>
                      <a:r>
                        <a:rPr lang="ja-JP" altLang="en-US" sz="1400" b="1" dirty="0">
                          <a:solidFill>
                            <a:schemeClr val="tx1"/>
                          </a:solidFill>
                          <a:effectLst/>
                          <a:latin typeface="+mn-ea"/>
                          <a:ea typeface="+mn-ea"/>
                          <a:cs typeface="HG丸ｺﾞｼｯｸM-PRO"/>
                        </a:rPr>
                        <a:t>患者ニーズ調査結果を受け算出</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正方形/長方形 1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２　がん医療の充実</a:t>
            </a:r>
          </a:p>
        </p:txBody>
      </p:sp>
      <p:sp>
        <p:nvSpPr>
          <p:cNvPr id="12" name="正方形/長方形 11"/>
          <p:cNvSpPr/>
          <p:nvPr/>
        </p:nvSpPr>
        <p:spPr>
          <a:xfrm>
            <a:off x="543286" y="1755551"/>
            <a:ext cx="8130963" cy="369332"/>
          </a:xfrm>
          <a:prstGeom prst="rect">
            <a:avLst/>
          </a:prstGeom>
        </p:spPr>
        <p:txBody>
          <a:bodyPr wrap="square">
            <a:spAutoFit/>
          </a:bodyPr>
          <a:lstStyle/>
          <a:p>
            <a:r>
              <a:rPr lang="ja-JP" altLang="en-US" b="1" dirty="0"/>
              <a:t>≪第４期大阪府がん対策推進計画における個別目標及びモニタリング指標≫</a:t>
            </a:r>
          </a:p>
        </p:txBody>
      </p:sp>
      <p:sp>
        <p:nvSpPr>
          <p:cNvPr id="16" name="正方形/長方形 15"/>
          <p:cNvSpPr/>
          <p:nvPr/>
        </p:nvSpPr>
        <p:spPr>
          <a:xfrm>
            <a:off x="129324" y="845121"/>
            <a:ext cx="7267691" cy="854080"/>
          </a:xfrm>
          <a:prstGeom prst="rect">
            <a:avLst/>
          </a:prstGeom>
          <a:solidFill>
            <a:srgbClr val="002060"/>
          </a:solidFill>
        </p:spPr>
        <p:txBody>
          <a:bodyPr wrap="square" anchor="ctr">
            <a:spAutoFit/>
          </a:bodyPr>
          <a:lstStyle/>
          <a:p>
            <a:pPr>
              <a:lnSpc>
                <a:spcPts val="2000"/>
              </a:lnSpc>
            </a:pPr>
            <a:r>
              <a:rPr kumimoji="1" lang="ja-JP" altLang="en-US" sz="1600" b="1" dirty="0">
                <a:ln w="0"/>
                <a:solidFill>
                  <a:schemeClr val="bg1"/>
                </a:solidFill>
                <a:effectLst>
                  <a:outerShdw blurRad="38100" dist="19050" dir="2700000" algn="tl" rotWithShape="0">
                    <a:schemeClr val="dk1">
                      <a:alpha val="40000"/>
                    </a:schemeClr>
                  </a:outerShdw>
                </a:effectLst>
              </a:rPr>
              <a:t>（２）</a:t>
            </a:r>
            <a:r>
              <a:rPr kumimoji="1" lang="ja-JP" altLang="en-US" sz="1600" b="1" dirty="0">
                <a:solidFill>
                  <a:schemeClr val="bg1"/>
                </a:solidFill>
              </a:rPr>
              <a:t>小児･</a:t>
            </a:r>
            <a:r>
              <a:rPr kumimoji="1" lang="en-US" altLang="ja-JP" sz="1600" b="1" dirty="0">
                <a:solidFill>
                  <a:schemeClr val="bg1"/>
                </a:solidFill>
              </a:rPr>
              <a:t>AYA</a:t>
            </a:r>
            <a:r>
              <a:rPr kumimoji="1" lang="ja-JP" altLang="en-US" sz="1600" b="1" dirty="0">
                <a:solidFill>
                  <a:schemeClr val="bg1"/>
                </a:solidFill>
              </a:rPr>
              <a:t>世代のがん･</a:t>
            </a:r>
            <a:r>
              <a:rPr kumimoji="1" lang="ja-JP" altLang="en-US" sz="1600" b="1" u="sng" dirty="0">
                <a:solidFill>
                  <a:schemeClr val="bg1"/>
                </a:solidFill>
              </a:rPr>
              <a:t>高齢者のがん･希少がん</a:t>
            </a:r>
            <a:r>
              <a:rPr kumimoji="1" lang="ja-JP" altLang="en-US" sz="1600" b="1" dirty="0">
                <a:solidFill>
                  <a:schemeClr val="bg1"/>
                </a:solidFill>
              </a:rPr>
              <a:t>の対策　計画Ｐ</a:t>
            </a:r>
            <a:r>
              <a:rPr kumimoji="1" lang="en-US" altLang="ja-JP" sz="1600" b="1" dirty="0">
                <a:solidFill>
                  <a:schemeClr val="bg1"/>
                </a:solidFill>
              </a:rPr>
              <a:t>72</a:t>
            </a:r>
          </a:p>
          <a:p>
            <a:pPr>
              <a:lnSpc>
                <a:spcPts val="2000"/>
              </a:lnSpc>
            </a:pPr>
            <a:r>
              <a:rPr kumimoji="1" lang="ja-JP" altLang="en-US" sz="1600" b="1" dirty="0">
                <a:ln w="0"/>
                <a:solidFill>
                  <a:schemeClr val="bg1"/>
                </a:solidFill>
                <a:effectLst>
                  <a:outerShdw blurRad="38100" dist="19050" dir="2700000" algn="tl" rotWithShape="0">
                    <a:schemeClr val="dk1">
                      <a:alpha val="40000"/>
                    </a:schemeClr>
                  </a:outerShdw>
                </a:effectLst>
              </a:rPr>
              <a:t>（３）高度・専門的な医療</a:t>
            </a:r>
            <a:r>
              <a:rPr kumimoji="1" lang="ja-JP" altLang="en-US" sz="1600" b="1" dirty="0">
                <a:solidFill>
                  <a:schemeClr val="bg1"/>
                </a:solidFill>
              </a:rPr>
              <a:t>の活用　計画Ｐ</a:t>
            </a:r>
            <a:r>
              <a:rPr kumimoji="1" lang="en-US" altLang="ja-JP" sz="1600" b="1" dirty="0">
                <a:solidFill>
                  <a:schemeClr val="bg1"/>
                </a:solidFill>
              </a:rPr>
              <a:t>73</a:t>
            </a:r>
          </a:p>
          <a:p>
            <a:pPr>
              <a:lnSpc>
                <a:spcPts val="2000"/>
              </a:lnSpc>
            </a:pPr>
            <a:r>
              <a:rPr kumimoji="1" lang="ja-JP" altLang="en-US" sz="1600" b="1" dirty="0">
                <a:ln w="0"/>
                <a:solidFill>
                  <a:schemeClr val="bg1"/>
                </a:solidFill>
                <a:effectLst>
                  <a:outerShdw blurRad="38100" dist="19050" dir="2700000" algn="tl" rotWithShape="0">
                    <a:schemeClr val="dk1">
                      <a:alpha val="40000"/>
                    </a:schemeClr>
                  </a:outerShdw>
                </a:effectLst>
              </a:rPr>
              <a:t>（４）緩和ケアの推進</a:t>
            </a:r>
            <a:r>
              <a:rPr kumimoji="1" lang="ja-JP" altLang="en-US" sz="1600" b="1" dirty="0">
                <a:solidFill>
                  <a:schemeClr val="bg1"/>
                </a:solidFill>
              </a:rPr>
              <a:t>　計画Ｐ</a:t>
            </a:r>
            <a:r>
              <a:rPr kumimoji="1" lang="en-US" altLang="ja-JP" sz="1600" b="1" dirty="0">
                <a:solidFill>
                  <a:schemeClr val="bg1"/>
                </a:solidFill>
              </a:rPr>
              <a:t>73-74</a:t>
            </a:r>
            <a:endParaRPr kumimoji="1" lang="en-US" altLang="ja-JP" b="1" dirty="0">
              <a:solidFill>
                <a:schemeClr val="bg1"/>
              </a:solidFill>
            </a:endParaRPr>
          </a:p>
        </p:txBody>
      </p:sp>
      <p:sp>
        <p:nvSpPr>
          <p:cNvPr id="10" name="スライド番号プレースホルダー 1">
            <a:extLst>
              <a:ext uri="{FF2B5EF4-FFF2-40B4-BE49-F238E27FC236}">
                <a16:creationId xmlns:a16="http://schemas.microsoft.com/office/drawing/2014/main" id="{00F9F58E-B6E1-4BE4-B027-886D1D662D60}"/>
              </a:ext>
            </a:extLst>
          </p:cNvPr>
          <p:cNvSpPr txBox="1">
            <a:spLocks/>
          </p:cNvSpPr>
          <p:nvPr/>
        </p:nvSpPr>
        <p:spPr>
          <a:xfrm>
            <a:off x="715044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14</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814711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extLst>
              <p:ext uri="{D42A27DB-BD31-4B8C-83A1-F6EECF244321}">
                <p14:modId xmlns:p14="http://schemas.microsoft.com/office/powerpoint/2010/main" val="875000382"/>
              </p:ext>
            </p:extLst>
          </p:nvPr>
        </p:nvGraphicFramePr>
        <p:xfrm>
          <a:off x="136755" y="107744"/>
          <a:ext cx="9505266" cy="1165924"/>
        </p:xfrm>
        <a:graphic>
          <a:graphicData uri="http://schemas.openxmlformats.org/drawingml/2006/table">
            <a:tbl>
              <a:tblPr firstRow="1" bandRow="1">
                <a:tableStyleId>{5C22544A-7EE6-4342-B048-85BDC9FD1C3A}</a:tableStyleId>
              </a:tblPr>
              <a:tblGrid>
                <a:gridCol w="1368009">
                  <a:extLst>
                    <a:ext uri="{9D8B030D-6E8A-4147-A177-3AD203B41FA5}">
                      <a16:colId xmlns:a16="http://schemas.microsoft.com/office/drawing/2014/main" val="3795206225"/>
                    </a:ext>
                  </a:extLst>
                </a:gridCol>
                <a:gridCol w="8137257">
                  <a:extLst>
                    <a:ext uri="{9D8B030D-6E8A-4147-A177-3AD203B41FA5}">
                      <a16:colId xmlns:a16="http://schemas.microsoft.com/office/drawing/2014/main" val="1328953327"/>
                    </a:ext>
                  </a:extLst>
                </a:gridCol>
              </a:tblGrid>
              <a:tr h="11642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現状･課題</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400" b="1" dirty="0">
                          <a:solidFill>
                            <a:schemeClr val="tx1"/>
                          </a:solidFill>
                        </a:rPr>
                        <a:t>◆高齢者のがん、希少がん、難治性がんについては、それぞれの特性に応じた対策が必要。</a:t>
                      </a:r>
                      <a:endParaRPr kumimoji="1" lang="en-US" altLang="ja-JP" sz="1400" b="1" dirty="0">
                        <a:solidFill>
                          <a:schemeClr val="tx1"/>
                        </a:solidFill>
                      </a:endParaRPr>
                    </a:p>
                    <a:p>
                      <a:pPr marL="179388" marR="0" lvl="0" indent="-179388" algn="l" defTabSz="914400" rtl="0" eaLnBrk="1" fontAlgn="auto" latinLnBrk="0" hangingPunct="1">
                        <a:lnSpc>
                          <a:spcPts val="1700"/>
                        </a:lnSpc>
                        <a:spcBef>
                          <a:spcPts val="0"/>
                        </a:spcBef>
                        <a:spcAft>
                          <a:spcPts val="0"/>
                        </a:spcAft>
                        <a:buClrTx/>
                        <a:buSzTx/>
                        <a:buFontTx/>
                        <a:buNone/>
                        <a:tabLst/>
                        <a:defRPr/>
                      </a:pPr>
                      <a:r>
                        <a:rPr kumimoji="1" lang="ja-JP" altLang="en-US" sz="1400" b="1" dirty="0">
                          <a:solidFill>
                            <a:schemeClr val="tx1"/>
                          </a:solidFill>
                        </a:rPr>
                        <a:t>◆重粒子線治療施設や</a:t>
                      </a:r>
                      <a:r>
                        <a:rPr kumimoji="1" lang="en-US" altLang="ja-JP" sz="1400" b="1" dirty="0">
                          <a:solidFill>
                            <a:schemeClr val="tx1"/>
                          </a:solidFill>
                        </a:rPr>
                        <a:t>BNCT</a:t>
                      </a:r>
                      <a:r>
                        <a:rPr kumimoji="1" lang="ja-JP" altLang="en-US" sz="1400" b="1" dirty="0">
                          <a:solidFill>
                            <a:schemeClr val="tx1"/>
                          </a:solidFill>
                        </a:rPr>
                        <a:t>（ホウ素中性子捕捉療法）治療施設による、最先端のがん治療の提供が期待される。　</a:t>
                      </a:r>
                      <a:endParaRPr kumimoji="1" lang="ja-JP" altLang="en-US" sz="1400" b="1" dirty="0"/>
                    </a:p>
                    <a:p>
                      <a:pPr marL="179388" indent="-179388">
                        <a:lnSpc>
                          <a:spcPts val="1700"/>
                        </a:lnSpc>
                      </a:pPr>
                      <a:r>
                        <a:rPr kumimoji="1" lang="ja-JP" altLang="en-US" sz="1400" b="1" dirty="0">
                          <a:solidFill>
                            <a:schemeClr val="tx1"/>
                          </a:solidFill>
                        </a:rPr>
                        <a:t>◆緩和ケアについて広く府民に対する普及啓発を図るとともに、提供体制の充実、緩和ケア研修会の受講促進等に努める必要がある。</a:t>
                      </a: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3494272456"/>
              </p:ext>
            </p:extLst>
          </p:nvPr>
        </p:nvGraphicFramePr>
        <p:xfrm>
          <a:off x="136755" y="1352629"/>
          <a:ext cx="9505266" cy="5397627"/>
        </p:xfrm>
        <a:graphic>
          <a:graphicData uri="http://schemas.openxmlformats.org/drawingml/2006/table">
            <a:tbl>
              <a:tblPr firstRow="1" bandRow="1">
                <a:tableStyleId>{5C22544A-7EE6-4342-B048-85BDC9FD1C3A}</a:tableStyleId>
              </a:tblPr>
              <a:tblGrid>
                <a:gridCol w="1366866">
                  <a:extLst>
                    <a:ext uri="{9D8B030D-6E8A-4147-A177-3AD203B41FA5}">
                      <a16:colId xmlns:a16="http://schemas.microsoft.com/office/drawing/2014/main" val="528851062"/>
                    </a:ext>
                  </a:extLst>
                </a:gridCol>
                <a:gridCol w="8138400">
                  <a:extLst>
                    <a:ext uri="{9D8B030D-6E8A-4147-A177-3AD203B41FA5}">
                      <a16:colId xmlns:a16="http://schemas.microsoft.com/office/drawing/2014/main" val="89849022"/>
                    </a:ext>
                  </a:extLst>
                </a:gridCol>
              </a:tblGrid>
              <a:tr h="1794084">
                <a:tc>
                  <a:txBody>
                    <a:bodyPr/>
                    <a:lstStyle/>
                    <a:p>
                      <a:r>
                        <a:rPr kumimoji="1" lang="ja-JP" altLang="en-US" sz="1400" dirty="0"/>
                        <a:t>本年度の取組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50"/>
                        </a:lnSpc>
                      </a:pPr>
                      <a:r>
                        <a:rPr kumimoji="1" lang="en-US" altLang="ja-JP" sz="1300" dirty="0">
                          <a:solidFill>
                            <a:schemeClr val="tx1"/>
                          </a:solidFill>
                        </a:rPr>
                        <a:t>《</a:t>
                      </a:r>
                      <a:r>
                        <a:rPr kumimoji="1" lang="ja-JP" altLang="en-US" sz="1300" dirty="0">
                          <a:solidFill>
                            <a:schemeClr val="tx1"/>
                          </a:solidFill>
                        </a:rPr>
                        <a:t>希少がん等</a:t>
                      </a:r>
                      <a:r>
                        <a:rPr kumimoji="1" lang="en-US" altLang="ja-JP" sz="1300" dirty="0">
                          <a:solidFill>
                            <a:schemeClr val="tx1"/>
                          </a:solidFill>
                        </a:rPr>
                        <a:t>》</a:t>
                      </a:r>
                      <a:endParaRPr kumimoji="1" lang="en-US" altLang="ja-JP" sz="1300" b="0" dirty="0">
                        <a:solidFill>
                          <a:schemeClr val="tx1"/>
                        </a:solidFill>
                      </a:endParaRPr>
                    </a:p>
                    <a:p>
                      <a:pPr marL="144000" indent="-457200" algn="l">
                        <a:lnSpc>
                          <a:spcPts val="1550"/>
                        </a:lnSpc>
                      </a:pPr>
                      <a:r>
                        <a:rPr kumimoji="1" lang="ja-JP" altLang="en-US" sz="1300" b="0" strike="noStrike" baseline="0" dirty="0">
                          <a:solidFill>
                            <a:schemeClr val="tx1"/>
                          </a:solidFill>
                        </a:rPr>
                        <a:t>■大阪国際がんセンターの「希少がんセンター」において「希少がんホットライン」を実施。</a:t>
                      </a:r>
                      <a:endParaRPr kumimoji="1" lang="en-US" altLang="ja-JP" sz="1300" dirty="0">
                        <a:solidFill>
                          <a:schemeClr val="tx1"/>
                        </a:solidFill>
                      </a:endParaRPr>
                    </a:p>
                    <a:p>
                      <a:pPr>
                        <a:lnSpc>
                          <a:spcPts val="1550"/>
                        </a:lnSpc>
                      </a:pPr>
                      <a:r>
                        <a:rPr kumimoji="1" lang="en-US" altLang="ja-JP" sz="1300" dirty="0">
                          <a:solidFill>
                            <a:schemeClr val="tx1"/>
                          </a:solidFill>
                        </a:rPr>
                        <a:t>《</a:t>
                      </a:r>
                      <a:r>
                        <a:rPr kumimoji="1" lang="ja-JP" altLang="en-US" sz="1300" dirty="0">
                          <a:solidFill>
                            <a:schemeClr val="tx1"/>
                          </a:solidFill>
                        </a:rPr>
                        <a:t>高度・専門的な医療の活用</a:t>
                      </a:r>
                      <a:r>
                        <a:rPr kumimoji="1" lang="en-US" altLang="ja-JP" sz="1300" dirty="0">
                          <a:solidFill>
                            <a:schemeClr val="tx1"/>
                          </a:solidFill>
                        </a:rPr>
                        <a:t>》</a:t>
                      </a:r>
                      <a:endParaRPr kumimoji="1" lang="en-US" altLang="ja-JP" sz="1300" b="0" dirty="0">
                        <a:solidFill>
                          <a:schemeClr val="tx1"/>
                        </a:solidFill>
                      </a:endParaRPr>
                    </a:p>
                    <a:p>
                      <a:pPr marL="144000" marR="0" lvl="0" indent="-457200" algn="l" defTabSz="914400" rtl="0" eaLnBrk="1" fontAlgn="auto" latinLnBrk="0" hangingPunct="1">
                        <a:lnSpc>
                          <a:spcPts val="1550"/>
                        </a:lnSpc>
                        <a:spcBef>
                          <a:spcPts val="0"/>
                        </a:spcBef>
                        <a:spcAft>
                          <a:spcPts val="0"/>
                        </a:spcAft>
                        <a:buClrTx/>
                        <a:buSzTx/>
                        <a:buFontTx/>
                        <a:buNone/>
                        <a:tabLst/>
                        <a:defRPr/>
                      </a:pPr>
                      <a:r>
                        <a:rPr kumimoji="1" lang="ja-JP" altLang="en-US" sz="1300" b="0" strike="noStrike" baseline="0" dirty="0">
                          <a:solidFill>
                            <a:schemeClr val="tx1"/>
                          </a:solidFill>
                        </a:rPr>
                        <a:t>■大阪重粒子センターにおいて実施する、公的保険の対象とならない重粒子線がん治療費の負担を軽減する利子補給制度を実施。</a:t>
                      </a:r>
                      <a:endParaRPr kumimoji="1" lang="en-US" altLang="ja-JP" sz="1230" b="0" strike="noStrike" baseline="0" dirty="0">
                        <a:solidFill>
                          <a:schemeClr val="tx1"/>
                        </a:solidFill>
                      </a:endParaRPr>
                    </a:p>
                    <a:p>
                      <a:pPr marL="179388" indent="-179388">
                        <a:lnSpc>
                          <a:spcPts val="1550"/>
                        </a:lnSpc>
                      </a:pPr>
                      <a:r>
                        <a:rPr kumimoji="1" lang="en-US" altLang="ja-JP" sz="1300" dirty="0">
                          <a:solidFill>
                            <a:schemeClr val="tx1"/>
                          </a:solidFill>
                        </a:rPr>
                        <a:t>《</a:t>
                      </a:r>
                      <a:r>
                        <a:rPr kumimoji="1" lang="ja-JP" altLang="en-US" sz="1300" u="sng" dirty="0">
                          <a:solidFill>
                            <a:schemeClr val="tx1"/>
                          </a:solidFill>
                        </a:rPr>
                        <a:t>緩和ケアの普及啓発、人材育成</a:t>
                      </a:r>
                      <a:r>
                        <a:rPr kumimoji="1" lang="en-US" altLang="ja-JP" sz="1300" dirty="0">
                          <a:solidFill>
                            <a:schemeClr val="tx1"/>
                          </a:solidFill>
                        </a:rPr>
                        <a:t>》</a:t>
                      </a:r>
                    </a:p>
                    <a:p>
                      <a:pPr>
                        <a:lnSpc>
                          <a:spcPts val="1550"/>
                        </a:lnSpc>
                      </a:pPr>
                      <a:r>
                        <a:rPr kumimoji="1" lang="ja-JP" altLang="en-US" sz="1300" b="0" dirty="0">
                          <a:solidFill>
                            <a:schemeClr val="tx1"/>
                          </a:solidFill>
                        </a:rPr>
                        <a:t>■緩和ケア普及啓発</a:t>
                      </a:r>
                      <a:r>
                        <a:rPr kumimoji="1" lang="ja-JP" altLang="en-US" sz="1300" b="0" strike="noStrike" baseline="0" dirty="0">
                          <a:solidFill>
                            <a:schemeClr val="tx1"/>
                          </a:solidFill>
                        </a:rPr>
                        <a:t>事業・人材養成事業を実施。</a:t>
                      </a:r>
                      <a:endParaRPr kumimoji="1" lang="en-US" altLang="ja-JP" sz="1300" b="0" strike="noStrike" baseline="0" dirty="0">
                        <a:solidFill>
                          <a:schemeClr val="tx1"/>
                        </a:solidFill>
                      </a:endParaRPr>
                    </a:p>
                    <a:p>
                      <a:pPr marL="185738" marR="0" lvl="0" indent="-185738" algn="l" defTabSz="914400" rtl="0" eaLnBrk="1" fontAlgn="auto" latinLnBrk="0" hangingPunct="1">
                        <a:lnSpc>
                          <a:spcPts val="1550"/>
                        </a:lnSpc>
                        <a:spcBef>
                          <a:spcPts val="0"/>
                        </a:spcBef>
                        <a:spcAft>
                          <a:spcPts val="0"/>
                        </a:spcAft>
                        <a:buClrTx/>
                        <a:buSzTx/>
                        <a:buFontTx/>
                        <a:buNone/>
                        <a:tabLst/>
                        <a:defRPr/>
                      </a:pPr>
                      <a:r>
                        <a:rPr kumimoji="1" lang="ja-JP" altLang="en-US" sz="1300" b="0" strike="noStrike" dirty="0">
                          <a:solidFill>
                            <a:schemeClr val="tx1"/>
                          </a:solidFill>
                        </a:rPr>
                        <a:t>■</a:t>
                      </a:r>
                      <a:r>
                        <a:rPr kumimoji="1" lang="ja-JP" altLang="en-US" sz="1300" b="0" strike="noStrike" baseline="0" dirty="0">
                          <a:solidFill>
                            <a:schemeClr val="tx1"/>
                          </a:solidFill>
                        </a:rPr>
                        <a:t>緩和ケア研修修了者に対するフォローアップ研修を実施。</a:t>
                      </a:r>
                      <a:r>
                        <a:rPr kumimoji="1" lang="en-US" altLang="ja-JP" sz="1300" b="0" dirty="0">
                          <a:solidFill>
                            <a:schemeClr val="tx1"/>
                          </a:solidFill>
                        </a:rPr>
                        <a:t>【</a:t>
                      </a:r>
                      <a:r>
                        <a:rPr kumimoji="1" lang="ja-JP" altLang="en-US" sz="1300" b="0" dirty="0">
                          <a:solidFill>
                            <a:schemeClr val="tx1"/>
                          </a:solidFill>
                        </a:rPr>
                        <a:t>修了者</a:t>
                      </a:r>
                      <a:r>
                        <a:rPr kumimoji="1" lang="en-US" altLang="ja-JP" sz="1300" b="0" dirty="0">
                          <a:solidFill>
                            <a:schemeClr val="tx1"/>
                          </a:solidFill>
                        </a:rPr>
                        <a:t>104</a:t>
                      </a:r>
                      <a:r>
                        <a:rPr kumimoji="1" lang="ja-JP" altLang="en-US" sz="1300" b="0" dirty="0">
                          <a:solidFill>
                            <a:schemeClr val="tx1"/>
                          </a:solidFill>
                        </a:rPr>
                        <a:t>人（</a:t>
                      </a:r>
                      <a:r>
                        <a:rPr kumimoji="1" lang="en-US" altLang="ja-JP" sz="1300" b="0" dirty="0">
                          <a:solidFill>
                            <a:schemeClr val="tx1"/>
                          </a:solidFill>
                        </a:rPr>
                        <a:t>R7.1.26</a:t>
                      </a:r>
                      <a:r>
                        <a:rPr kumimoji="1" lang="ja-JP" altLang="en-US" sz="1300" b="0" dirty="0">
                          <a:solidFill>
                            <a:schemeClr val="tx1"/>
                          </a:solidFill>
                        </a:rPr>
                        <a:t>実施）</a:t>
                      </a:r>
                      <a:r>
                        <a:rPr kumimoji="1" lang="en-US" altLang="ja-JP" sz="1300" b="0" dirty="0">
                          <a:solidFill>
                            <a:schemeClr val="tx1"/>
                          </a:solidFill>
                        </a:rPr>
                        <a:t>】</a:t>
                      </a:r>
                      <a:endParaRPr kumimoji="1" lang="en-US" altLang="ja-JP" sz="1300" b="0" strike="noStrike" baseline="0" dirty="0">
                        <a:solidFill>
                          <a:schemeClr val="tx1"/>
                        </a:solidFill>
                      </a:endParaRPr>
                    </a:p>
                    <a:p>
                      <a:pPr marL="185738" marR="0" lvl="0" indent="-185738" algn="l" defTabSz="914400" rtl="0" eaLnBrk="1" fontAlgn="auto" latinLnBrk="0" hangingPunct="1">
                        <a:lnSpc>
                          <a:spcPts val="1550"/>
                        </a:lnSpc>
                        <a:spcBef>
                          <a:spcPts val="0"/>
                        </a:spcBef>
                        <a:spcAft>
                          <a:spcPts val="0"/>
                        </a:spcAft>
                        <a:buClrTx/>
                        <a:buSzTx/>
                        <a:buFontTx/>
                        <a:buNone/>
                        <a:tabLst/>
                        <a:defRPr/>
                      </a:pPr>
                      <a:r>
                        <a:rPr kumimoji="1" lang="ja-JP" altLang="en-US" sz="1300" b="0" strike="noStrike" baseline="0" dirty="0">
                          <a:solidFill>
                            <a:schemeClr val="tx1"/>
                          </a:solidFill>
                        </a:rPr>
                        <a:t>■アドバンス・ケア・プランニング研修を実施。</a:t>
                      </a:r>
                      <a:r>
                        <a:rPr kumimoji="1" lang="en-US" altLang="ja-JP" sz="1300" b="0" dirty="0">
                          <a:solidFill>
                            <a:schemeClr val="tx1"/>
                          </a:solidFill>
                        </a:rPr>
                        <a:t>【R7.3.16</a:t>
                      </a:r>
                      <a:r>
                        <a:rPr kumimoji="1" lang="ja-JP" altLang="en-US" sz="1300" b="0" dirty="0">
                          <a:solidFill>
                            <a:schemeClr val="tx1"/>
                          </a:solidFill>
                        </a:rPr>
                        <a:t>実施予定</a:t>
                      </a:r>
                      <a:r>
                        <a:rPr kumimoji="1" lang="en-US" altLang="ja-JP" sz="1300" b="0" dirty="0">
                          <a:solidFill>
                            <a:schemeClr val="tx1"/>
                          </a:solidFill>
                        </a:rPr>
                        <a:t>】</a:t>
                      </a:r>
                      <a:endParaRPr kumimoji="1" lang="en-US" altLang="ja-JP" sz="1300" b="0" strike="sngStrike" baseline="0" dirty="0">
                        <a:solidFill>
                          <a:schemeClr val="tx1"/>
                        </a:solidFill>
                      </a:endParaRPr>
                    </a:p>
                    <a:p>
                      <a:pPr marL="0" marR="0" lvl="0" indent="0" algn="l" defTabSz="914400" rtl="0" eaLnBrk="1" fontAlgn="auto" latinLnBrk="0" hangingPunct="1">
                        <a:lnSpc>
                          <a:spcPts val="1550"/>
                        </a:lnSpc>
                        <a:spcBef>
                          <a:spcPts val="0"/>
                        </a:spcBef>
                        <a:spcAft>
                          <a:spcPts val="0"/>
                        </a:spcAft>
                        <a:buClrTx/>
                        <a:buSzTx/>
                        <a:buFontTx/>
                        <a:buNone/>
                        <a:tabLst/>
                        <a:defRPr/>
                      </a:pPr>
                      <a:r>
                        <a:rPr kumimoji="1" lang="en-US" altLang="ja-JP" sz="1300" dirty="0">
                          <a:solidFill>
                            <a:schemeClr val="tx1"/>
                          </a:solidFill>
                        </a:rPr>
                        <a:t>《</a:t>
                      </a:r>
                      <a:r>
                        <a:rPr kumimoji="1" lang="ja-JP" altLang="en-US" sz="1300" u="sng" dirty="0">
                          <a:solidFill>
                            <a:schemeClr val="tx1"/>
                          </a:solidFill>
                        </a:rPr>
                        <a:t>質の高い緩和ケア提供体制の確保</a:t>
                      </a:r>
                      <a:r>
                        <a:rPr kumimoji="1" lang="en-US" altLang="ja-JP" sz="1300" dirty="0">
                          <a:solidFill>
                            <a:schemeClr val="tx1"/>
                          </a:solidFill>
                        </a:rPr>
                        <a:t>》</a:t>
                      </a:r>
                    </a:p>
                    <a:p>
                      <a:pPr marL="179388" marR="0" lvl="0" indent="-179388" algn="l" defTabSz="914400" rtl="0" eaLnBrk="1" fontAlgn="auto" latinLnBrk="0" hangingPunct="1">
                        <a:lnSpc>
                          <a:spcPts val="1550"/>
                        </a:lnSpc>
                        <a:spcBef>
                          <a:spcPts val="0"/>
                        </a:spcBef>
                        <a:spcAft>
                          <a:spcPts val="0"/>
                        </a:spcAft>
                        <a:buClrTx/>
                        <a:buSzTx/>
                        <a:buFontTx/>
                        <a:buNone/>
                        <a:tabLst/>
                        <a:defRPr/>
                      </a:pPr>
                      <a:r>
                        <a:rPr kumimoji="1" lang="ja-JP" altLang="en-US" sz="1300" b="0" dirty="0">
                          <a:solidFill>
                            <a:schemeClr val="tx1"/>
                          </a:solidFill>
                        </a:rPr>
                        <a:t>■がん診療拠点病院機能強化事業において、がん診療連携拠点病院における緩和ケアセンターの整備等、緩和ケア推進にかかる費用を補助。</a:t>
                      </a:r>
                      <a:endParaRPr kumimoji="1" lang="en-US" altLang="ja-JP" sz="13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861721"/>
                  </a:ext>
                </a:extLst>
              </a:tr>
              <a:tr h="1016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課題等</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85738" indent="-185738">
                        <a:lnSpc>
                          <a:spcPts val="1500"/>
                        </a:lnSpc>
                      </a:pPr>
                      <a:r>
                        <a:rPr kumimoji="1" lang="ja-JP" altLang="en-US" sz="1300" b="0" dirty="0">
                          <a:solidFill>
                            <a:schemeClr val="tx1"/>
                          </a:solidFill>
                          <a:latin typeface="+mn-ea"/>
                          <a:ea typeface="+mn-ea"/>
                        </a:rPr>
                        <a:t>■医療従事者に対するがんゲノム医療や希少がんに関する知識の普及。</a:t>
                      </a:r>
                    </a:p>
                    <a:p>
                      <a:pPr marL="185738" indent="-185738">
                        <a:lnSpc>
                          <a:spcPts val="1500"/>
                        </a:lnSpc>
                      </a:pPr>
                      <a:r>
                        <a:rPr kumimoji="1" lang="ja-JP" altLang="en-US" sz="1300" b="0" dirty="0">
                          <a:solidFill>
                            <a:schemeClr val="tx1"/>
                          </a:solidFill>
                          <a:latin typeface="+mn-ea"/>
                          <a:ea typeface="+mn-ea"/>
                        </a:rPr>
                        <a:t>■緩和ケアに関する正しい知識の更なる普及。</a:t>
                      </a:r>
                    </a:p>
                    <a:p>
                      <a:pPr marL="185738" indent="-185738">
                        <a:lnSpc>
                          <a:spcPts val="1500"/>
                        </a:lnSpc>
                      </a:pPr>
                      <a:r>
                        <a:rPr kumimoji="1" lang="ja-JP" altLang="en-US" sz="1300" b="0" dirty="0">
                          <a:solidFill>
                            <a:schemeClr val="tx1"/>
                          </a:solidFill>
                          <a:latin typeface="+mn-ea"/>
                          <a:ea typeface="+mn-ea"/>
                        </a:rPr>
                        <a:t>■在宅緩和ケア及びアドバンス・ケア・プランニングに関する医療従事者の知識の習得・向上。</a:t>
                      </a:r>
                    </a:p>
                    <a:p>
                      <a:pPr marL="185738" indent="-185738">
                        <a:lnSpc>
                          <a:spcPts val="1500"/>
                        </a:lnSpc>
                      </a:pPr>
                      <a:r>
                        <a:rPr kumimoji="1" lang="ja-JP" altLang="en-US" sz="1300" b="0" dirty="0">
                          <a:solidFill>
                            <a:schemeClr val="tx1"/>
                          </a:solidFill>
                          <a:latin typeface="+mn-ea"/>
                          <a:ea typeface="+mn-ea"/>
                        </a:rPr>
                        <a:t>■緩和ケア研修受講後の医療従事者の知識の向上。</a:t>
                      </a:r>
                    </a:p>
                    <a:p>
                      <a:pPr marL="185738" indent="-185738">
                        <a:lnSpc>
                          <a:spcPts val="1500"/>
                        </a:lnSpc>
                      </a:pPr>
                      <a:r>
                        <a:rPr kumimoji="1" lang="ja-JP" altLang="en-US" sz="1300" b="0" dirty="0">
                          <a:solidFill>
                            <a:schemeClr val="tx1"/>
                          </a:solidFill>
                          <a:latin typeface="+mn-ea"/>
                          <a:ea typeface="+mn-ea"/>
                        </a:rPr>
                        <a:t>■府拠点病院における緩和ケア研修受講率向上。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9006477"/>
                  </a:ext>
                </a:extLst>
              </a:tr>
              <a:tr h="723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次年度の主な取組み</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300" b="0" dirty="0">
                          <a:solidFill>
                            <a:schemeClr val="tx1"/>
                          </a:solidFill>
                          <a:latin typeface="+mn-ea"/>
                          <a:ea typeface="+mn-ea"/>
                        </a:rPr>
                        <a:t>■大阪府がん診療連携協議会や拠点病院と連携し、がんゲノム医療提供体制の充実を図るとともに、希少　</a:t>
                      </a:r>
                      <a:br>
                        <a:rPr kumimoji="1" lang="en-US" altLang="ja-JP" sz="1300" b="0" dirty="0">
                          <a:solidFill>
                            <a:schemeClr val="tx1"/>
                          </a:solidFill>
                          <a:latin typeface="+mn-ea"/>
                          <a:ea typeface="+mn-ea"/>
                        </a:rPr>
                      </a:br>
                      <a:r>
                        <a:rPr kumimoji="1" lang="ja-JP" altLang="en-US" sz="1300" b="0" dirty="0">
                          <a:solidFill>
                            <a:schemeClr val="tx1"/>
                          </a:solidFill>
                          <a:latin typeface="+mn-ea"/>
                          <a:ea typeface="+mn-ea"/>
                        </a:rPr>
                        <a:t>　がんに対する情報提供等のあり方の検討を進める。</a:t>
                      </a:r>
                      <a:endParaRPr kumimoji="1" lang="en-US" altLang="ja-JP" sz="1300" b="0" dirty="0">
                        <a:solidFill>
                          <a:schemeClr val="tx1"/>
                        </a:solidFill>
                        <a:latin typeface="+mn-ea"/>
                        <a:ea typeface="+mn-ea"/>
                      </a:endParaRPr>
                    </a:p>
                    <a:p>
                      <a:pPr marL="185738" indent="-185738">
                        <a:lnSpc>
                          <a:spcPts val="1500"/>
                        </a:lnSpc>
                      </a:pPr>
                      <a:r>
                        <a:rPr kumimoji="1" lang="ja-JP" altLang="en-US" sz="1300" b="0" dirty="0">
                          <a:solidFill>
                            <a:schemeClr val="tx1"/>
                          </a:solidFill>
                          <a:latin typeface="+mn-ea"/>
                          <a:ea typeface="+mn-ea"/>
                        </a:rPr>
                        <a:t>■緩和ケアの普及啓発を行うとともに、人材養成研修、緩和ケア研修フォローアップ研修、アドバンス・</a:t>
                      </a:r>
                      <a:endParaRPr kumimoji="1" lang="en-US" altLang="ja-JP" sz="1300" b="0" dirty="0">
                        <a:solidFill>
                          <a:schemeClr val="tx1"/>
                        </a:solidFill>
                        <a:latin typeface="+mn-ea"/>
                        <a:ea typeface="+mn-ea"/>
                      </a:endParaRPr>
                    </a:p>
                    <a:p>
                      <a:pPr marL="185738" indent="-185738">
                        <a:lnSpc>
                          <a:spcPts val="1500"/>
                        </a:lnSpc>
                      </a:pPr>
                      <a:r>
                        <a:rPr kumimoji="1" lang="ja-JP" altLang="en-US" sz="1300" b="0" dirty="0">
                          <a:solidFill>
                            <a:schemeClr val="tx1"/>
                          </a:solidFill>
                          <a:latin typeface="+mn-ea"/>
                          <a:ea typeface="+mn-ea"/>
                        </a:rPr>
                        <a:t>　ケア・プランニング研修を実施。</a:t>
                      </a:r>
                      <a:endParaRPr kumimoji="1" lang="en-US" altLang="ja-JP" sz="13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243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令和６年度最終予算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重粒子線がん治療患者支援事業（</a:t>
                      </a:r>
                      <a:r>
                        <a:rPr kumimoji="1" lang="en-US" altLang="ja-JP" sz="1300" dirty="0">
                          <a:solidFill>
                            <a:schemeClr val="tx1"/>
                          </a:solidFill>
                        </a:rPr>
                        <a:t>3,632</a:t>
                      </a:r>
                      <a:r>
                        <a:rPr kumimoji="1" lang="ja-JP" altLang="en-US" sz="1300" dirty="0">
                          <a:solidFill>
                            <a:schemeClr val="tx1"/>
                          </a:solidFill>
                        </a:rPr>
                        <a:t>千円）、緩和医療についての正しい知識の普及事業</a:t>
                      </a:r>
                      <a:r>
                        <a:rPr kumimoji="1" lang="en-US" altLang="ja-JP" sz="1300" dirty="0">
                          <a:solidFill>
                            <a:schemeClr val="tx1"/>
                          </a:solidFill>
                        </a:rPr>
                        <a:t>(3,601</a:t>
                      </a:r>
                      <a:r>
                        <a:rPr kumimoji="1" lang="ja-JP" altLang="en-US" sz="1300" dirty="0">
                          <a:solidFill>
                            <a:schemeClr val="tx1"/>
                          </a:solidFill>
                        </a:rPr>
                        <a:t>千円</a:t>
                      </a:r>
                      <a:r>
                        <a:rPr kumimoji="1" lang="en-US" altLang="ja-JP" sz="1300" dirty="0">
                          <a:solidFill>
                            <a:schemeClr val="tx1"/>
                          </a:solidFill>
                        </a:rPr>
                        <a:t>)</a:t>
                      </a:r>
                      <a:r>
                        <a:rPr kumimoji="1" lang="ja-JP" altLang="en-US" sz="1300" dirty="0">
                          <a:solidFill>
                            <a:schemeClr val="tx1"/>
                          </a:solidFill>
                        </a:rPr>
                        <a:t>、</a:t>
                      </a:r>
                      <a:endParaRPr kumimoji="1" lang="en-US" altLang="ja-JP" sz="13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緩和医療に携わる人材養成等事業（</a:t>
                      </a:r>
                      <a:r>
                        <a:rPr kumimoji="1" lang="en-US" altLang="ja-JP" sz="1300" dirty="0">
                          <a:solidFill>
                            <a:schemeClr val="tx1"/>
                          </a:solidFill>
                        </a:rPr>
                        <a:t>8,332</a:t>
                      </a:r>
                      <a:r>
                        <a:rPr kumimoji="1" lang="ja-JP" altLang="en-US" sz="1300" dirty="0">
                          <a:solidFill>
                            <a:schemeClr val="tx1"/>
                          </a:solidFill>
                        </a:rPr>
                        <a:t>千円）、がん診療連携拠点病院機能強化事業（</a:t>
                      </a:r>
                      <a:r>
                        <a:rPr kumimoji="1" lang="en-US" altLang="ja-JP" sz="1300" dirty="0">
                          <a:solidFill>
                            <a:schemeClr val="tx1"/>
                          </a:solidFill>
                        </a:rPr>
                        <a:t>133,316</a:t>
                      </a:r>
                      <a:r>
                        <a:rPr kumimoji="1" lang="ja-JP" altLang="en-US" sz="1300" dirty="0">
                          <a:solidFill>
                            <a:schemeClr val="tx1"/>
                          </a:solidFill>
                        </a:rPr>
                        <a:t>千円）</a:t>
                      </a:r>
                      <a:r>
                        <a:rPr kumimoji="1" lang="en-US" altLang="ja-JP" sz="800" dirty="0">
                          <a:solidFill>
                            <a:schemeClr val="tx1"/>
                          </a:solidFill>
                        </a:rPr>
                        <a:t>【</a:t>
                      </a:r>
                      <a:r>
                        <a:rPr kumimoji="1" lang="ja-JP" altLang="en-US" sz="800" dirty="0">
                          <a:solidFill>
                            <a:schemeClr val="tx1"/>
                          </a:solidFill>
                        </a:rPr>
                        <a:t>再掲</a:t>
                      </a:r>
                      <a:r>
                        <a:rPr kumimoji="1" lang="en-US" altLang="ja-JP" sz="800" dirty="0">
                          <a:solidFill>
                            <a:schemeClr val="tx1"/>
                          </a:solidFill>
                        </a:rPr>
                        <a:t>】</a:t>
                      </a:r>
                      <a:endParaRPr kumimoji="1" lang="ja-JP" alt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516140"/>
                  </a:ext>
                </a:extLst>
              </a:tr>
              <a:tr h="243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令和７年度当初予算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重粒子線がん治療患者支援事業（</a:t>
                      </a:r>
                      <a:r>
                        <a:rPr kumimoji="1" lang="en-US" altLang="ja-JP" sz="1300" dirty="0">
                          <a:solidFill>
                            <a:schemeClr val="tx1"/>
                          </a:solidFill>
                        </a:rPr>
                        <a:t>4,354</a:t>
                      </a:r>
                      <a:r>
                        <a:rPr kumimoji="1" lang="ja-JP" altLang="en-US" sz="1300" dirty="0">
                          <a:solidFill>
                            <a:schemeClr val="tx1"/>
                          </a:solidFill>
                        </a:rPr>
                        <a:t>千円）、緩和医療についての正しい知識の普及事業</a:t>
                      </a:r>
                      <a:r>
                        <a:rPr kumimoji="1" lang="en-US" altLang="ja-JP" sz="1300" dirty="0">
                          <a:solidFill>
                            <a:schemeClr val="tx1"/>
                          </a:solidFill>
                        </a:rPr>
                        <a:t>(3,989</a:t>
                      </a:r>
                      <a:r>
                        <a:rPr kumimoji="1" lang="ja-JP" altLang="en-US" sz="1300" dirty="0">
                          <a:solidFill>
                            <a:schemeClr val="tx1"/>
                          </a:solidFill>
                        </a:rPr>
                        <a:t>千円</a:t>
                      </a:r>
                      <a:r>
                        <a:rPr kumimoji="1" lang="en-US" altLang="ja-JP" sz="1300" dirty="0">
                          <a:solidFill>
                            <a:schemeClr val="tx1"/>
                          </a:solidFill>
                        </a:rPr>
                        <a:t>)</a:t>
                      </a:r>
                      <a:r>
                        <a:rPr kumimoji="1" lang="ja-JP" altLang="en-US" sz="1300" dirty="0">
                          <a:solidFill>
                            <a:schemeClr val="tx1"/>
                          </a:solidFill>
                        </a:rPr>
                        <a:t>、</a:t>
                      </a:r>
                      <a:endParaRPr kumimoji="1" lang="en-US" altLang="ja-JP" sz="13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緩和医療に携わる人材養成等事業（</a:t>
                      </a:r>
                      <a:r>
                        <a:rPr kumimoji="1" lang="en-US" altLang="ja-JP" sz="1300" dirty="0">
                          <a:solidFill>
                            <a:schemeClr val="tx1"/>
                          </a:solidFill>
                        </a:rPr>
                        <a:t>8,937</a:t>
                      </a:r>
                      <a:r>
                        <a:rPr kumimoji="1" lang="ja-JP" altLang="en-US" sz="1300" dirty="0">
                          <a:solidFill>
                            <a:schemeClr val="tx1"/>
                          </a:solidFill>
                        </a:rPr>
                        <a:t>千円）、がん診療連携拠点病院機能強化事業（</a:t>
                      </a:r>
                      <a:r>
                        <a:rPr kumimoji="1" lang="en-US" altLang="ja-JP" sz="1300" dirty="0">
                          <a:solidFill>
                            <a:schemeClr val="tx1"/>
                          </a:solidFill>
                        </a:rPr>
                        <a:t>133,280</a:t>
                      </a:r>
                      <a:r>
                        <a:rPr kumimoji="1" lang="ja-JP" altLang="en-US" sz="1300" dirty="0">
                          <a:solidFill>
                            <a:schemeClr val="tx1"/>
                          </a:solidFill>
                        </a:rPr>
                        <a:t>千円）</a:t>
                      </a:r>
                      <a:r>
                        <a:rPr kumimoji="1" lang="en-US" altLang="ja-JP" sz="800" dirty="0">
                          <a:solidFill>
                            <a:schemeClr val="tx1"/>
                          </a:solidFill>
                        </a:rPr>
                        <a:t>【</a:t>
                      </a:r>
                      <a:r>
                        <a:rPr kumimoji="1" lang="ja-JP" altLang="en-US" sz="800" dirty="0">
                          <a:solidFill>
                            <a:schemeClr val="tx1"/>
                          </a:solidFill>
                        </a:rPr>
                        <a:t>再掲</a:t>
                      </a:r>
                      <a:r>
                        <a:rPr kumimoji="1" lang="en-US" altLang="ja-JP" sz="800" dirty="0">
                          <a:solidFill>
                            <a:schemeClr val="tx1"/>
                          </a:solidFill>
                        </a:rPr>
                        <a:t>】</a:t>
                      </a:r>
                      <a:endParaRPr kumimoji="1" lang="ja-JP" altLang="en-US" sz="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9625863"/>
                  </a:ext>
                </a:extLst>
              </a:tr>
            </a:tbl>
          </a:graphicData>
        </a:graphic>
      </p:graphicFrame>
      <p:sp>
        <p:nvSpPr>
          <p:cNvPr id="5" name="スライド番号プレースホルダー 1">
            <a:extLst>
              <a:ext uri="{FF2B5EF4-FFF2-40B4-BE49-F238E27FC236}">
                <a16:creationId xmlns:a16="http://schemas.microsoft.com/office/drawing/2014/main" id="{D7D99C12-26F6-40A5-8A23-559510D6AF93}"/>
              </a:ext>
            </a:extLst>
          </p:cNvPr>
          <p:cNvSpPr txBox="1">
            <a:spLocks/>
          </p:cNvSpPr>
          <p:nvPr/>
        </p:nvSpPr>
        <p:spPr>
          <a:xfrm>
            <a:off x="7199426"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15</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27476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概ね予定どおり</a:t>
            </a:r>
          </a:p>
        </p:txBody>
      </p:sp>
      <p:sp>
        <p:nvSpPr>
          <p:cNvPr id="8" name="正方形/長方形 7"/>
          <p:cNvSpPr/>
          <p:nvPr/>
        </p:nvSpPr>
        <p:spPr>
          <a:xfrm>
            <a:off x="323044" y="1004552"/>
            <a:ext cx="9259910" cy="5455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8" name="表 17"/>
          <p:cNvGraphicFramePr>
            <a:graphicFrameLocks noGrp="1"/>
          </p:cNvGraphicFramePr>
          <p:nvPr>
            <p:extLst>
              <p:ext uri="{D42A27DB-BD31-4B8C-83A1-F6EECF244321}">
                <p14:modId xmlns:p14="http://schemas.microsoft.com/office/powerpoint/2010/main" val="2389891542"/>
              </p:ext>
            </p:extLst>
          </p:nvPr>
        </p:nvGraphicFramePr>
        <p:xfrm>
          <a:off x="494812" y="1982819"/>
          <a:ext cx="8523667" cy="4279736"/>
        </p:xfrm>
        <a:graphic>
          <a:graphicData uri="http://schemas.openxmlformats.org/drawingml/2006/table">
            <a:tbl>
              <a:tblPr firstRow="1" firstCol="1" bandRow="1">
                <a:tableStyleId>{5C22544A-7EE6-4342-B048-85BDC9FD1C3A}</a:tableStyleId>
              </a:tblPr>
              <a:tblGrid>
                <a:gridCol w="321971">
                  <a:extLst>
                    <a:ext uri="{9D8B030D-6E8A-4147-A177-3AD203B41FA5}">
                      <a16:colId xmlns:a16="http://schemas.microsoft.com/office/drawing/2014/main" val="20000"/>
                    </a:ext>
                  </a:extLst>
                </a:gridCol>
                <a:gridCol w="3381472">
                  <a:extLst>
                    <a:ext uri="{9D8B030D-6E8A-4147-A177-3AD203B41FA5}">
                      <a16:colId xmlns:a16="http://schemas.microsoft.com/office/drawing/2014/main" val="20001"/>
                    </a:ext>
                  </a:extLst>
                </a:gridCol>
                <a:gridCol w="2506435">
                  <a:extLst>
                    <a:ext uri="{9D8B030D-6E8A-4147-A177-3AD203B41FA5}">
                      <a16:colId xmlns:a16="http://schemas.microsoft.com/office/drawing/2014/main" val="20002"/>
                    </a:ext>
                  </a:extLst>
                </a:gridCol>
                <a:gridCol w="2313789">
                  <a:extLst>
                    <a:ext uri="{9D8B030D-6E8A-4147-A177-3AD203B41FA5}">
                      <a16:colId xmlns:a16="http://schemas.microsoft.com/office/drawing/2014/main" val="3517677816"/>
                    </a:ext>
                  </a:extLst>
                </a:gridCol>
              </a:tblGrid>
              <a:tr h="441974">
                <a:tc>
                  <a:txBody>
                    <a:bodyPr/>
                    <a:lstStyle/>
                    <a:p>
                      <a:pPr algn="ctr">
                        <a:lnSpc>
                          <a:spcPts val="13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a:lnSpc>
                          <a:spcPts val="1300"/>
                        </a:lnSpc>
                        <a:spcAft>
                          <a:spcPts val="0"/>
                        </a:spcAft>
                      </a:pPr>
                      <a:r>
                        <a:rPr lang="ja-JP" sz="1400" b="1" kern="100" dirty="0">
                          <a:effectLst/>
                          <a:latin typeface="+mn-ea"/>
                          <a:ea typeface="+mn-ea"/>
                        </a:rPr>
                        <a:t>モニタリング指標</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lnSpc>
                          <a:spcPts val="1500"/>
                        </a:lnSpc>
                        <a:spcAft>
                          <a:spcPts val="0"/>
                        </a:spcAft>
                      </a:pPr>
                      <a:r>
                        <a:rPr lang="ja-JP" altLang="en-US" sz="1400" b="1" dirty="0">
                          <a:effectLst/>
                          <a:latin typeface="+mn-ea"/>
                          <a:ea typeface="+mn-ea"/>
                        </a:rPr>
                        <a:t>計画策定時</a:t>
                      </a:r>
                      <a:r>
                        <a:rPr lang="ja-JP" sz="1400" b="1" dirty="0">
                          <a:effectLst/>
                          <a:latin typeface="+mn-ea"/>
                          <a:ea typeface="+mn-ea"/>
                        </a:rPr>
                        <a:t>の</a:t>
                      </a:r>
                      <a:r>
                        <a:rPr lang="ja-JP" altLang="en-US" sz="1400" b="1" dirty="0">
                          <a:effectLst/>
                          <a:latin typeface="+mn-ea"/>
                          <a:ea typeface="+mn-ea"/>
                        </a:rPr>
                        <a:t>値</a:t>
                      </a: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lnSpc>
                          <a:spcPts val="1500"/>
                        </a:lnSpc>
                        <a:spcAft>
                          <a:spcPts val="0"/>
                        </a:spcAft>
                      </a:pPr>
                      <a:r>
                        <a:rPr lang="ja-JP" altLang="en-US" sz="1400" b="1" dirty="0">
                          <a:solidFill>
                            <a:schemeClr val="bg1"/>
                          </a:solidFill>
                          <a:effectLst/>
                          <a:latin typeface="+mn-ea"/>
                          <a:ea typeface="+mn-ea"/>
                          <a:cs typeface="HG丸ｺﾞｼｯｸM-PRO"/>
                        </a:rPr>
                        <a:t>現状値</a:t>
                      </a: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709490">
                <a:tc>
                  <a:txBody>
                    <a:bodyPr/>
                    <a:lstStyle/>
                    <a:p>
                      <a:pPr algn="ctr">
                        <a:lnSpc>
                          <a:spcPts val="1300"/>
                        </a:lnSpc>
                        <a:spcAft>
                          <a:spcPts val="0"/>
                        </a:spcAft>
                      </a:pPr>
                      <a:r>
                        <a:rPr lang="ja-JP" sz="1400" b="1" dirty="0">
                          <a:effectLst/>
                          <a:latin typeface="+mn-ea"/>
                          <a:ea typeface="+mn-ea"/>
                        </a:rPr>
                        <a:t>１</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a:lnSpc>
                          <a:spcPts val="1500"/>
                        </a:lnSpc>
                        <a:spcAft>
                          <a:spcPts val="0"/>
                        </a:spcAft>
                      </a:pPr>
                      <a:r>
                        <a:rPr lang="ja-JP" sz="1400" b="1" kern="100" dirty="0">
                          <a:effectLst/>
                          <a:latin typeface="+mn-ea"/>
                          <a:ea typeface="+mn-ea"/>
                        </a:rPr>
                        <a:t>小児（</a:t>
                      </a:r>
                      <a:r>
                        <a:rPr lang="en-US" sz="1400" b="1" kern="100" dirty="0">
                          <a:effectLst/>
                          <a:latin typeface="+mn-ea"/>
                          <a:ea typeface="+mn-ea"/>
                        </a:rPr>
                        <a:t>0</a:t>
                      </a:r>
                      <a:r>
                        <a:rPr lang="ja-JP" sz="1400" b="1" kern="100" dirty="0">
                          <a:effectLst/>
                          <a:latin typeface="+mn-ea"/>
                          <a:ea typeface="+mn-ea"/>
                        </a:rPr>
                        <a:t>歳～</a:t>
                      </a:r>
                      <a:r>
                        <a:rPr lang="en-US" sz="1400" b="1" kern="100" dirty="0">
                          <a:effectLst/>
                          <a:latin typeface="+mn-ea"/>
                          <a:ea typeface="+mn-ea"/>
                        </a:rPr>
                        <a:t>14</a:t>
                      </a:r>
                      <a:r>
                        <a:rPr lang="ja-JP" sz="1400" b="1" kern="100" dirty="0">
                          <a:effectLst/>
                          <a:latin typeface="+mn-ea"/>
                          <a:ea typeface="+mn-ea"/>
                        </a:rPr>
                        <a:t>歳）における</a:t>
                      </a:r>
                      <a:endParaRPr lang="en-US" altLang="ja-JP" sz="1400" b="1" kern="100" dirty="0">
                        <a:effectLst/>
                        <a:latin typeface="+mn-ea"/>
                        <a:ea typeface="+mn-ea"/>
                      </a:endParaRPr>
                    </a:p>
                    <a:p>
                      <a:pPr algn="l">
                        <a:lnSpc>
                          <a:spcPts val="1500"/>
                        </a:lnSpc>
                        <a:spcAft>
                          <a:spcPts val="0"/>
                        </a:spcAft>
                      </a:pPr>
                      <a:r>
                        <a:rPr lang="ja-JP" sz="1400" b="1" kern="100" dirty="0">
                          <a:effectLst/>
                          <a:latin typeface="+mn-ea"/>
                          <a:ea typeface="+mn-ea"/>
                        </a:rPr>
                        <a:t>５年実測生存率【大阪府がん登録】</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en-US" altLang="ja-JP" sz="1400" b="1" dirty="0">
                          <a:effectLst/>
                          <a:latin typeface="+mn-ea"/>
                          <a:ea typeface="+mn-ea"/>
                        </a:rPr>
                        <a:t>80.9</a:t>
                      </a:r>
                      <a:r>
                        <a:rPr lang="ja-JP" altLang="en-US" sz="1400" b="1" dirty="0">
                          <a:effectLst/>
                          <a:latin typeface="+mn-ea"/>
                          <a:ea typeface="+mn-ea"/>
                        </a:rPr>
                        <a:t>％</a:t>
                      </a:r>
                      <a:endParaRPr lang="en-US" altLang="ja-JP" sz="1400" b="1" dirty="0">
                        <a:effectLst/>
                        <a:latin typeface="+mn-ea"/>
                        <a:ea typeface="+mn-ea"/>
                      </a:endParaRPr>
                    </a:p>
                    <a:p>
                      <a:pPr algn="ctr">
                        <a:lnSpc>
                          <a:spcPts val="1500"/>
                        </a:lnSpc>
                        <a:spcAft>
                          <a:spcPts val="0"/>
                        </a:spcAft>
                      </a:pPr>
                      <a:r>
                        <a:rPr lang="ja-JP" altLang="ja-JP" sz="1400" b="1" dirty="0">
                          <a:effectLst/>
                          <a:latin typeface="+mn-ea"/>
                          <a:ea typeface="+mn-ea"/>
                        </a:rPr>
                        <a:t>【平成</a:t>
                      </a:r>
                      <a:r>
                        <a:rPr lang="en-US" altLang="ja-JP" sz="1400" b="1" dirty="0">
                          <a:effectLst/>
                          <a:latin typeface="+mn-ea"/>
                          <a:ea typeface="+mn-ea"/>
                        </a:rPr>
                        <a:t>22</a:t>
                      </a:r>
                      <a:r>
                        <a:rPr lang="ja-JP" altLang="ja-JP" sz="1400" b="1" dirty="0">
                          <a:effectLst/>
                          <a:latin typeface="+mn-ea"/>
                          <a:ea typeface="+mn-ea"/>
                        </a:rPr>
                        <a:t>（</a:t>
                      </a:r>
                      <a:r>
                        <a:rPr lang="en-US" altLang="ja-JP" sz="1400" b="1" dirty="0">
                          <a:effectLst/>
                          <a:latin typeface="+mn-ea"/>
                          <a:ea typeface="+mn-ea"/>
                        </a:rPr>
                        <a:t>2010</a:t>
                      </a:r>
                      <a:r>
                        <a:rPr lang="ja-JP" altLang="ja-JP" sz="1400" b="1" dirty="0">
                          <a:effectLst/>
                          <a:latin typeface="+mn-ea"/>
                          <a:ea typeface="+mn-ea"/>
                        </a:rPr>
                        <a:t>）年～</a:t>
                      </a:r>
                      <a:endParaRPr lang="ja-JP" altLang="en-US" sz="1400" b="1" dirty="0">
                        <a:effectLst/>
                        <a:latin typeface="+mn-ea"/>
                        <a:ea typeface="+mn-ea"/>
                      </a:endParaRPr>
                    </a:p>
                    <a:p>
                      <a:pPr algn="ctr">
                        <a:lnSpc>
                          <a:spcPts val="1500"/>
                        </a:lnSpc>
                        <a:spcAft>
                          <a:spcPts val="0"/>
                        </a:spcAft>
                      </a:pPr>
                      <a:r>
                        <a:rPr lang="en-US" altLang="ja-JP" sz="1400" b="1" baseline="0" dirty="0">
                          <a:effectLst/>
                          <a:latin typeface="+mn-ea"/>
                          <a:ea typeface="+mn-ea"/>
                        </a:rPr>
                        <a:t>   </a:t>
                      </a:r>
                      <a:r>
                        <a:rPr lang="ja-JP" altLang="ja-JP" sz="1400" b="1" dirty="0">
                          <a:effectLst/>
                          <a:latin typeface="+mn-ea"/>
                          <a:ea typeface="+mn-ea"/>
                        </a:rPr>
                        <a:t>平成</a:t>
                      </a:r>
                      <a:r>
                        <a:rPr lang="en-US" altLang="ja-JP" sz="1400" b="1" dirty="0">
                          <a:effectLst/>
                          <a:latin typeface="+mn-ea"/>
                          <a:ea typeface="+mn-ea"/>
                        </a:rPr>
                        <a:t>26</a:t>
                      </a:r>
                      <a:r>
                        <a:rPr lang="ja-JP" altLang="ja-JP" sz="1400" b="1" dirty="0">
                          <a:effectLst/>
                          <a:latin typeface="+mn-ea"/>
                          <a:ea typeface="+mn-ea"/>
                        </a:rPr>
                        <a:t>（</a:t>
                      </a:r>
                      <a:r>
                        <a:rPr lang="en-US" altLang="ja-JP" sz="1400" b="1" dirty="0">
                          <a:effectLst/>
                          <a:latin typeface="+mn-ea"/>
                          <a:ea typeface="+mn-ea"/>
                        </a:rPr>
                        <a:t>2014</a:t>
                      </a:r>
                      <a:r>
                        <a:rPr lang="ja-JP" altLang="ja-JP" sz="1400" b="1" dirty="0">
                          <a:effectLst/>
                          <a:latin typeface="+mn-ea"/>
                          <a:ea typeface="+mn-ea"/>
                        </a:rPr>
                        <a:t>）年】</a:t>
                      </a:r>
                      <a:endParaRPr lang="ja-JP" altLang="ja-JP" sz="16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en-US" altLang="ja-JP" sz="1400" b="1" dirty="0">
                          <a:effectLst/>
                          <a:latin typeface="+mn-ea"/>
                          <a:ea typeface="+mn-ea"/>
                        </a:rPr>
                        <a:t>2028</a:t>
                      </a:r>
                      <a:r>
                        <a:rPr lang="ja-JP" altLang="en-US" sz="1400" b="1" dirty="0">
                          <a:effectLst/>
                          <a:latin typeface="+mn-ea"/>
                          <a:ea typeface="+mn-ea"/>
                        </a:rPr>
                        <a:t>年度に算出</a:t>
                      </a:r>
                      <a:endParaRPr lang="en-US" altLang="ja-JP" sz="1400" b="1"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26517">
                <a:tc>
                  <a:txBody>
                    <a:bodyPr/>
                    <a:lstStyle/>
                    <a:p>
                      <a:pPr algn="ctr">
                        <a:lnSpc>
                          <a:spcPts val="1300"/>
                        </a:lnSpc>
                        <a:spcAft>
                          <a:spcPts val="0"/>
                        </a:spcAft>
                      </a:pPr>
                      <a:r>
                        <a:rPr lang="ja-JP" sz="1400" b="1" dirty="0">
                          <a:effectLst/>
                          <a:latin typeface="+mn-ea"/>
                          <a:ea typeface="+mn-ea"/>
                        </a:rPr>
                        <a:t>２</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a:lnSpc>
                          <a:spcPts val="1500"/>
                        </a:lnSpc>
                        <a:spcAft>
                          <a:spcPts val="0"/>
                        </a:spcAft>
                      </a:pPr>
                      <a:r>
                        <a:rPr lang="en-US" sz="1400" b="1" dirty="0">
                          <a:effectLst/>
                          <a:latin typeface="+mn-ea"/>
                          <a:ea typeface="+mn-ea"/>
                        </a:rPr>
                        <a:t>AYA</a:t>
                      </a:r>
                      <a:r>
                        <a:rPr lang="ja-JP" sz="1400" b="1" dirty="0">
                          <a:effectLst/>
                          <a:latin typeface="+mn-ea"/>
                          <a:ea typeface="+mn-ea"/>
                        </a:rPr>
                        <a:t>世代（</a:t>
                      </a:r>
                      <a:r>
                        <a:rPr lang="en-US" sz="1400" b="1" dirty="0">
                          <a:effectLst/>
                          <a:latin typeface="+mn-ea"/>
                          <a:ea typeface="+mn-ea"/>
                        </a:rPr>
                        <a:t>15</a:t>
                      </a:r>
                      <a:r>
                        <a:rPr lang="ja-JP" sz="1400" b="1" dirty="0">
                          <a:effectLst/>
                          <a:latin typeface="+mn-ea"/>
                          <a:ea typeface="+mn-ea"/>
                        </a:rPr>
                        <a:t>歳～</a:t>
                      </a:r>
                      <a:r>
                        <a:rPr lang="en-US" sz="1400" b="1" dirty="0">
                          <a:effectLst/>
                          <a:latin typeface="+mn-ea"/>
                          <a:ea typeface="+mn-ea"/>
                        </a:rPr>
                        <a:t>29</a:t>
                      </a:r>
                      <a:r>
                        <a:rPr lang="ja-JP" sz="1400" b="1" dirty="0">
                          <a:effectLst/>
                          <a:latin typeface="+mn-ea"/>
                          <a:ea typeface="+mn-ea"/>
                        </a:rPr>
                        <a:t>歳）における</a:t>
                      </a:r>
                      <a:endParaRPr lang="en-US" altLang="ja-JP" sz="1400" b="1" dirty="0">
                        <a:effectLst/>
                        <a:latin typeface="+mn-ea"/>
                        <a:ea typeface="+mn-ea"/>
                      </a:endParaRPr>
                    </a:p>
                    <a:p>
                      <a:pPr algn="l">
                        <a:lnSpc>
                          <a:spcPts val="1500"/>
                        </a:lnSpc>
                        <a:spcAft>
                          <a:spcPts val="0"/>
                        </a:spcAft>
                      </a:pPr>
                      <a:r>
                        <a:rPr lang="ja-JP" sz="1400" b="1" dirty="0">
                          <a:effectLst/>
                          <a:latin typeface="+mn-ea"/>
                          <a:ea typeface="+mn-ea"/>
                        </a:rPr>
                        <a:t>５年実測生存率【大阪府がん登録】</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en-US" altLang="ja-JP" sz="1400" b="1" dirty="0">
                          <a:solidFill>
                            <a:srgbClr val="000000"/>
                          </a:solidFill>
                          <a:effectLst/>
                          <a:latin typeface="+mn-ea"/>
                          <a:ea typeface="+mn-ea"/>
                          <a:cs typeface="HG丸ｺﾞｼｯｸM-PRO"/>
                        </a:rPr>
                        <a:t>82.9</a:t>
                      </a:r>
                      <a:r>
                        <a:rPr lang="ja-JP" altLang="en-US" sz="1400" b="1" dirty="0">
                          <a:solidFill>
                            <a:srgbClr val="000000"/>
                          </a:solidFill>
                          <a:effectLst/>
                          <a:latin typeface="+mn-ea"/>
                          <a:ea typeface="+mn-ea"/>
                          <a:cs typeface="HG丸ｺﾞｼｯｸM-PRO"/>
                        </a:rPr>
                        <a:t>％</a:t>
                      </a:r>
                      <a:endParaRPr lang="en-US" altLang="ja-JP" sz="1400" b="1" dirty="0">
                        <a:solidFill>
                          <a:srgbClr val="000000"/>
                        </a:solidFill>
                        <a:effectLst/>
                        <a:latin typeface="+mn-ea"/>
                        <a:ea typeface="+mn-ea"/>
                        <a:cs typeface="HG丸ｺﾞｼｯｸM-PRO"/>
                      </a:endParaRPr>
                    </a:p>
                    <a:p>
                      <a:pPr algn="ctr">
                        <a:lnSpc>
                          <a:spcPts val="1500"/>
                        </a:lnSpc>
                        <a:spcAft>
                          <a:spcPts val="0"/>
                        </a:spcAft>
                      </a:pPr>
                      <a:r>
                        <a:rPr lang="ja-JP" altLang="ja-JP" sz="1400" b="1" dirty="0">
                          <a:effectLst/>
                          <a:latin typeface="+mn-ea"/>
                          <a:ea typeface="+mn-ea"/>
                        </a:rPr>
                        <a:t>【平成</a:t>
                      </a:r>
                      <a:r>
                        <a:rPr lang="en-US" altLang="ja-JP" sz="1400" b="1" dirty="0">
                          <a:effectLst/>
                          <a:latin typeface="+mn-ea"/>
                          <a:ea typeface="+mn-ea"/>
                        </a:rPr>
                        <a:t>22</a:t>
                      </a:r>
                      <a:r>
                        <a:rPr lang="ja-JP" altLang="ja-JP" sz="1400" b="1" dirty="0">
                          <a:effectLst/>
                          <a:latin typeface="+mn-ea"/>
                          <a:ea typeface="+mn-ea"/>
                        </a:rPr>
                        <a:t>（</a:t>
                      </a:r>
                      <a:r>
                        <a:rPr lang="en-US" altLang="ja-JP" sz="1400" b="1" dirty="0">
                          <a:effectLst/>
                          <a:latin typeface="+mn-ea"/>
                          <a:ea typeface="+mn-ea"/>
                        </a:rPr>
                        <a:t>2010</a:t>
                      </a:r>
                      <a:r>
                        <a:rPr lang="ja-JP" altLang="ja-JP" sz="1400" b="1" dirty="0">
                          <a:effectLst/>
                          <a:latin typeface="+mn-ea"/>
                          <a:ea typeface="+mn-ea"/>
                        </a:rPr>
                        <a:t>）年～</a:t>
                      </a:r>
                      <a:endParaRPr lang="ja-JP" altLang="en-US" sz="1400" b="1" dirty="0">
                        <a:effectLst/>
                        <a:latin typeface="+mn-ea"/>
                        <a:ea typeface="+mn-ea"/>
                      </a:endParaRPr>
                    </a:p>
                    <a:p>
                      <a:pPr algn="ctr">
                        <a:lnSpc>
                          <a:spcPts val="1500"/>
                        </a:lnSpc>
                        <a:spcAft>
                          <a:spcPts val="0"/>
                        </a:spcAft>
                      </a:pPr>
                      <a:r>
                        <a:rPr lang="en-US" altLang="ja-JP" sz="1400" b="1" baseline="0" dirty="0">
                          <a:effectLst/>
                          <a:latin typeface="+mn-ea"/>
                          <a:ea typeface="+mn-ea"/>
                        </a:rPr>
                        <a:t>   </a:t>
                      </a:r>
                      <a:r>
                        <a:rPr lang="ja-JP" altLang="ja-JP" sz="1400" b="1" dirty="0">
                          <a:effectLst/>
                          <a:latin typeface="+mn-ea"/>
                          <a:ea typeface="+mn-ea"/>
                        </a:rPr>
                        <a:t>平成</a:t>
                      </a:r>
                      <a:r>
                        <a:rPr lang="en-US" altLang="ja-JP" sz="1400" b="1" dirty="0">
                          <a:effectLst/>
                          <a:latin typeface="+mn-ea"/>
                          <a:ea typeface="+mn-ea"/>
                        </a:rPr>
                        <a:t>26</a:t>
                      </a:r>
                      <a:r>
                        <a:rPr lang="ja-JP" altLang="ja-JP" sz="1400" b="1" dirty="0">
                          <a:effectLst/>
                          <a:latin typeface="+mn-ea"/>
                          <a:ea typeface="+mn-ea"/>
                        </a:rPr>
                        <a:t>（</a:t>
                      </a:r>
                      <a:r>
                        <a:rPr lang="en-US" altLang="ja-JP" sz="1400" b="1" dirty="0">
                          <a:effectLst/>
                          <a:latin typeface="+mn-ea"/>
                          <a:ea typeface="+mn-ea"/>
                        </a:rPr>
                        <a:t>2014</a:t>
                      </a:r>
                      <a:r>
                        <a:rPr lang="ja-JP" altLang="ja-JP" sz="1400" b="1" dirty="0">
                          <a:effectLst/>
                          <a:latin typeface="+mn-ea"/>
                          <a:ea typeface="+mn-ea"/>
                        </a:rPr>
                        <a:t>）年】</a:t>
                      </a:r>
                      <a:endParaRPr lang="ja-JP" altLang="ja-JP" sz="16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en-US" altLang="ja-JP" sz="1400" b="1" dirty="0">
                          <a:solidFill>
                            <a:srgbClr val="000000"/>
                          </a:solidFill>
                          <a:effectLst/>
                          <a:latin typeface="+mn-ea"/>
                          <a:ea typeface="+mn-ea"/>
                          <a:cs typeface="HG丸ｺﾞｼｯｸM-PRO"/>
                        </a:rPr>
                        <a:t>2028</a:t>
                      </a:r>
                      <a:r>
                        <a:rPr lang="ja-JP" altLang="en-US" sz="1400" b="1" dirty="0">
                          <a:solidFill>
                            <a:srgbClr val="000000"/>
                          </a:solidFill>
                          <a:effectLst/>
                          <a:latin typeface="+mn-ea"/>
                          <a:ea typeface="+mn-ea"/>
                          <a:cs typeface="HG丸ｺﾞｼｯｸM-PRO"/>
                        </a:rPr>
                        <a:t>年度に算出</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9471">
                <a:tc>
                  <a:txBody>
                    <a:bodyPr/>
                    <a:lstStyle/>
                    <a:p>
                      <a:pPr algn="ctr">
                        <a:lnSpc>
                          <a:spcPts val="1300"/>
                        </a:lnSpc>
                        <a:spcAft>
                          <a:spcPts val="0"/>
                        </a:spcAft>
                      </a:pPr>
                      <a:r>
                        <a:rPr lang="ja-JP" sz="1400" b="1" dirty="0">
                          <a:effectLst/>
                          <a:latin typeface="+mn-ea"/>
                          <a:ea typeface="+mn-ea"/>
                        </a:rPr>
                        <a:t>３</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a:lnSpc>
                          <a:spcPts val="1500"/>
                        </a:lnSpc>
                        <a:spcAft>
                          <a:spcPts val="0"/>
                        </a:spcAft>
                      </a:pPr>
                      <a:r>
                        <a:rPr lang="en-US" sz="1400" b="1" dirty="0">
                          <a:effectLst/>
                          <a:latin typeface="+mn-ea"/>
                          <a:ea typeface="+mn-ea"/>
                        </a:rPr>
                        <a:t>AYA</a:t>
                      </a:r>
                      <a:r>
                        <a:rPr lang="ja-JP" sz="1400" b="1" dirty="0">
                          <a:effectLst/>
                          <a:latin typeface="+mn-ea"/>
                          <a:ea typeface="+mn-ea"/>
                        </a:rPr>
                        <a:t>世代（</a:t>
                      </a:r>
                      <a:r>
                        <a:rPr lang="en-US" sz="1400" b="1" dirty="0">
                          <a:effectLst/>
                          <a:latin typeface="+mn-ea"/>
                          <a:ea typeface="+mn-ea"/>
                        </a:rPr>
                        <a:t>30</a:t>
                      </a:r>
                      <a:r>
                        <a:rPr lang="ja-JP" sz="1400" b="1" dirty="0">
                          <a:effectLst/>
                          <a:latin typeface="+mn-ea"/>
                          <a:ea typeface="+mn-ea"/>
                        </a:rPr>
                        <a:t>歳～</a:t>
                      </a:r>
                      <a:r>
                        <a:rPr lang="en-US" sz="1400" b="1" dirty="0">
                          <a:effectLst/>
                          <a:latin typeface="+mn-ea"/>
                          <a:ea typeface="+mn-ea"/>
                        </a:rPr>
                        <a:t>39</a:t>
                      </a:r>
                      <a:r>
                        <a:rPr lang="ja-JP" sz="1400" b="1" dirty="0">
                          <a:effectLst/>
                          <a:latin typeface="+mn-ea"/>
                          <a:ea typeface="+mn-ea"/>
                        </a:rPr>
                        <a:t>歳）における</a:t>
                      </a:r>
                      <a:endParaRPr lang="en-US" altLang="ja-JP" sz="1400" b="1" dirty="0">
                        <a:effectLst/>
                        <a:latin typeface="+mn-ea"/>
                        <a:ea typeface="+mn-ea"/>
                      </a:endParaRPr>
                    </a:p>
                    <a:p>
                      <a:pPr algn="l">
                        <a:lnSpc>
                          <a:spcPts val="1500"/>
                        </a:lnSpc>
                        <a:spcAft>
                          <a:spcPts val="0"/>
                        </a:spcAft>
                      </a:pPr>
                      <a:r>
                        <a:rPr lang="ja-JP" sz="1400" b="1" dirty="0">
                          <a:effectLst/>
                          <a:latin typeface="+mn-ea"/>
                          <a:ea typeface="+mn-ea"/>
                        </a:rPr>
                        <a:t>５年実測生存率【大阪府がん登録】</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en-US" altLang="ja-JP" sz="1400" b="1" dirty="0">
                          <a:solidFill>
                            <a:srgbClr val="000000"/>
                          </a:solidFill>
                          <a:effectLst/>
                          <a:latin typeface="+mn-ea"/>
                          <a:ea typeface="+mn-ea"/>
                          <a:cs typeface="HG丸ｺﾞｼｯｸM-PRO"/>
                        </a:rPr>
                        <a:t>82.5</a:t>
                      </a:r>
                      <a:r>
                        <a:rPr lang="ja-JP" altLang="en-US" sz="1400" b="1" dirty="0">
                          <a:solidFill>
                            <a:srgbClr val="000000"/>
                          </a:solidFill>
                          <a:effectLst/>
                          <a:latin typeface="+mn-ea"/>
                          <a:ea typeface="+mn-ea"/>
                          <a:cs typeface="HG丸ｺﾞｼｯｸM-PRO"/>
                        </a:rPr>
                        <a:t>％</a:t>
                      </a:r>
                      <a:endParaRPr lang="en-US" altLang="ja-JP" sz="1400" b="1" dirty="0">
                        <a:solidFill>
                          <a:srgbClr val="000000"/>
                        </a:solidFill>
                        <a:effectLst/>
                        <a:latin typeface="+mn-ea"/>
                        <a:ea typeface="+mn-ea"/>
                        <a:cs typeface="HG丸ｺﾞｼｯｸM-PRO"/>
                      </a:endParaRPr>
                    </a:p>
                    <a:p>
                      <a:pPr algn="ctr">
                        <a:lnSpc>
                          <a:spcPts val="1500"/>
                        </a:lnSpc>
                        <a:spcAft>
                          <a:spcPts val="0"/>
                        </a:spcAft>
                      </a:pPr>
                      <a:r>
                        <a:rPr lang="ja-JP" altLang="ja-JP" sz="1400" b="1" dirty="0">
                          <a:effectLst/>
                          <a:latin typeface="+mn-ea"/>
                          <a:ea typeface="+mn-ea"/>
                        </a:rPr>
                        <a:t>【平成</a:t>
                      </a:r>
                      <a:r>
                        <a:rPr lang="en-US" altLang="ja-JP" sz="1400" b="1" dirty="0">
                          <a:effectLst/>
                          <a:latin typeface="+mn-ea"/>
                          <a:ea typeface="+mn-ea"/>
                        </a:rPr>
                        <a:t>22</a:t>
                      </a:r>
                      <a:r>
                        <a:rPr lang="ja-JP" altLang="ja-JP" sz="1400" b="1" dirty="0">
                          <a:effectLst/>
                          <a:latin typeface="+mn-ea"/>
                          <a:ea typeface="+mn-ea"/>
                        </a:rPr>
                        <a:t>（</a:t>
                      </a:r>
                      <a:r>
                        <a:rPr lang="en-US" altLang="ja-JP" sz="1400" b="1" dirty="0">
                          <a:effectLst/>
                          <a:latin typeface="+mn-ea"/>
                          <a:ea typeface="+mn-ea"/>
                        </a:rPr>
                        <a:t>2010</a:t>
                      </a:r>
                      <a:r>
                        <a:rPr lang="ja-JP" altLang="ja-JP" sz="1400" b="1" dirty="0">
                          <a:effectLst/>
                          <a:latin typeface="+mn-ea"/>
                          <a:ea typeface="+mn-ea"/>
                        </a:rPr>
                        <a:t>）年～</a:t>
                      </a:r>
                      <a:endParaRPr lang="ja-JP" altLang="en-US" sz="1400" b="1" dirty="0">
                        <a:effectLst/>
                        <a:latin typeface="+mn-ea"/>
                        <a:ea typeface="+mn-ea"/>
                      </a:endParaRPr>
                    </a:p>
                    <a:p>
                      <a:pPr algn="ctr">
                        <a:lnSpc>
                          <a:spcPts val="1500"/>
                        </a:lnSpc>
                        <a:spcAft>
                          <a:spcPts val="0"/>
                        </a:spcAft>
                      </a:pPr>
                      <a:r>
                        <a:rPr lang="en-US" altLang="ja-JP" sz="1400" b="1" baseline="0" dirty="0">
                          <a:effectLst/>
                          <a:latin typeface="+mn-ea"/>
                          <a:ea typeface="+mn-ea"/>
                        </a:rPr>
                        <a:t>   </a:t>
                      </a:r>
                      <a:r>
                        <a:rPr lang="ja-JP" altLang="ja-JP" sz="1400" b="1" dirty="0">
                          <a:effectLst/>
                          <a:latin typeface="+mn-ea"/>
                          <a:ea typeface="+mn-ea"/>
                        </a:rPr>
                        <a:t>平成</a:t>
                      </a:r>
                      <a:r>
                        <a:rPr lang="en-US" altLang="ja-JP" sz="1400" b="1" dirty="0">
                          <a:effectLst/>
                          <a:latin typeface="+mn-ea"/>
                          <a:ea typeface="+mn-ea"/>
                        </a:rPr>
                        <a:t>26</a:t>
                      </a:r>
                      <a:r>
                        <a:rPr lang="ja-JP" altLang="ja-JP" sz="1400" b="1" dirty="0">
                          <a:effectLst/>
                          <a:latin typeface="+mn-ea"/>
                          <a:ea typeface="+mn-ea"/>
                        </a:rPr>
                        <a:t>（</a:t>
                      </a:r>
                      <a:r>
                        <a:rPr lang="en-US" altLang="ja-JP" sz="1400" b="1" dirty="0">
                          <a:effectLst/>
                          <a:latin typeface="+mn-ea"/>
                          <a:ea typeface="+mn-ea"/>
                        </a:rPr>
                        <a:t>2014</a:t>
                      </a:r>
                      <a:r>
                        <a:rPr lang="ja-JP" altLang="ja-JP" sz="1400" b="1" dirty="0">
                          <a:effectLst/>
                          <a:latin typeface="+mn-ea"/>
                          <a:ea typeface="+mn-ea"/>
                        </a:rPr>
                        <a:t>）年】</a:t>
                      </a:r>
                      <a:endParaRPr lang="ja-JP" altLang="ja-JP" sz="16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en-US" altLang="ja-JP" sz="1400" b="1" dirty="0">
                          <a:solidFill>
                            <a:srgbClr val="000000"/>
                          </a:solidFill>
                          <a:effectLst/>
                          <a:latin typeface="+mn-ea"/>
                          <a:ea typeface="+mn-ea"/>
                          <a:cs typeface="HG丸ｺﾞｼｯｸM-PRO"/>
                        </a:rPr>
                        <a:t>2028</a:t>
                      </a:r>
                      <a:r>
                        <a:rPr lang="ja-JP" altLang="en-US" sz="1400" b="1" dirty="0">
                          <a:solidFill>
                            <a:srgbClr val="000000"/>
                          </a:solidFill>
                          <a:effectLst/>
                          <a:latin typeface="+mn-ea"/>
                          <a:ea typeface="+mn-ea"/>
                          <a:cs typeface="HG丸ｺﾞｼｯｸM-PRO"/>
                        </a:rPr>
                        <a:t>年度</a:t>
                      </a:r>
                      <a:r>
                        <a:rPr lang="ja-JP" altLang="en-US" sz="1400" b="1">
                          <a:solidFill>
                            <a:srgbClr val="000000"/>
                          </a:solidFill>
                          <a:effectLst/>
                          <a:latin typeface="+mn-ea"/>
                          <a:ea typeface="+mn-ea"/>
                          <a:cs typeface="HG丸ｺﾞｼｯｸM-PRO"/>
                        </a:rPr>
                        <a:t>に算出</a:t>
                      </a:r>
                      <a:endParaRPr lang="ja-JP" altLang="en-US"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53143">
                <a:tc>
                  <a:txBody>
                    <a:bodyPr/>
                    <a:lstStyle/>
                    <a:p>
                      <a:pPr algn="ctr"/>
                      <a:r>
                        <a:rPr kumimoji="1" lang="en-US" altLang="ja-JP" sz="1400" dirty="0"/>
                        <a:t>4</a:t>
                      </a:r>
                      <a:r>
                        <a:rPr kumimoji="1" lang="ja-JP" altLang="en-US" dirty="0"/>
                        <a:t> </a:t>
                      </a:r>
                      <a:endParaRPr kumimoji="1" lang="en-US" altLang="ja-JP"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a:lnSpc>
                          <a:spcPts val="1500"/>
                        </a:lnSpc>
                        <a:spcAft>
                          <a:spcPts val="0"/>
                        </a:spcAft>
                      </a:pPr>
                      <a:r>
                        <a:rPr lang="ja-JP" altLang="en-US" sz="1400" b="1" dirty="0">
                          <a:solidFill>
                            <a:srgbClr val="000000"/>
                          </a:solidFill>
                          <a:effectLst/>
                          <a:latin typeface="+mn-ea"/>
                          <a:ea typeface="+mn-ea"/>
                          <a:cs typeface="HG丸ｺﾞｼｯｸM-PRO"/>
                        </a:rPr>
                        <a:t>長期フォローアップについて説明を受けた人の割合</a:t>
                      </a:r>
                      <a:r>
                        <a:rPr lang="en-US" altLang="ja-JP" sz="1400" b="1" dirty="0">
                          <a:solidFill>
                            <a:srgbClr val="000000"/>
                          </a:solidFill>
                          <a:effectLst/>
                          <a:latin typeface="+mn-ea"/>
                          <a:ea typeface="+mn-ea"/>
                          <a:cs typeface="HG丸ｺﾞｼｯｸM-PRO"/>
                        </a:rPr>
                        <a:t>【</a:t>
                      </a:r>
                      <a:r>
                        <a:rPr lang="ja-JP" altLang="en-US" sz="1400" b="1" dirty="0">
                          <a:solidFill>
                            <a:srgbClr val="000000"/>
                          </a:solidFill>
                          <a:effectLst/>
                          <a:latin typeface="+mn-ea"/>
                          <a:ea typeface="+mn-ea"/>
                          <a:cs typeface="HG丸ｺﾞｼｯｸM-PRO"/>
                        </a:rPr>
                        <a:t>小児がんニーズ調査</a:t>
                      </a:r>
                      <a:r>
                        <a:rPr lang="en-US" altLang="ja-JP" sz="1400" b="1" dirty="0">
                          <a:solidFill>
                            <a:srgbClr val="000000"/>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en-US" altLang="ja-JP" sz="1400" b="1" dirty="0">
                          <a:solidFill>
                            <a:srgbClr val="000000"/>
                          </a:solidFill>
                          <a:effectLst/>
                          <a:latin typeface="+mn-ea"/>
                          <a:ea typeface="+mn-ea"/>
                          <a:cs typeface="HG丸ｺﾞｼｯｸM-PRO"/>
                        </a:rPr>
                        <a:t>81.1</a:t>
                      </a:r>
                      <a:r>
                        <a:rPr lang="ja-JP" altLang="en-US" sz="1400" b="1" dirty="0">
                          <a:solidFill>
                            <a:srgbClr val="000000"/>
                          </a:solidFill>
                          <a:effectLst/>
                          <a:latin typeface="+mn-ea"/>
                          <a:ea typeface="+mn-ea"/>
                          <a:cs typeface="HG丸ｺﾞｼｯｸM-PRO"/>
                        </a:rPr>
                        <a:t>％</a:t>
                      </a:r>
                      <a:endParaRPr lang="en-US" altLang="ja-JP" sz="1400" b="1" dirty="0">
                        <a:solidFill>
                          <a:srgbClr val="000000"/>
                        </a:solidFill>
                        <a:effectLst/>
                        <a:latin typeface="+mn-ea"/>
                        <a:ea typeface="+mn-ea"/>
                        <a:cs typeface="HG丸ｺﾞｼｯｸM-PRO"/>
                      </a:endParaRPr>
                    </a:p>
                    <a:p>
                      <a:pPr lvl="0" algn="ctr">
                        <a:lnSpc>
                          <a:spcPts val="1500"/>
                        </a:lnSpc>
                        <a:spcAft>
                          <a:spcPts val="0"/>
                        </a:spcAft>
                        <a:buNone/>
                      </a:pPr>
                      <a:r>
                        <a:rPr lang="ja-JP" altLang="ja-JP" sz="1400" b="1" i="0" u="none" strike="noStrike" noProof="0" dirty="0">
                          <a:solidFill>
                            <a:schemeClr val="dk1"/>
                          </a:solidFill>
                          <a:effectLst/>
                          <a:latin typeface="游ゴシック"/>
                          <a:ea typeface="游ゴシック"/>
                        </a:rPr>
                        <a:t>【令和</a:t>
                      </a:r>
                      <a:r>
                        <a:rPr lang="en-US" altLang="ja-JP" sz="1400" b="1" i="0" u="none" strike="noStrike" noProof="0" dirty="0">
                          <a:solidFill>
                            <a:schemeClr val="dk1"/>
                          </a:solidFill>
                          <a:effectLst/>
                          <a:latin typeface="游ゴシック"/>
                        </a:rPr>
                        <a:t>4</a:t>
                      </a:r>
                      <a:r>
                        <a:rPr lang="ja-JP" altLang="ja-JP" sz="1400" b="1" i="0" u="none" strike="noStrike" noProof="0" dirty="0">
                          <a:solidFill>
                            <a:schemeClr val="dk1"/>
                          </a:solidFill>
                          <a:effectLst/>
                          <a:latin typeface="游ゴシック"/>
                          <a:ea typeface="游ゴシック"/>
                        </a:rPr>
                        <a:t>（</a:t>
                      </a:r>
                      <a:r>
                        <a:rPr lang="en-US" altLang="ja-JP" sz="1400" b="1" i="0" u="none" strike="noStrike" noProof="0" dirty="0">
                          <a:solidFill>
                            <a:schemeClr val="dk1"/>
                          </a:solidFill>
                          <a:effectLst/>
                          <a:latin typeface="游ゴシック"/>
                        </a:rPr>
                        <a:t>2022</a:t>
                      </a:r>
                      <a:r>
                        <a:rPr lang="ja-JP" altLang="ja-JP" sz="1400" b="1" i="0" u="none" strike="noStrike" noProof="0" dirty="0">
                          <a:solidFill>
                            <a:schemeClr val="dk1"/>
                          </a:solidFill>
                          <a:effectLst/>
                          <a:latin typeface="游ゴシック"/>
                          <a:ea typeface="游ゴシック"/>
                        </a:rPr>
                        <a:t>）年度】</a:t>
                      </a:r>
                      <a:endParaRPr lang="ja-JP" altLang="ja-JP" sz="1400"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lnSpc>
                          <a:spcPts val="1500"/>
                        </a:lnSpc>
                        <a:spcAft>
                          <a:spcPts val="0"/>
                        </a:spcAft>
                        <a:buNone/>
                      </a:pPr>
                      <a:r>
                        <a:rPr lang="ja-JP" altLang="en-US" sz="1400" b="1" dirty="0">
                          <a:effectLst/>
                          <a:latin typeface="+mn-ea"/>
                          <a:ea typeface="+mn-ea"/>
                        </a:rPr>
                        <a:t>91.3％</a:t>
                      </a:r>
                      <a:endParaRPr lang="en-US" altLang="ja-JP" sz="1400" b="1" dirty="0">
                        <a:effectLst/>
                        <a:latin typeface="+mn-ea"/>
                        <a:ea typeface="+mn-ea"/>
                      </a:endParaRPr>
                    </a:p>
                    <a:p>
                      <a:pPr algn="ctr">
                        <a:lnSpc>
                          <a:spcPts val="1500"/>
                        </a:lnSpc>
                        <a:spcAft>
                          <a:spcPts val="0"/>
                        </a:spcAft>
                      </a:pPr>
                      <a:r>
                        <a:rPr lang="en-US" altLang="ja-JP" sz="1400" b="1" i="0" u="none" strike="noStrike" noProof="0" dirty="0">
                          <a:solidFill>
                            <a:schemeClr val="dk1"/>
                          </a:solidFill>
                          <a:effectLst/>
                          <a:latin typeface="游ゴシック"/>
                          <a:ea typeface="游ゴシック"/>
                        </a:rPr>
                        <a:t>【</a:t>
                      </a:r>
                      <a:r>
                        <a:rPr lang="ja-JP" altLang="en-US" sz="1400" b="1" i="0" u="none" strike="noStrike" noProof="0" dirty="0">
                          <a:solidFill>
                            <a:schemeClr val="dk1"/>
                          </a:solidFill>
                          <a:effectLst/>
                          <a:latin typeface="游ゴシック"/>
                          <a:ea typeface="游ゴシック"/>
                        </a:rPr>
                        <a:t>令和5（</a:t>
                      </a:r>
                      <a:r>
                        <a:rPr lang="en-US" altLang="ja-JP" sz="1400" b="1" i="0" u="none" strike="noStrike" noProof="0" dirty="0">
                          <a:solidFill>
                            <a:schemeClr val="dk1"/>
                          </a:solidFill>
                          <a:effectLst/>
                          <a:latin typeface="游ゴシック"/>
                        </a:rPr>
                        <a:t>2023</a:t>
                      </a:r>
                      <a:r>
                        <a:rPr lang="ja-JP" altLang="en-US" sz="1400" b="1" i="0" u="none" strike="noStrike" noProof="0" dirty="0">
                          <a:solidFill>
                            <a:schemeClr val="dk1"/>
                          </a:solidFill>
                          <a:effectLst/>
                          <a:latin typeface="游ゴシック"/>
                          <a:ea typeface="游ゴシック"/>
                        </a:rPr>
                        <a:t>）年度</a:t>
                      </a:r>
                      <a:r>
                        <a:rPr lang="en-US" altLang="ja-JP" sz="1400" b="1" i="0" u="none" strike="noStrike" noProof="0" dirty="0">
                          <a:solidFill>
                            <a:schemeClr val="dk1"/>
                          </a:solidFill>
                          <a:effectLst/>
                          <a:latin typeface="游ゴシック"/>
                          <a:ea typeface="游ゴシック"/>
                        </a:rPr>
                        <a:t>】</a:t>
                      </a:r>
                      <a:endParaRPr lang="en-US"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7322293"/>
                  </a:ext>
                </a:extLst>
              </a:tr>
              <a:tr h="505529">
                <a:tc>
                  <a:txBody>
                    <a:bodyPr/>
                    <a:lstStyle/>
                    <a:p>
                      <a:pPr algn="ctr"/>
                      <a:r>
                        <a:rPr kumimoji="1" lang="en-US" altLang="ja-JP" sz="1400" dirty="0"/>
                        <a:t>5</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fontAlgn="auto"/>
                      <a:r>
                        <a:rPr kumimoji="1" lang="ja-JP" altLang="ja-JP" sz="1400" b="1" kern="1200" dirty="0">
                          <a:solidFill>
                            <a:schemeClr val="dk1"/>
                          </a:solidFill>
                          <a:effectLst/>
                          <a:latin typeface="+mn-lt"/>
                          <a:ea typeface="+mn-ea"/>
                          <a:cs typeface="+mn-cs"/>
                        </a:rPr>
                        <a:t>指定医療機関における妊よう性温存治療の実施件数【大阪府調べ】</a:t>
                      </a:r>
                      <a:endParaRPr lang="en-US" alt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b="1" kern="1200" dirty="0">
                          <a:solidFill>
                            <a:schemeClr val="dk1"/>
                          </a:solidFill>
                          <a:effectLst/>
                          <a:latin typeface="+mn-ea"/>
                          <a:ea typeface="+mn-ea"/>
                          <a:cs typeface="+mn-cs"/>
                        </a:rPr>
                        <a:t>262</a:t>
                      </a:r>
                      <a:r>
                        <a:rPr kumimoji="1" lang="ja-JP" altLang="ja-JP" sz="1400" b="1" kern="1200" dirty="0">
                          <a:solidFill>
                            <a:schemeClr val="dk1"/>
                          </a:solidFill>
                          <a:effectLst/>
                          <a:latin typeface="+mn-ea"/>
                          <a:ea typeface="+mn-ea"/>
                          <a:cs typeface="+mn-cs"/>
                        </a:rPr>
                        <a:t>件</a:t>
                      </a:r>
                    </a:p>
                    <a:p>
                      <a:pPr algn="ctr"/>
                      <a:r>
                        <a:rPr kumimoji="1" lang="ja-JP" altLang="ja-JP" sz="1400" b="1" kern="1200" dirty="0">
                          <a:solidFill>
                            <a:schemeClr val="dk1"/>
                          </a:solidFill>
                          <a:effectLst/>
                          <a:latin typeface="+mn-ea"/>
                          <a:ea typeface="+mn-ea"/>
                          <a:cs typeface="+mn-cs"/>
                        </a:rPr>
                        <a:t>【令和</a:t>
                      </a:r>
                      <a:r>
                        <a:rPr kumimoji="1" lang="en-US" altLang="ja-JP" sz="1400" b="1" kern="1200" dirty="0">
                          <a:solidFill>
                            <a:schemeClr val="dk1"/>
                          </a:solidFill>
                          <a:effectLst/>
                          <a:latin typeface="+mn-ea"/>
                          <a:ea typeface="+mn-ea"/>
                          <a:cs typeface="+mn-cs"/>
                        </a:rPr>
                        <a:t>4</a:t>
                      </a:r>
                      <a:r>
                        <a:rPr kumimoji="1" lang="ja-JP" altLang="ja-JP" sz="1400" b="1" kern="1200" dirty="0">
                          <a:solidFill>
                            <a:schemeClr val="dk1"/>
                          </a:solidFill>
                          <a:effectLst/>
                          <a:latin typeface="+mn-ea"/>
                          <a:ea typeface="+mn-ea"/>
                          <a:cs typeface="+mn-cs"/>
                        </a:rPr>
                        <a:t>（</a:t>
                      </a:r>
                      <a:r>
                        <a:rPr kumimoji="1" lang="en-US" altLang="ja-JP" sz="1400" b="1" kern="1200" dirty="0">
                          <a:solidFill>
                            <a:schemeClr val="dk1"/>
                          </a:solidFill>
                          <a:effectLst/>
                          <a:latin typeface="+mn-ea"/>
                          <a:ea typeface="+mn-ea"/>
                          <a:cs typeface="+mn-cs"/>
                        </a:rPr>
                        <a:t>2022</a:t>
                      </a:r>
                      <a:r>
                        <a:rPr kumimoji="1" lang="ja-JP" altLang="ja-JP" sz="1400" b="1" kern="1200" dirty="0">
                          <a:solidFill>
                            <a:schemeClr val="dk1"/>
                          </a:solidFill>
                          <a:effectLst/>
                          <a:latin typeface="+mn-ea"/>
                          <a:ea typeface="+mn-ea"/>
                          <a:cs typeface="+mn-cs"/>
                        </a:rPr>
                        <a:t>）年度】</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b="1" kern="1200" dirty="0">
                          <a:solidFill>
                            <a:schemeClr val="dk1"/>
                          </a:solidFill>
                          <a:effectLst/>
                          <a:latin typeface="+mn-ea"/>
                          <a:ea typeface="+mn-ea"/>
                          <a:cs typeface="+mn-cs"/>
                        </a:rPr>
                        <a:t>251</a:t>
                      </a:r>
                      <a:r>
                        <a:rPr kumimoji="1" lang="ja-JP" altLang="ja-JP" sz="1400" b="1" kern="1200" dirty="0">
                          <a:solidFill>
                            <a:schemeClr val="dk1"/>
                          </a:solidFill>
                          <a:effectLst/>
                          <a:latin typeface="+mn-ea"/>
                          <a:ea typeface="+mn-ea"/>
                          <a:cs typeface="+mn-cs"/>
                        </a:rPr>
                        <a:t>件</a:t>
                      </a:r>
                    </a:p>
                    <a:p>
                      <a:pPr algn="ctr"/>
                      <a:r>
                        <a:rPr kumimoji="1" lang="ja-JP" altLang="ja-JP" sz="1400" b="1" kern="1200" dirty="0">
                          <a:solidFill>
                            <a:schemeClr val="dk1"/>
                          </a:solidFill>
                          <a:effectLst/>
                          <a:latin typeface="+mn-ea"/>
                          <a:ea typeface="+mn-ea"/>
                          <a:cs typeface="+mn-cs"/>
                        </a:rPr>
                        <a:t>【令和</a:t>
                      </a:r>
                      <a:r>
                        <a:rPr kumimoji="1" lang="en-US" altLang="ja-JP" sz="1400" b="1" kern="1200" dirty="0">
                          <a:solidFill>
                            <a:schemeClr val="dk1"/>
                          </a:solidFill>
                          <a:effectLst/>
                          <a:latin typeface="+mn-ea"/>
                          <a:ea typeface="+mn-ea"/>
                          <a:cs typeface="+mn-cs"/>
                        </a:rPr>
                        <a:t> 5</a:t>
                      </a:r>
                      <a:r>
                        <a:rPr kumimoji="1" lang="ja-JP" altLang="ja-JP" sz="1400" b="1" kern="1200" dirty="0">
                          <a:solidFill>
                            <a:schemeClr val="dk1"/>
                          </a:solidFill>
                          <a:effectLst/>
                          <a:latin typeface="+mn-ea"/>
                          <a:ea typeface="+mn-ea"/>
                          <a:cs typeface="+mn-cs"/>
                        </a:rPr>
                        <a:t>（</a:t>
                      </a:r>
                      <a:r>
                        <a:rPr kumimoji="1" lang="en-US" altLang="ja-JP" sz="1400" b="1" kern="1200" dirty="0">
                          <a:solidFill>
                            <a:schemeClr val="dk1"/>
                          </a:solidFill>
                          <a:effectLst/>
                          <a:latin typeface="+mn-ea"/>
                          <a:ea typeface="+mn-ea"/>
                          <a:cs typeface="+mn-cs"/>
                        </a:rPr>
                        <a:t>2023</a:t>
                      </a:r>
                      <a:r>
                        <a:rPr kumimoji="1" lang="ja-JP" altLang="ja-JP" sz="1400" b="1" kern="1200" dirty="0">
                          <a:solidFill>
                            <a:schemeClr val="dk1"/>
                          </a:solidFill>
                          <a:effectLst/>
                          <a:latin typeface="+mn-ea"/>
                          <a:ea typeface="+mn-ea"/>
                          <a:cs typeface="+mn-cs"/>
                        </a:rPr>
                        <a:t>）年度】</a:t>
                      </a:r>
                      <a:endParaRPr lang="ja-JP" alt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254893"/>
                  </a:ext>
                </a:extLst>
              </a:tr>
              <a:tr h="573612">
                <a:tc>
                  <a:txBody>
                    <a:bodyPr/>
                    <a:lstStyle/>
                    <a:p>
                      <a:pPr algn="ctr"/>
                      <a:r>
                        <a:rPr kumimoji="1" lang="en-US" altLang="ja-JP" sz="1400" dirty="0"/>
                        <a:t>6</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r>
                        <a:rPr kumimoji="1" lang="ja-JP" altLang="ja-JP" sz="1400" b="1" kern="1200" dirty="0">
                          <a:solidFill>
                            <a:schemeClr val="dk1"/>
                          </a:solidFill>
                          <a:effectLst/>
                          <a:latin typeface="+mn-lt"/>
                          <a:ea typeface="+mn-ea"/>
                          <a:cs typeface="+mn-cs"/>
                        </a:rPr>
                        <a:t>指定医療機関における妊よう性温存治療のカウンセリング件数【大阪府調べ】</a:t>
                      </a:r>
                      <a:endParaRPr kumimoji="1" lang="ja-JP" altLang="en-US" sz="1400" b="1"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b="1" dirty="0">
                          <a:latin typeface="+mn-ea"/>
                          <a:ea typeface="+mn-ea"/>
                        </a:rPr>
                        <a:t>278</a:t>
                      </a:r>
                      <a:r>
                        <a:rPr kumimoji="1" lang="ja-JP" altLang="en-US" sz="1400" b="1" dirty="0">
                          <a:latin typeface="+mn-ea"/>
                          <a:ea typeface="+mn-ea"/>
                        </a:rPr>
                        <a:t>件</a:t>
                      </a:r>
                    </a:p>
                    <a:p>
                      <a:pPr algn="ctr"/>
                      <a:r>
                        <a:rPr kumimoji="1" lang="en-US" altLang="ja-JP" sz="1400" b="1" dirty="0">
                          <a:latin typeface="+mn-ea"/>
                          <a:ea typeface="+mn-ea"/>
                        </a:rPr>
                        <a:t>【</a:t>
                      </a:r>
                      <a:r>
                        <a:rPr kumimoji="1" lang="ja-JP" altLang="en-US" sz="1400" b="1" dirty="0">
                          <a:latin typeface="+mn-ea"/>
                          <a:ea typeface="+mn-ea"/>
                        </a:rPr>
                        <a:t>令和</a:t>
                      </a:r>
                      <a:r>
                        <a:rPr kumimoji="1" lang="en-US" altLang="ja-JP" sz="1400" b="1" dirty="0">
                          <a:latin typeface="+mn-ea"/>
                          <a:ea typeface="+mn-ea"/>
                        </a:rPr>
                        <a:t>4</a:t>
                      </a:r>
                      <a:r>
                        <a:rPr kumimoji="1" lang="ja-JP" altLang="en-US" sz="1400" b="1" dirty="0">
                          <a:latin typeface="+mn-ea"/>
                          <a:ea typeface="+mn-ea"/>
                        </a:rPr>
                        <a:t>（</a:t>
                      </a:r>
                      <a:r>
                        <a:rPr kumimoji="1" lang="en-US" altLang="ja-JP" sz="1400" b="1" dirty="0">
                          <a:latin typeface="+mn-ea"/>
                          <a:ea typeface="+mn-ea"/>
                        </a:rPr>
                        <a:t>2022</a:t>
                      </a:r>
                      <a:r>
                        <a:rPr kumimoji="1" lang="ja-JP" altLang="en-US" sz="1400" b="1" dirty="0">
                          <a:latin typeface="+mn-ea"/>
                          <a:ea typeface="+mn-ea"/>
                        </a:rPr>
                        <a:t>）年度</a:t>
                      </a:r>
                      <a:r>
                        <a:rPr kumimoji="1" lang="en-US" altLang="ja-JP" sz="1400" b="1" dirty="0">
                          <a:latin typeface="+mn-ea"/>
                          <a:ea typeface="+mn-ea"/>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b="1" kern="1200" dirty="0">
                          <a:solidFill>
                            <a:schemeClr val="dk1"/>
                          </a:solidFill>
                          <a:effectLst/>
                          <a:latin typeface="+mn-ea"/>
                          <a:ea typeface="+mn-ea"/>
                          <a:cs typeface="+mn-cs"/>
                        </a:rPr>
                        <a:t> 185</a:t>
                      </a:r>
                      <a:r>
                        <a:rPr kumimoji="1" lang="ja-JP" altLang="ja-JP" sz="1400" b="1" kern="1200" dirty="0">
                          <a:solidFill>
                            <a:schemeClr val="dk1"/>
                          </a:solidFill>
                          <a:effectLst/>
                          <a:latin typeface="+mn-ea"/>
                          <a:ea typeface="+mn-ea"/>
                          <a:cs typeface="+mn-cs"/>
                        </a:rPr>
                        <a:t>件</a:t>
                      </a:r>
                    </a:p>
                    <a:p>
                      <a:pPr algn="ctr"/>
                      <a:r>
                        <a:rPr kumimoji="1" lang="ja-JP" altLang="ja-JP" sz="1400" b="1" kern="1200" dirty="0">
                          <a:solidFill>
                            <a:schemeClr val="dk1"/>
                          </a:solidFill>
                          <a:effectLst/>
                          <a:latin typeface="+mn-ea"/>
                          <a:ea typeface="+mn-ea"/>
                          <a:cs typeface="+mn-cs"/>
                        </a:rPr>
                        <a:t>【令和</a:t>
                      </a:r>
                      <a:r>
                        <a:rPr kumimoji="1" lang="en-US" altLang="ja-JP" sz="1400" b="1" kern="1200" dirty="0">
                          <a:solidFill>
                            <a:schemeClr val="dk1"/>
                          </a:solidFill>
                          <a:effectLst/>
                          <a:latin typeface="+mn-ea"/>
                          <a:ea typeface="+mn-ea"/>
                          <a:cs typeface="+mn-cs"/>
                        </a:rPr>
                        <a:t> 5</a:t>
                      </a:r>
                      <a:r>
                        <a:rPr kumimoji="1" lang="ja-JP" altLang="ja-JP" sz="1400" b="1" kern="1200" dirty="0">
                          <a:solidFill>
                            <a:schemeClr val="dk1"/>
                          </a:solidFill>
                          <a:effectLst/>
                          <a:latin typeface="+mn-ea"/>
                          <a:ea typeface="+mn-ea"/>
                          <a:cs typeface="+mn-cs"/>
                        </a:rPr>
                        <a:t>（</a:t>
                      </a:r>
                      <a:r>
                        <a:rPr kumimoji="1" lang="en-US" altLang="ja-JP" sz="1400" b="1" kern="1200" dirty="0">
                          <a:solidFill>
                            <a:schemeClr val="dk1"/>
                          </a:solidFill>
                          <a:effectLst/>
                          <a:latin typeface="+mn-ea"/>
                          <a:ea typeface="+mn-ea"/>
                          <a:cs typeface="+mn-cs"/>
                        </a:rPr>
                        <a:t>2023</a:t>
                      </a:r>
                      <a:r>
                        <a:rPr kumimoji="1" lang="ja-JP" altLang="ja-JP" sz="1400" b="1" kern="1200" dirty="0">
                          <a:solidFill>
                            <a:schemeClr val="dk1"/>
                          </a:solidFill>
                          <a:effectLst/>
                          <a:latin typeface="+mn-ea"/>
                          <a:ea typeface="+mn-ea"/>
                          <a:cs typeface="+mn-cs"/>
                        </a:rPr>
                        <a:t>）年度】</a:t>
                      </a:r>
                      <a:endParaRPr lang="ja-JP" alt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97007"/>
                  </a:ext>
                </a:extLst>
              </a:tr>
            </a:tbl>
          </a:graphicData>
        </a:graphic>
      </p:graphicFrame>
      <p:sp>
        <p:nvSpPr>
          <p:cNvPr id="14" name="正方形/長方形 13">
            <a:extLst>
              <a:ext uri="{FF2B5EF4-FFF2-40B4-BE49-F238E27FC236}">
                <a16:creationId xmlns:a16="http://schemas.microsoft.com/office/drawing/2014/main" id="{61AE0CBE-3210-41DD-A171-4385B749CD55}"/>
              </a:ext>
            </a:extLst>
          </p:cNvPr>
          <p:cNvSpPr/>
          <p:nvPr/>
        </p:nvSpPr>
        <p:spPr>
          <a:xfrm>
            <a:off x="0" y="11779"/>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dirty="0">
                <a:solidFill>
                  <a:prstClr val="black"/>
                </a:solidFill>
                <a:latin typeface="Meiryo UI" panose="020B0604030504040204" pitchFamily="50" charset="-128"/>
                <a:ea typeface="Meiryo UI" panose="020B0604030504040204" pitchFamily="50" charset="-128"/>
              </a:rPr>
              <a:t>２</a:t>
            </a:r>
            <a:r>
              <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がん医療の充実、　</a:t>
            </a:r>
            <a:r>
              <a:rPr kumimoji="1" lang="ja-JP" altLang="en-US" sz="2800" b="1" dirty="0">
                <a:solidFill>
                  <a:prstClr val="black"/>
                </a:solidFill>
                <a:latin typeface="Meiryo UI" panose="020B0604030504040204" pitchFamily="50" charset="-128"/>
                <a:ea typeface="Meiryo UI" panose="020B0604030504040204" pitchFamily="50" charset="-128"/>
              </a:rPr>
              <a:t>３</a:t>
            </a:r>
            <a:r>
              <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患者支援の充実</a:t>
            </a:r>
          </a:p>
        </p:txBody>
      </p:sp>
      <p:sp>
        <p:nvSpPr>
          <p:cNvPr id="15" name="正方形/長方形 14"/>
          <p:cNvSpPr/>
          <p:nvPr/>
        </p:nvSpPr>
        <p:spPr>
          <a:xfrm>
            <a:off x="129324" y="927487"/>
            <a:ext cx="7512447" cy="597599"/>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２（２）</a:t>
            </a:r>
            <a:r>
              <a:rPr kumimoji="1" lang="ja-JP" altLang="en-US" sz="1600" b="1" i="0" u="heavy"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小児･</a:t>
            </a:r>
            <a:r>
              <a:rPr kumimoji="1" lang="en-US" altLang="ja-JP" sz="1600" b="1" i="0" u="heavy"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AYA</a:t>
            </a:r>
            <a:r>
              <a:rPr kumimoji="1" lang="ja-JP" altLang="en-US" sz="1600" b="1" i="0" u="heavy"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世代のがん</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･高齢者のがん･希少がんの対策　計画</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Ｐ</a:t>
            </a: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72</a:t>
            </a: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３（３）</a:t>
            </a:r>
            <a:r>
              <a:rPr kumimoji="1" lang="ja-JP" altLang="en-US" sz="1600" b="1" dirty="0">
                <a:ln w="0"/>
                <a:solidFill>
                  <a:prstClr val="white"/>
                </a:solidFill>
                <a:effectLst>
                  <a:outerShdw blurRad="38100" dist="19050" dir="2700000" algn="tl" rotWithShape="0">
                    <a:prstClr val="black">
                      <a:alpha val="40000"/>
                    </a:prstClr>
                  </a:outerShdw>
                </a:effectLst>
                <a:latin typeface="Calibri" panose="020F0502020204030204"/>
                <a:ea typeface="游ゴシック" panose="020B0400000000000000" pitchFamily="50" charset="-128"/>
              </a:rPr>
              <a:t>がん患者等の社会的な課題への対策</a:t>
            </a:r>
            <a:r>
              <a:rPr kumimoji="1" lang="ja-JP" altLang="en-US" sz="16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Ｐ</a:t>
            </a: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76-</a:t>
            </a:r>
            <a:r>
              <a:rPr kumimoji="1" lang="en-US" altLang="ja-JP" sz="1600" b="1" dirty="0">
                <a:solidFill>
                  <a:prstClr val="white"/>
                </a:solidFill>
                <a:latin typeface="游ゴシック" panose="020B0400000000000000" pitchFamily="50" charset="-128"/>
                <a:ea typeface="游ゴシック" panose="020B0400000000000000" pitchFamily="50" charset="-128"/>
              </a:rPr>
              <a:t>78</a:t>
            </a:r>
            <a:endPar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3" name="正方形/長方形 12"/>
          <p:cNvSpPr/>
          <p:nvPr/>
        </p:nvSpPr>
        <p:spPr>
          <a:xfrm>
            <a:off x="691165" y="1646256"/>
            <a:ext cx="8130963"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≪第４期大阪府がん対策推進計画におけるモニタリング指標≫</a:t>
            </a:r>
          </a:p>
        </p:txBody>
      </p:sp>
      <p:sp>
        <p:nvSpPr>
          <p:cNvPr id="9" name="スライド番号プレースホルダー 1">
            <a:extLst>
              <a:ext uri="{FF2B5EF4-FFF2-40B4-BE49-F238E27FC236}">
                <a16:creationId xmlns:a16="http://schemas.microsoft.com/office/drawing/2014/main" id="{1D694576-61CE-4E8D-A921-66BA7FE03118}"/>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16</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823462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65133" y="3156855"/>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概ね予定どおり</a:t>
            </a:r>
          </a:p>
        </p:txBody>
      </p:sp>
      <p:sp>
        <p:nvSpPr>
          <p:cNvPr id="7" name="スライド番号プレースホルダー 1"/>
          <p:cNvSpPr txBox="1">
            <a:spLocks/>
          </p:cNvSpPr>
          <p:nvPr/>
        </p:nvSpPr>
        <p:spPr>
          <a:xfrm>
            <a:off x="7547824" y="6450646"/>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1323690920"/>
              </p:ext>
            </p:extLst>
          </p:nvPr>
        </p:nvGraphicFramePr>
        <p:xfrm>
          <a:off x="288789" y="123217"/>
          <a:ext cx="9150394" cy="997649"/>
        </p:xfrm>
        <a:graphic>
          <a:graphicData uri="http://schemas.openxmlformats.org/drawingml/2006/table">
            <a:tbl>
              <a:tblPr firstRow="1" bandRow="1">
                <a:tableStyleId>{5C22544A-7EE6-4342-B048-85BDC9FD1C3A}</a:tableStyleId>
              </a:tblPr>
              <a:tblGrid>
                <a:gridCol w="1347376">
                  <a:extLst>
                    <a:ext uri="{9D8B030D-6E8A-4147-A177-3AD203B41FA5}">
                      <a16:colId xmlns:a16="http://schemas.microsoft.com/office/drawing/2014/main" val="3795206225"/>
                    </a:ext>
                  </a:extLst>
                </a:gridCol>
                <a:gridCol w="7803018">
                  <a:extLst>
                    <a:ext uri="{9D8B030D-6E8A-4147-A177-3AD203B41FA5}">
                      <a16:colId xmlns:a16="http://schemas.microsoft.com/office/drawing/2014/main" val="1328953327"/>
                    </a:ext>
                  </a:extLst>
                </a:gridCol>
              </a:tblGrid>
              <a:tr h="696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現状･課題</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4625" marR="0" lvl="0" indent="-174625" algn="l" defTabSz="914400" rtl="0" eaLnBrk="1" fontAlgn="auto" latinLnBrk="0" hangingPunct="1">
                        <a:lnSpc>
                          <a:spcPts val="1800"/>
                        </a:lnSpc>
                        <a:spcBef>
                          <a:spcPts val="0"/>
                        </a:spcBef>
                        <a:spcAft>
                          <a:spcPts val="0"/>
                        </a:spcAft>
                        <a:buClrTx/>
                        <a:buSzTx/>
                        <a:buFontTx/>
                        <a:buNone/>
                        <a:tabLst/>
                        <a:defRPr/>
                      </a:pPr>
                      <a:r>
                        <a:rPr kumimoji="1" lang="ja-JP" altLang="en-US" sz="1400" b="1" dirty="0">
                          <a:solidFill>
                            <a:schemeClr val="tx1"/>
                          </a:solidFill>
                        </a:rPr>
                        <a:t>◆小児</a:t>
                      </a:r>
                      <a:r>
                        <a:rPr kumimoji="1" lang="ja-JP" altLang="en-US" sz="1400" b="1" u="none" dirty="0">
                          <a:solidFill>
                            <a:schemeClr val="tx1"/>
                          </a:solidFill>
                          <a:latin typeface="+mn-ea"/>
                          <a:ea typeface="+mn-ea"/>
                        </a:rPr>
                        <a:t>・</a:t>
                      </a:r>
                      <a:r>
                        <a:rPr kumimoji="1" lang="en-US" altLang="ja-JP" sz="1400" b="1" dirty="0">
                          <a:solidFill>
                            <a:schemeClr val="tx1"/>
                          </a:solidFill>
                          <a:latin typeface="+mn-ea"/>
                          <a:ea typeface="+mn-ea"/>
                        </a:rPr>
                        <a:t>AYA</a:t>
                      </a:r>
                      <a:r>
                        <a:rPr kumimoji="1" lang="ja-JP" altLang="en-US" sz="1400" b="1" dirty="0">
                          <a:solidFill>
                            <a:schemeClr val="tx1"/>
                          </a:solidFill>
                        </a:rPr>
                        <a:t>世代のがんについては、それぞれの特性に応じた対策が必要。</a:t>
                      </a:r>
                      <a:endParaRPr kumimoji="1" lang="en-US" altLang="ja-JP" sz="1400" b="1" dirty="0">
                        <a:solidFill>
                          <a:schemeClr val="tx1"/>
                        </a:solidFill>
                      </a:endParaRPr>
                    </a:p>
                    <a:p>
                      <a:pPr marL="174625" marR="0" lvl="0" indent="-174625" algn="l" defTabSz="914400" rtl="0" eaLnBrk="1" fontAlgn="auto" latinLnBrk="0" hangingPunct="1">
                        <a:lnSpc>
                          <a:spcPts val="1800"/>
                        </a:lnSpc>
                        <a:spcBef>
                          <a:spcPts val="0"/>
                        </a:spcBef>
                        <a:spcAft>
                          <a:spcPts val="0"/>
                        </a:spcAft>
                        <a:buClrTx/>
                        <a:buSzTx/>
                        <a:buFontTx/>
                        <a:buNone/>
                        <a:tabLst/>
                        <a:defRPr/>
                      </a:pPr>
                      <a:r>
                        <a:rPr kumimoji="1" lang="ja-JP" altLang="en-US" sz="1400" b="1" dirty="0">
                          <a:solidFill>
                            <a:schemeClr val="tx1"/>
                          </a:solidFill>
                        </a:rPr>
                        <a:t>◆小児</a:t>
                      </a:r>
                      <a:r>
                        <a:rPr kumimoji="1" lang="ja-JP" altLang="en-US" sz="1400" b="1" u="none" dirty="0">
                          <a:solidFill>
                            <a:schemeClr val="tx1"/>
                          </a:solidFill>
                          <a:latin typeface="+mn-ea"/>
                          <a:ea typeface="+mn-ea"/>
                        </a:rPr>
                        <a:t>・</a:t>
                      </a:r>
                      <a:r>
                        <a:rPr kumimoji="1" lang="en-US" altLang="ja-JP" sz="1400" b="1" dirty="0">
                          <a:solidFill>
                            <a:schemeClr val="tx1"/>
                          </a:solidFill>
                          <a:latin typeface="+mn-ea"/>
                          <a:ea typeface="+mn-ea"/>
                        </a:rPr>
                        <a:t>AYA</a:t>
                      </a:r>
                      <a:r>
                        <a:rPr kumimoji="1" lang="ja-JP" altLang="en-US" sz="1400" b="1" dirty="0">
                          <a:solidFill>
                            <a:schemeClr val="tx1"/>
                          </a:solidFill>
                        </a:rPr>
                        <a:t>世代のがんは</a:t>
                      </a:r>
                      <a:r>
                        <a:rPr kumimoji="1" lang="en-US" altLang="ja-JP" sz="1400" b="1" dirty="0">
                          <a:solidFill>
                            <a:schemeClr val="tx1"/>
                          </a:solidFill>
                        </a:rPr>
                        <a:t>､</a:t>
                      </a:r>
                      <a:r>
                        <a:rPr kumimoji="1" lang="ja-JP" altLang="en-US" sz="1400" b="1" dirty="0">
                          <a:solidFill>
                            <a:schemeClr val="tx1"/>
                          </a:solidFill>
                        </a:rPr>
                        <a:t>幅広いライフステージに応じた多様なニーズに沿った支援が求められている。　</a:t>
                      </a:r>
                      <a:endParaRPr kumimoji="1" lang="en-US" altLang="ja-JP" sz="1400" b="1" dirty="0">
                        <a:solidFill>
                          <a:schemeClr val="tx1"/>
                        </a:solidFill>
                      </a:endParaRPr>
                    </a:p>
                    <a:p>
                      <a:pPr marL="174625" marR="0" lvl="0" indent="-174625" algn="l" defTabSz="914400" rtl="0" eaLnBrk="1" fontAlgn="auto" latinLnBrk="0" hangingPunct="1">
                        <a:lnSpc>
                          <a:spcPts val="1800"/>
                        </a:lnSpc>
                        <a:spcBef>
                          <a:spcPts val="0"/>
                        </a:spcBef>
                        <a:spcAft>
                          <a:spcPts val="0"/>
                        </a:spcAft>
                        <a:buClrTx/>
                        <a:buSzTx/>
                        <a:buFontTx/>
                        <a:buNone/>
                        <a:tabLst/>
                        <a:defRPr/>
                      </a:pPr>
                      <a:r>
                        <a:rPr kumimoji="1" lang="ja-JP" altLang="en-US" sz="1400" b="1" dirty="0">
                          <a:solidFill>
                            <a:schemeClr val="tx1"/>
                          </a:solidFill>
                        </a:rPr>
                        <a:t>◆妊よう性では、がん・生殖医療に関する情報・相談支援の提供体制が求められている。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439715101"/>
              </p:ext>
            </p:extLst>
          </p:nvPr>
        </p:nvGraphicFramePr>
        <p:xfrm>
          <a:off x="280625" y="1181306"/>
          <a:ext cx="9150394" cy="5279910"/>
        </p:xfrm>
        <a:graphic>
          <a:graphicData uri="http://schemas.openxmlformats.org/drawingml/2006/table">
            <a:tbl>
              <a:tblPr firstRow="1" bandRow="1">
                <a:tableStyleId>{5C22544A-7EE6-4342-B048-85BDC9FD1C3A}</a:tableStyleId>
              </a:tblPr>
              <a:tblGrid>
                <a:gridCol w="1357668">
                  <a:extLst>
                    <a:ext uri="{9D8B030D-6E8A-4147-A177-3AD203B41FA5}">
                      <a16:colId xmlns:a16="http://schemas.microsoft.com/office/drawing/2014/main" val="528851062"/>
                    </a:ext>
                  </a:extLst>
                </a:gridCol>
                <a:gridCol w="7792726">
                  <a:extLst>
                    <a:ext uri="{9D8B030D-6E8A-4147-A177-3AD203B41FA5}">
                      <a16:colId xmlns:a16="http://schemas.microsoft.com/office/drawing/2014/main" val="89849022"/>
                    </a:ext>
                  </a:extLst>
                </a:gridCol>
              </a:tblGrid>
              <a:tr h="3069642">
                <a:tc>
                  <a:txBody>
                    <a:bodyPr/>
                    <a:lstStyle/>
                    <a:p>
                      <a:r>
                        <a:rPr kumimoji="1" lang="ja-JP" altLang="en-US" sz="1400" dirty="0"/>
                        <a:t>本年度の取組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en-US" altLang="ja-JP" sz="1300" b="1" dirty="0">
                          <a:solidFill>
                            <a:schemeClr val="tx1"/>
                          </a:solidFill>
                        </a:rPr>
                        <a:t>《</a:t>
                      </a:r>
                      <a:r>
                        <a:rPr kumimoji="1" lang="ja-JP" altLang="en-US" sz="1300" b="1" u="sng" dirty="0">
                          <a:solidFill>
                            <a:schemeClr val="tx1"/>
                          </a:solidFill>
                          <a:latin typeface="+mn-ea"/>
                          <a:ea typeface="+mn-ea"/>
                        </a:rPr>
                        <a:t>小児・</a:t>
                      </a:r>
                      <a:r>
                        <a:rPr kumimoji="1" lang="en-US" altLang="ja-JP" sz="1300" b="1" u="sng" dirty="0">
                          <a:solidFill>
                            <a:schemeClr val="tx1"/>
                          </a:solidFill>
                          <a:latin typeface="+mn-ea"/>
                          <a:ea typeface="+mn-ea"/>
                        </a:rPr>
                        <a:t>AYA</a:t>
                      </a:r>
                      <a:r>
                        <a:rPr kumimoji="1" lang="ja-JP" altLang="en-US" sz="1300" b="1" u="sng" dirty="0">
                          <a:solidFill>
                            <a:schemeClr val="tx1"/>
                          </a:solidFill>
                          <a:latin typeface="+mn-ea"/>
                          <a:ea typeface="+mn-ea"/>
                        </a:rPr>
                        <a:t>世代のがん</a:t>
                      </a:r>
                      <a:r>
                        <a:rPr kumimoji="1" lang="en-US" altLang="ja-JP" sz="1300" b="1" dirty="0">
                          <a:solidFill>
                            <a:schemeClr val="tx1"/>
                          </a:solidFill>
                        </a:rPr>
                        <a:t>》</a:t>
                      </a: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300" b="0" dirty="0">
                          <a:solidFill>
                            <a:schemeClr val="tx1"/>
                          </a:solidFill>
                        </a:rPr>
                        <a:t>■小児がん治療経験者長期フォローアップ支援事業の実施。</a:t>
                      </a:r>
                      <a:endParaRPr kumimoji="1" lang="en-US" altLang="ja-JP" sz="1300" b="0" dirty="0">
                        <a:solidFill>
                          <a:schemeClr val="tx1"/>
                        </a:solidFill>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300" b="0" dirty="0">
                          <a:solidFill>
                            <a:schemeClr val="tx1"/>
                          </a:solidFill>
                        </a:rPr>
                        <a:t>　　　　　　　　　</a:t>
                      </a:r>
                      <a:r>
                        <a:rPr kumimoji="1" lang="en-US" altLang="ja-JP" sz="1300" b="0" dirty="0">
                          <a:solidFill>
                            <a:schemeClr val="tx1"/>
                          </a:solidFill>
                        </a:rPr>
                        <a:t>【</a:t>
                      </a:r>
                      <a:r>
                        <a:rPr kumimoji="1" lang="ja-JP" altLang="en-US" sz="1300" b="0" dirty="0">
                          <a:solidFill>
                            <a:schemeClr val="tx1"/>
                          </a:solidFill>
                        </a:rPr>
                        <a:t>照会元医療機関：９医療機関（小児がん拠点病院・小児がん連携病院）、</a:t>
                      </a:r>
                      <a:endParaRPr kumimoji="1" lang="en-US" altLang="ja-JP" sz="1300" b="0" dirty="0">
                        <a:solidFill>
                          <a:schemeClr val="tx1"/>
                        </a:solidFill>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300" b="0" dirty="0">
                          <a:solidFill>
                            <a:schemeClr val="tx1"/>
                          </a:solidFill>
                        </a:rPr>
                        <a:t>　　　　　　　　　　検査実施件数　：４件（</a:t>
                      </a:r>
                      <a:r>
                        <a:rPr kumimoji="1" lang="en-US" altLang="ja-JP" sz="1300" b="0" dirty="0">
                          <a:solidFill>
                            <a:schemeClr val="tx1"/>
                          </a:solidFill>
                        </a:rPr>
                        <a:t>R6.12</a:t>
                      </a:r>
                      <a:r>
                        <a:rPr kumimoji="1" lang="ja-JP" altLang="en-US" sz="1300" b="0" dirty="0">
                          <a:solidFill>
                            <a:schemeClr val="tx1"/>
                          </a:solidFill>
                        </a:rPr>
                        <a:t>末時点）　　　　　　　　　　　　　　　　</a:t>
                      </a:r>
                      <a:r>
                        <a:rPr kumimoji="1" lang="en-US" altLang="ja-JP" sz="1300" b="0" dirty="0">
                          <a:solidFill>
                            <a:schemeClr val="tx1"/>
                          </a:solidFill>
                        </a:rPr>
                        <a:t>】</a:t>
                      </a: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300" b="0" strike="noStrike" dirty="0">
                          <a:solidFill>
                            <a:schemeClr val="tx1"/>
                          </a:solidFill>
                        </a:rPr>
                        <a:t>■</a:t>
                      </a:r>
                      <a:r>
                        <a:rPr kumimoji="1" lang="ja-JP" altLang="en-US" sz="1300" b="0" i="0" u="none" strike="noStrike" kern="1200" cap="none" spc="0" normalizeH="0" baseline="0" noProof="0" dirty="0">
                          <a:ln>
                            <a:noFill/>
                          </a:ln>
                          <a:solidFill>
                            <a:schemeClr val="tx1"/>
                          </a:solidFill>
                          <a:effectLst/>
                          <a:uLnTx/>
                          <a:uFillTx/>
                          <a:latin typeface="+mn-lt"/>
                          <a:ea typeface="+mn-ea"/>
                          <a:cs typeface="+mn-cs"/>
                        </a:rPr>
                        <a:t>小児がん患者を対象とした重粒子線治療の助成制度を運用。</a:t>
                      </a:r>
                      <a:endParaRPr kumimoji="1" lang="en-US" altLang="ja-JP" sz="1300" b="0" strike="noStrik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chemeClr val="tx1"/>
                          </a:solidFill>
                        </a:rPr>
                        <a:t>《</a:t>
                      </a:r>
                      <a:r>
                        <a:rPr kumimoji="1" lang="ja-JP" altLang="en-US" sz="1300" u="sng" dirty="0">
                          <a:solidFill>
                            <a:schemeClr val="tx1"/>
                          </a:solidFill>
                        </a:rPr>
                        <a:t>小児・</a:t>
                      </a:r>
                      <a:r>
                        <a:rPr kumimoji="1" lang="en-US" altLang="ja-JP" sz="1300" u="sng" dirty="0">
                          <a:solidFill>
                            <a:schemeClr val="tx1"/>
                          </a:solidFill>
                          <a:latin typeface="+mn-ea"/>
                          <a:ea typeface="+mn-ea"/>
                        </a:rPr>
                        <a:t>AYA</a:t>
                      </a:r>
                      <a:r>
                        <a:rPr kumimoji="1" lang="ja-JP" altLang="en-US" sz="1300" u="sng" dirty="0">
                          <a:solidFill>
                            <a:schemeClr val="tx1"/>
                          </a:solidFill>
                        </a:rPr>
                        <a:t>世代における療養環境への支援</a:t>
                      </a:r>
                      <a:r>
                        <a:rPr kumimoji="1" lang="en-US" altLang="ja-JP" sz="1300" dirty="0">
                          <a:solidFill>
                            <a:schemeClr val="tx1"/>
                          </a:solidFill>
                        </a:rPr>
                        <a:t>》</a:t>
                      </a: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300" b="0" dirty="0">
                          <a:solidFill>
                            <a:schemeClr val="tx1"/>
                          </a:solidFill>
                        </a:rPr>
                        <a:t>■小児がん</a:t>
                      </a:r>
                      <a:r>
                        <a:rPr kumimoji="1" lang="ja-JP" altLang="en-US" sz="1300" u="none" dirty="0">
                          <a:solidFill>
                            <a:schemeClr val="tx1"/>
                          </a:solidFill>
                        </a:rPr>
                        <a:t>・</a:t>
                      </a:r>
                      <a:r>
                        <a:rPr kumimoji="1" lang="en-US" altLang="ja-JP" sz="1300" b="0" dirty="0">
                          <a:solidFill>
                            <a:schemeClr val="tx1"/>
                          </a:solidFill>
                          <a:latin typeface="+mn-ea"/>
                          <a:ea typeface="+mn-ea"/>
                        </a:rPr>
                        <a:t>AYA</a:t>
                      </a:r>
                      <a:r>
                        <a:rPr kumimoji="1" lang="ja-JP" altLang="en-US" sz="1300" b="0" dirty="0">
                          <a:solidFill>
                            <a:schemeClr val="tx1"/>
                          </a:solidFill>
                        </a:rPr>
                        <a:t>世代のがん経験者の就労支援について、労働関係機関と連携した出張相談等を実施。</a:t>
                      </a:r>
                      <a:endParaRPr kumimoji="1" lang="en-US" altLang="ja-JP" sz="1300" b="0" dirty="0">
                        <a:solidFill>
                          <a:schemeClr val="tx1"/>
                        </a:solidFill>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300" b="0" dirty="0">
                          <a:solidFill>
                            <a:schemeClr val="tx1"/>
                          </a:solidFill>
                        </a:rPr>
                        <a:t>■府教育庁において府立高校に在籍する長期入院中の生徒への学業支援を実施。また、がん対策基金を活用し、入院中の小児</a:t>
                      </a:r>
                      <a:r>
                        <a:rPr kumimoji="1" lang="ja-JP" altLang="en-US" sz="1300" u="none" dirty="0">
                          <a:solidFill>
                            <a:schemeClr val="tx1"/>
                          </a:solidFill>
                        </a:rPr>
                        <a:t>・</a:t>
                      </a:r>
                      <a:r>
                        <a:rPr kumimoji="1" lang="en-US" altLang="ja-JP" sz="1300" b="0" dirty="0">
                          <a:solidFill>
                            <a:schemeClr val="tx1"/>
                          </a:solidFill>
                          <a:latin typeface="+mn-ea"/>
                          <a:ea typeface="+mn-ea"/>
                        </a:rPr>
                        <a:t>AYA</a:t>
                      </a:r>
                      <a:r>
                        <a:rPr kumimoji="1" lang="ja-JP" altLang="en-US" sz="1300" b="0" dirty="0">
                          <a:solidFill>
                            <a:schemeClr val="tx1"/>
                          </a:solidFill>
                        </a:rPr>
                        <a:t>世代のがん患者への学習活動支援や通信機器の活用による外部とのコミュニケーションを図るための環境整備費等に対し助成（３病院）。</a:t>
                      </a:r>
                      <a:endParaRPr kumimoji="1" lang="en-US" altLang="ja-JP" sz="13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chemeClr val="tx1"/>
                          </a:solidFill>
                        </a:rPr>
                        <a:t>《</a:t>
                      </a:r>
                      <a:r>
                        <a:rPr kumimoji="1" lang="ja-JP" altLang="en-US" sz="1300" u="sng" dirty="0">
                          <a:solidFill>
                            <a:schemeClr val="tx1"/>
                          </a:solidFill>
                        </a:rPr>
                        <a:t>妊よう性温存治療実施体制の充実</a:t>
                      </a:r>
                      <a:r>
                        <a:rPr kumimoji="1" lang="en-US" altLang="ja-JP" sz="1300" dirty="0">
                          <a:solidFill>
                            <a:schemeClr val="tx1"/>
                          </a:solidFill>
                        </a:rPr>
                        <a:t>》</a:t>
                      </a:r>
                      <a:endParaRPr kumimoji="1" lang="en-US" altLang="ja-JP" sz="1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dirty="0">
                          <a:solidFill>
                            <a:schemeClr val="tx1"/>
                          </a:solidFill>
                        </a:rPr>
                        <a:t>■</a:t>
                      </a:r>
                      <a:r>
                        <a:rPr kumimoji="1" lang="ja-JP" altLang="en-US" sz="1300" b="0" strike="noStrike" dirty="0">
                          <a:solidFill>
                            <a:schemeClr val="tx1"/>
                          </a:solidFill>
                        </a:rPr>
                        <a:t>将来子どもを産み育てることを望む小児、思春期及び若年のがん患者等に対して、妊よう性温存</a:t>
                      </a:r>
                      <a:endParaRPr kumimoji="1" lang="en-US" altLang="ja-JP" sz="1300" b="0" strike="noStrik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strike="noStrike" dirty="0">
                          <a:solidFill>
                            <a:schemeClr val="tx1"/>
                          </a:solidFill>
                        </a:rPr>
                        <a:t>　治療及び温存後生殖補助医療に要する費用の一部を助成。</a:t>
                      </a:r>
                      <a:endParaRPr kumimoji="1" lang="en-US" altLang="ja-JP" sz="1300" b="0" strike="noStrik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dirty="0">
                          <a:solidFill>
                            <a:schemeClr val="tx1"/>
                          </a:solidFill>
                        </a:rPr>
                        <a:t>　・妊よう性温存治療費助成　 </a:t>
                      </a:r>
                      <a:r>
                        <a:rPr kumimoji="1" lang="ja-JP" altLang="en-US" sz="1300" b="0" baseline="0" dirty="0">
                          <a:solidFill>
                            <a:schemeClr val="tx1"/>
                          </a:solidFill>
                        </a:rPr>
                        <a:t>   </a:t>
                      </a:r>
                      <a:r>
                        <a:rPr kumimoji="1" lang="ja-JP" altLang="en-US" sz="1300" b="0" dirty="0">
                          <a:solidFill>
                            <a:schemeClr val="tx1"/>
                          </a:solidFill>
                        </a:rPr>
                        <a:t>令和６年度　</a:t>
                      </a:r>
                      <a:r>
                        <a:rPr kumimoji="1" lang="en-US" altLang="ja-JP" sz="1300" b="0" dirty="0">
                          <a:solidFill>
                            <a:schemeClr val="tx1"/>
                          </a:solidFill>
                        </a:rPr>
                        <a:t>27</a:t>
                      </a:r>
                      <a:r>
                        <a:rPr kumimoji="1" lang="ja-JP" altLang="en-US" sz="1300" b="0" dirty="0">
                          <a:solidFill>
                            <a:schemeClr val="tx1"/>
                          </a:solidFill>
                        </a:rPr>
                        <a:t>件　</a:t>
                      </a:r>
                      <a:r>
                        <a:rPr kumimoji="1" lang="en-US" altLang="ja-JP" sz="1300" b="0" dirty="0">
                          <a:solidFill>
                            <a:schemeClr val="tx1"/>
                          </a:solidFill>
                        </a:rPr>
                        <a:t>【R6.11</a:t>
                      </a:r>
                      <a:r>
                        <a:rPr kumimoji="1" lang="ja-JP" altLang="en-US" sz="1300" b="0" dirty="0">
                          <a:solidFill>
                            <a:schemeClr val="tx1"/>
                          </a:solidFill>
                        </a:rPr>
                        <a:t>末時点</a:t>
                      </a:r>
                      <a:r>
                        <a:rPr kumimoji="1" lang="en-US" altLang="ja-JP" sz="1300" b="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dirty="0">
                          <a:solidFill>
                            <a:schemeClr val="tx1"/>
                          </a:solidFill>
                        </a:rPr>
                        <a:t>　・温存後生殖補助医療費助成　令和６年度　</a:t>
                      </a:r>
                      <a:r>
                        <a:rPr kumimoji="1" lang="en-US" altLang="ja-JP" sz="1300" b="0" dirty="0">
                          <a:solidFill>
                            <a:schemeClr val="tx1"/>
                          </a:solidFill>
                        </a:rPr>
                        <a:t>14</a:t>
                      </a:r>
                      <a:r>
                        <a:rPr kumimoji="1" lang="ja-JP" altLang="en-US" sz="1300" b="0" dirty="0">
                          <a:solidFill>
                            <a:schemeClr val="tx1"/>
                          </a:solidFill>
                        </a:rPr>
                        <a:t>件　</a:t>
                      </a:r>
                      <a:r>
                        <a:rPr kumimoji="1" lang="en-US" altLang="ja-JP" sz="1300" b="0" dirty="0">
                          <a:solidFill>
                            <a:schemeClr val="tx1"/>
                          </a:solidFill>
                        </a:rPr>
                        <a:t>【R6.11</a:t>
                      </a:r>
                      <a:r>
                        <a:rPr kumimoji="1" lang="ja-JP" altLang="en-US" sz="1300" b="0" dirty="0">
                          <a:solidFill>
                            <a:schemeClr val="tx1"/>
                          </a:solidFill>
                        </a:rPr>
                        <a:t>末時点</a:t>
                      </a:r>
                      <a:r>
                        <a:rPr kumimoji="1" lang="en-US" altLang="ja-JP" sz="13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r h="3618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課題等</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300" b="0" strike="noStrike" dirty="0">
                          <a:solidFill>
                            <a:schemeClr val="tx1"/>
                          </a:solidFill>
                          <a:latin typeface="+mn-ea"/>
                          <a:ea typeface="+mn-ea"/>
                        </a:rPr>
                        <a:t>■小児がん治療経験者長期フォローアップ支援事業の対象者への更なる周知啓発。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636213"/>
                  </a:ext>
                </a:extLst>
              </a:tr>
              <a:tr h="5152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次年度の主な取組み</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300" b="0" dirty="0">
                          <a:solidFill>
                            <a:schemeClr val="tx1"/>
                          </a:solidFill>
                          <a:latin typeface="+mn-ea"/>
                          <a:ea typeface="+mn-ea"/>
                        </a:rPr>
                        <a:t>■啓発資材の作成及び関係機関と連携した対象者への周知啓発の実施。</a:t>
                      </a:r>
                      <a:endParaRPr kumimoji="1" lang="en-US" altLang="ja-JP" sz="1300" b="0" strike="sngStrike"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690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令和６年度最終予算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9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200" dirty="0">
                          <a:solidFill>
                            <a:schemeClr val="tx1"/>
                          </a:solidFill>
                        </a:rPr>
                        <a:t>小児がん治療経験者長期フォローアップ支援事業（</a:t>
                      </a:r>
                      <a:r>
                        <a:rPr kumimoji="1" lang="en-US" altLang="ja-JP" sz="1200" dirty="0">
                          <a:solidFill>
                            <a:schemeClr val="tx1"/>
                          </a:solidFill>
                        </a:rPr>
                        <a:t>5,919</a:t>
                      </a:r>
                      <a:r>
                        <a:rPr kumimoji="1" lang="ja-JP" altLang="en-US" sz="1200" dirty="0">
                          <a:solidFill>
                            <a:schemeClr val="tx1"/>
                          </a:solidFill>
                        </a:rPr>
                        <a:t>千円）、</a:t>
                      </a:r>
                      <a:endParaRPr kumimoji="1" lang="en-US" altLang="ja-JP" sz="1200" dirty="0">
                        <a:solidFill>
                          <a:schemeClr val="tx1"/>
                        </a:solidFill>
                      </a:endParaRPr>
                    </a:p>
                    <a:p>
                      <a:pPr>
                        <a:lnSpc>
                          <a:spcPct val="100000"/>
                        </a:lnSpc>
                      </a:pPr>
                      <a:r>
                        <a:rPr kumimoji="1" lang="ja-JP" altLang="en-US" sz="1200" dirty="0">
                          <a:solidFill>
                            <a:schemeClr val="tx1"/>
                          </a:solidFill>
                        </a:rPr>
                        <a:t>重粒子線がん治療患者支援事業（</a:t>
                      </a:r>
                      <a:r>
                        <a:rPr kumimoji="1" lang="en-US" altLang="ja-JP" sz="1200" dirty="0">
                          <a:solidFill>
                            <a:schemeClr val="tx1"/>
                          </a:solidFill>
                        </a:rPr>
                        <a:t>3,632</a:t>
                      </a:r>
                      <a:r>
                        <a:rPr kumimoji="1" lang="ja-JP" altLang="en-US" sz="1200" dirty="0">
                          <a:solidFill>
                            <a:schemeClr val="tx1"/>
                          </a:solidFill>
                        </a:rPr>
                        <a:t>千円）</a:t>
                      </a:r>
                      <a:r>
                        <a:rPr kumimoji="1" lang="en-US" altLang="ja-JP" sz="900" dirty="0">
                          <a:solidFill>
                            <a:schemeClr val="tx1"/>
                          </a:solidFill>
                        </a:rPr>
                        <a:t>【</a:t>
                      </a:r>
                      <a:r>
                        <a:rPr kumimoji="1" lang="ja-JP" altLang="en-US" sz="900" dirty="0">
                          <a:solidFill>
                            <a:schemeClr val="tx1"/>
                          </a:solidFill>
                        </a:rPr>
                        <a:t>再掲</a:t>
                      </a:r>
                      <a:r>
                        <a:rPr kumimoji="1" lang="en-US" altLang="ja-JP" sz="900" dirty="0">
                          <a:solidFill>
                            <a:schemeClr val="tx1"/>
                          </a:solidFill>
                        </a:rPr>
                        <a:t>】</a:t>
                      </a:r>
                      <a:r>
                        <a:rPr kumimoji="1" lang="ja-JP" altLang="en-US" sz="1200" dirty="0">
                          <a:solidFill>
                            <a:schemeClr val="tx1"/>
                          </a:solidFill>
                          <a:effectLst/>
                        </a:rPr>
                        <a:t>、</a:t>
                      </a:r>
                      <a:r>
                        <a:rPr lang="ja-JP" altLang="en-US" sz="1200" dirty="0">
                          <a:solidFill>
                            <a:schemeClr val="tx1"/>
                          </a:solidFill>
                          <a:effectLst/>
                        </a:rPr>
                        <a:t>小児</a:t>
                      </a:r>
                      <a:r>
                        <a:rPr kumimoji="1" lang="ja-JP" altLang="en-US" sz="1200" u="none" dirty="0">
                          <a:solidFill>
                            <a:schemeClr val="tx1"/>
                          </a:solidFill>
                        </a:rPr>
                        <a:t>・</a:t>
                      </a:r>
                      <a:r>
                        <a:rPr lang="en-US" altLang="ja-JP" sz="1200" dirty="0">
                          <a:solidFill>
                            <a:schemeClr val="tx1"/>
                          </a:solidFill>
                          <a:effectLst/>
                          <a:latin typeface="+mn-ea"/>
                          <a:ea typeface="+mn-ea"/>
                        </a:rPr>
                        <a:t>AYA</a:t>
                      </a:r>
                      <a:r>
                        <a:rPr lang="ja-JP" altLang="en-US" sz="1200" dirty="0">
                          <a:solidFill>
                            <a:schemeClr val="tx1"/>
                          </a:solidFill>
                          <a:effectLst/>
                        </a:rPr>
                        <a:t>世代のがん患者支援事業（</a:t>
                      </a:r>
                      <a:r>
                        <a:rPr lang="en-US" altLang="ja-JP" sz="1200" dirty="0">
                          <a:solidFill>
                            <a:schemeClr val="tx1"/>
                          </a:solidFill>
                          <a:effectLst/>
                        </a:rPr>
                        <a:t>1,500</a:t>
                      </a:r>
                      <a:r>
                        <a:rPr lang="ja-JP" altLang="en-US" sz="1200" dirty="0">
                          <a:solidFill>
                            <a:schemeClr val="tx1"/>
                          </a:solidFill>
                          <a:effectLst/>
                        </a:rPr>
                        <a:t>千円）</a:t>
                      </a:r>
                      <a:endParaRPr lang="en-US" altLang="ja-JP" sz="1200" dirty="0">
                        <a:solidFill>
                          <a:schemeClr val="tx1"/>
                        </a:solidFill>
                        <a:effectLst/>
                      </a:endParaRPr>
                    </a:p>
                    <a:p>
                      <a:pPr>
                        <a:lnSpc>
                          <a:spcPct val="100000"/>
                        </a:lnSpc>
                      </a:pPr>
                      <a:r>
                        <a:rPr lang="ja-JP" altLang="en-US" sz="1200" dirty="0">
                          <a:solidFill>
                            <a:schemeClr val="tx1"/>
                          </a:solidFill>
                          <a:effectLst/>
                        </a:rPr>
                        <a:t>大阪府がん患者等妊孕性温存治療費等助成事業（</a:t>
                      </a:r>
                      <a:r>
                        <a:rPr lang="en-US" altLang="ja-JP" sz="1200" dirty="0">
                          <a:solidFill>
                            <a:schemeClr val="tx1"/>
                          </a:solidFill>
                          <a:effectLst/>
                        </a:rPr>
                        <a:t>46,939</a:t>
                      </a:r>
                      <a:r>
                        <a:rPr lang="ja-JP" altLang="en-US" sz="1200" dirty="0">
                          <a:solidFill>
                            <a:schemeClr val="tx1"/>
                          </a:solidFill>
                          <a:effectLst/>
                        </a:rPr>
                        <a:t>千円）</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516140"/>
                  </a:ext>
                </a:extLst>
              </a:tr>
              <a:tr h="5956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令和７年度当初予算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9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200" dirty="0">
                          <a:solidFill>
                            <a:schemeClr val="tx1"/>
                          </a:solidFill>
                        </a:rPr>
                        <a:t>小児がん治療経験者長期フォローアップ支援事業（</a:t>
                      </a:r>
                      <a:r>
                        <a:rPr kumimoji="1" lang="en-US" altLang="ja-JP" sz="1200" dirty="0">
                          <a:solidFill>
                            <a:schemeClr val="tx1"/>
                          </a:solidFill>
                        </a:rPr>
                        <a:t>5,919</a:t>
                      </a:r>
                      <a:r>
                        <a:rPr kumimoji="1" lang="ja-JP" altLang="en-US" sz="1200" dirty="0">
                          <a:solidFill>
                            <a:schemeClr val="tx1"/>
                          </a:solidFill>
                        </a:rPr>
                        <a:t>千円）、</a:t>
                      </a:r>
                      <a:endParaRPr kumimoji="1" lang="en-US" altLang="ja-JP" sz="1200" dirty="0">
                        <a:solidFill>
                          <a:schemeClr val="tx1"/>
                        </a:solidFill>
                      </a:endParaRPr>
                    </a:p>
                    <a:p>
                      <a:pPr>
                        <a:lnSpc>
                          <a:spcPct val="100000"/>
                        </a:lnSpc>
                      </a:pPr>
                      <a:r>
                        <a:rPr kumimoji="1" lang="ja-JP" altLang="en-US" sz="1200" dirty="0">
                          <a:solidFill>
                            <a:schemeClr val="tx1"/>
                          </a:solidFill>
                        </a:rPr>
                        <a:t>重粒子線がん治療患者支援事業（</a:t>
                      </a:r>
                      <a:r>
                        <a:rPr kumimoji="1" lang="en-US" altLang="ja-JP" sz="1200" dirty="0">
                          <a:solidFill>
                            <a:schemeClr val="tx1"/>
                          </a:solidFill>
                        </a:rPr>
                        <a:t>4,354</a:t>
                      </a:r>
                      <a:r>
                        <a:rPr kumimoji="1" lang="ja-JP" altLang="en-US" sz="1200" dirty="0">
                          <a:solidFill>
                            <a:schemeClr val="tx1"/>
                          </a:solidFill>
                        </a:rPr>
                        <a:t>千円）</a:t>
                      </a:r>
                      <a:r>
                        <a:rPr kumimoji="1" lang="en-US" altLang="ja-JP" sz="900" dirty="0">
                          <a:solidFill>
                            <a:schemeClr val="tx1"/>
                          </a:solidFill>
                        </a:rPr>
                        <a:t>【</a:t>
                      </a:r>
                      <a:r>
                        <a:rPr kumimoji="1" lang="ja-JP" altLang="en-US" sz="900" dirty="0">
                          <a:solidFill>
                            <a:schemeClr val="tx1"/>
                          </a:solidFill>
                        </a:rPr>
                        <a:t>再掲</a:t>
                      </a:r>
                      <a:r>
                        <a:rPr kumimoji="1" lang="en-US" altLang="ja-JP" sz="900" dirty="0">
                          <a:solidFill>
                            <a:schemeClr val="tx1"/>
                          </a:solidFill>
                        </a:rPr>
                        <a:t>】</a:t>
                      </a:r>
                      <a:r>
                        <a:rPr kumimoji="1" lang="ja-JP" altLang="en-US" sz="1200" dirty="0">
                          <a:solidFill>
                            <a:schemeClr val="tx1"/>
                          </a:solidFill>
                          <a:effectLst/>
                        </a:rPr>
                        <a:t>、</a:t>
                      </a:r>
                      <a:r>
                        <a:rPr lang="ja-JP" altLang="en-US" sz="1200" dirty="0">
                          <a:solidFill>
                            <a:schemeClr val="tx1"/>
                          </a:solidFill>
                          <a:effectLst/>
                        </a:rPr>
                        <a:t>小児</a:t>
                      </a:r>
                      <a:r>
                        <a:rPr kumimoji="1" lang="ja-JP" altLang="en-US" sz="1200" u="none" dirty="0">
                          <a:solidFill>
                            <a:schemeClr val="tx1"/>
                          </a:solidFill>
                        </a:rPr>
                        <a:t>・</a:t>
                      </a:r>
                      <a:r>
                        <a:rPr lang="en-US" altLang="ja-JP" sz="1200" dirty="0">
                          <a:solidFill>
                            <a:schemeClr val="tx1"/>
                          </a:solidFill>
                          <a:effectLst/>
                          <a:latin typeface="+mn-ea"/>
                          <a:ea typeface="+mn-ea"/>
                        </a:rPr>
                        <a:t>AYA</a:t>
                      </a:r>
                      <a:r>
                        <a:rPr lang="ja-JP" altLang="en-US" sz="1200" dirty="0">
                          <a:solidFill>
                            <a:schemeClr val="tx1"/>
                          </a:solidFill>
                          <a:effectLst/>
                        </a:rPr>
                        <a:t>世代のがん患者支援事業（</a:t>
                      </a:r>
                      <a:r>
                        <a:rPr lang="en-US" altLang="ja-JP" sz="1200" dirty="0">
                          <a:solidFill>
                            <a:schemeClr val="tx1"/>
                          </a:solidFill>
                          <a:effectLst/>
                        </a:rPr>
                        <a:t>1,500</a:t>
                      </a:r>
                      <a:r>
                        <a:rPr lang="ja-JP" altLang="en-US" sz="1200" dirty="0">
                          <a:solidFill>
                            <a:schemeClr val="tx1"/>
                          </a:solidFill>
                          <a:effectLst/>
                        </a:rPr>
                        <a:t>千円）</a:t>
                      </a:r>
                      <a:endParaRPr lang="en-US" altLang="ja-JP" sz="1200" dirty="0">
                        <a:solidFill>
                          <a:schemeClr val="tx1"/>
                        </a:solidFill>
                        <a:effectLst/>
                      </a:endParaRPr>
                    </a:p>
                    <a:p>
                      <a:pPr>
                        <a:lnSpc>
                          <a:spcPct val="100000"/>
                        </a:lnSpc>
                      </a:pPr>
                      <a:r>
                        <a:rPr lang="ja-JP" altLang="en-US" sz="1200" dirty="0">
                          <a:solidFill>
                            <a:schemeClr val="tx1"/>
                          </a:solidFill>
                          <a:effectLst/>
                        </a:rPr>
                        <a:t>大阪府がん患者等妊孕性温存治療費等助成事業（</a:t>
                      </a:r>
                      <a:r>
                        <a:rPr lang="en-US" altLang="ja-JP" sz="1200" dirty="0">
                          <a:solidFill>
                            <a:schemeClr val="tx1"/>
                          </a:solidFill>
                          <a:effectLst/>
                        </a:rPr>
                        <a:t>46,999</a:t>
                      </a:r>
                      <a:r>
                        <a:rPr lang="ja-JP" altLang="en-US" sz="1200" dirty="0">
                          <a:solidFill>
                            <a:schemeClr val="tx1"/>
                          </a:solidFill>
                          <a:effectLst/>
                        </a:rPr>
                        <a:t>千円）</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3933832"/>
                  </a:ext>
                </a:extLst>
              </a:tr>
            </a:tbl>
          </a:graphicData>
        </a:graphic>
      </p:graphicFrame>
      <p:sp>
        <p:nvSpPr>
          <p:cNvPr id="8" name="スライド番号プレースホルダー 1">
            <a:extLst>
              <a:ext uri="{FF2B5EF4-FFF2-40B4-BE49-F238E27FC236}">
                <a16:creationId xmlns:a16="http://schemas.microsoft.com/office/drawing/2014/main" id="{9D3F4BDC-2605-4F1D-A5FA-09BBF5A6BE3F}"/>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17</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951131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413734" y="1030667"/>
            <a:ext cx="9193905" cy="53782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 17"/>
          <p:cNvGraphicFramePr>
            <a:graphicFrameLocks noGrp="1"/>
          </p:cNvGraphicFramePr>
          <p:nvPr>
            <p:extLst>
              <p:ext uri="{D42A27DB-BD31-4B8C-83A1-F6EECF244321}">
                <p14:modId xmlns:p14="http://schemas.microsoft.com/office/powerpoint/2010/main" val="826028673"/>
              </p:ext>
            </p:extLst>
          </p:nvPr>
        </p:nvGraphicFramePr>
        <p:xfrm>
          <a:off x="639535" y="2337833"/>
          <a:ext cx="8773886" cy="1172787"/>
        </p:xfrm>
        <a:graphic>
          <a:graphicData uri="http://schemas.openxmlformats.org/drawingml/2006/table">
            <a:tbl>
              <a:tblPr firstRow="1" firstCol="1" bandRow="1">
                <a:tableStyleId>{5C22544A-7EE6-4342-B048-85BDC9FD1C3A}</a:tableStyleId>
              </a:tblPr>
              <a:tblGrid>
                <a:gridCol w="209941">
                  <a:extLst>
                    <a:ext uri="{9D8B030D-6E8A-4147-A177-3AD203B41FA5}">
                      <a16:colId xmlns:a16="http://schemas.microsoft.com/office/drawing/2014/main" val="20000"/>
                    </a:ext>
                  </a:extLst>
                </a:gridCol>
                <a:gridCol w="2257791">
                  <a:extLst>
                    <a:ext uri="{9D8B030D-6E8A-4147-A177-3AD203B41FA5}">
                      <a16:colId xmlns:a16="http://schemas.microsoft.com/office/drawing/2014/main" val="20001"/>
                    </a:ext>
                  </a:extLst>
                </a:gridCol>
                <a:gridCol w="2345266">
                  <a:extLst>
                    <a:ext uri="{9D8B030D-6E8A-4147-A177-3AD203B41FA5}">
                      <a16:colId xmlns:a16="http://schemas.microsoft.com/office/drawing/2014/main" val="20002"/>
                    </a:ext>
                  </a:extLst>
                </a:gridCol>
                <a:gridCol w="2038771">
                  <a:extLst>
                    <a:ext uri="{9D8B030D-6E8A-4147-A177-3AD203B41FA5}">
                      <a16:colId xmlns:a16="http://schemas.microsoft.com/office/drawing/2014/main" val="517268068"/>
                    </a:ext>
                  </a:extLst>
                </a:gridCol>
                <a:gridCol w="1922117">
                  <a:extLst>
                    <a:ext uri="{9D8B030D-6E8A-4147-A177-3AD203B41FA5}">
                      <a16:colId xmlns:a16="http://schemas.microsoft.com/office/drawing/2014/main" val="20003"/>
                    </a:ext>
                  </a:extLst>
                </a:gridCol>
              </a:tblGrid>
              <a:tr h="439234">
                <a:tc>
                  <a:txBody>
                    <a:bodyPr/>
                    <a:lstStyle/>
                    <a:p>
                      <a:pPr algn="ctr" fontAlgn="auto">
                        <a:lnSpc>
                          <a:spcPts val="16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sz="1400" b="1" dirty="0">
                          <a:effectLst/>
                          <a:latin typeface="+mn-ea"/>
                          <a:ea typeface="+mn-ea"/>
                        </a:rPr>
                        <a:t>個別目標</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effectLst/>
                          <a:latin typeface="+mn-ea"/>
                          <a:ea typeface="+mn-ea"/>
                        </a:rPr>
                        <a:t>計画策定時</a:t>
                      </a:r>
                      <a:r>
                        <a:rPr lang="ja-JP" sz="1400" b="1" dirty="0">
                          <a:effectLst/>
                          <a:latin typeface="+mn-ea"/>
                          <a:ea typeface="+mn-ea"/>
                        </a:rPr>
                        <a:t>の</a:t>
                      </a:r>
                      <a:r>
                        <a:rPr lang="ja-JP" altLang="en-US" sz="1400" b="1" dirty="0">
                          <a:effectLst/>
                          <a:latin typeface="+mn-ea"/>
                          <a:ea typeface="+mn-ea"/>
                        </a:rPr>
                        <a:t>値</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solidFill>
                            <a:schemeClr val="bg1"/>
                          </a:solidFill>
                          <a:effectLst/>
                          <a:latin typeface="+mn-ea"/>
                          <a:ea typeface="+mn-ea"/>
                          <a:cs typeface="HG丸ｺﾞｼｯｸM-PRO"/>
                        </a:rPr>
                        <a:t>現状値</a:t>
                      </a: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400" b="1" dirty="0">
                          <a:effectLst/>
                          <a:latin typeface="+mn-ea"/>
                          <a:ea typeface="+mn-ea"/>
                        </a:rPr>
                        <a:t>202</a:t>
                      </a:r>
                      <a:r>
                        <a:rPr lang="en-US" altLang="ja-JP" sz="1400" b="1" dirty="0">
                          <a:effectLst/>
                          <a:latin typeface="+mn-ea"/>
                          <a:ea typeface="+mn-ea"/>
                        </a:rPr>
                        <a:t>9</a:t>
                      </a:r>
                      <a:r>
                        <a:rPr lang="ja-JP" sz="1400" b="1" dirty="0">
                          <a:effectLst/>
                          <a:latin typeface="+mn-ea"/>
                          <a:ea typeface="+mn-ea"/>
                        </a:rPr>
                        <a:t>年度目標</a:t>
                      </a:r>
                      <a:r>
                        <a:rPr lang="ja-JP" altLang="en-US" sz="1400" b="1" dirty="0">
                          <a:effectLst/>
                          <a:latin typeface="+mn-ea"/>
                          <a:ea typeface="+mn-ea"/>
                        </a:rPr>
                        <a:t>値</a:t>
                      </a:r>
                      <a:endParaRPr lang="ja-JP" sz="1400" b="1" dirty="0">
                        <a:solidFill>
                          <a:srgbClr val="000000"/>
                        </a:solidFill>
                        <a:effectLst/>
                        <a:latin typeface="+mn-ea"/>
                        <a:ea typeface="+mn-ea"/>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733553">
                <a:tc>
                  <a:txBody>
                    <a:bodyPr/>
                    <a:lstStyle/>
                    <a:p>
                      <a:pPr algn="ctr" fontAlgn="auto">
                        <a:lnSpc>
                          <a:spcPts val="1600"/>
                        </a:lnSpc>
                        <a:spcAft>
                          <a:spcPts val="0"/>
                        </a:spcAft>
                      </a:pPr>
                      <a:r>
                        <a:rPr lang="ja-JP" sz="1400" b="1" dirty="0">
                          <a:effectLst/>
                          <a:latin typeface="+mn-ea"/>
                          <a:ea typeface="+mn-ea"/>
                        </a:rPr>
                        <a:t>１</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sz="1400" b="1" kern="100" dirty="0">
                          <a:effectLst/>
                          <a:latin typeface="+mn-ea"/>
                          <a:ea typeface="+mn-ea"/>
                        </a:rPr>
                        <a:t>がん相談支援センターの認知度</a:t>
                      </a:r>
                      <a:endParaRPr lang="ja-JP" sz="1400" b="1" dirty="0">
                        <a:effectLst/>
                        <a:latin typeface="+mn-ea"/>
                        <a:ea typeface="+mn-ea"/>
                      </a:endParaRPr>
                    </a:p>
                    <a:p>
                      <a:pPr algn="l" fontAlgn="auto">
                        <a:lnSpc>
                          <a:spcPts val="1600"/>
                        </a:lnSpc>
                        <a:spcAft>
                          <a:spcPts val="0"/>
                        </a:spcAft>
                      </a:pPr>
                      <a:r>
                        <a:rPr lang="ja-JP" sz="1400" b="1" kern="100" dirty="0">
                          <a:effectLst/>
                          <a:latin typeface="+mn-ea"/>
                          <a:ea typeface="+mn-ea"/>
                        </a:rPr>
                        <a:t>【がん患者ニーズ調査】</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rPr>
                        <a:t>90</a:t>
                      </a:r>
                      <a:r>
                        <a:rPr lang="ja-JP" altLang="ja-JP" sz="1400" b="1" dirty="0">
                          <a:solidFill>
                            <a:schemeClr val="tx1"/>
                          </a:solidFill>
                          <a:effectLst/>
                          <a:latin typeface="+mn-ea"/>
                          <a:ea typeface="+mn-ea"/>
                        </a:rPr>
                        <a:t>％</a:t>
                      </a:r>
                      <a:endParaRPr lang="en-US" altLang="ja-JP" sz="1400" b="1" dirty="0">
                        <a:solidFill>
                          <a:schemeClr val="tx1"/>
                        </a:solidFill>
                        <a:effectLst/>
                        <a:latin typeface="+mn-ea"/>
                        <a:ea typeface="+mn-ea"/>
                      </a:endParaRPr>
                    </a:p>
                    <a:p>
                      <a:pPr algn="ctr" fontAlgn="auto">
                        <a:lnSpc>
                          <a:spcPts val="1600"/>
                        </a:lnSpc>
                        <a:spcAft>
                          <a:spcPts val="0"/>
                        </a:spcAft>
                      </a:pPr>
                      <a:r>
                        <a:rPr lang="ja-JP" altLang="ja-JP" sz="1400" b="1" dirty="0">
                          <a:solidFill>
                            <a:schemeClr val="tx1"/>
                          </a:solidFill>
                          <a:effectLst/>
                          <a:latin typeface="+mn-ea"/>
                          <a:ea typeface="+mn-ea"/>
                        </a:rPr>
                        <a:t>【</a:t>
                      </a:r>
                      <a:r>
                        <a:rPr lang="ja-JP" altLang="en-US" sz="1400" b="1" dirty="0">
                          <a:solidFill>
                            <a:schemeClr val="tx1"/>
                          </a:solidFill>
                          <a:effectLst/>
                          <a:latin typeface="+mn-ea"/>
                          <a:ea typeface="+mn-ea"/>
                        </a:rPr>
                        <a:t>令和</a:t>
                      </a:r>
                      <a:r>
                        <a:rPr lang="en-US" altLang="ja-JP" sz="1400" b="1" dirty="0">
                          <a:solidFill>
                            <a:schemeClr val="tx1"/>
                          </a:solidFill>
                          <a:effectLst/>
                          <a:latin typeface="+mn-ea"/>
                          <a:ea typeface="+mn-ea"/>
                        </a:rPr>
                        <a:t>4</a:t>
                      </a:r>
                      <a:r>
                        <a:rPr lang="ja-JP" altLang="ja-JP" sz="1400" b="1" dirty="0">
                          <a:solidFill>
                            <a:schemeClr val="tx1"/>
                          </a:solidFill>
                          <a:effectLst/>
                          <a:latin typeface="+mn-ea"/>
                          <a:ea typeface="+mn-ea"/>
                        </a:rPr>
                        <a:t>（</a:t>
                      </a:r>
                      <a:r>
                        <a:rPr lang="en-US" altLang="ja-JP" sz="1400" b="1" dirty="0">
                          <a:solidFill>
                            <a:schemeClr val="tx1"/>
                          </a:solidFill>
                          <a:effectLst/>
                          <a:latin typeface="+mn-ea"/>
                          <a:ea typeface="+mn-ea"/>
                        </a:rPr>
                        <a:t>2022</a:t>
                      </a:r>
                      <a:r>
                        <a:rPr lang="ja-JP" altLang="ja-JP" sz="1400" b="1" dirty="0">
                          <a:solidFill>
                            <a:schemeClr val="tx1"/>
                          </a:solidFill>
                          <a:effectLst/>
                          <a:latin typeface="+mn-ea"/>
                          <a:ea typeface="+mn-ea"/>
                        </a:rPr>
                        <a:t>）年度】</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400" b="1" dirty="0">
                          <a:solidFill>
                            <a:schemeClr val="tx1"/>
                          </a:solidFill>
                          <a:effectLst/>
                          <a:latin typeface="+mn-ea"/>
                          <a:ea typeface="+mn-ea"/>
                          <a:cs typeface="HG丸ｺﾞｼｯｸM-PRO"/>
                        </a:rPr>
                        <a:t>令和８年度に実施する</a:t>
                      </a:r>
                    </a:p>
                    <a:p>
                      <a:pPr algn="ctr" fontAlgn="auto">
                        <a:lnSpc>
                          <a:spcPts val="1600"/>
                        </a:lnSpc>
                        <a:spcAft>
                          <a:spcPts val="0"/>
                        </a:spcAft>
                      </a:pPr>
                      <a:r>
                        <a:rPr lang="ja-JP" altLang="en-US" sz="1400" b="1" dirty="0">
                          <a:solidFill>
                            <a:schemeClr val="tx1"/>
                          </a:solidFill>
                          <a:effectLst/>
                          <a:latin typeface="+mn-ea"/>
                          <a:ea typeface="+mn-ea"/>
                          <a:cs typeface="HG丸ｺﾞｼｯｸM-PRO"/>
                        </a:rPr>
                        <a:t>患者ニーズ調査結果を</a:t>
                      </a:r>
                    </a:p>
                    <a:p>
                      <a:pPr algn="ctr" fontAlgn="auto">
                        <a:lnSpc>
                          <a:spcPts val="1600"/>
                        </a:lnSpc>
                        <a:spcAft>
                          <a:spcPts val="0"/>
                        </a:spcAft>
                      </a:pPr>
                      <a:r>
                        <a:rPr lang="ja-JP" altLang="en-US" sz="1400" b="1" dirty="0">
                          <a:solidFill>
                            <a:schemeClr val="tx1"/>
                          </a:solidFill>
                          <a:effectLst/>
                          <a:latin typeface="+mn-ea"/>
                          <a:ea typeface="+mn-ea"/>
                          <a:cs typeface="HG丸ｺﾞｼｯｸM-PRO"/>
                        </a:rPr>
                        <a:t>受け算出</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sz="1400" b="1" dirty="0">
                          <a:effectLst/>
                          <a:latin typeface="+mn-ea"/>
                          <a:ea typeface="+mn-ea"/>
                        </a:rPr>
                        <a:t>100</a:t>
                      </a:r>
                      <a:r>
                        <a:rPr lang="ja-JP" sz="1400" b="1" dirty="0">
                          <a:effectLst/>
                          <a:latin typeface="+mn-ea"/>
                          <a:ea typeface="+mn-ea"/>
                        </a:rPr>
                        <a:t>％</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9" name="表 18"/>
          <p:cNvGraphicFramePr>
            <a:graphicFrameLocks noGrp="1"/>
          </p:cNvGraphicFramePr>
          <p:nvPr>
            <p:extLst>
              <p:ext uri="{D42A27DB-BD31-4B8C-83A1-F6EECF244321}">
                <p14:modId xmlns:p14="http://schemas.microsoft.com/office/powerpoint/2010/main" val="1070667817"/>
              </p:ext>
            </p:extLst>
          </p:nvPr>
        </p:nvGraphicFramePr>
        <p:xfrm>
          <a:off x="639535" y="3730680"/>
          <a:ext cx="8778784" cy="2493141"/>
        </p:xfrm>
        <a:graphic>
          <a:graphicData uri="http://schemas.openxmlformats.org/drawingml/2006/table">
            <a:tbl>
              <a:tblPr firstRow="1" firstCol="1" bandRow="1">
                <a:tableStyleId>{5C22544A-7EE6-4342-B048-85BDC9FD1C3A}</a:tableStyleId>
              </a:tblPr>
              <a:tblGrid>
                <a:gridCol w="283029">
                  <a:extLst>
                    <a:ext uri="{9D8B030D-6E8A-4147-A177-3AD203B41FA5}">
                      <a16:colId xmlns:a16="http://schemas.microsoft.com/office/drawing/2014/main" val="20000"/>
                    </a:ext>
                  </a:extLst>
                </a:gridCol>
                <a:gridCol w="3184072">
                  <a:extLst>
                    <a:ext uri="{9D8B030D-6E8A-4147-A177-3AD203B41FA5}">
                      <a16:colId xmlns:a16="http://schemas.microsoft.com/office/drawing/2014/main" val="20001"/>
                    </a:ext>
                  </a:extLst>
                </a:gridCol>
                <a:gridCol w="2702378">
                  <a:extLst>
                    <a:ext uri="{9D8B030D-6E8A-4147-A177-3AD203B41FA5}">
                      <a16:colId xmlns:a16="http://schemas.microsoft.com/office/drawing/2014/main" val="20002"/>
                    </a:ext>
                  </a:extLst>
                </a:gridCol>
                <a:gridCol w="2609305">
                  <a:extLst>
                    <a:ext uri="{9D8B030D-6E8A-4147-A177-3AD203B41FA5}">
                      <a16:colId xmlns:a16="http://schemas.microsoft.com/office/drawing/2014/main" val="2554044009"/>
                    </a:ext>
                  </a:extLst>
                </a:gridCol>
              </a:tblGrid>
              <a:tr h="465763">
                <a:tc>
                  <a:txBody>
                    <a:bodyPr/>
                    <a:lstStyle/>
                    <a:p>
                      <a:pPr algn="ctr" fontAlgn="auto">
                        <a:lnSpc>
                          <a:spcPts val="16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sz="1400" b="1" kern="100" dirty="0">
                          <a:effectLst/>
                          <a:latin typeface="+mn-ea"/>
                          <a:ea typeface="+mn-ea"/>
                        </a:rPr>
                        <a:t>モニタリング指標</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effectLst/>
                          <a:latin typeface="+mn-ea"/>
                          <a:ea typeface="+mn-ea"/>
                        </a:rPr>
                        <a:t>計画策定時の値</a:t>
                      </a:r>
                      <a:endParaRPr lang="ja-JP" alt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effectLst/>
                          <a:latin typeface="+mn-ea"/>
                          <a:ea typeface="+mn-ea"/>
                        </a:rPr>
                        <a:t>現状</a:t>
                      </a:r>
                      <a:r>
                        <a:rPr lang="ja-JP" altLang="en-US" sz="1400" b="1" dirty="0">
                          <a:effectLst/>
                          <a:latin typeface="+mn-ea"/>
                          <a:ea typeface="+mn-ea"/>
                        </a:rPr>
                        <a:t>値</a:t>
                      </a:r>
                      <a:endParaRPr lang="ja-JP" altLang="ja-JP" sz="1400" b="1" dirty="0">
                        <a:solidFill>
                          <a:srgbClr val="000000"/>
                        </a:solidFill>
                        <a:effectLst/>
                        <a:latin typeface="+mn-ea"/>
                        <a:ea typeface="+mn-ea"/>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720163">
                <a:tc>
                  <a:txBody>
                    <a:bodyPr/>
                    <a:lstStyle/>
                    <a:p>
                      <a:pPr algn="ctr" fontAlgn="auto">
                        <a:lnSpc>
                          <a:spcPts val="1600"/>
                        </a:lnSpc>
                        <a:spcAft>
                          <a:spcPts val="0"/>
                        </a:spcAft>
                      </a:pPr>
                      <a:r>
                        <a:rPr lang="en-US" sz="1400" b="1" dirty="0">
                          <a:effectLst/>
                          <a:latin typeface="+mn-ea"/>
                          <a:ea typeface="+mn-ea"/>
                        </a:rPr>
                        <a:t>1</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sz="1400" b="1" dirty="0">
                          <a:effectLst/>
                          <a:latin typeface="+mn-ea"/>
                          <a:ea typeface="+mn-ea"/>
                        </a:rPr>
                        <a:t>がん相談支援センターの相談件数</a:t>
                      </a:r>
                    </a:p>
                    <a:p>
                      <a:pPr algn="l" fontAlgn="auto">
                        <a:lnSpc>
                          <a:spcPts val="1600"/>
                        </a:lnSpc>
                        <a:spcAft>
                          <a:spcPts val="0"/>
                        </a:spcAft>
                      </a:pPr>
                      <a:r>
                        <a:rPr lang="ja-JP" sz="1400" b="1" kern="100" dirty="0">
                          <a:effectLst/>
                          <a:latin typeface="+mn-ea"/>
                          <a:ea typeface="+mn-ea"/>
                        </a:rPr>
                        <a:t>【がん診療拠点病院現況報告】</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pPr>
                      <a:r>
                        <a:rPr lang="en-US" sz="1400" b="1" dirty="0">
                          <a:solidFill>
                            <a:srgbClr val="000000"/>
                          </a:solidFill>
                          <a:effectLst/>
                          <a:latin typeface="+mn-ea"/>
                          <a:ea typeface="+mn-ea"/>
                          <a:cs typeface="HG丸ｺﾞｼｯｸM-PRO" panose="020F0600000000000000" pitchFamily="50" charset="-128"/>
                        </a:rPr>
                        <a:t>100,641</a:t>
                      </a:r>
                      <a:r>
                        <a:rPr lang="ja-JP" sz="1400" b="1" dirty="0">
                          <a:solidFill>
                            <a:srgbClr val="000000"/>
                          </a:solidFill>
                          <a:effectLst/>
                          <a:latin typeface="+mn-ea"/>
                          <a:ea typeface="+mn-ea"/>
                          <a:cs typeface="HG丸ｺﾞｼｯｸM-PRO" panose="020F0600000000000000" pitchFamily="50" charset="-128"/>
                        </a:rPr>
                        <a:t>件／</a:t>
                      </a:r>
                      <a:r>
                        <a:rPr lang="en-US" sz="1400" b="1" dirty="0">
                          <a:solidFill>
                            <a:srgbClr val="000000"/>
                          </a:solidFill>
                          <a:effectLst/>
                          <a:latin typeface="+mn-ea"/>
                          <a:ea typeface="+mn-ea"/>
                          <a:cs typeface="HG丸ｺﾞｼｯｸM-PRO" panose="020F0600000000000000" pitchFamily="50" charset="-128"/>
                        </a:rPr>
                        <a:t>67</a:t>
                      </a:r>
                      <a:r>
                        <a:rPr lang="ja-JP" sz="1400" b="1" dirty="0">
                          <a:solidFill>
                            <a:srgbClr val="000000"/>
                          </a:solidFill>
                          <a:effectLst/>
                          <a:latin typeface="+mn-ea"/>
                          <a:ea typeface="+mn-ea"/>
                          <a:cs typeface="HG丸ｺﾞｼｯｸM-PRO" panose="020F0600000000000000" pitchFamily="50" charset="-128"/>
                        </a:rPr>
                        <a:t>病院</a:t>
                      </a:r>
                    </a:p>
                    <a:p>
                      <a:pPr algn="ctr" fontAlgn="auto">
                        <a:lnSpc>
                          <a:spcPts val="1600"/>
                        </a:lnSpc>
                      </a:pPr>
                      <a:r>
                        <a:rPr lang="ja-JP" sz="1400" b="1" dirty="0">
                          <a:solidFill>
                            <a:srgbClr val="000000"/>
                          </a:solidFill>
                          <a:effectLst/>
                          <a:latin typeface="+mn-ea"/>
                          <a:ea typeface="+mn-ea"/>
                          <a:cs typeface="ＭＳ Ｐゴシック" panose="020B0600070205080204" pitchFamily="50" charset="-128"/>
                        </a:rPr>
                        <a:t>【令和３（</a:t>
                      </a:r>
                      <a:r>
                        <a:rPr lang="en-US" sz="1400" b="1" dirty="0">
                          <a:solidFill>
                            <a:srgbClr val="000000"/>
                          </a:solidFill>
                          <a:effectLst/>
                          <a:latin typeface="+mn-ea"/>
                          <a:ea typeface="+mn-ea"/>
                          <a:cs typeface="ＭＳ Ｐゴシック" panose="020B0600070205080204" pitchFamily="50" charset="-128"/>
                        </a:rPr>
                        <a:t>2021</a:t>
                      </a:r>
                      <a:r>
                        <a:rPr lang="ja-JP" sz="1400" b="1" dirty="0">
                          <a:solidFill>
                            <a:srgbClr val="000000"/>
                          </a:solidFill>
                          <a:effectLst/>
                          <a:latin typeface="+mn-ea"/>
                          <a:ea typeface="+mn-ea"/>
                          <a:cs typeface="ＭＳ Ｐゴシック" panose="020B0600070205080204" pitchFamily="50" charset="-128"/>
                        </a:rPr>
                        <a:t>）年】</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rPr>
                        <a:t>108,806</a:t>
                      </a:r>
                      <a:r>
                        <a:rPr lang="ja-JP" altLang="en-US" sz="1400" b="1" dirty="0">
                          <a:solidFill>
                            <a:schemeClr val="tx1"/>
                          </a:solidFill>
                          <a:effectLst/>
                          <a:latin typeface="+mn-ea"/>
                          <a:ea typeface="+mn-ea"/>
                        </a:rPr>
                        <a:t>件</a:t>
                      </a:r>
                      <a:r>
                        <a:rPr lang="ja-JP" altLang="ja-JP" sz="1400" b="1" dirty="0">
                          <a:solidFill>
                            <a:schemeClr val="tx1"/>
                          </a:solidFill>
                          <a:effectLst/>
                          <a:latin typeface="+mn-ea"/>
                          <a:ea typeface="+mn-ea"/>
                        </a:rPr>
                        <a:t>／</a:t>
                      </a:r>
                      <a:r>
                        <a:rPr lang="en-US" altLang="ja-JP" sz="1400" b="1" dirty="0">
                          <a:solidFill>
                            <a:schemeClr val="tx1"/>
                          </a:solidFill>
                          <a:effectLst/>
                          <a:latin typeface="+mn-ea"/>
                          <a:ea typeface="+mn-ea"/>
                        </a:rPr>
                        <a:t>66 </a:t>
                      </a:r>
                      <a:r>
                        <a:rPr lang="ja-JP" altLang="ja-JP" sz="1400" b="1" dirty="0">
                          <a:solidFill>
                            <a:schemeClr val="tx1"/>
                          </a:solidFill>
                          <a:effectLst/>
                          <a:latin typeface="+mn-ea"/>
                          <a:ea typeface="+mn-ea"/>
                        </a:rPr>
                        <a:t>病院</a:t>
                      </a:r>
                      <a:endParaRPr lang="en-US" altLang="ja-JP" sz="1400" b="1" dirty="0">
                        <a:solidFill>
                          <a:schemeClr val="tx1"/>
                        </a:solidFill>
                        <a:effectLst/>
                        <a:latin typeface="+mn-ea"/>
                        <a:ea typeface="+mn-ea"/>
                      </a:endParaRPr>
                    </a:p>
                    <a:p>
                      <a:pPr algn="ctr" fontAlgn="auto">
                        <a:lnSpc>
                          <a:spcPts val="1600"/>
                        </a:lnSpc>
                        <a:spcAft>
                          <a:spcPts val="0"/>
                        </a:spcAft>
                      </a:pPr>
                      <a:r>
                        <a:rPr lang="ja-JP" altLang="ja-JP" sz="1400" b="1" dirty="0">
                          <a:solidFill>
                            <a:schemeClr val="tx1"/>
                          </a:solidFill>
                          <a:effectLst/>
                          <a:latin typeface="+mn-ea"/>
                          <a:ea typeface="+mn-ea"/>
                        </a:rPr>
                        <a:t>【</a:t>
                      </a:r>
                      <a:r>
                        <a:rPr lang="ja-JP" altLang="en-US" sz="1400" b="1" dirty="0">
                          <a:solidFill>
                            <a:schemeClr val="tx1"/>
                          </a:solidFill>
                          <a:effectLst/>
                          <a:latin typeface="+mn-ea"/>
                          <a:ea typeface="+mn-ea"/>
                        </a:rPr>
                        <a:t>令和</a:t>
                      </a:r>
                      <a:r>
                        <a:rPr lang="en-US" altLang="ja-JP" sz="1400" b="1" dirty="0">
                          <a:solidFill>
                            <a:schemeClr val="tx1"/>
                          </a:solidFill>
                          <a:effectLst/>
                          <a:latin typeface="+mn-ea"/>
                          <a:ea typeface="+mn-ea"/>
                        </a:rPr>
                        <a:t> 5</a:t>
                      </a:r>
                      <a:r>
                        <a:rPr lang="ja-JP" altLang="ja-JP" sz="1400" b="1" dirty="0">
                          <a:solidFill>
                            <a:schemeClr val="tx1"/>
                          </a:solidFill>
                          <a:effectLst/>
                          <a:latin typeface="+mn-ea"/>
                          <a:ea typeface="+mn-ea"/>
                        </a:rPr>
                        <a:t>（</a:t>
                      </a:r>
                      <a:r>
                        <a:rPr lang="en-US" altLang="ja-JP" sz="1400" b="1" dirty="0">
                          <a:solidFill>
                            <a:schemeClr val="tx1"/>
                          </a:solidFill>
                          <a:effectLst/>
                          <a:latin typeface="+mn-ea"/>
                          <a:ea typeface="+mn-ea"/>
                        </a:rPr>
                        <a:t>2023</a:t>
                      </a:r>
                      <a:r>
                        <a:rPr lang="ja-JP" altLang="ja-JP" sz="1400" b="1" dirty="0">
                          <a:solidFill>
                            <a:schemeClr val="tx1"/>
                          </a:solidFill>
                          <a:effectLst/>
                          <a:latin typeface="+mn-ea"/>
                          <a:ea typeface="+mn-ea"/>
                        </a:rPr>
                        <a:t>）年】</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13263">
                <a:tc>
                  <a:txBody>
                    <a:bodyPr/>
                    <a:lstStyle/>
                    <a:p>
                      <a:r>
                        <a:rPr kumimoji="1" lang="en-US" altLang="ja-JP" dirty="0"/>
                        <a:t>2</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400" b="1" dirty="0">
                          <a:solidFill>
                            <a:srgbClr val="000000"/>
                          </a:solidFill>
                          <a:effectLst/>
                          <a:latin typeface="+mn-ea"/>
                          <a:ea typeface="+mn-ea"/>
                          <a:cs typeface="HG丸ｺﾞｼｯｸM-PRO"/>
                        </a:rPr>
                        <a:t>がん診療拠点病院におけるがん相談支援センターへの社会福祉士の配置割合</a:t>
                      </a:r>
                    </a:p>
                    <a:p>
                      <a:pPr algn="l" fontAlgn="auto">
                        <a:lnSpc>
                          <a:spcPts val="1600"/>
                        </a:lnSpc>
                        <a:spcAft>
                          <a:spcPts val="0"/>
                        </a:spcAft>
                      </a:pPr>
                      <a:r>
                        <a:rPr lang="en-US" altLang="ja-JP" sz="1400" b="1" dirty="0">
                          <a:solidFill>
                            <a:srgbClr val="000000"/>
                          </a:solidFill>
                          <a:effectLst/>
                          <a:latin typeface="+mn-ea"/>
                          <a:ea typeface="+mn-ea"/>
                          <a:cs typeface="HG丸ｺﾞｼｯｸM-PRO"/>
                        </a:rPr>
                        <a:t>【</a:t>
                      </a:r>
                      <a:r>
                        <a:rPr lang="ja-JP" altLang="en-US" sz="1400" b="1" dirty="0">
                          <a:solidFill>
                            <a:srgbClr val="000000"/>
                          </a:solidFill>
                          <a:effectLst/>
                          <a:latin typeface="+mn-ea"/>
                          <a:ea typeface="+mn-ea"/>
                          <a:cs typeface="HG丸ｺﾞｼｯｸM-PRO"/>
                        </a:rPr>
                        <a:t>がん診療拠点病院現況報告</a:t>
                      </a:r>
                      <a:r>
                        <a:rPr lang="en-US" altLang="ja-JP" sz="1400" b="1" dirty="0">
                          <a:solidFill>
                            <a:srgbClr val="000000"/>
                          </a:solidFill>
                          <a:effectLst/>
                          <a:latin typeface="+mn-ea"/>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kumimoji="1" lang="en-US" altLang="ja-JP" sz="1400" b="1" kern="1200" dirty="0">
                          <a:solidFill>
                            <a:schemeClr val="dk1"/>
                          </a:solidFill>
                          <a:effectLst/>
                          <a:latin typeface="+mn-lt"/>
                          <a:ea typeface="+mn-ea"/>
                          <a:cs typeface="+mn-cs"/>
                        </a:rPr>
                        <a:t>65</a:t>
                      </a:r>
                      <a:r>
                        <a:rPr kumimoji="1" lang="ja-JP" altLang="ja-JP" sz="1400" b="1" kern="1200" dirty="0">
                          <a:solidFill>
                            <a:schemeClr val="dk1"/>
                          </a:solidFill>
                          <a:effectLst/>
                          <a:latin typeface="+mn-lt"/>
                          <a:ea typeface="+mn-ea"/>
                          <a:cs typeface="+mn-cs"/>
                        </a:rPr>
                        <a:t>病院／</a:t>
                      </a:r>
                      <a:r>
                        <a:rPr kumimoji="1" lang="en-US" altLang="ja-JP" sz="1400" b="1" kern="1200" dirty="0">
                          <a:solidFill>
                            <a:schemeClr val="dk1"/>
                          </a:solidFill>
                          <a:effectLst/>
                          <a:latin typeface="+mn-lt"/>
                          <a:ea typeface="+mn-ea"/>
                          <a:cs typeface="+mn-cs"/>
                        </a:rPr>
                        <a:t>67</a:t>
                      </a:r>
                      <a:r>
                        <a:rPr kumimoji="1" lang="ja-JP" altLang="ja-JP" sz="1400" b="1" kern="1200" dirty="0">
                          <a:solidFill>
                            <a:schemeClr val="dk1"/>
                          </a:solidFill>
                          <a:effectLst/>
                          <a:latin typeface="+mn-lt"/>
                          <a:ea typeface="+mn-ea"/>
                          <a:cs typeface="+mn-cs"/>
                        </a:rPr>
                        <a:t>病院</a:t>
                      </a:r>
                    </a:p>
                    <a:p>
                      <a:pPr algn="ctr"/>
                      <a:r>
                        <a:rPr kumimoji="1" lang="ja-JP" altLang="ja-JP" sz="1400" b="1" kern="1200" dirty="0">
                          <a:solidFill>
                            <a:schemeClr val="dk1"/>
                          </a:solidFill>
                          <a:effectLst/>
                          <a:latin typeface="+mn-lt"/>
                          <a:ea typeface="+mn-ea"/>
                          <a:cs typeface="+mn-cs"/>
                        </a:rPr>
                        <a:t>【令和</a:t>
                      </a:r>
                      <a:r>
                        <a:rPr kumimoji="1" lang="en-US" altLang="ja-JP" sz="1400" b="1" kern="1200" dirty="0">
                          <a:solidFill>
                            <a:schemeClr val="dk1"/>
                          </a:solidFill>
                          <a:effectLst/>
                          <a:latin typeface="+mn-lt"/>
                          <a:ea typeface="+mn-ea"/>
                          <a:cs typeface="+mn-cs"/>
                        </a:rPr>
                        <a:t>4</a:t>
                      </a:r>
                      <a:r>
                        <a:rPr kumimoji="1" lang="ja-JP" altLang="ja-JP" sz="1400" b="1" kern="1200" dirty="0">
                          <a:solidFill>
                            <a:schemeClr val="dk1"/>
                          </a:solidFill>
                          <a:effectLst/>
                          <a:latin typeface="+mn-lt"/>
                          <a:ea typeface="+mn-ea"/>
                          <a:cs typeface="+mn-cs"/>
                        </a:rPr>
                        <a:t>（</a:t>
                      </a:r>
                      <a:r>
                        <a:rPr kumimoji="1" lang="en-US" altLang="ja-JP" sz="1400" b="1" kern="1200" dirty="0">
                          <a:solidFill>
                            <a:schemeClr val="dk1"/>
                          </a:solidFill>
                          <a:effectLst/>
                          <a:latin typeface="+mn-lt"/>
                          <a:ea typeface="+mn-ea"/>
                          <a:cs typeface="+mn-cs"/>
                        </a:rPr>
                        <a:t>2022</a:t>
                      </a:r>
                      <a:r>
                        <a:rPr kumimoji="1" lang="ja-JP" altLang="ja-JP" sz="1400" b="1" kern="1200" dirty="0">
                          <a:solidFill>
                            <a:schemeClr val="dk1"/>
                          </a:solidFill>
                          <a:effectLst/>
                          <a:latin typeface="+mn-lt"/>
                          <a:ea typeface="+mn-ea"/>
                          <a:cs typeface="+mn-cs"/>
                        </a:rPr>
                        <a:t>）年</a:t>
                      </a:r>
                      <a:r>
                        <a:rPr kumimoji="1" lang="en-US" altLang="ja-JP" sz="1400" b="1" kern="1200" dirty="0">
                          <a:solidFill>
                            <a:schemeClr val="dk1"/>
                          </a:solidFill>
                          <a:effectLst/>
                          <a:latin typeface="+mn-lt"/>
                          <a:ea typeface="+mn-ea"/>
                          <a:cs typeface="+mn-cs"/>
                        </a:rPr>
                        <a:t>     </a:t>
                      </a:r>
                    </a:p>
                    <a:p>
                      <a:pPr algn="ctr"/>
                      <a:r>
                        <a:rPr kumimoji="1" lang="en-US" altLang="ja-JP" sz="1400" b="1" kern="1200" dirty="0">
                          <a:solidFill>
                            <a:schemeClr val="dk1"/>
                          </a:solidFill>
                          <a:effectLst/>
                          <a:latin typeface="+mn-lt"/>
                          <a:ea typeface="+mn-ea"/>
                          <a:cs typeface="+mn-cs"/>
                        </a:rPr>
                        <a:t>                           </a:t>
                      </a:r>
                      <a:r>
                        <a:rPr kumimoji="1" lang="ja-JP" altLang="ja-JP" sz="1400" b="1" kern="1200" dirty="0">
                          <a:solidFill>
                            <a:schemeClr val="dk1"/>
                          </a:solidFill>
                          <a:effectLst/>
                          <a:latin typeface="+mn-lt"/>
                          <a:ea typeface="+mn-ea"/>
                          <a:cs typeface="+mn-cs"/>
                        </a:rPr>
                        <a:t>９月１日現在】</a:t>
                      </a:r>
                      <a:endParaRPr lang="ja-JP" alt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kumimoji="1" lang="en-US" altLang="ja-JP" sz="1400" b="1" kern="1200" dirty="0">
                          <a:solidFill>
                            <a:schemeClr val="dk1"/>
                          </a:solidFill>
                          <a:effectLst/>
                          <a:latin typeface="+mn-lt"/>
                          <a:ea typeface="+mn-ea"/>
                          <a:cs typeface="+mn-cs"/>
                        </a:rPr>
                        <a:t>    64</a:t>
                      </a:r>
                      <a:r>
                        <a:rPr kumimoji="1" lang="ja-JP" altLang="ja-JP" sz="1400" b="1" kern="1200" dirty="0">
                          <a:solidFill>
                            <a:schemeClr val="dk1"/>
                          </a:solidFill>
                          <a:effectLst/>
                          <a:latin typeface="+mn-lt"/>
                          <a:ea typeface="+mn-ea"/>
                          <a:cs typeface="+mn-cs"/>
                        </a:rPr>
                        <a:t>病院／</a:t>
                      </a:r>
                      <a:r>
                        <a:rPr kumimoji="1" lang="en-US" altLang="ja-JP" sz="1400" b="1" kern="1200" dirty="0">
                          <a:solidFill>
                            <a:schemeClr val="dk1"/>
                          </a:solidFill>
                          <a:effectLst/>
                          <a:latin typeface="+mn-lt"/>
                          <a:ea typeface="+mn-ea"/>
                          <a:cs typeface="+mn-cs"/>
                        </a:rPr>
                        <a:t>66 </a:t>
                      </a:r>
                      <a:r>
                        <a:rPr kumimoji="1" lang="ja-JP" altLang="ja-JP" sz="1400" b="1" kern="1200" dirty="0">
                          <a:solidFill>
                            <a:schemeClr val="dk1"/>
                          </a:solidFill>
                          <a:effectLst/>
                          <a:latin typeface="+mn-lt"/>
                          <a:ea typeface="+mn-ea"/>
                          <a:cs typeface="+mn-cs"/>
                        </a:rPr>
                        <a:t>病院</a:t>
                      </a:r>
                    </a:p>
                    <a:p>
                      <a:pPr algn="ctr"/>
                      <a:r>
                        <a:rPr kumimoji="1" lang="ja-JP" altLang="ja-JP" sz="1400" b="1" kern="1200" dirty="0">
                          <a:solidFill>
                            <a:schemeClr val="dk1"/>
                          </a:solidFill>
                          <a:effectLst/>
                          <a:latin typeface="+mn-lt"/>
                          <a:ea typeface="+mn-ea"/>
                          <a:cs typeface="+mn-cs"/>
                        </a:rPr>
                        <a:t>【令和</a:t>
                      </a:r>
                      <a:r>
                        <a:rPr kumimoji="1" lang="en-US" altLang="ja-JP" sz="1400" b="1" kern="1200" dirty="0">
                          <a:solidFill>
                            <a:schemeClr val="dk1"/>
                          </a:solidFill>
                          <a:effectLst/>
                          <a:latin typeface="+mn-lt"/>
                          <a:ea typeface="+mn-ea"/>
                          <a:cs typeface="+mn-cs"/>
                        </a:rPr>
                        <a:t> 6</a:t>
                      </a:r>
                      <a:r>
                        <a:rPr kumimoji="1" lang="ja-JP" altLang="ja-JP" sz="1400" b="1" kern="1200" dirty="0">
                          <a:solidFill>
                            <a:schemeClr val="dk1"/>
                          </a:solidFill>
                          <a:effectLst/>
                          <a:latin typeface="+mn-lt"/>
                          <a:ea typeface="+mn-ea"/>
                          <a:cs typeface="+mn-cs"/>
                        </a:rPr>
                        <a:t>（</a:t>
                      </a:r>
                      <a:r>
                        <a:rPr kumimoji="1" lang="en-US" altLang="ja-JP" sz="1400" b="1" kern="1200" dirty="0">
                          <a:solidFill>
                            <a:schemeClr val="dk1"/>
                          </a:solidFill>
                          <a:effectLst/>
                          <a:latin typeface="+mn-lt"/>
                          <a:ea typeface="+mn-ea"/>
                          <a:cs typeface="+mn-cs"/>
                        </a:rPr>
                        <a:t>2023</a:t>
                      </a:r>
                      <a:r>
                        <a:rPr kumimoji="1" lang="ja-JP" altLang="ja-JP" sz="1400" b="1" kern="1200" dirty="0">
                          <a:solidFill>
                            <a:schemeClr val="dk1"/>
                          </a:solidFill>
                          <a:effectLst/>
                          <a:latin typeface="+mn-lt"/>
                          <a:ea typeface="+mn-ea"/>
                          <a:cs typeface="+mn-cs"/>
                        </a:rPr>
                        <a:t>）年</a:t>
                      </a:r>
                      <a:r>
                        <a:rPr kumimoji="1" lang="en-US" altLang="ja-JP" sz="1400" b="1" kern="1200" dirty="0">
                          <a:solidFill>
                            <a:schemeClr val="dk1"/>
                          </a:solidFill>
                          <a:effectLst/>
                          <a:latin typeface="+mn-lt"/>
                          <a:ea typeface="+mn-ea"/>
                          <a:cs typeface="+mn-cs"/>
                        </a:rPr>
                        <a:t>     </a:t>
                      </a:r>
                    </a:p>
                    <a:p>
                      <a:pPr algn="ctr"/>
                      <a:r>
                        <a:rPr kumimoji="1" lang="en-US" altLang="ja-JP" sz="1400" b="1" kern="1200" dirty="0">
                          <a:solidFill>
                            <a:schemeClr val="dk1"/>
                          </a:solidFill>
                          <a:effectLst/>
                          <a:latin typeface="+mn-lt"/>
                          <a:ea typeface="+mn-ea"/>
                          <a:cs typeface="+mn-cs"/>
                        </a:rPr>
                        <a:t>                           </a:t>
                      </a:r>
                      <a:r>
                        <a:rPr kumimoji="1" lang="ja-JP" altLang="ja-JP" sz="1400" b="1" kern="1200" dirty="0">
                          <a:solidFill>
                            <a:schemeClr val="dk1"/>
                          </a:solidFill>
                          <a:effectLst/>
                          <a:latin typeface="+mn-lt"/>
                          <a:ea typeface="+mn-ea"/>
                          <a:cs typeface="+mn-cs"/>
                        </a:rPr>
                        <a:t>９月１日現在】</a:t>
                      </a:r>
                      <a:endParaRPr lang="ja-JP" alt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9041218"/>
                  </a:ext>
                </a:extLst>
              </a:tr>
              <a:tr h="593952">
                <a:tc>
                  <a:txBody>
                    <a:bodyPr/>
                    <a:lstStyle/>
                    <a:p>
                      <a:r>
                        <a:rPr kumimoji="1" lang="en-US" altLang="ja-JP" dirty="0"/>
                        <a:t>3</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fontAlgn="auto"/>
                      <a:r>
                        <a:rPr kumimoji="1" lang="ja-JP" altLang="ja-JP" sz="1400" b="1" kern="1200" dirty="0">
                          <a:solidFill>
                            <a:schemeClr val="dk1"/>
                          </a:solidFill>
                          <a:effectLst/>
                          <a:latin typeface="+mn-lt"/>
                          <a:ea typeface="+mn-ea"/>
                          <a:cs typeface="+mn-cs"/>
                        </a:rPr>
                        <a:t>「大阪がん情報」へのアクセス件数</a:t>
                      </a:r>
                    </a:p>
                    <a:p>
                      <a:r>
                        <a:rPr kumimoji="1" lang="ja-JP" altLang="ja-JP" sz="1400" b="1" kern="1200" dirty="0">
                          <a:solidFill>
                            <a:schemeClr val="dk1"/>
                          </a:solidFill>
                          <a:effectLst/>
                          <a:latin typeface="+mn-lt"/>
                          <a:ea typeface="+mn-ea"/>
                          <a:cs typeface="+mn-cs"/>
                        </a:rPr>
                        <a:t>【大阪府調べ】</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kumimoji="1" lang="en-US" altLang="ja-JP" sz="1400" b="1" kern="1200" dirty="0">
                          <a:solidFill>
                            <a:schemeClr val="dk1"/>
                          </a:solidFill>
                          <a:effectLst/>
                          <a:latin typeface="+mn-lt"/>
                          <a:ea typeface="+mn-ea"/>
                          <a:cs typeface="+mn-cs"/>
                        </a:rPr>
                        <a:t>27,929</a:t>
                      </a:r>
                      <a:r>
                        <a:rPr kumimoji="1" lang="ja-JP" altLang="ja-JP" sz="1400" b="1" kern="1200" dirty="0">
                          <a:solidFill>
                            <a:schemeClr val="dk1"/>
                          </a:solidFill>
                          <a:effectLst/>
                          <a:latin typeface="+mn-lt"/>
                          <a:ea typeface="+mn-ea"/>
                          <a:cs typeface="+mn-cs"/>
                        </a:rPr>
                        <a:t>件</a:t>
                      </a:r>
                      <a:endParaRPr kumimoji="1" lang="en-US" altLang="ja-JP" sz="1400" b="1" kern="1200" dirty="0">
                        <a:solidFill>
                          <a:schemeClr val="dk1"/>
                        </a:solidFill>
                        <a:effectLst/>
                        <a:latin typeface="+mn-lt"/>
                        <a:ea typeface="+mn-ea"/>
                        <a:cs typeface="+mn-cs"/>
                      </a:endParaRPr>
                    </a:p>
                    <a:p>
                      <a:pPr algn="ctr" fontAlgn="auto">
                        <a:lnSpc>
                          <a:spcPts val="1600"/>
                        </a:lnSpc>
                        <a:spcAft>
                          <a:spcPts val="0"/>
                        </a:spcAft>
                      </a:pPr>
                      <a:r>
                        <a:rPr kumimoji="1" lang="ja-JP" altLang="ja-JP" sz="1400" b="1" kern="1200" dirty="0">
                          <a:solidFill>
                            <a:schemeClr val="dk1"/>
                          </a:solidFill>
                          <a:effectLst/>
                          <a:latin typeface="+mn-lt"/>
                          <a:ea typeface="+mn-ea"/>
                          <a:cs typeface="+mn-cs"/>
                        </a:rPr>
                        <a:t>【令和４（</a:t>
                      </a:r>
                      <a:r>
                        <a:rPr kumimoji="1" lang="en-US" altLang="ja-JP" sz="1400" b="1" kern="1200" dirty="0">
                          <a:solidFill>
                            <a:schemeClr val="dk1"/>
                          </a:solidFill>
                          <a:effectLst/>
                          <a:latin typeface="+mn-lt"/>
                          <a:ea typeface="+mn-ea"/>
                          <a:cs typeface="+mn-cs"/>
                        </a:rPr>
                        <a:t>2022</a:t>
                      </a:r>
                      <a:r>
                        <a:rPr kumimoji="1" lang="ja-JP" altLang="ja-JP" sz="1400" b="1" kern="1200" dirty="0">
                          <a:solidFill>
                            <a:schemeClr val="dk1"/>
                          </a:solidFill>
                          <a:effectLst/>
                          <a:latin typeface="+mn-lt"/>
                          <a:ea typeface="+mn-ea"/>
                          <a:cs typeface="+mn-cs"/>
                        </a:rPr>
                        <a:t>）年度】</a:t>
                      </a:r>
                      <a:endParaRPr lang="ja-JP" alt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kumimoji="1" lang="en-US" altLang="ja-JP" sz="1400" b="1" kern="1200" dirty="0">
                          <a:solidFill>
                            <a:schemeClr val="dk1"/>
                          </a:solidFill>
                          <a:effectLst/>
                          <a:latin typeface="+mn-lt"/>
                          <a:ea typeface="+mn-ea"/>
                          <a:cs typeface="+mn-cs"/>
                        </a:rPr>
                        <a:t>43,932</a:t>
                      </a:r>
                      <a:r>
                        <a:rPr kumimoji="1" lang="ja-JP" altLang="ja-JP" sz="1400" b="1" kern="1200" dirty="0">
                          <a:solidFill>
                            <a:schemeClr val="dk1"/>
                          </a:solidFill>
                          <a:effectLst/>
                          <a:latin typeface="+mn-lt"/>
                          <a:ea typeface="+mn-ea"/>
                          <a:cs typeface="+mn-cs"/>
                        </a:rPr>
                        <a:t>件</a:t>
                      </a:r>
                      <a:endParaRPr kumimoji="1" lang="en-US" altLang="ja-JP" sz="1400" b="1" kern="1200" dirty="0">
                        <a:solidFill>
                          <a:schemeClr val="dk1"/>
                        </a:solidFill>
                        <a:effectLst/>
                        <a:latin typeface="+mn-lt"/>
                        <a:ea typeface="+mn-ea"/>
                        <a:cs typeface="+mn-cs"/>
                      </a:endParaRPr>
                    </a:p>
                    <a:p>
                      <a:pPr algn="ctr" fontAlgn="auto">
                        <a:lnSpc>
                          <a:spcPts val="1600"/>
                        </a:lnSpc>
                        <a:spcAft>
                          <a:spcPts val="0"/>
                        </a:spcAft>
                      </a:pPr>
                      <a:r>
                        <a:rPr kumimoji="1" lang="ja-JP" altLang="ja-JP" sz="1400" b="1" kern="1200" dirty="0">
                          <a:solidFill>
                            <a:schemeClr val="dk1"/>
                          </a:solidFill>
                          <a:effectLst/>
                          <a:latin typeface="+mn-lt"/>
                          <a:ea typeface="+mn-ea"/>
                          <a:cs typeface="+mn-cs"/>
                        </a:rPr>
                        <a:t>【令和</a:t>
                      </a:r>
                      <a:r>
                        <a:rPr kumimoji="1" lang="en-US" altLang="ja-JP" sz="1400" b="1" kern="1200" dirty="0">
                          <a:solidFill>
                            <a:schemeClr val="dk1"/>
                          </a:solidFill>
                          <a:effectLst/>
                          <a:latin typeface="+mn-lt"/>
                          <a:ea typeface="+mn-ea"/>
                          <a:cs typeface="+mn-cs"/>
                        </a:rPr>
                        <a:t> </a:t>
                      </a:r>
                      <a:r>
                        <a:rPr kumimoji="1" lang="ja-JP" altLang="en-US" sz="1400" b="1" kern="1200" dirty="0">
                          <a:solidFill>
                            <a:schemeClr val="dk1"/>
                          </a:solidFill>
                          <a:effectLst/>
                          <a:latin typeface="+mn-lt"/>
                          <a:ea typeface="+mn-ea"/>
                          <a:cs typeface="+mn-cs"/>
                        </a:rPr>
                        <a:t>５</a:t>
                      </a:r>
                      <a:r>
                        <a:rPr kumimoji="1" lang="ja-JP" altLang="ja-JP" sz="1400" b="1" kern="1200" dirty="0">
                          <a:solidFill>
                            <a:schemeClr val="dk1"/>
                          </a:solidFill>
                          <a:effectLst/>
                          <a:latin typeface="+mn-lt"/>
                          <a:ea typeface="+mn-ea"/>
                          <a:cs typeface="+mn-cs"/>
                        </a:rPr>
                        <a:t>（</a:t>
                      </a:r>
                      <a:r>
                        <a:rPr kumimoji="1" lang="en-US" altLang="ja-JP" sz="1400" b="1" kern="1200" dirty="0">
                          <a:solidFill>
                            <a:schemeClr val="dk1"/>
                          </a:solidFill>
                          <a:effectLst/>
                          <a:latin typeface="+mn-lt"/>
                          <a:ea typeface="+mn-ea"/>
                          <a:cs typeface="+mn-cs"/>
                        </a:rPr>
                        <a:t>2023</a:t>
                      </a:r>
                      <a:r>
                        <a:rPr kumimoji="1" lang="ja-JP" altLang="ja-JP" sz="1400" b="1" kern="1200" dirty="0">
                          <a:solidFill>
                            <a:schemeClr val="dk1"/>
                          </a:solidFill>
                          <a:effectLst/>
                          <a:latin typeface="+mn-lt"/>
                          <a:ea typeface="+mn-ea"/>
                          <a:cs typeface="+mn-cs"/>
                        </a:rPr>
                        <a:t>）年度】</a:t>
                      </a:r>
                      <a:endParaRPr lang="ja-JP" alt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14822"/>
                  </a:ext>
                </a:extLst>
              </a:tr>
            </a:tbl>
          </a:graphicData>
        </a:graphic>
      </p:graphicFrame>
      <p:sp>
        <p:nvSpPr>
          <p:cNvPr id="14" name="正方形/長方形 1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３　患者支援の充実</a:t>
            </a:r>
          </a:p>
        </p:txBody>
      </p:sp>
      <p:sp>
        <p:nvSpPr>
          <p:cNvPr id="16" name="正方形/長方形 15"/>
          <p:cNvSpPr/>
          <p:nvPr/>
        </p:nvSpPr>
        <p:spPr>
          <a:xfrm>
            <a:off x="218752" y="916478"/>
            <a:ext cx="6826180" cy="861774"/>
          </a:xfrm>
          <a:prstGeom prst="rect">
            <a:avLst/>
          </a:prstGeom>
          <a:solidFill>
            <a:srgbClr val="002060"/>
          </a:solidFill>
        </p:spPr>
        <p:txBody>
          <a:bodyPr wrap="square" anchor="ctr">
            <a:spAutoFit/>
          </a:bodyPr>
          <a:lstStyle/>
          <a:p>
            <a:pP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（１）がん患者の相談支援</a:t>
            </a:r>
            <a:r>
              <a:rPr kumimoji="1" lang="ja-JP" altLang="en-US" b="1" dirty="0">
                <a:solidFill>
                  <a:schemeClr val="bg1"/>
                </a:solidFill>
              </a:rPr>
              <a:t>　　　　　　　　  計画Ｐ</a:t>
            </a:r>
            <a:r>
              <a:rPr kumimoji="1" lang="en-US" altLang="ja-JP" b="1" dirty="0">
                <a:solidFill>
                  <a:schemeClr val="bg1"/>
                </a:solidFill>
              </a:rPr>
              <a:t>75</a:t>
            </a:r>
          </a:p>
          <a:p>
            <a:pP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（２）がん患者への情報提供　　　　　　　  計画Ｐ</a:t>
            </a:r>
            <a:r>
              <a:rPr kumimoji="1" lang="en-US" altLang="ja-JP" b="1" dirty="0">
                <a:ln w="0"/>
                <a:solidFill>
                  <a:schemeClr val="bg1"/>
                </a:solidFill>
              </a:rPr>
              <a:t>76</a:t>
            </a:r>
          </a:p>
          <a:p>
            <a:pP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（３）がん患者等の社会的な課題への対策 　 </a:t>
            </a:r>
            <a:r>
              <a:rPr kumimoji="1" lang="ja-JP" altLang="en-US" b="1" dirty="0">
                <a:solidFill>
                  <a:schemeClr val="bg1"/>
                </a:solidFill>
              </a:rPr>
              <a:t>計画Ｐ</a:t>
            </a:r>
            <a:r>
              <a:rPr kumimoji="1" lang="en-US" altLang="ja-JP" b="1" dirty="0">
                <a:solidFill>
                  <a:schemeClr val="bg1"/>
                </a:solidFill>
              </a:rPr>
              <a:t>76</a:t>
            </a:r>
            <a:r>
              <a:rPr kumimoji="1" lang="ja-JP" altLang="en-US" b="1" dirty="0">
                <a:solidFill>
                  <a:schemeClr val="bg1"/>
                </a:solidFill>
              </a:rPr>
              <a:t>ｰ</a:t>
            </a:r>
            <a:r>
              <a:rPr kumimoji="1" lang="en-US" altLang="ja-JP" b="1" dirty="0">
                <a:solidFill>
                  <a:schemeClr val="bg1"/>
                </a:solidFill>
              </a:rPr>
              <a:t>78</a:t>
            </a:r>
          </a:p>
        </p:txBody>
      </p:sp>
      <p:sp>
        <p:nvSpPr>
          <p:cNvPr id="12" name="正方形/長方形 11"/>
          <p:cNvSpPr/>
          <p:nvPr/>
        </p:nvSpPr>
        <p:spPr>
          <a:xfrm>
            <a:off x="575944" y="1963648"/>
            <a:ext cx="8130963" cy="369332"/>
          </a:xfrm>
          <a:prstGeom prst="rect">
            <a:avLst/>
          </a:prstGeom>
        </p:spPr>
        <p:txBody>
          <a:bodyPr wrap="square">
            <a:spAutoFit/>
          </a:bodyPr>
          <a:lstStyle/>
          <a:p>
            <a:r>
              <a:rPr lang="ja-JP" altLang="en-US" b="1" dirty="0"/>
              <a:t>≪第４期大阪府がん対策推進計画における個別目標及びモニタリング指標≫</a:t>
            </a:r>
          </a:p>
        </p:txBody>
      </p:sp>
      <p:sp>
        <p:nvSpPr>
          <p:cNvPr id="10" name="スライド番号プレースホルダー 1">
            <a:extLst>
              <a:ext uri="{FF2B5EF4-FFF2-40B4-BE49-F238E27FC236}">
                <a16:creationId xmlns:a16="http://schemas.microsoft.com/office/drawing/2014/main" id="{13EAD091-8BEA-47A9-B7C3-DB1CEC9C86FC}"/>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18</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084499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45577" y="3225095"/>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graphicFrame>
        <p:nvGraphicFramePr>
          <p:cNvPr id="16" name="表 15"/>
          <p:cNvGraphicFramePr>
            <a:graphicFrameLocks noGrp="1"/>
          </p:cNvGraphicFramePr>
          <p:nvPr>
            <p:extLst>
              <p:ext uri="{D42A27DB-BD31-4B8C-83A1-F6EECF244321}">
                <p14:modId xmlns:p14="http://schemas.microsoft.com/office/powerpoint/2010/main" val="3116295479"/>
              </p:ext>
            </p:extLst>
          </p:nvPr>
        </p:nvGraphicFramePr>
        <p:xfrm>
          <a:off x="146957" y="24286"/>
          <a:ext cx="9454243" cy="1305243"/>
        </p:xfrm>
        <a:graphic>
          <a:graphicData uri="http://schemas.openxmlformats.org/drawingml/2006/table">
            <a:tbl>
              <a:tblPr firstRow="1" bandRow="1">
                <a:tableStyleId>{5C22544A-7EE6-4342-B048-85BDC9FD1C3A}</a:tableStyleId>
              </a:tblPr>
              <a:tblGrid>
                <a:gridCol w="1330779">
                  <a:extLst>
                    <a:ext uri="{9D8B030D-6E8A-4147-A177-3AD203B41FA5}">
                      <a16:colId xmlns:a16="http://schemas.microsoft.com/office/drawing/2014/main" val="3795206225"/>
                    </a:ext>
                  </a:extLst>
                </a:gridCol>
                <a:gridCol w="8123464">
                  <a:extLst>
                    <a:ext uri="{9D8B030D-6E8A-4147-A177-3AD203B41FA5}">
                      <a16:colId xmlns:a16="http://schemas.microsoft.com/office/drawing/2014/main" val="1328953327"/>
                    </a:ext>
                  </a:extLst>
                </a:gridCol>
              </a:tblGrid>
              <a:tr h="12678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現状･課題</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600"/>
                        </a:lnSpc>
                      </a:pPr>
                      <a:r>
                        <a:rPr kumimoji="1" lang="ja-JP" altLang="en-US" sz="1300" b="1" dirty="0">
                          <a:solidFill>
                            <a:schemeClr val="tx1"/>
                          </a:solidFill>
                        </a:rPr>
                        <a:t>◆がん診療拠点病院のがん相談支援センターの利用促進につながる取組みが必要。</a:t>
                      </a:r>
                      <a:endParaRPr kumimoji="1" lang="en-US" altLang="ja-JP" sz="1300" b="1" dirty="0">
                        <a:solidFill>
                          <a:schemeClr val="tx1"/>
                        </a:solidFill>
                      </a:endParaRPr>
                    </a:p>
                    <a:p>
                      <a:pPr marL="179388" indent="-179388">
                        <a:lnSpc>
                          <a:spcPts val="1600"/>
                        </a:lnSpc>
                      </a:pPr>
                      <a:r>
                        <a:rPr kumimoji="1" lang="ja-JP" altLang="en-US" sz="1300" b="1" dirty="0">
                          <a:solidFill>
                            <a:schemeClr val="tx1"/>
                          </a:solidFill>
                        </a:rPr>
                        <a:t>◆がんに関する情報があふれる中で、その地域において、がん患者や家族が確実に必要とする情報に</a:t>
                      </a:r>
                      <a:endParaRPr kumimoji="1" lang="en-US" altLang="ja-JP" sz="1300" b="1" dirty="0">
                        <a:solidFill>
                          <a:schemeClr val="tx1"/>
                        </a:solidFill>
                      </a:endParaRPr>
                    </a:p>
                    <a:p>
                      <a:pPr marL="179388" indent="-179388">
                        <a:lnSpc>
                          <a:spcPts val="1600"/>
                        </a:lnSpc>
                      </a:pPr>
                      <a:r>
                        <a:rPr kumimoji="1" lang="ja-JP" altLang="en-US" sz="1300" b="1" dirty="0">
                          <a:solidFill>
                            <a:schemeClr val="tx1"/>
                          </a:solidFill>
                        </a:rPr>
                        <a:t>　アクセスできる環境整備が求められている。　　</a:t>
                      </a:r>
                      <a:endParaRPr kumimoji="1" lang="en-US" altLang="ja-JP" sz="1300" b="1" dirty="0">
                        <a:solidFill>
                          <a:schemeClr val="tx1"/>
                        </a:solidFill>
                      </a:endParaRPr>
                    </a:p>
                    <a:p>
                      <a:pPr>
                        <a:lnSpc>
                          <a:spcPts val="1600"/>
                        </a:lnSpc>
                      </a:pPr>
                      <a:r>
                        <a:rPr kumimoji="1" lang="ja-JP" altLang="en-US" sz="1300" b="1" dirty="0">
                          <a:solidFill>
                            <a:schemeClr val="tx1"/>
                          </a:solidFill>
                        </a:rPr>
                        <a:t>◆働く世代では、がん治療と仕事の両立など就労支援が求められている。</a:t>
                      </a:r>
                      <a:endParaRPr kumimoji="1" lang="en-US" altLang="ja-JP" sz="1300" b="1" dirty="0">
                        <a:solidFill>
                          <a:schemeClr val="tx1"/>
                        </a:solidFill>
                      </a:endParaRPr>
                    </a:p>
                    <a:p>
                      <a:pPr>
                        <a:lnSpc>
                          <a:spcPts val="1600"/>
                        </a:lnSpc>
                      </a:pPr>
                      <a:r>
                        <a:rPr kumimoji="1" lang="ja-JP" altLang="en-US" sz="1300" b="1" dirty="0">
                          <a:solidFill>
                            <a:schemeClr val="tx1"/>
                          </a:solidFill>
                        </a:rPr>
                        <a:t>◆高齢者世代においては、人生の最終段階における医療に係る意思決定支援などが必要となっている。</a:t>
                      </a:r>
                      <a:endParaRPr kumimoji="1" lang="en-US" altLang="ja-JP" sz="1300" b="1" dirty="0">
                        <a:solidFill>
                          <a:schemeClr val="tx1"/>
                        </a:solidFill>
                      </a:endParaRPr>
                    </a:p>
                    <a:p>
                      <a:pPr>
                        <a:lnSpc>
                          <a:spcPts val="1600"/>
                        </a:lnSpc>
                      </a:pPr>
                      <a:r>
                        <a:rPr kumimoji="1" lang="ja-JP" altLang="en-US" sz="1300" b="1" dirty="0">
                          <a:solidFill>
                            <a:schemeClr val="tx1"/>
                          </a:solidFill>
                        </a:rPr>
                        <a:t>◆アピアランスケアでは、医療現場におけるサポートの重要性が認識されている。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1113773390"/>
              </p:ext>
            </p:extLst>
          </p:nvPr>
        </p:nvGraphicFramePr>
        <p:xfrm>
          <a:off x="146957" y="1407667"/>
          <a:ext cx="9454243" cy="5219429"/>
        </p:xfrm>
        <a:graphic>
          <a:graphicData uri="http://schemas.openxmlformats.org/drawingml/2006/table">
            <a:tbl>
              <a:tblPr firstRow="1" bandRow="1">
                <a:tableStyleId>{5C22544A-7EE6-4342-B048-85BDC9FD1C3A}</a:tableStyleId>
              </a:tblPr>
              <a:tblGrid>
                <a:gridCol w="1322614">
                  <a:extLst>
                    <a:ext uri="{9D8B030D-6E8A-4147-A177-3AD203B41FA5}">
                      <a16:colId xmlns:a16="http://schemas.microsoft.com/office/drawing/2014/main" val="528851062"/>
                    </a:ext>
                  </a:extLst>
                </a:gridCol>
                <a:gridCol w="8131629">
                  <a:extLst>
                    <a:ext uri="{9D8B030D-6E8A-4147-A177-3AD203B41FA5}">
                      <a16:colId xmlns:a16="http://schemas.microsoft.com/office/drawing/2014/main" val="89849022"/>
                    </a:ext>
                  </a:extLst>
                </a:gridCol>
              </a:tblGrid>
              <a:tr h="2388726">
                <a:tc>
                  <a:txBody>
                    <a:bodyPr/>
                    <a:lstStyle/>
                    <a:p>
                      <a:r>
                        <a:rPr kumimoji="1" lang="ja-JP" altLang="en-US" sz="1400" dirty="0"/>
                        <a:t>本年度の取組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en-US" altLang="ja-JP" sz="1300" dirty="0">
                          <a:solidFill>
                            <a:schemeClr val="tx1"/>
                          </a:solidFill>
                        </a:rPr>
                        <a:t>《</a:t>
                      </a:r>
                      <a:r>
                        <a:rPr kumimoji="1" lang="ja-JP" altLang="en-US" sz="1300" u="sng" dirty="0">
                          <a:solidFill>
                            <a:schemeClr val="tx1"/>
                          </a:solidFill>
                        </a:rPr>
                        <a:t>がん患者の相談支援、情報提供</a:t>
                      </a:r>
                      <a:r>
                        <a:rPr kumimoji="1" lang="en-US" altLang="ja-JP" sz="1300" dirty="0">
                          <a:solidFill>
                            <a:schemeClr val="tx1"/>
                          </a:solidFill>
                        </a:rPr>
                        <a:t>》</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strike="noStrike" dirty="0">
                          <a:solidFill>
                            <a:schemeClr val="tx1"/>
                          </a:solidFill>
                        </a:rPr>
                        <a:t>■がん相談支援センター相談支援員向けの研修会（テーマ：就労支援）を実施。</a:t>
                      </a:r>
                      <a:r>
                        <a:rPr kumimoji="1" lang="en-US" altLang="ja-JP" sz="1200" b="0" dirty="0">
                          <a:solidFill>
                            <a:schemeClr val="tx1"/>
                          </a:solidFill>
                        </a:rPr>
                        <a:t>【</a:t>
                      </a:r>
                      <a:r>
                        <a:rPr kumimoji="1" lang="ja-JP" altLang="en-US" sz="1200" b="0" dirty="0">
                          <a:solidFill>
                            <a:schemeClr val="tx1"/>
                          </a:solidFill>
                        </a:rPr>
                        <a:t>参加者</a:t>
                      </a:r>
                      <a:r>
                        <a:rPr kumimoji="1" lang="en-US" altLang="ja-JP" sz="1200" b="0" dirty="0">
                          <a:solidFill>
                            <a:schemeClr val="tx1"/>
                          </a:solidFill>
                        </a:rPr>
                        <a:t>52</a:t>
                      </a:r>
                      <a:r>
                        <a:rPr kumimoji="1" lang="ja-JP" altLang="en-US" sz="1200" b="0" dirty="0">
                          <a:solidFill>
                            <a:schemeClr val="tx1"/>
                          </a:solidFill>
                        </a:rPr>
                        <a:t>人（</a:t>
                      </a:r>
                      <a:r>
                        <a:rPr kumimoji="1" lang="en-US" altLang="ja-JP" sz="1200" b="0" dirty="0">
                          <a:solidFill>
                            <a:schemeClr val="tx1"/>
                          </a:solidFill>
                        </a:rPr>
                        <a:t>R7.1.17</a:t>
                      </a:r>
                      <a:r>
                        <a:rPr kumimoji="1" lang="ja-JP" altLang="en-US" sz="1200" b="0" dirty="0">
                          <a:solidFill>
                            <a:schemeClr val="tx1"/>
                          </a:solidFill>
                        </a:rPr>
                        <a:t>実施）</a:t>
                      </a:r>
                      <a:r>
                        <a:rPr kumimoji="1" lang="en-US" altLang="ja-JP" sz="1200" b="0" dirty="0">
                          <a:solidFill>
                            <a:schemeClr val="tx1"/>
                          </a:solidFill>
                        </a:rPr>
                        <a:t>】</a:t>
                      </a:r>
                      <a:endParaRPr kumimoji="1" lang="en-US" altLang="ja-JP" sz="1200" b="0" strike="noStrike" dirty="0">
                        <a:solidFill>
                          <a:schemeClr val="tx1"/>
                        </a:solidFill>
                      </a:endParaRPr>
                    </a:p>
                    <a:p>
                      <a:pPr>
                        <a:lnSpc>
                          <a:spcPts val="1500"/>
                        </a:lnSpc>
                      </a:pPr>
                      <a:r>
                        <a:rPr kumimoji="1" lang="ja-JP" altLang="en-US" sz="1200" b="0" strike="noStrike" dirty="0">
                          <a:solidFill>
                            <a:schemeClr val="tx1"/>
                          </a:solidFill>
                        </a:rPr>
                        <a:t>■がん診療施設の設備整備に係る補助金において、がん相談支援センターの環境整備に要する費用を補助。</a:t>
                      </a:r>
                      <a:r>
                        <a:rPr kumimoji="1" lang="en-US" altLang="ja-JP" sz="1200" b="0" dirty="0">
                          <a:solidFill>
                            <a:schemeClr val="tx1"/>
                          </a:solidFill>
                        </a:rPr>
                        <a:t>(1</a:t>
                      </a:r>
                      <a:r>
                        <a:rPr kumimoji="1" lang="ja-JP" altLang="en-US" sz="1200" b="0" dirty="0">
                          <a:solidFill>
                            <a:schemeClr val="tx1"/>
                          </a:solidFill>
                        </a:rPr>
                        <a:t>病院</a:t>
                      </a:r>
                      <a:r>
                        <a:rPr kumimoji="1" lang="en-US" altLang="ja-JP" sz="1200" b="0" dirty="0">
                          <a:solidFill>
                            <a:schemeClr val="tx1"/>
                          </a:solidFill>
                        </a:rPr>
                        <a:t>)</a:t>
                      </a:r>
                    </a:p>
                    <a:p>
                      <a:pPr>
                        <a:lnSpc>
                          <a:spcPts val="1500"/>
                        </a:lnSpc>
                      </a:pPr>
                      <a:r>
                        <a:rPr kumimoji="1" lang="ja-JP" altLang="en-US" sz="1200" b="0" strike="noStrike" dirty="0">
                          <a:solidFill>
                            <a:schemeClr val="tx1"/>
                          </a:solidFill>
                        </a:rPr>
                        <a:t>■大阪府がん患者サポートセンターの開設。（令和６年７月</a:t>
                      </a:r>
                      <a:r>
                        <a:rPr kumimoji="1" lang="en-US" altLang="ja-JP" sz="1200" b="0" strike="noStrike" dirty="0">
                          <a:solidFill>
                            <a:schemeClr val="tx1"/>
                          </a:solidFill>
                        </a:rPr>
                        <a:t>16</a:t>
                      </a:r>
                      <a:r>
                        <a:rPr kumimoji="1" lang="ja-JP" altLang="en-US" sz="1200" b="0" strike="noStrike" dirty="0">
                          <a:solidFill>
                            <a:schemeClr val="tx1"/>
                          </a:solidFill>
                        </a:rPr>
                        <a:t>日）　　</a:t>
                      </a:r>
                      <a:endParaRPr kumimoji="1" lang="en-US" altLang="ja-JP" sz="1200" b="0" strike="noStrike"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dirty="0">
                          <a:solidFill>
                            <a:schemeClr val="tx1"/>
                          </a:solidFill>
                        </a:rPr>
                        <a:t>　　　　　　　　　　　　　　　</a:t>
                      </a:r>
                      <a:r>
                        <a:rPr kumimoji="1" lang="en-US" altLang="ja-JP" sz="1200" b="0" dirty="0">
                          <a:solidFill>
                            <a:schemeClr val="tx1"/>
                          </a:solidFill>
                        </a:rPr>
                        <a:t>【</a:t>
                      </a:r>
                      <a:r>
                        <a:rPr kumimoji="1" lang="ja-JP" altLang="en-US" sz="1200" b="0" dirty="0">
                          <a:solidFill>
                            <a:schemeClr val="tx1"/>
                          </a:solidFill>
                        </a:rPr>
                        <a:t>相談件数</a:t>
                      </a:r>
                      <a:r>
                        <a:rPr kumimoji="1" lang="en-US" altLang="ja-JP" sz="1200" b="0" dirty="0">
                          <a:solidFill>
                            <a:schemeClr val="tx1"/>
                          </a:solidFill>
                        </a:rPr>
                        <a:t>31</a:t>
                      </a:r>
                      <a:r>
                        <a:rPr kumimoji="1" lang="ja-JP" altLang="en-US" sz="1200" b="0" dirty="0">
                          <a:solidFill>
                            <a:schemeClr val="tx1"/>
                          </a:solidFill>
                        </a:rPr>
                        <a:t>件（</a:t>
                      </a:r>
                      <a:r>
                        <a:rPr kumimoji="1" lang="en-US" altLang="ja-JP" sz="1200" b="0" dirty="0">
                          <a:solidFill>
                            <a:schemeClr val="tx1"/>
                          </a:solidFill>
                        </a:rPr>
                        <a:t>R7.1</a:t>
                      </a:r>
                      <a:r>
                        <a:rPr kumimoji="1" lang="ja-JP" altLang="en-US" sz="1200" b="0" dirty="0">
                          <a:solidFill>
                            <a:schemeClr val="tx1"/>
                          </a:solidFill>
                        </a:rPr>
                        <a:t>末時点）</a:t>
                      </a:r>
                      <a:r>
                        <a:rPr kumimoji="1" lang="en-US" altLang="ja-JP" sz="1200" b="0" dirty="0">
                          <a:solidFill>
                            <a:schemeClr val="tx1"/>
                          </a:solidFill>
                        </a:rPr>
                        <a:t>】</a:t>
                      </a:r>
                      <a:endParaRPr kumimoji="1" lang="en-US" altLang="ja-JP" sz="1200" b="0" strike="noStrike" dirty="0">
                        <a:solidFill>
                          <a:schemeClr val="tx1"/>
                        </a:solidFill>
                      </a:endParaRPr>
                    </a:p>
                    <a:p>
                      <a:pPr>
                        <a:lnSpc>
                          <a:spcPts val="1500"/>
                        </a:lnSpc>
                      </a:pPr>
                      <a:r>
                        <a:rPr kumimoji="1" lang="en-US" altLang="ja-JP" sz="1300" dirty="0">
                          <a:solidFill>
                            <a:schemeClr val="tx1"/>
                          </a:solidFill>
                        </a:rPr>
                        <a:t>《</a:t>
                      </a:r>
                      <a:r>
                        <a:rPr kumimoji="1" lang="ja-JP" altLang="en-US" sz="1300" u="sng" dirty="0">
                          <a:solidFill>
                            <a:schemeClr val="tx1"/>
                          </a:solidFill>
                        </a:rPr>
                        <a:t>全ての働く世代のがん患者の就労支援の推進</a:t>
                      </a:r>
                      <a:r>
                        <a:rPr kumimoji="1" lang="en-US" altLang="ja-JP" sz="1300" dirty="0">
                          <a:solidFill>
                            <a:schemeClr val="tx1"/>
                          </a:solidFill>
                        </a:rPr>
                        <a:t>》</a:t>
                      </a:r>
                    </a:p>
                    <a:p>
                      <a:pPr>
                        <a:lnSpc>
                          <a:spcPts val="1500"/>
                        </a:lnSpc>
                      </a:pPr>
                      <a:r>
                        <a:rPr kumimoji="1" lang="ja-JP" altLang="en-US" sz="1200" b="0" strike="noStrike" dirty="0">
                          <a:solidFill>
                            <a:schemeClr val="tx1"/>
                          </a:solidFill>
                        </a:rPr>
                        <a:t>■</a:t>
                      </a:r>
                      <a:r>
                        <a:rPr kumimoji="1" lang="ja-JP" altLang="en-US" sz="1200" b="0" strike="noStrike" spc="0" baseline="0" dirty="0">
                          <a:solidFill>
                            <a:schemeClr val="tx1"/>
                          </a:solidFill>
                        </a:rPr>
                        <a:t>大阪国際がんセンター、大阪労働局、大阪産業保健総合支援センターと連携し、府内がん拠点病院の医療従事者 </a:t>
                      </a:r>
                      <a:br>
                        <a:rPr kumimoji="1" lang="en-US" altLang="ja-JP" sz="1200" b="0" strike="noStrike" spc="0" baseline="0" dirty="0">
                          <a:solidFill>
                            <a:schemeClr val="tx1"/>
                          </a:solidFill>
                        </a:rPr>
                      </a:br>
                      <a:r>
                        <a:rPr kumimoji="1" lang="en-US" altLang="ja-JP" sz="1200" b="0" strike="noStrike" spc="0" baseline="0" dirty="0">
                          <a:solidFill>
                            <a:schemeClr val="tx1"/>
                          </a:solidFill>
                        </a:rPr>
                        <a:t>    </a:t>
                      </a:r>
                      <a:r>
                        <a:rPr kumimoji="1" lang="ja-JP" altLang="en-US" sz="1200" b="0" strike="noStrike" spc="0" baseline="0" dirty="0">
                          <a:solidFill>
                            <a:schemeClr val="tx1"/>
                          </a:solidFill>
                        </a:rPr>
                        <a:t>を対象とした就労・両立支援に関する動画を作成。</a:t>
                      </a:r>
                      <a:endParaRPr kumimoji="1" lang="en-US" altLang="ja-JP" sz="1200" b="0" strike="sngStrike" spc="0" dirty="0">
                        <a:solidFill>
                          <a:schemeClr val="tx1"/>
                        </a:solidFill>
                      </a:endParaRPr>
                    </a:p>
                    <a:p>
                      <a:pPr marL="179388" indent="-179388">
                        <a:lnSpc>
                          <a:spcPts val="1500"/>
                        </a:lnSpc>
                      </a:pPr>
                      <a:r>
                        <a:rPr kumimoji="1" lang="en-US" altLang="ja-JP" sz="1300" dirty="0">
                          <a:solidFill>
                            <a:schemeClr val="tx1"/>
                          </a:solidFill>
                        </a:rPr>
                        <a:t>《</a:t>
                      </a:r>
                      <a:r>
                        <a:rPr kumimoji="1" lang="ja-JP" altLang="en-US" sz="1300" u="sng" dirty="0">
                          <a:solidFill>
                            <a:schemeClr val="tx1"/>
                          </a:solidFill>
                        </a:rPr>
                        <a:t>アピアランスケアの充実</a:t>
                      </a:r>
                      <a:r>
                        <a:rPr kumimoji="1" lang="en-US" altLang="ja-JP" sz="1300" dirty="0">
                          <a:solidFill>
                            <a:schemeClr val="tx1"/>
                          </a:solidFill>
                        </a:rPr>
                        <a:t>》</a:t>
                      </a:r>
                    </a:p>
                    <a:p>
                      <a:pPr marL="179388" indent="-179388">
                        <a:lnSpc>
                          <a:spcPts val="1500"/>
                        </a:lnSpc>
                      </a:pPr>
                      <a:r>
                        <a:rPr kumimoji="1" lang="en-US" altLang="ja-JP" sz="1200" b="0" dirty="0">
                          <a:solidFill>
                            <a:schemeClr val="tx1"/>
                          </a:solidFill>
                        </a:rPr>
                        <a:t>■</a:t>
                      </a:r>
                      <a:r>
                        <a:rPr kumimoji="1" lang="ja-JP" altLang="en-US" sz="1200" b="0" dirty="0">
                          <a:solidFill>
                            <a:schemeClr val="tx1"/>
                          </a:solidFill>
                        </a:rPr>
                        <a:t>民間の理美容サービス機関と連携し、アピアランスケア等の普及啓発を目的としたイベントを開催。</a:t>
                      </a:r>
                      <a:r>
                        <a:rPr kumimoji="1" lang="ja-JP" altLang="en-US" sz="1400" b="0" dirty="0">
                          <a:solidFill>
                            <a:schemeClr val="tx1"/>
                          </a:solidFill>
                        </a:rPr>
                        <a:t>　　　　　　　　　　　　　　　　　　　　　　　　　　　　　</a:t>
                      </a:r>
                      <a:endParaRPr kumimoji="1" lang="en-US" altLang="ja-JP" sz="1400" dirty="0">
                        <a:solidFill>
                          <a:schemeClr val="tx1"/>
                        </a:solidFill>
                      </a:endParaRPr>
                    </a:p>
                    <a:p>
                      <a:pPr marL="179388" indent="-179388">
                        <a:lnSpc>
                          <a:spcPts val="1500"/>
                        </a:lnSpc>
                      </a:pPr>
                      <a:r>
                        <a:rPr kumimoji="1" lang="en-US" altLang="ja-JP" sz="1300" dirty="0">
                          <a:solidFill>
                            <a:schemeClr val="tx1"/>
                          </a:solidFill>
                        </a:rPr>
                        <a:t>《</a:t>
                      </a:r>
                      <a:r>
                        <a:rPr kumimoji="1" lang="ja-JP" altLang="en-US" sz="1300" u="sng" dirty="0">
                          <a:solidFill>
                            <a:schemeClr val="tx1"/>
                          </a:solidFill>
                        </a:rPr>
                        <a:t>がんのリハビリテーション提供体制の整備</a:t>
                      </a:r>
                      <a:r>
                        <a:rPr kumimoji="1" lang="en-US" altLang="ja-JP" sz="1300" dirty="0">
                          <a:solidFill>
                            <a:schemeClr val="tx1"/>
                          </a:solidFill>
                        </a:rPr>
                        <a:t>》</a:t>
                      </a:r>
                    </a:p>
                    <a:p>
                      <a:pPr marL="179388" indent="-179388">
                        <a:lnSpc>
                          <a:spcPts val="1500"/>
                        </a:lnSpc>
                      </a:pPr>
                      <a:r>
                        <a:rPr kumimoji="1" lang="en-US" altLang="ja-JP" sz="1200" b="0" dirty="0">
                          <a:solidFill>
                            <a:schemeClr val="tx1"/>
                          </a:solidFill>
                        </a:rPr>
                        <a:t>■</a:t>
                      </a:r>
                      <a:r>
                        <a:rPr kumimoji="1" lang="ja-JP" altLang="en-US" sz="1200" b="0" dirty="0">
                          <a:solidFill>
                            <a:schemeClr val="tx1"/>
                          </a:solidFill>
                        </a:rPr>
                        <a:t>国指定がん診療連携拠点病院を対象としたがんリハビリテーション実態調査を実施。</a:t>
                      </a:r>
                      <a:endParaRPr kumimoji="1" lang="en-US" altLang="ja-JP" sz="1200" b="0" spc="-30" baseline="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r h="857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課題等</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strike="noStrike" dirty="0">
                          <a:solidFill>
                            <a:schemeClr val="tx1"/>
                          </a:solidFill>
                          <a:latin typeface="+mn-ea"/>
                          <a:ea typeface="+mn-ea"/>
                        </a:rPr>
                        <a:t>■多様なニーズに対応できる相談体制充実、相談支援センターの利用促進、がんに関する情報発信の強化。</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strike="noStrike" dirty="0">
                          <a:solidFill>
                            <a:schemeClr val="tx1"/>
                          </a:solidFill>
                          <a:latin typeface="+mn-ea"/>
                          <a:ea typeface="+mn-ea"/>
                        </a:rPr>
                        <a:t>■治療と仕事の両立支援に関する積極的な普及啓発。</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strike="noStrike" dirty="0">
                          <a:solidFill>
                            <a:schemeClr val="tx1"/>
                          </a:solidFill>
                          <a:latin typeface="+mn-ea"/>
                          <a:ea typeface="+mn-ea"/>
                        </a:rPr>
                        <a:t>■アピアランスケアの支援体制の強化。</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strike="noStrike" dirty="0">
                          <a:solidFill>
                            <a:schemeClr val="tx1"/>
                          </a:solidFill>
                          <a:latin typeface="+mn-ea"/>
                          <a:ea typeface="+mn-ea"/>
                        </a:rPr>
                        <a:t>■効果的・継続的ながんリハビリテーション提供体制の整備。</a:t>
                      </a:r>
                      <a:endParaRPr kumimoji="1" lang="ja-JP" altLang="en-US" sz="1100" b="0" strike="noStrike"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7679694"/>
                  </a:ext>
                </a:extLst>
              </a:tr>
              <a:tr h="10205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次年度の主な取組み</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200" b="0" dirty="0">
                          <a:solidFill>
                            <a:schemeClr val="tx1"/>
                          </a:solidFill>
                          <a:latin typeface="+mn-ea"/>
                          <a:ea typeface="+mn-ea"/>
                        </a:rPr>
                        <a:t>■患者等のニーズを踏まえた相談員向け研修会を実施、がん相談支援センターの機能強化。</a:t>
                      </a:r>
                      <a:endParaRPr kumimoji="1" lang="en-US" altLang="ja-JP" sz="1200" b="0" dirty="0">
                        <a:solidFill>
                          <a:schemeClr val="tx1"/>
                        </a:solidFill>
                        <a:latin typeface="+mn-ea"/>
                        <a:ea typeface="+mn-ea"/>
                      </a:endParaRPr>
                    </a:p>
                    <a:p>
                      <a:pPr>
                        <a:lnSpc>
                          <a:spcPts val="1500"/>
                        </a:lnSpc>
                      </a:pPr>
                      <a:r>
                        <a:rPr kumimoji="1" lang="ja-JP" altLang="en-US" sz="1200" b="0" dirty="0">
                          <a:solidFill>
                            <a:schemeClr val="tx1"/>
                          </a:solidFill>
                          <a:latin typeface="+mn-ea"/>
                          <a:ea typeface="+mn-ea"/>
                        </a:rPr>
                        <a:t>■関係機関との連携し就労支援に関する啓発を実施。</a:t>
                      </a:r>
                      <a:endParaRPr kumimoji="1" lang="en-US" altLang="ja-JP" sz="12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strike="noStrike" dirty="0">
                          <a:solidFill>
                            <a:schemeClr val="tx1"/>
                          </a:solidFill>
                          <a:latin typeface="+mn-ea"/>
                          <a:ea typeface="+mn-ea"/>
                        </a:rPr>
                        <a:t>■府内アピアランスケアの支援拠点の一つとして、大阪府がん患者サポートセンターにおいても、ウィッグの展示</a:t>
                      </a:r>
                      <a:br>
                        <a:rPr kumimoji="1" lang="en-US" altLang="ja-JP" sz="1200" b="0" strike="noStrike" dirty="0">
                          <a:solidFill>
                            <a:schemeClr val="tx1"/>
                          </a:solidFill>
                          <a:latin typeface="+mn-ea"/>
                          <a:ea typeface="+mn-ea"/>
                        </a:rPr>
                      </a:br>
                      <a:r>
                        <a:rPr kumimoji="1" lang="ja-JP" altLang="en-US" sz="1200" b="0" strike="noStrike" dirty="0">
                          <a:solidFill>
                            <a:schemeClr val="tx1"/>
                          </a:solidFill>
                          <a:latin typeface="+mn-ea"/>
                          <a:ea typeface="+mn-ea"/>
                        </a:rPr>
                        <a:t>　やアピアランスケアに関するセミナーの等を実施</a:t>
                      </a:r>
                      <a:endParaRPr kumimoji="1" lang="en-US" altLang="ja-JP" sz="1200" b="0" strike="noStrike"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strike="noStrike" dirty="0">
                          <a:solidFill>
                            <a:schemeClr val="tx1"/>
                          </a:solidFill>
                          <a:latin typeface="+mn-ea"/>
                          <a:ea typeface="+mn-ea"/>
                        </a:rPr>
                        <a:t>■関係機関と連携したがんリハビリテーションの周知・啓発。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32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令和６年度最終予算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9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dirty="0">
                          <a:solidFill>
                            <a:schemeClr val="tx1"/>
                          </a:solidFill>
                        </a:rPr>
                        <a:t>がん診療連携拠点病院機能強化事業（</a:t>
                      </a:r>
                      <a:r>
                        <a:rPr kumimoji="1" lang="en-US" altLang="ja-JP" sz="1200" dirty="0">
                          <a:solidFill>
                            <a:schemeClr val="tx1"/>
                          </a:solidFill>
                        </a:rPr>
                        <a:t>133,316</a:t>
                      </a:r>
                      <a:r>
                        <a:rPr kumimoji="1" lang="ja-JP" altLang="en-US" sz="1200" dirty="0">
                          <a:solidFill>
                            <a:schemeClr val="tx1"/>
                          </a:solidFill>
                        </a:rPr>
                        <a:t>千円）</a:t>
                      </a:r>
                      <a:r>
                        <a:rPr kumimoji="1" lang="en-US" altLang="ja-JP" sz="1050" dirty="0">
                          <a:solidFill>
                            <a:schemeClr val="tx1"/>
                          </a:solidFill>
                        </a:rPr>
                        <a:t>【</a:t>
                      </a:r>
                      <a:r>
                        <a:rPr kumimoji="1" lang="ja-JP" altLang="en-US" sz="1050" dirty="0">
                          <a:solidFill>
                            <a:schemeClr val="tx1"/>
                          </a:solidFill>
                        </a:rPr>
                        <a:t>再掲</a:t>
                      </a:r>
                      <a:r>
                        <a:rPr kumimoji="1" lang="en-US" altLang="ja-JP" sz="1050" dirty="0">
                          <a:solidFill>
                            <a:schemeClr val="tx1"/>
                          </a:solidFill>
                        </a:rPr>
                        <a:t>】</a:t>
                      </a:r>
                      <a:r>
                        <a:rPr kumimoji="1" lang="ja-JP" altLang="en-US" sz="1200" dirty="0">
                          <a:solidFill>
                            <a:schemeClr val="tx1"/>
                          </a:solidFill>
                        </a:rPr>
                        <a:t>、地域統括相談支援センターモデル事業（</a:t>
                      </a:r>
                      <a:r>
                        <a:rPr kumimoji="1" lang="en-US" altLang="ja-JP" sz="1200" dirty="0">
                          <a:solidFill>
                            <a:schemeClr val="tx1"/>
                          </a:solidFill>
                        </a:rPr>
                        <a:t>12,825</a:t>
                      </a:r>
                      <a:r>
                        <a:rPr kumimoji="1" lang="ja-JP" altLang="en-US" sz="1200" dirty="0">
                          <a:solidFill>
                            <a:schemeClr val="tx1"/>
                          </a:solidFill>
                        </a:rPr>
                        <a:t>千円）、</a:t>
                      </a:r>
                      <a:endParaRPr kumimoji="1" lang="en-US" altLang="ja-JP" sz="1200" strike="sngStrike"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dirty="0">
                          <a:solidFill>
                            <a:schemeClr val="tx1"/>
                          </a:solidFill>
                        </a:rPr>
                        <a:t>がん医療提供体制充実強化事業（</a:t>
                      </a:r>
                      <a:r>
                        <a:rPr kumimoji="1" lang="en-US" altLang="ja-JP" sz="1200" dirty="0">
                          <a:solidFill>
                            <a:schemeClr val="tx1"/>
                          </a:solidFill>
                        </a:rPr>
                        <a:t>45,452</a:t>
                      </a:r>
                      <a:r>
                        <a:rPr kumimoji="1" lang="ja-JP" altLang="en-US" sz="1200" dirty="0">
                          <a:solidFill>
                            <a:schemeClr val="tx1"/>
                          </a:solidFill>
                        </a:rPr>
                        <a:t>千円）</a:t>
                      </a:r>
                      <a:r>
                        <a:rPr kumimoji="1" lang="en-US" altLang="ja-JP" sz="1050" dirty="0">
                          <a:solidFill>
                            <a:schemeClr val="tx1"/>
                          </a:solidFill>
                        </a:rPr>
                        <a:t>【</a:t>
                      </a:r>
                      <a:r>
                        <a:rPr kumimoji="1" lang="ja-JP" altLang="en-US" sz="1050" dirty="0">
                          <a:solidFill>
                            <a:schemeClr val="tx1"/>
                          </a:solidFill>
                        </a:rPr>
                        <a:t>再掲</a:t>
                      </a:r>
                      <a:r>
                        <a:rPr kumimoji="1" lang="en-US" altLang="ja-JP" sz="1050" dirty="0">
                          <a:solidFill>
                            <a:schemeClr val="tx1"/>
                          </a:solidFill>
                        </a:rPr>
                        <a:t>】</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516140"/>
                  </a:ext>
                </a:extLst>
              </a:tr>
              <a:tr h="254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令和７年度当初予算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9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dirty="0">
                          <a:solidFill>
                            <a:schemeClr val="tx1"/>
                          </a:solidFill>
                        </a:rPr>
                        <a:t>がん診療連携拠点病院機能強化事業（</a:t>
                      </a:r>
                      <a:r>
                        <a:rPr kumimoji="1" lang="en-US" altLang="ja-JP" sz="1200" dirty="0">
                          <a:solidFill>
                            <a:schemeClr val="tx1"/>
                          </a:solidFill>
                        </a:rPr>
                        <a:t>133,280</a:t>
                      </a:r>
                      <a:r>
                        <a:rPr kumimoji="1" lang="ja-JP" altLang="en-US" sz="1200" dirty="0">
                          <a:solidFill>
                            <a:schemeClr val="tx1"/>
                          </a:solidFill>
                        </a:rPr>
                        <a:t>千円）</a:t>
                      </a:r>
                      <a:r>
                        <a:rPr kumimoji="1" lang="en-US" altLang="ja-JP" sz="1050" dirty="0">
                          <a:solidFill>
                            <a:schemeClr val="tx1"/>
                          </a:solidFill>
                        </a:rPr>
                        <a:t>【</a:t>
                      </a:r>
                      <a:r>
                        <a:rPr kumimoji="1" lang="ja-JP" altLang="en-US" sz="1050" dirty="0">
                          <a:solidFill>
                            <a:schemeClr val="tx1"/>
                          </a:solidFill>
                        </a:rPr>
                        <a:t>再掲</a:t>
                      </a:r>
                      <a:r>
                        <a:rPr kumimoji="1" lang="en-US" altLang="ja-JP" sz="1050" dirty="0">
                          <a:solidFill>
                            <a:schemeClr val="tx1"/>
                          </a:solidFill>
                        </a:rPr>
                        <a:t>】</a:t>
                      </a:r>
                      <a:r>
                        <a:rPr kumimoji="1" lang="ja-JP" altLang="en-US" sz="1200" dirty="0">
                          <a:solidFill>
                            <a:schemeClr val="tx1"/>
                          </a:solidFill>
                        </a:rPr>
                        <a:t>、地域統括相談支援センターモデル事業（</a:t>
                      </a:r>
                      <a:r>
                        <a:rPr kumimoji="1" lang="en-US" altLang="ja-JP" sz="1200" dirty="0">
                          <a:solidFill>
                            <a:schemeClr val="tx1"/>
                          </a:solidFill>
                        </a:rPr>
                        <a:t>12,825</a:t>
                      </a:r>
                      <a:r>
                        <a:rPr kumimoji="1" lang="ja-JP" altLang="en-US" sz="1200" dirty="0">
                          <a:solidFill>
                            <a:schemeClr val="tx1"/>
                          </a:solidFill>
                        </a:rPr>
                        <a:t>千円）、</a:t>
                      </a:r>
                      <a:endParaRPr kumimoji="1" lang="en-US" altLang="ja-JP" sz="1200" strike="sngStrike"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dirty="0">
                          <a:solidFill>
                            <a:schemeClr val="tx1"/>
                          </a:solidFill>
                        </a:rPr>
                        <a:t>がん医療提供体制充実強化事業（</a:t>
                      </a:r>
                      <a:r>
                        <a:rPr kumimoji="1" lang="en-US" altLang="ja-JP" sz="1200" dirty="0">
                          <a:solidFill>
                            <a:schemeClr val="tx1"/>
                          </a:solidFill>
                        </a:rPr>
                        <a:t>77,240</a:t>
                      </a:r>
                      <a:r>
                        <a:rPr kumimoji="1" lang="ja-JP" altLang="en-US" sz="1200" dirty="0">
                          <a:solidFill>
                            <a:schemeClr val="tx1"/>
                          </a:solidFill>
                        </a:rPr>
                        <a:t>千円）</a:t>
                      </a:r>
                      <a:r>
                        <a:rPr kumimoji="1" lang="en-US" altLang="ja-JP" sz="1050" dirty="0">
                          <a:solidFill>
                            <a:schemeClr val="tx1"/>
                          </a:solidFill>
                        </a:rPr>
                        <a:t>【</a:t>
                      </a:r>
                      <a:r>
                        <a:rPr kumimoji="1" lang="ja-JP" altLang="en-US" sz="1050" dirty="0">
                          <a:solidFill>
                            <a:schemeClr val="tx1"/>
                          </a:solidFill>
                        </a:rPr>
                        <a:t>再掲</a:t>
                      </a:r>
                      <a:r>
                        <a:rPr kumimoji="1" lang="en-US" altLang="ja-JP" sz="1050" dirty="0">
                          <a:solidFill>
                            <a:schemeClr val="tx1"/>
                          </a:solidFill>
                        </a:rPr>
                        <a:t>】</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8621799"/>
                  </a:ext>
                </a:extLst>
              </a:tr>
            </a:tbl>
          </a:graphicData>
        </a:graphic>
      </p:graphicFrame>
      <p:pic>
        <p:nvPicPr>
          <p:cNvPr id="3" name="図 2">
            <a:extLst>
              <a:ext uri="{FF2B5EF4-FFF2-40B4-BE49-F238E27FC236}">
                <a16:creationId xmlns:a16="http://schemas.microsoft.com/office/drawing/2014/main" id="{2793E488-9E86-4E43-8BB5-C3A7BAA2D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993" y="2079624"/>
            <a:ext cx="1600200" cy="533400"/>
          </a:xfrm>
          <a:prstGeom prst="rect">
            <a:avLst/>
          </a:prstGeom>
        </p:spPr>
      </p:pic>
      <p:sp>
        <p:nvSpPr>
          <p:cNvPr id="8" name="スライド番号プレースホルダー 1">
            <a:extLst>
              <a:ext uri="{FF2B5EF4-FFF2-40B4-BE49-F238E27FC236}">
                <a16:creationId xmlns:a16="http://schemas.microsoft.com/office/drawing/2014/main" id="{A9103F33-7B76-4826-8741-917B6CC0FDEF}"/>
              </a:ext>
            </a:extLst>
          </p:cNvPr>
          <p:cNvSpPr txBox="1">
            <a:spLocks/>
          </p:cNvSpPr>
          <p:nvPr/>
        </p:nvSpPr>
        <p:spPr>
          <a:xfrm>
            <a:off x="7199426"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19</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68751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175489" y="3242929"/>
            <a:ext cx="9500153" cy="2282619"/>
          </a:xfrm>
          <a:prstGeom prst="roundRect">
            <a:avLst>
              <a:gd name="adj" fmla="val 9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50219"/>
            <a:endParaRPr kumimoji="1" lang="ja-JP" altLang="en-US" sz="2056">
              <a:solidFill>
                <a:prstClr val="white"/>
              </a:solidFill>
              <a:latin typeface="Calibri"/>
              <a:ea typeface="Meiryo UI"/>
            </a:endParaRPr>
          </a:p>
        </p:txBody>
      </p:sp>
      <p:sp>
        <p:nvSpPr>
          <p:cNvPr id="24" name="角丸四角形 23"/>
          <p:cNvSpPr/>
          <p:nvPr/>
        </p:nvSpPr>
        <p:spPr>
          <a:xfrm>
            <a:off x="142331" y="1080337"/>
            <a:ext cx="9500153" cy="1971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50219"/>
            <a:endParaRPr kumimoji="1" lang="ja-JP" altLang="en-US">
              <a:solidFill>
                <a:prstClr val="white"/>
              </a:solidFill>
              <a:latin typeface="Calibri"/>
              <a:ea typeface="Meiryo UI"/>
            </a:endParaRPr>
          </a:p>
        </p:txBody>
      </p:sp>
      <p:sp>
        <p:nvSpPr>
          <p:cNvPr id="6" name="テキスト ボックス 2"/>
          <p:cNvSpPr txBox="1">
            <a:spLocks noChangeArrowheads="1"/>
          </p:cNvSpPr>
          <p:nvPr/>
        </p:nvSpPr>
        <p:spPr bwMode="auto">
          <a:xfrm>
            <a:off x="282013" y="394050"/>
            <a:ext cx="9500153" cy="397815"/>
          </a:xfrm>
          <a:prstGeom prst="rect">
            <a:avLst/>
          </a:prstGeom>
          <a:solidFill>
            <a:schemeClr val="accent1"/>
          </a:solidFill>
          <a:ln>
            <a:solidFill>
              <a:schemeClr val="accent1"/>
            </a:solidFill>
            <a:headEnd/>
            <a:tailEnd/>
          </a:ln>
        </p:spPr>
        <p:style>
          <a:lnRef idx="2">
            <a:schemeClr val="accent1"/>
          </a:lnRef>
          <a:fillRef idx="1">
            <a:schemeClr val="lt1"/>
          </a:fillRef>
          <a:effectRef idx="0">
            <a:schemeClr val="accent1"/>
          </a:effectRef>
          <a:fontRef idx="minor">
            <a:schemeClr val="dk1"/>
          </a:fontRef>
        </p:style>
        <p:txBody>
          <a:bodyPr rot="0" vert="horz" wrap="square" lIns="89509" tIns="44754" rIns="89509" bIns="44754" anchor="t" anchorCtr="0">
            <a:noAutofit/>
          </a:bodyPr>
          <a:lstStyle/>
          <a:p>
            <a:pPr algn="ctr" defTabSz="1050219">
              <a:spcBef>
                <a:spcPts val="1762"/>
              </a:spcBef>
            </a:pPr>
            <a:r>
              <a:rPr kumimoji="1" lang="ja-JP" altLang="ja-JP" sz="1400" b="1" dirty="0">
                <a:solidFill>
                  <a:srgbClr val="000000"/>
                </a:solidFill>
                <a:latin typeface="HG丸ｺﾞｼｯｸM-PRO" panose="020F0600000000000000" pitchFamily="50" charset="-128"/>
                <a:ea typeface="HG丸ｺﾞｼｯｸM-PRO" panose="020F0600000000000000" pitchFamily="50" charset="-128"/>
                <a:cs typeface="HG丸ｺﾞｼｯｸM-PRO" panose="020F0600000000000000" pitchFamily="50" charset="-128"/>
              </a:rPr>
              <a:t>がんになっても適切な医療を受けられ、安心して暮らせる社会の構築</a:t>
            </a:r>
            <a:endParaRPr kumimoji="1" lang="ja-JP" altLang="ja-JP" sz="1400" dirty="0">
              <a:solidFill>
                <a:srgbClr val="000000"/>
              </a:solidFill>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p:txBody>
      </p:sp>
      <p:sp>
        <p:nvSpPr>
          <p:cNvPr id="7" name="下矢印 6"/>
          <p:cNvSpPr/>
          <p:nvPr/>
        </p:nvSpPr>
        <p:spPr>
          <a:xfrm rot="10800000">
            <a:off x="2070484" y="748746"/>
            <a:ext cx="5511964" cy="275361"/>
          </a:xfrm>
          <a:prstGeom prst="downArrow">
            <a:avLst/>
          </a:prstGeom>
          <a:ln/>
        </p:spPr>
        <p:style>
          <a:lnRef idx="2">
            <a:schemeClr val="dk1"/>
          </a:lnRef>
          <a:fillRef idx="1">
            <a:schemeClr val="lt1"/>
          </a:fillRef>
          <a:effectRef idx="0">
            <a:schemeClr val="dk1"/>
          </a:effectRef>
          <a:fontRef idx="minor">
            <a:schemeClr val="dk1"/>
          </a:fontRef>
        </p:style>
        <p:txBody>
          <a:bodyPr rot="0" spcFirstLastPara="0" vert="horz" wrap="square" lIns="89509" tIns="44754" rIns="89509" bIns="44754" numCol="1" spcCol="0" rtlCol="0" fromWordArt="0" anchor="ctr" anchorCtr="0" forceAA="0" compatLnSpc="1">
            <a:prstTxWarp prst="textNoShape">
              <a:avLst/>
            </a:prstTxWarp>
            <a:noAutofit/>
          </a:bodyPr>
          <a:lstStyle/>
          <a:p>
            <a:pPr defTabSz="1050219"/>
            <a:endParaRPr kumimoji="1" lang="ja-JP" altLang="en-US">
              <a:solidFill>
                <a:prstClr val="black"/>
              </a:solidFill>
              <a:latin typeface="Calibri"/>
              <a:ea typeface="Meiryo UI"/>
            </a:endParaRPr>
          </a:p>
        </p:txBody>
      </p:sp>
      <p:sp>
        <p:nvSpPr>
          <p:cNvPr id="8" name="正方形/長方形 7"/>
          <p:cNvSpPr/>
          <p:nvPr/>
        </p:nvSpPr>
        <p:spPr>
          <a:xfrm>
            <a:off x="175489" y="1100069"/>
            <a:ext cx="1389251" cy="343117"/>
          </a:xfrm>
          <a:prstGeom prst="rect">
            <a:avLst/>
          </a:prstGeom>
          <a:noFill/>
          <a:ln w="25400" cap="flat" cmpd="sng" algn="ctr">
            <a:noFill/>
            <a:prstDash val="solid"/>
          </a:ln>
          <a:effectLst/>
        </p:spPr>
        <p:txBody>
          <a:bodyPr rot="0" spcFirstLastPara="0" vert="horz" wrap="square" lIns="89509" tIns="44754" rIns="89509" bIns="44754" numCol="1" spcCol="0" rtlCol="0" fromWordArt="0" anchor="ctr" anchorCtr="0" forceAA="0" compatLnSpc="1">
            <a:prstTxWarp prst="textNoShape">
              <a:avLst/>
            </a:prstTxWarp>
            <a:noAutofit/>
          </a:bodyPr>
          <a:lstStyle/>
          <a:p>
            <a:pPr algn="ctr" defTabSz="1050219"/>
            <a:r>
              <a:rPr kumimoji="1" lang="ja-JP" altLang="en-US" sz="1200" b="1" dirty="0">
                <a:solidFill>
                  <a:srgbClr val="000000"/>
                </a:solidFill>
                <a:latin typeface="HG丸ｺﾞｼｯｸM-PRO"/>
                <a:ea typeface="Meiryo UI"/>
                <a:cs typeface="HG丸ｺﾞｼｯｸM-PRO"/>
              </a:rPr>
              <a:t>＜全体目標＞</a:t>
            </a:r>
            <a:endParaRPr kumimoji="1" lang="ja-JP" altLang="en-US" sz="1200" dirty="0">
              <a:solidFill>
                <a:srgbClr val="000000"/>
              </a:solidFill>
              <a:latin typeface="HG丸ｺﾞｼｯｸM-PRO"/>
              <a:ea typeface="Meiryo UI"/>
              <a:cs typeface="HG丸ｺﾞｼｯｸM-PRO"/>
            </a:endParaRPr>
          </a:p>
        </p:txBody>
      </p:sp>
      <p:sp>
        <p:nvSpPr>
          <p:cNvPr id="13" name="テキスト ボックス 2"/>
          <p:cNvSpPr txBox="1">
            <a:spLocks noChangeArrowheads="1"/>
          </p:cNvSpPr>
          <p:nvPr/>
        </p:nvSpPr>
        <p:spPr bwMode="auto">
          <a:xfrm>
            <a:off x="2816143" y="1166654"/>
            <a:ext cx="3715594" cy="35358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rot="0" vert="horz" wrap="square" lIns="89509" tIns="44754" rIns="89509" bIns="44754" anchor="t" anchorCtr="0">
            <a:noAutofit/>
          </a:bodyPr>
          <a:lstStyle/>
          <a:p>
            <a:pPr algn="ctr" defTabSz="1050219">
              <a:lnSpc>
                <a:spcPts val="1468"/>
              </a:lnSpc>
            </a:pPr>
            <a:r>
              <a:rPr kumimoji="1" lang="ja-JP" altLang="en-US" sz="1100" b="1" dirty="0">
                <a:solidFill>
                  <a:srgbClr val="000000"/>
                </a:solidFill>
                <a:latin typeface="HG丸ｺﾞｼｯｸM-PRO"/>
                <a:ea typeface="Meiryo UI"/>
                <a:cs typeface="HG丸ｺﾞｼｯｸM-PRO"/>
              </a:rPr>
              <a:t>がん死亡率の減少</a:t>
            </a:r>
            <a:endParaRPr kumimoji="1" lang="ja-JP" altLang="en-US" sz="1100" dirty="0">
              <a:solidFill>
                <a:srgbClr val="000000"/>
              </a:solidFill>
              <a:latin typeface="HG丸ｺﾞｼｯｸM-PRO"/>
              <a:ea typeface="Meiryo UI"/>
              <a:cs typeface="HG丸ｺﾞｼｯｸM-PRO"/>
            </a:endParaRPr>
          </a:p>
        </p:txBody>
      </p:sp>
      <p:sp>
        <p:nvSpPr>
          <p:cNvPr id="14" name="テキスト ボックス 2"/>
          <p:cNvSpPr txBox="1">
            <a:spLocks noChangeArrowheads="1"/>
          </p:cNvSpPr>
          <p:nvPr/>
        </p:nvSpPr>
        <p:spPr bwMode="auto">
          <a:xfrm>
            <a:off x="766028" y="1574662"/>
            <a:ext cx="2486510" cy="31552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rot="0" vert="horz" wrap="square" lIns="89509" tIns="44754" rIns="89509" bIns="44754" anchor="t" anchorCtr="0">
            <a:noAutofit/>
          </a:bodyPr>
          <a:lstStyle/>
          <a:p>
            <a:pPr algn="ctr" defTabSz="1050219">
              <a:lnSpc>
                <a:spcPts val="1468"/>
              </a:lnSpc>
            </a:pPr>
            <a:r>
              <a:rPr kumimoji="1" lang="ja-JP" altLang="en-US" sz="1100" b="1" dirty="0">
                <a:solidFill>
                  <a:srgbClr val="000000"/>
                </a:solidFill>
                <a:latin typeface="HG丸ｺﾞｼｯｸM-PRO"/>
                <a:ea typeface="Meiryo UI"/>
                <a:cs typeface="HG丸ｺﾞｼｯｸM-PRO"/>
              </a:rPr>
              <a:t>がんり患率の減少</a:t>
            </a:r>
            <a:endParaRPr kumimoji="1" lang="ja-JP" altLang="en-US" sz="1100" dirty="0">
              <a:solidFill>
                <a:srgbClr val="000000"/>
              </a:solidFill>
              <a:latin typeface="HG丸ｺﾞｼｯｸM-PRO"/>
              <a:ea typeface="Meiryo UI"/>
              <a:cs typeface="HG丸ｺﾞｼｯｸM-PRO"/>
            </a:endParaRPr>
          </a:p>
        </p:txBody>
      </p:sp>
      <p:sp>
        <p:nvSpPr>
          <p:cNvPr id="15" name="テキスト ボックス 2"/>
          <p:cNvSpPr txBox="1">
            <a:spLocks noChangeArrowheads="1"/>
          </p:cNvSpPr>
          <p:nvPr/>
        </p:nvSpPr>
        <p:spPr bwMode="auto">
          <a:xfrm>
            <a:off x="6362745" y="1596648"/>
            <a:ext cx="3123484" cy="33721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rot="0" vert="horz" wrap="square" lIns="89509" tIns="44754" rIns="89509" bIns="44754" anchor="ctr" anchorCtr="0">
            <a:noAutofit/>
          </a:bodyPr>
          <a:lstStyle/>
          <a:p>
            <a:pPr algn="ctr" defTabSz="1050219">
              <a:lnSpc>
                <a:spcPts val="1468"/>
              </a:lnSpc>
            </a:pPr>
            <a:r>
              <a:rPr kumimoji="1" lang="ja-JP" altLang="en-US" sz="1100" b="1" dirty="0">
                <a:solidFill>
                  <a:srgbClr val="000000"/>
                </a:solidFill>
                <a:latin typeface="HG丸ｺﾞｼｯｸM-PRO"/>
                <a:ea typeface="Meiryo UI"/>
                <a:cs typeface="HG丸ｺﾞｼｯｸM-PRO"/>
              </a:rPr>
              <a:t>がん患者・家族の生活の質の維持</a:t>
            </a:r>
            <a:endParaRPr kumimoji="1" lang="ja-JP" altLang="en-US" sz="1100" dirty="0">
              <a:solidFill>
                <a:srgbClr val="000000"/>
              </a:solidFill>
              <a:latin typeface="HG丸ｺﾞｼｯｸM-PRO"/>
              <a:ea typeface="Meiryo UI"/>
              <a:cs typeface="HG丸ｺﾞｼｯｸM-PRO"/>
            </a:endParaRPr>
          </a:p>
        </p:txBody>
      </p:sp>
      <p:sp>
        <p:nvSpPr>
          <p:cNvPr id="16" name="下矢印 15"/>
          <p:cNvSpPr/>
          <p:nvPr/>
        </p:nvSpPr>
        <p:spPr>
          <a:xfrm rot="10800000">
            <a:off x="1961831" y="3108725"/>
            <a:ext cx="5911849" cy="378061"/>
          </a:xfrm>
          <a:prstGeom prst="downArrow">
            <a:avLst/>
          </a:prstGeom>
          <a:ln/>
        </p:spPr>
        <p:style>
          <a:lnRef idx="2">
            <a:schemeClr val="dk1"/>
          </a:lnRef>
          <a:fillRef idx="1">
            <a:schemeClr val="lt1"/>
          </a:fillRef>
          <a:effectRef idx="0">
            <a:schemeClr val="dk1"/>
          </a:effectRef>
          <a:fontRef idx="minor">
            <a:schemeClr val="dk1"/>
          </a:fontRef>
        </p:style>
        <p:txBody>
          <a:bodyPr rot="0" spcFirstLastPara="0" vert="horz" wrap="square" lIns="89509" tIns="44754" rIns="89509" bIns="44754" numCol="1" spcCol="0" rtlCol="0" fromWordArt="0" anchor="ctr" anchorCtr="0" forceAA="0" compatLnSpc="1">
            <a:prstTxWarp prst="textNoShape">
              <a:avLst/>
            </a:prstTxWarp>
            <a:noAutofit/>
          </a:bodyPr>
          <a:lstStyle/>
          <a:p>
            <a:pPr defTabSz="1050219"/>
            <a:endParaRPr kumimoji="1" lang="ja-JP" altLang="en-US" sz="2056">
              <a:solidFill>
                <a:prstClr val="black"/>
              </a:solidFill>
              <a:latin typeface="Calibri"/>
              <a:ea typeface="Meiryo UI"/>
            </a:endParaRPr>
          </a:p>
        </p:txBody>
      </p:sp>
      <p:sp>
        <p:nvSpPr>
          <p:cNvPr id="17" name="正方形/長方形 16"/>
          <p:cNvSpPr/>
          <p:nvPr/>
        </p:nvSpPr>
        <p:spPr>
          <a:xfrm>
            <a:off x="282013" y="3288025"/>
            <a:ext cx="2183924" cy="343117"/>
          </a:xfrm>
          <a:prstGeom prst="rect">
            <a:avLst/>
          </a:prstGeom>
          <a:noFill/>
          <a:ln w="25400" cap="flat" cmpd="sng" algn="ctr">
            <a:noFill/>
            <a:prstDash val="solid"/>
          </a:ln>
          <a:effectLst/>
        </p:spPr>
        <p:txBody>
          <a:bodyPr rot="0" spcFirstLastPara="0" vert="horz" wrap="square" lIns="89509" tIns="44754" rIns="89509" bIns="44754" numCol="1" spcCol="0" rtlCol="0" fromWordArt="0" anchor="ctr" anchorCtr="0" forceAA="0" compatLnSpc="1">
            <a:prstTxWarp prst="textNoShape">
              <a:avLst/>
            </a:prstTxWarp>
            <a:noAutofit/>
          </a:bodyPr>
          <a:lstStyle/>
          <a:p>
            <a:pPr algn="ctr" defTabSz="1050219"/>
            <a:r>
              <a:rPr kumimoji="1" lang="ja-JP" altLang="en-US" sz="1400" b="1" dirty="0">
                <a:solidFill>
                  <a:srgbClr val="000000"/>
                </a:solidFill>
                <a:latin typeface="HG丸ｺﾞｼｯｸM-PRO"/>
                <a:ea typeface="Meiryo UI"/>
                <a:cs typeface="HG丸ｺﾞｼｯｸM-PRO"/>
              </a:rPr>
              <a:t>＜基本的な取組み＞</a:t>
            </a:r>
            <a:endParaRPr kumimoji="1" lang="ja-JP" altLang="en-US" sz="1400" dirty="0">
              <a:solidFill>
                <a:srgbClr val="000000"/>
              </a:solidFill>
              <a:latin typeface="HG丸ｺﾞｼｯｸM-PRO"/>
              <a:ea typeface="Meiryo UI"/>
              <a:cs typeface="HG丸ｺﾞｼｯｸM-PRO"/>
            </a:endParaRPr>
          </a:p>
        </p:txBody>
      </p:sp>
      <p:sp>
        <p:nvSpPr>
          <p:cNvPr id="18" name="テキスト ボックス 2"/>
          <p:cNvSpPr txBox="1">
            <a:spLocks noChangeArrowheads="1"/>
          </p:cNvSpPr>
          <p:nvPr/>
        </p:nvSpPr>
        <p:spPr bwMode="auto">
          <a:xfrm>
            <a:off x="250690" y="3649782"/>
            <a:ext cx="2565453" cy="1329938"/>
          </a:xfrm>
          <a:prstGeom prst="rect">
            <a:avLst/>
          </a:prstGeom>
          <a:solidFill>
            <a:schemeClr val="accent5">
              <a:lumMod val="20000"/>
              <a:lumOff val="80000"/>
            </a:schemeClr>
          </a:solidFill>
          <a:ln>
            <a:solidFill>
              <a:schemeClr val="accent5">
                <a:lumMod val="40000"/>
                <a:lumOff val="60000"/>
              </a:schemeClr>
            </a:solidFill>
            <a:headEnd/>
            <a:tailEnd/>
          </a:ln>
        </p:spPr>
        <p:style>
          <a:lnRef idx="2">
            <a:schemeClr val="accent1"/>
          </a:lnRef>
          <a:fillRef idx="1">
            <a:schemeClr val="lt1"/>
          </a:fillRef>
          <a:effectRef idx="0">
            <a:schemeClr val="accent1"/>
          </a:effectRef>
          <a:fontRef idx="minor">
            <a:schemeClr val="dk1"/>
          </a:fontRef>
        </p:style>
        <p:txBody>
          <a:bodyPr rot="0" vert="horz" wrap="square" lIns="89509" tIns="44754" rIns="89509" bIns="44754" anchor="t" anchorCtr="0">
            <a:noAutofit/>
          </a:bodyPr>
          <a:lstStyle/>
          <a:p>
            <a:pPr algn="just" defTabSz="1050219">
              <a:lnSpc>
                <a:spcPts val="1958"/>
              </a:lnSpc>
            </a:pPr>
            <a:r>
              <a:rPr kumimoji="1" lang="en-US" sz="1100" b="1" dirty="0">
                <a:solidFill>
                  <a:srgbClr val="000000"/>
                </a:solidFill>
                <a:latin typeface="HG丸ｺﾞｼｯｸM-PRO"/>
                <a:ea typeface="Meiryo UI"/>
                <a:cs typeface="HG丸ｺﾞｼｯｸM-PRO"/>
              </a:rPr>
              <a:t>(1)</a:t>
            </a:r>
            <a:r>
              <a:rPr kumimoji="1" lang="ja-JP" altLang="en-US" sz="1100" b="1" dirty="0">
                <a:solidFill>
                  <a:srgbClr val="000000"/>
                </a:solidFill>
                <a:latin typeface="HG丸ｺﾞｼｯｸM-PRO"/>
                <a:ea typeface="Meiryo UI"/>
                <a:cs typeface="HG丸ｺﾞｼｯｸM-PRO"/>
              </a:rPr>
              <a:t>がんの予防・早期発見</a:t>
            </a:r>
            <a:endParaRPr kumimoji="1" lang="ja-JP" altLang="en-US" sz="1100" dirty="0">
              <a:solidFill>
                <a:srgbClr val="000000"/>
              </a:solidFill>
              <a:latin typeface="HG丸ｺﾞｼｯｸM-PRO"/>
              <a:ea typeface="Meiryo UI"/>
              <a:cs typeface="HG丸ｺﾞｼｯｸM-PRO"/>
            </a:endParaRPr>
          </a:p>
          <a:p>
            <a:pPr algn="just" defTabSz="1050219">
              <a:lnSpc>
                <a:spcPts val="1468"/>
              </a:lnSpc>
            </a:pPr>
            <a:r>
              <a:rPr kumimoji="1" lang="ja-JP" altLang="en-US" sz="1100" dirty="0">
                <a:solidFill>
                  <a:srgbClr val="000000"/>
                </a:solidFill>
                <a:latin typeface="HG丸ｺﾞｼｯｸM-PRO"/>
                <a:ea typeface="Meiryo UI"/>
                <a:cs typeface="HG丸ｺﾞｼｯｸM-PRO"/>
              </a:rPr>
              <a:t>○がんの予防</a:t>
            </a:r>
          </a:p>
          <a:p>
            <a:pPr algn="just" defTabSz="1050219">
              <a:lnSpc>
                <a:spcPts val="1468"/>
              </a:lnSpc>
            </a:pPr>
            <a:r>
              <a:rPr kumimoji="1" lang="ja-JP" altLang="en-US" sz="1100" dirty="0">
                <a:solidFill>
                  <a:srgbClr val="000000"/>
                </a:solidFill>
                <a:latin typeface="HG丸ｺﾞｼｯｸM-PRO"/>
                <a:ea typeface="Meiryo UI"/>
                <a:cs typeface="HG丸ｺﾞｼｯｸM-PRO"/>
              </a:rPr>
              <a:t>（たばこ対策等）</a:t>
            </a:r>
          </a:p>
          <a:p>
            <a:pPr algn="just" defTabSz="1050219">
              <a:lnSpc>
                <a:spcPts val="1468"/>
              </a:lnSpc>
            </a:pPr>
            <a:r>
              <a:rPr kumimoji="1" lang="ja-JP" altLang="en-US" sz="1100" dirty="0">
                <a:solidFill>
                  <a:srgbClr val="000000"/>
                </a:solidFill>
                <a:latin typeface="HG丸ｺﾞｼｯｸM-PRO"/>
                <a:ea typeface="Meiryo UI"/>
                <a:cs typeface="HG丸ｺﾞｼｯｸM-PRO"/>
              </a:rPr>
              <a:t>○肝炎肝がん対策の推進</a:t>
            </a:r>
          </a:p>
          <a:p>
            <a:pPr algn="just" defTabSz="1050219">
              <a:lnSpc>
                <a:spcPts val="1468"/>
              </a:lnSpc>
            </a:pPr>
            <a:r>
              <a:rPr kumimoji="1" lang="ja-JP" altLang="en-US" sz="1100" dirty="0">
                <a:solidFill>
                  <a:srgbClr val="000000"/>
                </a:solidFill>
                <a:latin typeface="HG丸ｺﾞｼｯｸM-PRO"/>
                <a:ea typeface="Meiryo UI"/>
                <a:cs typeface="HG丸ｺﾞｼｯｸM-PRO"/>
              </a:rPr>
              <a:t>○がん検診によるがんの早期発見</a:t>
            </a:r>
          </a:p>
          <a:p>
            <a:pPr algn="just" defTabSz="1050219">
              <a:lnSpc>
                <a:spcPts val="1468"/>
              </a:lnSpc>
            </a:pPr>
            <a:endParaRPr kumimoji="1" lang="ja-JP" altLang="en-US" sz="1100" dirty="0">
              <a:solidFill>
                <a:srgbClr val="000000"/>
              </a:solidFill>
              <a:latin typeface="HG丸ｺﾞｼｯｸM-PRO"/>
              <a:ea typeface="Meiryo UI"/>
              <a:cs typeface="HG丸ｺﾞｼｯｸM-PRO"/>
            </a:endParaRPr>
          </a:p>
        </p:txBody>
      </p:sp>
      <p:sp>
        <p:nvSpPr>
          <p:cNvPr id="19" name="テキスト ボックス 2"/>
          <p:cNvSpPr txBox="1">
            <a:spLocks noChangeArrowheads="1"/>
          </p:cNvSpPr>
          <p:nvPr/>
        </p:nvSpPr>
        <p:spPr bwMode="auto">
          <a:xfrm>
            <a:off x="3049846" y="3640463"/>
            <a:ext cx="3312899" cy="1339257"/>
          </a:xfrm>
          <a:prstGeom prst="rect">
            <a:avLst/>
          </a:prstGeom>
          <a:solidFill>
            <a:schemeClr val="accent5">
              <a:lumMod val="20000"/>
              <a:lumOff val="80000"/>
            </a:schemeClr>
          </a:solidFill>
          <a:ln w="9525">
            <a:solidFill>
              <a:schemeClr val="accent5">
                <a:lumMod val="40000"/>
                <a:lumOff val="60000"/>
              </a:schemeClr>
            </a:solidFill>
            <a:miter lim="800000"/>
            <a:headEnd/>
            <a:tailEnd/>
          </a:ln>
        </p:spPr>
        <p:txBody>
          <a:bodyPr rot="0" vert="horz" wrap="square" lIns="89509" tIns="44754" rIns="89509" bIns="44754" anchor="t" anchorCtr="0">
            <a:noAutofit/>
          </a:bodyPr>
          <a:lstStyle/>
          <a:p>
            <a:pPr algn="just" defTabSz="1050219">
              <a:lnSpc>
                <a:spcPts val="1958"/>
              </a:lnSpc>
            </a:pPr>
            <a:r>
              <a:rPr kumimoji="1" lang="en-US" sz="1100" b="1" dirty="0">
                <a:solidFill>
                  <a:srgbClr val="000000"/>
                </a:solidFill>
                <a:latin typeface="HG丸ｺﾞｼｯｸM-PRO"/>
                <a:ea typeface="Meiryo UI"/>
                <a:cs typeface="HG丸ｺﾞｼｯｸM-PRO"/>
              </a:rPr>
              <a:t>(2)</a:t>
            </a:r>
            <a:r>
              <a:rPr kumimoji="1" lang="ja-JP" altLang="en-US" sz="1100" b="1" dirty="0">
                <a:solidFill>
                  <a:srgbClr val="000000"/>
                </a:solidFill>
                <a:latin typeface="HG丸ｺﾞｼｯｸM-PRO"/>
                <a:ea typeface="Meiryo UI"/>
                <a:cs typeface="HG丸ｺﾞｼｯｸM-PRO"/>
              </a:rPr>
              <a:t>がん医療の充実</a:t>
            </a:r>
            <a:endParaRPr kumimoji="1" lang="ja-JP" altLang="en-US" sz="1100" dirty="0">
              <a:solidFill>
                <a:srgbClr val="000000"/>
              </a:solidFill>
              <a:latin typeface="HG丸ｺﾞｼｯｸM-PRO"/>
              <a:ea typeface="Meiryo UI"/>
              <a:cs typeface="HG丸ｺﾞｼｯｸM-PRO"/>
            </a:endParaRPr>
          </a:p>
          <a:p>
            <a:pPr algn="just" defTabSz="1050219">
              <a:lnSpc>
                <a:spcPts val="1566"/>
              </a:lnSpc>
            </a:pPr>
            <a:r>
              <a:rPr kumimoji="1" lang="ja-JP" altLang="en-US" sz="1100" dirty="0">
                <a:solidFill>
                  <a:srgbClr val="000000"/>
                </a:solidFill>
                <a:latin typeface="HG丸ｺﾞｼｯｸM-PRO"/>
                <a:ea typeface="Meiryo UI"/>
                <a:cs typeface="HG丸ｺﾞｼｯｸM-PRO"/>
              </a:rPr>
              <a:t>○医療提供体制の充実</a:t>
            </a:r>
          </a:p>
          <a:p>
            <a:pPr algn="just" defTabSz="1050219">
              <a:lnSpc>
                <a:spcPts val="1566"/>
              </a:lnSpc>
            </a:pPr>
            <a:r>
              <a:rPr kumimoji="1" lang="ja-JP" altLang="en-US" sz="1100" dirty="0">
                <a:solidFill>
                  <a:srgbClr val="000000"/>
                </a:solidFill>
                <a:latin typeface="HG丸ｺﾞｼｯｸM-PRO"/>
                <a:ea typeface="Meiryo UI"/>
                <a:cs typeface="HG丸ｺﾞｼｯｸM-PRO"/>
              </a:rPr>
              <a:t>○小児・ＡＹＡ世代のがん・高齢者のがん・希少がん等 </a:t>
            </a:r>
            <a:endParaRPr kumimoji="1" lang="en-US" altLang="ja-JP" sz="1100" dirty="0">
              <a:solidFill>
                <a:srgbClr val="000000"/>
              </a:solidFill>
              <a:latin typeface="HG丸ｺﾞｼｯｸM-PRO"/>
              <a:ea typeface="Meiryo UI"/>
              <a:cs typeface="HG丸ｺﾞｼｯｸM-PRO"/>
            </a:endParaRPr>
          </a:p>
          <a:p>
            <a:pPr algn="just" defTabSz="1050219">
              <a:lnSpc>
                <a:spcPts val="1566"/>
              </a:lnSpc>
            </a:pPr>
            <a:r>
              <a:rPr kumimoji="1" lang="en-US" altLang="ja-JP" sz="1100" dirty="0">
                <a:solidFill>
                  <a:srgbClr val="000000"/>
                </a:solidFill>
                <a:latin typeface="HG丸ｺﾞｼｯｸM-PRO"/>
                <a:ea typeface="Meiryo UI"/>
                <a:cs typeface="HG丸ｺﾞｼｯｸM-PRO"/>
              </a:rPr>
              <a:t>    </a:t>
            </a:r>
            <a:r>
              <a:rPr kumimoji="1" lang="ja-JP" altLang="en-US" sz="1100" dirty="0">
                <a:solidFill>
                  <a:srgbClr val="000000"/>
                </a:solidFill>
                <a:latin typeface="HG丸ｺﾞｼｯｸM-PRO"/>
                <a:ea typeface="Meiryo UI"/>
                <a:cs typeface="HG丸ｺﾞｼｯｸM-PRO"/>
              </a:rPr>
              <a:t>の対策</a:t>
            </a:r>
          </a:p>
          <a:p>
            <a:pPr algn="just" defTabSz="1050219">
              <a:lnSpc>
                <a:spcPts val="1566"/>
              </a:lnSpc>
            </a:pPr>
            <a:r>
              <a:rPr kumimoji="1" lang="ja-JP" altLang="en-US" sz="1100" dirty="0">
                <a:solidFill>
                  <a:srgbClr val="000000"/>
                </a:solidFill>
                <a:latin typeface="HG丸ｺﾞｼｯｸM-PRO"/>
                <a:ea typeface="Meiryo UI"/>
                <a:cs typeface="HG丸ｺﾞｼｯｸM-PRO"/>
              </a:rPr>
              <a:t>○高度・専門的な医療の活用</a:t>
            </a:r>
          </a:p>
          <a:p>
            <a:pPr algn="just" defTabSz="1050219">
              <a:lnSpc>
                <a:spcPts val="1566"/>
              </a:lnSpc>
            </a:pPr>
            <a:r>
              <a:rPr kumimoji="1" lang="ja-JP" altLang="en-US" sz="1100" dirty="0">
                <a:solidFill>
                  <a:srgbClr val="000000"/>
                </a:solidFill>
                <a:latin typeface="HG丸ｺﾞｼｯｸM-PRO"/>
                <a:ea typeface="Meiryo UI"/>
                <a:cs typeface="HG丸ｺﾞｼｯｸM-PRO"/>
              </a:rPr>
              <a:t>○緩和ケアの推進</a:t>
            </a:r>
          </a:p>
          <a:p>
            <a:pPr algn="just" defTabSz="1050219">
              <a:lnSpc>
                <a:spcPts val="1566"/>
              </a:lnSpc>
            </a:pPr>
            <a:endParaRPr kumimoji="1" lang="ja-JP" altLang="en-US" sz="1100" dirty="0">
              <a:solidFill>
                <a:srgbClr val="000000"/>
              </a:solidFill>
              <a:latin typeface="HG丸ｺﾞｼｯｸM-PRO"/>
              <a:ea typeface="Meiryo UI"/>
              <a:cs typeface="HG丸ｺﾞｼｯｸM-PRO"/>
            </a:endParaRPr>
          </a:p>
        </p:txBody>
      </p:sp>
      <p:sp>
        <p:nvSpPr>
          <p:cNvPr id="20" name="テキスト ボックス 2"/>
          <p:cNvSpPr txBox="1">
            <a:spLocks noChangeArrowheads="1"/>
          </p:cNvSpPr>
          <p:nvPr/>
        </p:nvSpPr>
        <p:spPr bwMode="auto">
          <a:xfrm>
            <a:off x="6531738" y="3640461"/>
            <a:ext cx="3038139" cy="1339258"/>
          </a:xfrm>
          <a:prstGeom prst="rect">
            <a:avLst/>
          </a:prstGeom>
          <a:solidFill>
            <a:schemeClr val="accent5">
              <a:lumMod val="20000"/>
              <a:lumOff val="80000"/>
            </a:schemeClr>
          </a:solidFill>
          <a:ln w="9525">
            <a:solidFill>
              <a:schemeClr val="accent5">
                <a:lumMod val="40000"/>
                <a:lumOff val="60000"/>
              </a:schemeClr>
            </a:solidFill>
            <a:miter lim="800000"/>
            <a:headEnd/>
            <a:tailEnd/>
          </a:ln>
        </p:spPr>
        <p:txBody>
          <a:bodyPr rot="0" vert="horz" wrap="square" lIns="89509" tIns="44754" rIns="89509" bIns="44754" anchor="t" anchorCtr="0">
            <a:noAutofit/>
          </a:bodyPr>
          <a:lstStyle/>
          <a:p>
            <a:pPr algn="just" defTabSz="1050219">
              <a:lnSpc>
                <a:spcPts val="1958"/>
              </a:lnSpc>
            </a:pPr>
            <a:r>
              <a:rPr kumimoji="1" lang="en-US" sz="1100" b="1" dirty="0">
                <a:solidFill>
                  <a:srgbClr val="000000"/>
                </a:solidFill>
                <a:latin typeface="HG丸ｺﾞｼｯｸM-PRO"/>
                <a:ea typeface="Meiryo UI"/>
                <a:cs typeface="HG丸ｺﾞｼｯｸM-PRO"/>
              </a:rPr>
              <a:t>(3)</a:t>
            </a:r>
            <a:r>
              <a:rPr kumimoji="1" lang="ja-JP" altLang="en-US" sz="1100" b="1" dirty="0">
                <a:solidFill>
                  <a:srgbClr val="000000"/>
                </a:solidFill>
                <a:latin typeface="HG丸ｺﾞｼｯｸM-PRO"/>
                <a:ea typeface="Meiryo UI"/>
                <a:cs typeface="HG丸ｺﾞｼｯｸM-PRO"/>
              </a:rPr>
              <a:t>患者支援の充実</a:t>
            </a:r>
            <a:endParaRPr kumimoji="1" lang="ja-JP" altLang="en-US" sz="1100" dirty="0">
              <a:solidFill>
                <a:srgbClr val="000000"/>
              </a:solidFill>
              <a:latin typeface="HG丸ｺﾞｼｯｸM-PRO"/>
              <a:ea typeface="Meiryo UI"/>
              <a:cs typeface="HG丸ｺﾞｼｯｸM-PRO"/>
            </a:endParaRPr>
          </a:p>
          <a:p>
            <a:pPr marL="109401" indent="-109401" algn="just" defTabSz="1050219">
              <a:lnSpc>
                <a:spcPts val="1566"/>
              </a:lnSpc>
            </a:pPr>
            <a:r>
              <a:rPr kumimoji="1" lang="ja-JP" altLang="en-US" sz="1100" dirty="0">
                <a:solidFill>
                  <a:srgbClr val="000000"/>
                </a:solidFill>
                <a:latin typeface="HG丸ｺﾞｼｯｸM-PRO"/>
                <a:ea typeface="Meiryo UI"/>
                <a:cs typeface="HG丸ｺﾞｼｯｸM-PRO"/>
              </a:rPr>
              <a:t>○がん患者の相談支援</a:t>
            </a:r>
          </a:p>
          <a:p>
            <a:pPr marL="109401" indent="-109401" algn="just" defTabSz="1050219">
              <a:lnSpc>
                <a:spcPts val="1566"/>
              </a:lnSpc>
            </a:pPr>
            <a:r>
              <a:rPr kumimoji="1" lang="ja-JP" altLang="en-US" sz="1100" dirty="0">
                <a:solidFill>
                  <a:srgbClr val="000000"/>
                </a:solidFill>
                <a:latin typeface="HG丸ｺﾞｼｯｸM-PRO"/>
                <a:ea typeface="Meiryo UI"/>
                <a:cs typeface="HG丸ｺﾞｼｯｸM-PRO"/>
              </a:rPr>
              <a:t>○がん患者への情報提供</a:t>
            </a:r>
          </a:p>
          <a:p>
            <a:pPr marL="109401" indent="-109401" algn="just" defTabSz="1050219">
              <a:lnSpc>
                <a:spcPts val="1566"/>
              </a:lnSpc>
            </a:pPr>
            <a:r>
              <a:rPr kumimoji="1" lang="ja-JP" altLang="en-US" sz="1100" dirty="0">
                <a:solidFill>
                  <a:srgbClr val="000000"/>
                </a:solidFill>
                <a:latin typeface="HG丸ｺﾞｼｯｸM-PRO"/>
                <a:ea typeface="Meiryo UI"/>
                <a:cs typeface="HG丸ｺﾞｼｯｸM-PRO"/>
              </a:rPr>
              <a:t>○がん患者等の社会的な課題への対応</a:t>
            </a:r>
          </a:p>
        </p:txBody>
      </p:sp>
      <p:sp>
        <p:nvSpPr>
          <p:cNvPr id="26" name="台形 25">
            <a:extLst>
              <a:ext uri="{FF2B5EF4-FFF2-40B4-BE49-F238E27FC236}">
                <a16:creationId xmlns:a16="http://schemas.microsoft.com/office/drawing/2014/main" id="{F408A35C-B828-44DA-9A9D-10A2D78C407E}"/>
              </a:ext>
            </a:extLst>
          </p:cNvPr>
          <p:cNvSpPr/>
          <p:nvPr/>
        </p:nvSpPr>
        <p:spPr>
          <a:xfrm>
            <a:off x="794255" y="5558387"/>
            <a:ext cx="8247002" cy="830318"/>
          </a:xfrm>
          <a:prstGeom prst="trapezoi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509" tIns="44754" rIns="89509" bIns="44754" numCol="1" spcCol="0" rtlCol="0" fromWordArt="0" anchor="ctr" anchorCtr="0" forceAA="0" compatLnSpc="1">
            <a:prstTxWarp prst="textNoShape">
              <a:avLst/>
            </a:prstTxWarp>
            <a:noAutofit/>
          </a:bodyPr>
          <a:lstStyle/>
          <a:p>
            <a:pPr defTabSz="1050219"/>
            <a:endParaRPr kumimoji="1" lang="ja-JP" altLang="en-US" sz="2056">
              <a:solidFill>
                <a:prstClr val="white"/>
              </a:solidFill>
              <a:latin typeface="Calibri"/>
              <a:ea typeface="Meiryo UI"/>
            </a:endParaRPr>
          </a:p>
        </p:txBody>
      </p:sp>
      <p:sp>
        <p:nvSpPr>
          <p:cNvPr id="27" name="テキスト ボックス 2">
            <a:extLst>
              <a:ext uri="{FF2B5EF4-FFF2-40B4-BE49-F238E27FC236}">
                <a16:creationId xmlns:a16="http://schemas.microsoft.com/office/drawing/2014/main" id="{A8016BBA-ED19-4E5F-9940-C98FB5281F42}"/>
              </a:ext>
            </a:extLst>
          </p:cNvPr>
          <p:cNvSpPr txBox="1">
            <a:spLocks noChangeArrowheads="1"/>
          </p:cNvSpPr>
          <p:nvPr/>
        </p:nvSpPr>
        <p:spPr bwMode="auto">
          <a:xfrm>
            <a:off x="1420587" y="5570652"/>
            <a:ext cx="6253842" cy="830318"/>
          </a:xfrm>
          <a:prstGeom prst="rect">
            <a:avLst/>
          </a:prstGeom>
          <a:noFill/>
          <a:ln w="9525">
            <a:noFill/>
            <a:miter lim="800000"/>
            <a:headEnd/>
            <a:tailEnd/>
          </a:ln>
        </p:spPr>
        <p:txBody>
          <a:bodyPr rot="0" vert="horz" wrap="square" lIns="89509" tIns="44754" rIns="89509" bIns="44754" anchor="t" anchorCtr="0">
            <a:noAutofit/>
          </a:bodyPr>
          <a:lstStyle/>
          <a:p>
            <a:pPr indent="131157" algn="just" defTabSz="1050219">
              <a:lnSpc>
                <a:spcPts val="1566"/>
              </a:lnSpc>
            </a:pPr>
            <a:r>
              <a:rPr kumimoji="1" lang="en-US" sz="1100" b="1" dirty="0">
                <a:solidFill>
                  <a:srgbClr val="000000"/>
                </a:solidFill>
                <a:latin typeface="HG丸ｺﾞｼｯｸM-PRO" panose="020F0600000000000000" pitchFamily="50" charset="-128"/>
                <a:ea typeface="ＭＳ Ｐゴシック" panose="020B0600070205080204" pitchFamily="50" charset="-128"/>
                <a:cs typeface="HG丸ｺﾞｼｯｸM-PRO" panose="020F0600000000000000" pitchFamily="50" charset="-128"/>
              </a:rPr>
              <a:t>(</a:t>
            </a:r>
            <a:r>
              <a:rPr kumimoji="1" lang="ja-JP" altLang="en-US" sz="1100" b="1" dirty="0">
                <a:solidFill>
                  <a:srgbClr val="000000"/>
                </a:solidFill>
                <a:latin typeface="ＭＳ Ｐゴシック" panose="020B0600070205080204" pitchFamily="50" charset="-128"/>
                <a:ea typeface="HG丸ｺﾞｼｯｸM-PRO" panose="020F0600000000000000" pitchFamily="50" charset="-128"/>
                <a:cs typeface="HG丸ｺﾞｼｯｸM-PRO" panose="020F0600000000000000" pitchFamily="50" charset="-128"/>
              </a:rPr>
              <a:t>５</a:t>
            </a:r>
            <a:r>
              <a:rPr kumimoji="1" lang="en-US" sz="1100" b="1" dirty="0">
                <a:solidFill>
                  <a:srgbClr val="000000"/>
                </a:solidFill>
                <a:latin typeface="ＭＳ Ｐゴシック" panose="020B0600070205080204" pitchFamily="50" charset="-128"/>
                <a:ea typeface="HG丸ｺﾞｼｯｸM-PRO" panose="020F0600000000000000" pitchFamily="50" charset="-128"/>
                <a:cs typeface="HG丸ｺﾞｼｯｸM-PRO" panose="020F0600000000000000" pitchFamily="50" charset="-128"/>
              </a:rPr>
              <a:t>)</a:t>
            </a:r>
            <a:r>
              <a:rPr kumimoji="1" lang="ja-JP" altLang="en-US" sz="1100" b="1" dirty="0">
                <a:solidFill>
                  <a:srgbClr val="000000"/>
                </a:solidFill>
                <a:latin typeface="ＭＳ Ｐゴシック" panose="020B0600070205080204" pitchFamily="50" charset="-128"/>
                <a:ea typeface="HG丸ｺﾞｼｯｸM-PRO" panose="020F0600000000000000" pitchFamily="50" charset="-128"/>
                <a:cs typeface="HG丸ｺﾞｼｯｸM-PRO" panose="020F0600000000000000" pitchFamily="50" charset="-128"/>
              </a:rPr>
              <a:t>がん対策を社会全体で進める環境づくり</a:t>
            </a:r>
            <a:endParaRPr kumimoji="1" lang="ja-JP" altLang="en-US" sz="1400" dirty="0">
              <a:solidFill>
                <a:prstClr val="black"/>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372958" algn="just" defTabSz="1050219">
              <a:lnSpc>
                <a:spcPts val="1566"/>
              </a:lnSpc>
            </a:pPr>
            <a:r>
              <a:rPr kumimoji="1" lang="ja-JP" altLang="en-US" sz="1100" dirty="0">
                <a:solidFill>
                  <a:srgbClr val="000000"/>
                </a:solidFill>
                <a:latin typeface="ＭＳ Ｐゴシック" panose="020B0600070205080204" pitchFamily="50" charset="-128"/>
                <a:ea typeface="HG丸ｺﾞｼｯｸM-PRO" panose="020F0600000000000000" pitchFamily="50" charset="-128"/>
                <a:cs typeface="HG丸ｺﾞｼｯｸM-PRO" panose="020F0600000000000000" pitchFamily="50" charset="-128"/>
              </a:rPr>
              <a:t>○社会全体での機運づくり○大阪府がん対策基</a:t>
            </a:r>
            <a:r>
              <a:rPr kumimoji="1" lang="ja-JP" altLang="en-US" sz="1100" dirty="0">
                <a:solidFill>
                  <a:srgbClr val="000000"/>
                </a:solidFill>
                <a:latin typeface="HG丸ｺﾞｼｯｸM-PRO" panose="020F0600000000000000" pitchFamily="50" charset="-128"/>
                <a:ea typeface="ＭＳ 明朝" panose="02020609040205080304" pitchFamily="17" charset="-128"/>
                <a:cs typeface="HG丸ｺﾞｼｯｸM-PRO" panose="020F0600000000000000" pitchFamily="50" charset="-128"/>
              </a:rPr>
              <a:t>金　</a:t>
            </a:r>
            <a:endParaRPr kumimoji="1" lang="ja-JP" altLang="en-US" sz="1600" dirty="0">
              <a:solidFill>
                <a:prstClr val="black"/>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372958" algn="just" defTabSz="1050219">
              <a:lnSpc>
                <a:spcPts val="1566"/>
              </a:lnSpc>
            </a:pPr>
            <a:r>
              <a:rPr kumimoji="1" lang="ja-JP" altLang="en-US" sz="1100" dirty="0">
                <a:solidFill>
                  <a:srgbClr val="000000"/>
                </a:solidFill>
                <a:latin typeface="ＭＳ Ｐゴシック" panose="020B0600070205080204" pitchFamily="50" charset="-128"/>
                <a:ea typeface="HG丸ｺﾞｼｯｸM-PRO" panose="020F0600000000000000" pitchFamily="50" charset="-128"/>
                <a:cs typeface="HG丸ｺﾞｼｯｸM-PRO" panose="020F0600000000000000" pitchFamily="50" charset="-128"/>
              </a:rPr>
              <a:t>○がん患者会等との連携促進○がん教育、がんに関する知識の普及啓発</a:t>
            </a:r>
            <a:endParaRPr kumimoji="1" lang="ja-JP" altLang="en-US" sz="1050" dirty="0">
              <a:solidFill>
                <a:prstClr val="black"/>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8" name="テキスト ボックス 2">
            <a:extLst>
              <a:ext uri="{FF2B5EF4-FFF2-40B4-BE49-F238E27FC236}">
                <a16:creationId xmlns:a16="http://schemas.microsoft.com/office/drawing/2014/main" id="{8C21076A-04C4-47CC-909D-8FCF928D5599}"/>
              </a:ext>
            </a:extLst>
          </p:cNvPr>
          <p:cNvSpPr txBox="1">
            <a:spLocks noChangeArrowheads="1"/>
          </p:cNvSpPr>
          <p:nvPr/>
        </p:nvSpPr>
        <p:spPr bwMode="auto">
          <a:xfrm>
            <a:off x="390019" y="5076268"/>
            <a:ext cx="8975909" cy="323185"/>
          </a:xfrm>
          <a:prstGeom prst="rect">
            <a:avLst/>
          </a:prstGeom>
          <a:solidFill>
            <a:srgbClr val="FFFFFF"/>
          </a:solidFill>
          <a:ln w="9525">
            <a:noFill/>
            <a:miter lim="800000"/>
            <a:headEnd/>
            <a:tailEnd/>
          </a:ln>
        </p:spPr>
        <p:txBody>
          <a:bodyPr rot="0" vert="horz" wrap="square" lIns="89509" tIns="44754" rIns="89509" bIns="44754" anchor="t" anchorCtr="0">
            <a:noAutofit/>
          </a:bodyPr>
          <a:lstStyle/>
          <a:p>
            <a:pPr algn="ctr" defTabSz="1050219"/>
            <a:r>
              <a:rPr kumimoji="1" lang="en-US" sz="1100" b="1" dirty="0">
                <a:solidFill>
                  <a:srgbClr val="000000"/>
                </a:solidFill>
                <a:latin typeface="HG丸ｺﾞｼｯｸM-PRO" panose="020F0600000000000000" pitchFamily="50" charset="-128"/>
                <a:ea typeface="ＭＳ 明朝" panose="02020609040205080304" pitchFamily="17" charset="-128"/>
                <a:cs typeface="HG丸ｺﾞｼｯｸM-PRO" panose="020F0600000000000000" pitchFamily="50" charset="-128"/>
              </a:rPr>
              <a:t>(</a:t>
            </a:r>
            <a:r>
              <a:rPr kumimoji="1" lang="ja-JP" altLang="en-US" sz="1100" b="1" dirty="0">
                <a:solidFill>
                  <a:srgbClr val="000000"/>
                </a:solidFill>
                <a:latin typeface="ＭＳ Ｐゴシック" panose="020B0600070205080204" pitchFamily="50" charset="-128"/>
                <a:ea typeface="HG丸ｺﾞｼｯｸM-PRO" panose="020F0600000000000000" pitchFamily="50" charset="-128"/>
                <a:cs typeface="HG丸ｺﾞｼｯｸM-PRO" panose="020F0600000000000000" pitchFamily="50" charset="-128"/>
              </a:rPr>
              <a:t>４</a:t>
            </a:r>
            <a:r>
              <a:rPr kumimoji="1" lang="en-US" sz="1100" b="1" dirty="0">
                <a:solidFill>
                  <a:srgbClr val="000000"/>
                </a:solidFill>
                <a:latin typeface="HG丸ｺﾞｼｯｸM-PRO" panose="020F0600000000000000" pitchFamily="50" charset="-128"/>
                <a:ea typeface="ＭＳ 明朝" panose="02020609040205080304" pitchFamily="17" charset="-128"/>
                <a:cs typeface="HG丸ｺﾞｼｯｸM-PRO" panose="020F0600000000000000" pitchFamily="50" charset="-128"/>
              </a:rPr>
              <a:t>)</a:t>
            </a:r>
            <a:r>
              <a:rPr kumimoji="1" lang="ja-JP" altLang="en-US" sz="1100" b="1" dirty="0">
                <a:solidFill>
                  <a:srgbClr val="000000"/>
                </a:solidFill>
                <a:latin typeface="ＭＳ Ｐゴシック" panose="020B0600070205080204" pitchFamily="50" charset="-128"/>
                <a:ea typeface="HG丸ｺﾞｼｯｸM-PRO" panose="020F0600000000000000" pitchFamily="50" charset="-128"/>
                <a:cs typeface="HG丸ｺﾞｼｯｸM-PRO" panose="020F0600000000000000" pitchFamily="50" charset="-128"/>
              </a:rPr>
              <a:t>データの基盤整備・活用　</a:t>
            </a:r>
            <a:r>
              <a:rPr kumimoji="1" lang="ja-JP" altLang="en-US" sz="800" b="1" dirty="0">
                <a:solidFill>
                  <a:srgbClr val="000000"/>
                </a:solidFill>
                <a:latin typeface="ＭＳ Ｐゴシック" panose="020B0600070205080204" pitchFamily="50" charset="-128"/>
                <a:ea typeface="HG丸ｺﾞｼｯｸM-PRO" panose="020F0600000000000000" pitchFamily="50" charset="-128"/>
                <a:cs typeface="HG丸ｺﾞｼｯｸM-PRO" panose="020F0600000000000000" pitchFamily="50" charset="-128"/>
              </a:rPr>
              <a:t>　 </a:t>
            </a:r>
            <a:r>
              <a:rPr kumimoji="1" lang="ja-JP" altLang="en-US" sz="1100" dirty="0">
                <a:solidFill>
                  <a:srgbClr val="000000"/>
                </a:solidFill>
                <a:latin typeface="ＭＳ Ｐゴシック" panose="020B0600070205080204" pitchFamily="50" charset="-128"/>
                <a:ea typeface="HG丸ｺﾞｼｯｸM-PRO" panose="020F0600000000000000" pitchFamily="50" charset="-128"/>
                <a:cs typeface="HG丸ｺﾞｼｯｸM-PRO" panose="020F0600000000000000" pitchFamily="50" charset="-128"/>
              </a:rPr>
              <a:t>○がん登録の精度向上　　○がん登録等のデータ利活用</a:t>
            </a:r>
            <a:endParaRPr kumimoji="1" lang="ja-JP" altLang="en-US" sz="1050" dirty="0">
              <a:solidFill>
                <a:prstClr val="black"/>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9" name="テキスト ボックス 2">
            <a:extLst>
              <a:ext uri="{FF2B5EF4-FFF2-40B4-BE49-F238E27FC236}">
                <a16:creationId xmlns:a16="http://schemas.microsoft.com/office/drawing/2014/main" id="{4EAADE0E-5A1C-4B2E-98FB-83AC233AB616}"/>
              </a:ext>
            </a:extLst>
          </p:cNvPr>
          <p:cNvSpPr txBox="1">
            <a:spLocks noChangeArrowheads="1"/>
          </p:cNvSpPr>
          <p:nvPr/>
        </p:nvSpPr>
        <p:spPr bwMode="auto">
          <a:xfrm>
            <a:off x="3543256" y="1583122"/>
            <a:ext cx="2486510" cy="31552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rot="0" vert="horz" wrap="square" lIns="89509" tIns="44754" rIns="89509" bIns="44754" anchor="t" anchorCtr="0">
            <a:noAutofit/>
          </a:bodyPr>
          <a:lstStyle/>
          <a:p>
            <a:pPr algn="ctr" defTabSz="1050219">
              <a:lnSpc>
                <a:spcPts val="1468"/>
              </a:lnSpc>
            </a:pPr>
            <a:r>
              <a:rPr kumimoji="1" lang="ja-JP" altLang="en-US" sz="1100" b="1" dirty="0">
                <a:solidFill>
                  <a:srgbClr val="000000"/>
                </a:solidFill>
                <a:latin typeface="HG丸ｺﾞｼｯｸM-PRO"/>
                <a:ea typeface="Meiryo UI"/>
                <a:cs typeface="HG丸ｺﾞｼｯｸM-PRO"/>
              </a:rPr>
              <a:t>がん生存率の向上</a:t>
            </a:r>
            <a:endParaRPr kumimoji="1" lang="ja-JP" altLang="en-US" sz="1100" dirty="0">
              <a:solidFill>
                <a:srgbClr val="000000"/>
              </a:solidFill>
              <a:latin typeface="HG丸ｺﾞｼｯｸM-PRO"/>
              <a:ea typeface="Meiryo UI"/>
              <a:cs typeface="HG丸ｺﾞｼｯｸM-PRO"/>
            </a:endParaRPr>
          </a:p>
        </p:txBody>
      </p:sp>
      <p:sp>
        <p:nvSpPr>
          <p:cNvPr id="30" name="タイトル 1">
            <a:extLst>
              <a:ext uri="{FF2B5EF4-FFF2-40B4-BE49-F238E27FC236}">
                <a16:creationId xmlns:a16="http://schemas.microsoft.com/office/drawing/2014/main" id="{817AF19F-1AE1-48A4-A683-B10085A399D1}"/>
              </a:ext>
            </a:extLst>
          </p:cNvPr>
          <p:cNvSpPr txBox="1">
            <a:spLocks/>
          </p:cNvSpPr>
          <p:nvPr/>
        </p:nvSpPr>
        <p:spPr>
          <a:xfrm>
            <a:off x="973924" y="160655"/>
            <a:ext cx="7808101" cy="246221"/>
          </a:xfrm>
          <a:prstGeom prst="rect">
            <a:avLst/>
          </a:prstGeom>
        </p:spPr>
        <p:txBody>
          <a:bodyPr wrap="square" lIns="0" tIns="0" rIns="0" bIns="0">
            <a:spAutoFit/>
          </a:bodyPr>
          <a:lstStyle>
            <a:lvl1pPr>
              <a:defRPr sz="3200" b="1" i="0">
                <a:solidFill>
                  <a:schemeClr val="tx1"/>
                </a:solidFill>
                <a:latin typeface="Meiryo"/>
                <a:ea typeface="+mj-ea"/>
                <a:cs typeface="Meiryo"/>
              </a:defRPr>
            </a:lvl1pPr>
          </a:lstStyle>
          <a:p>
            <a:pPr algn="ctr"/>
            <a:r>
              <a:rPr kumimoji="1" lang="ja-JP" altLang="en-US" sz="1600" dirty="0">
                <a:latin typeface="メイリオ" panose="020B0604030504040204" pitchFamily="50" charset="-128"/>
                <a:ea typeface="メイリオ" panose="020B0604030504040204" pitchFamily="50" charset="-128"/>
              </a:rPr>
              <a:t>大阪府の取り組み（第４期大阪府がん対策推進計画）</a:t>
            </a:r>
          </a:p>
        </p:txBody>
      </p:sp>
      <p:sp>
        <p:nvSpPr>
          <p:cNvPr id="2" name="テキスト ボックス 1">
            <a:extLst>
              <a:ext uri="{FF2B5EF4-FFF2-40B4-BE49-F238E27FC236}">
                <a16:creationId xmlns:a16="http://schemas.microsoft.com/office/drawing/2014/main" id="{6EB19D64-F04A-4C34-9C9A-1707044955B0}"/>
              </a:ext>
            </a:extLst>
          </p:cNvPr>
          <p:cNvSpPr txBox="1"/>
          <p:nvPr/>
        </p:nvSpPr>
        <p:spPr>
          <a:xfrm>
            <a:off x="432707" y="6490607"/>
            <a:ext cx="8787518" cy="276999"/>
          </a:xfrm>
          <a:prstGeom prst="rect">
            <a:avLst/>
          </a:prstGeom>
          <a:noFill/>
        </p:spPr>
        <p:txBody>
          <a:bodyPr vert="horz" wrap="square" rtlCol="0">
            <a:spAutoFit/>
          </a:bodyPr>
          <a:lstStyle/>
          <a:p>
            <a:pPr algn="ctr"/>
            <a:r>
              <a:rPr kumimoji="1" lang="ja-JP" altLang="en-US" sz="1200" b="1" dirty="0">
                <a:latin typeface="Meiryo UI" panose="020B0604030504040204" pitchFamily="50" charset="-128"/>
                <a:ea typeface="Meiryo UI" panose="020B0604030504040204" pitchFamily="50" charset="-128"/>
              </a:rPr>
              <a:t>令和</a:t>
            </a:r>
            <a:r>
              <a:rPr kumimoji="1" lang="en-US" altLang="ja-JP" sz="1200" b="1" dirty="0">
                <a:latin typeface="Meiryo UI" panose="020B0604030504040204" pitchFamily="50" charset="-128"/>
                <a:ea typeface="Meiryo UI" panose="020B0604030504040204" pitchFamily="50" charset="-128"/>
              </a:rPr>
              <a:t>6</a:t>
            </a:r>
            <a:r>
              <a:rPr kumimoji="1" lang="ja-JP" altLang="en-US" sz="1200" b="1" dirty="0">
                <a:latin typeface="Meiryo UI" panose="020B0604030504040204" pitchFamily="50" charset="-128"/>
                <a:ea typeface="Meiryo UI" panose="020B0604030504040204" pitchFamily="50" charset="-128"/>
              </a:rPr>
              <a:t>年度における基本的な取組みは、概ね予定どおり実施している</a:t>
            </a:r>
          </a:p>
        </p:txBody>
      </p:sp>
      <p:sp>
        <p:nvSpPr>
          <p:cNvPr id="5" name="正方形/長方形 4"/>
          <p:cNvSpPr/>
          <p:nvPr/>
        </p:nvSpPr>
        <p:spPr>
          <a:xfrm>
            <a:off x="250690" y="406437"/>
            <a:ext cx="1354007" cy="343117"/>
          </a:xfrm>
          <a:prstGeom prst="rect">
            <a:avLst/>
          </a:prstGeom>
          <a:noFill/>
          <a:ln w="25400" cap="flat" cmpd="sng" algn="ctr">
            <a:noFill/>
            <a:prstDash val="solid"/>
          </a:ln>
          <a:effectLst/>
        </p:spPr>
        <p:txBody>
          <a:bodyPr rot="0" spcFirstLastPara="0" vert="horz" wrap="square" lIns="89509" tIns="44754" rIns="89509" bIns="44754" numCol="1" spcCol="0" rtlCol="0" fromWordArt="0" anchor="ctr" anchorCtr="0" forceAA="0" compatLnSpc="1">
            <a:prstTxWarp prst="textNoShape">
              <a:avLst/>
            </a:prstTxWarp>
            <a:noAutofit/>
          </a:bodyPr>
          <a:lstStyle/>
          <a:p>
            <a:pPr algn="ctr" defTabSz="1050219"/>
            <a:r>
              <a:rPr kumimoji="1" lang="ja-JP" altLang="en-US" sz="1200" b="1" dirty="0">
                <a:solidFill>
                  <a:srgbClr val="000000"/>
                </a:solidFill>
                <a:latin typeface="HG丸ｺﾞｼｯｸM-PRO"/>
                <a:ea typeface="Meiryo UI"/>
                <a:cs typeface="HG丸ｺﾞｼｯｸM-PRO"/>
              </a:rPr>
              <a:t>＜基本理念＞</a:t>
            </a:r>
            <a:endParaRPr kumimoji="1" lang="ja-JP" altLang="en-US" sz="1200" dirty="0">
              <a:solidFill>
                <a:srgbClr val="000000"/>
              </a:solidFill>
              <a:latin typeface="HG丸ｺﾞｼｯｸM-PRO"/>
              <a:ea typeface="Meiryo UI"/>
              <a:cs typeface="HG丸ｺﾞｼｯｸM-PRO"/>
            </a:endParaRPr>
          </a:p>
        </p:txBody>
      </p:sp>
      <p:graphicFrame>
        <p:nvGraphicFramePr>
          <p:cNvPr id="32" name="表 31">
            <a:extLst>
              <a:ext uri="{FF2B5EF4-FFF2-40B4-BE49-F238E27FC236}">
                <a16:creationId xmlns:a16="http://schemas.microsoft.com/office/drawing/2014/main" id="{DEE9ADA8-6193-4A44-A635-7DF088CED9C1}"/>
              </a:ext>
            </a:extLst>
          </p:cNvPr>
          <p:cNvGraphicFramePr>
            <a:graphicFrameLocks noGrp="1"/>
          </p:cNvGraphicFramePr>
          <p:nvPr>
            <p:extLst>
              <p:ext uri="{D42A27DB-BD31-4B8C-83A1-F6EECF244321}">
                <p14:modId xmlns:p14="http://schemas.microsoft.com/office/powerpoint/2010/main" val="972289749"/>
              </p:ext>
            </p:extLst>
          </p:nvPr>
        </p:nvGraphicFramePr>
        <p:xfrm>
          <a:off x="282013" y="2002972"/>
          <a:ext cx="9235538" cy="907057"/>
        </p:xfrm>
        <a:graphic>
          <a:graphicData uri="http://schemas.openxmlformats.org/drawingml/2006/table">
            <a:tbl>
              <a:tblPr firstRow="1" firstCol="1" bandRow="1"/>
              <a:tblGrid>
                <a:gridCol w="308528">
                  <a:extLst>
                    <a:ext uri="{9D8B030D-6E8A-4147-A177-3AD203B41FA5}">
                      <a16:colId xmlns:a16="http://schemas.microsoft.com/office/drawing/2014/main" val="2528693173"/>
                    </a:ext>
                  </a:extLst>
                </a:gridCol>
                <a:gridCol w="3386108">
                  <a:extLst>
                    <a:ext uri="{9D8B030D-6E8A-4147-A177-3AD203B41FA5}">
                      <a16:colId xmlns:a16="http://schemas.microsoft.com/office/drawing/2014/main" val="3611256714"/>
                    </a:ext>
                  </a:extLst>
                </a:gridCol>
                <a:gridCol w="2252701">
                  <a:extLst>
                    <a:ext uri="{9D8B030D-6E8A-4147-A177-3AD203B41FA5}">
                      <a16:colId xmlns:a16="http://schemas.microsoft.com/office/drawing/2014/main" val="1625580375"/>
                    </a:ext>
                  </a:extLst>
                </a:gridCol>
                <a:gridCol w="2220686">
                  <a:extLst>
                    <a:ext uri="{9D8B030D-6E8A-4147-A177-3AD203B41FA5}">
                      <a16:colId xmlns:a16="http://schemas.microsoft.com/office/drawing/2014/main" val="368113662"/>
                    </a:ext>
                  </a:extLst>
                </a:gridCol>
                <a:gridCol w="1067515">
                  <a:extLst>
                    <a:ext uri="{9D8B030D-6E8A-4147-A177-3AD203B41FA5}">
                      <a16:colId xmlns:a16="http://schemas.microsoft.com/office/drawing/2014/main" val="1447783951"/>
                    </a:ext>
                  </a:extLst>
                </a:gridCol>
              </a:tblGrid>
              <a:tr h="164110">
                <a:tc>
                  <a:txBody>
                    <a:bodyPr/>
                    <a:lstStyle/>
                    <a:p>
                      <a:pPr algn="l"/>
                      <a:endParaRPr lang="ja-JP" sz="1000">
                        <a:effectLst/>
                        <a:latin typeface="Times New Roman" panose="02020603050405020304" pitchFamily="18" charset="0"/>
                      </a:endParaRPr>
                    </a:p>
                  </a:txBody>
                  <a:tcPr marL="62865" marR="62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tc>
                  <a:txBody>
                    <a:bodyPr/>
                    <a:lstStyle/>
                    <a:p>
                      <a:pPr algn="ctr">
                        <a:lnSpc>
                          <a:spcPts val="1600"/>
                        </a:lnSpc>
                      </a:pPr>
                      <a:r>
                        <a:rPr lang="ja-JP" sz="1000" b="1"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【全体目標】</a:t>
                      </a:r>
                      <a:endParaRPr lang="ja-JP" sz="1000" dirty="0">
                        <a:solidFill>
                          <a:srgbClr val="000000"/>
                        </a:solidFill>
                        <a:effectLst/>
                        <a:latin typeface="ＭＳ ゴシック" panose="020B0609070205080204" pitchFamily="49" charset="-128"/>
                        <a:ea typeface="ＭＳ ゴシック" panose="020B0609070205080204" pitchFamily="49"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000" b="1" dirty="0">
                          <a:solidFill>
                            <a:srgbClr val="000000"/>
                          </a:solidFill>
                          <a:effectLst/>
                          <a:latin typeface="ＭＳ ゴシック" panose="020B0609070205080204" pitchFamily="49" charset="-128"/>
                          <a:ea typeface="ＭＳ ゴシック" panose="020B0609070205080204" pitchFamily="49" charset="-128"/>
                          <a:cs typeface="HG丸ｺﾞｼｯｸM-PRO"/>
                        </a:rPr>
                        <a:t>策定時の値</a:t>
                      </a:r>
                      <a:endParaRPr lang="ja-JP" altLang="ja-JP" sz="1000" b="1" dirty="0">
                        <a:solidFill>
                          <a:srgbClr val="000000"/>
                        </a:solidFill>
                        <a:effectLst/>
                        <a:latin typeface="ＭＳ ゴシック" panose="020B0609070205080204" pitchFamily="49" charset="-128"/>
                        <a:ea typeface="ＭＳ ゴシック" panose="020B0609070205080204" pitchFamily="49" charset="-128"/>
                        <a:cs typeface="HG丸ｺﾞｼｯｸM-PRO"/>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000" b="1" dirty="0">
                          <a:solidFill>
                            <a:srgbClr val="000000"/>
                          </a:solidFill>
                          <a:effectLst/>
                          <a:latin typeface="ＭＳ ゴシック" panose="020B0609070205080204" pitchFamily="49" charset="-128"/>
                          <a:ea typeface="ＭＳ ゴシック" panose="020B0609070205080204" pitchFamily="49" charset="-128"/>
                          <a:cs typeface="HG丸ｺﾞｼｯｸM-PRO"/>
                        </a:rPr>
                        <a:t>現状値</a:t>
                      </a:r>
                      <a:endParaRPr lang="ja-JP" altLang="ja-JP" sz="1000" b="1" dirty="0">
                        <a:solidFill>
                          <a:srgbClr val="000000"/>
                        </a:solidFill>
                        <a:effectLst/>
                        <a:latin typeface="ＭＳ ゴシック" panose="020B0609070205080204" pitchFamily="49" charset="-128"/>
                        <a:ea typeface="ＭＳ ゴシック" panose="020B0609070205080204" pitchFamily="49" charset="-128"/>
                        <a:cs typeface="HG丸ｺﾞｼｯｸM-PRO"/>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tc>
                  <a:txBody>
                    <a:bodyPr/>
                    <a:lstStyle/>
                    <a:p>
                      <a:pPr algn="ctr">
                        <a:lnSpc>
                          <a:spcPts val="1600"/>
                        </a:lnSpc>
                      </a:pPr>
                      <a:r>
                        <a:rPr lang="en-US" sz="1000" b="1" dirty="0">
                          <a:solidFill>
                            <a:srgbClr val="00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2029</a:t>
                      </a:r>
                      <a:r>
                        <a:rPr lang="ja-JP" sz="1000" b="1" dirty="0">
                          <a:solidFill>
                            <a:srgbClr val="00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年度目標</a:t>
                      </a:r>
                      <a:r>
                        <a:rPr lang="ja-JP" altLang="en-US" sz="1000" b="1" dirty="0">
                          <a:solidFill>
                            <a:srgbClr val="00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値</a:t>
                      </a:r>
                      <a:endParaRPr lang="ja-JP" sz="1000" dirty="0">
                        <a:solidFill>
                          <a:srgbClr val="000000"/>
                        </a:solidFill>
                        <a:effectLst/>
                        <a:latin typeface="ＭＳ ゴシック" panose="020B0609070205080204" pitchFamily="49" charset="-128"/>
                        <a:ea typeface="ＭＳ ゴシック" panose="020B0609070205080204" pitchFamily="49"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62904705"/>
                  </a:ext>
                </a:extLst>
              </a:tr>
              <a:tr h="386215">
                <a:tc>
                  <a:txBody>
                    <a:bodyPr/>
                    <a:lstStyle/>
                    <a:p>
                      <a:pPr algn="ctr">
                        <a:lnSpc>
                          <a:spcPts val="1600"/>
                        </a:lnSpc>
                      </a:pPr>
                      <a:r>
                        <a:rPr lang="en-US" sz="1000" b="1" dirty="0">
                          <a:solidFill>
                            <a:srgbClr val="000000"/>
                          </a:solidFill>
                          <a:effectLst/>
                          <a:latin typeface="ＭＳ ゴシック" panose="020B0609070205080204" pitchFamily="49" charset="-128"/>
                          <a:ea typeface="HG丸ｺﾞｼｯｸM-PRO" panose="020F0600000000000000" pitchFamily="50" charset="-128"/>
                          <a:cs typeface="ＭＳ Ｐゴシック" panose="020B0600070205080204" pitchFamily="50" charset="-128"/>
                        </a:rPr>
                        <a:t>1</a:t>
                      </a:r>
                      <a:endParaRPr lang="ja-JP" sz="12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BFBF"/>
                    </a:solidFill>
                  </a:tcPr>
                </a:tc>
                <a:tc>
                  <a:txBody>
                    <a:bodyPr/>
                    <a:lstStyle/>
                    <a:p>
                      <a:pPr algn="l">
                        <a:lnSpc>
                          <a:spcPts val="1300"/>
                        </a:lnSpc>
                      </a:pPr>
                      <a:r>
                        <a:rPr lang="ja-JP" sz="105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大阪府のがん年齢調整死亡率（</a:t>
                      </a:r>
                      <a:r>
                        <a:rPr lang="en-US" sz="105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75</a:t>
                      </a:r>
                      <a:r>
                        <a:rPr lang="ja-JP" sz="105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歳未満）</a:t>
                      </a:r>
                      <a:endParaRPr lang="ja-JP" sz="12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p>
                      <a:pPr algn="l">
                        <a:lnSpc>
                          <a:spcPts val="1300"/>
                        </a:lnSpc>
                      </a:pPr>
                      <a:r>
                        <a:rPr lang="ja-JP" sz="7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【人口動態統計を用いて大阪国際がんセンター がん対策センター作成】</a:t>
                      </a:r>
                      <a:endParaRPr lang="ja-JP" sz="10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pPr>
                      <a:r>
                        <a:rPr lang="en-US" sz="105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132.2</a:t>
                      </a:r>
                      <a:r>
                        <a:rPr lang="ja-JP" sz="105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人</a:t>
                      </a:r>
                      <a:endParaRPr lang="ja-JP" sz="12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p>
                      <a:pPr algn="ctr">
                        <a:lnSpc>
                          <a:spcPts val="1400"/>
                        </a:lnSpc>
                      </a:pPr>
                      <a:r>
                        <a:rPr 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＜人口</a:t>
                      </a:r>
                      <a:r>
                        <a:rPr lang="en-US"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10</a:t>
                      </a:r>
                      <a:r>
                        <a:rPr 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万対＞【令和３（</a:t>
                      </a:r>
                      <a:r>
                        <a:rPr lang="en-US"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2021</a:t>
                      </a:r>
                      <a:r>
                        <a:rPr 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）年】</a:t>
                      </a:r>
                      <a:endParaRPr lang="ja-JP" sz="9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pP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rPr>
                        <a:t>127.5</a:t>
                      </a:r>
                      <a:r>
                        <a:rPr lang="ja-JP" altLang="en-US" sz="9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rPr>
                        <a:t>人</a:t>
                      </a:r>
                      <a:endPar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p>
                      <a:pPr algn="ctr">
                        <a:lnSpc>
                          <a:spcPts val="1400"/>
                        </a:lnSpc>
                      </a:pPr>
                      <a:r>
                        <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＜人口</a:t>
                      </a: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10</a:t>
                      </a:r>
                      <a:r>
                        <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万対＞【令和</a:t>
                      </a: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4</a:t>
                      </a:r>
                      <a:r>
                        <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a:t>
                      </a: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2023</a:t>
                      </a:r>
                      <a:r>
                        <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）年</a:t>
                      </a: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a:t>
                      </a:r>
                      <a:endPar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pPr>
                      <a:r>
                        <a:rPr lang="ja-JP" sz="105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減少</a:t>
                      </a:r>
                      <a:endParaRPr lang="ja-JP" sz="12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0052135"/>
                  </a:ext>
                </a:extLst>
              </a:tr>
              <a:tr h="347042">
                <a:tc>
                  <a:txBody>
                    <a:bodyPr/>
                    <a:lstStyle/>
                    <a:p>
                      <a:pPr algn="ctr">
                        <a:lnSpc>
                          <a:spcPts val="1600"/>
                        </a:lnSpc>
                      </a:pPr>
                      <a:r>
                        <a:rPr lang="en-US" sz="1000" b="1" dirty="0">
                          <a:solidFill>
                            <a:srgbClr val="000000"/>
                          </a:solidFill>
                          <a:effectLst/>
                          <a:latin typeface="ＭＳ ゴシック" panose="020B0609070205080204" pitchFamily="49" charset="-128"/>
                          <a:ea typeface="HG丸ｺﾞｼｯｸM-PRO" panose="020F0600000000000000" pitchFamily="50" charset="-128"/>
                          <a:cs typeface="ＭＳ Ｐゴシック" panose="020B0600070205080204" pitchFamily="50" charset="-128"/>
                        </a:rPr>
                        <a:t>2</a:t>
                      </a:r>
                      <a:endParaRPr lang="ja-JP" sz="120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a:lnSpc>
                          <a:spcPts val="1300"/>
                        </a:lnSpc>
                      </a:pPr>
                      <a:r>
                        <a:rPr lang="ja-JP" sz="105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大阪府のがん年齢調整り患率</a:t>
                      </a:r>
                      <a:r>
                        <a:rPr lang="ja-JP" altLang="en-US" sz="105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sz="105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75</a:t>
                      </a:r>
                      <a:r>
                        <a:rPr lang="ja-JP" sz="105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歳未満、進行がん</a:t>
                      </a:r>
                      <a:r>
                        <a:rPr lang="en-US" altLang="ja-JP" sz="105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lang="ja-JP" sz="12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p>
                      <a:pPr algn="l">
                        <a:lnSpc>
                          <a:spcPts val="1300"/>
                        </a:lnSpc>
                      </a:pPr>
                      <a:r>
                        <a:rPr lang="ja-JP" sz="7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【大阪府がん登録データを用いて大阪国際がんセンター がん対策センター作成】</a:t>
                      </a:r>
                      <a:endParaRPr lang="ja-JP" sz="10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pPr>
                      <a:r>
                        <a:rPr lang="en-US" sz="105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268.4</a:t>
                      </a:r>
                      <a:r>
                        <a:rPr lang="ja-JP" sz="105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人</a:t>
                      </a:r>
                      <a:br>
                        <a:rPr lang="en-US" sz="8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br>
                      <a:r>
                        <a:rPr 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＜人口</a:t>
                      </a:r>
                      <a:r>
                        <a:rPr lang="en-US"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10</a:t>
                      </a:r>
                      <a:r>
                        <a:rPr 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万対＞【令和元（</a:t>
                      </a:r>
                      <a:r>
                        <a:rPr lang="en-US"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2019</a:t>
                      </a:r>
                      <a:r>
                        <a:rPr 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）年】</a:t>
                      </a:r>
                      <a:endParaRPr lang="ja-JP" sz="8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pP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rPr>
                        <a:t>251.9</a:t>
                      </a:r>
                      <a:r>
                        <a:rPr lang="ja-JP" altLang="en-US" sz="9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rPr>
                        <a:t>人</a:t>
                      </a:r>
                      <a:endPar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p>
                      <a:pPr algn="ctr">
                        <a:lnSpc>
                          <a:spcPts val="1400"/>
                        </a:lnSpc>
                      </a:pPr>
                      <a:r>
                        <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＜人口</a:t>
                      </a: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10</a:t>
                      </a:r>
                      <a:r>
                        <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万対＞【令和</a:t>
                      </a: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a:t>
                      </a:r>
                      <a:r>
                        <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a:t>
                      </a: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2020</a:t>
                      </a:r>
                      <a:r>
                        <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）年</a:t>
                      </a:r>
                      <a:r>
                        <a:rPr lang="en-US" altLang="ja-JP" sz="90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a:t>
                      </a:r>
                      <a:endParaRPr lang="ja-JP" altLang="ja-JP" sz="9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pPr>
                      <a:r>
                        <a:rPr lang="ja-JP" sz="1050" dirty="0">
                          <a:solidFill>
                            <a:srgbClr val="0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減少</a:t>
                      </a:r>
                      <a:endParaRPr lang="ja-JP" sz="1200" dirty="0">
                        <a:solidFill>
                          <a:srgbClr val="000000"/>
                        </a:solidFill>
                        <a:effectLst/>
                        <a:latin typeface="HG丸ｺﾞｼｯｸM-PRO" panose="020F0600000000000000" pitchFamily="50" charset="-128"/>
                        <a:ea typeface="HG丸ｺﾞｼｯｸM-PRO" panose="020F0600000000000000" pitchFamily="50" charset="-128"/>
                        <a:cs typeface="HG丸ｺﾞｼｯｸM-PRO" panose="020F0600000000000000" pitchFamily="50" charset="-128"/>
                      </a:endParaRPr>
                    </a:p>
                  </a:txBody>
                  <a:tcPr marL="62865" marR="6286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7556663"/>
                  </a:ext>
                </a:extLst>
              </a:tr>
            </a:tbl>
          </a:graphicData>
        </a:graphic>
      </p:graphicFrame>
      <p:sp>
        <p:nvSpPr>
          <p:cNvPr id="33" name="スライド番号プレースホルダー 1">
            <a:extLst>
              <a:ext uri="{FF2B5EF4-FFF2-40B4-BE49-F238E27FC236}">
                <a16:creationId xmlns:a16="http://schemas.microsoft.com/office/drawing/2014/main" id="{C064025A-763C-4D5D-8A3C-402C6C6E53DF}"/>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2</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68484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概ね予定どおり</a:t>
            </a:r>
          </a:p>
        </p:txBody>
      </p:sp>
      <p:sp>
        <p:nvSpPr>
          <p:cNvPr id="8" name="正方形/長方形 7"/>
          <p:cNvSpPr/>
          <p:nvPr/>
        </p:nvSpPr>
        <p:spPr>
          <a:xfrm>
            <a:off x="354437" y="914823"/>
            <a:ext cx="9259910" cy="55880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現在の状況</a:t>
            </a:r>
            <a:endParaRPr kumimoji="0" lang="ja-JP" altLang="ja-JP"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7.9</a:t>
            </a:r>
            <a:r>
              <a:rPr kumimoji="1" lang="ja-JP"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a:t>
            </a:r>
            <a:endParaRPr kumimoji="0" lang="ja-JP" altLang="ja-JP"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【平成</a:t>
            </a:r>
            <a:r>
              <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24</a:t>
            </a:r>
            <a:r>
              <a:rPr kumimoji="1" lang="ja-JP"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2012</a:t>
            </a:r>
            <a:r>
              <a:rPr kumimoji="1" lang="ja-JP"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）年】</a:t>
            </a:r>
            <a:endParaRPr kumimoji="0" lang="ja-JP" altLang="ja-JP"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15</a:t>
            </a:r>
            <a:r>
              <a:rPr kumimoji="1" lang="ja-JP"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件</a:t>
            </a:r>
            <a:endParaRPr kumimoji="0" lang="ja-JP" altLang="ja-JP"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【平成</a:t>
            </a:r>
            <a:r>
              <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28</a:t>
            </a:r>
            <a:r>
              <a:rPr kumimoji="1" lang="ja-JP"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2016</a:t>
            </a:r>
            <a:r>
              <a:rPr kumimoji="1" lang="ja-JP"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）年】</a:t>
            </a:r>
            <a:endParaRPr kumimoji="0" lang="ja-JP" altLang="ja-JP"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9" name="表 18"/>
          <p:cNvGraphicFramePr>
            <a:graphicFrameLocks noGrp="1"/>
          </p:cNvGraphicFramePr>
          <p:nvPr>
            <p:extLst>
              <p:ext uri="{D42A27DB-BD31-4B8C-83A1-F6EECF244321}">
                <p14:modId xmlns:p14="http://schemas.microsoft.com/office/powerpoint/2010/main" val="2335546959"/>
              </p:ext>
            </p:extLst>
          </p:nvPr>
        </p:nvGraphicFramePr>
        <p:xfrm>
          <a:off x="667603" y="2153763"/>
          <a:ext cx="8570793" cy="2194502"/>
        </p:xfrm>
        <a:graphic>
          <a:graphicData uri="http://schemas.openxmlformats.org/drawingml/2006/table">
            <a:tbl>
              <a:tblPr firstRow="1" firstCol="1" bandRow="1">
                <a:tableStyleId>{5C22544A-7EE6-4342-B048-85BDC9FD1C3A}</a:tableStyleId>
              </a:tblPr>
              <a:tblGrid>
                <a:gridCol w="244550">
                  <a:extLst>
                    <a:ext uri="{9D8B030D-6E8A-4147-A177-3AD203B41FA5}">
                      <a16:colId xmlns:a16="http://schemas.microsoft.com/office/drawing/2014/main" val="20000"/>
                    </a:ext>
                  </a:extLst>
                </a:gridCol>
                <a:gridCol w="3213329">
                  <a:extLst>
                    <a:ext uri="{9D8B030D-6E8A-4147-A177-3AD203B41FA5}">
                      <a16:colId xmlns:a16="http://schemas.microsoft.com/office/drawing/2014/main" val="20001"/>
                    </a:ext>
                  </a:extLst>
                </a:gridCol>
                <a:gridCol w="2627291">
                  <a:extLst>
                    <a:ext uri="{9D8B030D-6E8A-4147-A177-3AD203B41FA5}">
                      <a16:colId xmlns:a16="http://schemas.microsoft.com/office/drawing/2014/main" val="20002"/>
                    </a:ext>
                  </a:extLst>
                </a:gridCol>
                <a:gridCol w="2485623">
                  <a:extLst>
                    <a:ext uri="{9D8B030D-6E8A-4147-A177-3AD203B41FA5}">
                      <a16:colId xmlns:a16="http://schemas.microsoft.com/office/drawing/2014/main" val="1316396622"/>
                    </a:ext>
                  </a:extLst>
                </a:gridCol>
              </a:tblGrid>
              <a:tr h="533047">
                <a:tc>
                  <a:txBody>
                    <a:bodyPr/>
                    <a:lstStyle/>
                    <a:p>
                      <a:pPr algn="ctr" fontAlgn="auto">
                        <a:lnSpc>
                          <a:spcPts val="16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sz="1400" b="1" dirty="0">
                          <a:effectLst/>
                          <a:latin typeface="+mn-ea"/>
                          <a:ea typeface="+mn-ea"/>
                        </a:rPr>
                        <a:t>モニタリング指標</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effectLst/>
                          <a:latin typeface="+mn-ea"/>
                          <a:ea typeface="+mn-ea"/>
                        </a:rPr>
                        <a:t>計画策定時</a:t>
                      </a:r>
                      <a:r>
                        <a:rPr lang="ja-JP" sz="1400" b="1" dirty="0">
                          <a:effectLst/>
                          <a:latin typeface="+mn-ea"/>
                          <a:ea typeface="+mn-ea"/>
                        </a:rPr>
                        <a:t>の</a:t>
                      </a:r>
                      <a:r>
                        <a:rPr lang="ja-JP" altLang="en-US" sz="1400" b="1" dirty="0">
                          <a:effectLst/>
                          <a:latin typeface="+mn-ea"/>
                          <a:ea typeface="+mn-ea"/>
                        </a:rPr>
                        <a:t>値</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effectLst/>
                          <a:latin typeface="+mn-ea"/>
                          <a:ea typeface="+mn-ea"/>
                        </a:rPr>
                        <a:t>現状</a:t>
                      </a:r>
                      <a:r>
                        <a:rPr lang="ja-JP" altLang="en-US" sz="1400" b="1" dirty="0">
                          <a:effectLst/>
                          <a:latin typeface="+mn-ea"/>
                          <a:ea typeface="+mn-ea"/>
                        </a:rPr>
                        <a:t>値</a:t>
                      </a:r>
                      <a:endParaRPr lang="ja-JP" altLang="ja-JP" sz="1400" b="1" dirty="0">
                        <a:solidFill>
                          <a:srgbClr val="000000"/>
                        </a:solidFill>
                        <a:effectLst/>
                        <a:latin typeface="+mn-ea"/>
                        <a:ea typeface="+mn-ea"/>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864244">
                <a:tc>
                  <a:txBody>
                    <a:bodyPr/>
                    <a:lstStyle/>
                    <a:p>
                      <a:pPr algn="ctr" fontAlgn="auto">
                        <a:lnSpc>
                          <a:spcPts val="1600"/>
                        </a:lnSpc>
                        <a:spcAft>
                          <a:spcPts val="0"/>
                        </a:spcAft>
                      </a:pPr>
                      <a:r>
                        <a:rPr lang="ja-JP" sz="1400" b="1" dirty="0">
                          <a:effectLst/>
                          <a:latin typeface="+mn-ea"/>
                          <a:ea typeface="+mn-ea"/>
                        </a:rPr>
                        <a:t>１</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en-US" sz="1400" b="1" dirty="0">
                          <a:effectLst/>
                          <a:latin typeface="+mn-ea"/>
                          <a:ea typeface="+mn-ea"/>
                        </a:rPr>
                        <a:t>DCO</a:t>
                      </a:r>
                      <a:endParaRPr lang="ja-JP" sz="1400" b="1" dirty="0">
                        <a:effectLst/>
                        <a:latin typeface="+mn-ea"/>
                        <a:ea typeface="+mn-ea"/>
                      </a:endParaRPr>
                    </a:p>
                    <a:p>
                      <a:pPr algn="l" fontAlgn="auto">
                        <a:lnSpc>
                          <a:spcPts val="1600"/>
                        </a:lnSpc>
                        <a:spcAft>
                          <a:spcPts val="0"/>
                        </a:spcAft>
                      </a:pPr>
                      <a:r>
                        <a:rPr lang="ja-JP" sz="1400" b="1" kern="100" dirty="0">
                          <a:effectLst/>
                          <a:latin typeface="+mn-ea"/>
                          <a:ea typeface="+mn-ea"/>
                        </a:rPr>
                        <a:t>＜がん登録データの精度の維持＞</a:t>
                      </a:r>
                      <a:endParaRPr lang="ja-JP" sz="1400" b="1" dirty="0">
                        <a:effectLst/>
                        <a:latin typeface="+mn-ea"/>
                        <a:ea typeface="+mn-ea"/>
                      </a:endParaRPr>
                    </a:p>
                    <a:p>
                      <a:pPr algn="l" fontAlgn="auto">
                        <a:lnSpc>
                          <a:spcPts val="1600"/>
                        </a:lnSpc>
                        <a:spcAft>
                          <a:spcPts val="0"/>
                        </a:spcAft>
                      </a:pPr>
                      <a:r>
                        <a:rPr lang="ja-JP" sz="1400" b="1" kern="100" dirty="0">
                          <a:effectLst/>
                          <a:latin typeface="+mn-ea"/>
                          <a:ea typeface="+mn-ea"/>
                        </a:rPr>
                        <a:t>【大阪府がん登録】</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effectLst/>
                          <a:latin typeface="+mn-ea"/>
                          <a:ea typeface="+mn-ea"/>
                        </a:rPr>
                        <a:t>1</a:t>
                      </a:r>
                      <a:r>
                        <a:rPr lang="en-US" sz="1400" b="1" dirty="0">
                          <a:effectLst/>
                          <a:latin typeface="+mn-ea"/>
                          <a:ea typeface="+mn-ea"/>
                        </a:rPr>
                        <a:t>.9</a:t>
                      </a:r>
                      <a:r>
                        <a:rPr lang="ja-JP" sz="1400" b="1" dirty="0">
                          <a:effectLst/>
                          <a:latin typeface="+mn-ea"/>
                          <a:ea typeface="+mn-ea"/>
                        </a:rPr>
                        <a:t>％</a:t>
                      </a:r>
                    </a:p>
                    <a:p>
                      <a:pPr algn="ctr" fontAlgn="auto">
                        <a:lnSpc>
                          <a:spcPts val="1600"/>
                        </a:lnSpc>
                        <a:spcAft>
                          <a:spcPts val="0"/>
                        </a:spcAft>
                      </a:pPr>
                      <a:r>
                        <a:rPr lang="ja-JP" sz="1400" b="1" dirty="0">
                          <a:effectLst/>
                          <a:latin typeface="+mn-ea"/>
                          <a:ea typeface="+mn-ea"/>
                        </a:rPr>
                        <a:t>【</a:t>
                      </a:r>
                      <a:r>
                        <a:rPr lang="ja-JP" altLang="en-US" sz="1400" b="1" dirty="0">
                          <a:effectLst/>
                          <a:latin typeface="+mn-ea"/>
                          <a:ea typeface="+mn-ea"/>
                        </a:rPr>
                        <a:t>令和元年</a:t>
                      </a:r>
                      <a:r>
                        <a:rPr lang="ja-JP" sz="1400" b="1" dirty="0">
                          <a:effectLst/>
                          <a:latin typeface="+mn-ea"/>
                          <a:ea typeface="+mn-ea"/>
                        </a:rPr>
                        <a:t>（</a:t>
                      </a:r>
                      <a:r>
                        <a:rPr lang="en-US" sz="1400" b="1" dirty="0">
                          <a:effectLst/>
                          <a:latin typeface="+mn-ea"/>
                          <a:ea typeface="+mn-ea"/>
                        </a:rPr>
                        <a:t>201</a:t>
                      </a:r>
                      <a:r>
                        <a:rPr lang="en-US" altLang="ja-JP" sz="1400" b="1" dirty="0">
                          <a:effectLst/>
                          <a:latin typeface="+mn-ea"/>
                          <a:ea typeface="+mn-ea"/>
                        </a:rPr>
                        <a:t>9</a:t>
                      </a:r>
                      <a:r>
                        <a:rPr lang="ja-JP" sz="1400" b="1" dirty="0">
                          <a:effectLst/>
                          <a:latin typeface="+mn-ea"/>
                          <a:ea typeface="+mn-ea"/>
                        </a:rPr>
                        <a:t>）年】</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400" b="1" dirty="0">
                          <a:solidFill>
                            <a:schemeClr val="tx1"/>
                          </a:solidFill>
                          <a:effectLst/>
                          <a:latin typeface="+mn-ea"/>
                          <a:ea typeface="+mn-ea"/>
                          <a:cs typeface="HG丸ｺﾞｼｯｸM-PRO"/>
                        </a:rPr>
                        <a:t>　</a:t>
                      </a:r>
                      <a:r>
                        <a:rPr lang="en-US" altLang="ja-JP" sz="1400" b="1" dirty="0">
                          <a:solidFill>
                            <a:schemeClr val="tx1"/>
                          </a:solidFill>
                          <a:effectLst/>
                          <a:latin typeface="+mn-ea"/>
                          <a:ea typeface="+mn-ea"/>
                          <a:cs typeface="HG丸ｺﾞｼｯｸM-PRO"/>
                        </a:rPr>
                        <a:t>1.9</a:t>
                      </a:r>
                      <a:r>
                        <a:rPr lang="ja-JP" altLang="en-US" sz="1400" b="1" dirty="0">
                          <a:solidFill>
                            <a:schemeClr val="tx1"/>
                          </a:solidFill>
                          <a:effectLst/>
                          <a:latin typeface="+mn-ea"/>
                          <a:ea typeface="+mn-ea"/>
                          <a:cs typeface="HG丸ｺﾞｼｯｸM-PRO"/>
                        </a:rPr>
                        <a:t>％</a:t>
                      </a:r>
                      <a:endParaRPr lang="en-US" altLang="ja-JP" sz="1400" b="1" dirty="0">
                        <a:solidFill>
                          <a:schemeClr val="tx1"/>
                        </a:solidFill>
                        <a:effectLst/>
                        <a:latin typeface="+mn-ea"/>
                        <a:ea typeface="+mn-ea"/>
                        <a:cs typeface="HG丸ｺﾞｼｯｸM-PRO"/>
                      </a:endParaRP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 ２（</a:t>
                      </a:r>
                      <a:r>
                        <a:rPr lang="en-US" altLang="ja-JP" sz="1400" b="1" dirty="0">
                          <a:solidFill>
                            <a:schemeClr val="tx1"/>
                          </a:solidFill>
                          <a:effectLst/>
                          <a:latin typeface="+mn-ea"/>
                          <a:ea typeface="+mn-ea"/>
                          <a:cs typeface="HG丸ｺﾞｼｯｸM-PRO"/>
                        </a:rPr>
                        <a:t>2020 </a:t>
                      </a:r>
                      <a:r>
                        <a:rPr lang="ja-JP" altLang="en-US" sz="1400" b="1" dirty="0">
                          <a:solidFill>
                            <a:schemeClr val="tx1"/>
                          </a:solidFill>
                          <a:effectLst/>
                          <a:latin typeface="+mn-ea"/>
                          <a:ea typeface="+mn-ea"/>
                          <a:cs typeface="HG丸ｺﾞｼｯｸM-PRO"/>
                        </a:rPr>
                        <a:t>）年</a:t>
                      </a:r>
                      <a:r>
                        <a:rPr lang="en-US" altLang="ja-JP" sz="1400" b="1" dirty="0">
                          <a:solidFill>
                            <a:schemeClr val="tx1"/>
                          </a:solidFill>
                          <a:effectLst/>
                          <a:latin typeface="+mn-ea"/>
                          <a:ea typeface="+mn-ea"/>
                          <a:cs typeface="HG丸ｺﾞｼｯｸM-PRO"/>
                        </a:rPr>
                        <a:t>】</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97211">
                <a:tc>
                  <a:txBody>
                    <a:bodyPr/>
                    <a:lstStyle/>
                    <a:p>
                      <a:pPr algn="ctr" fontAlgn="auto">
                        <a:lnSpc>
                          <a:spcPts val="1600"/>
                        </a:lnSpc>
                        <a:spcAft>
                          <a:spcPts val="0"/>
                        </a:spcAft>
                      </a:pPr>
                      <a:r>
                        <a:rPr lang="en-US" altLang="ja-JP" sz="1400" b="1" dirty="0">
                          <a:effectLst/>
                          <a:latin typeface="+mn-ea"/>
                          <a:ea typeface="+mn-ea"/>
                        </a:rPr>
                        <a:t>2</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sz="1400" b="1" kern="100" dirty="0">
                          <a:effectLst/>
                          <a:latin typeface="+mn-ea"/>
                          <a:ea typeface="+mn-ea"/>
                        </a:rPr>
                        <a:t>がん登録データなどの情報提供件数</a:t>
                      </a:r>
                      <a:endParaRPr lang="ja-JP" sz="1400" b="1" dirty="0">
                        <a:effectLst/>
                        <a:latin typeface="+mn-ea"/>
                        <a:ea typeface="+mn-ea"/>
                      </a:endParaRPr>
                    </a:p>
                    <a:p>
                      <a:pPr algn="l" fontAlgn="auto">
                        <a:lnSpc>
                          <a:spcPts val="1600"/>
                        </a:lnSpc>
                        <a:spcAft>
                          <a:spcPts val="0"/>
                        </a:spcAft>
                      </a:pPr>
                      <a:r>
                        <a:rPr lang="ja-JP" sz="1400" b="1" kern="100" dirty="0">
                          <a:effectLst/>
                          <a:latin typeface="+mn-ea"/>
                          <a:ea typeface="+mn-ea"/>
                        </a:rPr>
                        <a:t>【がん対策センター調べ】</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effectLst/>
                          <a:latin typeface="+mn-ea"/>
                          <a:ea typeface="+mn-ea"/>
                        </a:rPr>
                        <a:t> 28</a:t>
                      </a:r>
                      <a:r>
                        <a:rPr lang="ja-JP" sz="1400" b="1" dirty="0">
                          <a:effectLst/>
                          <a:latin typeface="+mn-ea"/>
                          <a:ea typeface="+mn-ea"/>
                        </a:rPr>
                        <a:t>件</a:t>
                      </a:r>
                    </a:p>
                    <a:p>
                      <a:pPr algn="ctr" fontAlgn="auto">
                        <a:lnSpc>
                          <a:spcPts val="1600"/>
                        </a:lnSpc>
                        <a:spcAft>
                          <a:spcPts val="0"/>
                        </a:spcAft>
                      </a:pPr>
                      <a:r>
                        <a:rPr lang="ja-JP" sz="1400" b="1" dirty="0">
                          <a:effectLst/>
                          <a:latin typeface="+mn-ea"/>
                          <a:ea typeface="+mn-ea"/>
                        </a:rPr>
                        <a:t>【</a:t>
                      </a:r>
                      <a:r>
                        <a:rPr lang="ja-JP" altLang="en-US" sz="1400" b="1" dirty="0">
                          <a:effectLst/>
                          <a:latin typeface="+mn-ea"/>
                          <a:ea typeface="+mn-ea"/>
                        </a:rPr>
                        <a:t>令和４年（</a:t>
                      </a:r>
                      <a:r>
                        <a:rPr lang="en-US" sz="1400" b="1" dirty="0">
                          <a:effectLst/>
                          <a:latin typeface="+mn-ea"/>
                          <a:ea typeface="+mn-ea"/>
                        </a:rPr>
                        <a:t>20</a:t>
                      </a:r>
                      <a:r>
                        <a:rPr lang="en-US" altLang="ja-JP" sz="1400" b="1" dirty="0">
                          <a:effectLst/>
                          <a:latin typeface="+mn-ea"/>
                          <a:ea typeface="+mn-ea"/>
                        </a:rPr>
                        <a:t>22</a:t>
                      </a:r>
                      <a:r>
                        <a:rPr lang="ja-JP" sz="1400" b="1" dirty="0">
                          <a:effectLst/>
                          <a:latin typeface="+mn-ea"/>
                          <a:ea typeface="+mn-ea"/>
                        </a:rPr>
                        <a:t>）年】</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14</a:t>
                      </a:r>
                      <a:r>
                        <a:rPr lang="ja-JP" altLang="en-US" sz="1400" b="1" dirty="0">
                          <a:solidFill>
                            <a:schemeClr val="tx1"/>
                          </a:solidFill>
                          <a:effectLst/>
                          <a:latin typeface="+mn-ea"/>
                          <a:ea typeface="+mn-ea"/>
                          <a:cs typeface="HG丸ｺﾞｼｯｸM-PRO"/>
                        </a:rPr>
                        <a:t>件</a:t>
                      </a:r>
                      <a:endParaRPr lang="en-US" altLang="ja-JP" sz="1400" b="1" dirty="0">
                        <a:solidFill>
                          <a:schemeClr val="tx1"/>
                        </a:solidFill>
                        <a:effectLst/>
                        <a:latin typeface="+mn-ea"/>
                        <a:ea typeface="+mn-ea"/>
                        <a:cs typeface="HG丸ｺﾞｼｯｸM-PRO"/>
                      </a:endParaRP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 ６（</a:t>
                      </a:r>
                      <a:r>
                        <a:rPr lang="en-US" altLang="ja-JP" sz="1400" b="1" dirty="0">
                          <a:solidFill>
                            <a:schemeClr val="tx1"/>
                          </a:solidFill>
                          <a:effectLst/>
                          <a:latin typeface="+mn-ea"/>
                          <a:ea typeface="+mn-ea"/>
                          <a:cs typeface="HG丸ｺﾞｼｯｸM-PRO"/>
                        </a:rPr>
                        <a:t>2024</a:t>
                      </a:r>
                      <a:r>
                        <a:rPr lang="ja-JP" altLang="en-US" sz="1400" b="1" dirty="0">
                          <a:solidFill>
                            <a:schemeClr val="tx1"/>
                          </a:solidFill>
                          <a:effectLst/>
                          <a:latin typeface="+mn-ea"/>
                          <a:ea typeface="+mn-ea"/>
                          <a:cs typeface="HG丸ｺﾞｼｯｸM-PRO"/>
                        </a:rPr>
                        <a:t>）年</a:t>
                      </a:r>
                      <a:r>
                        <a:rPr lang="en-US" altLang="ja-JP" sz="1400" b="1" dirty="0">
                          <a:solidFill>
                            <a:schemeClr val="tx1"/>
                          </a:solidFill>
                          <a:effectLst/>
                          <a:latin typeface="+mn-ea"/>
                          <a:ea typeface="+mn-ea"/>
                          <a:cs typeface="HG丸ｺﾞｼｯｸM-PRO"/>
                        </a:rPr>
                        <a:t>】</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10002"/>
                  </a:ext>
                </a:extLst>
              </a:tr>
            </a:tbl>
          </a:graphicData>
        </a:graphic>
      </p:graphicFrame>
      <p:sp>
        <p:nvSpPr>
          <p:cNvPr id="14" name="正方形/長方形 1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dirty="0">
                <a:solidFill>
                  <a:prstClr val="black"/>
                </a:solidFill>
                <a:latin typeface="Meiryo UI" panose="020B0604030504040204" pitchFamily="50" charset="-128"/>
                <a:ea typeface="Meiryo UI" panose="020B0604030504040204" pitchFamily="50" charset="-128"/>
              </a:rPr>
              <a:t>４　データの基盤整備・活用</a:t>
            </a:r>
            <a:endPar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61469" y="844683"/>
            <a:ext cx="8837603" cy="597599"/>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w="0"/>
                <a:solidFill>
                  <a:prstClr val="white"/>
                </a:solidFill>
                <a:uLnTx/>
                <a:uFillTx/>
                <a:latin typeface="Calibri" panose="020F0502020204030204"/>
                <a:ea typeface="游ゴシック" panose="020B0400000000000000" pitchFamily="50" charset="-128"/>
                <a:cs typeface="+mn-cs"/>
              </a:rPr>
              <a:t>（</a:t>
            </a:r>
            <a:r>
              <a:rPr kumimoji="1" lang="ja-JP" altLang="en-US" sz="1600" b="1" dirty="0">
                <a:ln w="0"/>
                <a:solidFill>
                  <a:prstClr val="white"/>
                </a:solidFill>
                <a:latin typeface="Calibri" panose="020F0502020204030204"/>
                <a:ea typeface="游ゴシック" panose="020B0400000000000000" pitchFamily="50" charset="-128"/>
              </a:rPr>
              <a:t>１</a:t>
            </a:r>
            <a:r>
              <a:rPr kumimoji="1" lang="ja-JP" altLang="en-US" sz="1600" b="1" i="0" u="none" strike="noStrike" kern="1200" cap="none" spc="0" normalizeH="0" baseline="0" noProof="0" dirty="0">
                <a:ln w="0"/>
                <a:solidFill>
                  <a:prstClr val="white"/>
                </a:solidFill>
                <a:uLnTx/>
                <a:uFillTx/>
                <a:latin typeface="Calibri" panose="020F0502020204030204"/>
                <a:ea typeface="游ゴシック" panose="020B0400000000000000" pitchFamily="50" charset="-128"/>
                <a:cs typeface="+mn-cs"/>
              </a:rPr>
              <a:t>）がん登録の精度向上　</a:t>
            </a:r>
            <a:r>
              <a:rPr kumimoji="1" lang="ja-JP" altLang="en-US" sz="1600" b="1" i="0" u="none" strike="noStrike" kern="1200" cap="none" spc="0" normalizeH="0" baseline="0" noProof="0" dirty="0">
                <a:ln>
                  <a:noFill/>
                </a:ln>
                <a:solidFill>
                  <a:prstClr val="white"/>
                </a:solidFill>
                <a:uLnTx/>
                <a:uFillTx/>
                <a:latin typeface="Calibri" panose="020F0502020204030204"/>
                <a:ea typeface="游ゴシック" panose="020B0400000000000000" pitchFamily="50" charset="-128"/>
                <a:cs typeface="+mn-cs"/>
              </a:rPr>
              <a:t>計画Ｐ</a:t>
            </a:r>
            <a:r>
              <a:rPr kumimoji="1" lang="en-US" altLang="ja-JP" sz="1600" b="1" dirty="0">
                <a:solidFill>
                  <a:prstClr val="white"/>
                </a:solidFill>
                <a:latin typeface="Calibri" panose="020F0502020204030204"/>
                <a:ea typeface="游ゴシック" panose="020B0400000000000000" pitchFamily="50" charset="-128"/>
              </a:rPr>
              <a:t>79</a:t>
            </a:r>
            <a:endParaRPr kumimoji="1" lang="en-US" altLang="ja-JP" sz="1600" b="1" i="0" u="none" strike="noStrike" kern="1200" cap="none" spc="0" normalizeH="0" baseline="0" noProof="0" dirty="0">
              <a:ln>
                <a:noFill/>
              </a:ln>
              <a:solidFill>
                <a:prstClr val="white"/>
              </a:solidFill>
              <a:uLnTx/>
              <a:uFillTx/>
              <a:latin typeface="Calibri" panose="020F0502020204030204"/>
              <a:ea typeface="游ゴシック" panose="020B0400000000000000" pitchFamily="50" charset="-128"/>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600" b="1" dirty="0">
                <a:solidFill>
                  <a:prstClr val="white"/>
                </a:solidFill>
                <a:latin typeface="Calibri" panose="020F0502020204030204"/>
                <a:ea typeface="游ゴシック" panose="020B0400000000000000" pitchFamily="50" charset="-128"/>
              </a:rPr>
              <a:t>（２）がん登録等のデータの利活用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計画Ｐ</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79-</a:t>
            </a:r>
            <a:r>
              <a:rPr kumimoji="1" lang="en-US" altLang="ja-JP" sz="1600" b="1" dirty="0">
                <a:solidFill>
                  <a:prstClr val="white"/>
                </a:solidFill>
                <a:latin typeface="Calibri" panose="020F0502020204030204"/>
                <a:ea typeface="游ゴシック" panose="020B0400000000000000" pitchFamily="50" charset="-128"/>
              </a:rPr>
              <a:t>80</a:t>
            </a:r>
          </a:p>
        </p:txBody>
      </p:sp>
      <p:sp>
        <p:nvSpPr>
          <p:cNvPr id="12" name="正方形/長方形 11"/>
          <p:cNvSpPr/>
          <p:nvPr/>
        </p:nvSpPr>
        <p:spPr>
          <a:xfrm>
            <a:off x="581717" y="1636040"/>
            <a:ext cx="8130963"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≪第４期大阪府がん対策推進計画におけるモニタリング指標≫</a:t>
            </a:r>
          </a:p>
        </p:txBody>
      </p:sp>
      <p:sp>
        <p:nvSpPr>
          <p:cNvPr id="9" name="スライド番号プレースホルダー 1">
            <a:extLst>
              <a:ext uri="{FF2B5EF4-FFF2-40B4-BE49-F238E27FC236}">
                <a16:creationId xmlns:a16="http://schemas.microsoft.com/office/drawing/2014/main" id="{9CD22F77-099C-4788-9799-47A975F6D108}"/>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rPr>
              <a:t>20</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857209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概ね予定どおり</a:t>
            </a:r>
          </a:p>
        </p:txBody>
      </p:sp>
      <p:graphicFrame>
        <p:nvGraphicFramePr>
          <p:cNvPr id="15" name="表 14"/>
          <p:cNvGraphicFramePr>
            <a:graphicFrameLocks noGrp="1"/>
          </p:cNvGraphicFramePr>
          <p:nvPr>
            <p:extLst>
              <p:ext uri="{D42A27DB-BD31-4B8C-83A1-F6EECF244321}">
                <p14:modId xmlns:p14="http://schemas.microsoft.com/office/powerpoint/2010/main" val="4154074256"/>
              </p:ext>
            </p:extLst>
          </p:nvPr>
        </p:nvGraphicFramePr>
        <p:xfrm>
          <a:off x="244929" y="150141"/>
          <a:ext cx="9189651" cy="838899"/>
        </p:xfrm>
        <a:graphic>
          <a:graphicData uri="http://schemas.openxmlformats.org/drawingml/2006/table">
            <a:tbl>
              <a:tblPr firstRow="1" bandRow="1">
                <a:tableStyleId>{5C22544A-7EE6-4342-B048-85BDC9FD1C3A}</a:tableStyleId>
              </a:tblPr>
              <a:tblGrid>
                <a:gridCol w="1347107">
                  <a:extLst>
                    <a:ext uri="{9D8B030D-6E8A-4147-A177-3AD203B41FA5}">
                      <a16:colId xmlns:a16="http://schemas.microsoft.com/office/drawing/2014/main" val="3795206225"/>
                    </a:ext>
                  </a:extLst>
                </a:gridCol>
                <a:gridCol w="7842544">
                  <a:extLst>
                    <a:ext uri="{9D8B030D-6E8A-4147-A177-3AD203B41FA5}">
                      <a16:colId xmlns:a16="http://schemas.microsoft.com/office/drawing/2014/main" val="1328953327"/>
                    </a:ext>
                  </a:extLst>
                </a:gridCol>
              </a:tblGrid>
              <a:tr h="532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現状･課題</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dirty="0">
                          <a:solidFill>
                            <a:schemeClr val="tx1"/>
                          </a:solidFill>
                        </a:rPr>
                        <a:t>  ◆全国がん登録の実施に伴い、精度維持・向上や得られたデータの活用が求められている。</a:t>
                      </a:r>
                      <a:endParaRPr kumimoji="1" lang="en-US" altLang="ja-JP" sz="1400" b="1" dirty="0">
                        <a:solidFill>
                          <a:schemeClr val="tx1"/>
                        </a:solidFill>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dirty="0">
                          <a:solidFill>
                            <a:schemeClr val="tx1"/>
                          </a:solidFill>
                        </a:rPr>
                        <a:t>  ◆悉皆性のある全国がん登録データの活用とともに、即時性において優位性のある院内がん登録　</a:t>
                      </a:r>
                      <a:endParaRPr kumimoji="1" lang="en-US" altLang="ja-JP" sz="1400" b="1" dirty="0">
                        <a:solidFill>
                          <a:schemeClr val="tx1"/>
                        </a:solidFill>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dirty="0">
                          <a:solidFill>
                            <a:schemeClr val="tx1"/>
                          </a:solidFill>
                        </a:rPr>
                        <a:t>　  データの活用が求められている。</a:t>
                      </a:r>
                      <a:endParaRPr kumimoji="1" lang="en-US" altLang="ja-JP" sz="1400" b="1" dirty="0">
                        <a:solidFill>
                          <a:schemeClr val="tx1"/>
                        </a:solidFill>
                      </a:endParaRPr>
                    </a:p>
                  </a:txBody>
                  <a:tcPr marL="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3262127886"/>
              </p:ext>
            </p:extLst>
          </p:nvPr>
        </p:nvGraphicFramePr>
        <p:xfrm>
          <a:off x="244930" y="1061105"/>
          <a:ext cx="9145380" cy="5494816"/>
        </p:xfrm>
        <a:graphic>
          <a:graphicData uri="http://schemas.openxmlformats.org/drawingml/2006/table">
            <a:tbl>
              <a:tblPr firstRow="1" bandRow="1">
                <a:tableStyleId>{5C22544A-7EE6-4342-B048-85BDC9FD1C3A}</a:tableStyleId>
              </a:tblPr>
              <a:tblGrid>
                <a:gridCol w="1371599">
                  <a:extLst>
                    <a:ext uri="{9D8B030D-6E8A-4147-A177-3AD203B41FA5}">
                      <a16:colId xmlns:a16="http://schemas.microsoft.com/office/drawing/2014/main" val="528851062"/>
                    </a:ext>
                  </a:extLst>
                </a:gridCol>
                <a:gridCol w="7773781">
                  <a:extLst>
                    <a:ext uri="{9D8B030D-6E8A-4147-A177-3AD203B41FA5}">
                      <a16:colId xmlns:a16="http://schemas.microsoft.com/office/drawing/2014/main" val="89849022"/>
                    </a:ext>
                  </a:extLst>
                </a:gridCol>
              </a:tblGrid>
              <a:tr h="2421593">
                <a:tc>
                  <a:txBody>
                    <a:bodyPr/>
                    <a:lstStyle/>
                    <a:p>
                      <a:r>
                        <a:rPr kumimoji="1" lang="ja-JP" altLang="en-US" sz="1400" dirty="0"/>
                        <a:t>本年度の取組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en-US" altLang="ja-JP" sz="1300" dirty="0">
                          <a:solidFill>
                            <a:schemeClr val="tx1"/>
                          </a:solidFill>
                          <a:latin typeface="+mn-ea"/>
                          <a:ea typeface="+mn-ea"/>
                        </a:rPr>
                        <a:t>《</a:t>
                      </a:r>
                      <a:r>
                        <a:rPr kumimoji="1" lang="ja-JP" altLang="en-US" sz="1300" u="sng" dirty="0">
                          <a:solidFill>
                            <a:schemeClr val="tx1"/>
                          </a:solidFill>
                          <a:latin typeface="+mn-ea"/>
                          <a:ea typeface="+mn-ea"/>
                        </a:rPr>
                        <a:t>がん登録の精度向上</a:t>
                      </a:r>
                      <a:r>
                        <a:rPr kumimoji="1" lang="en-US" altLang="ja-JP" sz="1300" dirty="0">
                          <a:solidFill>
                            <a:schemeClr val="tx1"/>
                          </a:solidFill>
                          <a:latin typeface="+mn-ea"/>
                          <a:ea typeface="+mn-ea"/>
                        </a:rPr>
                        <a:t>》</a:t>
                      </a:r>
                    </a:p>
                    <a:p>
                      <a:pPr>
                        <a:lnSpc>
                          <a:spcPct val="100000"/>
                        </a:lnSpc>
                      </a:pPr>
                      <a:r>
                        <a:rPr kumimoji="1" lang="ja-JP" altLang="en-US" sz="1300" b="0" dirty="0">
                          <a:solidFill>
                            <a:schemeClr val="tx1"/>
                          </a:solidFill>
                          <a:latin typeface="+mn-ea"/>
                          <a:ea typeface="+mn-ea"/>
                        </a:rPr>
                        <a:t>■全国がん登録実務者研修会の実施。</a:t>
                      </a:r>
                      <a:r>
                        <a:rPr kumimoji="1" lang="en-US" altLang="ja-JP" sz="1300" b="0" dirty="0">
                          <a:solidFill>
                            <a:schemeClr val="tx1"/>
                          </a:solidFill>
                          <a:latin typeface="+mn-ea"/>
                          <a:ea typeface="+mn-ea"/>
                        </a:rPr>
                        <a:t>【</a:t>
                      </a:r>
                      <a:r>
                        <a:rPr kumimoji="1" lang="ja-JP" altLang="en-US" sz="1300" b="0" dirty="0">
                          <a:solidFill>
                            <a:schemeClr val="tx1"/>
                          </a:solidFill>
                          <a:latin typeface="+mn-ea"/>
                          <a:ea typeface="+mn-ea"/>
                        </a:rPr>
                        <a:t>令和６年５月</a:t>
                      </a:r>
                      <a:r>
                        <a:rPr kumimoji="1" lang="en-US" altLang="ja-JP" sz="1300" b="0" dirty="0">
                          <a:solidFill>
                            <a:schemeClr val="tx1"/>
                          </a:solidFill>
                          <a:latin typeface="+mn-ea"/>
                          <a:ea typeface="+mn-ea"/>
                        </a:rPr>
                        <a:t>31</a:t>
                      </a:r>
                      <a:r>
                        <a:rPr kumimoji="1" lang="ja-JP" altLang="en-US" sz="1300" b="0" dirty="0">
                          <a:solidFill>
                            <a:schemeClr val="tx1"/>
                          </a:solidFill>
                          <a:latin typeface="+mn-ea"/>
                          <a:ea typeface="+mn-ea"/>
                        </a:rPr>
                        <a:t>日現地開催</a:t>
                      </a:r>
                      <a:r>
                        <a:rPr kumimoji="1" lang="en-US" altLang="ja-JP" sz="1300" b="0" dirty="0">
                          <a:solidFill>
                            <a:schemeClr val="tx1"/>
                          </a:solidFill>
                          <a:latin typeface="+mn-ea"/>
                          <a:ea typeface="+mn-ea"/>
                        </a:rPr>
                        <a:t>69</a:t>
                      </a:r>
                      <a:r>
                        <a:rPr kumimoji="1" lang="ja-JP" altLang="en-US" sz="1300" b="0" dirty="0">
                          <a:solidFill>
                            <a:schemeClr val="tx1"/>
                          </a:solidFill>
                          <a:latin typeface="+mn-ea"/>
                          <a:ea typeface="+mn-ea"/>
                        </a:rPr>
                        <a:t>施設</a:t>
                      </a:r>
                      <a:r>
                        <a:rPr kumimoji="1" lang="en-US" altLang="ja-JP" sz="1300" b="0" dirty="0">
                          <a:solidFill>
                            <a:schemeClr val="tx1"/>
                          </a:solidFill>
                          <a:latin typeface="+mn-ea"/>
                          <a:ea typeface="+mn-ea"/>
                        </a:rPr>
                        <a:t>83</a:t>
                      </a:r>
                      <a:r>
                        <a:rPr kumimoji="1" lang="ja-JP" altLang="en-US" sz="1300" b="0" dirty="0">
                          <a:solidFill>
                            <a:schemeClr val="tx1"/>
                          </a:solidFill>
                          <a:latin typeface="+mn-ea"/>
                          <a:ea typeface="+mn-ea"/>
                        </a:rPr>
                        <a:t>名参加　</a:t>
                      </a:r>
                      <a:r>
                        <a:rPr kumimoji="1" lang="en-US" altLang="ja-JP" sz="1300" b="0" dirty="0">
                          <a:solidFill>
                            <a:schemeClr val="tx1"/>
                          </a:solidFill>
                          <a:latin typeface="+mn-ea"/>
                          <a:ea typeface="+mn-ea"/>
                        </a:rPr>
                        <a:t>】</a:t>
                      </a:r>
                      <a:r>
                        <a:rPr kumimoji="1" lang="ja-JP" altLang="en-US" sz="1300" b="0" dirty="0">
                          <a:solidFill>
                            <a:schemeClr val="tx1"/>
                          </a:solidFill>
                          <a:latin typeface="+mn-ea"/>
                          <a:ea typeface="+mn-ea"/>
                        </a:rPr>
                        <a:t>　</a:t>
                      </a:r>
                      <a:endParaRPr kumimoji="1" lang="en-US" altLang="ja-JP" sz="1300" b="0" dirty="0">
                        <a:solidFill>
                          <a:schemeClr val="tx1"/>
                        </a:solidFill>
                        <a:latin typeface="+mn-ea"/>
                        <a:ea typeface="+mn-ea"/>
                      </a:endParaRPr>
                    </a:p>
                    <a:p>
                      <a:pPr>
                        <a:lnSpc>
                          <a:spcPct val="100000"/>
                        </a:lnSpc>
                      </a:pPr>
                      <a:r>
                        <a:rPr kumimoji="1" lang="ja-JP" altLang="en-US" sz="1300" b="0" dirty="0">
                          <a:solidFill>
                            <a:schemeClr val="tx1"/>
                          </a:solidFill>
                          <a:latin typeface="+mn-ea"/>
                          <a:ea typeface="+mn-ea"/>
                        </a:rPr>
                        <a:t>■院内がん登録実務者研修会の実施。</a:t>
                      </a:r>
                      <a:r>
                        <a:rPr kumimoji="1" lang="en-US" altLang="ja-JP" sz="1300" b="0" dirty="0">
                          <a:solidFill>
                            <a:schemeClr val="tx1"/>
                          </a:solidFill>
                          <a:latin typeface="+mn-ea"/>
                          <a:ea typeface="+mn-ea"/>
                        </a:rPr>
                        <a:t>【</a:t>
                      </a:r>
                      <a:r>
                        <a:rPr kumimoji="1" lang="ja-JP" altLang="en-US" sz="1300" b="0" dirty="0">
                          <a:solidFill>
                            <a:schemeClr val="tx1"/>
                          </a:solidFill>
                          <a:latin typeface="+mn-ea"/>
                          <a:ea typeface="+mn-ea"/>
                        </a:rPr>
                        <a:t>令和６年５月</a:t>
                      </a:r>
                      <a:r>
                        <a:rPr kumimoji="1" lang="en-US" altLang="ja-JP" sz="1300" b="0" dirty="0">
                          <a:solidFill>
                            <a:schemeClr val="tx1"/>
                          </a:solidFill>
                          <a:latin typeface="+mn-ea"/>
                          <a:ea typeface="+mn-ea"/>
                        </a:rPr>
                        <a:t>17</a:t>
                      </a:r>
                      <a:r>
                        <a:rPr kumimoji="1" lang="ja-JP" altLang="en-US" sz="1300" b="0" dirty="0">
                          <a:solidFill>
                            <a:schemeClr val="tx1"/>
                          </a:solidFill>
                          <a:latin typeface="+mn-ea"/>
                          <a:ea typeface="+mn-ea"/>
                        </a:rPr>
                        <a:t>日現地開催</a:t>
                      </a:r>
                      <a:r>
                        <a:rPr kumimoji="1" lang="en-US" altLang="ja-JP" sz="1300" b="0" dirty="0">
                          <a:solidFill>
                            <a:schemeClr val="tx1"/>
                          </a:solidFill>
                          <a:latin typeface="+mn-ea"/>
                          <a:ea typeface="+mn-ea"/>
                        </a:rPr>
                        <a:t>68</a:t>
                      </a:r>
                      <a:r>
                        <a:rPr kumimoji="1" lang="ja-JP" altLang="en-US" sz="1300" b="0" dirty="0">
                          <a:solidFill>
                            <a:schemeClr val="tx1"/>
                          </a:solidFill>
                          <a:latin typeface="+mn-ea"/>
                          <a:ea typeface="+mn-ea"/>
                        </a:rPr>
                        <a:t>施設</a:t>
                      </a:r>
                      <a:r>
                        <a:rPr kumimoji="1" lang="en-US" altLang="ja-JP" sz="1300" b="0" dirty="0">
                          <a:solidFill>
                            <a:schemeClr val="tx1"/>
                          </a:solidFill>
                          <a:latin typeface="+mn-ea"/>
                          <a:ea typeface="+mn-ea"/>
                        </a:rPr>
                        <a:t>120</a:t>
                      </a:r>
                      <a:r>
                        <a:rPr kumimoji="1" lang="ja-JP" altLang="en-US" sz="1300" b="0" dirty="0">
                          <a:solidFill>
                            <a:schemeClr val="tx1"/>
                          </a:solidFill>
                          <a:latin typeface="+mn-ea"/>
                          <a:ea typeface="+mn-ea"/>
                        </a:rPr>
                        <a:t>名参加、　　　　　　　　　　　　　　　　　　</a:t>
                      </a:r>
                      <a:endParaRPr kumimoji="1" lang="en-US" altLang="ja-JP" sz="1300" b="0" dirty="0">
                        <a:solidFill>
                          <a:schemeClr val="tx1"/>
                        </a:solidFill>
                        <a:latin typeface="+mn-ea"/>
                        <a:ea typeface="+mn-ea"/>
                      </a:endParaRPr>
                    </a:p>
                    <a:p>
                      <a:pPr>
                        <a:lnSpc>
                          <a:spcPct val="100000"/>
                        </a:lnSpc>
                      </a:pPr>
                      <a:r>
                        <a:rPr kumimoji="1" lang="ja-JP" altLang="en-US" sz="1300" b="0" dirty="0">
                          <a:solidFill>
                            <a:schemeClr val="tx1"/>
                          </a:solidFill>
                          <a:latin typeface="+mn-ea"/>
                          <a:ea typeface="+mn-ea"/>
                        </a:rPr>
                        <a:t>　　　　　　　　　　　　　　　　　　令和６年</a:t>
                      </a:r>
                      <a:r>
                        <a:rPr kumimoji="1" lang="en-US" altLang="ja-JP" sz="1300" b="0" dirty="0">
                          <a:solidFill>
                            <a:schemeClr val="tx1"/>
                          </a:solidFill>
                          <a:latin typeface="+mn-ea"/>
                          <a:ea typeface="+mn-ea"/>
                        </a:rPr>
                        <a:t>10</a:t>
                      </a:r>
                      <a:r>
                        <a:rPr kumimoji="1" lang="ja-JP" altLang="en-US" sz="1300" b="0" dirty="0">
                          <a:solidFill>
                            <a:schemeClr val="tx1"/>
                          </a:solidFill>
                          <a:latin typeface="+mn-ea"/>
                          <a:ea typeface="+mn-ea"/>
                        </a:rPr>
                        <a:t>月</a:t>
                      </a:r>
                      <a:r>
                        <a:rPr kumimoji="1" lang="en-US" altLang="ja-JP" sz="1300" b="0" dirty="0">
                          <a:solidFill>
                            <a:schemeClr val="tx1"/>
                          </a:solidFill>
                          <a:latin typeface="+mn-ea"/>
                          <a:ea typeface="+mn-ea"/>
                        </a:rPr>
                        <a:t>18</a:t>
                      </a:r>
                      <a:r>
                        <a:rPr kumimoji="1" lang="ja-JP" altLang="en-US" sz="1300" b="0" dirty="0">
                          <a:solidFill>
                            <a:schemeClr val="tx1"/>
                          </a:solidFill>
                          <a:latin typeface="+mn-ea"/>
                          <a:ea typeface="+mn-ea"/>
                        </a:rPr>
                        <a:t>日現地開催</a:t>
                      </a:r>
                      <a:r>
                        <a:rPr kumimoji="1" lang="en-US" altLang="ja-JP" sz="1300" b="0" dirty="0">
                          <a:solidFill>
                            <a:schemeClr val="tx1"/>
                          </a:solidFill>
                          <a:latin typeface="+mn-ea"/>
                          <a:ea typeface="+mn-ea"/>
                        </a:rPr>
                        <a:t>57</a:t>
                      </a:r>
                      <a:r>
                        <a:rPr kumimoji="1" lang="ja-JP" altLang="en-US" sz="1300" b="0" dirty="0">
                          <a:solidFill>
                            <a:schemeClr val="tx1"/>
                          </a:solidFill>
                          <a:latin typeface="+mn-ea"/>
                          <a:ea typeface="+mn-ea"/>
                        </a:rPr>
                        <a:t>施設</a:t>
                      </a:r>
                      <a:r>
                        <a:rPr kumimoji="1" lang="en-US" altLang="ja-JP" sz="1300" b="0" dirty="0">
                          <a:solidFill>
                            <a:schemeClr val="tx1"/>
                          </a:solidFill>
                          <a:latin typeface="+mn-ea"/>
                          <a:ea typeface="+mn-ea"/>
                        </a:rPr>
                        <a:t>90</a:t>
                      </a:r>
                      <a:r>
                        <a:rPr kumimoji="1" lang="ja-JP" altLang="en-US" sz="1300" b="0" dirty="0">
                          <a:solidFill>
                            <a:schemeClr val="tx1"/>
                          </a:solidFill>
                          <a:latin typeface="+mn-ea"/>
                          <a:ea typeface="+mn-ea"/>
                        </a:rPr>
                        <a:t>名参加　</a:t>
                      </a:r>
                      <a:r>
                        <a:rPr kumimoji="1" lang="en-US" altLang="ja-JP" sz="1300" b="0" dirty="0">
                          <a:solidFill>
                            <a:schemeClr val="tx1"/>
                          </a:solidFill>
                          <a:latin typeface="+mn-ea"/>
                          <a:ea typeface="+mn-ea"/>
                        </a:rPr>
                        <a:t>】</a:t>
                      </a:r>
                      <a:r>
                        <a:rPr kumimoji="1" lang="ja-JP" altLang="en-US" sz="1300" b="0" dirty="0">
                          <a:solidFill>
                            <a:schemeClr val="tx1"/>
                          </a:solidFill>
                          <a:latin typeface="+mn-ea"/>
                          <a:ea typeface="+mn-ea"/>
                        </a:rPr>
                        <a:t>　　　　　　　　　　　　</a:t>
                      </a:r>
                      <a:endParaRPr kumimoji="1" lang="en-US" altLang="ja-JP" sz="1300" b="0" dirty="0">
                        <a:solidFill>
                          <a:schemeClr val="tx1"/>
                        </a:solidFill>
                        <a:latin typeface="+mn-ea"/>
                        <a:ea typeface="+mn-ea"/>
                      </a:endParaRPr>
                    </a:p>
                    <a:p>
                      <a:pPr>
                        <a:lnSpc>
                          <a:spcPct val="100000"/>
                        </a:lnSpc>
                      </a:pPr>
                      <a:r>
                        <a:rPr kumimoji="1" lang="en-US" altLang="ja-JP" sz="1300" dirty="0">
                          <a:solidFill>
                            <a:schemeClr val="tx1"/>
                          </a:solidFill>
                          <a:latin typeface="+mn-ea"/>
                          <a:ea typeface="+mn-ea"/>
                        </a:rPr>
                        <a:t>《</a:t>
                      </a:r>
                      <a:r>
                        <a:rPr kumimoji="1" lang="ja-JP" altLang="en-US" sz="1300" u="sng" dirty="0">
                          <a:solidFill>
                            <a:schemeClr val="tx1"/>
                          </a:solidFill>
                          <a:latin typeface="+mn-ea"/>
                          <a:ea typeface="+mn-ea"/>
                        </a:rPr>
                        <a:t>がん登録等のデータの利活用</a:t>
                      </a:r>
                      <a:r>
                        <a:rPr kumimoji="1" lang="en-US" altLang="ja-JP" sz="1300" dirty="0">
                          <a:solidFill>
                            <a:schemeClr val="tx1"/>
                          </a:solidFill>
                          <a:latin typeface="+mn-ea"/>
                          <a:ea typeface="+mn-ea"/>
                        </a:rPr>
                        <a:t>》</a:t>
                      </a:r>
                      <a:endParaRPr kumimoji="1" lang="en-US" altLang="ja-JP" sz="1300" b="0" dirty="0">
                        <a:solidFill>
                          <a:schemeClr val="tx1"/>
                        </a:solidFill>
                        <a:latin typeface="+mn-ea"/>
                        <a:ea typeface="+mn-ea"/>
                      </a:endParaRPr>
                    </a:p>
                    <a:p>
                      <a:pPr marL="174625" indent="-174625">
                        <a:lnSpc>
                          <a:spcPct val="100000"/>
                        </a:lnSpc>
                      </a:pPr>
                      <a:r>
                        <a:rPr kumimoji="1" lang="ja-JP" altLang="en-US" sz="1300" b="0" dirty="0">
                          <a:solidFill>
                            <a:schemeClr val="tx1"/>
                          </a:solidFill>
                          <a:latin typeface="+mn-ea"/>
                          <a:ea typeface="+mn-ea"/>
                        </a:rPr>
                        <a:t>■平成</a:t>
                      </a:r>
                      <a:r>
                        <a:rPr kumimoji="1" lang="en-US" altLang="ja-JP" sz="1300" b="0" dirty="0">
                          <a:solidFill>
                            <a:schemeClr val="tx1"/>
                          </a:solidFill>
                          <a:latin typeface="+mn-ea"/>
                          <a:ea typeface="+mn-ea"/>
                        </a:rPr>
                        <a:t>31</a:t>
                      </a:r>
                      <a:r>
                        <a:rPr kumimoji="1" lang="ja-JP" altLang="en-US" sz="1300" b="0" dirty="0">
                          <a:solidFill>
                            <a:schemeClr val="tx1"/>
                          </a:solidFill>
                          <a:latin typeface="+mn-ea"/>
                          <a:ea typeface="+mn-ea"/>
                        </a:rPr>
                        <a:t>年</a:t>
                      </a:r>
                      <a:r>
                        <a:rPr kumimoji="1" lang="en-US" altLang="ja-JP" sz="1300" b="0" dirty="0">
                          <a:solidFill>
                            <a:schemeClr val="tx1"/>
                          </a:solidFill>
                          <a:latin typeface="+mn-ea"/>
                          <a:ea typeface="+mn-ea"/>
                        </a:rPr>
                        <a:t>1</a:t>
                      </a:r>
                      <a:r>
                        <a:rPr kumimoji="1" lang="ja-JP" altLang="en-US" sz="1300" b="0" dirty="0">
                          <a:solidFill>
                            <a:schemeClr val="tx1"/>
                          </a:solidFill>
                          <a:latin typeface="+mn-ea"/>
                          <a:ea typeface="+mn-ea"/>
                        </a:rPr>
                        <a:t>月より全国がん登録情報の提供を開始。同年</a:t>
                      </a:r>
                      <a:r>
                        <a:rPr kumimoji="1" lang="en-US" altLang="ja-JP" sz="1300" b="0" dirty="0">
                          <a:solidFill>
                            <a:schemeClr val="tx1"/>
                          </a:solidFill>
                          <a:latin typeface="+mn-ea"/>
                          <a:ea typeface="+mn-ea"/>
                        </a:rPr>
                        <a:t>5</a:t>
                      </a:r>
                      <a:r>
                        <a:rPr kumimoji="1" lang="ja-JP" altLang="en-US" sz="1300" b="0" dirty="0">
                          <a:solidFill>
                            <a:schemeClr val="tx1"/>
                          </a:solidFill>
                          <a:latin typeface="+mn-ea"/>
                          <a:ea typeface="+mn-ea"/>
                        </a:rPr>
                        <a:t>月より、大阪府がん対策推進委員会がん登録等部会にて情報提供審議を開始し、令和６年は</a:t>
                      </a:r>
                      <a:r>
                        <a:rPr kumimoji="1" lang="en-US" altLang="ja-JP" sz="1300" b="0" dirty="0">
                          <a:solidFill>
                            <a:schemeClr val="tx1"/>
                          </a:solidFill>
                          <a:latin typeface="+mn-ea"/>
                          <a:ea typeface="+mn-ea"/>
                        </a:rPr>
                        <a:t>14</a:t>
                      </a:r>
                      <a:r>
                        <a:rPr kumimoji="1" lang="ja-JP" altLang="en-US" sz="1300" b="0" dirty="0">
                          <a:solidFill>
                            <a:schemeClr val="tx1"/>
                          </a:solidFill>
                          <a:latin typeface="+mn-ea"/>
                          <a:ea typeface="+mn-ea"/>
                        </a:rPr>
                        <a:t>件の情報提供を決定。（審議会を経ない病院への情報提供は</a:t>
                      </a:r>
                      <a:r>
                        <a:rPr kumimoji="1" lang="en-US" altLang="ja-JP" sz="1300" b="0" dirty="0">
                          <a:solidFill>
                            <a:schemeClr val="tx1"/>
                          </a:solidFill>
                          <a:latin typeface="+mn-ea"/>
                          <a:ea typeface="+mn-ea"/>
                        </a:rPr>
                        <a:t>9</a:t>
                      </a:r>
                      <a:r>
                        <a:rPr kumimoji="1" lang="ja-JP" altLang="en-US" sz="1300" b="0" dirty="0">
                          <a:solidFill>
                            <a:schemeClr val="tx1"/>
                          </a:solidFill>
                          <a:latin typeface="+mn-ea"/>
                          <a:ea typeface="+mn-ea"/>
                        </a:rPr>
                        <a:t>件。）</a:t>
                      </a:r>
                      <a:endParaRPr kumimoji="1" lang="en-US" altLang="ja-JP" sz="1300" b="0" dirty="0">
                        <a:solidFill>
                          <a:schemeClr val="tx1"/>
                        </a:solidFill>
                        <a:latin typeface="+mn-ea"/>
                        <a:ea typeface="+mn-ea"/>
                      </a:endParaRPr>
                    </a:p>
                    <a:p>
                      <a:pPr marL="174625" indent="-174625">
                        <a:lnSpc>
                          <a:spcPct val="100000"/>
                        </a:lnSpc>
                      </a:pPr>
                      <a:r>
                        <a:rPr kumimoji="1" lang="ja-JP" altLang="en-US" sz="1300" b="0" dirty="0">
                          <a:solidFill>
                            <a:schemeClr val="tx1"/>
                          </a:solidFill>
                          <a:latin typeface="+mn-ea"/>
                          <a:ea typeface="+mn-ea"/>
                        </a:rPr>
                        <a:t>■大阪がん情報ウェブサイトにて、地域がん登録及び全国がん登録に関する情報を共有。</a:t>
                      </a:r>
                      <a:endParaRPr kumimoji="1" lang="en-US" altLang="ja-JP" sz="1300" b="0" dirty="0">
                        <a:solidFill>
                          <a:schemeClr val="tx1"/>
                        </a:solidFill>
                        <a:latin typeface="+mn-ea"/>
                        <a:ea typeface="+mn-ea"/>
                      </a:endParaRPr>
                    </a:p>
                    <a:p>
                      <a:pPr>
                        <a:lnSpc>
                          <a:spcPct val="100000"/>
                        </a:lnSpc>
                      </a:pPr>
                      <a:r>
                        <a:rPr kumimoji="1" lang="ja-JP" altLang="en-US" sz="1300" b="0" dirty="0">
                          <a:solidFill>
                            <a:schemeClr val="tx1"/>
                          </a:solidFill>
                          <a:latin typeface="+mn-ea"/>
                          <a:ea typeface="+mn-ea"/>
                        </a:rPr>
                        <a:t>■拠点病院診療実績について、現況報告の最新情報を大阪がん情報ウェブサイト上にて公開。</a:t>
                      </a:r>
                      <a:endParaRPr kumimoji="1" lang="en-US" altLang="ja-JP" sz="13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300" b="1" dirty="0">
                          <a:solidFill>
                            <a:schemeClr val="tx1"/>
                          </a:solidFill>
                          <a:latin typeface="+mn-ea"/>
                          <a:ea typeface="+mn-ea"/>
                        </a:rPr>
                        <a:t>■</a:t>
                      </a:r>
                      <a:r>
                        <a:rPr kumimoji="1" lang="ja-JP" altLang="en-US" sz="1300" b="0" dirty="0">
                          <a:solidFill>
                            <a:schemeClr val="tx1"/>
                          </a:solidFill>
                          <a:latin typeface="+mn-ea"/>
                          <a:ea typeface="+mn-ea"/>
                        </a:rPr>
                        <a:t>がんの罹患、がん患者の医療、生存率についての成績を年報（大阪府におけるがん登録）として</a:t>
                      </a:r>
                      <a:endParaRPr kumimoji="1" lang="en-US" altLang="ja-JP" sz="13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300" b="0" dirty="0">
                          <a:solidFill>
                            <a:schemeClr val="tx1"/>
                          </a:solidFill>
                          <a:latin typeface="+mn-ea"/>
                          <a:ea typeface="+mn-ea"/>
                        </a:rPr>
                        <a:t>　作成し、医療機関に配布予定。</a:t>
                      </a:r>
                      <a:endParaRPr kumimoji="1" lang="en-US" altLang="ja-JP" sz="13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r h="466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課題等</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300" dirty="0">
                          <a:solidFill>
                            <a:schemeClr val="tx1"/>
                          </a:solidFill>
                        </a:rPr>
                        <a:t>■拠点病院等のがん登録実務者のスキルアップ。</a:t>
                      </a:r>
                    </a:p>
                    <a:p>
                      <a:pPr>
                        <a:lnSpc>
                          <a:spcPts val="1500"/>
                        </a:lnSpc>
                      </a:pPr>
                      <a:r>
                        <a:rPr kumimoji="1" lang="ja-JP" altLang="en-US" sz="1300" dirty="0">
                          <a:solidFill>
                            <a:schemeClr val="tx1"/>
                          </a:solidFill>
                        </a:rPr>
                        <a:t>■拠点病院等におけるがん登録データの更なる活用促進。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471187"/>
                  </a:ext>
                </a:extLst>
              </a:tr>
              <a:tr h="1594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次年度の主な取組み</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300" b="1" dirty="0">
                          <a:solidFill>
                            <a:schemeClr val="tx1"/>
                          </a:solidFill>
                          <a:latin typeface="+mn-ea"/>
                          <a:ea typeface="+mn-ea"/>
                        </a:rPr>
                        <a:t>■</a:t>
                      </a:r>
                      <a:r>
                        <a:rPr kumimoji="1" lang="ja-JP" altLang="en-US" sz="1300" b="0" dirty="0">
                          <a:solidFill>
                            <a:schemeClr val="tx1"/>
                          </a:solidFill>
                          <a:latin typeface="+mn-ea"/>
                          <a:ea typeface="+mn-ea"/>
                        </a:rPr>
                        <a:t>がんの罹患、がん患者の医療、生存率についての成績を年報（大阪府におけるがん登録）として</a:t>
                      </a:r>
                      <a:endParaRPr kumimoji="1" lang="en-US" altLang="ja-JP" sz="13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300" b="0" dirty="0">
                          <a:solidFill>
                            <a:schemeClr val="tx1"/>
                          </a:solidFill>
                          <a:latin typeface="+mn-ea"/>
                          <a:ea typeface="+mn-ea"/>
                        </a:rPr>
                        <a:t>　作成し、医療機関に配布。</a:t>
                      </a:r>
                      <a:endParaRPr kumimoji="1" lang="en-US" altLang="ja-JP" sz="1300" b="0" dirty="0">
                        <a:solidFill>
                          <a:schemeClr val="tx1"/>
                        </a:solidFill>
                        <a:latin typeface="+mn-ea"/>
                        <a:ea typeface="+mn-ea"/>
                      </a:endParaRPr>
                    </a:p>
                    <a:p>
                      <a:pPr>
                        <a:lnSpc>
                          <a:spcPts val="1500"/>
                        </a:lnSpc>
                      </a:pPr>
                      <a:r>
                        <a:rPr kumimoji="1" lang="ja-JP" altLang="en-US" sz="1300" b="1" dirty="0">
                          <a:solidFill>
                            <a:schemeClr val="tx1"/>
                          </a:solidFill>
                          <a:latin typeface="+mn-ea"/>
                          <a:ea typeface="+mn-ea"/>
                        </a:rPr>
                        <a:t>■</a:t>
                      </a:r>
                      <a:r>
                        <a:rPr kumimoji="1" lang="ja-JP" altLang="en-US" sz="1300" b="0" dirty="0">
                          <a:solidFill>
                            <a:schemeClr val="tx1"/>
                          </a:solidFill>
                          <a:latin typeface="+mn-ea"/>
                          <a:ea typeface="+mn-ea"/>
                        </a:rPr>
                        <a:t>全国がん登録実務者研修会を実施。</a:t>
                      </a:r>
                      <a:endParaRPr kumimoji="1" lang="en-US" altLang="ja-JP" sz="1300" b="0" dirty="0">
                        <a:solidFill>
                          <a:schemeClr val="tx1"/>
                        </a:solidFill>
                        <a:latin typeface="+mn-ea"/>
                        <a:ea typeface="+mn-ea"/>
                      </a:endParaRPr>
                    </a:p>
                    <a:p>
                      <a:pPr>
                        <a:lnSpc>
                          <a:spcPts val="1500"/>
                        </a:lnSpc>
                      </a:pPr>
                      <a:r>
                        <a:rPr kumimoji="1" lang="ja-JP" altLang="en-US" sz="1300" b="0" dirty="0">
                          <a:solidFill>
                            <a:schemeClr val="tx1"/>
                          </a:solidFill>
                          <a:latin typeface="+mn-ea"/>
                          <a:ea typeface="+mn-ea"/>
                        </a:rPr>
                        <a:t>■各圏域のがん診療ネットワーク協議会におけるがん登録を用いた分析の実施。</a:t>
                      </a:r>
                      <a:endParaRPr kumimoji="1" lang="en-US" altLang="ja-JP" sz="1300" b="0" dirty="0">
                        <a:solidFill>
                          <a:schemeClr val="tx1"/>
                        </a:solidFill>
                        <a:latin typeface="+mn-ea"/>
                        <a:ea typeface="+mn-ea"/>
                      </a:endParaRPr>
                    </a:p>
                    <a:p>
                      <a:pPr>
                        <a:lnSpc>
                          <a:spcPts val="1500"/>
                        </a:lnSpc>
                      </a:pPr>
                      <a:r>
                        <a:rPr kumimoji="1" lang="ja-JP" altLang="en-US" sz="1300" b="0" dirty="0">
                          <a:solidFill>
                            <a:schemeClr val="tx1"/>
                          </a:solidFill>
                          <a:latin typeface="+mn-ea"/>
                          <a:ea typeface="+mn-ea"/>
                        </a:rPr>
                        <a:t>■大阪府がん登録病院連絡協議会等の場を活用して各医療機関との連携を促進。</a:t>
                      </a:r>
                      <a:endParaRPr kumimoji="1" lang="en-US" altLang="ja-JP" sz="1300" b="0" dirty="0">
                        <a:solidFill>
                          <a:schemeClr val="tx1"/>
                        </a:solidFill>
                        <a:latin typeface="+mn-ea"/>
                        <a:ea typeface="+mn-ea"/>
                      </a:endParaRPr>
                    </a:p>
                    <a:p>
                      <a:pPr>
                        <a:lnSpc>
                          <a:spcPts val="1500"/>
                        </a:lnSpc>
                      </a:pPr>
                      <a:r>
                        <a:rPr kumimoji="1" lang="ja-JP" altLang="en-US" sz="1300" b="0" dirty="0">
                          <a:solidFill>
                            <a:schemeClr val="tx1"/>
                          </a:solidFill>
                          <a:latin typeface="+mn-ea"/>
                          <a:ea typeface="+mn-ea"/>
                        </a:rPr>
                        <a:t>■府内がん診療拠点病院等の診療実績を集約し公表。</a:t>
                      </a:r>
                      <a:endParaRPr kumimoji="1" lang="en-US" altLang="ja-JP" sz="1300" b="0" dirty="0">
                        <a:solidFill>
                          <a:schemeClr val="tx1"/>
                        </a:solidFill>
                        <a:latin typeface="+mn-ea"/>
                        <a:ea typeface="+mn-ea"/>
                      </a:endParaRPr>
                    </a:p>
                    <a:p>
                      <a:pPr>
                        <a:lnSpc>
                          <a:spcPts val="1500"/>
                        </a:lnSpc>
                      </a:pPr>
                      <a:r>
                        <a:rPr kumimoji="1" lang="ja-JP" altLang="en-US" sz="1300" b="0" dirty="0">
                          <a:solidFill>
                            <a:schemeClr val="tx1"/>
                          </a:solidFill>
                          <a:latin typeface="+mn-ea"/>
                          <a:ea typeface="+mn-ea"/>
                        </a:rPr>
                        <a:t>■大阪国際がんセンターと連携を図り円滑にがん登録情報を提供。</a:t>
                      </a:r>
                      <a:endParaRPr kumimoji="1" lang="en-US" altLang="ja-JP" sz="1300" b="0" dirty="0">
                        <a:solidFill>
                          <a:schemeClr val="tx1"/>
                        </a:solidFill>
                        <a:latin typeface="+mn-ea"/>
                        <a:ea typeface="+mn-ea"/>
                      </a:endParaRPr>
                    </a:p>
                    <a:p>
                      <a:pPr>
                        <a:lnSpc>
                          <a:spcPts val="1500"/>
                        </a:lnSpc>
                      </a:pPr>
                      <a:r>
                        <a:rPr kumimoji="1" lang="ja-JP" altLang="en-US" sz="1300" b="0" dirty="0">
                          <a:solidFill>
                            <a:schemeClr val="tx1"/>
                          </a:solidFill>
                          <a:latin typeface="+mn-ea"/>
                          <a:ea typeface="+mn-ea"/>
                        </a:rPr>
                        <a:t>■がん登録を活用したモニタリング事業の推進。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487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令和６年度最終予算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400" b="1" i="0" u="none" strike="noStrike" kern="1200" cap="none" spc="0" normalizeH="0" baseline="0" noProof="0" dirty="0">
                        <a:ln>
                          <a:noFill/>
                        </a:ln>
                        <a:solidFill>
                          <a:prstClr val="white"/>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600"/>
                        </a:lnSpc>
                      </a:pPr>
                      <a:r>
                        <a:rPr kumimoji="1" lang="ja-JP" altLang="en-US" sz="1300" dirty="0">
                          <a:solidFill>
                            <a:schemeClr val="tx1"/>
                          </a:solidFill>
                          <a:latin typeface="+mn-ea"/>
                          <a:ea typeface="+mn-ea"/>
                        </a:rPr>
                        <a:t>がん登録事務委託料（</a:t>
                      </a:r>
                      <a:r>
                        <a:rPr lang="en-US" altLang="ja-JP" sz="1300" dirty="0">
                          <a:solidFill>
                            <a:schemeClr val="tx1"/>
                          </a:solidFill>
                          <a:effectLst/>
                          <a:latin typeface="+mn-ea"/>
                          <a:ea typeface="+mn-ea"/>
                        </a:rPr>
                        <a:t>15,954</a:t>
                      </a:r>
                      <a:r>
                        <a:rPr kumimoji="1" lang="ja-JP" altLang="en-US" sz="1300" dirty="0">
                          <a:solidFill>
                            <a:schemeClr val="tx1"/>
                          </a:solidFill>
                          <a:latin typeface="+mn-ea"/>
                          <a:ea typeface="+mn-ea"/>
                        </a:rPr>
                        <a:t>千円）、がん登録報告書印刷費（</a:t>
                      </a:r>
                      <a:r>
                        <a:rPr lang="en-US" altLang="ja-JP" sz="1300" dirty="0">
                          <a:solidFill>
                            <a:schemeClr val="tx1"/>
                          </a:solidFill>
                          <a:effectLst/>
                          <a:latin typeface="+mn-ea"/>
                          <a:ea typeface="+mn-ea"/>
                        </a:rPr>
                        <a:t>164</a:t>
                      </a:r>
                      <a:r>
                        <a:rPr lang="ja-JP" altLang="en-US" sz="1300" dirty="0">
                          <a:solidFill>
                            <a:schemeClr val="tx1"/>
                          </a:solidFill>
                          <a:effectLst/>
                          <a:latin typeface="+mn-ea"/>
                          <a:ea typeface="+mn-ea"/>
                        </a:rPr>
                        <a:t>千円</a:t>
                      </a:r>
                      <a:r>
                        <a:rPr kumimoji="1" lang="ja-JP" altLang="en-US" sz="1300" dirty="0">
                          <a:solidFill>
                            <a:schemeClr val="tx1"/>
                          </a:solidFill>
                          <a:latin typeface="+mn-ea"/>
                          <a:ea typeface="+mn-ea"/>
                        </a:rPr>
                        <a:t>）</a:t>
                      </a:r>
                      <a:r>
                        <a:rPr kumimoji="1" lang="ja-JP" altLang="en-US" sz="1300" strike="noStrike" dirty="0">
                          <a:solidFill>
                            <a:schemeClr val="tx1"/>
                          </a:solidFill>
                          <a:latin typeface="+mn-ea"/>
                          <a:ea typeface="+mn-ea"/>
                        </a:rPr>
                        <a:t>、がん登録実務者研修等出席旅費（</a:t>
                      </a:r>
                      <a:r>
                        <a:rPr kumimoji="1" lang="en-US" altLang="ja-JP" sz="1300" strike="noStrike" dirty="0">
                          <a:solidFill>
                            <a:schemeClr val="tx1"/>
                          </a:solidFill>
                          <a:effectLst/>
                          <a:latin typeface="+mn-ea"/>
                          <a:ea typeface="+mn-ea"/>
                        </a:rPr>
                        <a:t>183</a:t>
                      </a:r>
                      <a:r>
                        <a:rPr lang="ja-JP" altLang="en-US" sz="1300" strike="noStrike" dirty="0">
                          <a:solidFill>
                            <a:schemeClr val="tx1"/>
                          </a:solidFill>
                          <a:effectLst/>
                          <a:latin typeface="+mn-ea"/>
                          <a:ea typeface="+mn-ea"/>
                        </a:rPr>
                        <a:t>千円</a:t>
                      </a:r>
                      <a:r>
                        <a:rPr kumimoji="1" lang="ja-JP" altLang="en-US" sz="1300" strike="noStrike" dirty="0">
                          <a:solidFill>
                            <a:schemeClr val="tx1"/>
                          </a:solidFill>
                          <a:latin typeface="+mn-ea"/>
                          <a:ea typeface="+mn-ea"/>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516140"/>
                  </a:ext>
                </a:extLst>
              </a:tr>
              <a:tr h="459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令和７年度当初予算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900" b="1" i="0" u="none" strike="noStrike" kern="1200" cap="none" spc="0" normalizeH="0" baseline="0" noProof="0" dirty="0">
                        <a:ln>
                          <a:noFill/>
                        </a:ln>
                        <a:solidFill>
                          <a:prstClr val="white"/>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300" dirty="0">
                          <a:solidFill>
                            <a:schemeClr val="tx1"/>
                          </a:solidFill>
                          <a:latin typeface="+mn-ea"/>
                          <a:ea typeface="+mn-ea"/>
                        </a:rPr>
                        <a:t>がん登録事務委託料（</a:t>
                      </a:r>
                      <a:r>
                        <a:rPr kumimoji="1" lang="en-US" altLang="ja-JP" sz="1300" dirty="0">
                          <a:solidFill>
                            <a:schemeClr val="tx1"/>
                          </a:solidFill>
                          <a:effectLst/>
                          <a:latin typeface="+mn-ea"/>
                          <a:ea typeface="+mn-ea"/>
                        </a:rPr>
                        <a:t>16,282</a:t>
                      </a:r>
                      <a:r>
                        <a:rPr kumimoji="1" lang="ja-JP" altLang="en-US" sz="1300" dirty="0">
                          <a:solidFill>
                            <a:schemeClr val="tx1"/>
                          </a:solidFill>
                          <a:latin typeface="+mn-ea"/>
                          <a:ea typeface="+mn-ea"/>
                        </a:rPr>
                        <a:t>千円）、がん登録報告書印刷費（</a:t>
                      </a:r>
                      <a:r>
                        <a:rPr kumimoji="1" lang="en-US" altLang="ja-JP" sz="1300" dirty="0">
                          <a:solidFill>
                            <a:schemeClr val="tx1"/>
                          </a:solidFill>
                          <a:effectLst/>
                          <a:latin typeface="+mn-ea"/>
                          <a:ea typeface="+mn-ea"/>
                        </a:rPr>
                        <a:t>246</a:t>
                      </a:r>
                      <a:r>
                        <a:rPr lang="ja-JP" altLang="en-US" sz="1300" dirty="0">
                          <a:solidFill>
                            <a:schemeClr val="tx1"/>
                          </a:solidFill>
                          <a:effectLst/>
                          <a:latin typeface="+mn-ea"/>
                          <a:ea typeface="+mn-ea"/>
                        </a:rPr>
                        <a:t>千円</a:t>
                      </a:r>
                      <a:r>
                        <a:rPr kumimoji="1" lang="ja-JP" altLang="en-US" sz="1300" dirty="0">
                          <a:solidFill>
                            <a:schemeClr val="tx1"/>
                          </a:solidFill>
                          <a:latin typeface="+mn-ea"/>
                          <a:ea typeface="+mn-ea"/>
                        </a:rPr>
                        <a:t>）</a:t>
                      </a:r>
                      <a:endParaRPr kumimoji="1" lang="ja-JP" altLang="en-US" sz="1300" strike="noStrike"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80171"/>
                  </a:ext>
                </a:extLst>
              </a:tr>
            </a:tbl>
          </a:graphicData>
        </a:graphic>
      </p:graphicFrame>
      <p:sp>
        <p:nvSpPr>
          <p:cNvPr id="6" name="スライド番号プレースホルダー 1">
            <a:extLst>
              <a:ext uri="{FF2B5EF4-FFF2-40B4-BE49-F238E27FC236}">
                <a16:creationId xmlns:a16="http://schemas.microsoft.com/office/drawing/2014/main" id="{C04ECBA1-B699-428C-B7F9-5D688CBE5C7B}"/>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rPr>
              <a:t>21</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424728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323044" y="1062938"/>
            <a:ext cx="9259910" cy="54299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表 14"/>
          <p:cNvGraphicFramePr>
            <a:graphicFrameLocks noGrp="1"/>
          </p:cNvGraphicFramePr>
          <p:nvPr>
            <p:extLst>
              <p:ext uri="{D42A27DB-BD31-4B8C-83A1-F6EECF244321}">
                <p14:modId xmlns:p14="http://schemas.microsoft.com/office/powerpoint/2010/main" val="3260092011"/>
              </p:ext>
            </p:extLst>
          </p:nvPr>
        </p:nvGraphicFramePr>
        <p:xfrm>
          <a:off x="564486" y="2403718"/>
          <a:ext cx="8833514" cy="3106240"/>
        </p:xfrm>
        <a:graphic>
          <a:graphicData uri="http://schemas.openxmlformats.org/drawingml/2006/table">
            <a:tbl>
              <a:tblPr firstRow="1" firstCol="1" bandRow="1">
                <a:tableStyleId>{5C22544A-7EE6-4342-B048-85BDC9FD1C3A}</a:tableStyleId>
              </a:tblPr>
              <a:tblGrid>
                <a:gridCol w="280264">
                  <a:extLst>
                    <a:ext uri="{9D8B030D-6E8A-4147-A177-3AD203B41FA5}">
                      <a16:colId xmlns:a16="http://schemas.microsoft.com/office/drawing/2014/main" val="20000"/>
                    </a:ext>
                  </a:extLst>
                </a:gridCol>
                <a:gridCol w="2853671">
                  <a:extLst>
                    <a:ext uri="{9D8B030D-6E8A-4147-A177-3AD203B41FA5}">
                      <a16:colId xmlns:a16="http://schemas.microsoft.com/office/drawing/2014/main" val="20001"/>
                    </a:ext>
                  </a:extLst>
                </a:gridCol>
                <a:gridCol w="2845785">
                  <a:extLst>
                    <a:ext uri="{9D8B030D-6E8A-4147-A177-3AD203B41FA5}">
                      <a16:colId xmlns:a16="http://schemas.microsoft.com/office/drawing/2014/main" val="20002"/>
                    </a:ext>
                  </a:extLst>
                </a:gridCol>
                <a:gridCol w="2853794">
                  <a:extLst>
                    <a:ext uri="{9D8B030D-6E8A-4147-A177-3AD203B41FA5}">
                      <a16:colId xmlns:a16="http://schemas.microsoft.com/office/drawing/2014/main" val="1545869113"/>
                    </a:ext>
                  </a:extLst>
                </a:gridCol>
              </a:tblGrid>
              <a:tr h="422756">
                <a:tc>
                  <a:txBody>
                    <a:bodyPr/>
                    <a:lstStyle/>
                    <a:p>
                      <a:pPr algn="ctr" fontAlgn="auto">
                        <a:lnSpc>
                          <a:spcPts val="16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sz="1400" b="1" kern="100" dirty="0">
                          <a:effectLst/>
                          <a:latin typeface="+mn-ea"/>
                          <a:ea typeface="+mn-ea"/>
                        </a:rPr>
                        <a:t>モニタリング指標</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effectLst/>
                          <a:latin typeface="+mn-ea"/>
                          <a:ea typeface="+mn-ea"/>
                        </a:rPr>
                        <a:t>計画策定時</a:t>
                      </a:r>
                      <a:r>
                        <a:rPr lang="ja-JP" sz="1400" b="1" dirty="0">
                          <a:effectLst/>
                          <a:latin typeface="+mn-ea"/>
                          <a:ea typeface="+mn-ea"/>
                        </a:rPr>
                        <a:t>の</a:t>
                      </a:r>
                      <a:r>
                        <a:rPr lang="ja-JP" altLang="en-US" sz="1400" b="1" dirty="0">
                          <a:effectLst/>
                          <a:latin typeface="+mn-ea"/>
                          <a:ea typeface="+mn-ea"/>
                        </a:rPr>
                        <a:t>値</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effectLst/>
                          <a:latin typeface="+mn-ea"/>
                          <a:ea typeface="+mn-ea"/>
                        </a:rPr>
                        <a:t>現状</a:t>
                      </a:r>
                      <a:r>
                        <a:rPr lang="ja-JP" altLang="en-US" sz="1400" b="1" dirty="0">
                          <a:effectLst/>
                          <a:latin typeface="+mn-ea"/>
                          <a:ea typeface="+mn-ea"/>
                        </a:rPr>
                        <a:t>値</a:t>
                      </a:r>
                      <a:endParaRPr lang="ja-JP" alt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978083">
                <a:tc>
                  <a:txBody>
                    <a:bodyPr/>
                    <a:lstStyle/>
                    <a:p>
                      <a:pPr algn="ctr" fontAlgn="auto">
                        <a:lnSpc>
                          <a:spcPts val="1600"/>
                        </a:lnSpc>
                        <a:spcAft>
                          <a:spcPts val="0"/>
                        </a:spcAft>
                      </a:pPr>
                      <a:r>
                        <a:rPr lang="ja-JP" sz="1400" b="1" dirty="0">
                          <a:effectLst/>
                          <a:latin typeface="+mn-ea"/>
                          <a:ea typeface="+mn-ea"/>
                        </a:rPr>
                        <a:t>１</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sz="1400" b="1" dirty="0">
                          <a:effectLst/>
                          <a:latin typeface="+mn-ea"/>
                          <a:ea typeface="+mn-ea"/>
                        </a:rPr>
                        <a:t>がん対策基金による企画提案</a:t>
                      </a:r>
                      <a:r>
                        <a:rPr lang="ja-JP" altLang="en-US" sz="1400" b="1" dirty="0">
                          <a:effectLst/>
                          <a:latin typeface="+mn-ea"/>
                          <a:ea typeface="+mn-ea"/>
                        </a:rPr>
                        <a:t>型</a:t>
                      </a:r>
                      <a:br>
                        <a:rPr lang="en-US" altLang="ja-JP" sz="1400" b="1" dirty="0">
                          <a:effectLst/>
                          <a:latin typeface="+mn-ea"/>
                          <a:ea typeface="+mn-ea"/>
                        </a:rPr>
                      </a:br>
                      <a:r>
                        <a:rPr lang="ja-JP" sz="1400" b="1" dirty="0">
                          <a:effectLst/>
                          <a:latin typeface="+mn-ea"/>
                          <a:ea typeface="+mn-ea"/>
                        </a:rPr>
                        <a:t>公募事業累積採択延べ件数</a:t>
                      </a:r>
                      <a:endParaRPr lang="en-US" altLang="ja-JP" sz="1400" b="1" dirty="0">
                        <a:effectLst/>
                        <a:latin typeface="+mn-ea"/>
                        <a:ea typeface="+mn-ea"/>
                      </a:endParaRPr>
                    </a:p>
                    <a:p>
                      <a:pPr algn="l" fontAlgn="auto">
                        <a:lnSpc>
                          <a:spcPts val="1600"/>
                        </a:lnSpc>
                        <a:spcAft>
                          <a:spcPts val="0"/>
                        </a:spcAft>
                      </a:pPr>
                      <a:r>
                        <a:rPr lang="ja-JP" sz="1400" b="1" dirty="0">
                          <a:effectLst/>
                          <a:latin typeface="+mn-ea"/>
                          <a:ea typeface="+mn-ea"/>
                        </a:rPr>
                        <a:t>【大阪府調べ】</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400" b="1" dirty="0">
                          <a:solidFill>
                            <a:schemeClr val="tx1"/>
                          </a:solidFill>
                          <a:effectLst/>
                          <a:latin typeface="+mn-ea"/>
                          <a:ea typeface="+mn-ea"/>
                        </a:rPr>
                        <a:t> </a:t>
                      </a:r>
                      <a:r>
                        <a:rPr lang="en-US" altLang="ja-JP" sz="1400" b="1" dirty="0">
                          <a:solidFill>
                            <a:schemeClr val="tx1"/>
                          </a:solidFill>
                          <a:effectLst/>
                          <a:latin typeface="+mn-ea"/>
                          <a:ea typeface="+mn-ea"/>
                        </a:rPr>
                        <a:t>67</a:t>
                      </a:r>
                      <a:r>
                        <a:rPr lang="ja-JP" altLang="en-US" sz="1400" b="1" dirty="0">
                          <a:solidFill>
                            <a:schemeClr val="tx1"/>
                          </a:solidFill>
                          <a:effectLst/>
                          <a:latin typeface="+mn-ea"/>
                          <a:ea typeface="+mn-ea"/>
                        </a:rPr>
                        <a:t>件</a:t>
                      </a:r>
                    </a:p>
                    <a:p>
                      <a:pPr algn="ctr" fontAlgn="auto">
                        <a:lnSpc>
                          <a:spcPts val="1600"/>
                        </a:lnSpc>
                        <a:spcAft>
                          <a:spcPts val="0"/>
                        </a:spcAft>
                      </a:pPr>
                      <a:r>
                        <a:rPr lang="en-US" altLang="ja-JP" sz="1400" b="1" dirty="0">
                          <a:solidFill>
                            <a:schemeClr val="tx1"/>
                          </a:solidFill>
                          <a:effectLst/>
                          <a:latin typeface="+mn-ea"/>
                          <a:ea typeface="+mn-ea"/>
                        </a:rPr>
                        <a:t>【H30</a:t>
                      </a:r>
                      <a:r>
                        <a:rPr lang="ja-JP" altLang="en-US" sz="1400" b="1" dirty="0">
                          <a:solidFill>
                            <a:schemeClr val="tx1"/>
                          </a:solidFill>
                          <a:effectLst/>
                          <a:latin typeface="+mn-ea"/>
                          <a:ea typeface="+mn-ea"/>
                        </a:rPr>
                        <a:t>（</a:t>
                      </a:r>
                      <a:r>
                        <a:rPr lang="en-US" altLang="ja-JP" sz="1400" b="1" dirty="0">
                          <a:solidFill>
                            <a:schemeClr val="tx1"/>
                          </a:solidFill>
                          <a:effectLst/>
                          <a:latin typeface="+mn-ea"/>
                          <a:ea typeface="+mn-ea"/>
                        </a:rPr>
                        <a:t>2018</a:t>
                      </a:r>
                      <a:r>
                        <a:rPr lang="ja-JP" altLang="en-US" sz="1400" b="1" dirty="0">
                          <a:solidFill>
                            <a:schemeClr val="tx1"/>
                          </a:solidFill>
                          <a:effectLst/>
                          <a:latin typeface="+mn-ea"/>
                          <a:ea typeface="+mn-ea"/>
                        </a:rPr>
                        <a:t>）年度～</a:t>
                      </a:r>
                      <a:r>
                        <a:rPr lang="en-US" altLang="ja-JP" sz="1400" b="1" dirty="0">
                          <a:solidFill>
                            <a:schemeClr val="tx1"/>
                          </a:solidFill>
                          <a:effectLst/>
                          <a:latin typeface="+mn-ea"/>
                          <a:ea typeface="+mn-ea"/>
                        </a:rPr>
                        <a:t>R4       </a:t>
                      </a:r>
                      <a:r>
                        <a:rPr lang="ja-JP" altLang="en-US" sz="1400" b="1" dirty="0">
                          <a:solidFill>
                            <a:schemeClr val="tx1"/>
                          </a:solidFill>
                          <a:effectLst/>
                          <a:latin typeface="+mn-ea"/>
                          <a:ea typeface="+mn-ea"/>
                        </a:rPr>
                        <a:t>（</a:t>
                      </a:r>
                      <a:r>
                        <a:rPr lang="en-US" altLang="ja-JP" sz="1400" b="1" dirty="0">
                          <a:solidFill>
                            <a:schemeClr val="tx1"/>
                          </a:solidFill>
                          <a:effectLst/>
                          <a:latin typeface="+mn-ea"/>
                          <a:ea typeface="+mn-ea"/>
                        </a:rPr>
                        <a:t>2022</a:t>
                      </a:r>
                      <a:r>
                        <a:rPr lang="ja-JP" altLang="en-US" sz="1400" b="1" dirty="0">
                          <a:solidFill>
                            <a:schemeClr val="tx1"/>
                          </a:solidFill>
                          <a:effectLst/>
                          <a:latin typeface="+mn-ea"/>
                          <a:ea typeface="+mn-ea"/>
                        </a:rPr>
                        <a:t>）年度</a:t>
                      </a:r>
                      <a:r>
                        <a:rPr lang="en-US" altLang="ja-JP" sz="1400" b="1" dirty="0">
                          <a:solidFill>
                            <a:schemeClr val="tx1"/>
                          </a:solidFill>
                          <a:effectLst/>
                          <a:latin typeface="+mn-ea"/>
                          <a:ea typeface="+mn-ea"/>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400" b="1" dirty="0">
                          <a:solidFill>
                            <a:schemeClr val="tx1"/>
                          </a:solidFill>
                          <a:effectLst/>
                          <a:latin typeface="+mn-ea"/>
                          <a:ea typeface="+mn-ea"/>
                        </a:rPr>
                        <a:t> </a:t>
                      </a:r>
                      <a:r>
                        <a:rPr lang="en-US" altLang="ja-JP" sz="1400" b="1" dirty="0">
                          <a:solidFill>
                            <a:schemeClr val="tx1"/>
                          </a:solidFill>
                          <a:effectLst/>
                          <a:latin typeface="+mn-ea"/>
                          <a:ea typeface="+mn-ea"/>
                        </a:rPr>
                        <a:t> 75</a:t>
                      </a:r>
                      <a:r>
                        <a:rPr lang="ja-JP" altLang="en-US" sz="1400" b="1" dirty="0">
                          <a:solidFill>
                            <a:schemeClr val="tx1"/>
                          </a:solidFill>
                          <a:effectLst/>
                          <a:latin typeface="+mn-ea"/>
                          <a:ea typeface="+mn-ea"/>
                        </a:rPr>
                        <a:t>件</a:t>
                      </a:r>
                    </a:p>
                    <a:p>
                      <a:pPr algn="ctr" fontAlgn="auto">
                        <a:lnSpc>
                          <a:spcPts val="1600"/>
                        </a:lnSpc>
                        <a:spcAft>
                          <a:spcPts val="0"/>
                        </a:spcAft>
                      </a:pPr>
                      <a:r>
                        <a:rPr lang="en-US" altLang="ja-JP" sz="1400" b="1" dirty="0">
                          <a:solidFill>
                            <a:schemeClr val="tx1"/>
                          </a:solidFill>
                          <a:effectLst/>
                          <a:latin typeface="+mn-ea"/>
                          <a:ea typeface="+mn-ea"/>
                        </a:rPr>
                        <a:t>【H30</a:t>
                      </a:r>
                      <a:r>
                        <a:rPr lang="ja-JP" altLang="en-US" sz="1400" b="1" dirty="0">
                          <a:solidFill>
                            <a:schemeClr val="tx1"/>
                          </a:solidFill>
                          <a:effectLst/>
                          <a:latin typeface="+mn-ea"/>
                          <a:ea typeface="+mn-ea"/>
                        </a:rPr>
                        <a:t>（</a:t>
                      </a:r>
                      <a:r>
                        <a:rPr lang="en-US" altLang="ja-JP" sz="1400" b="1" dirty="0">
                          <a:solidFill>
                            <a:schemeClr val="tx1"/>
                          </a:solidFill>
                          <a:effectLst/>
                          <a:latin typeface="+mn-ea"/>
                          <a:ea typeface="+mn-ea"/>
                        </a:rPr>
                        <a:t>2018</a:t>
                      </a:r>
                      <a:r>
                        <a:rPr lang="ja-JP" altLang="en-US" sz="1400" b="1" dirty="0">
                          <a:solidFill>
                            <a:schemeClr val="tx1"/>
                          </a:solidFill>
                          <a:effectLst/>
                          <a:latin typeface="+mn-ea"/>
                          <a:ea typeface="+mn-ea"/>
                        </a:rPr>
                        <a:t>）年度～</a:t>
                      </a:r>
                      <a:r>
                        <a:rPr lang="en-US" altLang="ja-JP" sz="1400" b="1" dirty="0">
                          <a:solidFill>
                            <a:schemeClr val="tx1"/>
                          </a:solidFill>
                          <a:effectLst/>
                          <a:latin typeface="+mn-ea"/>
                          <a:ea typeface="+mn-ea"/>
                        </a:rPr>
                        <a:t>R</a:t>
                      </a:r>
                      <a:r>
                        <a:rPr lang="ja-JP" altLang="en-US" sz="1400" b="1" dirty="0">
                          <a:solidFill>
                            <a:schemeClr val="tx1"/>
                          </a:solidFill>
                          <a:effectLst/>
                          <a:latin typeface="+mn-ea"/>
                          <a:ea typeface="+mn-ea"/>
                        </a:rPr>
                        <a:t>６</a:t>
                      </a:r>
                      <a:r>
                        <a:rPr lang="en-US" altLang="ja-JP" sz="1400" b="1" dirty="0">
                          <a:solidFill>
                            <a:schemeClr val="tx1"/>
                          </a:solidFill>
                          <a:effectLst/>
                          <a:latin typeface="+mn-ea"/>
                          <a:ea typeface="+mn-ea"/>
                        </a:rPr>
                        <a:t> </a:t>
                      </a:r>
                    </a:p>
                    <a:p>
                      <a:pPr algn="ctr" fontAlgn="auto">
                        <a:lnSpc>
                          <a:spcPts val="1600"/>
                        </a:lnSpc>
                        <a:spcAft>
                          <a:spcPts val="0"/>
                        </a:spcAft>
                      </a:pPr>
                      <a:r>
                        <a:rPr lang="ja-JP" altLang="en-US" sz="1400" b="1" dirty="0">
                          <a:solidFill>
                            <a:schemeClr val="tx1"/>
                          </a:solidFill>
                          <a:effectLst/>
                          <a:latin typeface="+mn-ea"/>
                          <a:ea typeface="+mn-ea"/>
                        </a:rPr>
                        <a:t>（</a:t>
                      </a:r>
                      <a:r>
                        <a:rPr lang="en-US" altLang="ja-JP" sz="1400" b="1" dirty="0">
                          <a:solidFill>
                            <a:schemeClr val="tx1"/>
                          </a:solidFill>
                          <a:effectLst/>
                          <a:latin typeface="+mn-ea"/>
                          <a:ea typeface="+mn-ea"/>
                        </a:rPr>
                        <a:t>2024</a:t>
                      </a:r>
                      <a:r>
                        <a:rPr lang="ja-JP" altLang="en-US" sz="1400" b="1" dirty="0">
                          <a:solidFill>
                            <a:schemeClr val="tx1"/>
                          </a:solidFill>
                          <a:effectLst/>
                          <a:latin typeface="+mn-ea"/>
                          <a:ea typeface="+mn-ea"/>
                        </a:rPr>
                        <a:t>）年度</a:t>
                      </a:r>
                      <a:r>
                        <a:rPr lang="en-US" altLang="ja-JP" sz="1400" b="1" dirty="0">
                          <a:solidFill>
                            <a:schemeClr val="tx1"/>
                          </a:solidFill>
                          <a:effectLst/>
                          <a:latin typeface="+mn-ea"/>
                          <a:ea typeface="+mn-ea"/>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48348">
                <a:tc>
                  <a:txBody>
                    <a:bodyPr/>
                    <a:lstStyle/>
                    <a:p>
                      <a:pPr algn="ctr" fontAlgn="auto">
                        <a:lnSpc>
                          <a:spcPts val="1600"/>
                        </a:lnSpc>
                        <a:spcAft>
                          <a:spcPts val="0"/>
                        </a:spcAft>
                      </a:pPr>
                      <a:r>
                        <a:rPr lang="ja-JP" sz="1400" b="1" dirty="0">
                          <a:effectLst/>
                          <a:latin typeface="+mn-ea"/>
                          <a:ea typeface="+mn-ea"/>
                        </a:rPr>
                        <a:t>２</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sz="1400" b="1" dirty="0">
                          <a:effectLst/>
                          <a:latin typeface="+mn-ea"/>
                          <a:ea typeface="+mn-ea"/>
                        </a:rPr>
                        <a:t>がん検診受診推進員認定数</a:t>
                      </a:r>
                    </a:p>
                    <a:p>
                      <a:pPr algn="l" fontAlgn="auto">
                        <a:lnSpc>
                          <a:spcPts val="1600"/>
                        </a:lnSpc>
                        <a:spcAft>
                          <a:spcPts val="0"/>
                        </a:spcAft>
                      </a:pPr>
                      <a:r>
                        <a:rPr lang="ja-JP" sz="1400" b="1" dirty="0">
                          <a:effectLst/>
                          <a:latin typeface="+mn-ea"/>
                          <a:ea typeface="+mn-ea"/>
                        </a:rPr>
                        <a:t>【大阪府調べ】</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9,241</a:t>
                      </a:r>
                      <a:r>
                        <a:rPr lang="ja-JP" altLang="en-US" sz="1400" b="1" dirty="0">
                          <a:solidFill>
                            <a:schemeClr val="tx1"/>
                          </a:solidFill>
                          <a:effectLst/>
                          <a:latin typeface="+mn-ea"/>
                          <a:ea typeface="+mn-ea"/>
                          <a:cs typeface="HG丸ｺﾞｼｯｸM-PRO"/>
                        </a:rPr>
                        <a:t>人</a:t>
                      </a:r>
                      <a:endParaRPr lang="en-US" altLang="ja-JP" sz="1400" b="1" dirty="0">
                        <a:solidFill>
                          <a:schemeClr val="tx1"/>
                        </a:solidFill>
                        <a:effectLst/>
                        <a:latin typeface="+mn-ea"/>
                        <a:ea typeface="+mn-ea"/>
                        <a:cs typeface="HG丸ｺﾞｼｯｸM-PRO"/>
                      </a:endParaRP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令和５年（</a:t>
                      </a:r>
                      <a:r>
                        <a:rPr lang="en-US" altLang="ja-JP" sz="1400" b="1" dirty="0">
                          <a:solidFill>
                            <a:schemeClr val="tx1"/>
                          </a:solidFill>
                          <a:effectLst/>
                          <a:latin typeface="+mn-ea"/>
                          <a:ea typeface="+mn-ea"/>
                          <a:cs typeface="HG丸ｺﾞｼｯｸM-PRO"/>
                        </a:rPr>
                        <a:t>2023</a:t>
                      </a:r>
                      <a:r>
                        <a:rPr lang="ja-JP" altLang="en-US" sz="1400" b="1" dirty="0">
                          <a:solidFill>
                            <a:schemeClr val="tx1"/>
                          </a:solidFill>
                          <a:effectLst/>
                          <a:latin typeface="+mn-ea"/>
                          <a:ea typeface="+mn-ea"/>
                          <a:cs typeface="HG丸ｺﾞｼｯｸM-PRO"/>
                        </a:rPr>
                        <a:t>）</a:t>
                      </a:r>
                      <a:r>
                        <a:rPr lang="en-US" altLang="ja-JP" sz="1400" b="1" dirty="0">
                          <a:solidFill>
                            <a:schemeClr val="tx1"/>
                          </a:solidFill>
                          <a:effectLst/>
                          <a:latin typeface="+mn-ea"/>
                          <a:ea typeface="+mn-ea"/>
                          <a:cs typeface="HG丸ｺﾞｼｯｸM-PRO"/>
                        </a:rPr>
                        <a:t>3</a:t>
                      </a:r>
                      <a:r>
                        <a:rPr lang="ja-JP" altLang="en-US" sz="1400" b="1" dirty="0">
                          <a:solidFill>
                            <a:schemeClr val="tx1"/>
                          </a:solidFill>
                          <a:effectLst/>
                          <a:latin typeface="+mn-ea"/>
                          <a:ea typeface="+mn-ea"/>
                          <a:cs typeface="HG丸ｺﾞｼｯｸM-PRO"/>
                        </a:rPr>
                        <a:t>月</a:t>
                      </a:r>
                      <a:r>
                        <a:rPr lang="en-US" altLang="ja-JP" sz="1400" b="1" dirty="0">
                          <a:solidFill>
                            <a:schemeClr val="tx1"/>
                          </a:solidFill>
                          <a:effectLst/>
                          <a:latin typeface="+mn-ea"/>
                          <a:ea typeface="+mn-ea"/>
                          <a:cs typeface="HG丸ｺﾞｼｯｸM-PRO"/>
                        </a:rPr>
                        <a:t>】</a:t>
                      </a:r>
                      <a:endParaRPr lang="ja-JP" sz="1400" b="1"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  12,673</a:t>
                      </a:r>
                      <a:r>
                        <a:rPr lang="ja-JP" altLang="en-US" sz="1400" b="1" dirty="0">
                          <a:solidFill>
                            <a:schemeClr val="tx1"/>
                          </a:solidFill>
                          <a:effectLst/>
                          <a:latin typeface="+mn-ea"/>
                          <a:ea typeface="+mn-ea"/>
                          <a:cs typeface="HG丸ｺﾞｼｯｸM-PRO"/>
                        </a:rPr>
                        <a:t>人</a:t>
                      </a:r>
                      <a:endParaRPr lang="en-US" altLang="ja-JP" sz="1400" b="1" dirty="0">
                        <a:solidFill>
                          <a:schemeClr val="tx1"/>
                        </a:solidFill>
                        <a:effectLst/>
                        <a:latin typeface="+mn-ea"/>
                        <a:ea typeface="+mn-ea"/>
                        <a:cs typeface="HG丸ｺﾞｼｯｸM-PRO"/>
                      </a:endParaRPr>
                    </a:p>
                    <a:p>
                      <a:pPr algn="ctr"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令和６年（</a:t>
                      </a:r>
                      <a:r>
                        <a:rPr lang="en-US" altLang="ja-JP" sz="1400" b="1" dirty="0">
                          <a:solidFill>
                            <a:schemeClr val="tx1"/>
                          </a:solidFill>
                          <a:effectLst/>
                          <a:latin typeface="+mn-ea"/>
                          <a:ea typeface="+mn-ea"/>
                          <a:cs typeface="HG丸ｺﾞｼｯｸM-PRO"/>
                        </a:rPr>
                        <a:t>2024</a:t>
                      </a:r>
                      <a:r>
                        <a:rPr lang="ja-JP" altLang="en-US" sz="1400" b="1" dirty="0">
                          <a:solidFill>
                            <a:schemeClr val="tx1"/>
                          </a:solidFill>
                          <a:effectLst/>
                          <a:latin typeface="+mn-ea"/>
                          <a:ea typeface="+mn-ea"/>
                          <a:cs typeface="HG丸ｺﾞｼｯｸM-PRO"/>
                        </a:rPr>
                        <a:t>）</a:t>
                      </a:r>
                      <a:r>
                        <a:rPr lang="en-US" altLang="ja-JP" sz="1400" b="1" dirty="0">
                          <a:solidFill>
                            <a:schemeClr val="tx1"/>
                          </a:solidFill>
                          <a:effectLst/>
                          <a:latin typeface="+mn-ea"/>
                          <a:ea typeface="+mn-ea"/>
                          <a:cs typeface="HG丸ｺﾞｼｯｸM-PRO"/>
                        </a:rPr>
                        <a:t>3</a:t>
                      </a:r>
                      <a:r>
                        <a:rPr lang="ja-JP" altLang="en-US" sz="1400" b="1" dirty="0">
                          <a:solidFill>
                            <a:schemeClr val="tx1"/>
                          </a:solidFill>
                          <a:effectLst/>
                          <a:latin typeface="+mn-ea"/>
                          <a:ea typeface="+mn-ea"/>
                          <a:cs typeface="HG丸ｺﾞｼｯｸM-PRO"/>
                        </a:rPr>
                        <a:t>月</a:t>
                      </a:r>
                      <a:r>
                        <a:rPr lang="en-US" altLang="ja-JP" sz="1400" b="1" dirty="0">
                          <a:solidFill>
                            <a:schemeClr val="tx1"/>
                          </a:solidFill>
                          <a:effectLst/>
                          <a:latin typeface="+mn-ea"/>
                          <a:ea typeface="+mn-ea"/>
                          <a:cs typeface="HG丸ｺﾞｼｯｸM-PRO"/>
                        </a:rPr>
                        <a:t>】</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57053">
                <a:tc>
                  <a:txBody>
                    <a:bodyPr/>
                    <a:lstStyle/>
                    <a:p>
                      <a:pPr algn="ctr" fontAlgn="auto">
                        <a:lnSpc>
                          <a:spcPts val="1600"/>
                        </a:lnSpc>
                        <a:spcAft>
                          <a:spcPts val="0"/>
                        </a:spcAft>
                      </a:pPr>
                      <a:r>
                        <a:rPr lang="ja-JP" sz="1400" b="1" dirty="0">
                          <a:effectLst/>
                          <a:latin typeface="+mn-ea"/>
                          <a:ea typeface="+mn-ea"/>
                        </a:rPr>
                        <a:t>３</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sz="1400" b="1" dirty="0">
                          <a:effectLst/>
                          <a:latin typeface="+mn-ea"/>
                          <a:ea typeface="+mn-ea"/>
                        </a:rPr>
                        <a:t>患者会、患者支援団体及び患者</a:t>
                      </a:r>
                      <a:endParaRPr lang="en-US" altLang="ja-JP" sz="1400" b="1" dirty="0">
                        <a:effectLst/>
                        <a:latin typeface="+mn-ea"/>
                        <a:ea typeface="+mn-ea"/>
                      </a:endParaRPr>
                    </a:p>
                    <a:p>
                      <a:pPr algn="l" fontAlgn="auto">
                        <a:lnSpc>
                          <a:spcPts val="1600"/>
                        </a:lnSpc>
                        <a:spcAft>
                          <a:spcPts val="0"/>
                        </a:spcAft>
                      </a:pPr>
                      <a:r>
                        <a:rPr lang="ja-JP" sz="1400" b="1" dirty="0">
                          <a:effectLst/>
                          <a:latin typeface="+mn-ea"/>
                          <a:ea typeface="+mn-ea"/>
                        </a:rPr>
                        <a:t>サロンの数</a:t>
                      </a:r>
                    </a:p>
                    <a:p>
                      <a:pPr algn="l" fontAlgn="auto">
                        <a:lnSpc>
                          <a:spcPts val="1600"/>
                        </a:lnSpc>
                        <a:spcAft>
                          <a:spcPts val="0"/>
                        </a:spcAft>
                      </a:pPr>
                      <a:r>
                        <a:rPr lang="ja-JP" sz="1400" b="1" dirty="0">
                          <a:effectLst/>
                          <a:latin typeface="+mn-ea"/>
                          <a:ea typeface="+mn-ea"/>
                        </a:rPr>
                        <a:t>【大阪府調べ】</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solidFill>
                            <a:schemeClr val="tx1"/>
                          </a:solidFill>
                          <a:effectLst/>
                          <a:latin typeface="+mn-ea"/>
                          <a:ea typeface="+mn-ea"/>
                        </a:rPr>
                        <a:t>患者会及び患者支援団体：</a:t>
                      </a:r>
                      <a:r>
                        <a:rPr lang="en-US" altLang="ja-JP" sz="1400" b="1" dirty="0">
                          <a:solidFill>
                            <a:schemeClr val="tx1"/>
                          </a:solidFill>
                          <a:effectLst/>
                          <a:latin typeface="+mn-ea"/>
                          <a:ea typeface="+mn-ea"/>
                        </a:rPr>
                        <a:t>36</a:t>
                      </a:r>
                      <a:r>
                        <a:rPr lang="ja-JP" altLang="ja-JP" sz="1400" b="1" dirty="0">
                          <a:solidFill>
                            <a:schemeClr val="tx1"/>
                          </a:solidFill>
                          <a:effectLst/>
                          <a:latin typeface="+mn-ea"/>
                          <a:ea typeface="+mn-ea"/>
                        </a:rPr>
                        <a:t>団体</a:t>
                      </a:r>
                      <a:endParaRPr lang="en-US" altLang="ja-JP" sz="1400" b="1" dirty="0">
                        <a:solidFill>
                          <a:schemeClr val="tx1"/>
                        </a:solidFill>
                        <a:effectLst/>
                        <a:latin typeface="+mn-ea"/>
                        <a:ea typeface="+mn-ea"/>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400" b="1" dirty="0">
                          <a:solidFill>
                            <a:schemeClr val="tx1"/>
                          </a:solidFill>
                          <a:effectLst/>
                          <a:latin typeface="+mn-ea"/>
                          <a:ea typeface="+mn-ea"/>
                        </a:rPr>
                        <a:t>【</a:t>
                      </a:r>
                      <a:r>
                        <a:rPr lang="ja-JP" altLang="en-US" sz="1400" b="1" dirty="0">
                          <a:solidFill>
                            <a:schemeClr val="tx1"/>
                          </a:solidFill>
                          <a:effectLst/>
                          <a:latin typeface="+mn-ea"/>
                          <a:ea typeface="+mn-ea"/>
                        </a:rPr>
                        <a:t>令和</a:t>
                      </a:r>
                      <a:r>
                        <a:rPr lang="en-US" altLang="ja-JP" sz="1400" b="1" dirty="0">
                          <a:solidFill>
                            <a:schemeClr val="tx1"/>
                          </a:solidFill>
                          <a:effectLst/>
                          <a:latin typeface="+mn-ea"/>
                          <a:ea typeface="+mn-ea"/>
                        </a:rPr>
                        <a:t>4</a:t>
                      </a:r>
                      <a:r>
                        <a:rPr lang="ja-JP" altLang="en-US" sz="1400" b="1" dirty="0">
                          <a:solidFill>
                            <a:schemeClr val="tx1"/>
                          </a:solidFill>
                          <a:effectLst/>
                          <a:latin typeface="+mn-ea"/>
                          <a:ea typeface="+mn-ea"/>
                        </a:rPr>
                        <a:t>（</a:t>
                      </a:r>
                      <a:r>
                        <a:rPr lang="en-US" altLang="ja-JP" sz="1400" b="1" dirty="0">
                          <a:solidFill>
                            <a:schemeClr val="tx1"/>
                          </a:solidFill>
                          <a:effectLst/>
                          <a:latin typeface="+mn-ea"/>
                          <a:ea typeface="+mn-ea"/>
                        </a:rPr>
                        <a:t>2022</a:t>
                      </a:r>
                      <a:r>
                        <a:rPr lang="ja-JP" altLang="en-US" sz="1400" b="1" dirty="0">
                          <a:solidFill>
                            <a:schemeClr val="tx1"/>
                          </a:solidFill>
                          <a:effectLst/>
                          <a:latin typeface="+mn-ea"/>
                          <a:ea typeface="+mn-ea"/>
                        </a:rPr>
                        <a:t>）年</a:t>
                      </a:r>
                      <a:r>
                        <a:rPr lang="en-US" altLang="ja-JP" sz="1400" b="1" strike="noStrike" dirty="0">
                          <a:solidFill>
                            <a:schemeClr val="tx1"/>
                          </a:solidFill>
                          <a:effectLst/>
                          <a:latin typeface="+mn-ea"/>
                          <a:ea typeface="+mn-ea"/>
                        </a:rPr>
                        <a:t>7</a:t>
                      </a:r>
                      <a:r>
                        <a:rPr lang="ja-JP" altLang="en-US" sz="1400" b="1" dirty="0">
                          <a:solidFill>
                            <a:schemeClr val="tx1"/>
                          </a:solidFill>
                          <a:effectLst/>
                          <a:latin typeface="+mn-ea"/>
                          <a:ea typeface="+mn-ea"/>
                        </a:rPr>
                        <a:t>月</a:t>
                      </a:r>
                      <a:r>
                        <a:rPr lang="en-US" altLang="ja-JP" sz="1400" b="1" dirty="0">
                          <a:solidFill>
                            <a:schemeClr val="tx1"/>
                          </a:solidFill>
                          <a:effectLst/>
                          <a:latin typeface="+mn-ea"/>
                          <a:ea typeface="+mn-ea"/>
                        </a:rPr>
                        <a:t>】</a:t>
                      </a: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400" b="1" dirty="0">
                          <a:solidFill>
                            <a:schemeClr val="tx1"/>
                          </a:solidFill>
                          <a:effectLst/>
                          <a:latin typeface="+mn-ea"/>
                          <a:ea typeface="+mn-ea"/>
                          <a:cs typeface="HG丸ｺﾞｼｯｸM-PRO"/>
                        </a:rPr>
                        <a:t>患者サロン：</a:t>
                      </a:r>
                      <a:r>
                        <a:rPr lang="en-US" altLang="ja-JP" sz="1400" b="1" dirty="0">
                          <a:solidFill>
                            <a:schemeClr val="tx1"/>
                          </a:solidFill>
                          <a:effectLst/>
                          <a:latin typeface="+mn-ea"/>
                          <a:ea typeface="+mn-ea"/>
                          <a:cs typeface="HG丸ｺﾞｼｯｸM-PRO"/>
                        </a:rPr>
                        <a:t>55</a:t>
                      </a:r>
                      <a:r>
                        <a:rPr lang="ja-JP" altLang="en-US" sz="1400" b="1" dirty="0">
                          <a:solidFill>
                            <a:schemeClr val="tx1"/>
                          </a:solidFill>
                          <a:effectLst/>
                          <a:latin typeface="+mn-ea"/>
                          <a:ea typeface="+mn-ea"/>
                          <a:cs typeface="HG丸ｺﾞｼｯｸM-PRO"/>
                        </a:rPr>
                        <a:t>病院</a:t>
                      </a:r>
                      <a:endParaRPr lang="en-US" altLang="ja-JP" sz="1400" b="1"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solidFill>
                            <a:schemeClr val="tx1"/>
                          </a:solidFill>
                          <a:effectLst/>
                          <a:latin typeface="+mn-ea"/>
                          <a:ea typeface="+mn-ea"/>
                        </a:rPr>
                        <a:t>【</a:t>
                      </a:r>
                      <a:r>
                        <a:rPr lang="ja-JP" altLang="en-US" sz="1400" b="1" dirty="0">
                          <a:solidFill>
                            <a:schemeClr val="tx1"/>
                          </a:solidFill>
                          <a:effectLst/>
                          <a:latin typeface="+mn-ea"/>
                          <a:ea typeface="+mn-ea"/>
                        </a:rPr>
                        <a:t>令和</a:t>
                      </a:r>
                      <a:r>
                        <a:rPr lang="en-US" altLang="ja-JP" sz="1400" b="1" dirty="0">
                          <a:solidFill>
                            <a:schemeClr val="tx1"/>
                          </a:solidFill>
                          <a:effectLst/>
                          <a:latin typeface="+mn-ea"/>
                          <a:ea typeface="+mn-ea"/>
                        </a:rPr>
                        <a:t>4</a:t>
                      </a:r>
                      <a:r>
                        <a:rPr lang="ja-JP" altLang="ja-JP" sz="1400" b="1" dirty="0">
                          <a:solidFill>
                            <a:schemeClr val="tx1"/>
                          </a:solidFill>
                          <a:effectLst/>
                          <a:latin typeface="+mn-ea"/>
                          <a:ea typeface="+mn-ea"/>
                        </a:rPr>
                        <a:t>（</a:t>
                      </a:r>
                      <a:r>
                        <a:rPr lang="en-US" altLang="ja-JP" sz="1400" b="1" dirty="0">
                          <a:solidFill>
                            <a:schemeClr val="tx1"/>
                          </a:solidFill>
                          <a:effectLst/>
                          <a:latin typeface="+mn-ea"/>
                          <a:ea typeface="+mn-ea"/>
                        </a:rPr>
                        <a:t>2022</a:t>
                      </a:r>
                      <a:r>
                        <a:rPr lang="ja-JP" altLang="ja-JP" sz="1400" b="1" dirty="0">
                          <a:solidFill>
                            <a:schemeClr val="tx1"/>
                          </a:solidFill>
                          <a:effectLst/>
                          <a:latin typeface="+mn-ea"/>
                          <a:ea typeface="+mn-ea"/>
                        </a:rPr>
                        <a:t>）年</a:t>
                      </a:r>
                      <a:r>
                        <a:rPr lang="en-US" altLang="ja-JP" sz="1400" b="1" dirty="0">
                          <a:solidFill>
                            <a:schemeClr val="tx1"/>
                          </a:solidFill>
                          <a:effectLst/>
                          <a:latin typeface="+mn-ea"/>
                          <a:ea typeface="+mn-ea"/>
                        </a:rPr>
                        <a:t>7</a:t>
                      </a:r>
                      <a:r>
                        <a:rPr lang="ja-JP" altLang="ja-JP" sz="1400" b="1" dirty="0">
                          <a:solidFill>
                            <a:schemeClr val="tx1"/>
                          </a:solidFill>
                          <a:effectLst/>
                          <a:latin typeface="+mn-ea"/>
                          <a:ea typeface="+mn-ea"/>
                        </a:rPr>
                        <a:t>月】</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solidFill>
                            <a:schemeClr val="tx1"/>
                          </a:solidFill>
                          <a:effectLst/>
                          <a:latin typeface="+mn-ea"/>
                          <a:ea typeface="+mn-ea"/>
                        </a:rPr>
                        <a:t>患者会及び患者支援団体：</a:t>
                      </a:r>
                      <a:r>
                        <a:rPr lang="en-US" altLang="ja-JP" sz="1400" b="1" dirty="0">
                          <a:solidFill>
                            <a:schemeClr val="tx1"/>
                          </a:solidFill>
                          <a:effectLst/>
                          <a:latin typeface="+mn-ea"/>
                          <a:ea typeface="+mn-ea"/>
                        </a:rPr>
                        <a:t>37</a:t>
                      </a:r>
                      <a:r>
                        <a:rPr lang="ja-JP" altLang="ja-JP" sz="1400" b="1" dirty="0">
                          <a:solidFill>
                            <a:schemeClr val="tx1"/>
                          </a:solidFill>
                          <a:effectLst/>
                          <a:latin typeface="+mn-ea"/>
                          <a:ea typeface="+mn-ea"/>
                        </a:rPr>
                        <a:t>団体</a:t>
                      </a:r>
                      <a:endParaRPr lang="en-US" altLang="ja-JP" sz="1400" b="1" dirty="0">
                        <a:solidFill>
                          <a:schemeClr val="tx1"/>
                        </a:solidFill>
                        <a:effectLst/>
                        <a:latin typeface="+mn-ea"/>
                        <a:ea typeface="+mn-ea"/>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400" b="1" dirty="0">
                          <a:solidFill>
                            <a:schemeClr val="tx1"/>
                          </a:solidFill>
                          <a:effectLst/>
                          <a:latin typeface="+mn-ea"/>
                          <a:ea typeface="+mn-ea"/>
                        </a:rPr>
                        <a:t>【</a:t>
                      </a:r>
                      <a:r>
                        <a:rPr lang="ja-JP" altLang="en-US" sz="1400" b="1" dirty="0">
                          <a:solidFill>
                            <a:schemeClr val="tx1"/>
                          </a:solidFill>
                          <a:effectLst/>
                          <a:latin typeface="+mn-ea"/>
                          <a:ea typeface="+mn-ea"/>
                        </a:rPr>
                        <a:t>令和</a:t>
                      </a:r>
                      <a:r>
                        <a:rPr lang="en-US" altLang="ja-JP" sz="1400" b="1" dirty="0">
                          <a:solidFill>
                            <a:schemeClr val="tx1"/>
                          </a:solidFill>
                          <a:effectLst/>
                          <a:latin typeface="+mn-ea"/>
                          <a:ea typeface="+mn-ea"/>
                        </a:rPr>
                        <a:t>5</a:t>
                      </a:r>
                      <a:r>
                        <a:rPr lang="ja-JP" altLang="en-US" sz="1400" b="1" dirty="0">
                          <a:solidFill>
                            <a:schemeClr val="tx1"/>
                          </a:solidFill>
                          <a:effectLst/>
                          <a:latin typeface="+mn-ea"/>
                          <a:ea typeface="+mn-ea"/>
                        </a:rPr>
                        <a:t>（</a:t>
                      </a:r>
                      <a:r>
                        <a:rPr lang="en-US" altLang="ja-JP" sz="1400" b="1" dirty="0">
                          <a:solidFill>
                            <a:schemeClr val="tx1"/>
                          </a:solidFill>
                          <a:effectLst/>
                          <a:latin typeface="+mn-ea"/>
                          <a:ea typeface="+mn-ea"/>
                        </a:rPr>
                        <a:t>2023</a:t>
                      </a:r>
                      <a:r>
                        <a:rPr lang="ja-JP" altLang="en-US" sz="1400" b="1" dirty="0">
                          <a:solidFill>
                            <a:schemeClr val="tx1"/>
                          </a:solidFill>
                          <a:effectLst/>
                          <a:latin typeface="+mn-ea"/>
                          <a:ea typeface="+mn-ea"/>
                        </a:rPr>
                        <a:t>）年</a:t>
                      </a:r>
                      <a:r>
                        <a:rPr lang="ja-JP" altLang="en-US" sz="1400" b="1" strike="noStrike" dirty="0">
                          <a:solidFill>
                            <a:schemeClr val="tx1"/>
                          </a:solidFill>
                          <a:effectLst/>
                          <a:latin typeface="+mn-ea"/>
                          <a:ea typeface="+mn-ea"/>
                        </a:rPr>
                        <a:t>７</a:t>
                      </a:r>
                      <a:r>
                        <a:rPr lang="ja-JP" altLang="en-US" sz="1400" b="1" dirty="0">
                          <a:solidFill>
                            <a:schemeClr val="tx1"/>
                          </a:solidFill>
                          <a:effectLst/>
                          <a:latin typeface="+mn-ea"/>
                          <a:ea typeface="+mn-ea"/>
                        </a:rPr>
                        <a:t>月</a:t>
                      </a:r>
                      <a:r>
                        <a:rPr lang="en-US" altLang="ja-JP" sz="1400" b="1" dirty="0">
                          <a:solidFill>
                            <a:schemeClr val="tx1"/>
                          </a:solidFill>
                          <a:effectLst/>
                          <a:latin typeface="+mn-ea"/>
                          <a:ea typeface="+mn-ea"/>
                        </a:rPr>
                        <a:t>】</a:t>
                      </a: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400" b="1" dirty="0">
                          <a:solidFill>
                            <a:schemeClr val="tx1"/>
                          </a:solidFill>
                          <a:effectLst/>
                          <a:latin typeface="+mn-ea"/>
                          <a:ea typeface="+mn-ea"/>
                          <a:cs typeface="HG丸ｺﾞｼｯｸM-PRO"/>
                        </a:rPr>
                        <a:t>患者サロン：</a:t>
                      </a:r>
                      <a:r>
                        <a:rPr lang="en-US" altLang="ja-JP" sz="1400" b="1" dirty="0">
                          <a:solidFill>
                            <a:schemeClr val="tx1"/>
                          </a:solidFill>
                          <a:effectLst/>
                          <a:latin typeface="+mn-ea"/>
                          <a:ea typeface="+mn-ea"/>
                          <a:cs typeface="HG丸ｺﾞｼｯｸM-PRO"/>
                        </a:rPr>
                        <a:t>60</a:t>
                      </a:r>
                      <a:r>
                        <a:rPr lang="ja-JP" altLang="en-US" sz="1400" b="1" dirty="0">
                          <a:solidFill>
                            <a:schemeClr val="tx1"/>
                          </a:solidFill>
                          <a:effectLst/>
                          <a:latin typeface="+mn-ea"/>
                          <a:ea typeface="+mn-ea"/>
                          <a:cs typeface="HG丸ｺﾞｼｯｸM-PRO"/>
                        </a:rPr>
                        <a:t>病院</a:t>
                      </a:r>
                      <a:endParaRPr lang="en-US" altLang="ja-JP" sz="1400" b="1"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solidFill>
                            <a:schemeClr val="tx1"/>
                          </a:solidFill>
                          <a:effectLst/>
                          <a:latin typeface="+mn-ea"/>
                          <a:ea typeface="+mn-ea"/>
                        </a:rPr>
                        <a:t>【</a:t>
                      </a:r>
                      <a:r>
                        <a:rPr lang="ja-JP" altLang="en-US" sz="1400" b="1" dirty="0">
                          <a:solidFill>
                            <a:schemeClr val="tx1"/>
                          </a:solidFill>
                          <a:effectLst/>
                          <a:latin typeface="+mn-ea"/>
                          <a:ea typeface="+mn-ea"/>
                        </a:rPr>
                        <a:t>令和</a:t>
                      </a:r>
                      <a:r>
                        <a:rPr lang="en-US" altLang="ja-JP" sz="1400" b="1" dirty="0">
                          <a:solidFill>
                            <a:schemeClr val="tx1"/>
                          </a:solidFill>
                          <a:effectLst/>
                          <a:latin typeface="+mn-ea"/>
                          <a:ea typeface="+mn-ea"/>
                        </a:rPr>
                        <a:t>5</a:t>
                      </a:r>
                      <a:r>
                        <a:rPr lang="ja-JP" altLang="ja-JP" sz="1400" b="1" dirty="0">
                          <a:solidFill>
                            <a:schemeClr val="tx1"/>
                          </a:solidFill>
                          <a:effectLst/>
                          <a:latin typeface="+mn-ea"/>
                          <a:ea typeface="+mn-ea"/>
                        </a:rPr>
                        <a:t>（</a:t>
                      </a:r>
                      <a:r>
                        <a:rPr lang="en-US" altLang="ja-JP" sz="1400" b="1" dirty="0">
                          <a:solidFill>
                            <a:schemeClr val="tx1"/>
                          </a:solidFill>
                          <a:effectLst/>
                          <a:latin typeface="+mn-ea"/>
                          <a:ea typeface="+mn-ea"/>
                        </a:rPr>
                        <a:t>2023</a:t>
                      </a:r>
                      <a:r>
                        <a:rPr lang="ja-JP" altLang="en-US" sz="1400" b="1" dirty="0">
                          <a:solidFill>
                            <a:schemeClr val="tx1"/>
                          </a:solidFill>
                          <a:effectLst/>
                          <a:latin typeface="+mn-ea"/>
                          <a:ea typeface="+mn-ea"/>
                        </a:rPr>
                        <a:t>）</a:t>
                      </a:r>
                      <a:r>
                        <a:rPr lang="ja-JP" altLang="ja-JP" sz="1400" b="1" dirty="0">
                          <a:solidFill>
                            <a:schemeClr val="tx1"/>
                          </a:solidFill>
                          <a:effectLst/>
                          <a:latin typeface="+mn-ea"/>
                          <a:ea typeface="+mn-ea"/>
                        </a:rPr>
                        <a:t>年</a:t>
                      </a:r>
                      <a:r>
                        <a:rPr lang="ja-JP" altLang="en-US" sz="1400" b="1" dirty="0">
                          <a:solidFill>
                            <a:schemeClr val="tx1"/>
                          </a:solidFill>
                          <a:effectLst/>
                          <a:latin typeface="+mn-ea"/>
                          <a:ea typeface="+mn-ea"/>
                        </a:rPr>
                        <a:t>７</a:t>
                      </a:r>
                      <a:r>
                        <a:rPr lang="ja-JP" altLang="ja-JP" sz="1400" b="1" dirty="0">
                          <a:solidFill>
                            <a:schemeClr val="tx1"/>
                          </a:solidFill>
                          <a:effectLst/>
                          <a:latin typeface="+mn-ea"/>
                          <a:ea typeface="+mn-ea"/>
                        </a:rPr>
                        <a:t>月】</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正方形/長方形 13">
            <a:extLst>
              <a:ext uri="{FF2B5EF4-FFF2-40B4-BE49-F238E27FC236}">
                <a16:creationId xmlns:a16="http://schemas.microsoft.com/office/drawing/2014/main" id="{61AE0CBE-3210-41DD-A171-4385B749CD55}"/>
              </a:ext>
            </a:extLst>
          </p:cNvPr>
          <p:cNvSpPr/>
          <p:nvPr/>
        </p:nvSpPr>
        <p:spPr>
          <a:xfrm>
            <a:off x="0" y="0"/>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５</a:t>
            </a:r>
            <a:r>
              <a:rPr kumimoji="1" lang="ja-JP" altLang="en-US" sz="2800" b="1">
                <a:solidFill>
                  <a:schemeClr val="tx1"/>
                </a:solidFill>
                <a:latin typeface="Meiryo UI" panose="020B0604030504040204" pitchFamily="50" charset="-128"/>
                <a:ea typeface="Meiryo UI" panose="020B0604030504040204" pitchFamily="50" charset="-128"/>
              </a:rPr>
              <a:t>　</a:t>
            </a:r>
            <a:r>
              <a:rPr kumimoji="1" lang="ja-JP" altLang="en-US" sz="2800" b="1" dirty="0">
                <a:solidFill>
                  <a:schemeClr val="tx1"/>
                </a:solidFill>
                <a:latin typeface="Meiryo UI" panose="020B0604030504040204" pitchFamily="50" charset="-128"/>
                <a:ea typeface="Meiryo UI" panose="020B0604030504040204" pitchFamily="50" charset="-128"/>
              </a:rPr>
              <a:t>がん対策を社会全体で進める環境づくり</a:t>
            </a:r>
            <a:r>
              <a:rPr kumimoji="1" lang="en-US" altLang="ja-JP" sz="2800" b="1" dirty="0">
                <a:solidFill>
                  <a:schemeClr val="tx2"/>
                </a:solidFill>
                <a:latin typeface="Meiryo UI" panose="020B0604030504040204" pitchFamily="50" charset="-128"/>
                <a:ea typeface="Meiryo UI" panose="020B0604030504040204" pitchFamily="50" charset="-128"/>
              </a:rPr>
              <a:t>	</a:t>
            </a:r>
            <a:endParaRPr kumimoji="1" lang="ja-JP" altLang="en-US" sz="2800" b="1" dirty="0">
              <a:solidFill>
                <a:schemeClr val="tx2"/>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88526" y="840655"/>
            <a:ext cx="7086631" cy="1118255"/>
          </a:xfrm>
          <a:prstGeom prst="rect">
            <a:avLst/>
          </a:prstGeom>
          <a:solidFill>
            <a:srgbClr val="002060"/>
          </a:solidFill>
        </p:spPr>
        <p:txBody>
          <a:bodyPr wrap="square" anchor="ctr">
            <a:spAutoFit/>
          </a:bodyPr>
          <a:lstStyle/>
          <a:p>
            <a:pP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（１）社会全体での機運づくり</a:t>
            </a:r>
            <a:r>
              <a:rPr kumimoji="1" lang="ja-JP" altLang="en-US" b="1" dirty="0">
                <a:solidFill>
                  <a:schemeClr val="bg1"/>
                </a:solidFill>
              </a:rPr>
              <a:t>　　　　　　　　計画Ｐ</a:t>
            </a:r>
            <a:r>
              <a:rPr kumimoji="1" lang="en-US" altLang="ja-JP" b="1" dirty="0">
                <a:solidFill>
                  <a:schemeClr val="bg1"/>
                </a:solidFill>
              </a:rPr>
              <a:t>81</a:t>
            </a:r>
          </a:p>
          <a:p>
            <a:pP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（２）大阪府がん対策基金　　　　　　　　　　</a:t>
            </a:r>
            <a:r>
              <a:rPr kumimoji="1" lang="ja-JP" altLang="en-US" b="1" dirty="0">
                <a:solidFill>
                  <a:schemeClr val="bg1"/>
                </a:solidFill>
              </a:rPr>
              <a:t>計画Ｐ</a:t>
            </a:r>
            <a:r>
              <a:rPr kumimoji="1" lang="en-US" altLang="ja-JP" b="1" dirty="0">
                <a:solidFill>
                  <a:schemeClr val="bg1"/>
                </a:solidFill>
              </a:rPr>
              <a:t>81</a:t>
            </a:r>
            <a:endParaRPr kumimoji="1" lang="en-US" altLang="ja-JP" b="1" dirty="0">
              <a:ln w="0"/>
              <a:solidFill>
                <a:schemeClr val="bg1"/>
              </a:solidFill>
              <a:effectLst>
                <a:outerShdw blurRad="38100" dist="19050" dir="2700000" algn="tl" rotWithShape="0">
                  <a:schemeClr val="dk1">
                    <a:alpha val="40000"/>
                  </a:schemeClr>
                </a:outerShdw>
              </a:effectLst>
            </a:endParaRPr>
          </a:p>
          <a:p>
            <a:pP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（３）がん患者会等との連携推進　　　　　　　</a:t>
            </a:r>
            <a:r>
              <a:rPr kumimoji="1" lang="ja-JP" altLang="en-US" b="1" dirty="0">
                <a:solidFill>
                  <a:schemeClr val="bg1"/>
                </a:solidFill>
              </a:rPr>
              <a:t>計画Ｐ</a:t>
            </a:r>
            <a:r>
              <a:rPr kumimoji="1" lang="en-US" altLang="ja-JP" b="1" dirty="0">
                <a:solidFill>
                  <a:schemeClr val="bg1"/>
                </a:solidFill>
              </a:rPr>
              <a:t>82</a:t>
            </a:r>
          </a:p>
          <a:p>
            <a:pPr>
              <a:lnSpc>
                <a:spcPts val="2000"/>
              </a:lnSpc>
            </a:pPr>
            <a:r>
              <a:rPr kumimoji="1" lang="ja-JP" altLang="en-US" b="1" dirty="0">
                <a:solidFill>
                  <a:schemeClr val="bg1"/>
                </a:solidFill>
              </a:rPr>
              <a:t>（４）がん教育、がんに関する知識の普及啓発　計画Ｐ</a:t>
            </a:r>
            <a:r>
              <a:rPr kumimoji="1" lang="en-US" altLang="ja-JP" b="1" dirty="0">
                <a:solidFill>
                  <a:schemeClr val="bg1"/>
                </a:solidFill>
              </a:rPr>
              <a:t>82</a:t>
            </a:r>
          </a:p>
        </p:txBody>
      </p:sp>
      <p:sp>
        <p:nvSpPr>
          <p:cNvPr id="12" name="正方形/長方形 11"/>
          <p:cNvSpPr/>
          <p:nvPr/>
        </p:nvSpPr>
        <p:spPr>
          <a:xfrm>
            <a:off x="543286" y="2022220"/>
            <a:ext cx="8130963" cy="369332"/>
          </a:xfrm>
          <a:prstGeom prst="rect">
            <a:avLst/>
          </a:prstGeom>
        </p:spPr>
        <p:txBody>
          <a:bodyPr wrap="square">
            <a:spAutoFit/>
          </a:bodyPr>
          <a:lstStyle/>
          <a:p>
            <a:r>
              <a:rPr lang="ja-JP" altLang="en-US" b="1" dirty="0"/>
              <a:t>≪第４期大阪府がん対策推進計画におけるモニタリング指標≫</a:t>
            </a:r>
          </a:p>
        </p:txBody>
      </p:sp>
      <p:sp>
        <p:nvSpPr>
          <p:cNvPr id="10" name="スライド番号プレースホルダー 1">
            <a:extLst>
              <a:ext uri="{FF2B5EF4-FFF2-40B4-BE49-F238E27FC236}">
                <a16:creationId xmlns:a16="http://schemas.microsoft.com/office/drawing/2014/main" id="{968A39A1-0DDA-4AAE-989A-B26C32801F56}"/>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rPr>
              <a:t>22</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611679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graphicFrame>
        <p:nvGraphicFramePr>
          <p:cNvPr id="16" name="表 15"/>
          <p:cNvGraphicFramePr>
            <a:graphicFrameLocks noGrp="1"/>
          </p:cNvGraphicFramePr>
          <p:nvPr>
            <p:extLst>
              <p:ext uri="{D42A27DB-BD31-4B8C-83A1-F6EECF244321}">
                <p14:modId xmlns:p14="http://schemas.microsoft.com/office/powerpoint/2010/main" val="3876621043"/>
              </p:ext>
            </p:extLst>
          </p:nvPr>
        </p:nvGraphicFramePr>
        <p:xfrm>
          <a:off x="209534" y="100453"/>
          <a:ext cx="9423817" cy="1045274"/>
        </p:xfrm>
        <a:graphic>
          <a:graphicData uri="http://schemas.openxmlformats.org/drawingml/2006/table">
            <a:tbl>
              <a:tblPr firstRow="1" bandRow="1">
                <a:tableStyleId>{5C22544A-7EE6-4342-B048-85BDC9FD1C3A}</a:tableStyleId>
              </a:tblPr>
              <a:tblGrid>
                <a:gridCol w="1354516">
                  <a:extLst>
                    <a:ext uri="{9D8B030D-6E8A-4147-A177-3AD203B41FA5}">
                      <a16:colId xmlns:a16="http://schemas.microsoft.com/office/drawing/2014/main" val="3795206225"/>
                    </a:ext>
                  </a:extLst>
                </a:gridCol>
                <a:gridCol w="8069301">
                  <a:extLst>
                    <a:ext uri="{9D8B030D-6E8A-4147-A177-3AD203B41FA5}">
                      <a16:colId xmlns:a16="http://schemas.microsoft.com/office/drawing/2014/main" val="1328953327"/>
                    </a:ext>
                  </a:extLst>
                </a:gridCol>
              </a:tblGrid>
              <a:tr h="940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現状･課題</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9388" indent="-179388">
                        <a:lnSpc>
                          <a:spcPts val="1900"/>
                        </a:lnSpc>
                      </a:pPr>
                      <a:r>
                        <a:rPr kumimoji="1" lang="ja-JP" altLang="en-US" sz="1400" b="1" dirty="0">
                          <a:solidFill>
                            <a:schemeClr val="tx1"/>
                          </a:solidFill>
                        </a:rPr>
                        <a:t>◆がん対策を社会全体で推進するためには、医療関係団体や医療保険者、患者会及び患者支援団体、企業、マスメディアなど、社会全体で、がん患者や家族への理解を深める普及啓発や支援体制の構築が必要。　　　</a:t>
                      </a:r>
                      <a:endParaRPr kumimoji="1" lang="en-US" altLang="ja-JP" sz="1400" b="1" dirty="0">
                        <a:solidFill>
                          <a:schemeClr val="tx1"/>
                        </a:solidFill>
                      </a:endParaRPr>
                    </a:p>
                    <a:p>
                      <a:pPr>
                        <a:lnSpc>
                          <a:spcPts val="1900"/>
                        </a:lnSpc>
                      </a:pPr>
                      <a:r>
                        <a:rPr kumimoji="1" lang="ja-JP" altLang="en-US" sz="1400" b="1" dirty="0">
                          <a:solidFill>
                            <a:schemeClr val="tx1"/>
                          </a:solidFill>
                        </a:rPr>
                        <a:t>◆大阪府がん対策基金の効果的な活用や、がん患者団体等との連携を図る必要がある。</a:t>
                      </a: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3875457899"/>
              </p:ext>
            </p:extLst>
          </p:nvPr>
        </p:nvGraphicFramePr>
        <p:xfrm>
          <a:off x="210040" y="1197674"/>
          <a:ext cx="9423817" cy="5315811"/>
        </p:xfrm>
        <a:graphic>
          <a:graphicData uri="http://schemas.openxmlformats.org/drawingml/2006/table">
            <a:tbl>
              <a:tblPr firstRow="1" bandRow="1">
                <a:tableStyleId>{5C22544A-7EE6-4342-B048-85BDC9FD1C3A}</a:tableStyleId>
              </a:tblPr>
              <a:tblGrid>
                <a:gridCol w="1351581">
                  <a:extLst>
                    <a:ext uri="{9D8B030D-6E8A-4147-A177-3AD203B41FA5}">
                      <a16:colId xmlns:a16="http://schemas.microsoft.com/office/drawing/2014/main" val="528851062"/>
                    </a:ext>
                  </a:extLst>
                </a:gridCol>
                <a:gridCol w="8072236">
                  <a:extLst>
                    <a:ext uri="{9D8B030D-6E8A-4147-A177-3AD203B41FA5}">
                      <a16:colId xmlns:a16="http://schemas.microsoft.com/office/drawing/2014/main" val="89849022"/>
                    </a:ext>
                  </a:extLst>
                </a:gridCol>
              </a:tblGrid>
              <a:tr h="3012044">
                <a:tc>
                  <a:txBody>
                    <a:bodyPr/>
                    <a:lstStyle/>
                    <a:p>
                      <a:r>
                        <a:rPr kumimoji="1" lang="ja-JP" altLang="en-US" sz="1400" dirty="0"/>
                        <a:t>本年度の取組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kumimoji="1" lang="en-US" altLang="ja-JP" sz="1300" dirty="0">
                          <a:solidFill>
                            <a:schemeClr val="tx1"/>
                          </a:solidFill>
                        </a:rPr>
                        <a:t>《</a:t>
                      </a:r>
                      <a:r>
                        <a:rPr kumimoji="1" lang="ja-JP" altLang="en-US" sz="1300" u="sng" dirty="0">
                          <a:solidFill>
                            <a:schemeClr val="tx1"/>
                          </a:solidFill>
                        </a:rPr>
                        <a:t>社会全体でがん対策を進める機運醸成</a:t>
                      </a:r>
                      <a:r>
                        <a:rPr kumimoji="1" lang="en-US" altLang="ja-JP" sz="1300" dirty="0">
                          <a:solidFill>
                            <a:schemeClr val="tx1"/>
                          </a:solidFill>
                        </a:rPr>
                        <a:t>》</a:t>
                      </a:r>
                    </a:p>
                    <a:p>
                      <a:pPr marL="174625" indent="-174625"/>
                      <a:r>
                        <a:rPr kumimoji="1" lang="ja-JP" altLang="en-US" sz="1200" b="0" dirty="0">
                          <a:solidFill>
                            <a:schemeClr val="tx1"/>
                          </a:solidFill>
                        </a:rPr>
                        <a:t>■がん診療連携協議会や医療関係団体、企業等と連携したオンラインセミナー等による府民への啓発を実施。</a:t>
                      </a:r>
                      <a:endParaRPr kumimoji="1" lang="en-US" altLang="ja-JP" sz="1200" b="0" dirty="0">
                        <a:solidFill>
                          <a:schemeClr val="tx1"/>
                        </a:solidFill>
                      </a:endParaRPr>
                    </a:p>
                    <a:p>
                      <a:pPr marL="174625" indent="-174625"/>
                      <a:r>
                        <a:rPr kumimoji="1" lang="ja-JP" altLang="en-US" sz="1200" b="0" dirty="0">
                          <a:solidFill>
                            <a:schemeClr val="tx1"/>
                          </a:solidFill>
                        </a:rPr>
                        <a:t>■連携企業におけるがん検診受診推進員の養成及び推進員による啓発を実施。</a:t>
                      </a:r>
                      <a:endParaRPr kumimoji="1" lang="en-US" altLang="ja-JP" sz="1200" b="0" dirty="0">
                        <a:solidFill>
                          <a:schemeClr val="tx1"/>
                        </a:solidFill>
                      </a:endParaRPr>
                    </a:p>
                    <a:p>
                      <a:r>
                        <a:rPr kumimoji="1" lang="en-US" altLang="ja-JP" sz="1300" dirty="0">
                          <a:solidFill>
                            <a:schemeClr val="tx1"/>
                          </a:solidFill>
                        </a:rPr>
                        <a:t>《</a:t>
                      </a:r>
                      <a:r>
                        <a:rPr kumimoji="1" lang="ja-JP" altLang="en-US" sz="1300" u="sng" dirty="0">
                          <a:solidFill>
                            <a:schemeClr val="tx1"/>
                          </a:solidFill>
                        </a:rPr>
                        <a:t>大阪府がん対策基金</a:t>
                      </a:r>
                      <a:r>
                        <a:rPr kumimoji="1" lang="en-US" altLang="ja-JP" sz="1300" dirty="0">
                          <a:solidFill>
                            <a:schemeClr val="tx1"/>
                          </a:solidFill>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a:t>
                      </a:r>
                      <a:r>
                        <a:rPr kumimoji="1" lang="zh-TW" altLang="en-US" sz="1200" b="0" dirty="0">
                          <a:solidFill>
                            <a:schemeClr val="tx1"/>
                          </a:solidFill>
                          <a:latin typeface="游ゴシック" panose="020B0400000000000000" pitchFamily="50" charset="-128"/>
                          <a:ea typeface="游ゴシック" panose="020B0400000000000000" pitchFamily="50" charset="-128"/>
                        </a:rPr>
                        <a:t>令和</a:t>
                      </a:r>
                      <a:r>
                        <a:rPr kumimoji="1" lang="ja-JP" altLang="en-US" sz="1200" b="0" dirty="0">
                          <a:solidFill>
                            <a:schemeClr val="tx1"/>
                          </a:solidFill>
                          <a:latin typeface="游ゴシック" panose="020B0400000000000000" pitchFamily="50" charset="-128"/>
                          <a:ea typeface="+mn-ea"/>
                        </a:rPr>
                        <a:t>６</a:t>
                      </a:r>
                      <a:r>
                        <a:rPr kumimoji="1" lang="zh-TW" altLang="en-US" sz="1200" b="0" dirty="0">
                          <a:solidFill>
                            <a:schemeClr val="tx1"/>
                          </a:solidFill>
                          <a:latin typeface="游ゴシック" panose="020B0400000000000000" pitchFamily="50" charset="-128"/>
                          <a:ea typeface="游ゴシック" panose="020B0400000000000000" pitchFamily="50" charset="-128"/>
                        </a:rPr>
                        <a:t>年度寄附額</a:t>
                      </a:r>
                      <a:r>
                        <a:rPr kumimoji="1" lang="en-US" altLang="ja-JP" sz="1200" b="0" dirty="0">
                          <a:solidFill>
                            <a:schemeClr val="tx1"/>
                          </a:solidFill>
                          <a:latin typeface="游ゴシック" panose="020B0400000000000000" pitchFamily="50" charset="-128"/>
                          <a:ea typeface="+mn-ea"/>
                        </a:rPr>
                        <a:t>5,645</a:t>
                      </a:r>
                      <a:r>
                        <a:rPr kumimoji="1" lang="zh-TW" altLang="en-US" sz="1200" b="0" dirty="0">
                          <a:solidFill>
                            <a:schemeClr val="tx1"/>
                          </a:solidFill>
                          <a:latin typeface="游ゴシック" panose="020B0400000000000000" pitchFamily="50" charset="-128"/>
                          <a:ea typeface="游ゴシック" panose="020B0400000000000000" pitchFamily="50" charset="-128"/>
                        </a:rPr>
                        <a:t>千円（</a:t>
                      </a:r>
                      <a:r>
                        <a:rPr kumimoji="1" lang="en-US" altLang="zh-TW" sz="1200" b="0" dirty="0">
                          <a:solidFill>
                            <a:schemeClr val="tx1"/>
                          </a:solidFill>
                          <a:latin typeface="游ゴシック" panose="020B0400000000000000" pitchFamily="50" charset="-128"/>
                          <a:ea typeface="游ゴシック" panose="020B0400000000000000" pitchFamily="50" charset="-128"/>
                        </a:rPr>
                        <a:t>R</a:t>
                      </a:r>
                      <a:r>
                        <a:rPr kumimoji="1" lang="en-US" altLang="ja-JP" sz="1200" b="0" dirty="0">
                          <a:solidFill>
                            <a:schemeClr val="tx1"/>
                          </a:solidFill>
                          <a:latin typeface="游ゴシック" panose="020B0400000000000000" pitchFamily="50" charset="-128"/>
                          <a:ea typeface="+mn-ea"/>
                        </a:rPr>
                        <a:t>6</a:t>
                      </a:r>
                      <a:r>
                        <a:rPr kumimoji="1" lang="en-US" altLang="zh-TW" sz="1200" b="0" dirty="0">
                          <a:solidFill>
                            <a:schemeClr val="tx1"/>
                          </a:solidFill>
                          <a:latin typeface="游ゴシック" panose="020B0400000000000000" pitchFamily="50" charset="-128"/>
                          <a:ea typeface="游ゴシック" panose="020B0400000000000000" pitchFamily="50" charset="-128"/>
                        </a:rPr>
                        <a:t>.</a:t>
                      </a:r>
                      <a:r>
                        <a:rPr kumimoji="1" lang="en-US" altLang="ja-JP" sz="1200" b="0" dirty="0">
                          <a:solidFill>
                            <a:schemeClr val="tx1"/>
                          </a:solidFill>
                          <a:latin typeface="游ゴシック" panose="020B0400000000000000" pitchFamily="50" charset="-128"/>
                          <a:ea typeface="+mn-ea"/>
                        </a:rPr>
                        <a:t>12</a:t>
                      </a:r>
                      <a:r>
                        <a:rPr kumimoji="1" lang="zh-TW" altLang="en-US" sz="1200" b="0" dirty="0">
                          <a:solidFill>
                            <a:schemeClr val="tx1"/>
                          </a:solidFill>
                          <a:latin typeface="游ゴシック" panose="020B0400000000000000" pitchFamily="50" charset="-128"/>
                          <a:ea typeface="游ゴシック" panose="020B0400000000000000" pitchFamily="50" charset="-128"/>
                        </a:rPr>
                        <a:t>時点）寄附総額</a:t>
                      </a:r>
                      <a:r>
                        <a:rPr kumimoji="1" lang="en-US" altLang="ja-JP" sz="1200" b="0" dirty="0">
                          <a:solidFill>
                            <a:schemeClr val="tx1"/>
                          </a:solidFill>
                          <a:latin typeface="游ゴシック" panose="020B0400000000000000" pitchFamily="50" charset="-128"/>
                          <a:ea typeface="+mn-ea"/>
                        </a:rPr>
                        <a:t>100,980</a:t>
                      </a:r>
                      <a:r>
                        <a:rPr kumimoji="1" lang="zh-TW" altLang="en-US" sz="1200" b="0" dirty="0">
                          <a:solidFill>
                            <a:schemeClr val="tx1"/>
                          </a:solidFill>
                          <a:latin typeface="游ゴシック" panose="020B0400000000000000" pitchFamily="50" charset="-128"/>
                          <a:ea typeface="游ゴシック" panose="020B0400000000000000" pitchFamily="50" charset="-128"/>
                        </a:rPr>
                        <a:t>千円（</a:t>
                      </a:r>
                      <a:r>
                        <a:rPr kumimoji="1" lang="en-US" altLang="zh-TW" sz="1200" b="0" dirty="0">
                          <a:solidFill>
                            <a:schemeClr val="tx1"/>
                          </a:solidFill>
                          <a:latin typeface="游ゴシック" panose="020B0400000000000000" pitchFamily="50" charset="-128"/>
                          <a:ea typeface="游ゴシック" panose="020B0400000000000000" pitchFamily="50" charset="-128"/>
                        </a:rPr>
                        <a:t>H24</a:t>
                      </a:r>
                      <a:r>
                        <a:rPr kumimoji="1" lang="zh-TW" altLang="en-US" sz="1200" b="0" dirty="0">
                          <a:solidFill>
                            <a:schemeClr val="tx1"/>
                          </a:solidFill>
                          <a:latin typeface="游ゴシック" panose="020B0400000000000000" pitchFamily="50" charset="-128"/>
                          <a:ea typeface="游ゴシック" panose="020B0400000000000000" pitchFamily="50" charset="-128"/>
                        </a:rPr>
                        <a:t>～</a:t>
                      </a:r>
                      <a:r>
                        <a:rPr kumimoji="1" lang="en-US" altLang="zh-TW" sz="1200" b="0" dirty="0">
                          <a:solidFill>
                            <a:schemeClr val="tx1"/>
                          </a:solidFill>
                          <a:latin typeface="游ゴシック" panose="020B0400000000000000" pitchFamily="50" charset="-128"/>
                          <a:ea typeface="游ゴシック" panose="020B0400000000000000" pitchFamily="50" charset="-128"/>
                        </a:rPr>
                        <a:t>R</a:t>
                      </a:r>
                      <a:r>
                        <a:rPr kumimoji="1" lang="en-US" altLang="ja-JP" sz="1200" b="0" dirty="0">
                          <a:solidFill>
                            <a:schemeClr val="tx1"/>
                          </a:solidFill>
                          <a:latin typeface="游ゴシック" panose="020B0400000000000000" pitchFamily="50" charset="-128"/>
                          <a:ea typeface="+mn-ea"/>
                        </a:rPr>
                        <a:t>6</a:t>
                      </a:r>
                      <a:r>
                        <a:rPr kumimoji="1" lang="en-US" altLang="zh-TW" sz="1200" b="0" dirty="0">
                          <a:solidFill>
                            <a:schemeClr val="tx1"/>
                          </a:solidFill>
                          <a:latin typeface="游ゴシック" panose="020B0400000000000000" pitchFamily="50" charset="-128"/>
                          <a:ea typeface="游ゴシック" panose="020B0400000000000000" pitchFamily="50" charset="-128"/>
                        </a:rPr>
                        <a:t>.</a:t>
                      </a:r>
                      <a:r>
                        <a:rPr kumimoji="1" lang="en-US" altLang="ja-JP" sz="1200" b="0" dirty="0">
                          <a:solidFill>
                            <a:schemeClr val="tx1"/>
                          </a:solidFill>
                          <a:latin typeface="游ゴシック" panose="020B0400000000000000" pitchFamily="50" charset="-128"/>
                          <a:ea typeface="+mn-ea"/>
                        </a:rPr>
                        <a:t>12</a:t>
                      </a:r>
                      <a:r>
                        <a:rPr kumimoji="1" lang="zh-TW" altLang="en-US" sz="1200" b="0" dirty="0">
                          <a:solidFill>
                            <a:schemeClr val="tx1"/>
                          </a:solidFill>
                          <a:latin typeface="游ゴシック" panose="020B0400000000000000" pitchFamily="50" charset="-128"/>
                          <a:ea typeface="游ゴシック" panose="020B0400000000000000" pitchFamily="50" charset="-128"/>
                        </a:rPr>
                        <a:t>）</a:t>
                      </a:r>
                      <a:endParaRPr kumimoji="1" lang="en-US" altLang="zh-TW" sz="1200" b="0" dirty="0">
                        <a:solidFill>
                          <a:schemeClr val="tx1"/>
                        </a:solidFill>
                        <a:latin typeface="游ゴシック" panose="020B0400000000000000" pitchFamily="50" charset="-128"/>
                        <a:ea typeface="游ゴシック" panose="020B0400000000000000" pitchFamily="50" charset="-128"/>
                      </a:endParaRPr>
                    </a:p>
                    <a:p>
                      <a:pPr marL="174625" indent="-174625"/>
                      <a:r>
                        <a:rPr kumimoji="1" lang="ja-JP" altLang="en-US" sz="1200" b="0" dirty="0">
                          <a:solidFill>
                            <a:schemeClr val="tx1"/>
                          </a:solidFill>
                        </a:rPr>
                        <a:t>■寄附金を活用し、がん検診の普及啓発資材の作成、小児・</a:t>
                      </a:r>
                      <a:r>
                        <a:rPr kumimoji="1" lang="en-US" altLang="ja-JP" sz="1200" b="0" dirty="0">
                          <a:solidFill>
                            <a:schemeClr val="tx1"/>
                          </a:solidFill>
                        </a:rPr>
                        <a:t>AYA</a:t>
                      </a:r>
                      <a:r>
                        <a:rPr kumimoji="1" lang="ja-JP" altLang="en-US" sz="1200" b="0" dirty="0">
                          <a:solidFill>
                            <a:schemeClr val="tx1"/>
                          </a:solidFill>
                        </a:rPr>
                        <a:t>世代のがん患者支援事業</a:t>
                      </a:r>
                      <a:r>
                        <a:rPr kumimoji="1" lang="ja-JP" altLang="en-US" sz="1200" b="0" strike="noStrike" dirty="0">
                          <a:solidFill>
                            <a:schemeClr val="tx1"/>
                          </a:solidFill>
                        </a:rPr>
                        <a:t>や企画提案型公募事業等</a:t>
                      </a:r>
                      <a:r>
                        <a:rPr kumimoji="1" lang="ja-JP" altLang="en-US" sz="1200" b="0" dirty="0">
                          <a:solidFill>
                            <a:schemeClr val="tx1"/>
                          </a:solidFill>
                        </a:rPr>
                        <a:t>を実施。</a:t>
                      </a:r>
                      <a:endParaRPr kumimoji="1" lang="en-US" altLang="ja-JP" sz="1200" b="0" dirty="0">
                        <a:solidFill>
                          <a:schemeClr val="tx1"/>
                        </a:solidFill>
                      </a:endParaRPr>
                    </a:p>
                    <a:p>
                      <a:r>
                        <a:rPr kumimoji="1" lang="en-US" altLang="ja-JP" sz="1300" dirty="0">
                          <a:solidFill>
                            <a:schemeClr val="tx1"/>
                          </a:solidFill>
                        </a:rPr>
                        <a:t>《</a:t>
                      </a:r>
                      <a:r>
                        <a:rPr kumimoji="1" lang="ja-JP" altLang="en-US" sz="1300" u="sng" dirty="0">
                          <a:solidFill>
                            <a:schemeClr val="tx1"/>
                          </a:solidFill>
                        </a:rPr>
                        <a:t>がん患者会等との連携推進</a:t>
                      </a:r>
                      <a:r>
                        <a:rPr kumimoji="1" lang="en-US" altLang="ja-JP" sz="1300" dirty="0">
                          <a:solidFill>
                            <a:schemeClr val="tx1"/>
                          </a:solidFill>
                        </a:rPr>
                        <a:t>》</a:t>
                      </a:r>
                    </a:p>
                    <a:p>
                      <a:r>
                        <a:rPr kumimoji="1" lang="ja-JP" altLang="en-US" sz="1200" b="0" dirty="0">
                          <a:solidFill>
                            <a:schemeClr val="tx1"/>
                          </a:solidFill>
                        </a:rPr>
                        <a:t>■患者会や患者サロンの情報について、地域の療養情報冊子及び別冊、ホームページを改訂し、府内の拠点</a:t>
                      </a:r>
                      <a:endParaRPr kumimoji="1" lang="en-US" altLang="ja-JP" sz="1200" b="0" dirty="0">
                        <a:solidFill>
                          <a:schemeClr val="tx1"/>
                        </a:solidFill>
                      </a:endParaRPr>
                    </a:p>
                    <a:p>
                      <a:r>
                        <a:rPr kumimoji="1" lang="ja-JP" altLang="en-US" sz="1200" b="0" dirty="0">
                          <a:solidFill>
                            <a:schemeClr val="tx1"/>
                          </a:solidFill>
                        </a:rPr>
                        <a:t>　病院等へ配布。</a:t>
                      </a:r>
                      <a:endParaRPr kumimoji="1" lang="en-US" altLang="ja-JP" sz="1200" b="0" dirty="0">
                        <a:solidFill>
                          <a:schemeClr val="tx1"/>
                        </a:solidFill>
                      </a:endParaRPr>
                    </a:p>
                    <a:p>
                      <a:r>
                        <a:rPr kumimoji="1" lang="ja-JP" altLang="en-US" sz="1200" b="0" dirty="0">
                          <a:solidFill>
                            <a:schemeClr val="tx1"/>
                          </a:solidFill>
                        </a:rPr>
                        <a:t>■大阪府がんピア・サポーター養成研修を実施するとともに、大阪府がん診療拠点病院等のがんサロン等へ</a:t>
                      </a:r>
                      <a:endParaRPr kumimoji="1" lang="en-US" altLang="ja-JP" sz="1200" b="0" dirty="0">
                        <a:solidFill>
                          <a:schemeClr val="tx1"/>
                        </a:solidFill>
                      </a:endParaRPr>
                    </a:p>
                    <a:p>
                      <a:r>
                        <a:rPr kumimoji="1" lang="ja-JP" altLang="en-US" sz="1200" b="0" dirty="0">
                          <a:solidFill>
                            <a:schemeClr val="tx1"/>
                          </a:solidFill>
                        </a:rPr>
                        <a:t>　派遣するしくみを構築。</a:t>
                      </a:r>
                      <a:r>
                        <a:rPr kumimoji="1" lang="en-US" altLang="ja-JP" sz="1200" b="0" dirty="0">
                          <a:solidFill>
                            <a:schemeClr val="tx1"/>
                          </a:solidFill>
                        </a:rPr>
                        <a:t>【</a:t>
                      </a:r>
                      <a:r>
                        <a:rPr kumimoji="1" lang="ja-JP" altLang="en-US" sz="1200" b="0" dirty="0">
                          <a:solidFill>
                            <a:schemeClr val="tx1"/>
                          </a:solidFill>
                        </a:rPr>
                        <a:t>大阪府がんピア・サポーター養成研修　第１回：</a:t>
                      </a:r>
                      <a:r>
                        <a:rPr kumimoji="1" lang="en-US" altLang="ja-JP" sz="1200" b="0" dirty="0">
                          <a:solidFill>
                            <a:schemeClr val="tx1"/>
                          </a:solidFill>
                        </a:rPr>
                        <a:t>R6.11.16,17</a:t>
                      </a:r>
                      <a:r>
                        <a:rPr kumimoji="1" lang="ja-JP" altLang="en-US" sz="1200" b="0" dirty="0">
                          <a:solidFill>
                            <a:schemeClr val="tx1"/>
                          </a:solidFill>
                        </a:rPr>
                        <a:t>、第２回</a:t>
                      </a:r>
                      <a:r>
                        <a:rPr kumimoji="1" lang="en-US" altLang="ja-JP" sz="1200" b="0" dirty="0">
                          <a:solidFill>
                            <a:schemeClr val="tx1"/>
                          </a:solidFill>
                        </a:rPr>
                        <a:t>:R7.2.15,16</a:t>
                      </a:r>
                      <a:r>
                        <a:rPr kumimoji="1" lang="ja-JP" altLang="en-US" sz="1200" b="0" dirty="0">
                          <a:solidFill>
                            <a:schemeClr val="tx1"/>
                          </a:solidFill>
                        </a:rPr>
                        <a:t>実施</a:t>
                      </a:r>
                      <a:r>
                        <a:rPr kumimoji="1" lang="en-US" altLang="ja-JP" sz="1200" b="0" dirty="0">
                          <a:solidFill>
                            <a:schemeClr val="tx1"/>
                          </a:solidFill>
                        </a:rPr>
                        <a:t>】</a:t>
                      </a:r>
                    </a:p>
                    <a:p>
                      <a:r>
                        <a:rPr kumimoji="1" lang="en-US" altLang="ja-JP" sz="1300" dirty="0">
                          <a:solidFill>
                            <a:schemeClr val="tx1"/>
                          </a:solidFill>
                        </a:rPr>
                        <a:t>《</a:t>
                      </a:r>
                      <a:r>
                        <a:rPr kumimoji="1" lang="ja-JP" altLang="en-US" sz="1300" u="sng" dirty="0">
                          <a:solidFill>
                            <a:schemeClr val="tx1"/>
                          </a:solidFill>
                        </a:rPr>
                        <a:t>がん教育、がんに関する知識の普及啓発</a:t>
                      </a:r>
                      <a:r>
                        <a:rPr kumimoji="1" lang="en-US" altLang="ja-JP" sz="1300" dirty="0">
                          <a:solidFill>
                            <a:schemeClr val="tx1"/>
                          </a:solidFill>
                        </a:rPr>
                        <a:t>》</a:t>
                      </a:r>
                    </a:p>
                    <a:p>
                      <a:r>
                        <a:rPr kumimoji="1" lang="ja-JP" altLang="en-US" sz="1200" b="0" dirty="0">
                          <a:solidFill>
                            <a:schemeClr val="tx1"/>
                          </a:solidFill>
                        </a:rPr>
                        <a:t>■中学校、高校におけるがん教育の外部講師活用を進めるため、府教育庁と連携して講師リストを作成し、</a:t>
                      </a:r>
                      <a:endParaRPr kumimoji="1" lang="en-US" altLang="ja-JP" sz="1200" b="0" dirty="0">
                        <a:solidFill>
                          <a:schemeClr val="tx1"/>
                        </a:solidFill>
                      </a:endParaRPr>
                    </a:p>
                    <a:p>
                      <a:r>
                        <a:rPr kumimoji="1" lang="ja-JP" altLang="en-US" sz="1200" b="0" dirty="0">
                          <a:solidFill>
                            <a:schemeClr val="tx1"/>
                          </a:solidFill>
                        </a:rPr>
                        <a:t>　市町村教育委員会や府立高校へ配布するとともに、依頼に基づき外部講師を派遣。また、教員向けの研修会　</a:t>
                      </a:r>
                      <a:endParaRPr kumimoji="1" lang="en-US" altLang="ja-JP" sz="1200" b="0" dirty="0">
                        <a:solidFill>
                          <a:schemeClr val="tx1"/>
                        </a:solidFill>
                      </a:endParaRPr>
                    </a:p>
                    <a:p>
                      <a:r>
                        <a:rPr kumimoji="1" lang="ja-JP" altLang="en-US" sz="1200" b="0" dirty="0">
                          <a:solidFill>
                            <a:schemeClr val="tx1"/>
                          </a:solidFill>
                        </a:rPr>
                        <a:t>　を教育庁と連携して実施。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r h="4694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課題等</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kumimoji="1" lang="ja-JP" altLang="en-US" sz="1200" b="0" strike="noStrike" dirty="0">
                          <a:solidFill>
                            <a:schemeClr val="tx1"/>
                          </a:solidFill>
                          <a:latin typeface="+mn-ea"/>
                          <a:ea typeface="+mn-ea"/>
                        </a:rPr>
                        <a:t>■社会全体でがん対策を進めていく更なる機運醸成</a:t>
                      </a:r>
                    </a:p>
                    <a:p>
                      <a:r>
                        <a:rPr kumimoji="1" lang="ja-JP" altLang="en-US" sz="1200" b="0" strike="noStrike" dirty="0">
                          <a:solidFill>
                            <a:schemeClr val="tx1"/>
                          </a:solidFill>
                          <a:latin typeface="+mn-ea"/>
                          <a:ea typeface="+mn-ea"/>
                        </a:rPr>
                        <a:t>■大阪府がんピア・サポーターを活用したがん患者・家族を支援するための体制構築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0107673"/>
                  </a:ext>
                </a:extLst>
              </a:tr>
              <a:tr h="996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次年度の主な取組み</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■がん診療連携協議会や関係団体等と連携して啓発等を実施するとともに、がん検診受診推進員の養成に努めるなどにより社会全体の機運醸成を図る。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■がん対策基金の寄附の拡大に努めるとともに、寄附等を活用して患者団体等の活動を支援。</a:t>
                      </a:r>
                      <a:endParaRPr kumimoji="1" lang="en-US" altLang="ja-JP" sz="1200" b="0" dirty="0">
                        <a:solidFill>
                          <a:schemeClr val="tx1"/>
                        </a:solidFill>
                        <a:latin typeface="+mn-ea"/>
                        <a:ea typeface="+mn-ea"/>
                      </a:endParaRPr>
                    </a:p>
                    <a:p>
                      <a:r>
                        <a:rPr kumimoji="1" lang="ja-JP" altLang="en-US" sz="1200" b="0" dirty="0">
                          <a:solidFill>
                            <a:schemeClr val="tx1"/>
                          </a:solidFill>
                          <a:latin typeface="+mn-ea"/>
                          <a:ea typeface="+mn-ea"/>
                        </a:rPr>
                        <a:t>■大阪がん患者団体協議会及び関係者との継続的な意見交換を行い、がん対策の推進に努める。</a:t>
                      </a:r>
                      <a:endParaRPr kumimoji="1" lang="en-US" altLang="ja-JP" sz="1200" b="0" dirty="0">
                        <a:solidFill>
                          <a:schemeClr val="tx1"/>
                        </a:solidFill>
                        <a:latin typeface="+mn-ea"/>
                        <a:ea typeface="+mn-ea"/>
                      </a:endParaRPr>
                    </a:p>
                    <a:p>
                      <a:r>
                        <a:rPr kumimoji="1" lang="ja-JP" altLang="en-US" sz="1200" b="0" strike="noStrike" dirty="0">
                          <a:solidFill>
                            <a:schemeClr val="tx1"/>
                          </a:solidFill>
                          <a:latin typeface="+mn-ea"/>
                          <a:ea typeface="+mn-ea"/>
                        </a:rPr>
                        <a:t>■大阪府がんピア・サポーターを大阪府がん診療拠点病院等で行われるがんサロン等に派遣。</a:t>
                      </a:r>
                      <a:endParaRPr kumimoji="1" lang="en-US" altLang="ja-JP" sz="1200" b="0" strike="noStrike"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251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令和６年度最終予算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400" b="1" i="0" u="none" strike="noStrike" kern="1200" cap="none" spc="0" normalizeH="0" baseline="0" noProof="0" dirty="0">
                        <a:ln>
                          <a:noFill/>
                        </a:ln>
                        <a:solidFill>
                          <a:prstClr val="white"/>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kumimoji="1" lang="ja-JP" altLang="en-US" sz="1300" dirty="0">
                          <a:solidFill>
                            <a:schemeClr val="tx1"/>
                          </a:solidFill>
                        </a:rPr>
                        <a:t>がん検診普及事業（</a:t>
                      </a:r>
                      <a:r>
                        <a:rPr kumimoji="1" lang="en-US" altLang="ja-JP" sz="1300" dirty="0">
                          <a:solidFill>
                            <a:schemeClr val="tx1"/>
                          </a:solidFill>
                        </a:rPr>
                        <a:t>1,504</a:t>
                      </a:r>
                      <a:r>
                        <a:rPr kumimoji="1" lang="ja-JP" altLang="en-US" sz="1300" dirty="0">
                          <a:solidFill>
                            <a:schemeClr val="tx1"/>
                          </a:solidFill>
                        </a:rPr>
                        <a:t>千円）</a:t>
                      </a:r>
                      <a:r>
                        <a:rPr kumimoji="1" lang="en-US" altLang="ja-JP" sz="1050" dirty="0">
                          <a:solidFill>
                            <a:schemeClr val="tx1"/>
                          </a:solidFill>
                        </a:rPr>
                        <a:t>【</a:t>
                      </a:r>
                      <a:r>
                        <a:rPr kumimoji="1" lang="ja-JP" altLang="en-US" sz="1050" dirty="0">
                          <a:solidFill>
                            <a:schemeClr val="tx1"/>
                          </a:solidFill>
                        </a:rPr>
                        <a:t>再掲</a:t>
                      </a:r>
                      <a:r>
                        <a:rPr kumimoji="1" lang="en-US" altLang="ja-JP" sz="1050" dirty="0">
                          <a:solidFill>
                            <a:schemeClr val="tx1"/>
                          </a:solidFill>
                        </a:rPr>
                        <a:t>】</a:t>
                      </a:r>
                      <a:r>
                        <a:rPr kumimoji="1" lang="ja-JP" altLang="en-US" sz="1300" dirty="0">
                          <a:solidFill>
                            <a:schemeClr val="tx1"/>
                          </a:solidFill>
                        </a:rPr>
                        <a:t>、地域統括相談支援センターモデル事業（</a:t>
                      </a:r>
                      <a:r>
                        <a:rPr kumimoji="1" lang="en-US" altLang="ja-JP" sz="1300" dirty="0">
                          <a:solidFill>
                            <a:schemeClr val="tx1"/>
                          </a:solidFill>
                        </a:rPr>
                        <a:t>12,825</a:t>
                      </a:r>
                      <a:r>
                        <a:rPr kumimoji="1" lang="ja-JP" altLang="en-US" sz="1300" dirty="0">
                          <a:solidFill>
                            <a:schemeClr val="tx1"/>
                          </a:solidFill>
                        </a:rPr>
                        <a:t>千円）</a:t>
                      </a:r>
                      <a:r>
                        <a:rPr kumimoji="1" lang="en-US" altLang="ja-JP" sz="1050" dirty="0">
                          <a:solidFill>
                            <a:schemeClr val="tx1"/>
                          </a:solidFill>
                        </a:rPr>
                        <a:t>【</a:t>
                      </a:r>
                      <a:r>
                        <a:rPr kumimoji="1" lang="ja-JP" altLang="en-US" sz="1050" dirty="0">
                          <a:solidFill>
                            <a:schemeClr val="tx1"/>
                          </a:solidFill>
                        </a:rPr>
                        <a:t>再掲</a:t>
                      </a:r>
                      <a:r>
                        <a:rPr kumimoji="1" lang="en-US" altLang="ja-JP" sz="1050" dirty="0">
                          <a:solidFill>
                            <a:schemeClr val="tx1"/>
                          </a:solidFill>
                        </a:rPr>
                        <a:t>】</a:t>
                      </a:r>
                      <a:endParaRPr kumimoji="1" lang="ja-JP" alt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516140"/>
                  </a:ext>
                </a:extLst>
              </a:tr>
              <a:tr h="236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令和７年度当初予算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600" b="1" i="0" u="none" strike="noStrike" kern="1200" cap="none" spc="0" normalizeH="0" baseline="0" noProof="0" dirty="0">
                        <a:ln>
                          <a:noFill/>
                        </a:ln>
                        <a:solidFill>
                          <a:prstClr val="white"/>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がん検診普及事業（</a:t>
                      </a:r>
                      <a:r>
                        <a:rPr kumimoji="1" lang="en-US" altLang="ja-JP" sz="1300" dirty="0">
                          <a:solidFill>
                            <a:schemeClr val="tx1"/>
                          </a:solidFill>
                        </a:rPr>
                        <a:t>1,504</a:t>
                      </a:r>
                      <a:r>
                        <a:rPr kumimoji="1" lang="ja-JP" altLang="en-US" sz="1300" dirty="0">
                          <a:solidFill>
                            <a:schemeClr val="tx1"/>
                          </a:solidFill>
                        </a:rPr>
                        <a:t>千円）</a:t>
                      </a:r>
                      <a:r>
                        <a:rPr kumimoji="1" lang="en-US" altLang="ja-JP" sz="1050" dirty="0">
                          <a:solidFill>
                            <a:schemeClr val="tx1"/>
                          </a:solidFill>
                        </a:rPr>
                        <a:t>【</a:t>
                      </a:r>
                      <a:r>
                        <a:rPr kumimoji="1" lang="ja-JP" altLang="en-US" sz="1050" dirty="0">
                          <a:solidFill>
                            <a:schemeClr val="tx1"/>
                          </a:solidFill>
                        </a:rPr>
                        <a:t>再掲</a:t>
                      </a:r>
                      <a:r>
                        <a:rPr kumimoji="1" lang="en-US" altLang="ja-JP" sz="1050" dirty="0">
                          <a:solidFill>
                            <a:schemeClr val="tx1"/>
                          </a:solidFill>
                        </a:rPr>
                        <a:t>】</a:t>
                      </a:r>
                      <a:r>
                        <a:rPr kumimoji="1" lang="ja-JP" altLang="en-US" sz="1300" dirty="0">
                          <a:solidFill>
                            <a:schemeClr val="tx1"/>
                          </a:solidFill>
                        </a:rPr>
                        <a:t>、地域統括相談支援センターモデル事業（</a:t>
                      </a:r>
                      <a:r>
                        <a:rPr kumimoji="1" lang="en-US" altLang="ja-JP" sz="1300" dirty="0">
                          <a:solidFill>
                            <a:schemeClr val="tx1"/>
                          </a:solidFill>
                        </a:rPr>
                        <a:t>12,825</a:t>
                      </a:r>
                      <a:r>
                        <a:rPr kumimoji="1" lang="ja-JP" altLang="en-US" sz="1300" dirty="0">
                          <a:solidFill>
                            <a:schemeClr val="tx1"/>
                          </a:solidFill>
                        </a:rPr>
                        <a:t>千円）</a:t>
                      </a:r>
                      <a:r>
                        <a:rPr kumimoji="1" lang="en-US" altLang="ja-JP" sz="1050" dirty="0">
                          <a:solidFill>
                            <a:schemeClr val="tx1"/>
                          </a:solidFill>
                        </a:rPr>
                        <a:t>【</a:t>
                      </a:r>
                      <a:r>
                        <a:rPr kumimoji="1" lang="ja-JP" altLang="en-US" sz="1050" dirty="0">
                          <a:solidFill>
                            <a:schemeClr val="tx1"/>
                          </a:solidFill>
                        </a:rPr>
                        <a:t>再掲</a:t>
                      </a:r>
                      <a:r>
                        <a:rPr kumimoji="1" lang="en-US" altLang="ja-JP" sz="1050" dirty="0">
                          <a:solidFill>
                            <a:schemeClr val="tx1"/>
                          </a:solidFill>
                        </a:rPr>
                        <a:t>】</a:t>
                      </a:r>
                      <a:endParaRPr kumimoji="1" lang="ja-JP" altLang="en-US"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8782913"/>
                  </a:ext>
                </a:extLst>
              </a:tr>
            </a:tbl>
          </a:graphicData>
        </a:graphic>
      </p:graphicFrame>
      <p:sp>
        <p:nvSpPr>
          <p:cNvPr id="6" name="スライド番号プレースホルダー 1">
            <a:extLst>
              <a:ext uri="{FF2B5EF4-FFF2-40B4-BE49-F238E27FC236}">
                <a16:creationId xmlns:a16="http://schemas.microsoft.com/office/drawing/2014/main" id="{11451AE1-112F-4D6D-841B-53350881F92E}"/>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23</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55098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がんの予防･早期発見</a:t>
            </a:r>
          </a:p>
        </p:txBody>
      </p:sp>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概ね予定どおり</a:t>
            </a:r>
          </a:p>
        </p:txBody>
      </p:sp>
      <p:sp>
        <p:nvSpPr>
          <p:cNvPr id="8" name="正方形/長方形 7"/>
          <p:cNvSpPr/>
          <p:nvPr/>
        </p:nvSpPr>
        <p:spPr>
          <a:xfrm>
            <a:off x="268310" y="892557"/>
            <a:ext cx="9369380" cy="55745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計画Ｐ</a:t>
            </a:r>
            <a:r>
              <a:rPr kumimoji="1" lang="en-US" altLang="ja-JP"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59</a:t>
            </a: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9" name="表 18"/>
          <p:cNvGraphicFramePr>
            <a:graphicFrameLocks noGrp="1"/>
          </p:cNvGraphicFramePr>
          <p:nvPr>
            <p:extLst>
              <p:ext uri="{D42A27DB-BD31-4B8C-83A1-F6EECF244321}">
                <p14:modId xmlns:p14="http://schemas.microsoft.com/office/powerpoint/2010/main" val="3228393179"/>
              </p:ext>
            </p:extLst>
          </p:nvPr>
        </p:nvGraphicFramePr>
        <p:xfrm>
          <a:off x="540881" y="1691590"/>
          <a:ext cx="8913512" cy="3132000"/>
        </p:xfrm>
        <a:graphic>
          <a:graphicData uri="http://schemas.openxmlformats.org/drawingml/2006/table">
            <a:tbl>
              <a:tblPr firstRow="1" firstCol="1" bandRow="1">
                <a:tableStyleId>{5C22544A-7EE6-4342-B048-85BDC9FD1C3A}</a:tableStyleId>
              </a:tblPr>
              <a:tblGrid>
                <a:gridCol w="357030">
                  <a:extLst>
                    <a:ext uri="{9D8B030D-6E8A-4147-A177-3AD203B41FA5}">
                      <a16:colId xmlns:a16="http://schemas.microsoft.com/office/drawing/2014/main" val="20000"/>
                    </a:ext>
                  </a:extLst>
                </a:gridCol>
                <a:gridCol w="2716710">
                  <a:extLst>
                    <a:ext uri="{9D8B030D-6E8A-4147-A177-3AD203B41FA5}">
                      <a16:colId xmlns:a16="http://schemas.microsoft.com/office/drawing/2014/main" val="20001"/>
                    </a:ext>
                  </a:extLst>
                </a:gridCol>
                <a:gridCol w="2113120">
                  <a:extLst>
                    <a:ext uri="{9D8B030D-6E8A-4147-A177-3AD203B41FA5}">
                      <a16:colId xmlns:a16="http://schemas.microsoft.com/office/drawing/2014/main" val="20002"/>
                    </a:ext>
                  </a:extLst>
                </a:gridCol>
                <a:gridCol w="2006909">
                  <a:extLst>
                    <a:ext uri="{9D8B030D-6E8A-4147-A177-3AD203B41FA5}">
                      <a16:colId xmlns:a16="http://schemas.microsoft.com/office/drawing/2014/main" val="756981343"/>
                    </a:ext>
                  </a:extLst>
                </a:gridCol>
                <a:gridCol w="1719743">
                  <a:extLst>
                    <a:ext uri="{9D8B030D-6E8A-4147-A177-3AD203B41FA5}">
                      <a16:colId xmlns:a16="http://schemas.microsoft.com/office/drawing/2014/main" val="20003"/>
                    </a:ext>
                  </a:extLst>
                </a:gridCol>
              </a:tblGrid>
              <a:tr h="468000">
                <a:tc>
                  <a:txBody>
                    <a:bodyPr/>
                    <a:lstStyle/>
                    <a:p>
                      <a:pPr algn="ctr" fontAlgn="auto">
                        <a:lnSpc>
                          <a:spcPts val="1600"/>
                        </a:lnSpc>
                        <a:spcAft>
                          <a:spcPts val="0"/>
                        </a:spcAft>
                      </a:pPr>
                      <a:r>
                        <a:rPr lang="ja-JP" sz="1400" dirty="0">
                          <a:effectLst/>
                          <a:latin typeface="+mn-ea"/>
                          <a:ea typeface="+mn-ea"/>
                        </a:rPr>
                        <a:t>　</a:t>
                      </a:r>
                      <a:endParaRPr lang="ja-JP" sz="1400"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sz="1400" kern="100" dirty="0">
                          <a:effectLst/>
                          <a:latin typeface="+mn-ea"/>
                          <a:ea typeface="+mn-ea"/>
                        </a:rPr>
                        <a:t>個別目標</a:t>
                      </a:r>
                      <a:endParaRPr lang="ja-JP" sz="1400"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effectLst/>
                          <a:latin typeface="+mn-ea"/>
                          <a:ea typeface="+mn-ea"/>
                        </a:rPr>
                        <a:t>計画策定時</a:t>
                      </a:r>
                      <a:r>
                        <a:rPr lang="ja-JP" altLang="ja-JP" sz="1400" b="1" dirty="0">
                          <a:effectLst/>
                          <a:latin typeface="+mn-ea"/>
                          <a:ea typeface="+mn-ea"/>
                        </a:rPr>
                        <a:t>の</a:t>
                      </a:r>
                      <a:r>
                        <a:rPr lang="ja-JP" altLang="en-US" sz="1400" b="1" dirty="0">
                          <a:effectLst/>
                          <a:latin typeface="+mn-ea"/>
                          <a:ea typeface="+mn-ea"/>
                        </a:rPr>
                        <a:t>値</a:t>
                      </a:r>
                      <a:endParaRPr lang="en-US" altLang="ja-JP" sz="1400" b="1" dirty="0">
                        <a:effectLst/>
                        <a:latin typeface="+mn-ea"/>
                        <a:ea typeface="+mn-ea"/>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600" b="1" dirty="0">
                          <a:solidFill>
                            <a:schemeClr val="bg1"/>
                          </a:solidFill>
                          <a:effectLst/>
                          <a:latin typeface="+mn-ea"/>
                          <a:ea typeface="+mn-ea"/>
                        </a:rPr>
                        <a:t>現状値</a:t>
                      </a:r>
                      <a:endParaRPr lang="en-US" altLang="ja-JP" sz="1600" b="1" dirty="0">
                        <a:solidFill>
                          <a:schemeClr val="bg1"/>
                        </a:solidFill>
                        <a:effectLst/>
                        <a:latin typeface="+mn-ea"/>
                        <a:ea typeface="+mn-ea"/>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400" dirty="0">
                          <a:effectLst/>
                          <a:latin typeface="+mn-ea"/>
                          <a:ea typeface="+mn-ea"/>
                        </a:rPr>
                        <a:t>2029</a:t>
                      </a:r>
                      <a:r>
                        <a:rPr lang="ja-JP" sz="1400" dirty="0">
                          <a:effectLst/>
                          <a:latin typeface="+mn-ea"/>
                          <a:ea typeface="+mn-ea"/>
                        </a:rPr>
                        <a:t>年度目標</a:t>
                      </a:r>
                      <a:r>
                        <a:rPr lang="ja-JP" altLang="en-US" sz="1400" dirty="0">
                          <a:effectLst/>
                          <a:latin typeface="+mn-ea"/>
                          <a:ea typeface="+mn-ea"/>
                        </a:rPr>
                        <a:t>値</a:t>
                      </a:r>
                      <a:endParaRPr lang="ja-JP" sz="1400" dirty="0">
                        <a:solidFill>
                          <a:srgbClr val="000000"/>
                        </a:solidFill>
                        <a:effectLst/>
                        <a:latin typeface="+mn-ea"/>
                        <a:ea typeface="+mn-ea"/>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864000">
                <a:tc>
                  <a:txBody>
                    <a:bodyPr/>
                    <a:lstStyle/>
                    <a:p>
                      <a:pPr algn="ctr" fontAlgn="auto">
                        <a:lnSpc>
                          <a:spcPts val="1600"/>
                        </a:lnSpc>
                        <a:spcAft>
                          <a:spcPts val="0"/>
                        </a:spcAft>
                      </a:pPr>
                      <a:r>
                        <a:rPr lang="en-US" sz="1400" dirty="0">
                          <a:effectLst/>
                          <a:latin typeface="+mn-ea"/>
                          <a:ea typeface="+mn-ea"/>
                        </a:rPr>
                        <a:t>1</a:t>
                      </a:r>
                      <a:endParaRPr lang="ja-JP" sz="1400"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en-US" altLang="ja-JP" sz="1400" b="1" dirty="0">
                          <a:solidFill>
                            <a:schemeClr val="tx1"/>
                          </a:solidFill>
                          <a:effectLst/>
                          <a:latin typeface="+mn-ea"/>
                          <a:ea typeface="+mn-ea"/>
                        </a:rPr>
                        <a:t>20 </a:t>
                      </a:r>
                      <a:r>
                        <a:rPr lang="ja-JP" altLang="en-US" sz="1400" b="1" dirty="0">
                          <a:solidFill>
                            <a:schemeClr val="tx1"/>
                          </a:solidFill>
                          <a:effectLst/>
                          <a:latin typeface="+mn-ea"/>
                          <a:ea typeface="+mn-ea"/>
                        </a:rPr>
                        <a:t>歳以上の者の喫煙率の減少</a:t>
                      </a:r>
                    </a:p>
                    <a:p>
                      <a:pPr algn="l" fontAlgn="auto">
                        <a:lnSpc>
                          <a:spcPts val="1600"/>
                        </a:lnSpc>
                        <a:spcAft>
                          <a:spcPts val="0"/>
                        </a:spcAft>
                      </a:pPr>
                      <a:r>
                        <a:rPr lang="ja-JP" altLang="en-US" sz="1400" b="1" dirty="0">
                          <a:solidFill>
                            <a:schemeClr val="tx1"/>
                          </a:solidFill>
                          <a:effectLst/>
                          <a:latin typeface="+mn-ea"/>
                          <a:ea typeface="+mn-ea"/>
                        </a:rPr>
                        <a:t>（男性</a:t>
                      </a:r>
                      <a:r>
                        <a:rPr lang="en-US" altLang="ja-JP" sz="1400" b="1" dirty="0">
                          <a:solidFill>
                            <a:schemeClr val="tx1"/>
                          </a:solidFill>
                          <a:effectLst/>
                          <a:latin typeface="+mn-ea"/>
                          <a:ea typeface="+mn-ea"/>
                        </a:rPr>
                        <a:t>/</a:t>
                      </a:r>
                      <a:r>
                        <a:rPr lang="ja-JP" altLang="en-US" sz="1400" b="1" dirty="0">
                          <a:solidFill>
                            <a:schemeClr val="tx1"/>
                          </a:solidFill>
                          <a:effectLst/>
                          <a:latin typeface="+mn-ea"/>
                          <a:ea typeface="+mn-ea"/>
                        </a:rPr>
                        <a:t>女性）</a:t>
                      </a:r>
                    </a:p>
                    <a:p>
                      <a:pPr algn="l" fontAlgn="auto">
                        <a:lnSpc>
                          <a:spcPts val="1600"/>
                        </a:lnSpc>
                        <a:spcAft>
                          <a:spcPts val="0"/>
                        </a:spcAft>
                      </a:pPr>
                      <a:r>
                        <a:rPr lang="en-US" altLang="ja-JP" sz="1400" b="1" dirty="0">
                          <a:solidFill>
                            <a:schemeClr val="tx1"/>
                          </a:solidFill>
                          <a:effectLst/>
                          <a:latin typeface="+mn-ea"/>
                          <a:ea typeface="+mn-ea"/>
                        </a:rPr>
                        <a:t>【</a:t>
                      </a:r>
                      <a:r>
                        <a:rPr lang="ja-JP" altLang="en-US" sz="1400" b="1" dirty="0">
                          <a:solidFill>
                            <a:schemeClr val="tx1"/>
                          </a:solidFill>
                          <a:effectLst/>
                          <a:latin typeface="+mn-ea"/>
                          <a:ea typeface="+mn-ea"/>
                        </a:rPr>
                        <a:t>国民生活基礎調査</a:t>
                      </a:r>
                      <a:r>
                        <a:rPr lang="en-US" altLang="ja-JP" sz="1400" b="1" dirty="0">
                          <a:solidFill>
                            <a:schemeClr val="tx1"/>
                          </a:solidFill>
                          <a:effectLst/>
                          <a:latin typeface="+mn-ea"/>
                          <a:ea typeface="+mn-ea"/>
                        </a:rPr>
                        <a:t>】</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auto" latinLnBrk="0" hangingPunct="1">
                        <a:lnSpc>
                          <a:spcPts val="1600"/>
                        </a:lnSpc>
                        <a:spcAft>
                          <a:spcPts val="0"/>
                        </a:spcAft>
                      </a:pPr>
                      <a:r>
                        <a:rPr kumimoji="1" lang="en-US" sz="1400" b="1" kern="1200" dirty="0">
                          <a:solidFill>
                            <a:schemeClr val="tx1"/>
                          </a:solidFill>
                          <a:effectLst/>
                          <a:latin typeface="+mn-ea"/>
                          <a:ea typeface="+mn-ea"/>
                          <a:cs typeface="+mn-cs"/>
                        </a:rPr>
                        <a:t>24.3％／8.6％</a:t>
                      </a:r>
                    </a:p>
                    <a:p>
                      <a:pPr marL="0" algn="ctr" defTabSz="914400" rtl="0" eaLnBrk="1" fontAlgn="auto" latinLnBrk="0" hangingPunct="1">
                        <a:lnSpc>
                          <a:spcPts val="1600"/>
                        </a:lnSpc>
                        <a:spcAft>
                          <a:spcPts val="0"/>
                        </a:spcAft>
                      </a:pPr>
                      <a:r>
                        <a:rPr kumimoji="1" lang="en-US" altLang="ja-JP" sz="1200" b="1" kern="1200" dirty="0">
                          <a:solidFill>
                            <a:schemeClr val="tx1"/>
                          </a:solidFill>
                          <a:effectLst/>
                          <a:latin typeface="+mn-ea"/>
                          <a:ea typeface="+mn-ea"/>
                          <a:cs typeface="+mn-cs"/>
                        </a:rPr>
                        <a:t>【</a:t>
                      </a:r>
                      <a:r>
                        <a:rPr kumimoji="1" lang="ja-JP" altLang="en-US" sz="1200" b="1" kern="1200" dirty="0">
                          <a:solidFill>
                            <a:schemeClr val="tx1"/>
                          </a:solidFill>
                          <a:effectLst/>
                          <a:latin typeface="+mn-ea"/>
                          <a:ea typeface="+mn-ea"/>
                          <a:cs typeface="+mn-cs"/>
                        </a:rPr>
                        <a:t>令和４（</a:t>
                      </a:r>
                      <a:r>
                        <a:rPr kumimoji="1" lang="en-US" sz="1200" b="1" kern="1200" dirty="0">
                          <a:solidFill>
                            <a:schemeClr val="tx1"/>
                          </a:solidFill>
                          <a:effectLst/>
                          <a:latin typeface="+mn-ea"/>
                          <a:ea typeface="+mn-ea"/>
                          <a:cs typeface="+mn-cs"/>
                        </a:rPr>
                        <a:t>2020</a:t>
                      </a:r>
                      <a:r>
                        <a:rPr kumimoji="1" lang="ja-JP" altLang="en-US" sz="1200" b="1" kern="1200" dirty="0">
                          <a:solidFill>
                            <a:schemeClr val="tx1"/>
                          </a:solidFill>
                          <a:effectLst/>
                          <a:latin typeface="+mn-ea"/>
                          <a:ea typeface="+mn-ea"/>
                          <a:cs typeface="+mn-cs"/>
                        </a:rPr>
                        <a:t>）年</a:t>
                      </a:r>
                      <a:r>
                        <a:rPr kumimoji="1" lang="en-US" altLang="ja-JP" sz="1200" b="1" kern="1200" dirty="0">
                          <a:solidFill>
                            <a:schemeClr val="tx1"/>
                          </a:solidFill>
                          <a:effectLst/>
                          <a:latin typeface="+mn-ea"/>
                          <a:ea typeface="+mn-ea"/>
                          <a:cs typeface="+mn-cs"/>
                        </a:rPr>
                        <a:t>】</a:t>
                      </a:r>
                      <a:endParaRPr kumimoji="1" lang="ja-JP" altLang="en-US" sz="1200" b="1" kern="1200" dirty="0">
                        <a:solidFill>
                          <a:schemeClr val="tx1"/>
                        </a:solidFill>
                        <a:effectLst/>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200" b="1" kern="1200" noProof="0" dirty="0">
                          <a:solidFill>
                            <a:schemeClr val="tx1"/>
                          </a:solidFill>
                          <a:effectLst/>
                          <a:latin typeface="游ゴシック" panose="020B0400000000000000" pitchFamily="50" charset="-128"/>
                          <a:ea typeface="游ゴシック" panose="020B0400000000000000" pitchFamily="50" charset="-128"/>
                          <a:cs typeface="+mn-cs"/>
                        </a:rPr>
                        <a:t>令和７年度</a:t>
                      </a:r>
                      <a:r>
                        <a:rPr kumimoji="1" lang="zh-TW" altLang="en-US" sz="1200" b="1" kern="1200" noProof="0" dirty="0">
                          <a:solidFill>
                            <a:schemeClr val="tx1"/>
                          </a:solidFill>
                          <a:effectLst/>
                          <a:latin typeface="游ゴシック" panose="020B0400000000000000" pitchFamily="50" charset="-128"/>
                          <a:ea typeface="游ゴシック" panose="020B0400000000000000" pitchFamily="50" charset="-128"/>
                          <a:cs typeface="+mn-cs"/>
                        </a:rPr>
                        <a:t>国民生活基礎</a:t>
                      </a:r>
                      <a:br>
                        <a:rPr kumimoji="1" lang="en-US" altLang="zh-TW" sz="1200" b="1" kern="1200" noProof="0" dirty="0">
                          <a:solidFill>
                            <a:schemeClr val="tx1"/>
                          </a:solidFill>
                          <a:effectLst/>
                          <a:latin typeface="游ゴシック" panose="020B0400000000000000" pitchFamily="50" charset="-128"/>
                          <a:ea typeface="游ゴシック" panose="020B0400000000000000" pitchFamily="50" charset="-128"/>
                          <a:cs typeface="+mn-cs"/>
                        </a:rPr>
                      </a:br>
                      <a:r>
                        <a:rPr kumimoji="1" lang="zh-TW" altLang="en-US" sz="1200" b="1" kern="1200" noProof="0" dirty="0">
                          <a:solidFill>
                            <a:schemeClr val="tx1"/>
                          </a:solidFill>
                          <a:effectLst/>
                          <a:latin typeface="游ゴシック" panose="020B0400000000000000" pitchFamily="50" charset="-128"/>
                          <a:ea typeface="游ゴシック" panose="020B0400000000000000" pitchFamily="50" charset="-128"/>
                          <a:cs typeface="+mn-cs"/>
                        </a:rPr>
                        <a:t>調査</a:t>
                      </a:r>
                      <a:r>
                        <a:rPr lang="ja-JP" altLang="en-US" sz="1200" b="1" dirty="0">
                          <a:solidFill>
                            <a:schemeClr val="tx1"/>
                          </a:solidFill>
                          <a:effectLst/>
                          <a:latin typeface="+mn-ea"/>
                          <a:ea typeface="+mn-ea"/>
                        </a:rPr>
                        <a:t>の結果を受け算出</a:t>
                      </a:r>
                      <a:endParaRPr kumimoji="1" lang="ja-JP" altLang="en-US" sz="1200" b="1" kern="1200" noProof="0" dirty="0">
                        <a:solidFill>
                          <a:schemeClr val="tx1"/>
                        </a:solidFill>
                        <a:effectLst/>
                        <a:latin typeface="游ゴシック" panose="020B0400000000000000" pitchFamily="50" charset="-128"/>
                        <a:ea typeface="游ゴシック" panose="020B0400000000000000" pitchFamily="50" charset="-128"/>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sz="1400" b="1" dirty="0">
                          <a:solidFill>
                            <a:schemeClr val="tx1"/>
                          </a:solidFill>
                          <a:effectLst/>
                          <a:latin typeface="+mn-ea"/>
                          <a:ea typeface="+mn-ea"/>
                        </a:rPr>
                        <a:t>15%</a:t>
                      </a:r>
                      <a:r>
                        <a:rPr lang="ja-JP" sz="1400" b="1" dirty="0">
                          <a:solidFill>
                            <a:schemeClr val="tx1"/>
                          </a:solidFill>
                          <a:effectLst/>
                          <a:latin typeface="+mn-ea"/>
                          <a:ea typeface="+mn-ea"/>
                        </a:rPr>
                        <a:t>／</a:t>
                      </a:r>
                      <a:r>
                        <a:rPr lang="en-US" sz="1400" b="1" dirty="0">
                          <a:solidFill>
                            <a:schemeClr val="tx1"/>
                          </a:solidFill>
                          <a:effectLst/>
                          <a:latin typeface="+mn-ea"/>
                          <a:ea typeface="+mn-ea"/>
                        </a:rPr>
                        <a:t>5%</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0000">
                <a:tc>
                  <a:txBody>
                    <a:bodyPr/>
                    <a:lstStyle/>
                    <a:p>
                      <a:pPr algn="ctr" fontAlgn="auto">
                        <a:lnSpc>
                          <a:spcPts val="1600"/>
                        </a:lnSpc>
                        <a:spcAft>
                          <a:spcPts val="0"/>
                        </a:spcAft>
                      </a:pPr>
                      <a:r>
                        <a:rPr lang="en-US" sz="1400" dirty="0">
                          <a:effectLst/>
                          <a:latin typeface="+mn-ea"/>
                          <a:ea typeface="+mn-ea"/>
                        </a:rPr>
                        <a:t>2</a:t>
                      </a:r>
                      <a:endParaRPr lang="ja-JP" sz="1400"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spcAft>
                          <a:spcPts val="0"/>
                        </a:spcAft>
                      </a:pPr>
                      <a:r>
                        <a:rPr lang="ja-JP" altLang="en-US" sz="1400" b="1" kern="100" dirty="0">
                          <a:solidFill>
                            <a:schemeClr val="tx1"/>
                          </a:solidFill>
                          <a:effectLst/>
                          <a:latin typeface="+mn-ea"/>
                          <a:ea typeface="+mn-ea"/>
                        </a:rPr>
                        <a:t>敷地内全面禁煙の割合</a:t>
                      </a:r>
                      <a:endParaRPr lang="en-US" altLang="ja-JP" sz="1400" b="1" kern="100" dirty="0">
                        <a:solidFill>
                          <a:schemeClr val="tx1"/>
                        </a:solidFill>
                        <a:effectLst/>
                        <a:latin typeface="+mn-ea"/>
                        <a:ea typeface="+mn-ea"/>
                      </a:endParaRPr>
                    </a:p>
                    <a:p>
                      <a:pPr marL="182563" indent="-182563">
                        <a:spcAft>
                          <a:spcPts val="0"/>
                        </a:spcAft>
                      </a:pPr>
                      <a:r>
                        <a:rPr lang="ja-JP" altLang="en-US" sz="1400" b="1" kern="100" dirty="0">
                          <a:solidFill>
                            <a:schemeClr val="tx1"/>
                          </a:solidFill>
                          <a:effectLst/>
                          <a:latin typeface="+mn-ea"/>
                          <a:ea typeface="+mn-ea"/>
                        </a:rPr>
                        <a:t>（①病院</a:t>
                      </a:r>
                      <a:r>
                        <a:rPr lang="en-US" altLang="ja-JP" sz="1400" b="1" kern="100" dirty="0">
                          <a:solidFill>
                            <a:schemeClr val="tx1"/>
                          </a:solidFill>
                          <a:effectLst/>
                          <a:latin typeface="+mn-ea"/>
                          <a:ea typeface="+mn-ea"/>
                        </a:rPr>
                        <a:t>/</a:t>
                      </a:r>
                      <a:r>
                        <a:rPr lang="ja-JP" altLang="en-US" sz="1400" b="1" kern="100" dirty="0">
                          <a:solidFill>
                            <a:schemeClr val="tx1"/>
                          </a:solidFill>
                          <a:effectLst/>
                          <a:latin typeface="+mn-ea"/>
                          <a:ea typeface="+mn-ea"/>
                        </a:rPr>
                        <a:t>②私立小中高等学校</a:t>
                      </a:r>
                      <a:r>
                        <a:rPr lang="en-US" altLang="ja-JP" sz="1400" b="1" kern="100" dirty="0">
                          <a:solidFill>
                            <a:schemeClr val="tx1"/>
                          </a:solidFill>
                          <a:effectLst/>
                          <a:latin typeface="+mn-ea"/>
                          <a:ea typeface="+mn-ea"/>
                        </a:rPr>
                        <a:t>/</a:t>
                      </a:r>
                      <a:r>
                        <a:rPr lang="ja-JP" altLang="en-US" sz="1400" b="1" kern="100" dirty="0">
                          <a:solidFill>
                            <a:schemeClr val="tx1"/>
                          </a:solidFill>
                          <a:effectLst/>
                          <a:latin typeface="+mn-ea"/>
                          <a:ea typeface="+mn-ea"/>
                        </a:rPr>
                        <a:t>③官公庁</a:t>
                      </a:r>
                      <a:r>
                        <a:rPr lang="en-US" altLang="ja-JP" sz="1400" b="1" kern="100" dirty="0">
                          <a:solidFill>
                            <a:schemeClr val="tx1"/>
                          </a:solidFill>
                          <a:effectLst/>
                          <a:latin typeface="+mn-ea"/>
                          <a:ea typeface="+mn-ea"/>
                        </a:rPr>
                        <a:t>/</a:t>
                      </a:r>
                      <a:r>
                        <a:rPr lang="ja-JP" altLang="en-US" sz="1400" b="1" kern="100" dirty="0">
                          <a:solidFill>
                            <a:schemeClr val="tx1"/>
                          </a:solidFill>
                          <a:effectLst/>
                          <a:latin typeface="+mn-ea"/>
                          <a:ea typeface="+mn-ea"/>
                        </a:rPr>
                        <a:t>④大学）</a:t>
                      </a:r>
                    </a:p>
                    <a:p>
                      <a:pPr>
                        <a:spcAft>
                          <a:spcPts val="0"/>
                        </a:spcAft>
                      </a:pPr>
                      <a:r>
                        <a:rPr lang="en-US" altLang="ja-JP" sz="1400" b="1" kern="100" dirty="0">
                          <a:solidFill>
                            <a:schemeClr val="tx1"/>
                          </a:solidFill>
                          <a:effectLst/>
                          <a:latin typeface="+mn-ea"/>
                          <a:ea typeface="+mn-ea"/>
                        </a:rPr>
                        <a:t>【</a:t>
                      </a:r>
                      <a:r>
                        <a:rPr lang="ja-JP" altLang="en-US" sz="1400" b="1" kern="100" dirty="0">
                          <a:solidFill>
                            <a:schemeClr val="tx1"/>
                          </a:solidFill>
                          <a:effectLst/>
                          <a:latin typeface="+mn-ea"/>
                          <a:ea typeface="+mn-ea"/>
                        </a:rPr>
                        <a:t>大阪府調べ</a:t>
                      </a:r>
                      <a:r>
                        <a:rPr lang="en-US" altLang="ja-JP" sz="1400" b="1" kern="100" dirty="0">
                          <a:solidFill>
                            <a:schemeClr val="tx1"/>
                          </a:solidFill>
                          <a:effectLst/>
                          <a:latin typeface="+mn-ea"/>
                          <a:ea typeface="+mn-ea"/>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400" b="1" dirty="0">
                          <a:latin typeface="+mn-ea"/>
                          <a:ea typeface="+mn-ea"/>
                        </a:rPr>
                        <a:t>①</a:t>
                      </a:r>
                      <a:r>
                        <a:rPr lang="en-US" altLang="ja-JP" sz="1400" b="1" dirty="0">
                          <a:latin typeface="+mn-ea"/>
                          <a:ea typeface="+mn-ea"/>
                        </a:rPr>
                        <a:t>97.4%</a:t>
                      </a:r>
                      <a:r>
                        <a:rPr lang="ja-JP" altLang="en-US" sz="1400" b="1" dirty="0">
                          <a:latin typeface="+mn-ea"/>
                          <a:ea typeface="+mn-ea"/>
                        </a:rPr>
                        <a:t>／②</a:t>
                      </a:r>
                      <a:r>
                        <a:rPr lang="en-US" altLang="ja-JP" sz="1400" b="1" dirty="0">
                          <a:latin typeface="+mn-ea"/>
                          <a:ea typeface="+mn-ea"/>
                        </a:rPr>
                        <a:t>90.9%</a:t>
                      </a:r>
                    </a:p>
                    <a:p>
                      <a:pPr algn="ctr">
                        <a:spcAft>
                          <a:spcPts val="0"/>
                        </a:spcAft>
                      </a:pPr>
                      <a:r>
                        <a:rPr lang="ja-JP" altLang="en-US" sz="1400" b="1" dirty="0">
                          <a:latin typeface="+mn-ea"/>
                          <a:ea typeface="+mn-ea"/>
                        </a:rPr>
                        <a:t> ③</a:t>
                      </a:r>
                      <a:r>
                        <a:rPr lang="en-US" altLang="ja-JP" sz="1400" b="1" dirty="0">
                          <a:latin typeface="+mn-ea"/>
                          <a:ea typeface="+mn-ea"/>
                        </a:rPr>
                        <a:t>82.3</a:t>
                      </a:r>
                      <a:r>
                        <a:rPr lang="ja-JP" altLang="en-US" sz="1400" b="1" dirty="0">
                          <a:latin typeface="+mn-ea"/>
                          <a:ea typeface="+mn-ea"/>
                        </a:rPr>
                        <a:t>％／④</a:t>
                      </a:r>
                      <a:r>
                        <a:rPr lang="en-US" altLang="ja-JP" sz="1400" b="1" dirty="0">
                          <a:latin typeface="+mn-ea"/>
                          <a:ea typeface="+mn-ea"/>
                        </a:rPr>
                        <a:t>68.2</a:t>
                      </a:r>
                      <a:r>
                        <a:rPr lang="ja-JP" altLang="en-US" sz="1400" b="1" dirty="0">
                          <a:latin typeface="+mn-ea"/>
                          <a:ea typeface="+mn-ea"/>
                        </a:rPr>
                        <a:t>％ </a:t>
                      </a:r>
                      <a:endParaRPr lang="en-US" altLang="ja-JP" sz="1400" b="1" dirty="0">
                        <a:latin typeface="+mn-ea"/>
                        <a:ea typeface="+mn-ea"/>
                      </a:endParaRPr>
                    </a:p>
                    <a:p>
                      <a:pPr algn="ctr">
                        <a:spcAft>
                          <a:spcPts val="0"/>
                        </a:spcAft>
                      </a:pPr>
                      <a:r>
                        <a:rPr lang="en-US" altLang="ja-JP" sz="1200" b="1" dirty="0">
                          <a:latin typeface="+mn-ea"/>
                          <a:ea typeface="+mn-ea"/>
                        </a:rPr>
                        <a:t>【</a:t>
                      </a:r>
                      <a:r>
                        <a:rPr lang="ja-JP" altLang="en-US" sz="1200" b="1" dirty="0">
                          <a:latin typeface="+mn-ea"/>
                          <a:ea typeface="+mn-ea"/>
                        </a:rPr>
                        <a:t>令和 </a:t>
                      </a:r>
                      <a:r>
                        <a:rPr lang="en-US" altLang="ja-JP" sz="1200" b="1" dirty="0">
                          <a:latin typeface="+mn-ea"/>
                          <a:ea typeface="+mn-ea"/>
                        </a:rPr>
                        <a:t>5</a:t>
                      </a:r>
                      <a:r>
                        <a:rPr lang="ja-JP" altLang="en-US" sz="1200" b="1" dirty="0">
                          <a:latin typeface="+mn-ea"/>
                          <a:ea typeface="+mn-ea"/>
                        </a:rPr>
                        <a:t>（</a:t>
                      </a:r>
                      <a:r>
                        <a:rPr lang="en-US" altLang="ja-JP" sz="1200" b="1" dirty="0">
                          <a:latin typeface="+mn-ea"/>
                          <a:ea typeface="+mn-ea"/>
                        </a:rPr>
                        <a:t>2023</a:t>
                      </a:r>
                      <a:r>
                        <a:rPr lang="ja-JP" altLang="en-US" sz="1200" b="1" dirty="0">
                          <a:latin typeface="+mn-ea"/>
                          <a:ea typeface="+mn-ea"/>
                        </a:rPr>
                        <a:t>）年度</a:t>
                      </a:r>
                      <a:r>
                        <a:rPr lang="en-US" altLang="ja-JP" sz="1200" b="1" dirty="0">
                          <a:latin typeface="+mn-ea"/>
                          <a:ea typeface="+mn-ea"/>
                        </a:rPr>
                        <a:t>】</a:t>
                      </a:r>
                      <a:endParaRPr kumimoji="1" lang="en-US" altLang="zh-CN" sz="1100" b="1" kern="100" dirty="0">
                        <a:solidFill>
                          <a:schemeClr val="tx1"/>
                        </a:solidFill>
                        <a:effectLst/>
                        <a:latin typeface="游ゴシック" panose="020B0400000000000000" pitchFamily="50" charset="-128"/>
                        <a:ea typeface="游ゴシック" panose="020B0400000000000000" pitchFamily="50" charset="-128"/>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400" b="1" kern="100" dirty="0">
                          <a:solidFill>
                            <a:schemeClr val="tx1"/>
                          </a:solidFill>
                          <a:effectLst/>
                          <a:latin typeface="+mn-ea"/>
                          <a:ea typeface="+mn-ea"/>
                        </a:rPr>
                        <a:t>①調査中／②</a:t>
                      </a:r>
                      <a:r>
                        <a:rPr lang="en-US" altLang="ja-JP" sz="1400" b="1" kern="100" dirty="0">
                          <a:solidFill>
                            <a:schemeClr val="tx1"/>
                          </a:solidFill>
                          <a:effectLst/>
                          <a:latin typeface="+mn-ea"/>
                          <a:ea typeface="+mn-ea"/>
                        </a:rPr>
                        <a:t>94.1</a:t>
                      </a:r>
                      <a:r>
                        <a:rPr lang="ja-JP" altLang="en-US" sz="1400" b="1" kern="100" dirty="0">
                          <a:solidFill>
                            <a:schemeClr val="tx1"/>
                          </a:solidFill>
                          <a:effectLst/>
                          <a:latin typeface="+mn-ea"/>
                          <a:ea typeface="+mn-ea"/>
                        </a:rPr>
                        <a:t>％</a:t>
                      </a:r>
                      <a:endParaRPr lang="en-US" altLang="ja-JP" sz="1400" b="1" kern="100" dirty="0">
                        <a:solidFill>
                          <a:schemeClr val="tx1"/>
                        </a:solidFill>
                        <a:effectLst/>
                        <a:latin typeface="+mn-ea"/>
                        <a:ea typeface="+mn-ea"/>
                      </a:endParaRPr>
                    </a:p>
                    <a:p>
                      <a:pPr algn="ctr">
                        <a:spcAft>
                          <a:spcPts val="0"/>
                        </a:spcAft>
                      </a:pPr>
                      <a:r>
                        <a:rPr kumimoji="1" lang="ja-JP" altLang="en-US" sz="1400" b="1" i="0" u="none" strike="noStrike" kern="100" cap="none" spc="0" normalizeH="0" baseline="0" noProof="0" dirty="0">
                          <a:ln>
                            <a:noFill/>
                          </a:ln>
                          <a:solidFill>
                            <a:schemeClr val="tx1"/>
                          </a:solidFill>
                          <a:effectLst/>
                          <a:uLnTx/>
                          <a:uFillTx/>
                          <a:latin typeface="+mn-ea"/>
                          <a:ea typeface="+mn-ea"/>
                          <a:cs typeface="+mn-cs"/>
                        </a:rPr>
                        <a:t>③</a:t>
                      </a:r>
                      <a:r>
                        <a:rPr kumimoji="1" lang="en-US" altLang="ja-JP" sz="1400" b="1" i="0" u="none" strike="noStrike" kern="100" cap="none" spc="0" normalizeH="0" baseline="0" noProof="0" dirty="0">
                          <a:ln>
                            <a:noFill/>
                          </a:ln>
                          <a:solidFill>
                            <a:schemeClr val="tx1"/>
                          </a:solidFill>
                          <a:effectLst/>
                          <a:uLnTx/>
                          <a:uFillTx/>
                          <a:latin typeface="+mn-ea"/>
                          <a:ea typeface="+mn-ea"/>
                          <a:cs typeface="+mn-cs"/>
                        </a:rPr>
                        <a:t>80.1</a:t>
                      </a:r>
                      <a:r>
                        <a:rPr kumimoji="1" lang="ja-JP" altLang="en-US" sz="1400" b="1" i="0" u="none" strike="noStrike" kern="100" cap="none" spc="0" normalizeH="0" baseline="0" noProof="0" dirty="0">
                          <a:ln>
                            <a:noFill/>
                          </a:ln>
                          <a:solidFill>
                            <a:schemeClr val="tx1"/>
                          </a:solidFill>
                          <a:effectLst/>
                          <a:uLnTx/>
                          <a:uFillTx/>
                          <a:latin typeface="+mn-ea"/>
                          <a:ea typeface="+mn-ea"/>
                          <a:cs typeface="+mn-cs"/>
                        </a:rPr>
                        <a:t>％／④</a:t>
                      </a:r>
                      <a:r>
                        <a:rPr kumimoji="1" lang="en-US" altLang="ja-JP" sz="1400" b="1" i="0" u="none" strike="noStrike" kern="100" cap="none" spc="0" normalizeH="0" baseline="0" noProof="0" dirty="0">
                          <a:ln>
                            <a:noFill/>
                          </a:ln>
                          <a:solidFill>
                            <a:schemeClr val="tx1"/>
                          </a:solidFill>
                          <a:effectLst/>
                          <a:uLnTx/>
                          <a:uFillTx/>
                          <a:latin typeface="+mn-ea"/>
                          <a:ea typeface="+mn-ea"/>
                          <a:cs typeface="+mn-cs"/>
                        </a:rPr>
                        <a:t>58.0</a:t>
                      </a:r>
                      <a:r>
                        <a:rPr kumimoji="1" lang="ja-JP" altLang="en-US" sz="1400" b="1" i="0" u="none" strike="noStrike" kern="100" cap="none" spc="0" normalizeH="0" baseline="0" noProof="0" dirty="0">
                          <a:ln>
                            <a:noFill/>
                          </a:ln>
                          <a:solidFill>
                            <a:schemeClr val="tx1"/>
                          </a:solidFill>
                          <a:effectLst/>
                          <a:uLnTx/>
                          <a:uFillTx/>
                          <a:latin typeface="+mn-ea"/>
                          <a:ea typeface="+mn-ea"/>
                          <a:cs typeface="+mn-cs"/>
                        </a:rPr>
                        <a:t>％</a:t>
                      </a:r>
                      <a:endParaRPr kumimoji="1" lang="en-US" altLang="ja-JP" sz="1400" b="1" i="0" u="none" strike="noStrike" kern="100" cap="none" spc="0" normalizeH="0" baseline="0" noProof="0" dirty="0">
                        <a:ln>
                          <a:noFill/>
                        </a:ln>
                        <a:solidFill>
                          <a:schemeClr val="tx1"/>
                        </a:solidFill>
                        <a:effectLst/>
                        <a:uLnTx/>
                        <a:uFillTx/>
                        <a:latin typeface="+mn-ea"/>
                        <a:ea typeface="+mn-ea"/>
                        <a:cs typeface="+mn-cs"/>
                      </a:endParaRPr>
                    </a:p>
                    <a:p>
                      <a:pPr algn="ctr">
                        <a:spcAft>
                          <a:spcPts val="0"/>
                        </a:spcAft>
                      </a:pPr>
                      <a:r>
                        <a:rPr kumimoji="1" lang="en-US" altLang="ja-JP" sz="1200" b="1" i="0" u="none" strike="noStrike" kern="100" cap="none" spc="0" normalizeH="0" baseline="0" noProof="0" dirty="0">
                          <a:ln>
                            <a:noFill/>
                          </a:ln>
                          <a:solidFill>
                            <a:schemeClr val="tx1"/>
                          </a:solidFill>
                          <a:effectLst/>
                          <a:uLnTx/>
                          <a:uFillTx/>
                          <a:latin typeface="+mn-ea"/>
                          <a:ea typeface="+mn-ea"/>
                          <a:cs typeface="+mn-cs"/>
                        </a:rPr>
                        <a:t>【</a:t>
                      </a:r>
                      <a:r>
                        <a:rPr kumimoji="1" lang="ja-JP" altLang="en-US" sz="1200" b="1" i="0" u="none" strike="noStrike" kern="100" cap="none" spc="0" normalizeH="0" baseline="0" noProof="0" dirty="0">
                          <a:ln>
                            <a:noFill/>
                          </a:ln>
                          <a:solidFill>
                            <a:schemeClr val="tx1"/>
                          </a:solidFill>
                          <a:effectLst/>
                          <a:uLnTx/>
                          <a:uFillTx/>
                          <a:latin typeface="+mn-ea"/>
                          <a:ea typeface="+mn-ea"/>
                          <a:cs typeface="+mn-cs"/>
                        </a:rPr>
                        <a:t>令和６年（</a:t>
                      </a:r>
                      <a:r>
                        <a:rPr kumimoji="1" lang="en-US" altLang="ja-JP" sz="1200" b="1" i="0" u="none" strike="noStrike" kern="100" cap="none" spc="0" normalizeH="0" baseline="0" noProof="0" dirty="0">
                          <a:ln>
                            <a:noFill/>
                          </a:ln>
                          <a:solidFill>
                            <a:schemeClr val="tx1"/>
                          </a:solidFill>
                          <a:effectLst/>
                          <a:uLnTx/>
                          <a:uFillTx/>
                          <a:latin typeface="+mn-ea"/>
                          <a:ea typeface="+mn-ea"/>
                          <a:cs typeface="+mn-cs"/>
                        </a:rPr>
                        <a:t>2024</a:t>
                      </a:r>
                      <a:r>
                        <a:rPr kumimoji="1" lang="ja-JP" altLang="en-US" sz="1200" b="1" i="0" u="none" strike="noStrike" kern="100" cap="none" spc="0" normalizeH="0" baseline="0" noProof="0" dirty="0">
                          <a:ln>
                            <a:noFill/>
                          </a:ln>
                          <a:solidFill>
                            <a:schemeClr val="tx1"/>
                          </a:solidFill>
                          <a:effectLst/>
                          <a:uLnTx/>
                          <a:uFillTx/>
                          <a:latin typeface="+mn-ea"/>
                          <a:ea typeface="+mn-ea"/>
                          <a:cs typeface="+mn-cs"/>
                        </a:rPr>
                        <a:t>）年度</a:t>
                      </a:r>
                      <a:r>
                        <a:rPr kumimoji="1" lang="en-US" altLang="ja-JP" sz="1200" b="1" i="0" u="none" strike="noStrike" kern="100" cap="none" spc="0" normalizeH="0" baseline="0" noProof="0" dirty="0">
                          <a:ln>
                            <a:noFill/>
                          </a:ln>
                          <a:solidFill>
                            <a:schemeClr val="tx1"/>
                          </a:solidFill>
                          <a:effectLst/>
                          <a:uLnTx/>
                          <a:uFillTx/>
                          <a:latin typeface="+mn-ea"/>
                          <a:ea typeface="+mn-ea"/>
                          <a:cs typeface="+mn-cs"/>
                        </a:rPr>
                        <a:t>】</a:t>
                      </a:r>
                      <a:endParaRPr kumimoji="1" lang="en-US" altLang="zh-CN" sz="1100" b="1" i="0" u="none" strike="noStrike" kern="1200" cap="none" spc="0" normalizeH="0" baseline="0" noProof="0" dirty="0">
                        <a:ln>
                          <a:noFill/>
                        </a:ln>
                        <a:solidFill>
                          <a:schemeClr val="tx1"/>
                        </a:solidFill>
                        <a:effectLst/>
                        <a:uLnTx/>
                        <a:uFillTx/>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sz="1400" b="1" dirty="0">
                          <a:solidFill>
                            <a:schemeClr val="tx1"/>
                          </a:solidFill>
                          <a:effectLst/>
                          <a:latin typeface="+mn-ea"/>
                          <a:ea typeface="+mn-ea"/>
                        </a:rPr>
                        <a:t>100%</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00000">
                <a:tc>
                  <a:txBody>
                    <a:bodyPr/>
                    <a:lstStyle/>
                    <a:p>
                      <a:pPr algn="ctr" fontAlgn="auto">
                        <a:lnSpc>
                          <a:spcPts val="1600"/>
                        </a:lnSpc>
                        <a:spcAft>
                          <a:spcPts val="0"/>
                        </a:spcAft>
                      </a:pPr>
                      <a:r>
                        <a:rPr lang="en-US" sz="1400" dirty="0">
                          <a:effectLst/>
                          <a:latin typeface="+mn-ea"/>
                          <a:ea typeface="+mn-ea"/>
                        </a:rPr>
                        <a:t>3</a:t>
                      </a:r>
                      <a:endParaRPr lang="ja-JP" sz="1400"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400" b="1" dirty="0">
                          <a:solidFill>
                            <a:schemeClr val="tx1"/>
                          </a:solidFill>
                          <a:effectLst/>
                          <a:latin typeface="+mn-ea"/>
                          <a:ea typeface="+mn-ea"/>
                        </a:rPr>
                        <a:t>望まない受動喫煙の機会を有する者の割合（職場</a:t>
                      </a:r>
                      <a:r>
                        <a:rPr lang="en-US" altLang="ja-JP" sz="1400" b="1" dirty="0">
                          <a:solidFill>
                            <a:schemeClr val="tx1"/>
                          </a:solidFill>
                          <a:effectLst/>
                          <a:latin typeface="+mn-ea"/>
                          <a:ea typeface="+mn-ea"/>
                        </a:rPr>
                        <a:t>/</a:t>
                      </a:r>
                      <a:r>
                        <a:rPr lang="ja-JP" altLang="en-US" sz="1400" b="1" dirty="0">
                          <a:solidFill>
                            <a:schemeClr val="tx1"/>
                          </a:solidFill>
                          <a:effectLst/>
                          <a:latin typeface="+mn-ea"/>
                          <a:ea typeface="+mn-ea"/>
                        </a:rPr>
                        <a:t>飲食店） </a:t>
                      </a:r>
                    </a:p>
                    <a:p>
                      <a:pPr algn="l" fontAlgn="auto">
                        <a:lnSpc>
                          <a:spcPts val="1600"/>
                        </a:lnSpc>
                        <a:spcAft>
                          <a:spcPts val="0"/>
                        </a:spcAft>
                      </a:pPr>
                      <a:r>
                        <a:rPr lang="en-US" altLang="ja-JP" sz="1400" b="1" dirty="0">
                          <a:solidFill>
                            <a:schemeClr val="tx1"/>
                          </a:solidFill>
                          <a:effectLst/>
                          <a:latin typeface="+mn-ea"/>
                          <a:ea typeface="+mn-ea"/>
                        </a:rPr>
                        <a:t>【</a:t>
                      </a:r>
                      <a:r>
                        <a:rPr lang="ja-JP" altLang="en-US" sz="1400" b="1" dirty="0">
                          <a:solidFill>
                            <a:schemeClr val="tx1"/>
                          </a:solidFill>
                          <a:effectLst/>
                          <a:latin typeface="+mn-ea"/>
                          <a:ea typeface="+mn-ea"/>
                        </a:rPr>
                        <a:t>国民健康・栄養調査</a:t>
                      </a:r>
                      <a:r>
                        <a:rPr lang="en-US" altLang="ja-JP" sz="1400" b="1" dirty="0">
                          <a:solidFill>
                            <a:schemeClr val="tx1"/>
                          </a:solidFill>
                          <a:effectLst/>
                          <a:latin typeface="+mn-ea"/>
                          <a:ea typeface="+mn-ea"/>
                        </a:rPr>
                        <a:t>】</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auto" latinLnBrk="0" hangingPunct="1">
                        <a:lnSpc>
                          <a:spcPts val="1600"/>
                        </a:lnSpc>
                        <a:spcAft>
                          <a:spcPts val="0"/>
                        </a:spcAft>
                      </a:pPr>
                      <a:r>
                        <a:rPr lang="ja-JP" altLang="en-US" sz="1400" b="1" dirty="0">
                          <a:latin typeface="+mn-ea"/>
                          <a:ea typeface="+mn-ea"/>
                        </a:rPr>
                        <a:t>①</a:t>
                      </a:r>
                      <a:r>
                        <a:rPr lang="en-US" altLang="ja-JP" sz="1400" b="1" dirty="0">
                          <a:latin typeface="+mn-ea"/>
                          <a:ea typeface="+mn-ea"/>
                        </a:rPr>
                        <a:t>26.4%</a:t>
                      </a:r>
                      <a:r>
                        <a:rPr lang="ja-JP" altLang="en-US" sz="1400" b="1" dirty="0">
                          <a:latin typeface="+mn-ea"/>
                          <a:ea typeface="+mn-ea"/>
                        </a:rPr>
                        <a:t>／</a:t>
                      </a:r>
                      <a:r>
                        <a:rPr lang="en-US" altLang="ja-JP" sz="1400" b="1" dirty="0">
                          <a:latin typeface="+mn-ea"/>
                          <a:ea typeface="+mn-ea"/>
                        </a:rPr>
                        <a:t>42.6% </a:t>
                      </a:r>
                    </a:p>
                    <a:p>
                      <a:pPr marL="0" algn="ctr" defTabSz="914400" rtl="0" eaLnBrk="1" fontAlgn="auto" latinLnBrk="0" hangingPunct="1">
                        <a:lnSpc>
                          <a:spcPts val="1600"/>
                        </a:lnSpc>
                        <a:spcAft>
                          <a:spcPts val="0"/>
                        </a:spcAft>
                      </a:pPr>
                      <a:r>
                        <a:rPr lang="en-US" altLang="ja-JP" sz="1200" b="1" dirty="0">
                          <a:latin typeface="+mn-ea"/>
                          <a:ea typeface="+mn-ea"/>
                        </a:rPr>
                        <a:t>【</a:t>
                      </a:r>
                      <a:r>
                        <a:rPr lang="ja-JP" altLang="en-US" sz="1200" b="1" dirty="0">
                          <a:latin typeface="+mn-ea"/>
                          <a:ea typeface="+mn-ea"/>
                        </a:rPr>
                        <a:t>平成 </a:t>
                      </a:r>
                      <a:r>
                        <a:rPr lang="en-US" altLang="ja-JP" sz="1200" b="1" dirty="0">
                          <a:latin typeface="+mn-ea"/>
                          <a:ea typeface="+mn-ea"/>
                        </a:rPr>
                        <a:t>30</a:t>
                      </a:r>
                      <a:r>
                        <a:rPr lang="ja-JP" altLang="en-US" sz="1200" b="1" dirty="0">
                          <a:latin typeface="+mn-ea"/>
                          <a:ea typeface="+mn-ea"/>
                        </a:rPr>
                        <a:t>（</a:t>
                      </a:r>
                      <a:r>
                        <a:rPr lang="en-US" altLang="ja-JP" sz="1200" b="1" dirty="0">
                          <a:latin typeface="+mn-ea"/>
                          <a:ea typeface="+mn-ea"/>
                        </a:rPr>
                        <a:t>2018</a:t>
                      </a:r>
                      <a:r>
                        <a:rPr lang="ja-JP" altLang="en-US" sz="1200" b="1" dirty="0">
                          <a:latin typeface="+mn-ea"/>
                          <a:ea typeface="+mn-ea"/>
                        </a:rPr>
                        <a:t>）年</a:t>
                      </a:r>
                      <a:r>
                        <a:rPr lang="en-US" altLang="ja-JP" sz="1200" b="1" dirty="0">
                          <a:latin typeface="+mn-ea"/>
                          <a:ea typeface="+mn-ea"/>
                        </a:rPr>
                        <a:t>】</a:t>
                      </a:r>
                      <a:r>
                        <a:rPr lang="en-US" altLang="ja-JP" sz="1400" b="1" dirty="0">
                          <a:latin typeface="+mn-ea"/>
                          <a:ea typeface="+mn-ea"/>
                        </a:rPr>
                        <a:t> </a:t>
                      </a:r>
                    </a:p>
                    <a:p>
                      <a:pPr marL="0" algn="ctr" defTabSz="914400" rtl="0" eaLnBrk="1" fontAlgn="auto" latinLnBrk="0" hangingPunct="1">
                        <a:lnSpc>
                          <a:spcPts val="1600"/>
                        </a:lnSpc>
                        <a:spcAft>
                          <a:spcPts val="0"/>
                        </a:spcAft>
                      </a:pPr>
                      <a:r>
                        <a:rPr lang="ja-JP" altLang="en-US" sz="1400" b="1" dirty="0">
                          <a:latin typeface="+mn-ea"/>
                          <a:ea typeface="+mn-ea"/>
                        </a:rPr>
                        <a:t>②「</a:t>
                      </a:r>
                      <a:r>
                        <a:rPr lang="en-US" altLang="ja-JP" sz="1400" b="1" dirty="0">
                          <a:latin typeface="+mn-ea"/>
                          <a:ea typeface="+mn-ea"/>
                        </a:rPr>
                        <a:t>12.1</a:t>
                      </a:r>
                      <a:r>
                        <a:rPr lang="ja-JP" altLang="en-US" sz="1400" b="1" dirty="0">
                          <a:latin typeface="+mn-ea"/>
                          <a:ea typeface="+mn-ea"/>
                        </a:rPr>
                        <a:t>％／</a:t>
                      </a:r>
                      <a:r>
                        <a:rPr lang="en-US" altLang="ja-JP" sz="1400" b="1" dirty="0">
                          <a:latin typeface="+mn-ea"/>
                          <a:ea typeface="+mn-ea"/>
                        </a:rPr>
                        <a:t>20.0</a:t>
                      </a:r>
                      <a:r>
                        <a:rPr lang="ja-JP" altLang="en-US" sz="1400" b="1" dirty="0">
                          <a:latin typeface="+mn-ea"/>
                          <a:ea typeface="+mn-ea"/>
                        </a:rPr>
                        <a:t>％」</a:t>
                      </a:r>
                      <a:r>
                        <a:rPr lang="en-US" altLang="ja-JP" sz="1400" b="1" dirty="0">
                          <a:latin typeface="+mn-ea"/>
                          <a:ea typeface="+mn-ea"/>
                        </a:rPr>
                        <a:t>※</a:t>
                      </a:r>
                    </a:p>
                    <a:p>
                      <a:pPr marL="0" algn="ctr" defTabSz="914400" rtl="0" eaLnBrk="1" fontAlgn="auto" latinLnBrk="0" hangingPunct="1">
                        <a:lnSpc>
                          <a:spcPts val="1600"/>
                        </a:lnSpc>
                        <a:spcAft>
                          <a:spcPts val="0"/>
                        </a:spcAft>
                      </a:pPr>
                      <a:r>
                        <a:rPr lang="en-US" altLang="ja-JP" sz="1200" b="1" dirty="0">
                          <a:latin typeface="+mn-ea"/>
                          <a:ea typeface="+mn-ea"/>
                        </a:rPr>
                        <a:t>【</a:t>
                      </a:r>
                      <a:r>
                        <a:rPr lang="ja-JP" altLang="en-US" sz="1200" b="1" dirty="0">
                          <a:latin typeface="+mn-ea"/>
                          <a:ea typeface="+mn-ea"/>
                        </a:rPr>
                        <a:t>令和 </a:t>
                      </a:r>
                      <a:r>
                        <a:rPr lang="en-US" altLang="ja-JP" sz="1200" b="1" dirty="0">
                          <a:latin typeface="+mn-ea"/>
                          <a:ea typeface="+mn-ea"/>
                        </a:rPr>
                        <a:t>4</a:t>
                      </a:r>
                      <a:r>
                        <a:rPr lang="ja-JP" altLang="en-US" sz="1200" b="1" dirty="0">
                          <a:latin typeface="+mn-ea"/>
                          <a:ea typeface="+mn-ea"/>
                        </a:rPr>
                        <a:t>（</a:t>
                      </a:r>
                      <a:r>
                        <a:rPr lang="en-US" altLang="ja-JP" sz="1200" b="1" dirty="0">
                          <a:latin typeface="+mn-ea"/>
                          <a:ea typeface="+mn-ea"/>
                        </a:rPr>
                        <a:t>2022</a:t>
                      </a:r>
                      <a:r>
                        <a:rPr lang="ja-JP" altLang="en-US" sz="1200" b="1" dirty="0">
                          <a:latin typeface="+mn-ea"/>
                          <a:ea typeface="+mn-ea"/>
                        </a:rPr>
                        <a:t>）年度</a:t>
                      </a:r>
                      <a:r>
                        <a:rPr lang="en-US" altLang="ja-JP" sz="1200" b="1" dirty="0">
                          <a:latin typeface="+mn-ea"/>
                          <a:ea typeface="+mn-ea"/>
                        </a:rPr>
                        <a:t>】</a:t>
                      </a:r>
                      <a:endParaRPr kumimoji="1" lang="ja-JP" altLang="en-US" sz="1200" b="1" kern="1200" dirty="0">
                        <a:solidFill>
                          <a:schemeClr val="tx1"/>
                        </a:solidFill>
                        <a:effectLst/>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200" b="1" dirty="0">
                          <a:solidFill>
                            <a:schemeClr val="tx1"/>
                          </a:solidFill>
                          <a:effectLst/>
                          <a:latin typeface="+mn-ea"/>
                          <a:ea typeface="+mn-ea"/>
                        </a:rPr>
                        <a:t>①令和</a:t>
                      </a:r>
                      <a:r>
                        <a:rPr lang="en-US" altLang="ja-JP" sz="1200" b="1" dirty="0">
                          <a:solidFill>
                            <a:schemeClr val="tx1"/>
                          </a:solidFill>
                          <a:effectLst/>
                          <a:latin typeface="+mn-ea"/>
                          <a:ea typeface="+mn-ea"/>
                        </a:rPr>
                        <a:t>6</a:t>
                      </a:r>
                      <a:r>
                        <a:rPr lang="ja-JP" altLang="en-US" sz="1200" b="1" dirty="0">
                          <a:solidFill>
                            <a:schemeClr val="tx1"/>
                          </a:solidFill>
                          <a:effectLst/>
                          <a:latin typeface="+mn-ea"/>
                          <a:ea typeface="+mn-ea"/>
                        </a:rPr>
                        <a:t>年国民栄養・健康調査の結果を受け算出</a:t>
                      </a:r>
                    </a:p>
                    <a:p>
                      <a:pPr algn="ctr" fontAlgn="auto">
                        <a:lnSpc>
                          <a:spcPts val="1600"/>
                        </a:lnSpc>
                        <a:spcAft>
                          <a:spcPts val="0"/>
                        </a:spcAft>
                      </a:pPr>
                      <a:r>
                        <a:rPr lang="ja-JP" altLang="en-US" sz="1200" b="1" dirty="0">
                          <a:solidFill>
                            <a:schemeClr val="tx1"/>
                          </a:solidFill>
                          <a:effectLst/>
                          <a:latin typeface="+mn-ea"/>
                          <a:ea typeface="+mn-ea"/>
                        </a:rPr>
                        <a:t>②「</a:t>
                      </a:r>
                      <a:r>
                        <a:rPr lang="en-US" altLang="ja-JP" sz="1200" b="1" dirty="0">
                          <a:solidFill>
                            <a:schemeClr val="tx1"/>
                          </a:solidFill>
                          <a:effectLst/>
                          <a:latin typeface="+mn-ea"/>
                          <a:ea typeface="+mn-ea"/>
                        </a:rPr>
                        <a:t>26.2</a:t>
                      </a:r>
                      <a:r>
                        <a:rPr lang="ja-JP" altLang="en-US" sz="1200" b="1" dirty="0">
                          <a:solidFill>
                            <a:schemeClr val="tx1"/>
                          </a:solidFill>
                          <a:effectLst/>
                          <a:latin typeface="+mn-ea"/>
                          <a:ea typeface="+mn-ea"/>
                        </a:rPr>
                        <a:t>％／</a:t>
                      </a:r>
                      <a:r>
                        <a:rPr lang="en-US" altLang="ja-JP" sz="1200" b="1" dirty="0">
                          <a:solidFill>
                            <a:schemeClr val="tx1"/>
                          </a:solidFill>
                          <a:effectLst/>
                          <a:latin typeface="+mn-ea"/>
                          <a:ea typeface="+mn-ea"/>
                        </a:rPr>
                        <a:t>26.9</a:t>
                      </a:r>
                      <a:r>
                        <a:rPr lang="ja-JP" altLang="en-US" sz="1200" b="1" dirty="0">
                          <a:solidFill>
                            <a:schemeClr val="tx1"/>
                          </a:solidFill>
                          <a:effectLst/>
                          <a:latin typeface="+mn-ea"/>
                          <a:ea typeface="+mn-ea"/>
                        </a:rPr>
                        <a:t>％」</a:t>
                      </a:r>
                      <a:r>
                        <a:rPr lang="en-US" altLang="ja-JP" sz="1200" b="1" dirty="0">
                          <a:solidFill>
                            <a:schemeClr val="tx1"/>
                          </a:solidFill>
                          <a:effectLst/>
                          <a:latin typeface="+mn-ea"/>
                          <a:ea typeface="+mn-ea"/>
                        </a:rPr>
                        <a:t>※</a:t>
                      </a:r>
                    </a:p>
                    <a:p>
                      <a:pPr algn="ctr" fontAlgn="auto">
                        <a:lnSpc>
                          <a:spcPts val="1600"/>
                        </a:lnSpc>
                        <a:spcAft>
                          <a:spcPts val="0"/>
                        </a:spcAft>
                      </a:pPr>
                      <a:r>
                        <a:rPr lang="en-US" altLang="ja-JP" sz="1200" b="1" dirty="0">
                          <a:solidFill>
                            <a:schemeClr val="tx1"/>
                          </a:solidFill>
                          <a:effectLst/>
                          <a:latin typeface="+mn-ea"/>
                          <a:ea typeface="+mn-ea"/>
                        </a:rPr>
                        <a:t>【</a:t>
                      </a:r>
                      <a:r>
                        <a:rPr lang="ja-JP" altLang="en-US" sz="1200" b="1" dirty="0">
                          <a:solidFill>
                            <a:schemeClr val="tx1"/>
                          </a:solidFill>
                          <a:effectLst/>
                          <a:latin typeface="+mn-ea"/>
                          <a:ea typeface="+mn-ea"/>
                        </a:rPr>
                        <a:t>令和</a:t>
                      </a:r>
                      <a:r>
                        <a:rPr lang="en-US" altLang="ja-JP" sz="1200" b="1" dirty="0">
                          <a:solidFill>
                            <a:schemeClr val="tx1"/>
                          </a:solidFill>
                          <a:effectLst/>
                          <a:latin typeface="+mn-ea"/>
                          <a:ea typeface="+mn-ea"/>
                        </a:rPr>
                        <a:t>6</a:t>
                      </a:r>
                      <a:r>
                        <a:rPr lang="ja-JP" altLang="en-US" sz="1200" b="1" dirty="0">
                          <a:solidFill>
                            <a:schemeClr val="tx1"/>
                          </a:solidFill>
                          <a:effectLst/>
                          <a:latin typeface="+mn-ea"/>
                          <a:ea typeface="+mn-ea"/>
                        </a:rPr>
                        <a:t>（</a:t>
                      </a:r>
                      <a:r>
                        <a:rPr lang="en-US" altLang="ja-JP" sz="1200" b="1" dirty="0">
                          <a:solidFill>
                            <a:schemeClr val="tx1"/>
                          </a:solidFill>
                          <a:effectLst/>
                          <a:latin typeface="+mn-ea"/>
                          <a:ea typeface="+mn-ea"/>
                        </a:rPr>
                        <a:t>2024</a:t>
                      </a:r>
                      <a:r>
                        <a:rPr lang="ja-JP" altLang="en-US" sz="1200" b="1" dirty="0">
                          <a:solidFill>
                            <a:schemeClr val="tx1"/>
                          </a:solidFill>
                          <a:effectLst/>
                          <a:latin typeface="+mn-ea"/>
                          <a:ea typeface="+mn-ea"/>
                        </a:rPr>
                        <a:t>）年度</a:t>
                      </a:r>
                      <a:r>
                        <a:rPr lang="en-US" altLang="ja-JP" sz="1200" b="1" dirty="0">
                          <a:solidFill>
                            <a:schemeClr val="tx1"/>
                          </a:solidFill>
                          <a:effectLst/>
                          <a:latin typeface="+mn-ea"/>
                          <a:ea typeface="+mn-ea"/>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sz="1400" b="1" dirty="0">
                          <a:solidFill>
                            <a:schemeClr val="tx1"/>
                          </a:solidFill>
                          <a:effectLst/>
                          <a:latin typeface="+mn-ea"/>
                          <a:ea typeface="+mn-ea"/>
                        </a:rPr>
                        <a:t>0%</a:t>
                      </a:r>
                      <a:r>
                        <a:rPr lang="ja-JP" sz="1400" b="1" dirty="0">
                          <a:solidFill>
                            <a:schemeClr val="tx1"/>
                          </a:solidFill>
                          <a:effectLst/>
                          <a:latin typeface="+mn-ea"/>
                          <a:ea typeface="+mn-ea"/>
                        </a:rPr>
                        <a:t>／</a:t>
                      </a:r>
                      <a:r>
                        <a:rPr lang="en-US" sz="1400" b="1" dirty="0">
                          <a:solidFill>
                            <a:schemeClr val="tx1"/>
                          </a:solidFill>
                          <a:effectLst/>
                          <a:latin typeface="+mn-ea"/>
                          <a:ea typeface="+mn-ea"/>
                        </a:rPr>
                        <a:t>0%</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5" name="正方形/長方形 14"/>
          <p:cNvSpPr/>
          <p:nvPr/>
        </p:nvSpPr>
        <p:spPr>
          <a:xfrm>
            <a:off x="129323" y="873962"/>
            <a:ext cx="4924369" cy="355290"/>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（１）</a:t>
            </a:r>
            <a:r>
              <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がんの予防　計画Ｐ</a:t>
            </a: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64-66</a:t>
            </a:r>
          </a:p>
        </p:txBody>
      </p:sp>
      <p:sp>
        <p:nvSpPr>
          <p:cNvPr id="9" name="正方形/長方形 8"/>
          <p:cNvSpPr/>
          <p:nvPr/>
        </p:nvSpPr>
        <p:spPr>
          <a:xfrm>
            <a:off x="691603" y="1310682"/>
            <a:ext cx="611270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≪第４期大阪府がん対策推進計画における個別目標≫</a:t>
            </a:r>
          </a:p>
        </p:txBody>
      </p:sp>
      <p:sp>
        <p:nvSpPr>
          <p:cNvPr id="2" name="テキスト ボックス 1">
            <a:extLst>
              <a:ext uri="{FF2B5EF4-FFF2-40B4-BE49-F238E27FC236}">
                <a16:creationId xmlns:a16="http://schemas.microsoft.com/office/drawing/2014/main" id="{635309FB-12CD-4ABA-9EF4-824B0574F167}"/>
              </a:ext>
            </a:extLst>
          </p:cNvPr>
          <p:cNvSpPr txBox="1"/>
          <p:nvPr/>
        </p:nvSpPr>
        <p:spPr>
          <a:xfrm>
            <a:off x="3825380" y="4798815"/>
            <a:ext cx="5812309" cy="369332"/>
          </a:xfrm>
          <a:prstGeom prst="rect">
            <a:avLst/>
          </a:prstGeom>
          <a:noFill/>
        </p:spPr>
        <p:txBody>
          <a:bodyPr wrap="square" rtlCol="0">
            <a:spAutoFit/>
          </a:bodyPr>
          <a:lstStyle/>
          <a:p>
            <a:r>
              <a:rPr kumimoji="1" lang="en-US" altLang="ja-JP" sz="900" dirty="0"/>
              <a:t>※</a:t>
            </a:r>
            <a:r>
              <a:rPr kumimoji="1" lang="ja-JP" altLang="en-US" sz="900" dirty="0"/>
              <a:t>直近の傾向を把握するためのベースライン値と異なる指標（大阪府健康づくり実態調査）による参考値</a:t>
            </a:r>
            <a:endParaRPr kumimoji="1" lang="en-US" altLang="ja-JP" sz="900" dirty="0"/>
          </a:p>
          <a:p>
            <a:r>
              <a:rPr kumimoji="1" lang="en-US" altLang="ja-JP" sz="900" dirty="0"/>
              <a:t>※</a:t>
            </a:r>
            <a:r>
              <a:rPr kumimoji="1" lang="ja-JP" altLang="en-US" sz="900" dirty="0"/>
              <a:t>「望まない受動喫煙の機会を有する者の割合（全体）」は</a:t>
            </a:r>
            <a:r>
              <a:rPr kumimoji="1" lang="en-US" altLang="ja-JP" sz="900" dirty="0"/>
              <a:t>R6</a:t>
            </a:r>
            <a:r>
              <a:rPr kumimoji="1" lang="ja-JP" altLang="en-US" sz="900" dirty="0"/>
              <a:t>年度</a:t>
            </a:r>
            <a:r>
              <a:rPr kumimoji="1" lang="en-US" altLang="ja-JP" sz="900" dirty="0"/>
              <a:t>38.7</a:t>
            </a:r>
            <a:r>
              <a:rPr kumimoji="1" lang="ja-JP" altLang="en-US" sz="900" dirty="0"/>
              <a:t>％と</a:t>
            </a:r>
            <a:r>
              <a:rPr kumimoji="1" lang="en-US" altLang="ja-JP" sz="900" dirty="0"/>
              <a:t>R4</a:t>
            </a:r>
            <a:r>
              <a:rPr kumimoji="1" lang="ja-JP" altLang="en-US" sz="900" dirty="0"/>
              <a:t>年度</a:t>
            </a:r>
            <a:r>
              <a:rPr kumimoji="1" lang="en-US" altLang="ja-JP" sz="900" dirty="0"/>
              <a:t>60.2%</a:t>
            </a:r>
            <a:r>
              <a:rPr kumimoji="1" lang="ja-JP" altLang="en-US" sz="900" dirty="0"/>
              <a:t>と比べ減少している。</a:t>
            </a:r>
          </a:p>
        </p:txBody>
      </p:sp>
      <p:graphicFrame>
        <p:nvGraphicFramePr>
          <p:cNvPr id="10" name="表 9">
            <a:extLst>
              <a:ext uri="{FF2B5EF4-FFF2-40B4-BE49-F238E27FC236}">
                <a16:creationId xmlns:a16="http://schemas.microsoft.com/office/drawing/2014/main" id="{2E3F0EF1-F9D1-4FA6-95D1-E93FA5994D7C}"/>
              </a:ext>
            </a:extLst>
          </p:cNvPr>
          <p:cNvGraphicFramePr>
            <a:graphicFrameLocks noGrp="1"/>
          </p:cNvGraphicFramePr>
          <p:nvPr/>
        </p:nvGraphicFramePr>
        <p:xfrm>
          <a:off x="540881" y="5324416"/>
          <a:ext cx="8913512" cy="1100917"/>
        </p:xfrm>
        <a:graphic>
          <a:graphicData uri="http://schemas.openxmlformats.org/drawingml/2006/table">
            <a:tbl>
              <a:tblPr firstRow="1" firstCol="1" bandRow="1">
                <a:tableStyleId>{5C22544A-7EE6-4342-B048-85BDC9FD1C3A}</a:tableStyleId>
              </a:tblPr>
              <a:tblGrid>
                <a:gridCol w="3528923">
                  <a:extLst>
                    <a:ext uri="{9D8B030D-6E8A-4147-A177-3AD203B41FA5}">
                      <a16:colId xmlns:a16="http://schemas.microsoft.com/office/drawing/2014/main" val="20001"/>
                    </a:ext>
                  </a:extLst>
                </a:gridCol>
                <a:gridCol w="2861416">
                  <a:extLst>
                    <a:ext uri="{9D8B030D-6E8A-4147-A177-3AD203B41FA5}">
                      <a16:colId xmlns:a16="http://schemas.microsoft.com/office/drawing/2014/main" val="20002"/>
                    </a:ext>
                  </a:extLst>
                </a:gridCol>
                <a:gridCol w="2523173">
                  <a:extLst>
                    <a:ext uri="{9D8B030D-6E8A-4147-A177-3AD203B41FA5}">
                      <a16:colId xmlns:a16="http://schemas.microsoft.com/office/drawing/2014/main" val="756981343"/>
                    </a:ext>
                  </a:extLst>
                </a:gridCol>
              </a:tblGrid>
              <a:tr h="479537">
                <a:tc>
                  <a:txBody>
                    <a:bodyPr/>
                    <a:lstStyle/>
                    <a:p>
                      <a:pPr algn="ctr" fontAlgn="auto">
                        <a:lnSpc>
                          <a:spcPts val="1600"/>
                        </a:lnSpc>
                        <a:spcAft>
                          <a:spcPts val="0"/>
                        </a:spcAft>
                      </a:pPr>
                      <a:r>
                        <a:rPr lang="ja-JP" altLang="en-US" sz="1400" kern="100" dirty="0">
                          <a:effectLst/>
                          <a:latin typeface="+mn-ea"/>
                          <a:ea typeface="+mn-ea"/>
                        </a:rPr>
                        <a:t>モニタリング指標</a:t>
                      </a:r>
                      <a:endParaRPr lang="ja-JP" sz="1400"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dirty="0">
                          <a:effectLst/>
                          <a:latin typeface="+mn-ea"/>
                          <a:ea typeface="+mn-ea"/>
                        </a:rPr>
                        <a:t>計画策定時の値</a:t>
                      </a:r>
                      <a:endParaRPr lang="en-US" altLang="ja-JP" sz="1400" dirty="0">
                        <a:effectLst/>
                        <a:latin typeface="+mn-ea"/>
                        <a:ea typeface="+mn-ea"/>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400" b="1" dirty="0">
                          <a:solidFill>
                            <a:schemeClr val="bg1"/>
                          </a:solidFill>
                          <a:effectLst/>
                          <a:latin typeface="+mn-ea"/>
                          <a:ea typeface="+mn-ea"/>
                        </a:rPr>
                        <a:t>現状値</a:t>
                      </a:r>
                      <a:endParaRPr lang="en-US" altLang="ja-JP" sz="1400" b="1" dirty="0">
                        <a:solidFill>
                          <a:schemeClr val="bg1"/>
                        </a:solidFill>
                        <a:effectLst/>
                        <a:latin typeface="+mn-ea"/>
                        <a:ea typeface="+mn-ea"/>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21380">
                <a:tc>
                  <a:txBody>
                    <a:bodyPr/>
                    <a:lstStyle/>
                    <a:p>
                      <a:pPr algn="l" fontAlgn="auto">
                        <a:lnSpc>
                          <a:spcPts val="1600"/>
                        </a:lnSpc>
                        <a:spcAft>
                          <a:spcPts val="0"/>
                        </a:spcAft>
                      </a:pPr>
                      <a:r>
                        <a:rPr lang="ja-JP" altLang="en-US" sz="1400" b="1" dirty="0">
                          <a:solidFill>
                            <a:schemeClr val="tx1"/>
                          </a:solidFill>
                          <a:effectLst/>
                          <a:latin typeface="+mn-ea"/>
                          <a:ea typeface="+mn-ea"/>
                        </a:rPr>
                        <a:t>妊婦の喫煙率</a:t>
                      </a:r>
                      <a:endParaRPr lang="en-US" altLang="ja-JP" sz="1400" b="1" dirty="0">
                        <a:solidFill>
                          <a:schemeClr val="tx1"/>
                        </a:solidFill>
                        <a:effectLst/>
                        <a:latin typeface="+mn-ea"/>
                        <a:ea typeface="+mn-ea"/>
                      </a:endParaRPr>
                    </a:p>
                    <a:p>
                      <a:pPr algn="l" fontAlgn="auto">
                        <a:lnSpc>
                          <a:spcPts val="1600"/>
                        </a:lnSpc>
                        <a:spcAft>
                          <a:spcPts val="0"/>
                        </a:spcAft>
                      </a:pP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厚生労働省</a:t>
                      </a:r>
                      <a:r>
                        <a:rPr lang="en-US" altLang="ja-JP" sz="1400" b="1" dirty="0">
                          <a:solidFill>
                            <a:schemeClr val="tx1"/>
                          </a:solidFill>
                          <a:effectLst/>
                          <a:latin typeface="+mn-ea"/>
                          <a:ea typeface="+mn-ea"/>
                          <a:cs typeface="HG丸ｺﾞｼｯｸM-PRO"/>
                        </a:rPr>
                        <a:t>※</a:t>
                      </a:r>
                      <a:r>
                        <a:rPr lang="ja-JP" altLang="en-US" sz="1400" b="1" dirty="0">
                          <a:solidFill>
                            <a:schemeClr val="tx1"/>
                          </a:solidFill>
                          <a:effectLst/>
                          <a:latin typeface="+mn-ea"/>
                          <a:ea typeface="+mn-ea"/>
                          <a:cs typeface="HG丸ｺﾞｼｯｸM-PRO"/>
                        </a:rPr>
                        <a:t>母子保健課調査</a:t>
                      </a:r>
                      <a:r>
                        <a:rPr lang="en-US" altLang="ja-JP" sz="1400" b="1" dirty="0">
                          <a:solidFill>
                            <a:schemeClr val="tx1"/>
                          </a:solidFill>
                          <a:effectLst/>
                          <a:latin typeface="+mn-ea"/>
                          <a:ea typeface="+mn-ea"/>
                          <a:cs typeface="HG丸ｺﾞｼｯｸM-PRO"/>
                        </a:rPr>
                        <a:t>】</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auto" latinLnBrk="0" hangingPunct="1">
                        <a:lnSpc>
                          <a:spcPts val="1600"/>
                        </a:lnSpc>
                        <a:spcAft>
                          <a:spcPts val="0"/>
                        </a:spcAft>
                      </a:pPr>
                      <a:r>
                        <a:rPr kumimoji="1" lang="en-US" sz="1400" b="1" kern="1200" dirty="0">
                          <a:solidFill>
                            <a:schemeClr val="tx1"/>
                          </a:solidFill>
                          <a:effectLst/>
                          <a:latin typeface="+mn-ea"/>
                          <a:ea typeface="+mn-ea"/>
                          <a:cs typeface="+mn-cs"/>
                        </a:rPr>
                        <a:t>2.7％</a:t>
                      </a:r>
                    </a:p>
                    <a:p>
                      <a:pPr marL="0" algn="ctr" defTabSz="914400" rtl="0" eaLnBrk="1" fontAlgn="auto" latinLnBrk="0" hangingPunct="1">
                        <a:lnSpc>
                          <a:spcPts val="1600"/>
                        </a:lnSpc>
                        <a:spcAft>
                          <a:spcPts val="0"/>
                        </a:spcAft>
                      </a:pPr>
                      <a:r>
                        <a:rPr kumimoji="1" lang="en-US" altLang="ja-JP" sz="1200" b="1" kern="1200" dirty="0">
                          <a:solidFill>
                            <a:schemeClr val="tx1"/>
                          </a:solidFill>
                          <a:effectLst/>
                          <a:latin typeface="+mn-ea"/>
                          <a:ea typeface="+mn-ea"/>
                          <a:cs typeface="+mn-cs"/>
                        </a:rPr>
                        <a:t>【</a:t>
                      </a:r>
                      <a:r>
                        <a:rPr kumimoji="1" lang="ja-JP" altLang="en-US" sz="1200" b="1" kern="1200" dirty="0">
                          <a:solidFill>
                            <a:schemeClr val="tx1"/>
                          </a:solidFill>
                          <a:effectLst/>
                          <a:latin typeface="+mn-ea"/>
                          <a:ea typeface="+mn-ea"/>
                          <a:cs typeface="+mn-cs"/>
                        </a:rPr>
                        <a:t>令和</a:t>
                      </a:r>
                      <a:r>
                        <a:rPr kumimoji="1" lang="en-US" altLang="ja-JP" sz="1200" b="1" kern="1200" dirty="0">
                          <a:solidFill>
                            <a:schemeClr val="tx1"/>
                          </a:solidFill>
                          <a:effectLst/>
                          <a:latin typeface="+mn-ea"/>
                          <a:ea typeface="+mn-ea"/>
                          <a:cs typeface="+mn-cs"/>
                        </a:rPr>
                        <a:t>3</a:t>
                      </a:r>
                      <a:r>
                        <a:rPr kumimoji="1" lang="ja-JP" altLang="en-US" sz="1200" b="1" kern="1200" dirty="0">
                          <a:solidFill>
                            <a:schemeClr val="tx1"/>
                          </a:solidFill>
                          <a:effectLst/>
                          <a:latin typeface="+mn-ea"/>
                          <a:ea typeface="+mn-ea"/>
                          <a:cs typeface="+mn-cs"/>
                        </a:rPr>
                        <a:t>（</a:t>
                      </a:r>
                      <a:r>
                        <a:rPr kumimoji="1" lang="en-US" altLang="ja-JP" sz="1200" b="1" kern="1200" dirty="0">
                          <a:solidFill>
                            <a:schemeClr val="tx1"/>
                          </a:solidFill>
                          <a:effectLst/>
                          <a:latin typeface="+mn-ea"/>
                          <a:ea typeface="+mn-ea"/>
                          <a:cs typeface="+mn-cs"/>
                        </a:rPr>
                        <a:t>2021</a:t>
                      </a:r>
                      <a:r>
                        <a:rPr kumimoji="1" lang="ja-JP" altLang="en-US" sz="1200" b="1" kern="1200" dirty="0">
                          <a:solidFill>
                            <a:schemeClr val="tx1"/>
                          </a:solidFill>
                          <a:effectLst/>
                          <a:latin typeface="+mn-ea"/>
                          <a:ea typeface="+mn-ea"/>
                          <a:cs typeface="+mn-cs"/>
                        </a:rPr>
                        <a:t>）年度</a:t>
                      </a:r>
                      <a:r>
                        <a:rPr kumimoji="1" lang="en-US" altLang="ja-JP" sz="1200" b="1" kern="1200" dirty="0">
                          <a:solidFill>
                            <a:schemeClr val="tx1"/>
                          </a:solidFill>
                          <a:effectLst/>
                          <a:latin typeface="+mn-ea"/>
                          <a:ea typeface="+mn-ea"/>
                          <a:cs typeface="+mn-cs"/>
                        </a:rPr>
                        <a:t>】</a:t>
                      </a:r>
                      <a:endParaRPr kumimoji="1" lang="en-US" sz="1200" b="1" kern="1200" dirty="0">
                        <a:solidFill>
                          <a:schemeClr val="tx1"/>
                        </a:solidFill>
                        <a:effectLst/>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2.4</a:t>
                      </a:r>
                      <a:r>
                        <a:rPr lang="ja-JP" altLang="en-US" sz="1400" b="1" dirty="0">
                          <a:solidFill>
                            <a:schemeClr val="tx1"/>
                          </a:solidFill>
                          <a:effectLst/>
                          <a:latin typeface="+mn-ea"/>
                          <a:ea typeface="+mn-ea"/>
                          <a:cs typeface="HG丸ｺﾞｼｯｸM-PRO"/>
                        </a:rPr>
                        <a:t>％</a:t>
                      </a:r>
                      <a:endParaRPr lang="en-US" altLang="ja-JP" sz="1400" b="1" dirty="0">
                        <a:solidFill>
                          <a:schemeClr val="tx1"/>
                        </a:solidFill>
                        <a:effectLst/>
                        <a:latin typeface="+mn-ea"/>
                        <a:ea typeface="+mn-ea"/>
                        <a:cs typeface="HG丸ｺﾞｼｯｸM-PRO"/>
                      </a:endParaRPr>
                    </a:p>
                    <a:p>
                      <a:pPr algn="ctr" fontAlgn="auto">
                        <a:lnSpc>
                          <a:spcPts val="1600"/>
                        </a:lnSpc>
                        <a:spcAft>
                          <a:spcPts val="0"/>
                        </a:spcAft>
                      </a:pPr>
                      <a:r>
                        <a:rPr lang="en-US" altLang="ja-JP" sz="1200" b="1" dirty="0">
                          <a:solidFill>
                            <a:schemeClr val="tx1"/>
                          </a:solidFill>
                          <a:effectLst/>
                          <a:latin typeface="+mn-ea"/>
                          <a:ea typeface="+mn-ea"/>
                        </a:rPr>
                        <a:t>【</a:t>
                      </a:r>
                      <a:r>
                        <a:rPr lang="ja-JP" altLang="en-US" sz="1200" b="1" dirty="0">
                          <a:solidFill>
                            <a:schemeClr val="tx1"/>
                          </a:solidFill>
                          <a:effectLst/>
                          <a:latin typeface="+mn-ea"/>
                          <a:ea typeface="+mn-ea"/>
                        </a:rPr>
                        <a:t>令和</a:t>
                      </a:r>
                      <a:r>
                        <a:rPr lang="en-US" altLang="ja-JP" sz="1200" b="1" dirty="0">
                          <a:solidFill>
                            <a:schemeClr val="tx1"/>
                          </a:solidFill>
                          <a:effectLst/>
                          <a:latin typeface="+mn-ea"/>
                          <a:ea typeface="+mn-ea"/>
                        </a:rPr>
                        <a:t>4</a:t>
                      </a:r>
                      <a:r>
                        <a:rPr lang="ja-JP" altLang="en-US" sz="1200" b="1" dirty="0">
                          <a:solidFill>
                            <a:schemeClr val="tx1"/>
                          </a:solidFill>
                          <a:effectLst/>
                          <a:latin typeface="+mn-ea"/>
                          <a:ea typeface="+mn-ea"/>
                        </a:rPr>
                        <a:t>（</a:t>
                      </a:r>
                      <a:r>
                        <a:rPr lang="en-US" altLang="ja-JP" sz="1200" b="1" dirty="0">
                          <a:solidFill>
                            <a:schemeClr val="tx1"/>
                          </a:solidFill>
                          <a:effectLst/>
                          <a:latin typeface="+mn-ea"/>
                          <a:ea typeface="+mn-ea"/>
                        </a:rPr>
                        <a:t>2022</a:t>
                      </a:r>
                      <a:r>
                        <a:rPr lang="ja-JP" altLang="en-US" sz="1200" b="1" dirty="0">
                          <a:solidFill>
                            <a:schemeClr val="tx1"/>
                          </a:solidFill>
                          <a:effectLst/>
                          <a:latin typeface="+mn-ea"/>
                          <a:ea typeface="+mn-ea"/>
                        </a:rPr>
                        <a:t>）年度</a:t>
                      </a:r>
                      <a:r>
                        <a:rPr lang="en-US" altLang="ja-JP" sz="1200" b="1" dirty="0">
                          <a:solidFill>
                            <a:schemeClr val="tx1"/>
                          </a:solidFill>
                          <a:effectLst/>
                          <a:latin typeface="+mn-ea"/>
                          <a:ea typeface="+mn-ea"/>
                        </a:rPr>
                        <a:t>】</a:t>
                      </a:r>
                      <a:endParaRPr 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13" name="正方形/長方形 12">
            <a:extLst>
              <a:ext uri="{FF2B5EF4-FFF2-40B4-BE49-F238E27FC236}">
                <a16:creationId xmlns:a16="http://schemas.microsoft.com/office/drawing/2014/main" id="{F2663B2F-CDA5-408E-8BCF-A6591B6C30AE}"/>
              </a:ext>
            </a:extLst>
          </p:cNvPr>
          <p:cNvSpPr/>
          <p:nvPr/>
        </p:nvSpPr>
        <p:spPr>
          <a:xfrm>
            <a:off x="691603" y="5079791"/>
            <a:ext cx="6743584"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≪第４期大阪府がん対策推進計画におけるモニタリング指標≫</a:t>
            </a:r>
          </a:p>
        </p:txBody>
      </p:sp>
      <p:sp>
        <p:nvSpPr>
          <p:cNvPr id="14" name="テキスト ボックス 13">
            <a:extLst>
              <a:ext uri="{FF2B5EF4-FFF2-40B4-BE49-F238E27FC236}">
                <a16:creationId xmlns:a16="http://schemas.microsoft.com/office/drawing/2014/main" id="{B40E4DAB-CB36-4BAA-8D6E-9DBBB7B64F24}"/>
              </a:ext>
            </a:extLst>
          </p:cNvPr>
          <p:cNvSpPr txBox="1"/>
          <p:nvPr/>
        </p:nvSpPr>
        <p:spPr>
          <a:xfrm>
            <a:off x="2661200" y="5838485"/>
            <a:ext cx="1649398" cy="253916"/>
          </a:xfrm>
          <a:prstGeom prst="rect">
            <a:avLst/>
          </a:prstGeom>
          <a:noFill/>
        </p:spPr>
        <p:txBody>
          <a:bodyPr wrap="square" rtlCol="0">
            <a:spAutoFit/>
          </a:bodyPr>
          <a:lstStyle/>
          <a:p>
            <a:r>
              <a:rPr kumimoji="1" lang="en-US" altLang="ja-JP" sz="1000" dirty="0"/>
              <a:t>※</a:t>
            </a:r>
            <a:r>
              <a:rPr kumimoji="1" lang="ja-JP" altLang="en-US" sz="1000" dirty="0"/>
              <a:t>現在は子ども家庭庁</a:t>
            </a:r>
          </a:p>
        </p:txBody>
      </p:sp>
      <p:sp>
        <p:nvSpPr>
          <p:cNvPr id="16" name="スライド番号プレースホルダー 1">
            <a:extLst>
              <a:ext uri="{FF2B5EF4-FFF2-40B4-BE49-F238E27FC236}">
                <a16:creationId xmlns:a16="http://schemas.microsoft.com/office/drawing/2014/main" id="{F0BA107E-46BB-4A01-9CA0-6575907ED3CE}"/>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3</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300660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49923" y="3129560"/>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概ね予定どおり</a:t>
            </a:r>
          </a:p>
        </p:txBody>
      </p:sp>
      <p:graphicFrame>
        <p:nvGraphicFramePr>
          <p:cNvPr id="15" name="表 14"/>
          <p:cNvGraphicFramePr>
            <a:graphicFrameLocks noGrp="1"/>
          </p:cNvGraphicFramePr>
          <p:nvPr>
            <p:extLst>
              <p:ext uri="{D42A27DB-BD31-4B8C-83A1-F6EECF244321}">
                <p14:modId xmlns:p14="http://schemas.microsoft.com/office/powerpoint/2010/main" val="1686557151"/>
              </p:ext>
            </p:extLst>
          </p:nvPr>
        </p:nvGraphicFramePr>
        <p:xfrm>
          <a:off x="399000" y="68501"/>
          <a:ext cx="9108000" cy="658059"/>
        </p:xfrm>
        <a:graphic>
          <a:graphicData uri="http://schemas.openxmlformats.org/drawingml/2006/table">
            <a:tbl>
              <a:tblPr firstRow="1" bandRow="1">
                <a:tableStyleId>{5C22544A-7EE6-4342-B048-85BDC9FD1C3A}</a:tableStyleId>
              </a:tblPr>
              <a:tblGrid>
                <a:gridCol w="1316837">
                  <a:extLst>
                    <a:ext uri="{9D8B030D-6E8A-4147-A177-3AD203B41FA5}">
                      <a16:colId xmlns:a16="http://schemas.microsoft.com/office/drawing/2014/main" val="3795206225"/>
                    </a:ext>
                  </a:extLst>
                </a:gridCol>
                <a:gridCol w="7791163">
                  <a:extLst>
                    <a:ext uri="{9D8B030D-6E8A-4147-A177-3AD203B41FA5}">
                      <a16:colId xmlns:a16="http://schemas.microsoft.com/office/drawing/2014/main" val="1328953327"/>
                    </a:ext>
                  </a:extLst>
                </a:gridCol>
              </a:tblGrid>
              <a:tr h="6580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rPr>
                        <a:t>現状･課題</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9388" indent="-179388">
                        <a:lnSpc>
                          <a:spcPts val="2000"/>
                        </a:lnSpc>
                      </a:pPr>
                      <a:r>
                        <a:rPr kumimoji="1" lang="ja-JP" altLang="en-US" sz="1400" b="1" dirty="0">
                          <a:solidFill>
                            <a:schemeClr val="tx1"/>
                          </a:solidFill>
                        </a:rPr>
                        <a:t>◆喫煙、飲酒、食事、運動などの生活習慣を改善することにより避けられるがんがあることを知り、予防することが大切。</a:t>
                      </a: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942180948"/>
              </p:ext>
            </p:extLst>
          </p:nvPr>
        </p:nvGraphicFramePr>
        <p:xfrm>
          <a:off x="399000" y="793996"/>
          <a:ext cx="9108000" cy="5978284"/>
        </p:xfrm>
        <a:graphic>
          <a:graphicData uri="http://schemas.openxmlformats.org/drawingml/2006/table">
            <a:tbl>
              <a:tblPr firstRow="1" bandRow="1">
                <a:tableStyleId>{5C22544A-7EE6-4342-B048-85BDC9FD1C3A}</a:tableStyleId>
              </a:tblPr>
              <a:tblGrid>
                <a:gridCol w="1327331">
                  <a:extLst>
                    <a:ext uri="{9D8B030D-6E8A-4147-A177-3AD203B41FA5}">
                      <a16:colId xmlns:a16="http://schemas.microsoft.com/office/drawing/2014/main" val="528851062"/>
                    </a:ext>
                  </a:extLst>
                </a:gridCol>
                <a:gridCol w="7780669">
                  <a:extLst>
                    <a:ext uri="{9D8B030D-6E8A-4147-A177-3AD203B41FA5}">
                      <a16:colId xmlns:a16="http://schemas.microsoft.com/office/drawing/2014/main" val="89849022"/>
                    </a:ext>
                  </a:extLst>
                </a:gridCol>
              </a:tblGrid>
              <a:tr h="5978284">
                <a:tc>
                  <a:txBody>
                    <a:bodyPr/>
                    <a:lstStyle/>
                    <a:p>
                      <a:r>
                        <a:rPr kumimoji="1" lang="ja-JP" altLang="en-US" sz="1400" dirty="0">
                          <a:latin typeface="+mn-ea"/>
                          <a:ea typeface="+mn-ea"/>
                        </a:rPr>
                        <a:t>本年度の取組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chemeClr val="tx1"/>
                          </a:solidFill>
                          <a:effectLst/>
                          <a:uLnTx/>
                          <a:uFillTx/>
                          <a:latin typeface="+mn-ea"/>
                          <a:ea typeface="+mn-ea"/>
                          <a:cs typeface="+mn-cs"/>
                        </a:rPr>
                        <a:t>《</a:t>
                      </a:r>
                      <a:r>
                        <a:rPr kumimoji="1" lang="ja-JP" altLang="en-US" sz="1200" b="1" i="0" u="sng" strike="noStrike" kern="1200" cap="none" spc="0" normalizeH="0" baseline="0" noProof="0" dirty="0">
                          <a:ln>
                            <a:noFill/>
                          </a:ln>
                          <a:solidFill>
                            <a:schemeClr val="tx1"/>
                          </a:solidFill>
                          <a:effectLst/>
                          <a:uLnTx/>
                          <a:uFillTx/>
                          <a:latin typeface="+mn-ea"/>
                          <a:ea typeface="+mn-ea"/>
                          <a:cs typeface="+mn-cs"/>
                        </a:rPr>
                        <a:t>たばこ対策</a:t>
                      </a:r>
                      <a:r>
                        <a:rPr kumimoji="1" lang="en-US" altLang="ja-JP" sz="1200" b="1" i="0" u="none" strike="noStrike" kern="1200" cap="none" spc="0" normalizeH="0" baseline="0" noProof="0" dirty="0">
                          <a:ln>
                            <a:noFill/>
                          </a:ln>
                          <a:solidFill>
                            <a:schemeClr val="tx1"/>
                          </a:solidFill>
                          <a:effectLst/>
                          <a:uLnTx/>
                          <a:uFillTx/>
                          <a:latin typeface="+mn-ea"/>
                          <a:ea typeface="+mn-ea"/>
                          <a:cs typeface="+mn-cs"/>
                        </a:rPr>
                        <a:t>》</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健康増進法、大阪府受動喫煙防止条例及び子どもの受動喫煙防止条例について、二度の集中取組期間を設け、デジタルサイネージ広告、大阪シティバスラッピング、大阪府域市町村との同時広報を中心にリーフレット・ガイドブック配布、ポスター掲示、</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SNS</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等による周知啓発。</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■令和７年</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月</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27</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日から大阪市内の路上喫煙が禁止されるため、府条例の全面施行と併せて、府市合同で「喫煙ルール改正啓発イベント」を</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月</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16</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日に実施し、知事・市長から情報発信を行った。</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■府内喫煙可能室設置施設（約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1.9</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万店）に対し、リーフレット配布</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■令和７年度からの条例規制対象施設（約</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4</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千店）に対し、遵守状況に</a:t>
                      </a:r>
                      <a:br>
                        <a:rPr kumimoji="1" lang="en-US" altLang="ja-JP" sz="1200" b="0" i="0" u="none" strike="noStrike" kern="1200" cap="none" spc="0" normalizeH="0" baseline="0" noProof="0" dirty="0">
                          <a:ln>
                            <a:noFill/>
                          </a:ln>
                          <a:solidFill>
                            <a:schemeClr val="tx1"/>
                          </a:solidFill>
                          <a:effectLst/>
                          <a:uLnTx/>
                          <a:uFillTx/>
                          <a:latin typeface="+mn-ea"/>
                          <a:ea typeface="+mn-ea"/>
                          <a:cs typeface="+mn-cs"/>
                        </a:rPr>
                      </a:br>
                      <a:r>
                        <a:rPr kumimoji="1" lang="ja-JP" altLang="en-US" sz="1200" b="0" i="0" u="none" strike="noStrike" kern="1200" cap="none" spc="0" normalizeH="0" baseline="0" noProof="0" dirty="0">
                          <a:ln>
                            <a:noFill/>
                          </a:ln>
                          <a:solidFill>
                            <a:schemeClr val="tx1"/>
                          </a:solidFill>
                          <a:effectLst/>
                          <a:uLnTx/>
                          <a:uFillTx/>
                          <a:latin typeface="+mn-ea"/>
                          <a:ea typeface="+mn-ea"/>
                          <a:cs typeface="+mn-cs"/>
                        </a:rPr>
                        <a:t>ついて個別での電話対応</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■大阪府受動喫煙防止対策相談ダイヤル等での問い合わせ、相談対応、</a:t>
                      </a:r>
                      <a:br>
                        <a:rPr kumimoji="1" lang="en-US" altLang="ja-JP" sz="1200" b="0" i="0" u="none" strike="noStrike" kern="1200" cap="none" spc="0" normalizeH="0" baseline="0" noProof="0" dirty="0">
                          <a:ln>
                            <a:noFill/>
                          </a:ln>
                          <a:solidFill>
                            <a:schemeClr val="tx1"/>
                          </a:solidFill>
                          <a:effectLst/>
                          <a:uLnTx/>
                          <a:uFillTx/>
                          <a:latin typeface="+mn-ea"/>
                          <a:ea typeface="+mn-ea"/>
                          <a:cs typeface="+mn-cs"/>
                        </a:rPr>
                      </a:b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府保健所、保健所設置市と連携した、法・条令に基づく指導、助言</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■飲食店向け調査（法・条例の認知度、受動喫煙防止対策状況等）及び</a:t>
                      </a:r>
                      <a:br>
                        <a:rPr kumimoji="1" lang="en-US" altLang="ja-JP" sz="1200" b="0" i="0" u="none" strike="noStrike" kern="1200" cap="none" spc="0" normalizeH="0" baseline="0" noProof="0" dirty="0">
                          <a:ln>
                            <a:noFill/>
                          </a:ln>
                          <a:solidFill>
                            <a:schemeClr val="tx1"/>
                          </a:solidFill>
                          <a:effectLst/>
                          <a:uLnTx/>
                          <a:uFillTx/>
                          <a:latin typeface="+mn-ea"/>
                          <a:ea typeface="+mn-ea"/>
                          <a:cs typeface="+mn-cs"/>
                        </a:rPr>
                      </a:b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府民向け意識調査（法・条令の認知度、受動喫煙を受けた機会等）を実施</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■条例の規制の対象となる飲食店に対する府独自の喫煙室設置や</a:t>
                      </a:r>
                      <a:br>
                        <a:rPr kumimoji="1" lang="en-US" altLang="ja-JP" sz="1200" b="0" i="0" u="none" strike="noStrike" kern="1200" cap="none" spc="0" normalizeH="0" baseline="0" noProof="0" dirty="0">
                          <a:ln>
                            <a:noFill/>
                          </a:ln>
                          <a:solidFill>
                            <a:schemeClr val="tx1"/>
                          </a:solidFill>
                          <a:effectLst/>
                          <a:uLnTx/>
                          <a:uFillTx/>
                          <a:latin typeface="+mn-ea"/>
                          <a:ea typeface="+mn-ea"/>
                          <a:cs typeface="+mn-cs"/>
                        </a:rPr>
                      </a:b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全面禁煙化の費用にかかる支援策を実施。</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■屋外分煙所モデル整備の促進。</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highlight>
                          <a:srgbClr val="FFFF00"/>
                        </a:highlight>
                        <a:uLnTx/>
                        <a:uFillTx/>
                        <a:latin typeface="+mn-ea"/>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grpSp>
        <p:nvGrpSpPr>
          <p:cNvPr id="7" name="グループ化 6">
            <a:extLst>
              <a:ext uri="{FF2B5EF4-FFF2-40B4-BE49-F238E27FC236}">
                <a16:creationId xmlns:a16="http://schemas.microsoft.com/office/drawing/2014/main" id="{312D0098-5CFB-46F1-AED7-816EE3CE9844}"/>
              </a:ext>
            </a:extLst>
          </p:cNvPr>
          <p:cNvGrpSpPr/>
          <p:nvPr/>
        </p:nvGrpSpPr>
        <p:grpSpPr>
          <a:xfrm>
            <a:off x="1882033" y="2025832"/>
            <a:ext cx="7206724" cy="2576994"/>
            <a:chOff x="1882033" y="2540361"/>
            <a:chExt cx="7206724" cy="2576994"/>
          </a:xfrm>
        </p:grpSpPr>
        <p:grpSp>
          <p:nvGrpSpPr>
            <p:cNvPr id="5" name="グループ化 4">
              <a:extLst>
                <a:ext uri="{FF2B5EF4-FFF2-40B4-BE49-F238E27FC236}">
                  <a16:creationId xmlns:a16="http://schemas.microsoft.com/office/drawing/2014/main" id="{66A04063-45B8-49A3-BA87-FD354ADF31B5}"/>
                </a:ext>
              </a:extLst>
            </p:cNvPr>
            <p:cNvGrpSpPr/>
            <p:nvPr/>
          </p:nvGrpSpPr>
          <p:grpSpPr>
            <a:xfrm>
              <a:off x="6442445" y="2540361"/>
              <a:ext cx="2646312" cy="2373283"/>
              <a:chOff x="6547883" y="3052053"/>
              <a:chExt cx="2646312" cy="2373283"/>
            </a:xfrm>
          </p:grpSpPr>
          <p:pic>
            <p:nvPicPr>
              <p:cNvPr id="2" name="図 1">
                <a:extLst>
                  <a:ext uri="{FF2B5EF4-FFF2-40B4-BE49-F238E27FC236}">
                    <a16:creationId xmlns:a16="http://schemas.microsoft.com/office/drawing/2014/main" id="{E49AE74F-F14C-4347-9DC9-C4412DD57C7B}"/>
                  </a:ext>
                </a:extLst>
              </p:cNvPr>
              <p:cNvPicPr>
                <a:picLocks noChangeAspect="1"/>
              </p:cNvPicPr>
              <p:nvPr/>
            </p:nvPicPr>
            <p:blipFill>
              <a:blip r:embed="rId2"/>
              <a:stretch>
                <a:fillRect/>
              </a:stretch>
            </p:blipFill>
            <p:spPr>
              <a:xfrm>
                <a:off x="6690924" y="3052053"/>
                <a:ext cx="2407322" cy="1138170"/>
              </a:xfrm>
              <a:prstGeom prst="rect">
                <a:avLst/>
              </a:prstGeom>
              <a:ln w="28575">
                <a:solidFill>
                  <a:schemeClr val="tx1"/>
                </a:solidFill>
              </a:ln>
            </p:spPr>
          </p:pic>
          <p:pic>
            <p:nvPicPr>
              <p:cNvPr id="3" name="図 2">
                <a:extLst>
                  <a:ext uri="{FF2B5EF4-FFF2-40B4-BE49-F238E27FC236}">
                    <a16:creationId xmlns:a16="http://schemas.microsoft.com/office/drawing/2014/main" id="{3A42F6D1-3BB2-494C-B22D-4FF2CDD6AB65}"/>
                  </a:ext>
                </a:extLst>
              </p:cNvPr>
              <p:cNvPicPr>
                <a:picLocks noChangeAspect="1"/>
              </p:cNvPicPr>
              <p:nvPr/>
            </p:nvPicPr>
            <p:blipFill rotWithShape="1">
              <a:blip r:embed="rId3"/>
              <a:srcRect t="49558" r="50677"/>
              <a:stretch/>
            </p:blipFill>
            <p:spPr>
              <a:xfrm>
                <a:off x="6547883" y="4497773"/>
                <a:ext cx="1195266" cy="915958"/>
              </a:xfrm>
              <a:prstGeom prst="rect">
                <a:avLst/>
              </a:prstGeom>
              <a:ln w="28575">
                <a:solidFill>
                  <a:schemeClr val="tx1"/>
                </a:solidFill>
              </a:ln>
            </p:spPr>
          </p:pic>
          <p:pic>
            <p:nvPicPr>
              <p:cNvPr id="4" name="図 3">
                <a:extLst>
                  <a:ext uri="{FF2B5EF4-FFF2-40B4-BE49-F238E27FC236}">
                    <a16:creationId xmlns:a16="http://schemas.microsoft.com/office/drawing/2014/main" id="{4EB31A36-6B5C-4E24-81B1-C1957F092A53}"/>
                  </a:ext>
                </a:extLst>
              </p:cNvPr>
              <p:cNvPicPr>
                <a:picLocks noChangeAspect="1"/>
              </p:cNvPicPr>
              <p:nvPr/>
            </p:nvPicPr>
            <p:blipFill rotWithShape="1">
              <a:blip r:embed="rId3"/>
              <a:srcRect r="50000" b="50000"/>
              <a:stretch/>
            </p:blipFill>
            <p:spPr>
              <a:xfrm>
                <a:off x="7971795" y="4509378"/>
                <a:ext cx="1222400" cy="915958"/>
              </a:xfrm>
              <a:prstGeom prst="rect">
                <a:avLst/>
              </a:prstGeom>
              <a:ln w="28575">
                <a:solidFill>
                  <a:schemeClr val="tx1"/>
                </a:solidFill>
              </a:ln>
            </p:spPr>
          </p:pic>
          <p:sp>
            <p:nvSpPr>
              <p:cNvPr id="12" name="テキスト ボックス 11">
                <a:extLst>
                  <a:ext uri="{FF2B5EF4-FFF2-40B4-BE49-F238E27FC236}">
                    <a16:creationId xmlns:a16="http://schemas.microsoft.com/office/drawing/2014/main" id="{2FCD1C98-BBA8-4E92-8808-8FBD7C5C9A4C}"/>
                  </a:ext>
                </a:extLst>
              </p:cNvPr>
              <p:cNvSpPr txBox="1"/>
              <p:nvPr/>
            </p:nvSpPr>
            <p:spPr>
              <a:xfrm>
                <a:off x="7064058" y="4187363"/>
                <a:ext cx="1640736" cy="215444"/>
              </a:xfrm>
              <a:prstGeom prst="rect">
                <a:avLst/>
              </a:prstGeom>
              <a:noFill/>
            </p:spPr>
            <p:txBody>
              <a:bodyPr wrap="square">
                <a:spAutoFit/>
              </a:bodyPr>
              <a:lstStyle/>
              <a:p>
                <a:pPr algn="ctr"/>
                <a:r>
                  <a:rPr lang="ja-JP" altLang="en-US" sz="800" b="1" dirty="0">
                    <a:latin typeface="Meiryo UI" panose="020B0604030504040204" pitchFamily="50" charset="-128"/>
                    <a:ea typeface="Meiryo UI" panose="020B0604030504040204" pitchFamily="50" charset="-128"/>
                  </a:rPr>
                  <a:t>▲デジタルサイネージ</a:t>
                </a:r>
                <a:endParaRPr lang="ja-JP" altLang="en-US" sz="800" b="1" dirty="0">
                  <a:latin typeface="+mn-ea"/>
                </a:endParaRPr>
              </a:p>
            </p:txBody>
          </p:sp>
          <p:sp>
            <p:nvSpPr>
              <p:cNvPr id="13" name="テキスト ボックス 12">
                <a:extLst>
                  <a:ext uri="{FF2B5EF4-FFF2-40B4-BE49-F238E27FC236}">
                    <a16:creationId xmlns:a16="http://schemas.microsoft.com/office/drawing/2014/main" id="{FF7166AC-CC6E-49BE-9217-C901F39BD229}"/>
                  </a:ext>
                </a:extLst>
              </p:cNvPr>
              <p:cNvSpPr txBox="1"/>
              <p:nvPr/>
            </p:nvSpPr>
            <p:spPr>
              <a:xfrm>
                <a:off x="7151427" y="4312195"/>
                <a:ext cx="1640736" cy="215444"/>
              </a:xfrm>
              <a:prstGeom prst="rect">
                <a:avLst/>
              </a:prstGeom>
              <a:noFill/>
            </p:spPr>
            <p:txBody>
              <a:bodyPr wrap="square">
                <a:spAutoFit/>
              </a:bodyPr>
              <a:lstStyle/>
              <a:p>
                <a:pPr algn="ctr"/>
                <a:r>
                  <a:rPr lang="ja-JP" altLang="en-US" sz="800" b="1" dirty="0">
                    <a:latin typeface="Meiryo UI" panose="020B0604030504040204" pitchFamily="50" charset="-128"/>
                    <a:ea typeface="Meiryo UI" panose="020B0604030504040204" pitchFamily="50" charset="-128"/>
                  </a:rPr>
                  <a:t>▼大阪シティバスラピング</a:t>
                </a:r>
                <a:endParaRPr lang="ja-JP" altLang="en-US" sz="800" b="1" dirty="0">
                  <a:latin typeface="+mn-ea"/>
                </a:endParaRPr>
              </a:p>
            </p:txBody>
          </p:sp>
        </p:grpSp>
        <p:pic>
          <p:nvPicPr>
            <p:cNvPr id="6" name="図 5">
              <a:extLst>
                <a:ext uri="{FF2B5EF4-FFF2-40B4-BE49-F238E27FC236}">
                  <a16:creationId xmlns:a16="http://schemas.microsoft.com/office/drawing/2014/main" id="{26DF59E2-A872-41BE-8570-7DEA63406729}"/>
                </a:ext>
              </a:extLst>
            </p:cNvPr>
            <p:cNvPicPr>
              <a:picLocks noChangeAspect="1"/>
            </p:cNvPicPr>
            <p:nvPr/>
          </p:nvPicPr>
          <p:blipFill rotWithShape="1">
            <a:blip r:embed="rId4"/>
            <a:srcRect l="1599" t="11008" r="3395" b="16169"/>
            <a:stretch/>
          </p:blipFill>
          <p:spPr>
            <a:xfrm>
              <a:off x="1882033" y="2553096"/>
              <a:ext cx="4331766" cy="2348815"/>
            </a:xfrm>
            <a:prstGeom prst="rect">
              <a:avLst/>
            </a:prstGeom>
            <a:ln w="28575">
              <a:solidFill>
                <a:schemeClr val="tx1"/>
              </a:solidFill>
            </a:ln>
          </p:spPr>
        </p:pic>
        <p:sp>
          <p:nvSpPr>
            <p:cNvPr id="16" name="テキスト ボックス 15">
              <a:extLst>
                <a:ext uri="{FF2B5EF4-FFF2-40B4-BE49-F238E27FC236}">
                  <a16:creationId xmlns:a16="http://schemas.microsoft.com/office/drawing/2014/main" id="{F08636D2-4C0E-46B2-B59D-31A6840B47D8}"/>
                </a:ext>
              </a:extLst>
            </p:cNvPr>
            <p:cNvSpPr txBox="1"/>
            <p:nvPr/>
          </p:nvSpPr>
          <p:spPr>
            <a:xfrm>
              <a:off x="2155640" y="4901911"/>
              <a:ext cx="3784552" cy="215444"/>
            </a:xfrm>
            <a:prstGeom prst="rect">
              <a:avLst/>
            </a:prstGeom>
            <a:noFill/>
          </p:spPr>
          <p:txBody>
            <a:bodyPr wrap="square">
              <a:spAutoFit/>
            </a:bodyPr>
            <a:lstStyle/>
            <a:p>
              <a:pPr algn="ctr"/>
              <a:r>
                <a:rPr lang="ja-JP" altLang="en-US" sz="800" b="1" dirty="0">
                  <a:latin typeface="Meiryo UI" panose="020B0604030504040204" pitchFamily="50" charset="-128"/>
                  <a:ea typeface="Meiryo UI" panose="020B0604030504040204" pitchFamily="50" charset="-128"/>
                </a:rPr>
                <a:t>▲</a:t>
              </a:r>
              <a:r>
                <a:rPr lang="ja-JP" altLang="ja-JP" sz="800" b="1" dirty="0">
                  <a:latin typeface="Meiryo UI" panose="020B0604030504040204" pitchFamily="50" charset="-128"/>
                  <a:ea typeface="Meiryo UI" panose="020B0604030504040204" pitchFamily="50" charset="-128"/>
                </a:rPr>
                <a:t>大阪府</a:t>
              </a:r>
              <a:r>
                <a:rPr lang="ja-JP" altLang="en-US" sz="800" b="1" dirty="0">
                  <a:latin typeface="Meiryo UI" panose="020B0604030504040204" pitchFamily="50" charset="-128"/>
                  <a:ea typeface="Meiryo UI" panose="020B0604030504040204" pitchFamily="50" charset="-128"/>
                </a:rPr>
                <a:t>・大阪</a:t>
              </a:r>
              <a:r>
                <a:rPr lang="ja-JP" altLang="ja-JP" sz="800" b="1" dirty="0">
                  <a:latin typeface="Meiryo UI" panose="020B0604030504040204" pitchFamily="50" charset="-128"/>
                  <a:ea typeface="Meiryo UI" panose="020B0604030504040204" pitchFamily="50" charset="-128"/>
                </a:rPr>
                <a:t>市喫煙ルール改正啓発イベント</a:t>
              </a:r>
              <a:r>
                <a:rPr lang="ja-JP" altLang="en-US" sz="800" b="1" dirty="0">
                  <a:latin typeface="Meiryo UI" panose="020B0604030504040204" pitchFamily="50" charset="-128"/>
                  <a:ea typeface="Meiryo UI" panose="020B0604030504040204" pitchFamily="50" charset="-128"/>
                </a:rPr>
                <a:t>（令和７年１月</a:t>
              </a:r>
              <a:r>
                <a:rPr lang="en-US" altLang="ja-JP" sz="800" b="1" dirty="0">
                  <a:latin typeface="Meiryo UI" panose="020B0604030504040204" pitchFamily="50" charset="-128"/>
                  <a:ea typeface="Meiryo UI" panose="020B0604030504040204" pitchFamily="50" charset="-128"/>
                </a:rPr>
                <a:t>16</a:t>
              </a:r>
              <a:r>
                <a:rPr lang="ja-JP" altLang="en-US" sz="800" b="1" dirty="0">
                  <a:latin typeface="Meiryo UI" panose="020B0604030504040204" pitchFamily="50" charset="-128"/>
                  <a:ea typeface="Meiryo UI" panose="020B0604030504040204" pitchFamily="50" charset="-128"/>
                </a:rPr>
                <a:t>日）</a:t>
              </a:r>
              <a:endParaRPr lang="en-US" altLang="ja-JP" sz="800" b="1" dirty="0">
                <a:latin typeface="Meiryo UI" panose="020B0604030504040204" pitchFamily="50" charset="-128"/>
                <a:ea typeface="Meiryo UI" panose="020B0604030504040204" pitchFamily="50" charset="-128"/>
                <a:cs typeface="Arial Unicode MS" pitchFamily="50" charset="-128"/>
              </a:endParaRPr>
            </a:p>
          </p:txBody>
        </p:sp>
      </p:grpSp>
      <p:pic>
        <p:nvPicPr>
          <p:cNvPr id="8" name="図 7">
            <a:extLst>
              <a:ext uri="{FF2B5EF4-FFF2-40B4-BE49-F238E27FC236}">
                <a16:creationId xmlns:a16="http://schemas.microsoft.com/office/drawing/2014/main" id="{BE634CB5-4A16-4B98-8F31-54A8481418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63473" y="4867898"/>
            <a:ext cx="1129010" cy="1596832"/>
          </a:xfrm>
          <a:prstGeom prst="rect">
            <a:avLst/>
          </a:prstGeom>
          <a:ln w="28575">
            <a:solidFill>
              <a:schemeClr val="tx1"/>
            </a:solidFill>
          </a:ln>
        </p:spPr>
      </p:pic>
      <p:pic>
        <p:nvPicPr>
          <p:cNvPr id="9" name="図 8">
            <a:extLst>
              <a:ext uri="{FF2B5EF4-FFF2-40B4-BE49-F238E27FC236}">
                <a16:creationId xmlns:a16="http://schemas.microsoft.com/office/drawing/2014/main" id="{EF7CD3F7-8941-4A4E-9307-0B9472BDD2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1455" y="4871648"/>
            <a:ext cx="1129010" cy="1597003"/>
          </a:xfrm>
          <a:prstGeom prst="rect">
            <a:avLst/>
          </a:prstGeom>
          <a:ln w="28575">
            <a:solidFill>
              <a:schemeClr val="tx1"/>
            </a:solidFill>
          </a:ln>
        </p:spPr>
      </p:pic>
      <p:sp>
        <p:nvSpPr>
          <p:cNvPr id="19" name="テキスト ボックス 18">
            <a:extLst>
              <a:ext uri="{FF2B5EF4-FFF2-40B4-BE49-F238E27FC236}">
                <a16:creationId xmlns:a16="http://schemas.microsoft.com/office/drawing/2014/main" id="{413CC75A-831C-4C88-A63F-C268F4013813}"/>
              </a:ext>
            </a:extLst>
          </p:cNvPr>
          <p:cNvSpPr txBox="1"/>
          <p:nvPr/>
        </p:nvSpPr>
        <p:spPr>
          <a:xfrm>
            <a:off x="6807610" y="4673248"/>
            <a:ext cx="1640736" cy="215444"/>
          </a:xfrm>
          <a:prstGeom prst="rect">
            <a:avLst/>
          </a:prstGeom>
          <a:noFill/>
        </p:spPr>
        <p:txBody>
          <a:bodyPr wrap="square">
            <a:spAutoFit/>
          </a:bodyPr>
          <a:lstStyle/>
          <a:p>
            <a:pPr algn="ctr"/>
            <a:r>
              <a:rPr lang="ja-JP" altLang="en-US" sz="800" b="1" dirty="0">
                <a:latin typeface="Meiryo UI" panose="020B0604030504040204" pitchFamily="50" charset="-128"/>
                <a:ea typeface="Meiryo UI" panose="020B0604030504040204" pitchFamily="50" charset="-128"/>
              </a:rPr>
              <a:t>▼リーフレット</a:t>
            </a:r>
            <a:endParaRPr lang="ja-JP" altLang="en-US" sz="800" b="1" dirty="0">
              <a:latin typeface="+mn-ea"/>
            </a:endParaRPr>
          </a:p>
        </p:txBody>
      </p:sp>
      <p:sp>
        <p:nvSpPr>
          <p:cNvPr id="20" name="テキスト ボックス 19">
            <a:extLst>
              <a:ext uri="{FF2B5EF4-FFF2-40B4-BE49-F238E27FC236}">
                <a16:creationId xmlns:a16="http://schemas.microsoft.com/office/drawing/2014/main" id="{4C8361E3-6DC2-4F4D-B905-774B7B4F0F48}"/>
              </a:ext>
            </a:extLst>
          </p:cNvPr>
          <p:cNvSpPr txBox="1"/>
          <p:nvPr/>
        </p:nvSpPr>
        <p:spPr>
          <a:xfrm>
            <a:off x="8076474" y="4673248"/>
            <a:ext cx="1640736" cy="215444"/>
          </a:xfrm>
          <a:prstGeom prst="rect">
            <a:avLst/>
          </a:prstGeom>
          <a:noFill/>
        </p:spPr>
        <p:txBody>
          <a:bodyPr wrap="square">
            <a:spAutoFit/>
          </a:bodyPr>
          <a:lstStyle/>
          <a:p>
            <a:pPr algn="ctr"/>
            <a:r>
              <a:rPr lang="ja-JP" altLang="en-US" sz="800" b="1" dirty="0">
                <a:latin typeface="Meiryo UI" panose="020B0604030504040204" pitchFamily="50" charset="-128"/>
                <a:ea typeface="Meiryo UI" panose="020B0604030504040204" pitchFamily="50" charset="-128"/>
              </a:rPr>
              <a:t>▼飲食店用ポスター</a:t>
            </a:r>
            <a:endParaRPr lang="ja-JP" altLang="en-US" sz="800" b="1" dirty="0">
              <a:latin typeface="+mn-ea"/>
            </a:endParaRPr>
          </a:p>
        </p:txBody>
      </p:sp>
      <p:sp>
        <p:nvSpPr>
          <p:cNvPr id="21" name="スライド番号プレースホルダー 1">
            <a:extLst>
              <a:ext uri="{FF2B5EF4-FFF2-40B4-BE49-F238E27FC236}">
                <a16:creationId xmlns:a16="http://schemas.microsoft.com/office/drawing/2014/main" id="{35B9B9A6-56E1-4F20-86D2-C04321BDFCAB}"/>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4</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863643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p:cNvGraphicFramePr>
            <a:graphicFrameLocks noGrp="1"/>
          </p:cNvGraphicFramePr>
          <p:nvPr>
            <p:extLst>
              <p:ext uri="{D42A27DB-BD31-4B8C-83A1-F6EECF244321}">
                <p14:modId xmlns:p14="http://schemas.microsoft.com/office/powerpoint/2010/main" val="696851821"/>
              </p:ext>
            </p:extLst>
          </p:nvPr>
        </p:nvGraphicFramePr>
        <p:xfrm>
          <a:off x="537667" y="115613"/>
          <a:ext cx="8814337" cy="6522720"/>
        </p:xfrm>
        <a:graphic>
          <a:graphicData uri="http://schemas.openxmlformats.org/drawingml/2006/table">
            <a:tbl>
              <a:tblPr firstRow="1" bandRow="1">
                <a:tableStyleId>{5C22544A-7EE6-4342-B048-85BDC9FD1C3A}</a:tableStyleId>
              </a:tblPr>
              <a:tblGrid>
                <a:gridCol w="1348283">
                  <a:extLst>
                    <a:ext uri="{9D8B030D-6E8A-4147-A177-3AD203B41FA5}">
                      <a16:colId xmlns:a16="http://schemas.microsoft.com/office/drawing/2014/main" val="528851062"/>
                    </a:ext>
                  </a:extLst>
                </a:gridCol>
                <a:gridCol w="7466054">
                  <a:extLst>
                    <a:ext uri="{9D8B030D-6E8A-4147-A177-3AD203B41FA5}">
                      <a16:colId xmlns:a16="http://schemas.microsoft.com/office/drawing/2014/main" val="89849022"/>
                    </a:ext>
                  </a:extLst>
                </a:gridCol>
              </a:tblGrid>
              <a:tr h="4410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本年度の取組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u="sng" dirty="0">
                          <a:solidFill>
                            <a:schemeClr val="tx1"/>
                          </a:solidFill>
                          <a:latin typeface="+mn-ea"/>
                          <a:ea typeface="+mn-ea"/>
                        </a:rPr>
                        <a:t>≪生活習慣（全般）の改善</a:t>
                      </a:r>
                      <a:r>
                        <a:rPr kumimoji="1" lang="en-US" altLang="ja-JP" sz="1200" dirty="0">
                          <a:solidFill>
                            <a:schemeClr val="tx1"/>
                          </a:solidFill>
                          <a:latin typeface="+mn-ea"/>
                          <a:ea typeface="+mn-ea"/>
                        </a:rPr>
                        <a:t>》</a:t>
                      </a:r>
                      <a:endParaRPr kumimoji="1" lang="en-US" altLang="ja-JP" sz="12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■府民の健康づくりをオール大阪で推進する</a:t>
                      </a:r>
                      <a:r>
                        <a:rPr kumimoji="1" lang="en-US" altLang="ja-JP" sz="1200" b="0" dirty="0">
                          <a:solidFill>
                            <a:schemeClr val="tx1"/>
                          </a:solidFill>
                          <a:latin typeface="+mn-ea"/>
                          <a:ea typeface="+mn-ea"/>
                        </a:rPr>
                        <a:t>『</a:t>
                      </a:r>
                      <a:r>
                        <a:rPr kumimoji="1" lang="ja-JP" altLang="en-US" sz="1200" b="0" dirty="0">
                          <a:solidFill>
                            <a:schemeClr val="tx1"/>
                          </a:solidFill>
                          <a:latin typeface="+mn-ea"/>
                          <a:ea typeface="+mn-ea"/>
                        </a:rPr>
                        <a:t>健活１０</a:t>
                      </a:r>
                      <a:r>
                        <a:rPr kumimoji="1" lang="en-US" altLang="ja-JP" sz="1200" b="0" dirty="0">
                          <a:solidFill>
                            <a:schemeClr val="tx1"/>
                          </a:solidFill>
                          <a:latin typeface="+mn-ea"/>
                          <a:ea typeface="+mn-ea"/>
                        </a:rPr>
                        <a:t>』</a:t>
                      </a:r>
                      <a:r>
                        <a:rPr kumimoji="1" lang="ja-JP" altLang="en-US" sz="1200" b="0" dirty="0">
                          <a:solidFill>
                            <a:schemeClr val="tx1"/>
                          </a:solidFill>
                          <a:latin typeface="+mn-ea"/>
                          <a:ea typeface="+mn-ea"/>
                        </a:rPr>
                        <a:t>の普及啓発を、「健活おおさか推進府民会議」を中心に、市町村、事業者、医療保険関係者、医療保険者及び健康づくり関係機関等とオール大阪体制で展開。</a:t>
                      </a:r>
                      <a:endParaRPr kumimoji="1" lang="en-US" altLang="ja-JP" sz="12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■日々の健康づくりの実践に役立つ情報を発信する啓発セミナーをオンラインで開催（「健活おおさかセミナー」</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24,115</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回視聴）。</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■職場における健康経営の推進等をテーマとしたセミナーをハイブリットで開催（「健康経営セミナー」会場</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193</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名、オンライン</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576</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名参加）。</a:t>
                      </a:r>
                      <a:endParaRPr kumimoji="1" lang="en-US" altLang="ja-JP" sz="12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a:t>
                      </a:r>
                      <a:r>
                        <a:rPr kumimoji="1" lang="en-US" altLang="ja-JP" sz="1200" b="0" dirty="0">
                          <a:solidFill>
                            <a:schemeClr val="tx1"/>
                          </a:solidFill>
                          <a:latin typeface="+mn-ea"/>
                          <a:ea typeface="+mn-ea"/>
                        </a:rPr>
                        <a:t>『</a:t>
                      </a:r>
                      <a:r>
                        <a:rPr kumimoji="1" lang="ja-JP" altLang="en-US" sz="1200" b="0" dirty="0">
                          <a:solidFill>
                            <a:schemeClr val="tx1"/>
                          </a:solidFill>
                          <a:latin typeface="+mn-ea"/>
                          <a:ea typeface="+mn-ea"/>
                        </a:rPr>
                        <a:t>健活１０</a:t>
                      </a:r>
                      <a:r>
                        <a:rPr kumimoji="1" lang="en-US" altLang="ja-JP" sz="1200" b="0" dirty="0">
                          <a:solidFill>
                            <a:schemeClr val="tx1"/>
                          </a:solidFill>
                          <a:latin typeface="+mn-ea"/>
                          <a:ea typeface="+mn-ea"/>
                        </a:rPr>
                        <a:t>』</a:t>
                      </a:r>
                      <a:r>
                        <a:rPr kumimoji="1" lang="ja-JP" altLang="en-US" sz="1200" b="0" dirty="0">
                          <a:solidFill>
                            <a:schemeClr val="tx1"/>
                          </a:solidFill>
                          <a:latin typeface="+mn-ea"/>
                          <a:ea typeface="+mn-ea"/>
                        </a:rPr>
                        <a:t>の普及啓発のため</a:t>
                      </a:r>
                      <a:r>
                        <a:rPr kumimoji="1" lang="en-US" altLang="ja-JP" sz="1200" b="0" dirty="0">
                          <a:solidFill>
                            <a:schemeClr val="tx1"/>
                          </a:solidFill>
                          <a:latin typeface="+mn-ea"/>
                          <a:ea typeface="+mn-ea"/>
                        </a:rPr>
                        <a:t>JR</a:t>
                      </a:r>
                      <a:r>
                        <a:rPr kumimoji="1" lang="ja-JP" altLang="en-US" sz="1200" b="0" dirty="0">
                          <a:solidFill>
                            <a:schemeClr val="tx1"/>
                          </a:solidFill>
                          <a:latin typeface="+mn-ea"/>
                          <a:ea typeface="+mn-ea"/>
                        </a:rPr>
                        <a:t>大阪駅で</a:t>
                      </a:r>
                      <a:r>
                        <a:rPr kumimoji="1" lang="en-US" altLang="ja-JP" sz="1200" b="0" dirty="0">
                          <a:solidFill>
                            <a:schemeClr val="tx1"/>
                          </a:solidFill>
                          <a:latin typeface="+mn-ea"/>
                          <a:ea typeface="+mn-ea"/>
                        </a:rPr>
                        <a:t>『</a:t>
                      </a:r>
                      <a:r>
                        <a:rPr kumimoji="1" lang="ja-JP" altLang="en-US" sz="1200" b="0" dirty="0">
                          <a:solidFill>
                            <a:schemeClr val="tx1"/>
                          </a:solidFill>
                          <a:latin typeface="+mn-ea"/>
                          <a:ea typeface="+mn-ea"/>
                        </a:rPr>
                        <a:t>健活１０</a:t>
                      </a:r>
                      <a:r>
                        <a:rPr kumimoji="1" lang="en-US" altLang="ja-JP" sz="1200" b="0" dirty="0">
                          <a:solidFill>
                            <a:schemeClr val="tx1"/>
                          </a:solidFill>
                          <a:latin typeface="+mn-ea"/>
                          <a:ea typeface="+mn-ea"/>
                        </a:rPr>
                        <a:t>』</a:t>
                      </a:r>
                      <a:r>
                        <a:rPr kumimoji="1" lang="ja-JP" altLang="en-US" sz="1200" b="0" dirty="0">
                          <a:solidFill>
                            <a:schemeClr val="tx1"/>
                          </a:solidFill>
                          <a:latin typeface="+mn-ea"/>
                          <a:ea typeface="+mn-ea"/>
                        </a:rPr>
                        <a:t>と万博のコラボレーション広告を掲出</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■万博開催インパクトを活かし、府民の健康づくりを推進するため、健康づくりの要素を取り入れた「健活</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10</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ソング・ダンス」を制作。</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54738"/>
                  </a:ext>
                </a:extLst>
              </a:tr>
              <a:tr h="450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課題等</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r>
                        <a:rPr kumimoji="1" lang="ja-JP" altLang="en-US" sz="1200" b="0" dirty="0">
                          <a:solidFill>
                            <a:schemeClr val="tx1"/>
                          </a:solidFill>
                          <a:latin typeface="+mn-ea"/>
                          <a:ea typeface="+mn-ea"/>
                        </a:rPr>
                        <a:t>■健康増進法及び大阪府受動喫煙防止条例の周知と実効性の担保。</a:t>
                      </a:r>
                    </a:p>
                    <a:p>
                      <a:pPr marL="174625" indent="-174625"/>
                      <a:r>
                        <a:rPr kumimoji="1" lang="ja-JP" altLang="en-US" sz="1200" b="0" dirty="0">
                          <a:solidFill>
                            <a:schemeClr val="tx1"/>
                          </a:solidFill>
                          <a:latin typeface="+mn-ea"/>
                          <a:ea typeface="+mn-ea"/>
                        </a:rPr>
                        <a:t>■健康に関心の薄い若い世代等に対して、取組みへの参加を促す手法の工夫が必要。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370669"/>
                  </a:ext>
                </a:extLst>
              </a:tr>
              <a:tr h="5617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次年度の主な取組み</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■新たに「公衆喫煙所設置補助事業」を実施、屋外や屋内に新たな喫煙所を設置する民間事業者を支援。</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■望まない受動喫煙の防止のため、周知啓発、適切な指導・助言及び支援策を引き続き実施。</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74625" indent="-174625"/>
                      <a:r>
                        <a:rPr kumimoji="1" lang="ja-JP" altLang="en-US" sz="1200" b="0" dirty="0">
                          <a:solidFill>
                            <a:schemeClr val="tx1"/>
                          </a:solidFill>
                          <a:latin typeface="+mn-ea"/>
                          <a:ea typeface="+mn-ea"/>
                        </a:rPr>
                        <a:t>■</a:t>
                      </a:r>
                      <a:r>
                        <a:rPr kumimoji="1" lang="en-US" altLang="ja-JP" sz="1200" b="0" dirty="0">
                          <a:solidFill>
                            <a:schemeClr val="tx1"/>
                          </a:solidFill>
                          <a:latin typeface="+mn-ea"/>
                          <a:ea typeface="+mn-ea"/>
                        </a:rPr>
                        <a:t>『</a:t>
                      </a:r>
                      <a:r>
                        <a:rPr kumimoji="1" lang="ja-JP" altLang="en-US" sz="1200" b="0" dirty="0">
                          <a:solidFill>
                            <a:schemeClr val="tx1"/>
                          </a:solidFill>
                          <a:latin typeface="+mn-ea"/>
                          <a:ea typeface="+mn-ea"/>
                        </a:rPr>
                        <a:t>健活１０</a:t>
                      </a:r>
                      <a:r>
                        <a:rPr kumimoji="1" lang="en-US" altLang="ja-JP" sz="1200" b="0" dirty="0">
                          <a:solidFill>
                            <a:schemeClr val="tx1"/>
                          </a:solidFill>
                          <a:latin typeface="+mn-ea"/>
                          <a:ea typeface="+mn-ea"/>
                        </a:rPr>
                        <a:t>』</a:t>
                      </a:r>
                      <a:r>
                        <a:rPr kumimoji="1" lang="ja-JP" altLang="en-US" sz="1200" b="0" dirty="0">
                          <a:solidFill>
                            <a:schemeClr val="tx1"/>
                          </a:solidFill>
                          <a:latin typeface="+mn-ea"/>
                          <a:ea typeface="+mn-ea"/>
                        </a:rPr>
                        <a:t>の普及啓発及び「健活おおさか推進府民会議」を通じて、引き続きオール大阪での健康づくりを推進。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bg1"/>
                          </a:solidFill>
                          <a:latin typeface="+mn-ea"/>
                          <a:ea typeface="+mn-ea"/>
                        </a:rPr>
                        <a:t>令和６年度最終予算</a:t>
                      </a:r>
                      <a:r>
                        <a:rPr kumimoji="1" lang="ja-JP" altLang="en-US" sz="900" b="1" dirty="0">
                          <a:solidFill>
                            <a:schemeClr val="bg1"/>
                          </a:solidFill>
                          <a:latin typeface="+mn-ea"/>
                          <a:ea typeface="+mn-ea"/>
                        </a:rPr>
                        <a:t>（案</a:t>
                      </a:r>
                      <a:r>
                        <a:rPr kumimoji="1" lang="en-US" altLang="ja-JP" sz="900" b="1" dirty="0">
                          <a:solidFill>
                            <a:schemeClr val="bg1"/>
                          </a:solidFill>
                          <a:latin typeface="+mn-ea"/>
                          <a:ea typeface="+mn-ea"/>
                        </a:rPr>
                        <a:t>)</a:t>
                      </a:r>
                      <a:r>
                        <a:rPr kumimoji="1" lang="ja-JP" altLang="en-US" sz="900" b="1" dirty="0">
                          <a:solidFill>
                            <a:schemeClr val="bg1"/>
                          </a:solidFill>
                          <a:latin typeface="+mn-ea"/>
                          <a:ea typeface="+mn-ea"/>
                        </a:rPr>
                        <a:t>（主要事業）</a:t>
                      </a:r>
                      <a:endParaRPr kumimoji="1" lang="ja-JP" altLang="en-US" sz="10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a:r>
                        <a:rPr kumimoji="1" lang="ja-JP" altLang="en-US" sz="1200" dirty="0">
                          <a:solidFill>
                            <a:schemeClr val="tx1"/>
                          </a:solidFill>
                          <a:latin typeface="+mn-ea"/>
                          <a:ea typeface="+mn-ea"/>
                        </a:rPr>
                        <a:t>たばこ対策事業（</a:t>
                      </a:r>
                      <a:r>
                        <a:rPr kumimoji="1" lang="en-US" altLang="ja-JP" sz="1200" dirty="0">
                          <a:solidFill>
                            <a:schemeClr val="tx1"/>
                          </a:solidFill>
                          <a:latin typeface="+mn-ea"/>
                          <a:ea typeface="+mn-ea"/>
                        </a:rPr>
                        <a:t>440,570</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千円</a:t>
                      </a:r>
                      <a:r>
                        <a:rPr kumimoji="1" lang="ja-JP" altLang="en-US" sz="1200" dirty="0">
                          <a:solidFill>
                            <a:schemeClr val="tx1"/>
                          </a:solidFill>
                          <a:latin typeface="+mn-ea"/>
                          <a:ea typeface="+mn-ea"/>
                        </a:rPr>
                        <a:t>）、オール大阪による健康づくり推進事業（</a:t>
                      </a:r>
                      <a:r>
                        <a:rPr kumimoji="1" lang="en-US" altLang="ja-JP" sz="1200" dirty="0">
                          <a:solidFill>
                            <a:schemeClr val="tx1"/>
                          </a:solidFill>
                          <a:latin typeface="+mn-ea"/>
                          <a:ea typeface="+mn-ea"/>
                        </a:rPr>
                        <a:t>128,192</a:t>
                      </a:r>
                      <a:r>
                        <a:rPr kumimoji="1" lang="ja-JP" altLang="en-US" sz="1200" dirty="0">
                          <a:solidFill>
                            <a:schemeClr val="tx1"/>
                          </a:solidFill>
                          <a:latin typeface="+mn-ea"/>
                          <a:ea typeface="+mn-ea"/>
                        </a:rPr>
                        <a:t>千円）</a:t>
                      </a:r>
                      <a:endParaRPr kumimoji="1" lang="en-US" altLang="ja-JP" sz="12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516140"/>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bg1"/>
                          </a:solidFill>
                          <a:latin typeface="+mn-ea"/>
                          <a:ea typeface="+mn-ea"/>
                        </a:rPr>
                        <a:t>令和７年度当初予算</a:t>
                      </a:r>
                      <a:r>
                        <a:rPr kumimoji="1" lang="ja-JP" altLang="en-US" sz="900" b="1" dirty="0">
                          <a:solidFill>
                            <a:schemeClr val="bg1"/>
                          </a:solidFill>
                          <a:latin typeface="+mn-ea"/>
                          <a:ea typeface="+mn-ea"/>
                        </a:rPr>
                        <a:t>（案</a:t>
                      </a:r>
                      <a:r>
                        <a:rPr kumimoji="1" lang="en-US" altLang="ja-JP" sz="900" b="1" dirty="0">
                          <a:solidFill>
                            <a:schemeClr val="bg1"/>
                          </a:solidFill>
                          <a:latin typeface="+mn-ea"/>
                          <a:ea typeface="+mn-ea"/>
                        </a:rPr>
                        <a:t>)</a:t>
                      </a:r>
                      <a:r>
                        <a:rPr kumimoji="1" lang="ja-JP" altLang="en-US" sz="900" b="1" dirty="0">
                          <a:solidFill>
                            <a:schemeClr val="bg1"/>
                          </a:solidFill>
                          <a:latin typeface="+mn-ea"/>
                          <a:ea typeface="+mn-ea"/>
                        </a:rPr>
                        <a:t>（主要事業）</a:t>
                      </a:r>
                      <a:endParaRPr kumimoji="1" lang="ja-JP" altLang="en-US" sz="10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  たばこ対策事業（</a:t>
                      </a:r>
                      <a:r>
                        <a:rPr kumimoji="1" lang="en-US" altLang="ja-JP" sz="1200" dirty="0">
                          <a:solidFill>
                            <a:schemeClr val="tx1"/>
                          </a:solidFill>
                          <a:latin typeface="+mn-ea"/>
                          <a:ea typeface="+mn-ea"/>
                        </a:rPr>
                        <a:t>95,080</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千円</a:t>
                      </a:r>
                      <a:r>
                        <a:rPr kumimoji="1" lang="ja-JP" altLang="en-US" sz="1200" dirty="0">
                          <a:solidFill>
                            <a:schemeClr val="tx1"/>
                          </a:solidFill>
                          <a:latin typeface="+mn-ea"/>
                          <a:ea typeface="+mn-ea"/>
                        </a:rPr>
                        <a:t>）、オール大阪による健康づくり推進事業（</a:t>
                      </a:r>
                      <a:r>
                        <a:rPr kumimoji="1" lang="en-US" altLang="ja-JP" sz="1200" dirty="0">
                          <a:solidFill>
                            <a:schemeClr val="tx1"/>
                          </a:solidFill>
                          <a:latin typeface="+mn-ea"/>
                          <a:ea typeface="+mn-ea"/>
                        </a:rPr>
                        <a:t>121,142</a:t>
                      </a:r>
                      <a:r>
                        <a:rPr kumimoji="1" lang="ja-JP" altLang="en-US" sz="1200" dirty="0">
                          <a:solidFill>
                            <a:schemeClr val="tx1"/>
                          </a:solidFill>
                          <a:latin typeface="+mn-ea"/>
                          <a:ea typeface="+mn-ea"/>
                        </a:rPr>
                        <a:t>千円）</a:t>
                      </a:r>
                      <a:endParaRPr kumimoji="1" lang="en-US" altLang="ja-JP" sz="1200" dirty="0">
                        <a:solidFill>
                          <a:schemeClr val="tx1"/>
                        </a:solidFill>
                        <a:latin typeface="+mn-ea"/>
                        <a:ea typeface="+mn-ea"/>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4590688"/>
                  </a:ext>
                </a:extLst>
              </a:tr>
            </a:tbl>
          </a:graphicData>
        </a:graphic>
      </p:graphicFrame>
      <p:pic>
        <p:nvPicPr>
          <p:cNvPr id="4" name="図 3">
            <a:extLst>
              <a:ext uri="{FF2B5EF4-FFF2-40B4-BE49-F238E27FC236}">
                <a16:creationId xmlns:a16="http://schemas.microsoft.com/office/drawing/2014/main" id="{F387C79C-59F4-463A-B5AE-366F8F0EA2E7}"/>
              </a:ext>
            </a:extLst>
          </p:cNvPr>
          <p:cNvPicPr>
            <a:picLocks noChangeAspect="1"/>
          </p:cNvPicPr>
          <p:nvPr/>
        </p:nvPicPr>
        <p:blipFill>
          <a:blip r:embed="rId3"/>
          <a:stretch>
            <a:fillRect/>
          </a:stretch>
        </p:blipFill>
        <p:spPr>
          <a:xfrm>
            <a:off x="3892636" y="2175470"/>
            <a:ext cx="1598043" cy="2228151"/>
          </a:xfrm>
          <a:prstGeom prst="rect">
            <a:avLst/>
          </a:prstGeom>
        </p:spPr>
      </p:pic>
      <p:pic>
        <p:nvPicPr>
          <p:cNvPr id="5" name="図 4">
            <a:extLst>
              <a:ext uri="{FF2B5EF4-FFF2-40B4-BE49-F238E27FC236}">
                <a16:creationId xmlns:a16="http://schemas.microsoft.com/office/drawing/2014/main" id="{3D0DEDA3-4A68-442B-851F-5DB4BEFA5DE5}"/>
              </a:ext>
            </a:extLst>
          </p:cNvPr>
          <p:cNvPicPr>
            <a:picLocks noChangeAspect="1"/>
          </p:cNvPicPr>
          <p:nvPr/>
        </p:nvPicPr>
        <p:blipFill>
          <a:blip r:embed="rId4"/>
          <a:stretch>
            <a:fillRect/>
          </a:stretch>
        </p:blipFill>
        <p:spPr>
          <a:xfrm>
            <a:off x="5837872" y="3326170"/>
            <a:ext cx="3430490" cy="984844"/>
          </a:xfrm>
          <a:prstGeom prst="rect">
            <a:avLst/>
          </a:prstGeom>
        </p:spPr>
      </p:pic>
      <p:pic>
        <p:nvPicPr>
          <p:cNvPr id="3" name="図 2">
            <a:extLst>
              <a:ext uri="{FF2B5EF4-FFF2-40B4-BE49-F238E27FC236}">
                <a16:creationId xmlns:a16="http://schemas.microsoft.com/office/drawing/2014/main" id="{9013B303-CBF7-437F-838E-190B5DC93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872" y="2175470"/>
            <a:ext cx="3358474" cy="944598"/>
          </a:xfrm>
          <a:prstGeom prst="rect">
            <a:avLst/>
          </a:prstGeom>
        </p:spPr>
      </p:pic>
      <p:pic>
        <p:nvPicPr>
          <p:cNvPr id="8" name="図 7">
            <a:extLst>
              <a:ext uri="{FF2B5EF4-FFF2-40B4-BE49-F238E27FC236}">
                <a16:creationId xmlns:a16="http://schemas.microsoft.com/office/drawing/2014/main" id="{669AF717-23B4-48FC-83A7-236300E17C8A}"/>
              </a:ext>
            </a:extLst>
          </p:cNvPr>
          <p:cNvPicPr>
            <a:picLocks noChangeAspect="1"/>
          </p:cNvPicPr>
          <p:nvPr/>
        </p:nvPicPr>
        <p:blipFill>
          <a:blip r:embed="rId6"/>
          <a:stretch>
            <a:fillRect/>
          </a:stretch>
        </p:blipFill>
        <p:spPr>
          <a:xfrm>
            <a:off x="2084622" y="2175470"/>
            <a:ext cx="1592864" cy="2228151"/>
          </a:xfrm>
          <a:prstGeom prst="rect">
            <a:avLst/>
          </a:prstGeom>
        </p:spPr>
      </p:pic>
      <p:sp>
        <p:nvSpPr>
          <p:cNvPr id="12" name="テキスト ボックス 11">
            <a:extLst>
              <a:ext uri="{FF2B5EF4-FFF2-40B4-BE49-F238E27FC236}">
                <a16:creationId xmlns:a16="http://schemas.microsoft.com/office/drawing/2014/main" id="{DB1FFA16-4277-40CE-9B41-F1C1F2F85878}"/>
              </a:ext>
            </a:extLst>
          </p:cNvPr>
          <p:cNvSpPr txBox="1"/>
          <p:nvPr/>
        </p:nvSpPr>
        <p:spPr>
          <a:xfrm>
            <a:off x="2215803" y="4380624"/>
            <a:ext cx="1640736" cy="215444"/>
          </a:xfrm>
          <a:prstGeom prst="rect">
            <a:avLst/>
          </a:prstGeom>
          <a:noFill/>
        </p:spPr>
        <p:txBody>
          <a:bodyPr wrap="square">
            <a:spAutoFit/>
          </a:bodyPr>
          <a:lstStyle/>
          <a:p>
            <a:pPr algn="ctr"/>
            <a:r>
              <a:rPr lang="ja-JP" altLang="en-US" sz="800" b="1" dirty="0">
                <a:latin typeface="Meiryo UI" panose="020B0604030504040204" pitchFamily="50" charset="-128"/>
                <a:ea typeface="Meiryo UI" panose="020B0604030504040204" pitchFamily="50" charset="-128"/>
              </a:rPr>
              <a:t>▲健活おおさかセミナーチラシ</a:t>
            </a:r>
            <a:endParaRPr lang="ja-JP" altLang="en-US" sz="800" b="1" dirty="0">
              <a:latin typeface="+mn-ea"/>
            </a:endParaRPr>
          </a:p>
        </p:txBody>
      </p:sp>
      <p:sp>
        <p:nvSpPr>
          <p:cNvPr id="13" name="テキスト ボックス 12">
            <a:extLst>
              <a:ext uri="{FF2B5EF4-FFF2-40B4-BE49-F238E27FC236}">
                <a16:creationId xmlns:a16="http://schemas.microsoft.com/office/drawing/2014/main" id="{99314EBA-A553-42F8-A626-7E02642BB978}"/>
              </a:ext>
            </a:extLst>
          </p:cNvPr>
          <p:cNvSpPr txBox="1"/>
          <p:nvPr/>
        </p:nvSpPr>
        <p:spPr>
          <a:xfrm>
            <a:off x="3871289" y="4402377"/>
            <a:ext cx="1640736" cy="215444"/>
          </a:xfrm>
          <a:prstGeom prst="rect">
            <a:avLst/>
          </a:prstGeom>
          <a:noFill/>
        </p:spPr>
        <p:txBody>
          <a:bodyPr wrap="square">
            <a:spAutoFit/>
          </a:bodyPr>
          <a:lstStyle/>
          <a:p>
            <a:pPr algn="ctr"/>
            <a:r>
              <a:rPr lang="ja-JP" altLang="en-US" sz="800" b="1" dirty="0">
                <a:latin typeface="Meiryo UI" panose="020B0604030504040204" pitchFamily="50" charset="-128"/>
                <a:ea typeface="Meiryo UI" panose="020B0604030504040204" pitchFamily="50" charset="-128"/>
              </a:rPr>
              <a:t>▲健康経営セミナーチラシ</a:t>
            </a:r>
            <a:endParaRPr lang="ja-JP" altLang="en-US" sz="800" b="1" dirty="0">
              <a:latin typeface="+mn-ea"/>
            </a:endParaRPr>
          </a:p>
        </p:txBody>
      </p:sp>
      <p:sp>
        <p:nvSpPr>
          <p:cNvPr id="15" name="テキスト ボックス 14">
            <a:extLst>
              <a:ext uri="{FF2B5EF4-FFF2-40B4-BE49-F238E27FC236}">
                <a16:creationId xmlns:a16="http://schemas.microsoft.com/office/drawing/2014/main" id="{161ED09E-DD89-44A6-BA78-3168A651628C}"/>
              </a:ext>
            </a:extLst>
          </p:cNvPr>
          <p:cNvSpPr txBox="1"/>
          <p:nvPr/>
        </p:nvSpPr>
        <p:spPr>
          <a:xfrm>
            <a:off x="5980917" y="3120068"/>
            <a:ext cx="3072384" cy="338554"/>
          </a:xfrm>
          <a:prstGeom prst="rect">
            <a:avLst/>
          </a:prstGeom>
          <a:noFill/>
        </p:spPr>
        <p:txBody>
          <a:bodyPr wrap="square">
            <a:spAutoFit/>
          </a:bodyPr>
          <a:lstStyle/>
          <a:p>
            <a:pPr algn="ct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JR</a:t>
            </a:r>
            <a:r>
              <a:rPr lang="ja-JP" altLang="en-US" sz="800" b="1" dirty="0">
                <a:latin typeface="Meiryo UI" panose="020B0604030504040204" pitchFamily="50" charset="-128"/>
                <a:ea typeface="Meiryo UI" panose="020B0604030504040204" pitchFamily="50" charset="-128"/>
              </a:rPr>
              <a:t>大阪駅御堂筋南口コンコース特大ポスター</a:t>
            </a:r>
            <a:r>
              <a:rPr lang="en-US" altLang="ja-JP" sz="800" b="1" dirty="0">
                <a:latin typeface="Meiryo UI" panose="020B0604030504040204" pitchFamily="50" charset="-128"/>
                <a:ea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rPr>
              <a:t>第４弾</a:t>
            </a:r>
            <a:r>
              <a:rPr lang="en-US" altLang="ja-JP" sz="800" b="1" dirty="0">
                <a:latin typeface="Meiryo UI" panose="020B0604030504040204" pitchFamily="50" charset="-128"/>
                <a:ea typeface="Meiryo UI" panose="020B0604030504040204" pitchFamily="50" charset="-128"/>
              </a:rPr>
              <a:t>】</a:t>
            </a:r>
            <a:endParaRPr lang="ja-JP" altLang="en-US" sz="800" b="1" dirty="0">
              <a:latin typeface="Meiryo UI" panose="020B0604030504040204" pitchFamily="50" charset="-128"/>
              <a:ea typeface="Meiryo UI" panose="020B0604030504040204" pitchFamily="50" charset="-128"/>
            </a:endParaRPr>
          </a:p>
          <a:p>
            <a:pPr algn="ctr"/>
            <a:endParaRPr lang="ja-JP" altLang="en-US" sz="800" b="1" dirty="0">
              <a:latin typeface="+mn-ea"/>
            </a:endParaRPr>
          </a:p>
        </p:txBody>
      </p:sp>
      <p:sp>
        <p:nvSpPr>
          <p:cNvPr id="18" name="テキスト ボックス 17">
            <a:extLst>
              <a:ext uri="{FF2B5EF4-FFF2-40B4-BE49-F238E27FC236}">
                <a16:creationId xmlns:a16="http://schemas.microsoft.com/office/drawing/2014/main" id="{2C32C763-9B89-41FE-89E6-F94EEF052474}"/>
              </a:ext>
            </a:extLst>
          </p:cNvPr>
          <p:cNvSpPr txBox="1"/>
          <p:nvPr/>
        </p:nvSpPr>
        <p:spPr>
          <a:xfrm>
            <a:off x="6016925" y="4294922"/>
            <a:ext cx="3072384" cy="338554"/>
          </a:xfrm>
          <a:prstGeom prst="rect">
            <a:avLst/>
          </a:prstGeom>
          <a:noFill/>
        </p:spPr>
        <p:txBody>
          <a:bodyPr wrap="square">
            <a:spAutoFit/>
          </a:bodyPr>
          <a:lstStyle/>
          <a:p>
            <a:pPr algn="ct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JR</a:t>
            </a:r>
            <a:r>
              <a:rPr lang="ja-JP" altLang="en-US" sz="800" b="1" dirty="0">
                <a:latin typeface="Meiryo UI" panose="020B0604030504040204" pitchFamily="50" charset="-128"/>
                <a:ea typeface="Meiryo UI" panose="020B0604030504040204" pitchFamily="50" charset="-128"/>
              </a:rPr>
              <a:t>大阪駅御堂筋南口コンコース特大ポスター</a:t>
            </a:r>
            <a:r>
              <a:rPr lang="en-US" altLang="ja-JP" sz="800" b="1" dirty="0">
                <a:latin typeface="Meiryo UI" panose="020B0604030504040204" pitchFamily="50" charset="-128"/>
                <a:ea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rPr>
              <a:t>第５弾</a:t>
            </a:r>
            <a:r>
              <a:rPr lang="en-US" altLang="ja-JP" sz="800" b="1" dirty="0">
                <a:latin typeface="Meiryo UI" panose="020B0604030504040204" pitchFamily="50" charset="-128"/>
                <a:ea typeface="Meiryo UI" panose="020B0604030504040204" pitchFamily="50" charset="-128"/>
              </a:rPr>
              <a:t>】</a:t>
            </a:r>
            <a:endParaRPr lang="ja-JP" altLang="en-US" sz="800" b="1" dirty="0">
              <a:latin typeface="Meiryo UI" panose="020B0604030504040204" pitchFamily="50" charset="-128"/>
              <a:ea typeface="Meiryo UI" panose="020B0604030504040204" pitchFamily="50" charset="-128"/>
            </a:endParaRPr>
          </a:p>
          <a:p>
            <a:pPr algn="ctr"/>
            <a:endParaRPr lang="ja-JP" altLang="en-US" sz="800" b="1" dirty="0">
              <a:latin typeface="+mn-ea"/>
            </a:endParaRPr>
          </a:p>
        </p:txBody>
      </p:sp>
      <p:sp>
        <p:nvSpPr>
          <p:cNvPr id="16" name="スライド番号プレースホルダー 1">
            <a:extLst>
              <a:ext uri="{FF2B5EF4-FFF2-40B4-BE49-F238E27FC236}">
                <a16:creationId xmlns:a16="http://schemas.microsoft.com/office/drawing/2014/main" id="{974E9A91-2B7C-463C-B8D1-F287CE6BE5BE}"/>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5</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901149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概ね予定どおり</a:t>
            </a:r>
          </a:p>
        </p:txBody>
      </p:sp>
      <p:sp>
        <p:nvSpPr>
          <p:cNvPr id="8" name="正方形/長方形 7"/>
          <p:cNvSpPr/>
          <p:nvPr/>
        </p:nvSpPr>
        <p:spPr>
          <a:xfrm>
            <a:off x="318407" y="1023045"/>
            <a:ext cx="9445386" cy="53051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第３期</a:t>
            </a: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9" name="表 8"/>
          <p:cNvGraphicFramePr>
            <a:graphicFrameLocks noGrp="1"/>
          </p:cNvGraphicFramePr>
          <p:nvPr>
            <p:extLst>
              <p:ext uri="{D42A27DB-BD31-4B8C-83A1-F6EECF244321}">
                <p14:modId xmlns:p14="http://schemas.microsoft.com/office/powerpoint/2010/main" val="1437821909"/>
              </p:ext>
            </p:extLst>
          </p:nvPr>
        </p:nvGraphicFramePr>
        <p:xfrm>
          <a:off x="691916" y="1952565"/>
          <a:ext cx="8713340" cy="2429900"/>
        </p:xfrm>
        <a:graphic>
          <a:graphicData uri="http://schemas.openxmlformats.org/drawingml/2006/table">
            <a:tbl>
              <a:tblPr firstRow="1" firstCol="1" bandRow="1">
                <a:tableStyleId>{5C22544A-7EE6-4342-B048-85BDC9FD1C3A}</a:tableStyleId>
              </a:tblPr>
              <a:tblGrid>
                <a:gridCol w="294638">
                  <a:extLst>
                    <a:ext uri="{9D8B030D-6E8A-4147-A177-3AD203B41FA5}">
                      <a16:colId xmlns:a16="http://schemas.microsoft.com/office/drawing/2014/main" val="520890750"/>
                    </a:ext>
                  </a:extLst>
                </a:gridCol>
                <a:gridCol w="2730313">
                  <a:extLst>
                    <a:ext uri="{9D8B030D-6E8A-4147-A177-3AD203B41FA5}">
                      <a16:colId xmlns:a16="http://schemas.microsoft.com/office/drawing/2014/main" val="3581360159"/>
                    </a:ext>
                  </a:extLst>
                </a:gridCol>
                <a:gridCol w="1905000">
                  <a:extLst>
                    <a:ext uri="{9D8B030D-6E8A-4147-A177-3AD203B41FA5}">
                      <a16:colId xmlns:a16="http://schemas.microsoft.com/office/drawing/2014/main" val="2943479496"/>
                    </a:ext>
                  </a:extLst>
                </a:gridCol>
                <a:gridCol w="1981200">
                  <a:extLst>
                    <a:ext uri="{9D8B030D-6E8A-4147-A177-3AD203B41FA5}">
                      <a16:colId xmlns:a16="http://schemas.microsoft.com/office/drawing/2014/main" val="1946868585"/>
                    </a:ext>
                  </a:extLst>
                </a:gridCol>
                <a:gridCol w="1802189">
                  <a:extLst>
                    <a:ext uri="{9D8B030D-6E8A-4147-A177-3AD203B41FA5}">
                      <a16:colId xmlns:a16="http://schemas.microsoft.com/office/drawing/2014/main" val="2846757132"/>
                    </a:ext>
                  </a:extLst>
                </a:gridCol>
              </a:tblGrid>
              <a:tr h="706068">
                <a:tc>
                  <a:txBody>
                    <a:bodyPr/>
                    <a:lstStyle/>
                    <a:p>
                      <a:pPr algn="ctr" fontAlgn="auto">
                        <a:lnSpc>
                          <a:spcPts val="16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sz="1400" b="1" dirty="0">
                          <a:effectLst/>
                          <a:latin typeface="+mn-ea"/>
                          <a:ea typeface="+mn-ea"/>
                        </a:rPr>
                        <a:t>個別目標</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400" b="1" dirty="0">
                          <a:effectLst/>
                          <a:latin typeface="+mn-ea"/>
                          <a:ea typeface="+mn-ea"/>
                        </a:rPr>
                        <a:t>計画策定時</a:t>
                      </a:r>
                      <a:r>
                        <a:rPr lang="ja-JP" sz="1400" b="1" dirty="0">
                          <a:effectLst/>
                          <a:latin typeface="+mn-ea"/>
                          <a:ea typeface="+mn-ea"/>
                        </a:rPr>
                        <a:t>の</a:t>
                      </a:r>
                      <a:r>
                        <a:rPr lang="ja-JP" altLang="en-US" sz="1400" b="1" dirty="0">
                          <a:effectLst/>
                          <a:latin typeface="+mn-ea"/>
                          <a:ea typeface="+mn-ea"/>
                        </a:rPr>
                        <a:t>値</a:t>
                      </a:r>
                      <a:endParaRPr lang="en-US" altLang="ja-JP" sz="1400" b="1" dirty="0">
                        <a:effectLst/>
                        <a:latin typeface="+mn-ea"/>
                        <a:ea typeface="+mn-ea"/>
                      </a:endParaRPr>
                    </a:p>
                    <a:p>
                      <a:pPr algn="ctr" fontAlgn="auto">
                        <a:lnSpc>
                          <a:spcPts val="1600"/>
                        </a:lnSpc>
                        <a:spcAft>
                          <a:spcPts val="0"/>
                        </a:spcAft>
                      </a:pPr>
                      <a:r>
                        <a:rPr lang="en-US" altLang="ja-JP" sz="1200" b="1" dirty="0">
                          <a:solidFill>
                            <a:schemeClr val="bg1"/>
                          </a:solidFill>
                          <a:effectLst/>
                          <a:latin typeface="+mn-ea"/>
                          <a:ea typeface="+mn-ea"/>
                          <a:cs typeface="HG丸ｺﾞｼｯｸM-PRO" panose="020F0600000000000000" pitchFamily="50" charset="-128"/>
                        </a:rPr>
                        <a:t>【</a:t>
                      </a:r>
                      <a:r>
                        <a:rPr lang="ja-JP" altLang="en-US" sz="1200" b="1" dirty="0">
                          <a:solidFill>
                            <a:schemeClr val="bg1"/>
                          </a:solidFill>
                          <a:effectLst/>
                          <a:latin typeface="+mn-ea"/>
                          <a:ea typeface="+mn-ea"/>
                          <a:cs typeface="HG丸ｺﾞｼｯｸM-PRO" panose="020F0600000000000000" pitchFamily="50" charset="-128"/>
                        </a:rPr>
                        <a:t>令和３（</a:t>
                      </a:r>
                      <a:r>
                        <a:rPr lang="en-US" altLang="ja-JP" sz="1200" b="1" dirty="0">
                          <a:solidFill>
                            <a:schemeClr val="bg1"/>
                          </a:solidFill>
                          <a:effectLst/>
                          <a:latin typeface="+mn-ea"/>
                          <a:ea typeface="+mn-ea"/>
                          <a:cs typeface="HG丸ｺﾞｼｯｸM-PRO" panose="020F0600000000000000" pitchFamily="50" charset="-128"/>
                        </a:rPr>
                        <a:t>2021</a:t>
                      </a:r>
                      <a:r>
                        <a:rPr lang="ja-JP" altLang="en-US" sz="1200" b="1" dirty="0">
                          <a:solidFill>
                            <a:schemeClr val="bg1"/>
                          </a:solidFill>
                          <a:effectLst/>
                          <a:latin typeface="+mn-ea"/>
                          <a:ea typeface="+mn-ea"/>
                          <a:cs typeface="HG丸ｺﾞｼｯｸM-PRO" panose="020F0600000000000000" pitchFamily="50" charset="-128"/>
                        </a:rPr>
                        <a:t>）年度</a:t>
                      </a:r>
                      <a:r>
                        <a:rPr lang="en-US" altLang="ja-JP" sz="1200" b="1" dirty="0">
                          <a:solidFill>
                            <a:schemeClr val="bg1"/>
                          </a:solidFill>
                          <a:effectLst/>
                          <a:latin typeface="+mn-ea"/>
                          <a:ea typeface="+mn-ea"/>
                          <a:cs typeface="HG丸ｺﾞｼｯｸM-PRO" panose="020F0600000000000000" pitchFamily="50" charset="-128"/>
                        </a:rPr>
                        <a:t>】</a:t>
                      </a: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400" b="1" dirty="0">
                          <a:solidFill>
                            <a:schemeClr val="bg1"/>
                          </a:solidFill>
                          <a:effectLst/>
                          <a:latin typeface="+mn-ea"/>
                          <a:ea typeface="+mn-ea"/>
                        </a:rPr>
                        <a:t>現状値</a:t>
                      </a:r>
                      <a:endParaRPr lang="en-US" altLang="ja-JP" sz="1400" b="1" dirty="0">
                        <a:solidFill>
                          <a:schemeClr val="bg1"/>
                        </a:solidFill>
                        <a:effectLst/>
                        <a:latin typeface="+mn-ea"/>
                        <a:ea typeface="+mn-ea"/>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bg1"/>
                          </a:solidFill>
                          <a:effectLst/>
                          <a:latin typeface="+mn-ea"/>
                          <a:ea typeface="+mn-ea"/>
                          <a:cs typeface="HG丸ｺﾞｼｯｸM-PRO" panose="020F0600000000000000" pitchFamily="50" charset="-128"/>
                        </a:rPr>
                        <a:t>【</a:t>
                      </a:r>
                      <a:r>
                        <a:rPr lang="ja-JP" altLang="en-US" sz="1200" b="1" dirty="0">
                          <a:solidFill>
                            <a:schemeClr val="bg1"/>
                          </a:solidFill>
                          <a:effectLst/>
                          <a:latin typeface="+mn-ea"/>
                          <a:ea typeface="+mn-ea"/>
                          <a:cs typeface="HG丸ｺﾞｼｯｸM-PRO" panose="020F0600000000000000" pitchFamily="50" charset="-128"/>
                        </a:rPr>
                        <a:t>令和５（</a:t>
                      </a:r>
                      <a:r>
                        <a:rPr lang="en-US" altLang="ja-JP" sz="1200" b="1" dirty="0">
                          <a:solidFill>
                            <a:schemeClr val="bg1"/>
                          </a:solidFill>
                          <a:effectLst/>
                          <a:latin typeface="+mn-ea"/>
                          <a:ea typeface="+mn-ea"/>
                          <a:cs typeface="HG丸ｺﾞｼｯｸM-PRO" panose="020F0600000000000000" pitchFamily="50" charset="-128"/>
                        </a:rPr>
                        <a:t>2023</a:t>
                      </a:r>
                      <a:r>
                        <a:rPr lang="ja-JP" altLang="en-US" sz="1200" b="1" dirty="0">
                          <a:solidFill>
                            <a:schemeClr val="bg1"/>
                          </a:solidFill>
                          <a:effectLst/>
                          <a:latin typeface="+mn-ea"/>
                          <a:ea typeface="+mn-ea"/>
                          <a:cs typeface="HG丸ｺﾞｼｯｸM-PRO" panose="020F0600000000000000" pitchFamily="50" charset="-128"/>
                        </a:rPr>
                        <a:t>）年度</a:t>
                      </a:r>
                      <a:r>
                        <a:rPr lang="en-US" altLang="ja-JP" sz="1200" b="1" dirty="0">
                          <a:solidFill>
                            <a:schemeClr val="bg1"/>
                          </a:solidFill>
                          <a:effectLst/>
                          <a:latin typeface="+mn-ea"/>
                          <a:ea typeface="+mn-ea"/>
                          <a:cs typeface="HG丸ｺﾞｼｯｸM-PRO" panose="020F0600000000000000" pitchFamily="50" charset="-128"/>
                        </a:rPr>
                        <a:t>】</a:t>
                      </a: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altLang="ja-JP" sz="1400" b="1" dirty="0">
                          <a:effectLst/>
                          <a:latin typeface="+mn-ea"/>
                          <a:ea typeface="+mn-ea"/>
                        </a:rPr>
                        <a:t>2029</a:t>
                      </a:r>
                      <a:r>
                        <a:rPr lang="ja-JP" sz="1400" b="1" dirty="0">
                          <a:effectLst/>
                          <a:latin typeface="+mn-ea"/>
                          <a:ea typeface="+mn-ea"/>
                        </a:rPr>
                        <a:t>年度目標</a:t>
                      </a:r>
                      <a:r>
                        <a:rPr lang="ja-JP" altLang="en-US" sz="1400" b="1" dirty="0">
                          <a:effectLst/>
                          <a:latin typeface="+mn-ea"/>
                          <a:ea typeface="+mn-ea"/>
                        </a:rPr>
                        <a:t>値</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660870743"/>
                  </a:ext>
                </a:extLst>
              </a:tr>
              <a:tr h="862884">
                <a:tc>
                  <a:txBody>
                    <a:bodyPr/>
                    <a:lstStyle/>
                    <a:p>
                      <a:pPr algn="ctr" fontAlgn="auto">
                        <a:lnSpc>
                          <a:spcPts val="1600"/>
                        </a:lnSpc>
                        <a:spcAft>
                          <a:spcPts val="0"/>
                        </a:spcAft>
                      </a:pPr>
                      <a:r>
                        <a:rPr lang="ja-JP" sz="1400" b="1" dirty="0">
                          <a:effectLst/>
                          <a:latin typeface="+mn-ea"/>
                          <a:ea typeface="+mn-ea"/>
                        </a:rPr>
                        <a:t>１</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sz="1400" b="1" kern="100" dirty="0">
                          <a:effectLst/>
                          <a:latin typeface="+mn-ea"/>
                          <a:ea typeface="+mn-ea"/>
                        </a:rPr>
                        <a:t>肝炎ウイルス検査累積受</a:t>
                      </a:r>
                      <a:r>
                        <a:rPr lang="ja-JP" altLang="en-US" sz="1400" b="1" kern="100" dirty="0">
                          <a:effectLst/>
                          <a:latin typeface="+mn-ea"/>
                          <a:ea typeface="+mn-ea"/>
                        </a:rPr>
                        <a:t>検</a:t>
                      </a:r>
                      <a:r>
                        <a:rPr lang="ja-JP" sz="1400" b="1" kern="100" dirty="0">
                          <a:effectLst/>
                          <a:latin typeface="+mn-ea"/>
                          <a:ea typeface="+mn-ea"/>
                        </a:rPr>
                        <a:t>者数</a:t>
                      </a:r>
                      <a:endParaRPr lang="ja-JP" sz="1400" b="1" dirty="0">
                        <a:effectLst/>
                        <a:latin typeface="+mn-ea"/>
                        <a:ea typeface="+mn-ea"/>
                      </a:endParaRPr>
                    </a:p>
                    <a:p>
                      <a:pPr algn="l" fontAlgn="auto">
                        <a:lnSpc>
                          <a:spcPts val="1600"/>
                        </a:lnSpc>
                        <a:spcAft>
                          <a:spcPts val="0"/>
                        </a:spcAft>
                      </a:pPr>
                      <a:r>
                        <a:rPr lang="ja-JP" sz="1400" b="1" kern="100" dirty="0">
                          <a:effectLst/>
                          <a:latin typeface="+mn-ea"/>
                          <a:ea typeface="+mn-ea"/>
                        </a:rPr>
                        <a:t>【大阪府調べ】</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sz="1400" b="1" dirty="0">
                          <a:effectLst/>
                          <a:latin typeface="+mn-ea"/>
                          <a:ea typeface="+mn-ea"/>
                        </a:rPr>
                        <a:t>約</a:t>
                      </a:r>
                      <a:r>
                        <a:rPr lang="en-US" altLang="ja-JP" sz="1400" b="1" dirty="0">
                          <a:effectLst/>
                          <a:latin typeface="+mn-ea"/>
                          <a:ea typeface="+mn-ea"/>
                        </a:rPr>
                        <a:t>88</a:t>
                      </a:r>
                      <a:r>
                        <a:rPr lang="ja-JP" sz="1400" b="1" dirty="0">
                          <a:effectLst/>
                          <a:latin typeface="+mn-ea"/>
                          <a:ea typeface="+mn-ea"/>
                        </a:rPr>
                        <a:t>万人</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400" b="1" strike="noStrike" dirty="0">
                          <a:solidFill>
                            <a:schemeClr val="tx1"/>
                          </a:solidFill>
                          <a:effectLst/>
                          <a:latin typeface="+mn-ea"/>
                          <a:ea typeface="+mn-ea"/>
                        </a:rPr>
                        <a:t>約</a:t>
                      </a:r>
                      <a:r>
                        <a:rPr lang="en-US" altLang="ja-JP" sz="1400" b="1" strike="noStrike" dirty="0">
                          <a:solidFill>
                            <a:schemeClr val="tx1"/>
                          </a:solidFill>
                          <a:effectLst/>
                          <a:latin typeface="+mn-ea"/>
                          <a:ea typeface="+mn-ea"/>
                        </a:rPr>
                        <a:t>98</a:t>
                      </a:r>
                      <a:r>
                        <a:rPr lang="ja-JP" altLang="en-US" sz="1400" b="1" strike="noStrike" dirty="0">
                          <a:solidFill>
                            <a:schemeClr val="tx1"/>
                          </a:solidFill>
                          <a:effectLst/>
                          <a:latin typeface="+mn-ea"/>
                          <a:ea typeface="+mn-ea"/>
                        </a:rPr>
                        <a:t>万人</a:t>
                      </a:r>
                      <a:endParaRPr lang="ja-JP" sz="1400" b="1" strike="noStrike" dirty="0">
                        <a:solidFill>
                          <a:schemeClr val="tx1"/>
                        </a:solidFill>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sz="1400" b="1" dirty="0">
                          <a:effectLst/>
                          <a:latin typeface="+mn-ea"/>
                          <a:ea typeface="+mn-ea"/>
                        </a:rPr>
                        <a:t>約</a:t>
                      </a:r>
                      <a:r>
                        <a:rPr lang="en-US" sz="1400" b="1" dirty="0">
                          <a:effectLst/>
                          <a:latin typeface="+mn-ea"/>
                          <a:ea typeface="+mn-ea"/>
                        </a:rPr>
                        <a:t>140</a:t>
                      </a:r>
                      <a:r>
                        <a:rPr lang="ja-JP" sz="1400" b="1" dirty="0">
                          <a:effectLst/>
                          <a:latin typeface="+mn-ea"/>
                          <a:ea typeface="+mn-ea"/>
                        </a:rPr>
                        <a:t>万人</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063894"/>
                  </a:ext>
                </a:extLst>
              </a:tr>
              <a:tr h="860948">
                <a:tc>
                  <a:txBody>
                    <a:bodyPr/>
                    <a:lstStyle/>
                    <a:p>
                      <a:pPr algn="ctr" fontAlgn="auto">
                        <a:lnSpc>
                          <a:spcPts val="1600"/>
                        </a:lnSpc>
                        <a:spcAft>
                          <a:spcPts val="0"/>
                        </a:spcAft>
                      </a:pPr>
                      <a:r>
                        <a:rPr lang="ja-JP" sz="1400" b="1" dirty="0">
                          <a:effectLst/>
                          <a:latin typeface="+mn-ea"/>
                          <a:ea typeface="+mn-ea"/>
                        </a:rPr>
                        <a:t>２</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sz="1400" b="1" dirty="0">
                          <a:effectLst/>
                          <a:latin typeface="+mn-ea"/>
                          <a:ea typeface="+mn-ea"/>
                        </a:rPr>
                        <a:t>肝炎ウイルス検査精密検査受診率</a:t>
                      </a:r>
                    </a:p>
                    <a:p>
                      <a:pPr algn="l" fontAlgn="auto">
                        <a:lnSpc>
                          <a:spcPts val="1600"/>
                        </a:lnSpc>
                        <a:spcAft>
                          <a:spcPts val="0"/>
                        </a:spcAft>
                      </a:pPr>
                      <a:r>
                        <a:rPr lang="ja-JP" sz="1400" b="1" dirty="0">
                          <a:effectLst/>
                          <a:latin typeface="+mn-ea"/>
                          <a:ea typeface="+mn-ea"/>
                        </a:rPr>
                        <a:t>【大阪府調べ】</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effectLst/>
                          <a:latin typeface="+mn-ea"/>
                          <a:ea typeface="+mn-ea"/>
                        </a:rPr>
                        <a:t>54.3</a:t>
                      </a:r>
                      <a:r>
                        <a:rPr lang="ja-JP" sz="1400" b="1" dirty="0">
                          <a:effectLst/>
                          <a:latin typeface="+mn-ea"/>
                          <a:ea typeface="+mn-ea"/>
                        </a:rPr>
                        <a:t>％</a:t>
                      </a:r>
                      <a:endParaRPr lang="ja-JP" sz="12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strike="noStrike" dirty="0">
                          <a:solidFill>
                            <a:schemeClr val="tx1"/>
                          </a:solidFill>
                          <a:effectLst/>
                          <a:latin typeface="+mn-ea"/>
                          <a:ea typeface="+mn-ea"/>
                        </a:rPr>
                        <a:t>64.2</a:t>
                      </a:r>
                      <a:r>
                        <a:rPr lang="ja-JP" altLang="en-US" sz="1400" b="1" strike="noStrike" dirty="0">
                          <a:solidFill>
                            <a:schemeClr val="tx1"/>
                          </a:solidFill>
                          <a:effectLst/>
                          <a:latin typeface="+mn-ea"/>
                          <a:ea typeface="+mn-ea"/>
                        </a:rPr>
                        <a:t>％</a:t>
                      </a:r>
                      <a:endParaRPr lang="ja-JP" sz="1200" b="1" strike="noStrike" dirty="0">
                        <a:solidFill>
                          <a:schemeClr val="tx1"/>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sz="1400" b="1" dirty="0">
                          <a:effectLst/>
                          <a:latin typeface="+mn-ea"/>
                          <a:ea typeface="+mn-ea"/>
                        </a:rPr>
                        <a:t>80</a:t>
                      </a:r>
                      <a:r>
                        <a:rPr lang="ja-JP" sz="1400" b="1" dirty="0">
                          <a:effectLst/>
                          <a:latin typeface="+mn-ea"/>
                          <a:ea typeface="+mn-ea"/>
                        </a:rPr>
                        <a:t>％</a:t>
                      </a:r>
                      <a:endParaRPr lang="ja-JP" sz="1400" b="1" dirty="0">
                        <a:solidFill>
                          <a:srgbClr val="000000"/>
                        </a:solidFill>
                        <a:effectLst/>
                        <a:latin typeface="+mn-ea"/>
                        <a:ea typeface="+mn-ea"/>
                        <a:cs typeface="HG丸ｺﾞｼｯｸM-PRO" panose="020F06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7994477"/>
                  </a:ext>
                </a:extLst>
              </a:tr>
            </a:tbl>
          </a:graphicData>
        </a:graphic>
      </p:graphicFrame>
      <p:sp>
        <p:nvSpPr>
          <p:cNvPr id="16" name="正方形/長方形 15"/>
          <p:cNvSpPr/>
          <p:nvPr/>
        </p:nvSpPr>
        <p:spPr>
          <a:xfrm>
            <a:off x="691916" y="1499255"/>
            <a:ext cx="611270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≪第４期大阪府がん対策推進計画における個別目標≫</a:t>
            </a:r>
          </a:p>
        </p:txBody>
      </p:sp>
      <p:sp>
        <p:nvSpPr>
          <p:cNvPr id="14" name="正方形/長方形 1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がんの予防･早期発見</a:t>
            </a:r>
          </a:p>
        </p:txBody>
      </p:sp>
      <p:sp>
        <p:nvSpPr>
          <p:cNvPr id="15" name="正方形/長方形 14"/>
          <p:cNvSpPr/>
          <p:nvPr/>
        </p:nvSpPr>
        <p:spPr>
          <a:xfrm>
            <a:off x="129324" y="939067"/>
            <a:ext cx="5241164" cy="355290"/>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（２）肝炎肝がん対策の推進　</a:t>
            </a:r>
            <a:r>
              <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計画Ｐ</a:t>
            </a: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66-</a:t>
            </a:r>
            <a:r>
              <a:rPr kumimoji="1" lang="en-US" altLang="ja-JP" sz="2000" b="1" dirty="0">
                <a:solidFill>
                  <a:prstClr val="white"/>
                </a:solidFill>
                <a:latin typeface="Calibri" panose="020F0502020204030204"/>
                <a:ea typeface="游ゴシック" panose="020B0400000000000000" pitchFamily="50" charset="-128"/>
              </a:rPr>
              <a:t>68</a:t>
            </a:r>
            <a:endParaRPr kumimoji="1"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スライド番号プレースホルダー 1">
            <a:extLst>
              <a:ext uri="{FF2B5EF4-FFF2-40B4-BE49-F238E27FC236}">
                <a16:creationId xmlns:a16="http://schemas.microsoft.com/office/drawing/2014/main" id="{87468FD4-CF97-41BC-A32E-59682099C017}"/>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6</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121536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1070815260"/>
              </p:ext>
            </p:extLst>
          </p:nvPr>
        </p:nvGraphicFramePr>
        <p:xfrm>
          <a:off x="143631" y="688741"/>
          <a:ext cx="9451570" cy="5833885"/>
        </p:xfrm>
        <a:graphic>
          <a:graphicData uri="http://schemas.openxmlformats.org/drawingml/2006/table">
            <a:tbl>
              <a:tblPr firstRow="1" bandRow="1">
                <a:tableStyleId>{5C22544A-7EE6-4342-B048-85BDC9FD1C3A}</a:tableStyleId>
              </a:tblPr>
              <a:tblGrid>
                <a:gridCol w="1347471">
                  <a:extLst>
                    <a:ext uri="{9D8B030D-6E8A-4147-A177-3AD203B41FA5}">
                      <a16:colId xmlns:a16="http://schemas.microsoft.com/office/drawing/2014/main" val="528851062"/>
                    </a:ext>
                  </a:extLst>
                </a:gridCol>
                <a:gridCol w="8104099">
                  <a:extLst>
                    <a:ext uri="{9D8B030D-6E8A-4147-A177-3AD203B41FA5}">
                      <a16:colId xmlns:a16="http://schemas.microsoft.com/office/drawing/2014/main" val="89849022"/>
                    </a:ext>
                  </a:extLst>
                </a:gridCol>
              </a:tblGrid>
              <a:tr h="5833885">
                <a:tc>
                  <a:txBody>
                    <a:bodyPr/>
                    <a:lstStyle/>
                    <a:p>
                      <a:r>
                        <a:rPr kumimoji="1" lang="ja-JP" altLang="en-US" sz="1400" dirty="0"/>
                        <a:t>本年度の取組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600"/>
                        </a:lnSpc>
                      </a:pPr>
                      <a:r>
                        <a:rPr kumimoji="1" lang="ja-JP" altLang="en-US" sz="1300" u="sng" dirty="0">
                          <a:solidFill>
                            <a:schemeClr val="tx1"/>
                          </a:solidFill>
                        </a:rPr>
                        <a:t>肝炎肝がんの予防</a:t>
                      </a:r>
                      <a:r>
                        <a:rPr kumimoji="1" lang="en-US" altLang="ja-JP" sz="1300" u="sng" dirty="0">
                          <a:solidFill>
                            <a:schemeClr val="tx1"/>
                          </a:solidFill>
                        </a:rPr>
                        <a:t>､</a:t>
                      </a:r>
                      <a:r>
                        <a:rPr kumimoji="1" lang="ja-JP" altLang="en-US" sz="1300" u="sng" dirty="0">
                          <a:solidFill>
                            <a:schemeClr val="tx1"/>
                          </a:solidFill>
                        </a:rPr>
                        <a:t>受診・受療の推進</a:t>
                      </a:r>
                      <a:r>
                        <a:rPr kumimoji="1" lang="en-US" altLang="ja-JP" sz="1300" dirty="0">
                          <a:solidFill>
                            <a:schemeClr val="tx1"/>
                          </a:solidFill>
                        </a:rPr>
                        <a:t>》</a:t>
                      </a:r>
                      <a:endParaRPr kumimoji="1" lang="en-US" altLang="ja-JP" sz="1300" b="0" dirty="0">
                        <a:solidFill>
                          <a:schemeClr val="tx1"/>
                        </a:solidFill>
                      </a:endParaRPr>
                    </a:p>
                    <a:p>
                      <a:pPr marL="179388" indent="-179388">
                        <a:lnSpc>
                          <a:spcPts val="1600"/>
                        </a:lnSpc>
                      </a:pPr>
                      <a:r>
                        <a:rPr kumimoji="1" lang="ja-JP" altLang="en-US" sz="1300" b="0" dirty="0">
                          <a:solidFill>
                            <a:schemeClr val="tx1"/>
                          </a:solidFill>
                        </a:rPr>
                        <a:t>■肝炎ウイルス検査の陽性者に対しフォローアップを実施し、精密検査受診状況を把握</a:t>
                      </a:r>
                      <a:endParaRPr kumimoji="1" lang="en-US" altLang="ja-JP" sz="1300" b="0" dirty="0">
                        <a:solidFill>
                          <a:schemeClr val="tx1"/>
                        </a:solidFill>
                      </a:endParaRPr>
                    </a:p>
                    <a:p>
                      <a:pPr marL="179388" indent="-179388">
                        <a:lnSpc>
                          <a:spcPts val="1600"/>
                        </a:lnSpc>
                      </a:pPr>
                      <a:r>
                        <a:rPr kumimoji="1" lang="ja-JP" altLang="en-US" sz="1300" b="0" dirty="0">
                          <a:solidFill>
                            <a:schemeClr val="tx1"/>
                          </a:solidFill>
                        </a:rPr>
                        <a:t>　するとともに精検未受診者に受診勧奨を実施。</a:t>
                      </a:r>
                      <a:r>
                        <a:rPr kumimoji="1" lang="en-US" altLang="ja-JP" sz="1300" b="0" dirty="0">
                          <a:solidFill>
                            <a:schemeClr val="tx1"/>
                          </a:solidFill>
                        </a:rPr>
                        <a:t>【R6</a:t>
                      </a:r>
                      <a:r>
                        <a:rPr kumimoji="1" lang="ja-JP" altLang="en-US" sz="1300" b="0" dirty="0">
                          <a:solidFill>
                            <a:schemeClr val="tx1"/>
                          </a:solidFill>
                        </a:rPr>
                        <a:t>年度陽性者：</a:t>
                      </a:r>
                      <a:r>
                        <a:rPr kumimoji="1" lang="en-US" altLang="ja-JP" sz="1300" b="0" dirty="0">
                          <a:solidFill>
                            <a:schemeClr val="tx1"/>
                          </a:solidFill>
                        </a:rPr>
                        <a:t>16</a:t>
                      </a:r>
                      <a:r>
                        <a:rPr kumimoji="1" lang="ja-JP" altLang="en-US" sz="1300" b="0" dirty="0">
                          <a:solidFill>
                            <a:schemeClr val="tx1"/>
                          </a:solidFill>
                        </a:rPr>
                        <a:t>人（</a:t>
                      </a:r>
                      <a:r>
                        <a:rPr kumimoji="1" lang="en-US" altLang="ja-JP" sz="1300" b="0" dirty="0">
                          <a:solidFill>
                            <a:schemeClr val="tx1"/>
                          </a:solidFill>
                        </a:rPr>
                        <a:t>R6.12</a:t>
                      </a:r>
                      <a:r>
                        <a:rPr kumimoji="1" lang="ja-JP" altLang="en-US" sz="1300" b="0" dirty="0">
                          <a:solidFill>
                            <a:schemeClr val="tx1"/>
                          </a:solidFill>
                        </a:rPr>
                        <a:t>末時点）</a:t>
                      </a:r>
                      <a:r>
                        <a:rPr kumimoji="1" lang="en-US" altLang="ja-JP" sz="1300" b="0" dirty="0">
                          <a:solidFill>
                            <a:schemeClr val="tx1"/>
                          </a:solidFill>
                        </a:rPr>
                        <a:t>】</a:t>
                      </a:r>
                    </a:p>
                    <a:p>
                      <a:pPr marL="179388" indent="-179388">
                        <a:lnSpc>
                          <a:spcPts val="1600"/>
                        </a:lnSpc>
                      </a:pPr>
                      <a:r>
                        <a:rPr kumimoji="1" lang="ja-JP" altLang="en-US" sz="1300" b="0" dirty="0">
                          <a:solidFill>
                            <a:schemeClr val="tx1"/>
                          </a:solidFill>
                        </a:rPr>
                        <a:t>■初回精密検査費用助成制度の周知強化</a:t>
                      </a:r>
                      <a:r>
                        <a:rPr kumimoji="1" lang="ja-JP" altLang="en-US" sz="1300" b="0" strike="noStrike" dirty="0">
                          <a:solidFill>
                            <a:schemeClr val="tx1"/>
                          </a:solidFill>
                        </a:rPr>
                        <a:t>（泌尿器科）</a:t>
                      </a:r>
                      <a:r>
                        <a:rPr kumimoji="1" lang="ja-JP" altLang="en-US" sz="1300" b="0" dirty="0">
                          <a:solidFill>
                            <a:schemeClr val="tx1"/>
                          </a:solidFill>
                        </a:rPr>
                        <a:t>。</a:t>
                      </a:r>
                      <a:r>
                        <a:rPr kumimoji="1" lang="en-US" altLang="ja-JP" sz="1300" b="0" dirty="0">
                          <a:solidFill>
                            <a:schemeClr val="tx1"/>
                          </a:solidFill>
                        </a:rPr>
                        <a:t>【R6</a:t>
                      </a:r>
                      <a:r>
                        <a:rPr kumimoji="1" lang="ja-JP" altLang="en-US" sz="1300" b="0" dirty="0">
                          <a:solidFill>
                            <a:schemeClr val="tx1"/>
                          </a:solidFill>
                        </a:rPr>
                        <a:t>年度：</a:t>
                      </a:r>
                      <a:r>
                        <a:rPr kumimoji="1" lang="en-US" altLang="ja-JP" sz="1300" b="0" dirty="0">
                          <a:solidFill>
                            <a:schemeClr val="tx1"/>
                          </a:solidFill>
                          <a:latin typeface="+mn-lt"/>
                          <a:ea typeface="+mn-ea"/>
                        </a:rPr>
                        <a:t>24</a:t>
                      </a:r>
                      <a:r>
                        <a:rPr kumimoji="1" lang="ja-JP" altLang="en-US" sz="1300" b="0" dirty="0">
                          <a:solidFill>
                            <a:schemeClr val="tx1"/>
                          </a:solidFill>
                        </a:rPr>
                        <a:t>件（</a:t>
                      </a:r>
                      <a:r>
                        <a:rPr kumimoji="1" lang="en-US" altLang="ja-JP" sz="1300" b="0" dirty="0">
                          <a:solidFill>
                            <a:schemeClr val="tx1"/>
                          </a:solidFill>
                        </a:rPr>
                        <a:t>R6.12</a:t>
                      </a:r>
                      <a:r>
                        <a:rPr kumimoji="1" lang="ja-JP" altLang="en-US" sz="1300" b="0" dirty="0">
                          <a:solidFill>
                            <a:schemeClr val="tx1"/>
                          </a:solidFill>
                        </a:rPr>
                        <a:t>末時点）</a:t>
                      </a:r>
                      <a:r>
                        <a:rPr kumimoji="1" lang="en-US" altLang="ja-JP" sz="1300" b="0" dirty="0">
                          <a:solidFill>
                            <a:schemeClr val="tx1"/>
                          </a:solidFill>
                        </a:rPr>
                        <a:t>】</a:t>
                      </a: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■定期検査費用助成制度の周知強化。</a:t>
                      </a:r>
                      <a:r>
                        <a:rPr kumimoji="1" lang="en-US" altLang="ja-JP" sz="1300" b="0" dirty="0">
                          <a:solidFill>
                            <a:schemeClr val="tx1"/>
                          </a:solidFill>
                        </a:rPr>
                        <a:t>【R6</a:t>
                      </a:r>
                      <a:r>
                        <a:rPr kumimoji="1" lang="ja-JP" altLang="en-US" sz="1300" b="0" dirty="0">
                          <a:solidFill>
                            <a:schemeClr val="tx1"/>
                          </a:solidFill>
                        </a:rPr>
                        <a:t>年度：</a:t>
                      </a:r>
                      <a:r>
                        <a:rPr kumimoji="1" lang="en-US" altLang="ja-JP" sz="1300" b="0" dirty="0">
                          <a:solidFill>
                            <a:schemeClr val="tx1"/>
                          </a:solidFill>
                        </a:rPr>
                        <a:t>47</a:t>
                      </a:r>
                      <a:r>
                        <a:rPr kumimoji="1" lang="ja-JP" altLang="en-US" sz="1300" b="0" dirty="0">
                          <a:solidFill>
                            <a:schemeClr val="tx1"/>
                          </a:solidFill>
                        </a:rPr>
                        <a:t>件（</a:t>
                      </a:r>
                      <a:r>
                        <a:rPr kumimoji="1" lang="en-US" altLang="ja-JP" sz="1300" b="0" dirty="0">
                          <a:solidFill>
                            <a:schemeClr val="tx1"/>
                          </a:solidFill>
                        </a:rPr>
                        <a:t>R6.12</a:t>
                      </a:r>
                      <a:r>
                        <a:rPr kumimoji="1" lang="ja-JP" altLang="en-US" sz="1300" b="0" dirty="0">
                          <a:solidFill>
                            <a:schemeClr val="tx1"/>
                          </a:solidFill>
                        </a:rPr>
                        <a:t>末時点）</a:t>
                      </a:r>
                      <a:r>
                        <a:rPr kumimoji="1" lang="en-US" altLang="ja-JP" sz="1300" b="0" dirty="0">
                          <a:solidFill>
                            <a:schemeClr val="tx1"/>
                          </a:solidFill>
                        </a:rPr>
                        <a:t>】</a:t>
                      </a: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■肝がん・重度肝硬変治療促進事業にかかる指定医療機関の拡大。</a:t>
                      </a:r>
                      <a:r>
                        <a:rPr kumimoji="1" lang="en-US" altLang="ja-JP" sz="1300" b="0" dirty="0">
                          <a:solidFill>
                            <a:schemeClr val="tx1"/>
                          </a:solidFill>
                        </a:rPr>
                        <a:t>【102</a:t>
                      </a:r>
                      <a:r>
                        <a:rPr kumimoji="1" lang="ja-JP" altLang="en-US" sz="1300" b="0" dirty="0">
                          <a:solidFill>
                            <a:schemeClr val="tx1"/>
                          </a:solidFill>
                        </a:rPr>
                        <a:t>機関（</a:t>
                      </a:r>
                      <a:r>
                        <a:rPr kumimoji="1" lang="en-US" altLang="ja-JP" sz="1300" b="0" dirty="0">
                          <a:solidFill>
                            <a:schemeClr val="tx1"/>
                          </a:solidFill>
                        </a:rPr>
                        <a:t>R6.12</a:t>
                      </a:r>
                      <a:r>
                        <a:rPr kumimoji="1" lang="ja-JP" altLang="en-US" sz="1300" b="0" dirty="0">
                          <a:solidFill>
                            <a:schemeClr val="tx1"/>
                          </a:solidFill>
                        </a:rPr>
                        <a:t>末時点）</a:t>
                      </a:r>
                      <a:r>
                        <a:rPr kumimoji="1" lang="en-US" altLang="ja-JP" sz="1300" b="0" dirty="0">
                          <a:solidFill>
                            <a:schemeClr val="tx1"/>
                          </a:solidFill>
                        </a:rPr>
                        <a:t>】</a:t>
                      </a: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■肝がん・重度肝硬変治療促進事業の実施。</a:t>
                      </a:r>
                      <a:r>
                        <a:rPr kumimoji="1" lang="en-US" altLang="ja-JP" sz="1300" b="0" dirty="0">
                          <a:solidFill>
                            <a:schemeClr val="tx1"/>
                          </a:solidFill>
                        </a:rPr>
                        <a:t>【</a:t>
                      </a:r>
                      <a:r>
                        <a:rPr kumimoji="1" lang="ja-JP" altLang="en-US" sz="1300" b="0" dirty="0">
                          <a:solidFill>
                            <a:schemeClr val="tx1"/>
                          </a:solidFill>
                        </a:rPr>
                        <a:t>累計：</a:t>
                      </a:r>
                      <a:r>
                        <a:rPr kumimoji="1" lang="en-US" altLang="ja-JP" sz="1300" b="0" dirty="0">
                          <a:solidFill>
                            <a:schemeClr val="tx1"/>
                          </a:solidFill>
                        </a:rPr>
                        <a:t>215</a:t>
                      </a:r>
                      <a:r>
                        <a:rPr kumimoji="1" lang="ja-JP" altLang="en-US" sz="1300" b="0" dirty="0">
                          <a:solidFill>
                            <a:schemeClr val="tx1"/>
                          </a:solidFill>
                        </a:rPr>
                        <a:t>人（</a:t>
                      </a:r>
                      <a:r>
                        <a:rPr kumimoji="1" lang="en-US" altLang="ja-JP" sz="1300" b="0" dirty="0">
                          <a:solidFill>
                            <a:schemeClr val="tx1"/>
                          </a:solidFill>
                        </a:rPr>
                        <a:t>R6.12</a:t>
                      </a:r>
                      <a:r>
                        <a:rPr kumimoji="1" lang="ja-JP" altLang="en-US" sz="1300" b="0" dirty="0">
                          <a:solidFill>
                            <a:schemeClr val="tx1"/>
                          </a:solidFill>
                        </a:rPr>
                        <a:t>末時点）</a:t>
                      </a:r>
                      <a:r>
                        <a:rPr kumimoji="1" lang="en-US" altLang="ja-JP" sz="1300" b="0" dirty="0">
                          <a:solidFill>
                            <a:schemeClr val="tx1"/>
                          </a:solidFill>
                        </a:rPr>
                        <a:t>】</a:t>
                      </a:r>
                    </a:p>
                    <a:p>
                      <a:pPr marL="0" marR="0" lvl="0" indent="0" algn="l" defTabSz="914400" rtl="0" eaLnBrk="1" fontAlgn="auto" latinLnBrk="0" hangingPunct="1">
                        <a:lnSpc>
                          <a:spcPts val="1600"/>
                        </a:lnSpc>
                        <a:spcBef>
                          <a:spcPts val="0"/>
                        </a:spcBef>
                        <a:spcAft>
                          <a:spcPts val="0"/>
                        </a:spcAft>
                        <a:buClrTx/>
                        <a:buSzTx/>
                        <a:buFontTx/>
                        <a:buNone/>
                        <a:tabLst/>
                        <a:defRPr/>
                      </a:pPr>
                      <a:endParaRPr kumimoji="1" lang="en-US" altLang="ja-JP" sz="1300" b="0" dirty="0">
                        <a:solidFill>
                          <a:schemeClr val="tx1"/>
                        </a:solidFill>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300" dirty="0">
                          <a:solidFill>
                            <a:schemeClr val="tx1"/>
                          </a:solidFill>
                        </a:rPr>
                        <a:t>《</a:t>
                      </a:r>
                      <a:r>
                        <a:rPr kumimoji="1" lang="ja-JP" altLang="en-US" sz="1300" u="sng" dirty="0">
                          <a:solidFill>
                            <a:schemeClr val="tx1"/>
                          </a:solidFill>
                        </a:rPr>
                        <a:t>肝炎ウイルス検査の受検促進</a:t>
                      </a:r>
                      <a:r>
                        <a:rPr kumimoji="1" lang="en-US" altLang="ja-JP" sz="1300" dirty="0">
                          <a:solidFill>
                            <a:schemeClr val="tx1"/>
                          </a:solidFill>
                        </a:rPr>
                        <a:t>》</a:t>
                      </a: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■市町村に対して受検者数向上にかかる情報提供等を行い、</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　各市町村における受検者数向上に向けた取り組みを支援</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　・促進。　</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■肝臓週間（</a:t>
                      </a:r>
                      <a:r>
                        <a:rPr kumimoji="1" lang="en-US" altLang="ja-JP" sz="1300" b="0" dirty="0">
                          <a:solidFill>
                            <a:schemeClr val="tx1"/>
                          </a:solidFill>
                        </a:rPr>
                        <a:t>R6.7.22</a:t>
                      </a:r>
                      <a:r>
                        <a:rPr kumimoji="1" lang="ja-JP" altLang="en-US" sz="1300" b="0" dirty="0">
                          <a:solidFill>
                            <a:schemeClr val="tx1"/>
                          </a:solidFill>
                        </a:rPr>
                        <a:t>～</a:t>
                      </a:r>
                      <a:r>
                        <a:rPr kumimoji="1" lang="en-US" altLang="ja-JP" sz="1300" b="0" dirty="0">
                          <a:solidFill>
                            <a:schemeClr val="tx1"/>
                          </a:solidFill>
                        </a:rPr>
                        <a:t>7.28</a:t>
                      </a:r>
                      <a:r>
                        <a:rPr kumimoji="1" lang="ja-JP" altLang="en-US" sz="1300" b="0" dirty="0">
                          <a:solidFill>
                            <a:schemeClr val="tx1"/>
                          </a:solidFill>
                        </a:rPr>
                        <a:t>）に合わせた肝炎ウイルス感染の</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　高リスク集団への働きかけ</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（肝疾患診療連携拠点病院や健康サポート薬局、企業等と</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　連携した啓発</a:t>
                      </a:r>
                      <a:r>
                        <a:rPr kumimoji="1" lang="ja-JP" altLang="en-US" sz="1300" b="0" strike="noStrike" dirty="0">
                          <a:solidFill>
                            <a:schemeClr val="tx1"/>
                          </a:solidFill>
                        </a:rPr>
                        <a:t>、</a:t>
                      </a:r>
                      <a:r>
                        <a:rPr kumimoji="1" lang="en-US" altLang="ja-JP" sz="1300" b="0" strike="noStrike" dirty="0">
                          <a:solidFill>
                            <a:schemeClr val="tx1"/>
                          </a:solidFill>
                        </a:rPr>
                        <a:t>SNS</a:t>
                      </a:r>
                      <a:r>
                        <a:rPr kumimoji="1" lang="ja-JP" altLang="en-US" sz="1300" b="0" strike="noStrike" dirty="0">
                          <a:solidFill>
                            <a:schemeClr val="tx1"/>
                          </a:solidFill>
                        </a:rPr>
                        <a:t>やデジタルサイネージ等の各種メディ</a:t>
                      </a:r>
                      <a:endParaRPr kumimoji="1" lang="en-US" altLang="ja-JP" sz="1300" b="0" strike="noStrike"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strike="noStrike" dirty="0">
                          <a:solidFill>
                            <a:schemeClr val="tx1"/>
                          </a:solidFill>
                        </a:rPr>
                        <a:t>　アを通じた受検勧奨</a:t>
                      </a:r>
                      <a:r>
                        <a:rPr kumimoji="1" lang="ja-JP" altLang="en-US" sz="1300" b="0" dirty="0">
                          <a:solidFill>
                            <a:schemeClr val="tx1"/>
                          </a:solidFill>
                        </a:rPr>
                        <a:t>）。</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endParaRPr kumimoji="1" lang="en-US" altLang="ja-JP" sz="1300" b="0" dirty="0">
                        <a:solidFill>
                          <a:schemeClr val="tx1"/>
                        </a:solidFill>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300" dirty="0">
                          <a:solidFill>
                            <a:schemeClr val="tx1"/>
                          </a:solidFill>
                        </a:rPr>
                        <a:t>《</a:t>
                      </a:r>
                      <a:r>
                        <a:rPr kumimoji="1" lang="ja-JP" altLang="en-US" sz="1300" u="sng" dirty="0">
                          <a:solidFill>
                            <a:schemeClr val="tx1"/>
                          </a:solidFill>
                        </a:rPr>
                        <a:t>肝炎肝がんに関する普及啓発の推進</a:t>
                      </a:r>
                      <a:r>
                        <a:rPr kumimoji="1" lang="en-US" altLang="ja-JP" sz="1300" dirty="0">
                          <a:solidFill>
                            <a:schemeClr val="tx1"/>
                          </a:solidFill>
                        </a:rPr>
                        <a:t>》</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dirty="0">
                          <a:solidFill>
                            <a:schemeClr val="tx1"/>
                          </a:solidFill>
                        </a:rPr>
                        <a:t>■</a:t>
                      </a:r>
                      <a:r>
                        <a:rPr kumimoji="1" lang="ja-JP" altLang="en-US" sz="1300" b="0" dirty="0">
                          <a:solidFill>
                            <a:schemeClr val="tx1"/>
                          </a:solidFill>
                        </a:rPr>
                        <a:t>肝炎医療コーディネーターの養成。</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　</a:t>
                      </a:r>
                      <a:r>
                        <a:rPr kumimoji="1" lang="en-US" altLang="ja-JP" sz="1300" b="0" dirty="0">
                          <a:solidFill>
                            <a:schemeClr val="tx1"/>
                          </a:solidFill>
                        </a:rPr>
                        <a:t>【R6</a:t>
                      </a:r>
                      <a:r>
                        <a:rPr kumimoji="1" lang="ja-JP" altLang="en-US" sz="1300" b="0" dirty="0">
                          <a:solidFill>
                            <a:schemeClr val="tx1"/>
                          </a:solidFill>
                        </a:rPr>
                        <a:t>年度：</a:t>
                      </a:r>
                      <a:r>
                        <a:rPr kumimoji="1" lang="en-US" altLang="ja-JP" sz="1300" b="0" dirty="0">
                          <a:solidFill>
                            <a:schemeClr val="tx1"/>
                          </a:solidFill>
                        </a:rPr>
                        <a:t>819</a:t>
                      </a:r>
                      <a:r>
                        <a:rPr kumimoji="1" lang="ja-JP" altLang="en-US" sz="1300" b="0" dirty="0">
                          <a:solidFill>
                            <a:schemeClr val="tx1"/>
                          </a:solidFill>
                        </a:rPr>
                        <a:t>人、累計</a:t>
                      </a:r>
                      <a:r>
                        <a:rPr kumimoji="1" lang="en-US" altLang="ja-JP" sz="1300" b="0" dirty="0">
                          <a:solidFill>
                            <a:schemeClr val="tx1"/>
                          </a:solidFill>
                        </a:rPr>
                        <a:t>5,041</a:t>
                      </a:r>
                      <a:r>
                        <a:rPr kumimoji="1" lang="ja-JP" altLang="en-US" sz="1300" b="0" dirty="0">
                          <a:solidFill>
                            <a:schemeClr val="tx1"/>
                          </a:solidFill>
                        </a:rPr>
                        <a:t>人（暫定値：</a:t>
                      </a:r>
                      <a:r>
                        <a:rPr kumimoji="1" lang="en-US" altLang="ja-JP" sz="1300" b="0" dirty="0">
                          <a:solidFill>
                            <a:schemeClr val="tx1"/>
                          </a:solidFill>
                        </a:rPr>
                        <a:t>R6.12</a:t>
                      </a:r>
                      <a:r>
                        <a:rPr kumimoji="1" lang="ja-JP" altLang="en-US" sz="1300" b="0" dirty="0">
                          <a:solidFill>
                            <a:schemeClr val="tx1"/>
                          </a:solidFill>
                        </a:rPr>
                        <a:t>末時点）</a:t>
                      </a:r>
                      <a:r>
                        <a:rPr kumimoji="1" lang="en-US" altLang="ja-JP" sz="1300" b="0" dirty="0">
                          <a:solidFill>
                            <a:schemeClr val="tx1"/>
                          </a:solidFill>
                        </a:rPr>
                        <a:t>】</a:t>
                      </a:r>
                    </a:p>
                    <a:p>
                      <a:pPr marL="179388" indent="-179388">
                        <a:lnSpc>
                          <a:spcPts val="1600"/>
                        </a:lnSpc>
                      </a:pPr>
                      <a:r>
                        <a:rPr kumimoji="1" lang="ja-JP" altLang="en-US" sz="1300" b="0" dirty="0">
                          <a:solidFill>
                            <a:schemeClr val="tx1"/>
                          </a:solidFill>
                          <a:latin typeface="+mn-ea"/>
                          <a:ea typeface="+mn-ea"/>
                        </a:rPr>
                        <a:t>■肝炎医療コーディネーターの活動促進（研修で活動紹介</a:t>
                      </a:r>
                      <a:r>
                        <a:rPr kumimoji="1" lang="en-US" altLang="ja-JP" sz="1300" b="0" dirty="0">
                          <a:solidFill>
                            <a:schemeClr val="tx1"/>
                          </a:solidFill>
                          <a:latin typeface="+mn-ea"/>
                          <a:ea typeface="+mn-ea"/>
                        </a:rPr>
                        <a:t>､</a:t>
                      </a:r>
                    </a:p>
                    <a:p>
                      <a:pPr marL="179388" indent="-179388">
                        <a:lnSpc>
                          <a:spcPts val="1600"/>
                        </a:lnSpc>
                      </a:pPr>
                      <a:r>
                        <a:rPr kumimoji="1" lang="ja-JP" altLang="en-US" sz="1300" b="0" dirty="0">
                          <a:solidFill>
                            <a:schemeClr val="tx1"/>
                          </a:solidFill>
                          <a:latin typeface="+mn-ea"/>
                          <a:ea typeface="+mn-ea"/>
                        </a:rPr>
                        <a:t>　啓発資材の提供</a:t>
                      </a:r>
                      <a:r>
                        <a:rPr kumimoji="1" lang="en-US" altLang="ja-JP" sz="1300" b="0" dirty="0">
                          <a:solidFill>
                            <a:schemeClr val="tx1"/>
                          </a:solidFill>
                          <a:latin typeface="+mn-ea"/>
                          <a:ea typeface="+mn-ea"/>
                        </a:rPr>
                        <a:t>､</a:t>
                      </a:r>
                      <a:r>
                        <a:rPr kumimoji="1" lang="ja-JP" altLang="en-US" sz="1300" b="0" dirty="0">
                          <a:solidFill>
                            <a:schemeClr val="tx1"/>
                          </a:solidFill>
                          <a:latin typeface="+mn-ea"/>
                          <a:ea typeface="+mn-ea"/>
                        </a:rPr>
                        <a:t>メーリングリストで情報提供</a:t>
                      </a:r>
                      <a:r>
                        <a:rPr kumimoji="1" lang="en-US" altLang="ja-JP" sz="1300" b="0" dirty="0">
                          <a:solidFill>
                            <a:schemeClr val="tx1"/>
                          </a:solidFill>
                          <a:latin typeface="+mn-ea"/>
                          <a:ea typeface="+mn-ea"/>
                        </a:rPr>
                        <a:t>)</a:t>
                      </a:r>
                      <a:r>
                        <a:rPr kumimoji="1" lang="ja-JP" altLang="en-US" sz="1300" b="0" dirty="0">
                          <a:solidFill>
                            <a:schemeClr val="tx1"/>
                          </a:solidFill>
                          <a:latin typeface="+mn-ea"/>
                          <a:ea typeface="+mn-ea"/>
                        </a:rPr>
                        <a:t>。</a:t>
                      </a:r>
                      <a:endParaRPr kumimoji="1" lang="en-US" altLang="ja-JP" sz="1300" b="0" dirty="0">
                        <a:solidFill>
                          <a:schemeClr val="tx1"/>
                        </a:solidFill>
                        <a:latin typeface="+mn-ea"/>
                        <a:ea typeface="+mn-ea"/>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■各関係機関にポスターや案内チラシ、ティッシュ等の配付</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　を行い肝炎医療費助成制度の周知を強化。</a:t>
                      </a:r>
                      <a:endParaRPr kumimoji="1" lang="en-US" altLang="ja-JP" sz="1300" b="0" dirty="0">
                        <a:solidFill>
                          <a:schemeClr val="tx1"/>
                        </a:solidFill>
                      </a:endParaRPr>
                    </a:p>
                    <a:p>
                      <a:pPr marL="179388" marR="0" lvl="0" indent="-179388" algn="l" defTabSz="914400" rtl="0" eaLnBrk="1" fontAlgn="auto" latinLnBrk="0" hangingPunct="1">
                        <a:lnSpc>
                          <a:spcPts val="1600"/>
                        </a:lnSpc>
                        <a:spcBef>
                          <a:spcPts val="0"/>
                        </a:spcBef>
                        <a:spcAft>
                          <a:spcPts val="0"/>
                        </a:spcAft>
                        <a:buClrTx/>
                        <a:buSzTx/>
                        <a:buFontTx/>
                        <a:buNone/>
                        <a:tabLst/>
                        <a:defRPr/>
                      </a:pPr>
                      <a:endParaRPr kumimoji="1" lang="en-US" altLang="ja-JP" sz="13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2518608525"/>
              </p:ext>
            </p:extLst>
          </p:nvPr>
        </p:nvGraphicFramePr>
        <p:xfrm>
          <a:off x="186492" y="95535"/>
          <a:ext cx="9426329" cy="527654"/>
        </p:xfrm>
        <a:graphic>
          <a:graphicData uri="http://schemas.openxmlformats.org/drawingml/2006/table">
            <a:tbl>
              <a:tblPr firstRow="1" bandRow="1">
                <a:tableStyleId>{5C22544A-7EE6-4342-B048-85BDC9FD1C3A}</a:tableStyleId>
              </a:tblPr>
              <a:tblGrid>
                <a:gridCol w="1346619">
                  <a:extLst>
                    <a:ext uri="{9D8B030D-6E8A-4147-A177-3AD203B41FA5}">
                      <a16:colId xmlns:a16="http://schemas.microsoft.com/office/drawing/2014/main" val="3795206225"/>
                    </a:ext>
                  </a:extLst>
                </a:gridCol>
                <a:gridCol w="8079710">
                  <a:extLst>
                    <a:ext uri="{9D8B030D-6E8A-4147-A177-3AD203B41FA5}">
                      <a16:colId xmlns:a16="http://schemas.microsoft.com/office/drawing/2014/main" val="1328953327"/>
                    </a:ext>
                  </a:extLst>
                </a:gridCol>
              </a:tblGrid>
              <a:tr h="527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現状･課題</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9388" indent="-179388">
                        <a:lnSpc>
                          <a:spcPts val="1700"/>
                        </a:lnSpc>
                      </a:pPr>
                      <a:r>
                        <a:rPr kumimoji="1" lang="ja-JP" altLang="en-US" sz="1400" b="1" dirty="0">
                          <a:solidFill>
                            <a:schemeClr val="tx1"/>
                          </a:solidFill>
                        </a:rPr>
                        <a:t>◆肝炎肝がん予防のためには、肝炎ウイルス検査のさらなる受検促進や陽性者への精密検査の受診勧奨、肝疾患診療連携拠点病院を中心とする医療提供体制の充実が必要。</a:t>
                      </a:r>
                      <a:endParaRPr kumimoji="1" lang="en-US" altLang="ja-JP"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sp>
        <p:nvSpPr>
          <p:cNvPr id="25" name="正方形/長方形 24">
            <a:extLst>
              <a:ext uri="{FF2B5EF4-FFF2-40B4-BE49-F238E27FC236}">
                <a16:creationId xmlns:a16="http://schemas.microsoft.com/office/drawing/2014/main" id="{2D5A29F7-E68A-4CEF-887D-F6DB6CB083D4}"/>
              </a:ext>
            </a:extLst>
          </p:cNvPr>
          <p:cNvSpPr/>
          <p:nvPr/>
        </p:nvSpPr>
        <p:spPr>
          <a:xfrm>
            <a:off x="9066084" y="3270148"/>
            <a:ext cx="546737" cy="1664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88" b="1" dirty="0">
                <a:latin typeface="Meiryo UI" panose="020B0604030504040204" pitchFamily="50" charset="-128"/>
                <a:ea typeface="Meiryo UI" panose="020B0604030504040204" pitchFamily="50" charset="-128"/>
              </a:rPr>
              <a:t>（表面）</a:t>
            </a:r>
          </a:p>
        </p:txBody>
      </p:sp>
      <p:pic>
        <p:nvPicPr>
          <p:cNvPr id="16" name="図 15">
            <a:extLst>
              <a:ext uri="{FF2B5EF4-FFF2-40B4-BE49-F238E27FC236}">
                <a16:creationId xmlns:a16="http://schemas.microsoft.com/office/drawing/2014/main" id="{957268A4-E37C-48CD-930E-0845DAF1DBAA}"/>
              </a:ext>
            </a:extLst>
          </p:cNvPr>
          <p:cNvPicPr>
            <a:picLocks noChangeAspect="1"/>
          </p:cNvPicPr>
          <p:nvPr/>
        </p:nvPicPr>
        <p:blipFill>
          <a:blip r:embed="rId3"/>
          <a:stretch>
            <a:fillRect/>
          </a:stretch>
        </p:blipFill>
        <p:spPr>
          <a:xfrm>
            <a:off x="7827071" y="5356002"/>
            <a:ext cx="1283176" cy="778695"/>
          </a:xfrm>
          <a:prstGeom prst="rect">
            <a:avLst/>
          </a:prstGeom>
          <a:ln>
            <a:solidFill>
              <a:schemeClr val="tx1"/>
            </a:solidFill>
          </a:ln>
        </p:spPr>
      </p:pic>
      <p:pic>
        <p:nvPicPr>
          <p:cNvPr id="7" name="図 6">
            <a:extLst>
              <a:ext uri="{FF2B5EF4-FFF2-40B4-BE49-F238E27FC236}">
                <a16:creationId xmlns:a16="http://schemas.microsoft.com/office/drawing/2014/main" id="{D80A2511-6E19-4083-B702-7D9102FBD7A5}"/>
              </a:ext>
            </a:extLst>
          </p:cNvPr>
          <p:cNvPicPr>
            <a:picLocks noChangeAspect="1"/>
          </p:cNvPicPr>
          <p:nvPr/>
        </p:nvPicPr>
        <p:blipFill rotWithShape="1">
          <a:blip r:embed="rId4"/>
          <a:srcRect l="15241" t="25605" r="19589" b="14589"/>
          <a:stretch/>
        </p:blipFill>
        <p:spPr>
          <a:xfrm>
            <a:off x="6448662" y="5358410"/>
            <a:ext cx="1283176" cy="778695"/>
          </a:xfrm>
          <a:prstGeom prst="rect">
            <a:avLst/>
          </a:prstGeom>
          <a:ln>
            <a:solidFill>
              <a:schemeClr val="tx1"/>
            </a:solidFill>
          </a:ln>
        </p:spPr>
      </p:pic>
      <p:pic>
        <p:nvPicPr>
          <p:cNvPr id="8" name="図 7">
            <a:extLst>
              <a:ext uri="{FF2B5EF4-FFF2-40B4-BE49-F238E27FC236}">
                <a16:creationId xmlns:a16="http://schemas.microsoft.com/office/drawing/2014/main" id="{A98674C9-AF16-4C62-B3C0-07D094C7DB85}"/>
              </a:ext>
            </a:extLst>
          </p:cNvPr>
          <p:cNvPicPr>
            <a:picLocks noChangeAspect="1"/>
          </p:cNvPicPr>
          <p:nvPr/>
        </p:nvPicPr>
        <p:blipFill rotWithShape="1">
          <a:blip r:embed="rId5"/>
          <a:srcRect l="27867" t="21219" r="32795" b="26980"/>
          <a:stretch/>
        </p:blipFill>
        <p:spPr>
          <a:xfrm>
            <a:off x="7090250" y="4225398"/>
            <a:ext cx="1327082" cy="933203"/>
          </a:xfrm>
          <a:prstGeom prst="rect">
            <a:avLst/>
          </a:prstGeom>
          <a:ln>
            <a:solidFill>
              <a:schemeClr val="tx1"/>
            </a:solidFill>
          </a:ln>
        </p:spPr>
      </p:pic>
      <p:pic>
        <p:nvPicPr>
          <p:cNvPr id="19" name="図 18">
            <a:extLst>
              <a:ext uri="{FF2B5EF4-FFF2-40B4-BE49-F238E27FC236}">
                <a16:creationId xmlns:a16="http://schemas.microsoft.com/office/drawing/2014/main" id="{B6508E38-7809-4439-A3DA-61ADE06BA525}"/>
              </a:ext>
            </a:extLst>
          </p:cNvPr>
          <p:cNvPicPr>
            <a:picLocks noChangeAspect="1"/>
          </p:cNvPicPr>
          <p:nvPr/>
        </p:nvPicPr>
        <p:blipFill rotWithShape="1">
          <a:blip r:embed="rId6"/>
          <a:srcRect t="2458" b="53300"/>
          <a:stretch/>
        </p:blipFill>
        <p:spPr>
          <a:xfrm>
            <a:off x="8623312" y="2775959"/>
            <a:ext cx="801580" cy="530006"/>
          </a:xfrm>
          <a:prstGeom prst="rect">
            <a:avLst/>
          </a:prstGeom>
          <a:ln>
            <a:solidFill>
              <a:schemeClr val="tx1"/>
            </a:solidFill>
          </a:ln>
        </p:spPr>
      </p:pic>
      <p:pic>
        <p:nvPicPr>
          <p:cNvPr id="20" name="図 19">
            <a:extLst>
              <a:ext uri="{FF2B5EF4-FFF2-40B4-BE49-F238E27FC236}">
                <a16:creationId xmlns:a16="http://schemas.microsoft.com/office/drawing/2014/main" id="{663EDBE6-742A-426E-B2BA-875AA93A47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523" y="2769267"/>
            <a:ext cx="894237" cy="12391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4B20113D-C1AC-4AFB-9211-F1194894AB01}"/>
              </a:ext>
            </a:extLst>
          </p:cNvPr>
          <p:cNvPicPr>
            <a:picLocks noChangeAspect="1"/>
          </p:cNvPicPr>
          <p:nvPr/>
        </p:nvPicPr>
        <p:blipFill rotWithShape="1">
          <a:blip r:embed="rId8"/>
          <a:srcRect l="18032" t="28837" r="34035" b="10278"/>
          <a:stretch/>
        </p:blipFill>
        <p:spPr>
          <a:xfrm rot="5400000">
            <a:off x="7391347" y="2868077"/>
            <a:ext cx="1090548" cy="897787"/>
          </a:xfrm>
          <a:prstGeom prst="rect">
            <a:avLst/>
          </a:prstGeom>
          <a:ln>
            <a:solidFill>
              <a:schemeClr val="tx1"/>
            </a:solidFill>
          </a:ln>
        </p:spPr>
      </p:pic>
      <p:pic>
        <p:nvPicPr>
          <p:cNvPr id="18" name="図 17">
            <a:extLst>
              <a:ext uri="{FF2B5EF4-FFF2-40B4-BE49-F238E27FC236}">
                <a16:creationId xmlns:a16="http://schemas.microsoft.com/office/drawing/2014/main" id="{7362E371-A1CB-4827-98AA-7BFD34936006}"/>
              </a:ext>
            </a:extLst>
          </p:cNvPr>
          <p:cNvPicPr>
            <a:picLocks noChangeAspect="1"/>
          </p:cNvPicPr>
          <p:nvPr/>
        </p:nvPicPr>
        <p:blipFill rotWithShape="1">
          <a:blip r:embed="rId6"/>
          <a:srcRect t="55214"/>
          <a:stretch/>
        </p:blipFill>
        <p:spPr>
          <a:xfrm>
            <a:off x="8623312" y="3429000"/>
            <a:ext cx="809724" cy="541975"/>
          </a:xfrm>
          <a:prstGeom prst="rect">
            <a:avLst/>
          </a:prstGeom>
          <a:ln>
            <a:solidFill>
              <a:schemeClr val="tx1"/>
            </a:solidFill>
          </a:ln>
        </p:spPr>
      </p:pic>
      <p:sp>
        <p:nvSpPr>
          <p:cNvPr id="6" name="正方形/長方形 5">
            <a:extLst>
              <a:ext uri="{FF2B5EF4-FFF2-40B4-BE49-F238E27FC236}">
                <a16:creationId xmlns:a16="http://schemas.microsoft.com/office/drawing/2014/main" id="{9C512293-5273-44B7-AA9A-C4F3E8F4C1D9}"/>
              </a:ext>
            </a:extLst>
          </p:cNvPr>
          <p:cNvSpPr/>
          <p:nvPr/>
        </p:nvSpPr>
        <p:spPr>
          <a:xfrm>
            <a:off x="6530167" y="4065772"/>
            <a:ext cx="2212628" cy="1664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00" b="1" dirty="0">
                <a:latin typeface="+mn-ea"/>
              </a:rPr>
              <a:t> ▼大阪城天守閣ライトアップ</a:t>
            </a:r>
          </a:p>
        </p:txBody>
      </p:sp>
      <p:sp>
        <p:nvSpPr>
          <p:cNvPr id="13" name="正方形/長方形 12">
            <a:extLst>
              <a:ext uri="{FF2B5EF4-FFF2-40B4-BE49-F238E27FC236}">
                <a16:creationId xmlns:a16="http://schemas.microsoft.com/office/drawing/2014/main" id="{78A5BA5D-FAA0-4CC2-A889-8DC16345D2CD}"/>
              </a:ext>
            </a:extLst>
          </p:cNvPr>
          <p:cNvSpPr/>
          <p:nvPr/>
        </p:nvSpPr>
        <p:spPr>
          <a:xfrm>
            <a:off x="7090250" y="2569652"/>
            <a:ext cx="1296533" cy="2186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00" b="1" dirty="0">
                <a:latin typeface="Meiryo UI" panose="020B0604030504040204" pitchFamily="50" charset="-128"/>
                <a:ea typeface="Meiryo UI" panose="020B0604030504040204" pitchFamily="50" charset="-128"/>
              </a:rPr>
              <a:t>  ▼</a:t>
            </a:r>
            <a:r>
              <a:rPr lang="ja-JP" altLang="en-US" sz="700" b="1" dirty="0">
                <a:latin typeface="+mn-ea"/>
              </a:rPr>
              <a:t>啓発ポスター</a:t>
            </a:r>
          </a:p>
        </p:txBody>
      </p:sp>
      <p:sp>
        <p:nvSpPr>
          <p:cNvPr id="17" name="正方形/長方形 16">
            <a:extLst>
              <a:ext uri="{FF2B5EF4-FFF2-40B4-BE49-F238E27FC236}">
                <a16:creationId xmlns:a16="http://schemas.microsoft.com/office/drawing/2014/main" id="{86970316-9F7E-42F7-9428-B55246FAED6F}"/>
              </a:ext>
            </a:extLst>
          </p:cNvPr>
          <p:cNvSpPr/>
          <p:nvPr/>
        </p:nvSpPr>
        <p:spPr>
          <a:xfrm>
            <a:off x="8390911" y="2546749"/>
            <a:ext cx="1129127" cy="2584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00" b="1" dirty="0">
                <a:latin typeface="Meiryo UI" panose="020B0604030504040204" pitchFamily="50" charset="-128"/>
                <a:ea typeface="Meiryo UI" panose="020B0604030504040204" pitchFamily="50" charset="-128"/>
              </a:rPr>
              <a:t> ▼</a:t>
            </a:r>
            <a:r>
              <a:rPr lang="ja-JP" altLang="en-US" sz="700" b="1" dirty="0">
                <a:latin typeface="+mn-ea"/>
              </a:rPr>
              <a:t>ポケットティッシュ</a:t>
            </a:r>
          </a:p>
        </p:txBody>
      </p:sp>
      <p:sp>
        <p:nvSpPr>
          <p:cNvPr id="22" name="正方形/長方形 21">
            <a:extLst>
              <a:ext uri="{FF2B5EF4-FFF2-40B4-BE49-F238E27FC236}">
                <a16:creationId xmlns:a16="http://schemas.microsoft.com/office/drawing/2014/main" id="{2F93B461-DCA8-477E-B48E-118D536E28B0}"/>
              </a:ext>
            </a:extLst>
          </p:cNvPr>
          <p:cNvSpPr/>
          <p:nvPr/>
        </p:nvSpPr>
        <p:spPr>
          <a:xfrm>
            <a:off x="5958628" y="2583954"/>
            <a:ext cx="1574413" cy="17766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00" b="1" dirty="0">
                <a:latin typeface="Meiryo UI" panose="020B0604030504040204" pitchFamily="50" charset="-128"/>
                <a:ea typeface="Meiryo UI" panose="020B0604030504040204" pitchFamily="50" charset="-128"/>
              </a:rPr>
              <a:t>▼肝炎</a:t>
            </a:r>
            <a:r>
              <a:rPr lang="ja-JP" altLang="en-US" sz="700" b="1" dirty="0">
                <a:latin typeface="+mn-ea"/>
              </a:rPr>
              <a:t>ウイルス</a:t>
            </a:r>
            <a:r>
              <a:rPr lang="ja-JP" altLang="en-US" sz="700" b="1" dirty="0">
                <a:latin typeface="Meiryo UI" panose="020B0604030504040204" pitchFamily="50" charset="-128"/>
                <a:ea typeface="Meiryo UI" panose="020B0604030504040204" pitchFamily="50" charset="-128"/>
              </a:rPr>
              <a:t>検査</a:t>
            </a:r>
            <a:r>
              <a:rPr lang="ja-JP" altLang="en-US" sz="700" b="1" dirty="0">
                <a:latin typeface="+mn-ea"/>
              </a:rPr>
              <a:t>チラシ</a:t>
            </a:r>
          </a:p>
        </p:txBody>
      </p:sp>
      <p:sp>
        <p:nvSpPr>
          <p:cNvPr id="28" name="正方形/長方形 27">
            <a:extLst>
              <a:ext uri="{FF2B5EF4-FFF2-40B4-BE49-F238E27FC236}">
                <a16:creationId xmlns:a16="http://schemas.microsoft.com/office/drawing/2014/main" id="{11427DA0-5D23-40F0-8BFC-775D146437B5}"/>
              </a:ext>
            </a:extLst>
          </p:cNvPr>
          <p:cNvSpPr/>
          <p:nvPr/>
        </p:nvSpPr>
        <p:spPr>
          <a:xfrm>
            <a:off x="6080454" y="5212191"/>
            <a:ext cx="2542858" cy="1220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00" b="1" dirty="0">
                <a:latin typeface="+mn-ea"/>
              </a:rPr>
              <a:t> ▼デジタルサイネージ放映用啓発動画・静止画</a:t>
            </a:r>
          </a:p>
        </p:txBody>
      </p:sp>
      <p:sp>
        <p:nvSpPr>
          <p:cNvPr id="26" name="正方形/長方形 25">
            <a:extLst>
              <a:ext uri="{FF2B5EF4-FFF2-40B4-BE49-F238E27FC236}">
                <a16:creationId xmlns:a16="http://schemas.microsoft.com/office/drawing/2014/main" id="{4962DCD3-B511-477D-8FB4-4E98D432DA22}"/>
              </a:ext>
            </a:extLst>
          </p:cNvPr>
          <p:cNvSpPr/>
          <p:nvPr/>
        </p:nvSpPr>
        <p:spPr>
          <a:xfrm>
            <a:off x="9120477" y="3937244"/>
            <a:ext cx="470918" cy="16225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88" b="1" dirty="0">
                <a:latin typeface="Meiryo UI" panose="020B0604030504040204" pitchFamily="50" charset="-128"/>
                <a:ea typeface="Meiryo UI" panose="020B0604030504040204" pitchFamily="50" charset="-128"/>
              </a:rPr>
              <a:t>（裏面）</a:t>
            </a:r>
          </a:p>
        </p:txBody>
      </p:sp>
      <p:sp>
        <p:nvSpPr>
          <p:cNvPr id="21" name="正方形/長方形 20">
            <a:extLst>
              <a:ext uri="{FF2B5EF4-FFF2-40B4-BE49-F238E27FC236}">
                <a16:creationId xmlns:a16="http://schemas.microsoft.com/office/drawing/2014/main" id="{9D092C75-1877-4258-8C81-D026A05CC59C}"/>
              </a:ext>
            </a:extLst>
          </p:cNvPr>
          <p:cNvSpPr/>
          <p:nvPr/>
        </p:nvSpPr>
        <p:spPr>
          <a:xfrm>
            <a:off x="5994947" y="2380310"/>
            <a:ext cx="3144445" cy="209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a:latin typeface="+mn-ea"/>
              </a:rPr>
              <a:t>＜肝臓週間に合わせて活用した啓発媒体＞</a:t>
            </a:r>
            <a:endParaRPr kumimoji="1" lang="ja-JP" altLang="en-US" sz="1200" dirty="0"/>
          </a:p>
        </p:txBody>
      </p:sp>
      <p:sp>
        <p:nvSpPr>
          <p:cNvPr id="23" name="スライド番号プレースホルダー 1">
            <a:extLst>
              <a:ext uri="{FF2B5EF4-FFF2-40B4-BE49-F238E27FC236}">
                <a16:creationId xmlns:a16="http://schemas.microsoft.com/office/drawing/2014/main" id="{4E1EA6CB-9167-4178-8F7B-75916E143458}"/>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7</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433464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1280142541"/>
              </p:ext>
            </p:extLst>
          </p:nvPr>
        </p:nvGraphicFramePr>
        <p:xfrm>
          <a:off x="310244" y="674980"/>
          <a:ext cx="9070520" cy="3327501"/>
        </p:xfrm>
        <a:graphic>
          <a:graphicData uri="http://schemas.openxmlformats.org/drawingml/2006/table">
            <a:tbl>
              <a:tblPr firstRow="1" bandRow="1">
                <a:tableStyleId>{5C22544A-7EE6-4342-B048-85BDC9FD1C3A}</a:tableStyleId>
              </a:tblPr>
              <a:tblGrid>
                <a:gridCol w="1356738">
                  <a:extLst>
                    <a:ext uri="{9D8B030D-6E8A-4147-A177-3AD203B41FA5}">
                      <a16:colId xmlns:a16="http://schemas.microsoft.com/office/drawing/2014/main" val="528851062"/>
                    </a:ext>
                  </a:extLst>
                </a:gridCol>
                <a:gridCol w="7713782">
                  <a:extLst>
                    <a:ext uri="{9D8B030D-6E8A-4147-A177-3AD203B41FA5}">
                      <a16:colId xmlns:a16="http://schemas.microsoft.com/office/drawing/2014/main" val="89849022"/>
                    </a:ext>
                  </a:extLst>
                </a:gridCol>
              </a:tblGrid>
              <a:tr h="10457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課題等</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9388" indent="-179388">
                        <a:lnSpc>
                          <a:spcPts val="1600"/>
                        </a:lnSpc>
                      </a:pPr>
                      <a:r>
                        <a:rPr kumimoji="1" lang="ja-JP" altLang="en-US" sz="1300" b="0" dirty="0">
                          <a:solidFill>
                            <a:schemeClr val="tx1"/>
                          </a:solidFill>
                          <a:latin typeface="+mn-ea"/>
                          <a:ea typeface="+mn-ea"/>
                        </a:rPr>
                        <a:t>■肝炎医療コーディネーターの活動促進（養成対象の拡大、研修内容の充実等）。</a:t>
                      </a:r>
                    </a:p>
                    <a:p>
                      <a:pPr marL="179388" indent="-179388">
                        <a:lnSpc>
                          <a:spcPts val="1600"/>
                        </a:lnSpc>
                      </a:pPr>
                      <a:r>
                        <a:rPr kumimoji="1" lang="ja-JP" altLang="en-US" sz="1300" b="0" dirty="0">
                          <a:solidFill>
                            <a:schemeClr val="tx1"/>
                          </a:solidFill>
                          <a:latin typeface="+mn-ea"/>
                          <a:ea typeface="+mn-ea"/>
                        </a:rPr>
                        <a:t>■市町村及び職域、福祉分野との連携強化。</a:t>
                      </a:r>
                    </a:p>
                    <a:p>
                      <a:pPr marL="179388" indent="-179388">
                        <a:lnSpc>
                          <a:spcPts val="1600"/>
                        </a:lnSpc>
                      </a:pPr>
                      <a:r>
                        <a:rPr kumimoji="1" lang="ja-JP" altLang="en-US" sz="1300" b="0" dirty="0">
                          <a:solidFill>
                            <a:schemeClr val="tx1"/>
                          </a:solidFill>
                          <a:latin typeface="+mn-ea"/>
                          <a:ea typeface="+mn-ea"/>
                        </a:rPr>
                        <a:t>■肝炎、肝がん患者の重症化予防の推進。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r h="1269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bg1"/>
                          </a:solidFill>
                          <a:latin typeface="+mn-ea"/>
                          <a:ea typeface="+mn-ea"/>
                        </a:rPr>
                        <a:t>次年度の主な取組み</a:t>
                      </a:r>
                      <a:endParaRPr kumimoji="1" lang="en-US" altLang="ja-JP" sz="14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9388" indent="-179388">
                        <a:lnSpc>
                          <a:spcPts val="1600"/>
                        </a:lnSpc>
                      </a:pPr>
                      <a:r>
                        <a:rPr kumimoji="1" lang="ja-JP" altLang="en-US" sz="1300" b="1" dirty="0">
                          <a:solidFill>
                            <a:schemeClr val="tx1"/>
                          </a:solidFill>
                          <a:latin typeface="+mn-ea"/>
                          <a:ea typeface="+mn-ea"/>
                        </a:rPr>
                        <a:t>■</a:t>
                      </a:r>
                      <a:r>
                        <a:rPr kumimoji="1" lang="ja-JP" altLang="en-US" sz="1300" b="0" dirty="0">
                          <a:solidFill>
                            <a:schemeClr val="tx1"/>
                          </a:solidFill>
                          <a:latin typeface="+mn-ea"/>
                          <a:ea typeface="+mn-ea"/>
                        </a:rPr>
                        <a:t>肝炎医療コーディネーター等と連携した受検勧奨・制度周知・正しい知識の普及啓発</a:t>
                      </a:r>
                      <a:endParaRPr kumimoji="1" lang="en-US" altLang="ja-JP" sz="1300" b="0" dirty="0">
                        <a:solidFill>
                          <a:schemeClr val="tx1"/>
                        </a:solidFill>
                        <a:latin typeface="+mn-ea"/>
                        <a:ea typeface="+mn-ea"/>
                      </a:endParaRPr>
                    </a:p>
                    <a:p>
                      <a:pPr marL="179388" indent="-179388">
                        <a:lnSpc>
                          <a:spcPts val="1600"/>
                        </a:lnSpc>
                      </a:pPr>
                      <a:r>
                        <a:rPr kumimoji="1" lang="ja-JP" altLang="en-US" sz="1300" b="0" dirty="0">
                          <a:solidFill>
                            <a:schemeClr val="tx1"/>
                          </a:solidFill>
                          <a:latin typeface="+mn-ea"/>
                          <a:ea typeface="+mn-ea"/>
                        </a:rPr>
                        <a:t>（福祉施設への働きかけ等）。</a:t>
                      </a:r>
                      <a:endParaRPr kumimoji="1" lang="en-US" altLang="ja-JP" sz="1300" b="0" dirty="0">
                        <a:solidFill>
                          <a:schemeClr val="tx1"/>
                        </a:solidFill>
                        <a:latin typeface="+mn-ea"/>
                        <a:ea typeface="+mn-ea"/>
                      </a:endParaRPr>
                    </a:p>
                    <a:p>
                      <a:pPr marL="179388" indent="-179388">
                        <a:lnSpc>
                          <a:spcPts val="1600"/>
                        </a:lnSpc>
                      </a:pPr>
                      <a:r>
                        <a:rPr kumimoji="1" lang="ja-JP" altLang="en-US" sz="1300" b="0" dirty="0">
                          <a:solidFill>
                            <a:schemeClr val="tx1"/>
                          </a:solidFill>
                          <a:latin typeface="+mn-ea"/>
                          <a:ea typeface="+mn-ea"/>
                        </a:rPr>
                        <a:t>■陽性者のフォローアップの充実を市町村に働きかけ精密検査受診率の向上に取り組む。</a:t>
                      </a:r>
                      <a:endParaRPr kumimoji="1" lang="en-US" altLang="ja-JP" sz="1300" b="0" dirty="0">
                        <a:solidFill>
                          <a:schemeClr val="tx1"/>
                        </a:solidFill>
                        <a:latin typeface="+mn-ea"/>
                        <a:ea typeface="+mn-ea"/>
                      </a:endParaRPr>
                    </a:p>
                    <a:p>
                      <a:pPr marL="179388" marR="0" lvl="0" indent="-179388" algn="l" defTabSz="914400" rtl="0" eaLnBrk="1" fontAlgn="auto" latinLnBrk="0" hangingPunct="1">
                        <a:lnSpc>
                          <a:spcPts val="1600"/>
                        </a:lnSpc>
                        <a:spcBef>
                          <a:spcPts val="0"/>
                        </a:spcBef>
                        <a:spcAft>
                          <a:spcPts val="0"/>
                        </a:spcAft>
                        <a:buClrTx/>
                        <a:buSzTx/>
                        <a:buFontTx/>
                        <a:buNone/>
                        <a:tabLst/>
                        <a:defRPr/>
                      </a:pPr>
                      <a:r>
                        <a:rPr kumimoji="1" lang="ja-JP" altLang="en-US" sz="1300" b="0" dirty="0">
                          <a:solidFill>
                            <a:schemeClr val="tx1"/>
                          </a:solidFill>
                        </a:rPr>
                        <a:t>■肝がん・重度肝硬変治療促進事業の活用数増（同事業指定病院等との連携強化）。</a:t>
                      </a:r>
                      <a:endParaRPr kumimoji="1" lang="en-US" altLang="ja-JP" sz="1300" b="0" dirty="0">
                        <a:solidFill>
                          <a:schemeClr val="tx1"/>
                        </a:solidFill>
                      </a:endParaRPr>
                    </a:p>
                    <a:p>
                      <a:pPr marL="179388" indent="-179388">
                        <a:lnSpc>
                          <a:spcPts val="1600"/>
                        </a:lnSpc>
                      </a:pPr>
                      <a:r>
                        <a:rPr kumimoji="1" lang="ja-JP" altLang="en-US" sz="1300" b="0" dirty="0">
                          <a:solidFill>
                            <a:schemeClr val="tx1"/>
                          </a:solidFill>
                          <a:latin typeface="+mn-ea"/>
                          <a:ea typeface="+mn-ea"/>
                        </a:rPr>
                        <a:t>■重症化予防推進事業の推進（初回精密検査費用及び定期検査費用助成事業の活用数増）。</a:t>
                      </a:r>
                      <a:endParaRPr kumimoji="1" lang="en-US" altLang="ja-JP" sz="1300" b="0" dirty="0">
                        <a:solidFill>
                          <a:schemeClr val="tx1"/>
                        </a:solidFill>
                        <a:latin typeface="+mn-ea"/>
                        <a:ea typeface="+mn-ea"/>
                      </a:endParaRPr>
                    </a:p>
                    <a:p>
                      <a:pPr marL="179388" indent="-179388">
                        <a:lnSpc>
                          <a:spcPts val="1600"/>
                        </a:lnSpc>
                      </a:pPr>
                      <a:endParaRPr kumimoji="1" lang="en-US" altLang="ja-JP" sz="13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303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bg1"/>
                          </a:solidFill>
                          <a:latin typeface="+mn-ea"/>
                          <a:ea typeface="+mn-ea"/>
                        </a:rPr>
                        <a:t>令和６年度最終予算</a:t>
                      </a:r>
                      <a:r>
                        <a:rPr kumimoji="1" lang="ja-JP" altLang="en-US" sz="900" b="1" dirty="0">
                          <a:solidFill>
                            <a:schemeClr val="bg1"/>
                          </a:solidFill>
                          <a:latin typeface="+mn-ea"/>
                          <a:ea typeface="+mn-ea"/>
                        </a:rPr>
                        <a:t>（案</a:t>
                      </a:r>
                      <a:r>
                        <a:rPr kumimoji="1" lang="en-US" altLang="ja-JP" sz="900" b="1" dirty="0">
                          <a:solidFill>
                            <a:schemeClr val="bg1"/>
                          </a:solidFill>
                          <a:latin typeface="+mn-ea"/>
                          <a:ea typeface="+mn-ea"/>
                        </a:rPr>
                        <a:t>)</a:t>
                      </a:r>
                      <a:r>
                        <a:rPr kumimoji="1" lang="ja-JP" altLang="en-US" sz="900" b="1" dirty="0">
                          <a:solidFill>
                            <a:schemeClr val="bg1"/>
                          </a:solidFill>
                          <a:latin typeface="+mn-ea"/>
                          <a:ea typeface="+mn-ea"/>
                        </a:rPr>
                        <a:t>（主要事業）</a:t>
                      </a:r>
                      <a:endParaRPr kumimoji="1" lang="ja-JP" altLang="en-US" sz="1200" b="1"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kumimoji="1" lang="ja-JP" altLang="en-US" sz="1300" dirty="0">
                          <a:solidFill>
                            <a:schemeClr val="tx1"/>
                          </a:solidFill>
                          <a:latin typeface="游ゴシック" panose="020B0400000000000000" pitchFamily="50" charset="-128"/>
                          <a:ea typeface="游ゴシック" panose="020B0400000000000000" pitchFamily="50" charset="-128"/>
                        </a:rPr>
                        <a:t>肝炎ウイルス検査事業（</a:t>
                      </a:r>
                      <a:r>
                        <a:rPr kumimoji="1" lang="en-US" altLang="ja-JP" sz="1300" strike="noStrike" dirty="0">
                          <a:solidFill>
                            <a:schemeClr val="tx1"/>
                          </a:solidFill>
                          <a:latin typeface="游ゴシック" panose="020B0400000000000000" pitchFamily="50" charset="-128"/>
                          <a:ea typeface="游ゴシック" panose="020B0400000000000000" pitchFamily="50" charset="-128"/>
                        </a:rPr>
                        <a:t>48,133</a:t>
                      </a:r>
                      <a:r>
                        <a:rPr kumimoji="1" lang="ja-JP" altLang="en-US" sz="1300" dirty="0">
                          <a:solidFill>
                            <a:schemeClr val="tx1"/>
                          </a:solidFill>
                          <a:latin typeface="游ゴシック" panose="020B0400000000000000" pitchFamily="50" charset="-128"/>
                          <a:ea typeface="游ゴシック" panose="020B0400000000000000" pitchFamily="50" charset="-128"/>
                        </a:rPr>
                        <a:t>千円）、肝炎肝がん総合対策事業（</a:t>
                      </a:r>
                      <a:r>
                        <a:rPr kumimoji="1" lang="en-US" altLang="ja-JP" sz="1300" strike="noStrike" dirty="0">
                          <a:solidFill>
                            <a:schemeClr val="tx1"/>
                          </a:solidFill>
                          <a:latin typeface="游ゴシック" panose="020B0400000000000000" pitchFamily="50" charset="-128"/>
                          <a:ea typeface="游ゴシック" panose="020B0400000000000000" pitchFamily="50" charset="-128"/>
                        </a:rPr>
                        <a:t>20,252</a:t>
                      </a:r>
                      <a:r>
                        <a:rPr kumimoji="1" lang="ja-JP" altLang="en-US" sz="1300" dirty="0">
                          <a:solidFill>
                            <a:schemeClr val="tx1"/>
                          </a:solidFill>
                          <a:latin typeface="游ゴシック" panose="020B0400000000000000" pitchFamily="50" charset="-128"/>
                          <a:ea typeface="游ゴシック" panose="020B0400000000000000" pitchFamily="50" charset="-128"/>
                        </a:rPr>
                        <a:t>千円）、</a:t>
                      </a:r>
                      <a:endParaRPr kumimoji="1" lang="en-US" altLang="ja-JP" sz="1300" dirty="0">
                        <a:solidFill>
                          <a:schemeClr val="tx1"/>
                        </a:solidFill>
                        <a:latin typeface="游ゴシック" panose="020B0400000000000000" pitchFamily="50" charset="-128"/>
                        <a:ea typeface="游ゴシック" panose="020B0400000000000000" pitchFamily="50" charset="-128"/>
                      </a:endParaRPr>
                    </a:p>
                    <a:p>
                      <a:r>
                        <a:rPr kumimoji="1" lang="ja-JP" altLang="en-US" sz="1300" dirty="0">
                          <a:solidFill>
                            <a:schemeClr val="tx1"/>
                          </a:solidFill>
                          <a:latin typeface="游ゴシック" panose="020B0400000000000000" pitchFamily="50" charset="-128"/>
                          <a:ea typeface="游ゴシック" panose="020B0400000000000000" pitchFamily="50" charset="-128"/>
                        </a:rPr>
                        <a:t>肝炎医療費等援助事業（</a:t>
                      </a:r>
                      <a:r>
                        <a:rPr kumimoji="1" lang="en-US" altLang="ja-JP" sz="1300" dirty="0">
                          <a:solidFill>
                            <a:schemeClr val="tx1"/>
                          </a:solidFill>
                          <a:latin typeface="游ゴシック" panose="020B0400000000000000" pitchFamily="50" charset="-128"/>
                          <a:ea typeface="游ゴシック" panose="020B0400000000000000" pitchFamily="50" charset="-128"/>
                        </a:rPr>
                        <a:t>473,288</a:t>
                      </a:r>
                      <a:r>
                        <a:rPr kumimoji="1" lang="ja-JP" altLang="en-US" sz="1300" dirty="0">
                          <a:solidFill>
                            <a:schemeClr val="tx1"/>
                          </a:solidFill>
                          <a:latin typeface="游ゴシック" panose="020B0400000000000000" pitchFamily="50" charset="-128"/>
                          <a:ea typeface="游ゴシック" panose="020B0400000000000000" pitchFamily="50" charset="-128"/>
                        </a:rPr>
                        <a:t>千円）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516140"/>
                  </a:ext>
                </a:extLst>
              </a:tr>
              <a:tr h="303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令和７年度当初予算</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（案</a:t>
                      </a:r>
                      <a:r>
                        <a:rPr kumimoji="1" lang="en-US" altLang="ja-JP"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a:t>
                      </a:r>
                      <a:r>
                        <a:rPr kumimoji="1" lang="ja-JP" altLang="en-US" sz="9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kumimoji="1" lang="ja-JP" altLang="en-US" sz="1300" dirty="0">
                          <a:solidFill>
                            <a:schemeClr val="tx1"/>
                          </a:solidFill>
                          <a:latin typeface="游ゴシック" panose="020B0400000000000000" pitchFamily="50" charset="-128"/>
                          <a:ea typeface="+mn-ea"/>
                        </a:rPr>
                        <a:t>肝炎ウイルス検査事業（</a:t>
                      </a:r>
                      <a:r>
                        <a:rPr kumimoji="1" lang="en-US" altLang="ja-JP" sz="1300" strike="noStrike" dirty="0">
                          <a:solidFill>
                            <a:schemeClr val="tx1"/>
                          </a:solidFill>
                          <a:latin typeface="游ゴシック" panose="020B0400000000000000" pitchFamily="50" charset="-128"/>
                          <a:ea typeface="+mn-ea"/>
                        </a:rPr>
                        <a:t>45,812</a:t>
                      </a:r>
                      <a:r>
                        <a:rPr kumimoji="1" lang="ja-JP" altLang="en-US" sz="1300" dirty="0">
                          <a:solidFill>
                            <a:schemeClr val="tx1"/>
                          </a:solidFill>
                          <a:latin typeface="游ゴシック" panose="020B0400000000000000" pitchFamily="50" charset="-128"/>
                          <a:ea typeface="+mn-ea"/>
                        </a:rPr>
                        <a:t>千円）、肝炎肝がん総合対策事業（</a:t>
                      </a:r>
                      <a:r>
                        <a:rPr kumimoji="1" lang="en-US" altLang="ja-JP" sz="1300" strike="noStrike">
                          <a:solidFill>
                            <a:schemeClr val="tx1"/>
                          </a:solidFill>
                          <a:latin typeface="游ゴシック" panose="020B0400000000000000" pitchFamily="50" charset="-128"/>
                          <a:ea typeface="+mn-ea"/>
                        </a:rPr>
                        <a:t>20,873</a:t>
                      </a:r>
                      <a:r>
                        <a:rPr kumimoji="1" lang="ja-JP" altLang="en-US" sz="1300">
                          <a:solidFill>
                            <a:schemeClr val="tx1"/>
                          </a:solidFill>
                          <a:latin typeface="游ゴシック" panose="020B0400000000000000" pitchFamily="50" charset="-128"/>
                          <a:ea typeface="+mn-ea"/>
                        </a:rPr>
                        <a:t>千円</a:t>
                      </a:r>
                      <a:r>
                        <a:rPr kumimoji="1" lang="ja-JP" altLang="en-US" sz="1300" dirty="0">
                          <a:solidFill>
                            <a:schemeClr val="tx1"/>
                          </a:solidFill>
                          <a:latin typeface="游ゴシック" panose="020B0400000000000000" pitchFamily="50" charset="-128"/>
                          <a:ea typeface="+mn-ea"/>
                        </a:rPr>
                        <a:t>）、</a:t>
                      </a:r>
                      <a:endParaRPr kumimoji="1" lang="en-US" altLang="ja-JP" sz="1300" dirty="0">
                        <a:solidFill>
                          <a:schemeClr val="tx1"/>
                        </a:solidFill>
                        <a:latin typeface="游ゴシック" panose="020B0400000000000000" pitchFamily="50" charset="-128"/>
                        <a:ea typeface="+mn-ea"/>
                      </a:endParaRPr>
                    </a:p>
                    <a:p>
                      <a:r>
                        <a:rPr kumimoji="1" lang="ja-JP" altLang="en-US" sz="1300" dirty="0">
                          <a:solidFill>
                            <a:schemeClr val="tx1"/>
                          </a:solidFill>
                          <a:latin typeface="游ゴシック" panose="020B0400000000000000" pitchFamily="50" charset="-128"/>
                          <a:ea typeface="+mn-ea"/>
                        </a:rPr>
                        <a:t>肝炎医療費等援助事業（</a:t>
                      </a:r>
                      <a:r>
                        <a:rPr kumimoji="1" lang="en-US" altLang="ja-JP" sz="1300" dirty="0">
                          <a:solidFill>
                            <a:schemeClr val="tx1"/>
                          </a:solidFill>
                          <a:latin typeface="游ゴシック" panose="020B0400000000000000" pitchFamily="50" charset="-128"/>
                          <a:ea typeface="+mn-ea"/>
                        </a:rPr>
                        <a:t>446,222</a:t>
                      </a:r>
                      <a:r>
                        <a:rPr kumimoji="1" lang="ja-JP" altLang="en-US" sz="1300" dirty="0">
                          <a:solidFill>
                            <a:schemeClr val="tx1"/>
                          </a:solidFill>
                          <a:latin typeface="游ゴシック" panose="020B0400000000000000" pitchFamily="50" charset="-128"/>
                          <a:ea typeface="+mn-ea"/>
                        </a:rPr>
                        <a:t>千円）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3020483"/>
                  </a:ext>
                </a:extLst>
              </a:tr>
            </a:tbl>
          </a:graphicData>
        </a:graphic>
      </p:graphicFrame>
      <p:sp>
        <p:nvSpPr>
          <p:cNvPr id="4" name="スライド番号プレースホルダー 1">
            <a:extLst>
              <a:ext uri="{FF2B5EF4-FFF2-40B4-BE49-F238E27FC236}">
                <a16:creationId xmlns:a16="http://schemas.microsoft.com/office/drawing/2014/main" id="{6ED7CA72-2B70-4AE4-9D73-10808F0EC1D5}"/>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8</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818079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概ね予定どおり</a:t>
            </a:r>
          </a:p>
        </p:txBody>
      </p:sp>
      <p:sp>
        <p:nvSpPr>
          <p:cNvPr id="8" name="正方形/長方形 7"/>
          <p:cNvSpPr/>
          <p:nvPr/>
        </p:nvSpPr>
        <p:spPr>
          <a:xfrm>
            <a:off x="359002" y="1023214"/>
            <a:ext cx="9259910" cy="54696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p:cNvSpPr/>
          <p:nvPr/>
        </p:nvSpPr>
        <p:spPr>
          <a:xfrm>
            <a:off x="704481" y="1401277"/>
            <a:ext cx="611270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≪第４期大阪府がん対策推進計画における個別目標≫</a:t>
            </a:r>
          </a:p>
        </p:txBody>
      </p:sp>
      <p:graphicFrame>
        <p:nvGraphicFramePr>
          <p:cNvPr id="17" name="表 16"/>
          <p:cNvGraphicFramePr>
            <a:graphicFrameLocks noGrp="1"/>
          </p:cNvGraphicFramePr>
          <p:nvPr>
            <p:extLst>
              <p:ext uri="{D42A27DB-BD31-4B8C-83A1-F6EECF244321}">
                <p14:modId xmlns:p14="http://schemas.microsoft.com/office/powerpoint/2010/main" val="3403422705"/>
              </p:ext>
            </p:extLst>
          </p:nvPr>
        </p:nvGraphicFramePr>
        <p:xfrm>
          <a:off x="750793" y="1779631"/>
          <a:ext cx="8477874" cy="4624200"/>
        </p:xfrm>
        <a:graphic>
          <a:graphicData uri="http://schemas.openxmlformats.org/drawingml/2006/table">
            <a:tbl>
              <a:tblPr firstRow="1" firstCol="1" bandRow="1">
                <a:tableStyleId>{5C22544A-7EE6-4342-B048-85BDC9FD1C3A}</a:tableStyleId>
              </a:tblPr>
              <a:tblGrid>
                <a:gridCol w="361599">
                  <a:extLst>
                    <a:ext uri="{9D8B030D-6E8A-4147-A177-3AD203B41FA5}">
                      <a16:colId xmlns:a16="http://schemas.microsoft.com/office/drawing/2014/main" val="20000"/>
                    </a:ext>
                  </a:extLst>
                </a:gridCol>
                <a:gridCol w="1258275">
                  <a:extLst>
                    <a:ext uri="{9D8B030D-6E8A-4147-A177-3AD203B41FA5}">
                      <a16:colId xmlns:a16="http://schemas.microsoft.com/office/drawing/2014/main" val="20001"/>
                    </a:ext>
                  </a:extLst>
                </a:gridCol>
                <a:gridCol w="1447800">
                  <a:extLst>
                    <a:ext uri="{9D8B030D-6E8A-4147-A177-3AD203B41FA5}">
                      <a16:colId xmlns:a16="http://schemas.microsoft.com/office/drawing/2014/main" val="3638852499"/>
                    </a:ext>
                  </a:extLst>
                </a:gridCol>
                <a:gridCol w="2023533">
                  <a:extLst>
                    <a:ext uri="{9D8B030D-6E8A-4147-A177-3AD203B41FA5}">
                      <a16:colId xmlns:a16="http://schemas.microsoft.com/office/drawing/2014/main" val="2214206044"/>
                    </a:ext>
                  </a:extLst>
                </a:gridCol>
                <a:gridCol w="1686367">
                  <a:extLst>
                    <a:ext uri="{9D8B030D-6E8A-4147-A177-3AD203B41FA5}">
                      <a16:colId xmlns:a16="http://schemas.microsoft.com/office/drawing/2014/main" val="4002315387"/>
                    </a:ext>
                  </a:extLst>
                </a:gridCol>
                <a:gridCol w="1700300">
                  <a:extLst>
                    <a:ext uri="{9D8B030D-6E8A-4147-A177-3AD203B41FA5}">
                      <a16:colId xmlns:a16="http://schemas.microsoft.com/office/drawing/2014/main" val="4039634864"/>
                    </a:ext>
                  </a:extLst>
                </a:gridCol>
              </a:tblGrid>
              <a:tr h="467367">
                <a:tc>
                  <a:txBody>
                    <a:bodyPr/>
                    <a:lstStyle/>
                    <a:p>
                      <a:pPr algn="ctr" fontAlgn="auto">
                        <a:lnSpc>
                          <a:spcPts val="1600"/>
                        </a:lnSpc>
                        <a:spcAft>
                          <a:spcPts val="0"/>
                        </a:spcAft>
                      </a:pPr>
                      <a:r>
                        <a:rPr lang="en-US" sz="1400" b="1" dirty="0">
                          <a:effectLst/>
                          <a:latin typeface="+mn-ea"/>
                          <a:ea typeface="+mn-ea"/>
                        </a:rPr>
                        <a:t> </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50000"/>
                      </a:schemeClr>
                    </a:solidFill>
                  </a:tcPr>
                </a:tc>
                <a:tc gridSpan="2">
                  <a:txBody>
                    <a:bodyPr/>
                    <a:lstStyle/>
                    <a:p>
                      <a:pPr algn="ctr" fontAlgn="auto">
                        <a:lnSpc>
                          <a:spcPts val="1600"/>
                        </a:lnSpc>
                        <a:spcAft>
                          <a:spcPts val="0"/>
                        </a:spcAft>
                      </a:pPr>
                      <a:r>
                        <a:rPr lang="ja-JP" sz="1400" b="1" dirty="0">
                          <a:effectLst/>
                          <a:latin typeface="+mn-ea"/>
                          <a:ea typeface="+mn-ea"/>
                        </a:rPr>
                        <a:t>個別目標</a:t>
                      </a:r>
                      <a:endParaRPr lang="ja-JP" sz="1400" b="1" dirty="0">
                        <a:solidFill>
                          <a:srgbClr val="000000"/>
                        </a:solidFill>
                        <a:effectLst/>
                        <a:latin typeface="+mn-ea"/>
                        <a:ea typeface="+mn-ea"/>
                        <a:cs typeface="HG丸ｺﾞｼｯｸM-PRO"/>
                      </a:endParaRPr>
                    </a:p>
                  </a:txBody>
                  <a:tcPr marL="62865" marR="62865" marT="0" marB="0" anchor="ctr">
                    <a:lnL w="28575"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50000"/>
                      </a:schemeClr>
                    </a:solidFill>
                  </a:tcPr>
                </a:tc>
                <a:tc hMerge="1">
                  <a:txBody>
                    <a:bodyPr/>
                    <a:lstStyle/>
                    <a:p>
                      <a:endParaRPr kumimoji="1" lang="ja-JP" altLang="en-US"/>
                    </a:p>
                  </a:txBody>
                  <a:tcPr/>
                </a:tc>
                <a:tc>
                  <a:txBody>
                    <a:bodyPr/>
                    <a:lstStyle/>
                    <a:p>
                      <a:pPr algn="ctr" fontAlgn="auto">
                        <a:lnSpc>
                          <a:spcPts val="1600"/>
                        </a:lnSpc>
                        <a:spcAft>
                          <a:spcPts val="0"/>
                        </a:spcAft>
                      </a:pPr>
                      <a:r>
                        <a:rPr lang="ja-JP" altLang="en-US" sz="1400" b="1" dirty="0">
                          <a:solidFill>
                            <a:schemeClr val="bg1"/>
                          </a:solidFill>
                          <a:effectLst/>
                          <a:latin typeface="+mn-ea"/>
                          <a:ea typeface="+mn-ea"/>
                        </a:rPr>
                        <a:t>計画策定時</a:t>
                      </a:r>
                      <a:r>
                        <a:rPr lang="ja-JP" sz="1400" b="1" dirty="0">
                          <a:solidFill>
                            <a:schemeClr val="bg1"/>
                          </a:solidFill>
                          <a:effectLst/>
                          <a:latin typeface="+mn-ea"/>
                          <a:ea typeface="+mn-ea"/>
                        </a:rPr>
                        <a:t>の</a:t>
                      </a:r>
                      <a:r>
                        <a:rPr lang="ja-JP" altLang="en-US" sz="1400" b="1" dirty="0">
                          <a:solidFill>
                            <a:schemeClr val="bg1"/>
                          </a:solidFill>
                          <a:effectLst/>
                          <a:latin typeface="+mn-ea"/>
                          <a:ea typeface="+mn-ea"/>
                        </a:rPr>
                        <a:t>値</a:t>
                      </a:r>
                      <a:endParaRPr lang="en-US" altLang="ja-JP" sz="1400" b="1" dirty="0">
                        <a:solidFill>
                          <a:schemeClr val="bg1"/>
                        </a:solidFill>
                        <a:effectLst/>
                        <a:latin typeface="+mn-ea"/>
                        <a:ea typeface="+mn-ea"/>
                      </a:endParaRPr>
                    </a:p>
                    <a:p>
                      <a:pPr algn="ctr" fontAlgn="auto">
                        <a:lnSpc>
                          <a:spcPts val="1600"/>
                        </a:lnSpc>
                        <a:spcAft>
                          <a:spcPts val="0"/>
                        </a:spcAft>
                      </a:pPr>
                      <a:r>
                        <a:rPr lang="en-US" altLang="ja-JP" sz="1100" b="1" dirty="0">
                          <a:solidFill>
                            <a:schemeClr val="bg1"/>
                          </a:solidFill>
                          <a:effectLst/>
                          <a:latin typeface="+mn-ea"/>
                          <a:ea typeface="+mn-ea"/>
                        </a:rPr>
                        <a:t>【</a:t>
                      </a:r>
                      <a:r>
                        <a:rPr lang="ja-JP" altLang="en-US" sz="1100" b="1" dirty="0">
                          <a:solidFill>
                            <a:schemeClr val="bg1"/>
                          </a:solidFill>
                          <a:effectLst/>
                          <a:latin typeface="+mn-ea"/>
                          <a:ea typeface="+mn-ea"/>
                        </a:rPr>
                        <a:t>令和４</a:t>
                      </a:r>
                      <a:r>
                        <a:rPr lang="en-US" altLang="ja-JP" sz="1100" b="1" dirty="0">
                          <a:solidFill>
                            <a:schemeClr val="bg1"/>
                          </a:solidFill>
                          <a:effectLst/>
                          <a:latin typeface="+mn-ea"/>
                          <a:ea typeface="+mn-ea"/>
                        </a:rPr>
                        <a:t>(2022</a:t>
                      </a:r>
                      <a:r>
                        <a:rPr lang="ja-JP" altLang="en-US" sz="1100" b="1" dirty="0">
                          <a:solidFill>
                            <a:schemeClr val="bg1"/>
                          </a:solidFill>
                          <a:effectLst/>
                          <a:latin typeface="+mn-ea"/>
                          <a:ea typeface="+mn-ea"/>
                        </a:rPr>
                        <a:t>）年</a:t>
                      </a:r>
                      <a:r>
                        <a:rPr lang="en-US" altLang="ja-JP" sz="1100" b="1" dirty="0">
                          <a:solidFill>
                            <a:schemeClr val="bg1"/>
                          </a:solidFill>
                          <a:effectLst/>
                          <a:latin typeface="+mn-ea"/>
                          <a:ea typeface="+mn-ea"/>
                        </a:rPr>
                        <a:t>】</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kumimoji="1" lang="ja-JP"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現状</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値</a:t>
                      </a:r>
                      <a:endParaRPr lang="ja-JP" sz="1400" b="1"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altLang="ja-JP" sz="1400" b="1" dirty="0">
                          <a:solidFill>
                            <a:schemeClr val="bg1"/>
                          </a:solidFill>
                          <a:effectLst/>
                          <a:latin typeface="+mn-ea"/>
                          <a:ea typeface="+mn-ea"/>
                        </a:rPr>
                        <a:t>2029</a:t>
                      </a:r>
                      <a:r>
                        <a:rPr lang="ja-JP" sz="1400" b="1" dirty="0">
                          <a:solidFill>
                            <a:schemeClr val="bg1"/>
                          </a:solidFill>
                          <a:effectLst/>
                          <a:latin typeface="+mn-ea"/>
                          <a:ea typeface="+mn-ea"/>
                        </a:rPr>
                        <a:t>年度目標</a:t>
                      </a:r>
                      <a:r>
                        <a:rPr lang="ja-JP" altLang="en-US" sz="1400" b="1" dirty="0">
                          <a:solidFill>
                            <a:schemeClr val="bg1"/>
                          </a:solidFill>
                          <a:effectLst/>
                          <a:latin typeface="+mn-ea"/>
                          <a:ea typeface="+mn-ea"/>
                        </a:rPr>
                        <a:t>値</a:t>
                      </a:r>
                      <a:endParaRPr lang="ja-JP" sz="1400" b="1" dirty="0">
                        <a:solidFill>
                          <a:schemeClr val="bg1"/>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353173">
                <a:tc>
                  <a:txBody>
                    <a:bodyPr/>
                    <a:lstStyle/>
                    <a:p>
                      <a:pPr algn="ctr" fontAlgn="auto">
                        <a:lnSpc>
                          <a:spcPts val="1600"/>
                        </a:lnSpc>
                        <a:spcAft>
                          <a:spcPts val="0"/>
                        </a:spcAft>
                      </a:pPr>
                      <a:r>
                        <a:rPr lang="ja-JP" sz="1400" b="1" dirty="0">
                          <a:effectLst/>
                          <a:latin typeface="+mn-ea"/>
                          <a:ea typeface="+mn-ea"/>
                        </a:rPr>
                        <a:t>１</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accent5">
                        <a:lumMod val="50000"/>
                      </a:schemeClr>
                    </a:solidFill>
                  </a:tcPr>
                </a:tc>
                <a:tc rowSpan="5">
                  <a:txBody>
                    <a:bodyPr/>
                    <a:lstStyle/>
                    <a:p>
                      <a:pPr algn="l" fontAlgn="auto">
                        <a:lnSpc>
                          <a:spcPts val="1600"/>
                        </a:lnSpc>
                        <a:spcAft>
                          <a:spcPts val="0"/>
                        </a:spcAft>
                      </a:pPr>
                      <a:r>
                        <a:rPr lang="ja-JP" sz="1400" b="1" kern="100" dirty="0">
                          <a:effectLst/>
                          <a:latin typeface="+mn-ea"/>
                          <a:ea typeface="+mn-ea"/>
                        </a:rPr>
                        <a:t>がん検診</a:t>
                      </a:r>
                      <a:endParaRPr lang="en-US" altLang="ja-JP" sz="1400" b="1" kern="100" dirty="0">
                        <a:effectLst/>
                        <a:latin typeface="+mn-ea"/>
                        <a:ea typeface="+mn-ea"/>
                      </a:endParaRPr>
                    </a:p>
                    <a:p>
                      <a:pPr algn="l" fontAlgn="auto">
                        <a:lnSpc>
                          <a:spcPts val="1600"/>
                        </a:lnSpc>
                        <a:spcAft>
                          <a:spcPts val="0"/>
                        </a:spcAft>
                      </a:pPr>
                      <a:r>
                        <a:rPr lang="ja-JP" sz="1400" b="1" kern="100" dirty="0">
                          <a:effectLst/>
                          <a:latin typeface="+mn-ea"/>
                          <a:ea typeface="+mn-ea"/>
                        </a:rPr>
                        <a:t>受診率</a:t>
                      </a:r>
                      <a:endParaRPr lang="ja-JP" sz="1400" b="1" dirty="0">
                        <a:effectLst/>
                        <a:latin typeface="+mn-ea"/>
                        <a:ea typeface="+mn-ea"/>
                      </a:endParaRPr>
                    </a:p>
                  </a:txBody>
                  <a:tcPr marL="62865" marR="62865" marT="0"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ja-JP" sz="1400" b="1">
                          <a:effectLst/>
                          <a:latin typeface="+mn-ea"/>
                          <a:ea typeface="+mn-ea"/>
                        </a:rPr>
                        <a:t>胃がん</a:t>
                      </a:r>
                      <a:endParaRPr lang="ja-JP" sz="1400" b="1"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36.8%</a:t>
                      </a:r>
                      <a:endParaRPr lang="ja-JP" sz="1400" b="1"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令和７年度</a:t>
                      </a:r>
                      <a:r>
                        <a:rPr kumimoji="1" lang="zh-TW"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国民生活基礎調査</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の結果を受け算出</a:t>
                      </a:r>
                    </a:p>
                    <a:p>
                      <a:pPr algn="l" fontAlgn="auto">
                        <a:lnSpc>
                          <a:spcPts val="1600"/>
                        </a:lnSpc>
                        <a:spcAft>
                          <a:spcPts val="0"/>
                        </a:spcAft>
                      </a:pPr>
                      <a:endParaRPr lang="ja-JP" sz="1400" b="1"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50</a:t>
                      </a:r>
                      <a:r>
                        <a:rPr lang="ja-JP" altLang="en-US" sz="1400" b="1" dirty="0">
                          <a:solidFill>
                            <a:schemeClr val="tx1"/>
                          </a:solidFill>
                          <a:effectLst/>
                          <a:latin typeface="+mn-ea"/>
                          <a:ea typeface="+mn-ea"/>
                          <a:cs typeface="HG丸ｺﾞｼｯｸM-PRO"/>
                        </a:rPr>
                        <a:t>％</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3173">
                <a:tc>
                  <a:txBody>
                    <a:bodyPr/>
                    <a:lstStyle/>
                    <a:p>
                      <a:pPr algn="ctr" fontAlgn="auto">
                        <a:lnSpc>
                          <a:spcPts val="1600"/>
                        </a:lnSpc>
                        <a:spcAft>
                          <a:spcPts val="0"/>
                        </a:spcAft>
                      </a:pPr>
                      <a:r>
                        <a:rPr lang="ja-JP" sz="1400" b="1" dirty="0">
                          <a:effectLst/>
                          <a:latin typeface="+mn-ea"/>
                          <a:ea typeface="+mn-ea"/>
                        </a:rPr>
                        <a:t>２</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5">
                        <a:lumMod val="50000"/>
                      </a:schemeClr>
                    </a:solidFill>
                  </a:tcPr>
                </a:tc>
                <a:tc vMerge="1">
                  <a:txBody>
                    <a:bodyPr/>
                    <a:lstStyle/>
                    <a:p>
                      <a:endParaRPr kumimoji="1" lang="ja-JP" altLang="en-US"/>
                    </a:p>
                  </a:txBody>
                  <a:tcPr/>
                </a:tc>
                <a:tc>
                  <a:txBody>
                    <a:bodyPr/>
                    <a:lstStyle/>
                    <a:p>
                      <a:r>
                        <a:rPr lang="ja-JP" sz="1400" b="1">
                          <a:effectLst/>
                          <a:latin typeface="+mn-ea"/>
                          <a:ea typeface="+mn-ea"/>
                        </a:rPr>
                        <a:t>大腸がん</a:t>
                      </a:r>
                      <a:endParaRPr kumimoji="1" lang="ja-JP" altLang="en-US"/>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400" b="1" dirty="0">
                          <a:solidFill>
                            <a:schemeClr val="tx1"/>
                          </a:solidFill>
                          <a:effectLst/>
                          <a:latin typeface="+mn-ea"/>
                          <a:ea typeface="+mn-ea"/>
                          <a:cs typeface="HG丸ｺﾞｼｯｸM-PRO"/>
                        </a:rPr>
                        <a:t>40.3%</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50</a:t>
                      </a:r>
                      <a:r>
                        <a:rPr lang="ja-JP" altLang="en-US" sz="1400" b="1" dirty="0">
                          <a:solidFill>
                            <a:schemeClr val="tx1"/>
                          </a:solidFill>
                          <a:effectLst/>
                          <a:latin typeface="+mn-ea"/>
                          <a:ea typeface="+mn-ea"/>
                          <a:cs typeface="HG丸ｺﾞｼｯｸM-PRO"/>
                        </a:rPr>
                        <a:t>％</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3173">
                <a:tc>
                  <a:txBody>
                    <a:bodyPr/>
                    <a:lstStyle/>
                    <a:p>
                      <a:pPr algn="ctr" fontAlgn="auto">
                        <a:lnSpc>
                          <a:spcPts val="1600"/>
                        </a:lnSpc>
                        <a:spcAft>
                          <a:spcPts val="0"/>
                        </a:spcAft>
                      </a:pPr>
                      <a:r>
                        <a:rPr lang="ja-JP" sz="1400" b="1" dirty="0">
                          <a:effectLst/>
                          <a:latin typeface="+mn-ea"/>
                          <a:ea typeface="+mn-ea"/>
                        </a:rPr>
                        <a:t>３</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5">
                        <a:lumMod val="50000"/>
                      </a:schemeClr>
                    </a:solidFill>
                  </a:tcPr>
                </a:tc>
                <a:tc vMerge="1">
                  <a:txBody>
                    <a:bodyPr/>
                    <a:lstStyle/>
                    <a:p>
                      <a:endParaRPr kumimoji="1" lang="ja-JP" altLang="en-US"/>
                    </a:p>
                  </a:txBody>
                  <a:tcPr/>
                </a:tc>
                <a:tc>
                  <a:txBody>
                    <a:bodyPr/>
                    <a:lstStyle/>
                    <a:p>
                      <a:r>
                        <a:rPr lang="ja-JP" sz="1400" b="1">
                          <a:effectLst/>
                          <a:latin typeface="+mn-ea"/>
                          <a:ea typeface="+mn-ea"/>
                        </a:rPr>
                        <a:t>肺がん</a:t>
                      </a:r>
                      <a:endParaRPr kumimoji="1" lang="ja-JP" altLang="en-US"/>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400" b="1" dirty="0">
                          <a:solidFill>
                            <a:schemeClr val="tx1"/>
                          </a:solidFill>
                          <a:effectLst/>
                          <a:latin typeface="+mn-ea"/>
                          <a:ea typeface="+mn-ea"/>
                          <a:cs typeface="HG丸ｺﾞｼｯｸM-PRO"/>
                        </a:rPr>
                        <a:t>42.2%</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50</a:t>
                      </a:r>
                      <a:r>
                        <a:rPr lang="ja-JP" altLang="en-US" sz="1400" b="1" dirty="0">
                          <a:solidFill>
                            <a:schemeClr val="tx1"/>
                          </a:solidFill>
                          <a:effectLst/>
                          <a:latin typeface="+mn-ea"/>
                          <a:ea typeface="+mn-ea"/>
                          <a:cs typeface="HG丸ｺﾞｼｯｸM-PRO"/>
                        </a:rPr>
                        <a:t>％</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3173">
                <a:tc>
                  <a:txBody>
                    <a:bodyPr/>
                    <a:lstStyle/>
                    <a:p>
                      <a:pPr algn="ctr" fontAlgn="auto">
                        <a:lnSpc>
                          <a:spcPts val="1600"/>
                        </a:lnSpc>
                        <a:spcAft>
                          <a:spcPts val="0"/>
                        </a:spcAft>
                      </a:pPr>
                      <a:r>
                        <a:rPr lang="ja-JP" sz="1400" b="1" dirty="0">
                          <a:effectLst/>
                          <a:latin typeface="+mn-ea"/>
                          <a:ea typeface="+mn-ea"/>
                        </a:rPr>
                        <a:t>４</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5">
                        <a:lumMod val="50000"/>
                      </a:schemeClr>
                    </a:solidFill>
                  </a:tcPr>
                </a:tc>
                <a:tc vMerge="1">
                  <a:txBody>
                    <a:bodyPr/>
                    <a:lstStyle/>
                    <a:p>
                      <a:endParaRPr kumimoji="1" lang="ja-JP" altLang="en-US"/>
                    </a:p>
                  </a:txBody>
                  <a:tcPr/>
                </a:tc>
                <a:tc>
                  <a:txBody>
                    <a:bodyPr/>
                    <a:lstStyle/>
                    <a:p>
                      <a:r>
                        <a:rPr lang="ja-JP" sz="1400" b="1">
                          <a:effectLst/>
                          <a:latin typeface="+mn-ea"/>
                          <a:ea typeface="+mn-ea"/>
                        </a:rPr>
                        <a:t>乳がん</a:t>
                      </a:r>
                      <a:endParaRPr kumimoji="1" lang="ja-JP" altLang="en-US"/>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400" b="1" dirty="0">
                          <a:solidFill>
                            <a:schemeClr val="tx1"/>
                          </a:solidFill>
                          <a:effectLst/>
                          <a:latin typeface="+mn-ea"/>
                          <a:ea typeface="+mn-ea"/>
                          <a:cs typeface="HG丸ｺﾞｼｯｸM-PRO"/>
                        </a:rPr>
                        <a:t>42.2%</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50</a:t>
                      </a:r>
                      <a:r>
                        <a:rPr lang="ja-JP" altLang="en-US" sz="1400" b="1" dirty="0">
                          <a:solidFill>
                            <a:schemeClr val="tx1"/>
                          </a:solidFill>
                          <a:effectLst/>
                          <a:latin typeface="+mn-ea"/>
                          <a:ea typeface="+mn-ea"/>
                          <a:cs typeface="HG丸ｺﾞｼｯｸM-PRO"/>
                        </a:rPr>
                        <a:t>％</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3173">
                <a:tc>
                  <a:txBody>
                    <a:bodyPr/>
                    <a:lstStyle/>
                    <a:p>
                      <a:pPr algn="ctr" fontAlgn="auto">
                        <a:lnSpc>
                          <a:spcPts val="1600"/>
                        </a:lnSpc>
                        <a:spcAft>
                          <a:spcPts val="0"/>
                        </a:spcAft>
                      </a:pPr>
                      <a:r>
                        <a:rPr lang="ja-JP" sz="1400" b="1" dirty="0">
                          <a:effectLst/>
                          <a:latin typeface="+mn-ea"/>
                          <a:ea typeface="+mn-ea"/>
                        </a:rPr>
                        <a:t>５</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5">
                        <a:lumMod val="50000"/>
                      </a:schemeClr>
                    </a:solidFill>
                  </a:tcPr>
                </a:tc>
                <a:tc vMerge="1">
                  <a:txBody>
                    <a:bodyPr/>
                    <a:lstStyle/>
                    <a:p>
                      <a:endParaRPr kumimoji="1" lang="ja-JP" altLang="en-US"/>
                    </a:p>
                  </a:txBody>
                  <a:tcPr/>
                </a:tc>
                <a:tc>
                  <a:txBody>
                    <a:bodyPr/>
                    <a:lstStyle/>
                    <a:p>
                      <a:r>
                        <a:rPr lang="ja-JP" sz="1400" b="1" dirty="0">
                          <a:effectLst/>
                          <a:latin typeface="+mn-ea"/>
                          <a:ea typeface="+mn-ea"/>
                        </a:rPr>
                        <a:t>子宮頸がん</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400" b="1" dirty="0">
                          <a:solidFill>
                            <a:schemeClr val="tx1"/>
                          </a:solidFill>
                          <a:effectLst/>
                          <a:latin typeface="+mn-ea"/>
                          <a:ea typeface="+mn-ea"/>
                          <a:cs typeface="HG丸ｺﾞｼｯｸM-PRO"/>
                        </a:rPr>
                        <a:t>39.9%</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cs typeface="HG丸ｺﾞｼｯｸM-PRO"/>
                        </a:rPr>
                        <a:t>50</a:t>
                      </a:r>
                      <a:r>
                        <a:rPr lang="ja-JP" altLang="en-US" sz="1400" b="1" dirty="0">
                          <a:solidFill>
                            <a:schemeClr val="tx1"/>
                          </a:solidFill>
                          <a:effectLst/>
                          <a:latin typeface="+mn-ea"/>
                          <a:ea typeface="+mn-ea"/>
                          <a:cs typeface="HG丸ｺﾞｼｯｸM-PRO"/>
                        </a:rPr>
                        <a:t>％</a:t>
                      </a:r>
                      <a:endParaRPr lang="ja-JP" alt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gridSpan="6">
                  <a:txBody>
                    <a:bodyPr/>
                    <a:lstStyle/>
                    <a:p>
                      <a:pPr marL="0" algn="ctr" defTabSz="914400" rtl="0" eaLnBrk="1" fontAlgn="auto" latinLnBrk="0" hangingPunct="1">
                        <a:lnSpc>
                          <a:spcPts val="500"/>
                        </a:lnSpc>
                        <a:spcAft>
                          <a:spcPts val="0"/>
                        </a:spcAft>
                      </a:pPr>
                      <a:endParaRPr kumimoji="1" lang="ja-JP" sz="1400" b="1" kern="1200" dirty="0">
                        <a:solidFill>
                          <a:schemeClr val="tx1"/>
                        </a:solidFill>
                        <a:effectLst/>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pPr marL="0" algn="ctr" defTabSz="914400" rtl="0" eaLnBrk="1" fontAlgn="auto" latinLnBrk="0" hangingPunct="1">
                        <a:lnSpc>
                          <a:spcPts val="1600"/>
                        </a:lnSpc>
                        <a:spcAft>
                          <a:spcPts val="0"/>
                        </a:spcAft>
                      </a:pPr>
                      <a:endParaRPr kumimoji="1" lang="ja-JP" sz="1400" b="1" kern="1200" dirty="0">
                        <a:solidFill>
                          <a:schemeClr val="lt1"/>
                        </a:solidFill>
                        <a:effectLst/>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50646810"/>
                  </a:ext>
                </a:extLst>
              </a:tr>
              <a:tr h="527948">
                <a:tc>
                  <a:txBody>
                    <a:bodyPr/>
                    <a:lstStyle/>
                    <a:p>
                      <a:pPr marL="0" algn="ctr" defTabSz="914400" rtl="0" eaLnBrk="1" fontAlgn="auto" latinLnBrk="0" hangingPunct="1">
                        <a:lnSpc>
                          <a:spcPts val="1600"/>
                        </a:lnSpc>
                        <a:spcAft>
                          <a:spcPts val="0"/>
                        </a:spcAft>
                      </a:pPr>
                      <a:r>
                        <a:rPr kumimoji="1" lang="en-US" sz="1400" b="1" kern="1200" dirty="0">
                          <a:solidFill>
                            <a:schemeClr val="lt1"/>
                          </a:solidFill>
                          <a:effectLst/>
                          <a:latin typeface="+mn-ea"/>
                          <a:ea typeface="+mn-ea"/>
                          <a:cs typeface="+mn-cs"/>
                        </a:rPr>
                        <a:t> </a:t>
                      </a:r>
                      <a:endParaRPr kumimoji="1" lang="ja-JP" sz="1400" b="1" kern="1200" dirty="0">
                        <a:solidFill>
                          <a:schemeClr val="lt1"/>
                        </a:solidFill>
                        <a:effectLst/>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lumMod val="50000"/>
                      </a:schemeClr>
                    </a:solidFill>
                  </a:tcPr>
                </a:tc>
                <a:tc gridSpan="2">
                  <a:txBody>
                    <a:bodyPr/>
                    <a:lstStyle/>
                    <a:p>
                      <a:pPr marL="0" algn="ctr" defTabSz="914400" rtl="0" eaLnBrk="1" fontAlgn="auto" latinLnBrk="0" hangingPunct="1">
                        <a:lnSpc>
                          <a:spcPts val="1600"/>
                        </a:lnSpc>
                        <a:spcAft>
                          <a:spcPts val="0"/>
                        </a:spcAft>
                      </a:pPr>
                      <a:r>
                        <a:rPr kumimoji="1" lang="ja-JP" sz="1400" b="1" kern="1200" dirty="0">
                          <a:solidFill>
                            <a:schemeClr val="lt1"/>
                          </a:solidFill>
                          <a:effectLst/>
                          <a:latin typeface="+mn-ea"/>
                          <a:ea typeface="+mn-ea"/>
                          <a:cs typeface="+mn-cs"/>
                        </a:rPr>
                        <a:t>個別目標</a:t>
                      </a:r>
                    </a:p>
                  </a:txBody>
                  <a:tcPr marL="62865" marR="62865" marT="0"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50000"/>
                      </a:schemeClr>
                    </a:solidFill>
                  </a:tcPr>
                </a:tc>
                <a:tc hMerge="1">
                  <a:txBody>
                    <a:bodyPr/>
                    <a:lstStyle/>
                    <a:p>
                      <a:endParaRPr kumimoji="1" lang="ja-JP" altLang="en-US"/>
                    </a:p>
                  </a:txBody>
                  <a:tcPr/>
                </a:tc>
                <a:tc>
                  <a:txBody>
                    <a:bodyPr/>
                    <a:lstStyle/>
                    <a:p>
                      <a:pPr marL="0" algn="ctr" defTabSz="914400" rtl="0" eaLnBrk="1" fontAlgn="auto" latinLnBrk="0" hangingPunct="1">
                        <a:lnSpc>
                          <a:spcPts val="1600"/>
                        </a:lnSpc>
                        <a:spcAft>
                          <a:spcPts val="0"/>
                        </a:spcAft>
                      </a:pPr>
                      <a:r>
                        <a:rPr kumimoji="1" lang="ja-JP" altLang="en-US" sz="1400" b="1" kern="1200" dirty="0">
                          <a:solidFill>
                            <a:schemeClr val="bg1"/>
                          </a:solidFill>
                          <a:effectLst/>
                          <a:latin typeface="+mn-ea"/>
                          <a:ea typeface="+mn-ea"/>
                          <a:cs typeface="+mn-cs"/>
                        </a:rPr>
                        <a:t>計画策定時</a:t>
                      </a:r>
                      <a:r>
                        <a:rPr kumimoji="1" lang="ja-JP" sz="1400" b="1" kern="1200" dirty="0">
                          <a:solidFill>
                            <a:schemeClr val="bg1"/>
                          </a:solidFill>
                          <a:effectLst/>
                          <a:latin typeface="+mn-ea"/>
                          <a:ea typeface="+mn-ea"/>
                          <a:cs typeface="+mn-cs"/>
                        </a:rPr>
                        <a:t>の</a:t>
                      </a:r>
                      <a:r>
                        <a:rPr kumimoji="1" lang="ja-JP" altLang="en-US" sz="1400" b="1" kern="1200" dirty="0">
                          <a:solidFill>
                            <a:schemeClr val="bg1"/>
                          </a:solidFill>
                          <a:effectLst/>
                          <a:latin typeface="+mn-ea"/>
                          <a:ea typeface="+mn-ea"/>
                          <a:cs typeface="+mn-cs"/>
                        </a:rPr>
                        <a:t>値</a:t>
                      </a:r>
                      <a:endParaRPr kumimoji="1" lang="en-US" altLang="ja-JP" sz="1400" b="1" kern="1200" dirty="0">
                        <a:solidFill>
                          <a:schemeClr val="bg1"/>
                        </a:solidFill>
                        <a:effectLst/>
                        <a:latin typeface="+mn-ea"/>
                        <a:ea typeface="+mn-ea"/>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100" b="1" kern="1200" dirty="0">
                          <a:solidFill>
                            <a:schemeClr val="bg1"/>
                          </a:solidFill>
                          <a:effectLst/>
                          <a:latin typeface="+mn-ea"/>
                          <a:ea typeface="+mn-ea"/>
                          <a:cs typeface="+mn-cs"/>
                        </a:rPr>
                        <a:t>【</a:t>
                      </a:r>
                      <a:r>
                        <a:rPr kumimoji="1" lang="ja-JP" altLang="en-US" sz="1100" b="1" kern="1200" dirty="0">
                          <a:solidFill>
                            <a:schemeClr val="bg1"/>
                          </a:solidFill>
                          <a:effectLst/>
                          <a:latin typeface="+mn-ea"/>
                          <a:ea typeface="+mn-ea"/>
                          <a:cs typeface="+mn-cs"/>
                        </a:rPr>
                        <a:t>令和２</a:t>
                      </a:r>
                      <a:r>
                        <a:rPr kumimoji="1" lang="en-US" altLang="ja-JP" sz="1100" b="1" kern="1200" dirty="0">
                          <a:solidFill>
                            <a:schemeClr val="bg1"/>
                          </a:solidFill>
                          <a:effectLst/>
                          <a:latin typeface="+mn-ea"/>
                          <a:ea typeface="+mn-ea"/>
                          <a:cs typeface="+mn-cs"/>
                        </a:rPr>
                        <a:t>(2020)</a:t>
                      </a:r>
                      <a:r>
                        <a:rPr kumimoji="1" lang="ja-JP" altLang="en-US" sz="1100" b="1" kern="1200" dirty="0">
                          <a:solidFill>
                            <a:schemeClr val="bg1"/>
                          </a:solidFill>
                          <a:effectLst/>
                          <a:latin typeface="+mn-ea"/>
                          <a:ea typeface="+mn-ea"/>
                          <a:cs typeface="+mn-cs"/>
                        </a:rPr>
                        <a:t>年度</a:t>
                      </a:r>
                      <a:r>
                        <a:rPr kumimoji="1" lang="en-US" altLang="ja-JP" sz="1100" b="1" kern="1200" dirty="0">
                          <a:solidFill>
                            <a:schemeClr val="bg1"/>
                          </a:solidFill>
                          <a:effectLst/>
                          <a:latin typeface="+mn-ea"/>
                          <a:ea typeface="+mn-ea"/>
                          <a:cs typeface="+mn-cs"/>
                        </a:rPr>
                        <a:t>】</a:t>
                      </a:r>
                      <a:endParaRPr kumimoji="1" lang="ja-JP" sz="1400" b="1" kern="1200" dirty="0">
                        <a:solidFill>
                          <a:schemeClr val="lt1"/>
                        </a:solidFill>
                        <a:effectLst/>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400" b="1" dirty="0">
                          <a:solidFill>
                            <a:schemeClr val="bg1"/>
                          </a:solidFill>
                          <a:effectLst/>
                          <a:latin typeface="+mn-ea"/>
                          <a:ea typeface="+mn-ea"/>
                        </a:rPr>
                        <a:t>現状</a:t>
                      </a:r>
                      <a:r>
                        <a:rPr lang="ja-JP" altLang="en-US" sz="1400" b="1" dirty="0">
                          <a:solidFill>
                            <a:schemeClr val="bg1"/>
                          </a:solidFill>
                          <a:effectLst/>
                          <a:latin typeface="+mn-ea"/>
                          <a:ea typeface="+mn-ea"/>
                        </a:rPr>
                        <a:t>値</a:t>
                      </a:r>
                      <a:endParaRPr kumimoji="1" lang="ja-JP" sz="1400" b="1" kern="1200" dirty="0">
                        <a:solidFill>
                          <a:schemeClr val="lt1"/>
                        </a:solidFill>
                        <a:effectLst/>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50000"/>
                      </a:schemeClr>
                    </a:solidFill>
                  </a:tcPr>
                </a:tc>
                <a:tc>
                  <a:txBody>
                    <a:bodyPr/>
                    <a:lstStyle/>
                    <a:p>
                      <a:pPr marL="0" algn="ctr" defTabSz="914400" rtl="0" eaLnBrk="1" fontAlgn="auto" latinLnBrk="0" hangingPunct="1">
                        <a:lnSpc>
                          <a:spcPts val="1600"/>
                        </a:lnSpc>
                        <a:spcAft>
                          <a:spcPts val="0"/>
                        </a:spcAft>
                      </a:pPr>
                      <a:r>
                        <a:rPr kumimoji="1" lang="en-US" sz="1400" b="1" kern="1200" dirty="0">
                          <a:solidFill>
                            <a:schemeClr val="bg1"/>
                          </a:solidFill>
                          <a:effectLst/>
                          <a:latin typeface="+mn-ea"/>
                          <a:ea typeface="+mn-ea"/>
                          <a:cs typeface="+mn-cs"/>
                        </a:rPr>
                        <a:t>202</a:t>
                      </a:r>
                      <a:r>
                        <a:rPr kumimoji="1" lang="en-US" altLang="ja-JP" sz="1400" b="1" kern="1200" dirty="0">
                          <a:solidFill>
                            <a:schemeClr val="bg1"/>
                          </a:solidFill>
                          <a:effectLst/>
                          <a:latin typeface="+mn-ea"/>
                          <a:ea typeface="+mn-ea"/>
                          <a:cs typeface="+mn-cs"/>
                        </a:rPr>
                        <a:t>9</a:t>
                      </a:r>
                      <a:r>
                        <a:rPr kumimoji="1" lang="ja-JP" sz="1400" b="1" kern="1200" dirty="0">
                          <a:solidFill>
                            <a:schemeClr val="bg1"/>
                          </a:solidFill>
                          <a:effectLst/>
                          <a:latin typeface="+mn-ea"/>
                          <a:ea typeface="+mn-ea"/>
                          <a:cs typeface="+mn-cs"/>
                        </a:rPr>
                        <a:t>年度目標</a:t>
                      </a:r>
                      <a:r>
                        <a:rPr kumimoji="1" lang="ja-JP" altLang="en-US" sz="1400" b="1" kern="1200" dirty="0">
                          <a:solidFill>
                            <a:schemeClr val="bg1"/>
                          </a:solidFill>
                          <a:effectLst/>
                          <a:latin typeface="+mn-ea"/>
                          <a:ea typeface="+mn-ea"/>
                          <a:cs typeface="+mn-cs"/>
                        </a:rPr>
                        <a:t>値</a:t>
                      </a:r>
                      <a:endParaRPr kumimoji="1" lang="ja-JP" sz="1400" b="1" kern="1200" dirty="0">
                        <a:solidFill>
                          <a:schemeClr val="bg1"/>
                        </a:solidFill>
                        <a:effectLst/>
                        <a:latin typeface="+mn-ea"/>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4264881376"/>
                  </a:ext>
                </a:extLst>
              </a:tr>
              <a:tr h="353173">
                <a:tc>
                  <a:txBody>
                    <a:bodyPr/>
                    <a:lstStyle/>
                    <a:p>
                      <a:pPr algn="ctr" fontAlgn="auto">
                        <a:lnSpc>
                          <a:spcPts val="1600"/>
                        </a:lnSpc>
                        <a:spcAft>
                          <a:spcPts val="0"/>
                        </a:spcAft>
                      </a:pPr>
                      <a:r>
                        <a:rPr lang="ja-JP" sz="1400" b="1" dirty="0">
                          <a:effectLst/>
                          <a:latin typeface="+mn-ea"/>
                          <a:ea typeface="+mn-ea"/>
                        </a:rPr>
                        <a:t>６</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accent5">
                        <a:lumMod val="50000"/>
                      </a:schemeClr>
                    </a:solidFill>
                  </a:tcPr>
                </a:tc>
                <a:tc rowSpan="5">
                  <a:txBody>
                    <a:bodyPr/>
                    <a:lstStyle/>
                    <a:p>
                      <a:pPr algn="l" fontAlgn="auto">
                        <a:lnSpc>
                          <a:spcPts val="1600"/>
                        </a:lnSpc>
                        <a:spcAft>
                          <a:spcPts val="0"/>
                        </a:spcAft>
                      </a:pPr>
                      <a:r>
                        <a:rPr lang="ja-JP" sz="1400" b="1" kern="100" dirty="0">
                          <a:effectLst/>
                          <a:latin typeface="+mn-ea"/>
                          <a:ea typeface="+mn-ea"/>
                        </a:rPr>
                        <a:t>精密検査</a:t>
                      </a:r>
                      <a:endParaRPr lang="en-US" altLang="ja-JP" sz="1400" b="1" kern="100" dirty="0">
                        <a:effectLst/>
                        <a:latin typeface="+mn-ea"/>
                        <a:ea typeface="+mn-ea"/>
                      </a:endParaRPr>
                    </a:p>
                    <a:p>
                      <a:pPr algn="l" fontAlgn="auto">
                        <a:lnSpc>
                          <a:spcPts val="1600"/>
                        </a:lnSpc>
                        <a:spcAft>
                          <a:spcPts val="0"/>
                        </a:spcAft>
                      </a:pPr>
                      <a:r>
                        <a:rPr lang="ja-JP" sz="1400" b="1" kern="100" dirty="0">
                          <a:effectLst/>
                          <a:latin typeface="+mn-ea"/>
                          <a:ea typeface="+mn-ea"/>
                        </a:rPr>
                        <a:t>受診率</a:t>
                      </a:r>
                      <a:endParaRPr lang="ja-JP" sz="1400" b="1" dirty="0">
                        <a:effectLst/>
                        <a:latin typeface="+mn-ea"/>
                        <a:ea typeface="+mn-ea"/>
                      </a:endParaRPr>
                    </a:p>
                  </a:txBody>
                  <a:tcPr marL="62865" marR="62865" marT="0"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ja-JP" sz="1400" b="1">
                          <a:effectLst/>
                          <a:latin typeface="+mn-ea"/>
                          <a:ea typeface="+mn-ea"/>
                        </a:rPr>
                        <a:t>胃がん</a:t>
                      </a:r>
                      <a:endParaRPr lang="ja-JP" sz="1400" b="1"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rPr>
                        <a:t>83.7</a:t>
                      </a:r>
                      <a:r>
                        <a:rPr lang="ja-JP" sz="1400" b="1" dirty="0">
                          <a:solidFill>
                            <a:schemeClr val="tx1"/>
                          </a:solidFill>
                          <a:effectLst/>
                          <a:latin typeface="+mn-ea"/>
                          <a:ea typeface="+mn-ea"/>
                        </a:rPr>
                        <a:t>％</a:t>
                      </a:r>
                      <a:endParaRPr lang="ja-JP" sz="1400" b="1"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lt"/>
                          <a:ea typeface="+mn-ea"/>
                          <a:cs typeface="+mn-cs"/>
                        </a:rPr>
                        <a:t>地域保健・健康増進事業報告を受け算出</a:t>
                      </a:r>
                      <a:br>
                        <a:rPr kumimoji="1" lang="en-US" altLang="ja-JP" sz="1200" b="1" i="0" u="none" strike="noStrike" kern="1200" cap="none" spc="0" normalizeH="0" baseline="0" noProof="0" dirty="0">
                          <a:ln>
                            <a:noFill/>
                          </a:ln>
                          <a:solidFill>
                            <a:prstClr val="black"/>
                          </a:solidFill>
                          <a:effectLst/>
                          <a:uLnTx/>
                          <a:uFillTx/>
                          <a:latin typeface="+mn-lt"/>
                          <a:ea typeface="+mn-ea"/>
                          <a:cs typeface="+mn-cs"/>
                        </a:rPr>
                      </a:br>
                      <a:r>
                        <a:rPr kumimoji="1" lang="ja-JP" altLang="en-US" sz="900" b="1" i="0" u="none" strike="noStrike" kern="1200" cap="none" spc="0" normalizeH="0" baseline="0" noProof="0" dirty="0">
                          <a:ln>
                            <a:noFill/>
                          </a:ln>
                          <a:solidFill>
                            <a:prstClr val="black"/>
                          </a:solidFill>
                          <a:effectLst/>
                          <a:uLnTx/>
                          <a:uFillTx/>
                          <a:latin typeface="+mn-lt"/>
                          <a:ea typeface="+mn-ea"/>
                          <a:cs typeface="+mn-cs"/>
                        </a:rPr>
                        <a:t>（令和７年度に令和３（</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2021</a:t>
                      </a:r>
                      <a:r>
                        <a:rPr kumimoji="1" lang="ja-JP" altLang="en-US" sz="900" b="1" i="0" u="none" strike="noStrike" kern="1200" cap="none" spc="0" normalizeH="0" baseline="0" noProof="0" dirty="0">
                          <a:ln>
                            <a:noFill/>
                          </a:ln>
                          <a:solidFill>
                            <a:prstClr val="black"/>
                          </a:solidFill>
                          <a:effectLst/>
                          <a:uLnTx/>
                          <a:uFillTx/>
                          <a:latin typeface="+mn-lt"/>
                          <a:ea typeface="+mn-ea"/>
                          <a:cs typeface="+mn-cs"/>
                        </a:rPr>
                        <a:t>）年度分を公表予定）</a:t>
                      </a:r>
                      <a:endPar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sz="1400" b="1" dirty="0">
                          <a:effectLst/>
                          <a:latin typeface="+mn-ea"/>
                          <a:ea typeface="+mn-ea"/>
                        </a:rPr>
                        <a:t>90</a:t>
                      </a:r>
                      <a:r>
                        <a:rPr lang="ja-JP" sz="1400" b="1" dirty="0">
                          <a:effectLst/>
                          <a:latin typeface="+mn-ea"/>
                          <a:ea typeface="+mn-ea"/>
                        </a:rPr>
                        <a:t>％</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53173">
                <a:tc>
                  <a:txBody>
                    <a:bodyPr/>
                    <a:lstStyle/>
                    <a:p>
                      <a:pPr algn="ctr" fontAlgn="auto">
                        <a:lnSpc>
                          <a:spcPts val="1600"/>
                        </a:lnSpc>
                        <a:spcAft>
                          <a:spcPts val="0"/>
                        </a:spcAft>
                      </a:pPr>
                      <a:r>
                        <a:rPr lang="ja-JP" sz="1400" b="1" dirty="0">
                          <a:effectLst/>
                          <a:latin typeface="+mn-ea"/>
                          <a:ea typeface="+mn-ea"/>
                        </a:rPr>
                        <a:t>７</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5">
                        <a:lumMod val="50000"/>
                      </a:schemeClr>
                    </a:solidFill>
                  </a:tcPr>
                </a:tc>
                <a:tc vMerge="1">
                  <a:txBody>
                    <a:bodyPr/>
                    <a:lstStyle/>
                    <a:p>
                      <a:endParaRPr kumimoji="1" lang="ja-JP" altLang="en-US"/>
                    </a:p>
                  </a:txBody>
                  <a:tcPr/>
                </a:tc>
                <a:tc>
                  <a:txBody>
                    <a:bodyPr/>
                    <a:lstStyle/>
                    <a:p>
                      <a:r>
                        <a:rPr lang="ja-JP" sz="1400" b="1">
                          <a:effectLst/>
                          <a:latin typeface="+mn-ea"/>
                          <a:ea typeface="+mn-ea"/>
                        </a:rPr>
                        <a:t>大腸がん</a:t>
                      </a:r>
                      <a:endParaRPr kumimoji="1" lang="ja-JP" altLang="en-US"/>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effectLst/>
                          <a:latin typeface="+mn-ea"/>
                          <a:ea typeface="+mn-ea"/>
                        </a:rPr>
                        <a:t>7</a:t>
                      </a:r>
                      <a:r>
                        <a:rPr lang="en-US" altLang="ja-JP" sz="1400" b="1" dirty="0">
                          <a:solidFill>
                            <a:schemeClr val="tx1"/>
                          </a:solidFill>
                          <a:effectLst/>
                          <a:latin typeface="+mn-ea"/>
                          <a:ea typeface="+mn-ea"/>
                        </a:rPr>
                        <a:t>3</a:t>
                      </a:r>
                      <a:r>
                        <a:rPr lang="en-US" sz="1400" b="1" dirty="0">
                          <a:solidFill>
                            <a:schemeClr val="tx1"/>
                          </a:solidFill>
                          <a:effectLst/>
                          <a:latin typeface="+mn-ea"/>
                          <a:ea typeface="+mn-ea"/>
                        </a:rPr>
                        <a:t>.2</a:t>
                      </a:r>
                      <a:r>
                        <a:rPr lang="ja-JP" sz="1400" b="1" dirty="0">
                          <a:solidFill>
                            <a:schemeClr val="tx1"/>
                          </a:solidFill>
                          <a:effectLst/>
                          <a:latin typeface="+mn-ea"/>
                          <a:ea typeface="+mn-ea"/>
                        </a:rPr>
                        <a:t>％</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400" b="1" dirty="0">
                          <a:solidFill>
                            <a:schemeClr val="tx1"/>
                          </a:solidFill>
                          <a:effectLst/>
                          <a:latin typeface="+mn-ea"/>
                          <a:ea typeface="+mn-ea"/>
                        </a:rPr>
                        <a:t>90</a:t>
                      </a:r>
                      <a:r>
                        <a:rPr lang="ja-JP" sz="1400" b="1" dirty="0">
                          <a:solidFill>
                            <a:schemeClr val="tx1"/>
                          </a:solidFill>
                          <a:effectLst/>
                          <a:latin typeface="+mn-ea"/>
                          <a:ea typeface="+mn-ea"/>
                        </a:rPr>
                        <a:t>％</a:t>
                      </a:r>
                      <a:endParaRPr lang="ja-JP" sz="14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3173">
                <a:tc>
                  <a:txBody>
                    <a:bodyPr/>
                    <a:lstStyle/>
                    <a:p>
                      <a:pPr algn="ctr" fontAlgn="auto">
                        <a:lnSpc>
                          <a:spcPts val="1600"/>
                        </a:lnSpc>
                        <a:spcAft>
                          <a:spcPts val="0"/>
                        </a:spcAft>
                      </a:pPr>
                      <a:r>
                        <a:rPr lang="ja-JP" sz="1400" b="1" dirty="0">
                          <a:effectLst/>
                          <a:latin typeface="+mn-ea"/>
                          <a:ea typeface="+mn-ea"/>
                        </a:rPr>
                        <a:t>８</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5">
                        <a:lumMod val="50000"/>
                      </a:schemeClr>
                    </a:solidFill>
                  </a:tcPr>
                </a:tc>
                <a:tc vMerge="1">
                  <a:txBody>
                    <a:bodyPr/>
                    <a:lstStyle/>
                    <a:p>
                      <a:endParaRPr kumimoji="1" lang="ja-JP" altLang="en-US"/>
                    </a:p>
                  </a:txBody>
                  <a:tcPr/>
                </a:tc>
                <a:tc>
                  <a:txBody>
                    <a:bodyPr/>
                    <a:lstStyle/>
                    <a:p>
                      <a:r>
                        <a:rPr lang="ja-JP" sz="1400" b="1">
                          <a:effectLst/>
                          <a:latin typeface="+mn-ea"/>
                          <a:ea typeface="+mn-ea"/>
                        </a:rPr>
                        <a:t>肺がん</a:t>
                      </a:r>
                      <a:endParaRPr kumimoji="1" lang="ja-JP" altLang="en-US"/>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effectLst/>
                          <a:latin typeface="+mn-ea"/>
                          <a:ea typeface="+mn-ea"/>
                        </a:rPr>
                        <a:t>87.</a:t>
                      </a:r>
                      <a:r>
                        <a:rPr lang="en-US" altLang="ja-JP" sz="1400" b="1" dirty="0">
                          <a:solidFill>
                            <a:schemeClr val="tx1"/>
                          </a:solidFill>
                          <a:effectLst/>
                          <a:latin typeface="+mn-ea"/>
                          <a:ea typeface="+mn-ea"/>
                        </a:rPr>
                        <a:t>0</a:t>
                      </a:r>
                      <a:r>
                        <a:rPr lang="ja-JP" sz="1400" b="1" dirty="0">
                          <a:solidFill>
                            <a:schemeClr val="tx1"/>
                          </a:solidFill>
                          <a:effectLst/>
                          <a:latin typeface="+mn-ea"/>
                          <a:ea typeface="+mn-ea"/>
                        </a:rPr>
                        <a:t>％</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sz="1400" b="1" dirty="0">
                          <a:effectLst/>
                          <a:latin typeface="+mn-ea"/>
                          <a:ea typeface="+mn-ea"/>
                        </a:rPr>
                        <a:t>90</a:t>
                      </a:r>
                      <a:r>
                        <a:rPr lang="ja-JP" sz="1400" b="1" dirty="0">
                          <a:effectLst/>
                          <a:latin typeface="+mn-ea"/>
                          <a:ea typeface="+mn-ea"/>
                        </a:rPr>
                        <a:t>％</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53173">
                <a:tc>
                  <a:txBody>
                    <a:bodyPr/>
                    <a:lstStyle/>
                    <a:p>
                      <a:pPr algn="ctr" fontAlgn="auto">
                        <a:lnSpc>
                          <a:spcPts val="1600"/>
                        </a:lnSpc>
                        <a:spcAft>
                          <a:spcPts val="0"/>
                        </a:spcAft>
                      </a:pPr>
                      <a:r>
                        <a:rPr lang="ja-JP" sz="1400" b="1" dirty="0">
                          <a:effectLst/>
                          <a:latin typeface="+mn-ea"/>
                          <a:ea typeface="+mn-ea"/>
                        </a:rPr>
                        <a:t>９</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5">
                        <a:lumMod val="50000"/>
                      </a:schemeClr>
                    </a:solidFill>
                  </a:tcPr>
                </a:tc>
                <a:tc vMerge="1">
                  <a:txBody>
                    <a:bodyPr/>
                    <a:lstStyle/>
                    <a:p>
                      <a:endParaRPr kumimoji="1" lang="ja-JP" altLang="en-US"/>
                    </a:p>
                  </a:txBody>
                  <a:tcPr/>
                </a:tc>
                <a:tc>
                  <a:txBody>
                    <a:bodyPr/>
                    <a:lstStyle/>
                    <a:p>
                      <a:r>
                        <a:rPr lang="ja-JP" sz="1400" b="1">
                          <a:effectLst/>
                          <a:latin typeface="+mn-ea"/>
                          <a:ea typeface="+mn-ea"/>
                        </a:rPr>
                        <a:t>乳がん</a:t>
                      </a:r>
                      <a:endParaRPr kumimoji="1" lang="ja-JP" altLang="en-US"/>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effectLst/>
                          <a:latin typeface="+mn-ea"/>
                          <a:ea typeface="+mn-ea"/>
                        </a:rPr>
                        <a:t>9</a:t>
                      </a:r>
                      <a:r>
                        <a:rPr lang="en-US" altLang="ja-JP" sz="1400" b="1" dirty="0">
                          <a:solidFill>
                            <a:schemeClr val="tx1"/>
                          </a:solidFill>
                          <a:effectLst/>
                          <a:latin typeface="+mn-ea"/>
                          <a:ea typeface="+mn-ea"/>
                        </a:rPr>
                        <a:t>4.9</a:t>
                      </a:r>
                      <a:r>
                        <a:rPr lang="ja-JP" sz="1400" b="1" dirty="0">
                          <a:solidFill>
                            <a:schemeClr val="tx1"/>
                          </a:solidFill>
                          <a:effectLst/>
                          <a:latin typeface="+mn-ea"/>
                          <a:ea typeface="+mn-ea"/>
                        </a:rPr>
                        <a:t>％</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sz="1400" b="1" dirty="0">
                          <a:effectLst/>
                          <a:latin typeface="+mn-ea"/>
                          <a:ea typeface="+mn-ea"/>
                        </a:rPr>
                        <a:t>95</a:t>
                      </a:r>
                      <a:r>
                        <a:rPr lang="ja-JP" sz="1400" b="1" dirty="0">
                          <a:effectLst/>
                          <a:latin typeface="+mn-ea"/>
                          <a:ea typeface="+mn-ea"/>
                        </a:rPr>
                        <a:t>％</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3173">
                <a:tc>
                  <a:txBody>
                    <a:bodyPr/>
                    <a:lstStyle/>
                    <a:p>
                      <a:pPr algn="ctr" fontAlgn="auto">
                        <a:lnSpc>
                          <a:spcPts val="1600"/>
                        </a:lnSpc>
                        <a:spcAft>
                          <a:spcPts val="0"/>
                        </a:spcAft>
                      </a:pPr>
                      <a:r>
                        <a:rPr lang="en-US" sz="1400" b="1" dirty="0">
                          <a:effectLst/>
                          <a:latin typeface="+mn-ea"/>
                          <a:ea typeface="+mn-ea"/>
                        </a:rPr>
                        <a:t>10</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vMerge="1">
                  <a:txBody>
                    <a:bodyPr/>
                    <a:lstStyle/>
                    <a:p>
                      <a:endParaRPr kumimoji="1" lang="ja-JP" altLang="en-US"/>
                    </a:p>
                  </a:txBody>
                  <a:tcPr/>
                </a:tc>
                <a:tc>
                  <a:txBody>
                    <a:bodyPr/>
                    <a:lstStyle/>
                    <a:p>
                      <a:r>
                        <a:rPr lang="ja-JP" sz="1400" b="1" dirty="0">
                          <a:effectLst/>
                          <a:latin typeface="+mn-ea"/>
                          <a:ea typeface="+mn-ea"/>
                        </a:rPr>
                        <a:t>子宮頸がん</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effectLst/>
                          <a:latin typeface="+mn-ea"/>
                          <a:ea typeface="+mn-ea"/>
                        </a:rPr>
                        <a:t>8</a:t>
                      </a:r>
                      <a:r>
                        <a:rPr lang="en-US" altLang="ja-JP" sz="1400" b="1" dirty="0">
                          <a:solidFill>
                            <a:schemeClr val="tx1"/>
                          </a:solidFill>
                          <a:effectLst/>
                          <a:latin typeface="+mn-ea"/>
                          <a:ea typeface="+mn-ea"/>
                        </a:rPr>
                        <a:t>5.1</a:t>
                      </a:r>
                      <a:r>
                        <a:rPr lang="ja-JP" sz="1400" b="1" dirty="0">
                          <a:solidFill>
                            <a:schemeClr val="tx1"/>
                          </a:solidFill>
                          <a:effectLst/>
                          <a:latin typeface="+mn-ea"/>
                          <a:ea typeface="+mn-ea"/>
                        </a:rPr>
                        <a:t>％</a:t>
                      </a:r>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sz="1400" b="1" dirty="0">
                          <a:effectLst/>
                          <a:latin typeface="+mn-ea"/>
                          <a:ea typeface="+mn-ea"/>
                        </a:rPr>
                        <a:t>90</a:t>
                      </a:r>
                      <a:r>
                        <a:rPr lang="ja-JP" sz="1400" b="1" dirty="0">
                          <a:effectLst/>
                          <a:latin typeface="+mn-ea"/>
                          <a:ea typeface="+mn-ea"/>
                        </a:rPr>
                        <a:t>％</a:t>
                      </a:r>
                      <a:endParaRPr lang="ja-JP" sz="14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3" name="正方形/長方形 12">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がんの予防･早期発見</a:t>
            </a:r>
          </a:p>
        </p:txBody>
      </p:sp>
      <p:sp>
        <p:nvSpPr>
          <p:cNvPr id="18" name="正方形/長方形 17"/>
          <p:cNvSpPr/>
          <p:nvPr/>
        </p:nvSpPr>
        <p:spPr>
          <a:xfrm>
            <a:off x="129323" y="913412"/>
            <a:ext cx="7404392" cy="356123"/>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a:t>
            </a:r>
            <a:r>
              <a:rPr kumimoji="1" lang="ja-JP" altLang="en-US" sz="20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３</a:t>
            </a: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がん検診によるがんの早期発見</a:t>
            </a:r>
            <a:r>
              <a:rPr kumimoji="1" lang="ja-JP" altLang="en-US" sz="2000" b="1" dirty="0">
                <a:solidFill>
                  <a:prstClr val="white"/>
                </a:solidFill>
                <a:latin typeface="Calibri" panose="020F0502020204030204"/>
                <a:ea typeface="游ゴシック" panose="020B0400000000000000" pitchFamily="50" charset="-128"/>
              </a:rPr>
              <a:t>　　　　</a:t>
            </a: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計画Ｐ</a:t>
            </a:r>
            <a:r>
              <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68-</a:t>
            </a:r>
            <a:r>
              <a:rPr kumimoji="1" lang="en-US" altLang="ja-JP" b="1" dirty="0">
                <a:solidFill>
                  <a:prstClr val="white"/>
                </a:solidFill>
                <a:latin typeface="Calibri" panose="020F0502020204030204"/>
                <a:ea typeface="游ゴシック" panose="020B0400000000000000" pitchFamily="50" charset="-128"/>
              </a:rPr>
              <a:t>69</a:t>
            </a: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スライド番号プレースホルダー 1">
            <a:extLst>
              <a:ext uri="{FF2B5EF4-FFF2-40B4-BE49-F238E27FC236}">
                <a16:creationId xmlns:a16="http://schemas.microsoft.com/office/drawing/2014/main" id="{BB058D0E-6ECF-41EF-9EA4-160D307C0847}"/>
              </a:ext>
            </a:extLst>
          </p:cNvPr>
          <p:cNvSpPr txBox="1">
            <a:spLocks/>
          </p:cNvSpPr>
          <p:nvPr/>
        </p:nvSpPr>
        <p:spPr>
          <a:xfrm>
            <a:off x="7109622" y="6466965"/>
            <a:ext cx="276270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black">
                    <a:tint val="75000"/>
                  </a:prstClr>
                </a:solidFill>
                <a:latin typeface="游ゴシック" panose="020B0400000000000000" pitchFamily="50" charset="-128"/>
                <a:ea typeface="游ゴシック" panose="020B0400000000000000" pitchFamily="50" charset="-128"/>
              </a:rPr>
              <a:t>9</a:t>
            </a:r>
            <a:endParaRPr kumimoji="1" lang="ja-JP" altLang="en-US" sz="1600" b="1" i="0" u="none" strike="noStrike" kern="1200" cap="none" spc="0" normalizeH="0" baseline="0" noProof="0" dirty="0">
              <a:ln>
                <a:noFill/>
              </a:ln>
              <a:solidFill>
                <a:prstClr val="black">
                  <a:tint val="7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05525191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11642</TotalTime>
  <Words>8220</Words>
  <Application>Microsoft Office PowerPoint</Application>
  <PresentationFormat>A4 210 x 297 mm</PresentationFormat>
  <Paragraphs>845</Paragraphs>
  <Slides>23</Slides>
  <Notes>8</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23</vt:i4>
      </vt:variant>
    </vt:vector>
  </HeadingPairs>
  <TitlesOfParts>
    <vt:vector size="34" baseType="lpstr">
      <vt:lpstr>HG丸ｺﾞｼｯｸM-PRO</vt:lpstr>
      <vt:lpstr>Meiryo UI</vt:lpstr>
      <vt:lpstr>ＭＳ Ｐゴシック</vt:lpstr>
      <vt:lpstr>ＭＳ ゴシック</vt:lpstr>
      <vt:lpstr>メイリオ</vt:lpstr>
      <vt:lpstr>游ゴシック</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takeshi nakatani</dc:creator>
  <cp:lastModifiedBy>藤原　遼祐</cp:lastModifiedBy>
  <cp:revision>1017</cp:revision>
  <cp:lastPrinted>2025-03-07T09:57:25Z</cp:lastPrinted>
  <dcterms:created xsi:type="dcterms:W3CDTF">2019-06-16T09:06:21Z</dcterms:created>
  <dcterms:modified xsi:type="dcterms:W3CDTF">2025-04-07T06:36:09Z</dcterms:modified>
</cp:coreProperties>
</file>