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9"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0" d="100"/>
          <a:sy n="100" d="100"/>
        </p:scale>
        <p:origin x="64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293877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192814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375101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184464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3877361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56644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3812586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257844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3784813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980424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1B984D-74B5-4D85-AB73-BD676A3FBB0C}" type="datetimeFigureOut">
              <a:rPr kumimoji="1" lang="ja-JP" altLang="en-US" smtClean="0"/>
              <a:t>2023/12/6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178483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B984D-74B5-4D85-AB73-BD676A3FBB0C}" type="datetimeFigureOut">
              <a:rPr kumimoji="1" lang="ja-JP" altLang="en-US" smtClean="0"/>
              <a:t>2023/12/6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16016-A021-42D7-83A7-39E6E33274A6}" type="slidenum">
              <a:rPr kumimoji="1" lang="ja-JP" altLang="en-US" smtClean="0"/>
              <a:t>‹#›</a:t>
            </a:fld>
            <a:endParaRPr kumimoji="1" lang="ja-JP" altLang="en-US"/>
          </a:p>
        </p:txBody>
      </p:sp>
    </p:spTree>
    <p:extLst>
      <p:ext uri="{BB962C8B-B14F-4D97-AF65-F5344CB8AC3E}">
        <p14:creationId xmlns:p14="http://schemas.microsoft.com/office/powerpoint/2010/main" val="2241797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44FC95E-31CC-4F3E-9C1D-B7F4DE9CE983}"/>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 第４期大阪府がん対策推進計画（案）について</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前回からの修正点  回答票①</a:t>
            </a:r>
          </a:p>
        </p:txBody>
      </p:sp>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43400" y="516593"/>
            <a:ext cx="1924877" cy="59121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Meiryo UI" panose="020B0604030504040204" pitchFamily="50" charset="-128"/>
                <a:ea typeface="Meiryo UI" panose="020B0604030504040204" pitchFamily="50" charset="-128"/>
              </a:rPr>
              <a:t>第３章　データでみる大阪府のがん</a:t>
            </a:r>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2037681681"/>
              </p:ext>
            </p:extLst>
          </p:nvPr>
        </p:nvGraphicFramePr>
        <p:xfrm>
          <a:off x="327329" y="2020622"/>
          <a:ext cx="9064486" cy="1609332"/>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110740">
                  <a:extLst>
                    <a:ext uri="{9D8B030D-6E8A-4147-A177-3AD203B41FA5}">
                      <a16:colId xmlns:a16="http://schemas.microsoft.com/office/drawing/2014/main" val="465073876"/>
                    </a:ext>
                  </a:extLst>
                </a:gridCol>
                <a:gridCol w="2087880">
                  <a:extLst>
                    <a:ext uri="{9D8B030D-6E8A-4147-A177-3AD203B41FA5}">
                      <a16:colId xmlns:a16="http://schemas.microsoft.com/office/drawing/2014/main" val="3642746718"/>
                    </a:ext>
                  </a:extLst>
                </a:gridCol>
                <a:gridCol w="157734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270569">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2302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第３章</a:t>
                      </a:r>
                    </a:p>
                  </a:txBody>
                  <a:tcPr marL="74295" marR="74295" marT="37148" marB="3714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P11</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a:spcBef>
                          <a:spcPts val="0"/>
                        </a:spcBef>
                      </a:pP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○乳がんでは、死亡率は横ばいですが、全り患率は上昇、進行がんのり患率は減少しており、</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予防は不十分ですが、</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早期発見の成果が一定程度見られると考えられます。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90170" marR="901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○乳がんでは、死亡率は横ばいですが、全り患率は上昇、進行がんのり患率は減少しており、早期発見の成果が一定程度見られると考えられます。</a:t>
                      </a:r>
                    </a:p>
                    <a:p>
                      <a:endPar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「早期発見の成果が見られる＝予防が一定できている」と考えられるため、「予防は不十分」の文言削除</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8919239"/>
                  </a:ext>
                </a:extLst>
              </a:tr>
            </a:tbl>
          </a:graphicData>
        </a:graphic>
      </p:graphicFrame>
      <p:sp>
        <p:nvSpPr>
          <p:cNvPr id="8" name="テキスト ボックス 7">
            <a:extLst>
              <a:ext uri="{FF2B5EF4-FFF2-40B4-BE49-F238E27FC236}">
                <a16:creationId xmlns:a16="http://schemas.microsoft.com/office/drawing/2014/main" id="{80BBA39B-C8F0-47A1-A75D-623B51113569}"/>
              </a:ext>
            </a:extLst>
          </p:cNvPr>
          <p:cNvSpPr txBox="1"/>
          <p:nvPr/>
        </p:nvSpPr>
        <p:spPr>
          <a:xfrm>
            <a:off x="1983520" y="640447"/>
            <a:ext cx="7879080" cy="6685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前回の大阪府がん対策推進委員会（以下「</a:t>
            </a:r>
            <a:r>
              <a:rPr lang="en-US" altLang="ja-JP" sz="1138" b="1" u="sng" dirty="0">
                <a:latin typeface="Meiryo UI" panose="020B0604030504040204" pitchFamily="50" charset="-128"/>
                <a:ea typeface="Meiryo UI" panose="020B0604030504040204" pitchFamily="50" charset="-128"/>
              </a:rPr>
              <a:t>9/6</a:t>
            </a:r>
            <a:r>
              <a:rPr lang="ja-JP" altLang="en-US" sz="1138" b="1" u="sng" dirty="0">
                <a:latin typeface="Meiryo UI" panose="020B0604030504040204" pitchFamily="50" charset="-128"/>
                <a:ea typeface="Meiryo UI" panose="020B0604030504040204" pitchFamily="50" charset="-128"/>
              </a:rPr>
              <a:t>会議」という。）以降に修正した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F278F51-9DA1-48B9-90C4-B55D7784E9A8}"/>
              </a:ext>
            </a:extLst>
          </p:cNvPr>
          <p:cNvSpPr/>
          <p:nvPr/>
        </p:nvSpPr>
        <p:spPr>
          <a:xfrm>
            <a:off x="8563555" y="77597"/>
            <a:ext cx="1240402" cy="40125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資料１</a:t>
            </a:r>
          </a:p>
        </p:txBody>
      </p:sp>
      <p:sp>
        <p:nvSpPr>
          <p:cNvPr id="9" name="正方形/長方形 8">
            <a:extLst>
              <a:ext uri="{FF2B5EF4-FFF2-40B4-BE49-F238E27FC236}">
                <a16:creationId xmlns:a16="http://schemas.microsoft.com/office/drawing/2014/main" id="{2562B04B-2980-4197-9817-8DF0BE1659BE}"/>
              </a:ext>
            </a:extLst>
          </p:cNvPr>
          <p:cNvSpPr/>
          <p:nvPr/>
        </p:nvSpPr>
        <p:spPr>
          <a:xfrm>
            <a:off x="1057221" y="1470619"/>
            <a:ext cx="8248757" cy="276999"/>
          </a:xfrm>
          <a:prstGeom prst="rect">
            <a:avLst/>
          </a:prstGeom>
          <a:ln>
            <a:solidFill>
              <a:schemeClr val="tx1"/>
            </a:solidFill>
            <a:prstDash val="dash"/>
          </a:ln>
        </p:spPr>
        <p:txBody>
          <a:bodyPr wrap="square">
            <a:spAutoFit/>
          </a:bodyPr>
          <a:lstStyle/>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9/6</a:t>
            </a:r>
            <a:r>
              <a:rPr lang="ja-JP" altLang="en-US" sz="1200" dirty="0">
                <a:latin typeface="Meiryo UI" panose="020B0604030504040204" pitchFamily="50" charset="-128"/>
                <a:ea typeface="Meiryo UI" panose="020B0604030504040204" pitchFamily="50" charset="-128"/>
              </a:rPr>
              <a:t>会議資料の文案」の欄に記載のページ番号は、「資料３：第４期大阪府がん対策推進計画（案）」のページ番号を指します。</a:t>
            </a:r>
          </a:p>
        </p:txBody>
      </p:sp>
      <p:cxnSp>
        <p:nvCxnSpPr>
          <p:cNvPr id="10" name="直線矢印コネクタ 9">
            <a:extLst>
              <a:ext uri="{FF2B5EF4-FFF2-40B4-BE49-F238E27FC236}">
                <a16:creationId xmlns:a16="http://schemas.microsoft.com/office/drawing/2014/main" id="{696976E8-BA16-4164-B66D-5D3A11189EF8}"/>
              </a:ext>
            </a:extLst>
          </p:cNvPr>
          <p:cNvCxnSpPr>
            <a:cxnSpLocks/>
          </p:cNvCxnSpPr>
          <p:nvPr/>
        </p:nvCxnSpPr>
        <p:spPr>
          <a:xfrm flipH="1">
            <a:off x="1005839" y="1716739"/>
            <a:ext cx="57042" cy="6761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四角形: 角を丸くする 10">
            <a:extLst>
              <a:ext uri="{FF2B5EF4-FFF2-40B4-BE49-F238E27FC236}">
                <a16:creationId xmlns:a16="http://schemas.microsoft.com/office/drawing/2014/main" id="{CF4F766A-F539-48FE-82E5-EF2B103081DF}"/>
              </a:ext>
            </a:extLst>
          </p:cNvPr>
          <p:cNvSpPr/>
          <p:nvPr/>
        </p:nvSpPr>
        <p:spPr>
          <a:xfrm>
            <a:off x="327328" y="2392869"/>
            <a:ext cx="9121803" cy="1202752"/>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83603BE9-9CCE-40E1-A218-F960B1AB3D0E}"/>
              </a:ext>
            </a:extLst>
          </p:cNvPr>
          <p:cNvSpPr/>
          <p:nvPr/>
        </p:nvSpPr>
        <p:spPr>
          <a:xfrm>
            <a:off x="6893783" y="842555"/>
            <a:ext cx="533400" cy="184376"/>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264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10</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68248" y="448377"/>
            <a:ext cx="1531952" cy="53460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（１）がん医療提供体制</a:t>
            </a:r>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896685937"/>
              </p:ext>
            </p:extLst>
          </p:nvPr>
        </p:nvGraphicFramePr>
        <p:xfrm>
          <a:off x="357809" y="1250015"/>
          <a:ext cx="9064486" cy="38804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011680">
                  <a:extLst>
                    <a:ext uri="{9D8B030D-6E8A-4147-A177-3AD203B41FA5}">
                      <a16:colId xmlns:a16="http://schemas.microsoft.com/office/drawing/2014/main" val="465073876"/>
                    </a:ext>
                  </a:extLst>
                </a:gridCol>
                <a:gridCol w="2011680">
                  <a:extLst>
                    <a:ext uri="{9D8B030D-6E8A-4147-A177-3AD203B41FA5}">
                      <a16:colId xmlns:a16="http://schemas.microsoft.com/office/drawing/2014/main" val="3642746718"/>
                    </a:ext>
                  </a:extLst>
                </a:gridCol>
                <a:gridCol w="175260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auto"/>
                      <a:r>
                        <a:rPr kumimoji="1" lang="ja-JP" altLang="en-US" sz="1000" b="0" kern="1200" dirty="0">
                          <a:solidFill>
                            <a:schemeClr val="dk1"/>
                          </a:solidFill>
                          <a:effectLst/>
                          <a:latin typeface="Meiryo UI" panose="020B0604030504040204" pitchFamily="50" charset="-128"/>
                          <a:ea typeface="Meiryo UI" panose="020B0604030504040204" pitchFamily="50" charset="-128"/>
                          <a:cs typeface="+mn-cs"/>
                        </a:rPr>
                        <a:t>（記載なし）</a:t>
                      </a:r>
                      <a:endParaRPr kumimoji="1" lang="en-US" altLang="ja-JP" sz="10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(P33)</a:t>
                      </a:r>
                    </a:p>
                    <a:p>
                      <a:pPr fontAlgn="auto"/>
                      <a:r>
                        <a:rPr kumimoji="1" lang="ja-JP" altLang="en-US" sz="1000" b="1" u="sng" kern="1200" dirty="0">
                          <a:solidFill>
                            <a:schemeClr val="dk1"/>
                          </a:solidFill>
                          <a:effectLst/>
                          <a:latin typeface="Meiryo UI" panose="020B0604030504040204" pitchFamily="50" charset="-128"/>
                          <a:ea typeface="Meiryo UI" panose="020B0604030504040204" pitchFamily="50" charset="-128"/>
                          <a:cs typeface="+mn-cs"/>
                        </a:rPr>
                        <a:t>ウ 新興感染症の発生・まん延時における体制</a:t>
                      </a:r>
                      <a:endParaRPr kumimoji="1" lang="en-US" altLang="ja-JP" sz="1000" b="1" u="sng"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府では、感染症の予防及び感染症の患者に対する医療に関する法律に基づく協定を締結することとしており、新興感染症の発生・まん延時におけるがん医療体制を確保するため、大阪府がん診療連携協議会等において、協定締結状況を踏まえた各医療機関の具体的な役割分担等について、事前に協議しておくことが重要です。</a:t>
                      </a:r>
                      <a:endPar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国基本計画を踏まえ、新興感染症の発生・まん延時における対応について記載（第８次大阪府医療計画</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案</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に対応）</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auto"/>
                      <a:r>
                        <a:rPr kumimoji="1" lang="ja-JP" altLang="en-US" sz="1000" b="0" kern="1200" dirty="0">
                          <a:solidFill>
                            <a:schemeClr val="dk1"/>
                          </a:solidFill>
                          <a:effectLst/>
                          <a:latin typeface="Meiryo UI" panose="020B0604030504040204" pitchFamily="50" charset="-128"/>
                          <a:ea typeface="Meiryo UI" panose="020B0604030504040204" pitchFamily="50" charset="-128"/>
                          <a:cs typeface="+mn-cs"/>
                        </a:rPr>
                        <a:t>（記載なし）</a:t>
                      </a:r>
                      <a:endParaRPr kumimoji="1" lang="en-US" altLang="ja-JP" sz="10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(P69)</a:t>
                      </a:r>
                    </a:p>
                    <a:p>
                      <a:pPr algn="l"/>
                      <a:r>
                        <a:rPr kumimoji="1" lang="ja-JP" altLang="en-US" sz="1000" b="1" u="sng" kern="1200" dirty="0">
                          <a:solidFill>
                            <a:schemeClr val="dk1"/>
                          </a:solidFill>
                          <a:effectLst/>
                          <a:latin typeface="Meiryo UI" panose="020B0604030504040204" pitchFamily="50" charset="-128"/>
                          <a:ea typeface="Meiryo UI" panose="020B0604030504040204" pitchFamily="50" charset="-128"/>
                          <a:cs typeface="+mn-cs"/>
                        </a:rPr>
                        <a:t>③新興感染症の発生・まん延時における体制の確保</a:t>
                      </a:r>
                      <a:endParaRPr kumimoji="1" lang="en-US" altLang="ja-JP" sz="1000" b="1" u="sng" kern="1200" dirty="0">
                        <a:solidFill>
                          <a:schemeClr val="dk1"/>
                        </a:solidFill>
                        <a:effectLst/>
                        <a:latin typeface="Meiryo UI" panose="020B0604030504040204" pitchFamily="50" charset="-128"/>
                        <a:ea typeface="Meiryo UI" panose="020B0604030504040204" pitchFamily="50" charset="-128"/>
                        <a:cs typeface="+mn-cs"/>
                      </a:endParaRPr>
                    </a:p>
                    <a:p>
                      <a:pPr algn="l"/>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新興感染症の発生・まん延時の状況に応じて必要ながん医療を提供するため、大阪府がん診療連携協議会や近畿ブロック小児がん医療提供体制協議会と協議の上、連携体制の構築を図ります。</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国基本計画を踏まえ、新興感染症の発生・まん延時における対応について記載（第８次大阪府医療計画</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案</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に対応）</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0" name="四角形: 角を丸くする 9">
            <a:extLst>
              <a:ext uri="{FF2B5EF4-FFF2-40B4-BE49-F238E27FC236}">
                <a16:creationId xmlns:a16="http://schemas.microsoft.com/office/drawing/2014/main" id="{74D9C458-00FB-451E-B173-F51161E61833}"/>
              </a:ext>
            </a:extLst>
          </p:cNvPr>
          <p:cNvSpPr/>
          <p:nvPr/>
        </p:nvSpPr>
        <p:spPr>
          <a:xfrm>
            <a:off x="357809" y="1653540"/>
            <a:ext cx="9064486" cy="347696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D300F67-7FB7-4D63-BC71-3E5AE5859B0D}"/>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9ED5DB01-718E-444F-8B7A-C0D80A488761}"/>
              </a:ext>
            </a:extLst>
          </p:cNvPr>
          <p:cNvSpPr/>
          <p:nvPr/>
        </p:nvSpPr>
        <p:spPr>
          <a:xfrm>
            <a:off x="4762500" y="528570"/>
            <a:ext cx="510540" cy="206075"/>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43C69813-9507-4E86-AF6B-C06090880EDD}"/>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392237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11</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68249" y="422224"/>
            <a:ext cx="1500852" cy="74382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（２）小児・</a:t>
            </a:r>
            <a:r>
              <a:rPr lang="en-US" altLang="ja-JP" sz="975" dirty="0">
                <a:latin typeface="Meiryo UI" panose="020B0604030504040204" pitchFamily="50" charset="-128"/>
                <a:ea typeface="Meiryo UI" panose="020B0604030504040204" pitchFamily="50" charset="-128"/>
              </a:rPr>
              <a:t>AYA</a:t>
            </a:r>
            <a:r>
              <a:rPr lang="ja-JP" altLang="en-US" sz="975" dirty="0">
                <a:latin typeface="Meiryo UI" panose="020B0604030504040204" pitchFamily="50" charset="-128"/>
                <a:ea typeface="Meiryo UI" panose="020B0604030504040204" pitchFamily="50" charset="-128"/>
              </a:rPr>
              <a:t>世代のがん、高齢者のがん、</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希少がん等</a:t>
            </a:r>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4415406"/>
              </p:ext>
            </p:extLst>
          </p:nvPr>
        </p:nvGraphicFramePr>
        <p:xfrm>
          <a:off x="357809" y="1250015"/>
          <a:ext cx="9064486" cy="3853481"/>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011680">
                  <a:extLst>
                    <a:ext uri="{9D8B030D-6E8A-4147-A177-3AD203B41FA5}">
                      <a16:colId xmlns:a16="http://schemas.microsoft.com/office/drawing/2014/main" val="465073876"/>
                    </a:ext>
                  </a:extLst>
                </a:gridCol>
                <a:gridCol w="2011680">
                  <a:extLst>
                    <a:ext uri="{9D8B030D-6E8A-4147-A177-3AD203B41FA5}">
                      <a16:colId xmlns:a16="http://schemas.microsoft.com/office/drawing/2014/main" val="3642746718"/>
                    </a:ext>
                  </a:extLst>
                </a:gridCol>
                <a:gridCol w="175260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ア 小児・</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AYA</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世代のがん</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○治療法の改善に加え、小児・</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AYA</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世代のがん患者への在宅緩和ケアを充実させるとともに、成長や時間の経過に伴</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い、がん治療の晩期合併症や二次がん</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、そして移行期医療への対応のため、治療後も定期的な診察と検査による長期のフォローアップが必要です。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ア 小児・</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AYA</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世代のがん</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○治療法の改善に加え、小児・</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AYA</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世代のがん患者への在宅緩和ケアを充実させるとともに、成長や時間の経過に伴</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う二次がん等の晩期合併症</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、そして移行期医療への対応のため、治療後も定期的な診察と検査による長期のフォローアップが必要です。</a:t>
                      </a:r>
                    </a:p>
                    <a:p>
                      <a:endPar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「二次がん」は「晩期合併症」に包含されるため、文言整理</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(P70)</a:t>
                      </a:r>
                    </a:p>
                    <a:p>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①小児・</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AYA</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世代のがん</a:t>
                      </a:r>
                      <a:endParaRPr kumimoji="1" lang="ja-JP" altLang="ja-JP" sz="1000" b="1" i="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○病院をはじめ、小児がん患者やその家族に対して、長期フォローアップの必要性について働きかけを行います。</a:t>
                      </a: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○また、小児・ＡＹＡ世代の診療実態を把握するための調査を実施し、その調査結果を踏まえ、長期フォローアップ体制のあり方等を検討するとともに、地域の医療機関との連携促進に取り組みます。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1" name="四角形: 角を丸くする 10">
            <a:extLst>
              <a:ext uri="{FF2B5EF4-FFF2-40B4-BE49-F238E27FC236}">
                <a16:creationId xmlns:a16="http://schemas.microsoft.com/office/drawing/2014/main" id="{A23555BB-77EF-4A59-9EB7-7B162312DC50}"/>
              </a:ext>
            </a:extLst>
          </p:cNvPr>
          <p:cNvSpPr/>
          <p:nvPr/>
        </p:nvSpPr>
        <p:spPr>
          <a:xfrm>
            <a:off x="357809" y="1600200"/>
            <a:ext cx="9064486" cy="176022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A9549B25-8FCB-409D-B58B-92ACF559D62F}"/>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9FF96CE3-1004-4632-82F6-BBE5457DFB6B}"/>
              </a:ext>
            </a:extLst>
          </p:cNvPr>
          <p:cNvSpPr/>
          <p:nvPr/>
        </p:nvSpPr>
        <p:spPr>
          <a:xfrm>
            <a:off x="4770120" y="551431"/>
            <a:ext cx="495300" cy="18321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7246D09-51B5-4AA3-8E39-B1D08FD36A98}"/>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1684164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12</a:t>
            </a:fld>
            <a:endParaRPr lang="ja-JP" altLang="en-US" sz="1463" dirty="0"/>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1219056841"/>
              </p:ext>
            </p:extLst>
          </p:nvPr>
        </p:nvGraphicFramePr>
        <p:xfrm>
          <a:off x="350189" y="1364802"/>
          <a:ext cx="9064486" cy="44900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011680">
                  <a:extLst>
                    <a:ext uri="{9D8B030D-6E8A-4147-A177-3AD203B41FA5}">
                      <a16:colId xmlns:a16="http://schemas.microsoft.com/office/drawing/2014/main" val="465073876"/>
                    </a:ext>
                  </a:extLst>
                </a:gridCol>
                <a:gridCol w="2011680">
                  <a:extLst>
                    <a:ext uri="{9D8B030D-6E8A-4147-A177-3AD203B41FA5}">
                      <a16:colId xmlns:a16="http://schemas.microsoft.com/office/drawing/2014/main" val="3642746718"/>
                    </a:ext>
                  </a:extLst>
                </a:gridCol>
                <a:gridCol w="175260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(P37)</a:t>
                      </a: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イ 高齢者のがん</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○高齢化に伴い、今後、がん患者に占める高齢者の割合がますます増えることから、高齢のがん患者へのケアの必要性が増加すると見込まれます。国は、厚生労働科学研究において、生活の質（</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QOL</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）の観点を含めた高齢のがん患者に適した治療法や、診療ガイドラインを確立するための研究を進め、令和４年に「高齢者がん診療ガイドライン</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2022</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年版」を策定したところです。府においても、国の動向を踏まえ、引き続き高齢者のがんの特性に適切に対応できる体制を整備していく必要があります。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イ 高齢者のがん</a:t>
                      </a: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○高齢化に伴い、今後、がん患者に占める高齢者の割合がますます増えることから、高齢のがん患者へのケアの必要性が増加すると見込まれます。国は、厚生労働科学研究において、生活の質（</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QOL</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）の観点を含めた高齢のがん患者に適した治療法や、診療ガイドラインを確立するための研究を進め、令和４年に「高齢者がん診療ガイドライン</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2022</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年版」を策定したところです。府においても、国の動向を踏まえ、引き続き</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、併存疾患や合併症リスクに留意すべき</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高齢者のがんの特性に適切に対応できる体制を整備していく必要があります。</a:t>
                      </a:r>
                    </a:p>
                    <a:p>
                      <a:endPar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9/6</a:t>
                      </a:r>
                      <a:r>
                        <a:rPr kumimoji="1" lang="ja-JP" altLang="en-US" sz="1000" u="none" dirty="0">
                          <a:solidFill>
                            <a:schemeClr val="tx1"/>
                          </a:solidFill>
                          <a:latin typeface="Meiryo UI" panose="020B0604030504040204" pitchFamily="50" charset="-128"/>
                          <a:ea typeface="Meiryo UI" panose="020B0604030504040204" pitchFamily="50" charset="-128"/>
                        </a:rPr>
                        <a:t>会議での意見を受け、高齢者のがんの特性について追記する。</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i="0" kern="1200" dirty="0">
                          <a:solidFill>
                            <a:schemeClr val="dk1"/>
                          </a:solidFill>
                          <a:effectLst/>
                          <a:latin typeface="Meiryo UI" panose="020B0604030504040204" pitchFamily="50" charset="-128"/>
                          <a:ea typeface="Meiryo UI" panose="020B0604030504040204" pitchFamily="50" charset="-128"/>
                          <a:cs typeface="+mn-cs"/>
                        </a:rPr>
                        <a:t>(P70)</a:t>
                      </a: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②高齢者のがん医療</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b="1" i="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○厚生労働科学研究において策定している「高齢者のがん診療における意思決定支援の手引き」について、大阪府がん診療連携協議会と連携して、府内のがん診療拠点病院等への普及に努めます。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1" i="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②高齢者のがん医療</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b="1" i="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国におけるガイドラインの充実や、 高齢のがん患者に対するがん医療の実態把握の状況を踏まえ、大阪府がん診療連携協議会と連携しながら、</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高齢者のがんの特性に適切に対応できる体制整備</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について検討します。</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意思決定支援に係る記載は「患者支援」の部分に記載しているため、ここでは国基本計画の内容を踏まえ、診療に関する内容として整理</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0" name="正方形/長方形 9">
            <a:extLst>
              <a:ext uri="{FF2B5EF4-FFF2-40B4-BE49-F238E27FC236}">
                <a16:creationId xmlns:a16="http://schemas.microsoft.com/office/drawing/2014/main" id="{D5980058-B9CE-43AF-AECE-E7DBB198D99E}"/>
              </a:ext>
            </a:extLst>
          </p:cNvPr>
          <p:cNvSpPr/>
          <p:nvPr/>
        </p:nvSpPr>
        <p:spPr>
          <a:xfrm>
            <a:off x="68249" y="373265"/>
            <a:ext cx="1500852" cy="79278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（２）小児・</a:t>
            </a:r>
            <a:r>
              <a:rPr lang="en-US" altLang="ja-JP" sz="975" dirty="0">
                <a:latin typeface="Meiryo UI" panose="020B0604030504040204" pitchFamily="50" charset="-128"/>
                <a:ea typeface="Meiryo UI" panose="020B0604030504040204" pitchFamily="50" charset="-128"/>
              </a:rPr>
              <a:t>AYA</a:t>
            </a:r>
            <a:r>
              <a:rPr lang="ja-JP" altLang="en-US" sz="975" dirty="0">
                <a:latin typeface="Meiryo UI" panose="020B0604030504040204" pitchFamily="50" charset="-128"/>
                <a:ea typeface="Meiryo UI" panose="020B0604030504040204" pitchFamily="50" charset="-128"/>
              </a:rPr>
              <a:t>世代のがん、高齢者のがん、</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希少がん等</a:t>
            </a:r>
          </a:p>
        </p:txBody>
      </p:sp>
      <p:sp>
        <p:nvSpPr>
          <p:cNvPr id="12" name="四角形: 角を丸くする 11">
            <a:extLst>
              <a:ext uri="{FF2B5EF4-FFF2-40B4-BE49-F238E27FC236}">
                <a16:creationId xmlns:a16="http://schemas.microsoft.com/office/drawing/2014/main" id="{872D476E-6E03-44A0-92C6-E3B25B8B82DA}"/>
              </a:ext>
            </a:extLst>
          </p:cNvPr>
          <p:cNvSpPr/>
          <p:nvPr/>
        </p:nvSpPr>
        <p:spPr>
          <a:xfrm>
            <a:off x="350189" y="1745466"/>
            <a:ext cx="9064486" cy="416814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2CF61AFF-29C9-466B-95BB-F262B0A0F130}"/>
              </a:ext>
            </a:extLst>
          </p:cNvPr>
          <p:cNvSpPr txBox="1"/>
          <p:nvPr/>
        </p:nvSpPr>
        <p:spPr>
          <a:xfrm>
            <a:off x="1569101" y="338255"/>
            <a:ext cx="8336900" cy="880369"/>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3067D15D-FBA5-4915-890E-321E0FB6A485}"/>
              </a:ext>
            </a:extLst>
          </p:cNvPr>
          <p:cNvSpPr/>
          <p:nvPr/>
        </p:nvSpPr>
        <p:spPr>
          <a:xfrm>
            <a:off x="4739640" y="533400"/>
            <a:ext cx="533400" cy="2057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64FCD5B-A335-4CF1-BCAE-26BC8FF7A86F}"/>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684287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44FC95E-31CC-4F3E-9C1D-B7F4DE9CE983}"/>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25" dirty="0">
                <a:latin typeface="Meiryo UI" panose="020B0604030504040204" pitchFamily="50" charset="-128"/>
                <a:ea typeface="Meiryo UI" panose="020B0604030504040204" pitchFamily="50" charset="-128"/>
              </a:rPr>
              <a:t>令和５年度　第４回大阪府がん対策推進委員会　回答票①</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lang="ja-JP" altLang="en-US" sz="1463"/>
              <a:t>13</a:t>
            </a:fld>
            <a:endParaRPr lang="ja-JP" altLang="en-US" sz="1463" dirty="0"/>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3715104192"/>
              </p:ext>
            </p:extLst>
          </p:nvPr>
        </p:nvGraphicFramePr>
        <p:xfrm>
          <a:off x="420757" y="1082374"/>
          <a:ext cx="9064486" cy="57092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362200">
                  <a:extLst>
                    <a:ext uri="{9D8B030D-6E8A-4147-A177-3AD203B41FA5}">
                      <a16:colId xmlns:a16="http://schemas.microsoft.com/office/drawing/2014/main" val="465073876"/>
                    </a:ext>
                  </a:extLst>
                </a:gridCol>
                <a:gridCol w="2339340">
                  <a:extLst>
                    <a:ext uri="{9D8B030D-6E8A-4147-A177-3AD203B41FA5}">
                      <a16:colId xmlns:a16="http://schemas.microsoft.com/office/drawing/2014/main" val="3642746718"/>
                    </a:ext>
                  </a:extLst>
                </a:gridCol>
                <a:gridCol w="107442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(P37)</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ウ 希少がん・難治性がん</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○希少がんについて、国は、平成</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2018</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年に、国立がん研究センターを、希少がん医療を統括する希少がん中央機関として位置付け、希少がん患者の集約化や専門施設の整備、希少がんに対応できる病院と拠点病院等や小児がん拠点病院等との連携を推進し、患者が全国どこにいても、適切な医療につなげられるよう対策を講じているところで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○大阪府における希少がんのり患数（注</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26</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）（平成</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28</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2016</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）年～平成</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2018</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）年）は、年間あたり約</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13000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例で、全り患数の約</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割を占めています。</a:t>
                      </a: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 ○府内では大阪国際がんセンターの「希少がんセンター」に開設されている「希少がんホットライン」において、専任の看護師や社会福祉士による相談対応を行っています。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(P70)</a:t>
                      </a:r>
                    </a:p>
                    <a:p>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③希少がん等</a:t>
                      </a: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希少がん患者が適切な医療を受けられるよう、引き続き、大阪国際がんセンターの「希少がんセンター」に開設されている「希少がんホットライン」を通じて相談支援を進めるとともに、国が整備する中核的な役割を担う医療機関と府内がん診療拠点病院との連携のあり方、希少がんに関する情報提供や相談支援について、大阪府がん診療連携協議会と連携して検討します。</a:t>
                      </a: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○引き続き、大阪国際がんセンターの「希少がんセンター」に開設されている「希少がんホットライン」と府内拠点病院のがん相談支援センターとの連携を通じて相談対応を行います。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○希少がん患者が適切な医療を受けられるよう、引き続き、大阪国際がんセンターの「希少がんセンター」に開設されている「希少がんホットライン」を通じて</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多職種による</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相談支援を</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進めるとともに、「希少がんホットライン」</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と府内がん診療拠点病院との連携のあり方、希少がんに関する情報提供や相談支援について、大阪府がん診療連携協議会と連携して検討します。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削除</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p>
                    <a:p>
                      <a:pPr fontAlgn="auto"/>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重複をなくすため、二点目を削除するとともに、文言整理</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0" name="正方形/長方形 9">
            <a:extLst>
              <a:ext uri="{FF2B5EF4-FFF2-40B4-BE49-F238E27FC236}">
                <a16:creationId xmlns:a16="http://schemas.microsoft.com/office/drawing/2014/main" id="{115A1173-428F-46CD-9704-560A3BF70255}"/>
              </a:ext>
            </a:extLst>
          </p:cNvPr>
          <p:cNvSpPr/>
          <p:nvPr/>
        </p:nvSpPr>
        <p:spPr>
          <a:xfrm>
            <a:off x="37769" y="338255"/>
            <a:ext cx="1500852" cy="70910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（２）小児・</a:t>
            </a:r>
            <a:r>
              <a:rPr lang="en-US" altLang="ja-JP" sz="975" dirty="0">
                <a:latin typeface="Meiryo UI" panose="020B0604030504040204" pitchFamily="50" charset="-128"/>
                <a:ea typeface="Meiryo UI" panose="020B0604030504040204" pitchFamily="50" charset="-128"/>
              </a:rPr>
              <a:t>AYA</a:t>
            </a:r>
            <a:r>
              <a:rPr lang="ja-JP" altLang="en-US" sz="975" dirty="0">
                <a:latin typeface="Meiryo UI" panose="020B0604030504040204" pitchFamily="50" charset="-128"/>
                <a:ea typeface="Meiryo UI" panose="020B0604030504040204" pitchFamily="50" charset="-128"/>
              </a:rPr>
              <a:t>世代のがん、高齢者のがん、</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希少がん等</a:t>
            </a:r>
          </a:p>
        </p:txBody>
      </p:sp>
      <p:sp>
        <p:nvSpPr>
          <p:cNvPr id="12" name="四角形: 角を丸くする 11">
            <a:extLst>
              <a:ext uri="{FF2B5EF4-FFF2-40B4-BE49-F238E27FC236}">
                <a16:creationId xmlns:a16="http://schemas.microsoft.com/office/drawing/2014/main" id="{4F7EB9E8-5512-4F10-9589-EC9347C26212}"/>
              </a:ext>
            </a:extLst>
          </p:cNvPr>
          <p:cNvSpPr/>
          <p:nvPr/>
        </p:nvSpPr>
        <p:spPr>
          <a:xfrm>
            <a:off x="420757" y="4450080"/>
            <a:ext cx="9064486" cy="2341582"/>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F17025A-201D-43BB-886D-C349458598CB}"/>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F824D9FC-5184-4707-9682-B380DAA878B9}"/>
              </a:ext>
            </a:extLst>
          </p:cNvPr>
          <p:cNvSpPr/>
          <p:nvPr/>
        </p:nvSpPr>
        <p:spPr>
          <a:xfrm>
            <a:off x="4755337" y="548640"/>
            <a:ext cx="532943" cy="182879"/>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721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14</a:t>
            </a:fld>
            <a:endParaRPr lang="ja-JP" altLang="en-US" sz="1463" dirty="0"/>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3135444408"/>
              </p:ext>
            </p:extLst>
          </p:nvPr>
        </p:nvGraphicFramePr>
        <p:xfrm>
          <a:off x="312089" y="1488756"/>
          <a:ext cx="9064486" cy="38804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362200">
                  <a:extLst>
                    <a:ext uri="{9D8B030D-6E8A-4147-A177-3AD203B41FA5}">
                      <a16:colId xmlns:a16="http://schemas.microsoft.com/office/drawing/2014/main" val="465073876"/>
                    </a:ext>
                  </a:extLst>
                </a:gridCol>
                <a:gridCol w="2369820">
                  <a:extLst>
                    <a:ext uri="{9D8B030D-6E8A-4147-A177-3AD203B41FA5}">
                      <a16:colId xmlns:a16="http://schemas.microsoft.com/office/drawing/2014/main" val="3642746718"/>
                    </a:ext>
                  </a:extLst>
                </a:gridCol>
                <a:gridCol w="104394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(P39)</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ア 緩和ケアの普及啓発</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0" kern="1200" dirty="0">
                          <a:solidFill>
                            <a:schemeClr val="dk1"/>
                          </a:solidFill>
                          <a:effectLst/>
                          <a:latin typeface="Meiryo UI" panose="020B0604030504040204" pitchFamily="50" charset="-128"/>
                          <a:ea typeface="Meiryo UI" panose="020B0604030504040204" pitchFamily="50" charset="-128"/>
                          <a:cs typeface="+mn-cs"/>
                        </a:rPr>
                        <a:t>○「大阪府におけるがん患者の悩みやニーズに関する実態調査」（令和５（</a:t>
                      </a:r>
                      <a:r>
                        <a:rPr kumimoji="1" lang="en-US" altLang="ja-JP" sz="1000" b="0" kern="1200" dirty="0">
                          <a:solidFill>
                            <a:schemeClr val="dk1"/>
                          </a:solidFill>
                          <a:effectLst/>
                          <a:latin typeface="Meiryo UI" panose="020B0604030504040204" pitchFamily="50" charset="-128"/>
                          <a:ea typeface="Meiryo UI" panose="020B0604030504040204" pitchFamily="50" charset="-128"/>
                          <a:cs typeface="+mn-cs"/>
                        </a:rPr>
                        <a:t>2023</a:t>
                      </a:r>
                      <a:r>
                        <a:rPr kumimoji="1" lang="ja-JP" altLang="ja-JP" sz="1000" b="0" kern="1200" dirty="0">
                          <a:solidFill>
                            <a:schemeClr val="dk1"/>
                          </a:solidFill>
                          <a:effectLst/>
                          <a:latin typeface="Meiryo UI" panose="020B0604030504040204" pitchFamily="50" charset="-128"/>
                          <a:ea typeface="Meiryo UI" panose="020B0604030504040204" pitchFamily="50" charset="-128"/>
                          <a:cs typeface="+mn-cs"/>
                        </a:rPr>
                        <a:t>）年２月実施）（以下、「がん患者ニーズ調査」）によると、令和元年度（</a:t>
                      </a:r>
                      <a:r>
                        <a:rPr kumimoji="1" lang="en-US" altLang="ja-JP" sz="1000" b="0" kern="1200" dirty="0">
                          <a:solidFill>
                            <a:schemeClr val="dk1"/>
                          </a:solidFill>
                          <a:effectLst/>
                          <a:latin typeface="Meiryo UI" panose="020B0604030504040204" pitchFamily="50" charset="-128"/>
                          <a:ea typeface="Meiryo UI" panose="020B0604030504040204" pitchFamily="50" charset="-128"/>
                          <a:cs typeface="+mn-cs"/>
                        </a:rPr>
                        <a:t>41.4%</a:t>
                      </a:r>
                      <a:r>
                        <a:rPr kumimoji="1" lang="ja-JP" altLang="ja-JP" sz="1000" b="0" kern="1200" dirty="0">
                          <a:solidFill>
                            <a:schemeClr val="dk1"/>
                          </a:solidFill>
                          <a:effectLst/>
                          <a:latin typeface="Meiryo UI" panose="020B0604030504040204" pitchFamily="50" charset="-128"/>
                          <a:ea typeface="Meiryo UI" panose="020B0604030504040204" pitchFamily="50" charset="-128"/>
                          <a:cs typeface="+mn-cs"/>
                        </a:rPr>
                        <a:t>）より改善がみられますが、がん患者の約４割が緩和ケアを理解していないと回答し、緩和ケアの開始時期についても、「がんと診断されたときから」と正しく回答された人は、依然として過半数以下であるなど、がん患者への普及啓発をさらに推進していく必要があります。</a:t>
                      </a:r>
                    </a:p>
                    <a:p>
                      <a:pPr fontAlgn="auto"/>
                      <a:endParaRPr kumimoji="1" lang="ja-JP" altLang="en-US" sz="1000" b="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(P71)</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①緩和ケアの普及啓発</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en-US" sz="1000" b="0" kern="1200" dirty="0">
                          <a:solidFill>
                            <a:schemeClr val="dk1"/>
                          </a:solidFill>
                          <a:effectLst/>
                          <a:latin typeface="Meiryo UI" panose="020B0604030504040204" pitchFamily="50" charset="-128"/>
                          <a:ea typeface="Meiryo UI" panose="020B0604030504040204" pitchFamily="50" charset="-128"/>
                          <a:cs typeface="+mn-cs"/>
                        </a:rPr>
                        <a:t>がんの診断された時からがん患者や家族に対して適切な緩和ケアが提供されるよう、がん診療拠点病院や関係機関と連携して、</a:t>
                      </a:r>
                      <a:r>
                        <a:rPr kumimoji="1" lang="ja-JP" altLang="en-US" sz="1000" b="0" u="sng" kern="1200" dirty="0">
                          <a:solidFill>
                            <a:schemeClr val="dk1"/>
                          </a:solidFill>
                          <a:effectLst/>
                          <a:latin typeface="Meiryo UI" panose="020B0604030504040204" pitchFamily="50" charset="-128"/>
                          <a:ea typeface="Meiryo UI" panose="020B0604030504040204" pitchFamily="50" charset="-128"/>
                          <a:cs typeface="+mn-cs"/>
                        </a:rPr>
                        <a:t>医療用麻薬に対する正しい理解、緩和的放射線治療や神経ブロック等の専門的な治療も含めた緩和ケアに関する正しい知識の効果的な普及啓発を行います。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algn="l"/>
                      <a:r>
                        <a:rPr kumimoji="1" lang="ja-JP" altLang="en-US" sz="1000" b="1" u="none" kern="1200" dirty="0">
                          <a:solidFill>
                            <a:schemeClr val="dk1"/>
                          </a:solidFill>
                          <a:effectLst/>
                          <a:latin typeface="Meiryo UI" panose="020B0604030504040204" pitchFamily="50" charset="-128"/>
                          <a:ea typeface="Meiryo UI" panose="020B0604030504040204" pitchFamily="50" charset="-128"/>
                          <a:cs typeface="+mn-cs"/>
                        </a:rPr>
                        <a:t>①緩和ケアの普及啓発</a:t>
                      </a:r>
                    </a:p>
                    <a:p>
                      <a:pPr algn="l"/>
                      <a:r>
                        <a:rPr kumimoji="1" lang="ja-JP" altLang="en-US" sz="1000" u="none" kern="1200" dirty="0">
                          <a:solidFill>
                            <a:schemeClr val="dk1"/>
                          </a:solidFill>
                          <a:effectLst/>
                          <a:latin typeface="Meiryo UI" panose="020B0604030504040204" pitchFamily="50" charset="-128"/>
                          <a:ea typeface="Meiryo UI" panose="020B0604030504040204" pitchFamily="50" charset="-128"/>
                          <a:cs typeface="+mn-cs"/>
                        </a:rPr>
                        <a:t>○がんと診断された時からがん患者や家族に対して適切な緩和ケアが提供されるよう、がん診療拠点病院や関係機関と連携して、</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府民に対する緩和ケアに関する正しい知識の効果的な普及啓発を行います。</a:t>
                      </a:r>
                    </a:p>
                    <a:p>
                      <a:pPr fontAlgn="auto"/>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府民向けの普及啓発に取り組むことが分かるよう文言を整理</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0" name="正方形/長方形 9">
            <a:extLst>
              <a:ext uri="{FF2B5EF4-FFF2-40B4-BE49-F238E27FC236}">
                <a16:creationId xmlns:a16="http://schemas.microsoft.com/office/drawing/2014/main" id="{1536004B-8155-4F7D-9454-E587DA5B6F63}"/>
              </a:ext>
            </a:extLst>
          </p:cNvPr>
          <p:cNvSpPr/>
          <p:nvPr/>
        </p:nvSpPr>
        <p:spPr>
          <a:xfrm>
            <a:off x="37769" y="353644"/>
            <a:ext cx="1500852" cy="77739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（２）小児・</a:t>
            </a:r>
            <a:r>
              <a:rPr lang="en-US" altLang="ja-JP" sz="975" dirty="0">
                <a:latin typeface="Meiryo UI" panose="020B0604030504040204" pitchFamily="50" charset="-128"/>
                <a:ea typeface="Meiryo UI" panose="020B0604030504040204" pitchFamily="50" charset="-128"/>
              </a:rPr>
              <a:t>AYA</a:t>
            </a:r>
            <a:r>
              <a:rPr lang="ja-JP" altLang="en-US" sz="975" dirty="0">
                <a:latin typeface="Meiryo UI" panose="020B0604030504040204" pitchFamily="50" charset="-128"/>
                <a:ea typeface="Meiryo UI" panose="020B0604030504040204" pitchFamily="50" charset="-128"/>
              </a:rPr>
              <a:t>世代のがん、高齢者のがん、</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希少がん等</a:t>
            </a:r>
          </a:p>
        </p:txBody>
      </p:sp>
      <p:sp>
        <p:nvSpPr>
          <p:cNvPr id="12" name="四角形: 角を丸くする 11">
            <a:extLst>
              <a:ext uri="{FF2B5EF4-FFF2-40B4-BE49-F238E27FC236}">
                <a16:creationId xmlns:a16="http://schemas.microsoft.com/office/drawing/2014/main" id="{1AE1C00F-9E14-4AA5-86A9-6F4001308506}"/>
              </a:ext>
            </a:extLst>
          </p:cNvPr>
          <p:cNvSpPr/>
          <p:nvPr/>
        </p:nvSpPr>
        <p:spPr>
          <a:xfrm>
            <a:off x="312089" y="3907650"/>
            <a:ext cx="9064486" cy="1511993"/>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34480DE5-7A12-4A47-8605-A6C76AD150B4}"/>
              </a:ext>
            </a:extLst>
          </p:cNvPr>
          <p:cNvSpPr txBox="1"/>
          <p:nvPr/>
        </p:nvSpPr>
        <p:spPr>
          <a:xfrm>
            <a:off x="1569101" y="338255"/>
            <a:ext cx="8336900" cy="880369"/>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E5BED110-3524-45DE-9232-9D9965E8319F}"/>
              </a:ext>
            </a:extLst>
          </p:cNvPr>
          <p:cNvSpPr/>
          <p:nvPr/>
        </p:nvSpPr>
        <p:spPr>
          <a:xfrm>
            <a:off x="4762500" y="552047"/>
            <a:ext cx="525780" cy="19471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62B7E73D-FA5B-4D79-83E2-5833B894542D}"/>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1944333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59993" y="6411650"/>
            <a:ext cx="2228850" cy="365125"/>
          </a:xfrm>
        </p:spPr>
        <p:txBody>
          <a:bodyPr/>
          <a:lstStyle/>
          <a:p>
            <a:fld id="{EC0037E2-9A40-45D7-BA86-38C7DB46788B}" type="slidenum">
              <a:rPr lang="ja-JP" altLang="en-US" sz="1463"/>
              <a:t>15</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22860" y="554654"/>
            <a:ext cx="1648535" cy="53500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３．患者支援の充実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（１）がん患者の相談支援</a:t>
            </a:r>
          </a:p>
        </p:txBody>
      </p:sp>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extLst>
              <p:ext uri="{D42A27DB-BD31-4B8C-83A1-F6EECF244321}">
                <p14:modId xmlns:p14="http://schemas.microsoft.com/office/powerpoint/2010/main" val="938010828"/>
              </p:ext>
            </p:extLst>
          </p:nvPr>
        </p:nvGraphicFramePr>
        <p:xfrm>
          <a:off x="357809" y="1303606"/>
          <a:ext cx="9064486" cy="52520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府では、がん診療拠点病院等の指定要件において、相談支援センターについて周知するための体制整備について定める等、その取組みを促してきました。しかし、令和４年度がん患者ニーズ調査によると、がん相談支援センターを利用したことがある人は令和元年度（</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16.1%</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）より改善がみられるものの、全体の</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20.9</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％に留まっています。一方で、「存在を知らない」、「存在は知っているがどこにあるのかは知らず利用したことがない」と答えた人は、合計で</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23.9</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％を占めており、がん相談支援センターについての更なる周知が必要です。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(P73)</a:t>
                      </a:r>
                    </a:p>
                    <a:p>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○多様化するがん患者や家族の相談ニーズに対応するため、がん診療拠点病院に設置されたがん相談支援センターの相談員向けスキルアップ研修会を実施します。</a:t>
                      </a:r>
                    </a:p>
                    <a:p>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 </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○がん相談支援センターへのアクセス向上のため、オンラインなどを活用した相談支援体制の整備を進めます。</a:t>
                      </a:r>
                    </a:p>
                    <a:p>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 </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がん患者や家族が必要とするときにがん相談支援センターを確実に利用できるよう、院内掲示の充実を図ることはもとより、主治医等医療従事者からもがん患者や家族に相談支援センターの紹介がされるよう働きかけます。また、ホームページや療養情報冊子「おおさかがんサポートブック」、チラシ等を用いて広く院外の方にもがん相談支援センターの周知を行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（修正なし）</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 </a:t>
                      </a:r>
                    </a:p>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がん相談支援センターへのアクセス向上</a:t>
                      </a:r>
                      <a:r>
                        <a:rPr kumimoji="1" lang="ja-JP" altLang="en-US" sz="1000" u="sng" kern="1200" dirty="0">
                          <a:solidFill>
                            <a:schemeClr val="tx1"/>
                          </a:solidFill>
                          <a:effectLst/>
                          <a:latin typeface="Meiryo UI" panose="020B0604030504040204" pitchFamily="50" charset="-128"/>
                          <a:ea typeface="Meiryo UI" panose="020B0604030504040204" pitchFamily="50" charset="-128"/>
                          <a:cs typeface="+mn-cs"/>
                        </a:rPr>
                        <a:t>及び感染症対策に対応する</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ため、</a:t>
                      </a:r>
                      <a:r>
                        <a:rPr kumimoji="1" lang="ja-JP" altLang="en-US" sz="1000" u="sng" kern="1200" dirty="0">
                          <a:solidFill>
                            <a:schemeClr val="tx1"/>
                          </a:solidFill>
                          <a:effectLst/>
                          <a:latin typeface="Meiryo UI" panose="020B0604030504040204" pitchFamily="50" charset="-128"/>
                          <a:ea typeface="Meiryo UI" panose="020B0604030504040204" pitchFamily="50" charset="-128"/>
                          <a:cs typeface="+mn-cs"/>
                        </a:rPr>
                        <a:t>対面によらない</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相談支援体制の整備を進めます。</a:t>
                      </a:r>
                    </a:p>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（修正なし）</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 </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会議の意見を受け、メール等による手段も含めた記載に修正。</a:t>
                      </a:r>
                      <a:endParaRPr kumimoji="1" lang="ja-JP" altLang="en-US" sz="1000" u="none" dirty="0"/>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8" name="四角形: 角を丸くする 7">
            <a:extLst>
              <a:ext uri="{FF2B5EF4-FFF2-40B4-BE49-F238E27FC236}">
                <a16:creationId xmlns:a16="http://schemas.microsoft.com/office/drawing/2014/main" id="{F800AB76-6FC2-49EE-AA36-990CE9A5D079}"/>
              </a:ext>
            </a:extLst>
          </p:cNvPr>
          <p:cNvSpPr/>
          <p:nvPr/>
        </p:nvSpPr>
        <p:spPr>
          <a:xfrm>
            <a:off x="357809" y="3714880"/>
            <a:ext cx="9064486" cy="284081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7B4AE6B-B9A6-45D6-AC94-841D2955D3E8}"/>
              </a:ext>
            </a:extLst>
          </p:cNvPr>
          <p:cNvSpPr txBox="1"/>
          <p:nvPr/>
        </p:nvSpPr>
        <p:spPr>
          <a:xfrm>
            <a:off x="1640915" y="355897"/>
            <a:ext cx="8336900" cy="880369"/>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5B787E85-6CD5-42D8-8491-8A3114586B82}"/>
              </a:ext>
            </a:extLst>
          </p:cNvPr>
          <p:cNvSpPr/>
          <p:nvPr/>
        </p:nvSpPr>
        <p:spPr>
          <a:xfrm>
            <a:off x="4808220" y="554653"/>
            <a:ext cx="548639" cy="19972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134C99C-F4F6-402E-ADE6-EB8EFB78FD90}"/>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4072801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16</a:t>
            </a:fld>
            <a:endParaRPr lang="ja-JP" altLang="en-US" sz="1463" dirty="0"/>
          </a:p>
        </p:txBody>
      </p:sp>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extLst>
              <p:ext uri="{D42A27DB-BD31-4B8C-83A1-F6EECF244321}">
                <p14:modId xmlns:p14="http://schemas.microsoft.com/office/powerpoint/2010/main" val="55695986"/>
              </p:ext>
            </p:extLst>
          </p:nvPr>
        </p:nvGraphicFramePr>
        <p:xfrm>
          <a:off x="420757" y="1435022"/>
          <a:ext cx="9064486" cy="2515541"/>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下記は文言の定義のため省略</a:t>
                      </a:r>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(P74)</a:t>
                      </a:r>
                    </a:p>
                    <a:p>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（注</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32</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）地域若者サポートステーション</a:t>
                      </a:r>
                    </a:p>
                    <a:p>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働くことに悩みを抱えている</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15</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歳～</a:t>
                      </a:r>
                      <a:r>
                        <a:rPr kumimoji="1" lang="en-US" altLang="ja-JP" sz="1000" u="sng" kern="1200" dirty="0">
                          <a:solidFill>
                            <a:schemeClr val="tx1"/>
                          </a:solidFill>
                          <a:effectLst/>
                          <a:latin typeface="Meiryo UI" panose="020B0604030504040204" pitchFamily="50" charset="-128"/>
                          <a:ea typeface="Meiryo UI" panose="020B0604030504040204" pitchFamily="50" charset="-128"/>
                          <a:cs typeface="+mn-cs"/>
                        </a:rPr>
                        <a:t>39</a:t>
                      </a:r>
                      <a:r>
                        <a:rPr kumimoji="1" lang="ja-JP" altLang="en-US" sz="1000" u="sng" kern="1200" dirty="0">
                          <a:solidFill>
                            <a:schemeClr val="tx1"/>
                          </a:solidFill>
                          <a:effectLst/>
                          <a:latin typeface="Meiryo UI" panose="020B0604030504040204" pitchFamily="50" charset="-128"/>
                          <a:ea typeface="Meiryo UI" panose="020B0604030504040204" pitchFamily="50" charset="-128"/>
                          <a:cs typeface="+mn-cs"/>
                        </a:rPr>
                        <a:t>歳までの若者</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に対し、キャリアコンサルタントなどによる専門的な相談、コミュニケーション訓練などによるステップアップ、協力企業への就労体験などにより、就労に向けた支援を行っています。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（注</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32</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）地域若者サポートステーション</a:t>
                      </a:r>
                    </a:p>
                    <a:p>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働くことに悩みを抱えている</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15</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歳～</a:t>
                      </a:r>
                      <a:r>
                        <a:rPr kumimoji="1" lang="en-US" altLang="ja-JP" sz="1000" u="sng" kern="1200" dirty="0">
                          <a:solidFill>
                            <a:schemeClr val="tx1"/>
                          </a:solidFill>
                          <a:effectLst/>
                          <a:latin typeface="Meiryo UI" panose="020B0604030504040204" pitchFamily="50" charset="-128"/>
                          <a:ea typeface="Meiryo UI" panose="020B0604030504040204" pitchFamily="50" charset="-128"/>
                          <a:cs typeface="+mn-cs"/>
                        </a:rPr>
                        <a:t>49</a:t>
                      </a:r>
                      <a:r>
                        <a:rPr kumimoji="1" lang="ja-JP" altLang="ja-JP" sz="1000" u="sng" kern="1200" dirty="0">
                          <a:solidFill>
                            <a:schemeClr val="tx1"/>
                          </a:solidFill>
                          <a:effectLst/>
                          <a:latin typeface="Meiryo UI" panose="020B0604030504040204" pitchFamily="50" charset="-128"/>
                          <a:ea typeface="Meiryo UI" panose="020B0604030504040204" pitchFamily="50" charset="-128"/>
                          <a:cs typeface="+mn-cs"/>
                        </a:rPr>
                        <a:t>歳までの方</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に対し、キャリアコンサルタントなどによる専門的な相談、コミュニケーション訓練などによるステップアップ、協力企業への就労体験などにより、就労に向けた支援を行っています。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国の定義変更により修正</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8" name="四角形: 角を丸くする 7">
            <a:extLst>
              <a:ext uri="{FF2B5EF4-FFF2-40B4-BE49-F238E27FC236}">
                <a16:creationId xmlns:a16="http://schemas.microsoft.com/office/drawing/2014/main" id="{E11D2F0D-7DF0-43E1-8CBD-150861E53B11}"/>
              </a:ext>
            </a:extLst>
          </p:cNvPr>
          <p:cNvSpPr/>
          <p:nvPr/>
        </p:nvSpPr>
        <p:spPr>
          <a:xfrm>
            <a:off x="420757" y="2766060"/>
            <a:ext cx="9064486" cy="1178879"/>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61D5DC47-AA7B-4090-B4C1-39C1E1834C1C}"/>
              </a:ext>
            </a:extLst>
          </p:cNvPr>
          <p:cNvSpPr txBox="1"/>
          <p:nvPr/>
        </p:nvSpPr>
        <p:spPr>
          <a:xfrm>
            <a:off x="1640915" y="355897"/>
            <a:ext cx="8336900" cy="880369"/>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378509AD-6222-4119-8298-4A69BBD73C6F}"/>
              </a:ext>
            </a:extLst>
          </p:cNvPr>
          <p:cNvSpPr/>
          <p:nvPr/>
        </p:nvSpPr>
        <p:spPr>
          <a:xfrm>
            <a:off x="45720" y="404582"/>
            <a:ext cx="1653540" cy="66221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３．患者支援の充実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a:t>
            </a:r>
            <a:r>
              <a:rPr lang="en-US" altLang="ja-JP" sz="975" dirty="0">
                <a:latin typeface="Meiryo UI" panose="020B0604030504040204" pitchFamily="50" charset="-128"/>
                <a:ea typeface="Meiryo UI" panose="020B0604030504040204" pitchFamily="50" charset="-128"/>
              </a:rPr>
              <a:t>3</a:t>
            </a:r>
            <a:r>
              <a:rPr lang="ja-JP" altLang="en-US" sz="975" dirty="0">
                <a:latin typeface="Meiryo UI" panose="020B0604030504040204" pitchFamily="50" charset="-128"/>
                <a:ea typeface="Meiryo UI" panose="020B0604030504040204" pitchFamily="50" charset="-128"/>
              </a:rPr>
              <a:t>）がん患者等の社会的な課題への対策</a:t>
            </a:r>
          </a:p>
        </p:txBody>
      </p:sp>
      <p:sp>
        <p:nvSpPr>
          <p:cNvPr id="12" name="正方形/長方形 11">
            <a:extLst>
              <a:ext uri="{FF2B5EF4-FFF2-40B4-BE49-F238E27FC236}">
                <a16:creationId xmlns:a16="http://schemas.microsoft.com/office/drawing/2014/main" id="{7111BC58-F596-4C0E-89D5-B3C65C807405}"/>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
        <p:nvSpPr>
          <p:cNvPr id="13" name="四角形: 角を丸くする 12">
            <a:extLst>
              <a:ext uri="{FF2B5EF4-FFF2-40B4-BE49-F238E27FC236}">
                <a16:creationId xmlns:a16="http://schemas.microsoft.com/office/drawing/2014/main" id="{6B1CB2E3-D6DA-47DE-9D13-7D56EE0E59F3}"/>
              </a:ext>
            </a:extLst>
          </p:cNvPr>
          <p:cNvSpPr/>
          <p:nvPr/>
        </p:nvSpPr>
        <p:spPr>
          <a:xfrm>
            <a:off x="4808220" y="554653"/>
            <a:ext cx="548639" cy="19972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98363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17</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357808" y="478856"/>
            <a:ext cx="1539571" cy="59121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75" dirty="0">
                <a:latin typeface="Meiryo UI" panose="020B0604030504040204" pitchFamily="50" charset="-128"/>
                <a:ea typeface="Meiryo UI" panose="020B0604030504040204" pitchFamily="50" charset="-128"/>
              </a:rPr>
              <a:t>第５章　全体目標</a:t>
            </a:r>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3133137298"/>
              </p:ext>
            </p:extLst>
          </p:nvPr>
        </p:nvGraphicFramePr>
        <p:xfrm>
          <a:off x="357809" y="1250015"/>
          <a:ext cx="9064486" cy="3501392"/>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1858617">
                  <a:extLst>
                    <a:ext uri="{9D8B030D-6E8A-4147-A177-3AD203B41FA5}">
                      <a16:colId xmlns:a16="http://schemas.microsoft.com/office/drawing/2014/main" val="465073876"/>
                    </a:ext>
                  </a:extLst>
                </a:gridCol>
                <a:gridCol w="2449002">
                  <a:extLst>
                    <a:ext uri="{9D8B030D-6E8A-4147-A177-3AD203B41FA5}">
                      <a16:colId xmlns:a16="http://schemas.microsoft.com/office/drawing/2014/main" val="3642746718"/>
                    </a:ext>
                  </a:extLst>
                </a:gridCol>
                <a:gridCol w="1468341">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第５章</a:t>
                      </a:r>
                    </a:p>
                  </a:txBody>
                  <a:tcPr marL="74295" marR="74295" marT="37148" marB="3714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pPr>
                      <a:r>
                        <a:rPr lang="en-US" altLang="ja-JP" sz="105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(P56)</a:t>
                      </a: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・全体目標　</a:t>
                      </a:r>
                      <a:endParaRPr lang="en-US" altLang="ja-JP" sz="1050" b="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大阪府のがん年齢調整り患率</a:t>
                      </a: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75</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歳未満、 進行がん）</a:t>
                      </a:r>
                    </a:p>
                    <a:p>
                      <a:pPr algn="l">
                        <a:lnSpc>
                          <a:spcPct val="100000"/>
                        </a:lnSpc>
                      </a:pP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大阪府がん登録</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l">
                        <a:lnSpc>
                          <a:spcPct val="100000"/>
                        </a:lnSpc>
                      </a:pP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・現在の状況</a:t>
                      </a: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159.1</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人</a:t>
                      </a: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＜人口</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万対＞</a:t>
                      </a:r>
                    </a:p>
                    <a:p>
                      <a:pPr algn="l">
                        <a:lnSpc>
                          <a:spcPct val="100000"/>
                        </a:lnSpc>
                      </a:pP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l">
                        <a:lnSpc>
                          <a:spcPct val="100000"/>
                        </a:lnSpc>
                      </a:pP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2029</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年度の目標</a:t>
                      </a: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減少</a:t>
                      </a:r>
                    </a:p>
                    <a:p>
                      <a:pPr algn="l">
                        <a:lnSpc>
                          <a:spcPts val="1600"/>
                        </a:lnSpc>
                      </a:pPr>
                      <a:endPar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600"/>
                        </a:lnSpc>
                      </a:pPr>
                      <a:endParaRPr lang="ja-JP" sz="12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endParaRPr>
                    </a:p>
                  </a:txBody>
                  <a:tcPr marL="90170" marR="901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pP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・全体目標</a:t>
                      </a: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大阪府のがん年齢調整り患率</a:t>
                      </a: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75</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歳未満、 進行がん）</a:t>
                      </a:r>
                    </a:p>
                    <a:p>
                      <a:pPr algn="l">
                        <a:lnSpc>
                          <a:spcPct val="100000"/>
                        </a:lnSpc>
                      </a:pP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大阪府がん登録</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l">
                        <a:lnSpc>
                          <a:spcPct val="100000"/>
                        </a:lnSpc>
                      </a:pP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・現在の状況</a:t>
                      </a: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268.4</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人（</a:t>
                      </a:r>
                      <a:r>
                        <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＜人口</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万対＞</a:t>
                      </a:r>
                    </a:p>
                    <a:p>
                      <a:pPr algn="l">
                        <a:lnSpc>
                          <a:spcPct val="100000"/>
                        </a:lnSpc>
                      </a:pP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令和元</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l">
                        <a:lnSpc>
                          <a:spcPct val="100000"/>
                        </a:lnSpc>
                      </a:pP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2029</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年度の目標</a:t>
                      </a: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減少</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：基準人口：平成</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2015</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モデル人口による。</a:t>
                      </a: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endPar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ct val="100000"/>
                        </a:lnSpc>
                      </a:pPr>
                      <a:r>
                        <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：令和元（</a:t>
                      </a:r>
                      <a:r>
                        <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）年のデータと比較して減少することを目標とする。</a:t>
                      </a:r>
                    </a:p>
                    <a:p>
                      <a:endPar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昭和</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60(1985)</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年モデル人口→平成</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27(2015)</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年モデル人口による数値に置き換え</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9/6</a:t>
                      </a:r>
                      <a:r>
                        <a:rPr kumimoji="1" lang="ja-JP" altLang="en-US" sz="1000" u="none" dirty="0">
                          <a:solidFill>
                            <a:schemeClr val="tx1"/>
                          </a:solidFill>
                          <a:latin typeface="Meiryo UI" panose="020B0604030504040204" pitchFamily="50" charset="-128"/>
                          <a:ea typeface="Meiryo UI" panose="020B0604030504040204" pitchFamily="50" charset="-128"/>
                        </a:rPr>
                        <a:t>会議の意見を受け、どの時点と比べて減少することを目標とするかを明記</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bl>
          </a:graphicData>
        </a:graphic>
      </p:graphicFrame>
      <p:sp>
        <p:nvSpPr>
          <p:cNvPr id="8" name="テキスト ボックス 7">
            <a:extLst>
              <a:ext uri="{FF2B5EF4-FFF2-40B4-BE49-F238E27FC236}">
                <a16:creationId xmlns:a16="http://schemas.microsoft.com/office/drawing/2014/main" id="{80BBA39B-C8F0-47A1-A75D-623B51113569}"/>
              </a:ext>
            </a:extLst>
          </p:cNvPr>
          <p:cNvSpPr txBox="1"/>
          <p:nvPr/>
        </p:nvSpPr>
        <p:spPr>
          <a:xfrm>
            <a:off x="2133600" y="447916"/>
            <a:ext cx="6877215" cy="6685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pPr>
              <a:lnSpc>
                <a:spcPct val="150000"/>
              </a:lnSpc>
            </a:pPr>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7B42519-27B3-4EAF-A032-3057E6B1FBD9}"/>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
        <p:nvSpPr>
          <p:cNvPr id="10" name="四角形: 角を丸くする 9">
            <a:extLst>
              <a:ext uri="{FF2B5EF4-FFF2-40B4-BE49-F238E27FC236}">
                <a16:creationId xmlns:a16="http://schemas.microsoft.com/office/drawing/2014/main" id="{6604817F-62DE-40B4-85AF-510EB8441CB1}"/>
              </a:ext>
            </a:extLst>
          </p:cNvPr>
          <p:cNvSpPr/>
          <p:nvPr/>
        </p:nvSpPr>
        <p:spPr>
          <a:xfrm>
            <a:off x="357808" y="1630679"/>
            <a:ext cx="9121803" cy="312072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7FB2F8B1-7539-41B8-B52D-45649AA342AF}"/>
              </a:ext>
            </a:extLst>
          </p:cNvPr>
          <p:cNvSpPr/>
          <p:nvPr/>
        </p:nvSpPr>
        <p:spPr>
          <a:xfrm>
            <a:off x="5297887" y="654675"/>
            <a:ext cx="548639" cy="20415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0051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21101412"/>
              </p:ext>
            </p:extLst>
          </p:nvPr>
        </p:nvGraphicFramePr>
        <p:xfrm>
          <a:off x="357809" y="1196675"/>
          <a:ext cx="9064486" cy="5634441"/>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1504950">
                  <a:extLst>
                    <a:ext uri="{9D8B030D-6E8A-4147-A177-3AD203B41FA5}">
                      <a16:colId xmlns:a16="http://schemas.microsoft.com/office/drawing/2014/main" val="465073876"/>
                    </a:ext>
                  </a:extLst>
                </a:gridCol>
                <a:gridCol w="3305175">
                  <a:extLst>
                    <a:ext uri="{9D8B030D-6E8A-4147-A177-3AD203B41FA5}">
                      <a16:colId xmlns:a16="http://schemas.microsoft.com/office/drawing/2014/main" val="3642746718"/>
                    </a:ext>
                  </a:extLst>
                </a:gridCol>
                <a:gridCol w="1162050">
                  <a:extLst>
                    <a:ext uri="{9D8B030D-6E8A-4147-A177-3AD203B41FA5}">
                      <a16:colId xmlns:a16="http://schemas.microsoft.com/office/drawing/2014/main" val="3662443723"/>
                    </a:ext>
                  </a:extLst>
                </a:gridCol>
                <a:gridCol w="2764320">
                  <a:extLst>
                    <a:ext uri="{9D8B030D-6E8A-4147-A177-3AD203B41FA5}">
                      <a16:colId xmlns:a16="http://schemas.microsoft.com/office/drawing/2014/main" val="1073357368"/>
                    </a:ext>
                  </a:extLst>
                </a:gridCol>
              </a:tblGrid>
              <a:tr h="689139">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75901">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(P18)</a:t>
                      </a: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ア　たばこ対策</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○大阪府における習慣的喫煙者の割合（喫煙率）は、男女合計で</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15.8%</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であり、日本全国における喫煙率の</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16.1%</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とほぼ同じとなっています。喫煙率は、男性の喫煙率は</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24.3</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％（全国の都道府県で高い方から順に</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40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位）で</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50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歳代（</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31.3</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％）が特に高く、また、女性では</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8.6</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％（全国</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7</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位）で</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50</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歳代（</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14.3</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％）が特に高く、日本全国と比べても大阪府では女性の喫煙率が高くなっています。</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054113213"/>
                  </a:ext>
                </a:extLst>
              </a:tr>
              <a:tr h="1975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dirty="0">
                          <a:latin typeface="Meiryo UI" panose="020B0604030504040204" pitchFamily="50" charset="-128"/>
                          <a:ea typeface="Meiryo UI" panose="020B0604030504040204" pitchFamily="50" charset="-128"/>
                        </a:rPr>
                        <a:t>(P62)</a:t>
                      </a:r>
                      <a:endParaRPr kumimoji="1" lang="ja-JP" altLang="en-US" sz="1000" b="1" dirty="0">
                        <a:latin typeface="Meiryo UI" panose="020B0604030504040204" pitchFamily="50" charset="-128"/>
                        <a:ea typeface="Meiryo UI" panose="020B0604030504040204" pitchFamily="50" charset="-128"/>
                      </a:endParaRPr>
                    </a:p>
                    <a:p>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（個別目標指標）</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20</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歳以上の者の喫煙率の減少</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（モニタリング指標なし）</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（個別目標指標）</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20</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歳以上の者の喫煙率の減少</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（モニタリング指標を追加）</a:t>
                      </a: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全国に比べて女性の喫煙率が高いことを踏まえ、新たにモニタリング指標を設定</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
        <p:nvSpPr>
          <p:cNvPr id="4" name="スライド番号プレースホルダー 3"/>
          <p:cNvSpPr>
            <a:spLocks noGrp="1"/>
          </p:cNvSpPr>
          <p:nvPr>
            <p:ph type="sldNum" sz="quarter" idx="12"/>
          </p:nvPr>
        </p:nvSpPr>
        <p:spPr>
          <a:xfrm>
            <a:off x="7613333" y="6505467"/>
            <a:ext cx="2228850" cy="365125"/>
          </a:xfrm>
        </p:spPr>
        <p:txBody>
          <a:bodyPr/>
          <a:lstStyle/>
          <a:p>
            <a:fld id="{EC0037E2-9A40-45D7-BA86-38C7DB46788B}" type="slidenum">
              <a:rPr lang="ja-JP" altLang="en-US" sz="1463"/>
              <a:t>2</a:t>
            </a:fld>
            <a:endParaRPr lang="ja-JP" altLang="en-US" sz="1463" dirty="0"/>
          </a:p>
        </p:txBody>
      </p:sp>
      <p:sp>
        <p:nvSpPr>
          <p:cNvPr id="6" name="テキスト ボックス 5">
            <a:extLst>
              <a:ext uri="{FF2B5EF4-FFF2-40B4-BE49-F238E27FC236}">
                <a16:creationId xmlns:a16="http://schemas.microsoft.com/office/drawing/2014/main" id="{C52AF72D-E7BF-4248-AA5E-36777447086D}"/>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94D6401-9A0A-4BB0-91C4-0DA466B205A5}"/>
              </a:ext>
            </a:extLst>
          </p:cNvPr>
          <p:cNvSpPr/>
          <p:nvPr/>
        </p:nvSpPr>
        <p:spPr>
          <a:xfrm>
            <a:off x="60629" y="467795"/>
            <a:ext cx="1508471" cy="5151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r>
              <a:rPr lang="ja-JP" altLang="en-US" sz="975" dirty="0">
                <a:latin typeface="Meiryo UI" panose="020B0604030504040204" pitchFamily="50" charset="-128"/>
                <a:ea typeface="Meiryo UI" panose="020B0604030504040204" pitchFamily="50" charset="-128"/>
              </a:rPr>
              <a:t>（１）がんの予防</a:t>
            </a:r>
            <a:endParaRPr lang="en-US" altLang="ja-JP" sz="975" dirty="0">
              <a:latin typeface="Meiryo UI" panose="020B0604030504040204" pitchFamily="50" charset="-128"/>
              <a:ea typeface="Meiryo UI" panose="020B0604030504040204" pitchFamily="50" charset="-128"/>
            </a:endParaRPr>
          </a:p>
        </p:txBody>
      </p:sp>
      <p:pic>
        <p:nvPicPr>
          <p:cNvPr id="20" name="図 19">
            <a:extLst>
              <a:ext uri="{FF2B5EF4-FFF2-40B4-BE49-F238E27FC236}">
                <a16:creationId xmlns:a16="http://schemas.microsoft.com/office/drawing/2014/main" id="{308C0EA7-B21C-4D2A-86FC-AD46FB857A24}"/>
              </a:ext>
            </a:extLst>
          </p:cNvPr>
          <p:cNvPicPr>
            <a:picLocks noChangeAspect="1"/>
          </p:cNvPicPr>
          <p:nvPr/>
        </p:nvPicPr>
        <p:blipFill>
          <a:blip r:embed="rId2"/>
          <a:stretch>
            <a:fillRect/>
          </a:stretch>
        </p:blipFill>
        <p:spPr>
          <a:xfrm>
            <a:off x="2293619" y="5814060"/>
            <a:ext cx="3077537" cy="311214"/>
          </a:xfrm>
          <a:prstGeom prst="rect">
            <a:avLst/>
          </a:prstGeom>
        </p:spPr>
      </p:pic>
      <p:pic>
        <p:nvPicPr>
          <p:cNvPr id="32" name="図 31">
            <a:extLst>
              <a:ext uri="{FF2B5EF4-FFF2-40B4-BE49-F238E27FC236}">
                <a16:creationId xmlns:a16="http://schemas.microsoft.com/office/drawing/2014/main" id="{705A83B5-1009-466C-B54E-E6455F2BDC24}"/>
              </a:ext>
            </a:extLst>
          </p:cNvPr>
          <p:cNvPicPr>
            <a:picLocks noChangeAspect="1"/>
          </p:cNvPicPr>
          <p:nvPr/>
        </p:nvPicPr>
        <p:blipFill>
          <a:blip r:embed="rId3"/>
          <a:stretch>
            <a:fillRect/>
          </a:stretch>
        </p:blipFill>
        <p:spPr>
          <a:xfrm>
            <a:off x="2188052" y="6125274"/>
            <a:ext cx="3288670" cy="794594"/>
          </a:xfrm>
          <a:prstGeom prst="rect">
            <a:avLst/>
          </a:prstGeom>
        </p:spPr>
      </p:pic>
      <p:sp>
        <p:nvSpPr>
          <p:cNvPr id="7" name="四角形: 角を丸くする 6">
            <a:extLst>
              <a:ext uri="{FF2B5EF4-FFF2-40B4-BE49-F238E27FC236}">
                <a16:creationId xmlns:a16="http://schemas.microsoft.com/office/drawing/2014/main" id="{06D8C5A7-5A95-4005-B77F-DAF5867055B4}"/>
              </a:ext>
            </a:extLst>
          </p:cNvPr>
          <p:cNvSpPr/>
          <p:nvPr/>
        </p:nvSpPr>
        <p:spPr>
          <a:xfrm>
            <a:off x="357810" y="4853940"/>
            <a:ext cx="9064486" cy="1946696"/>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1757ED49-C4D9-4F2C-A23C-1E8D8BEE9A8A}"/>
              </a:ext>
            </a:extLst>
          </p:cNvPr>
          <p:cNvSpPr/>
          <p:nvPr/>
        </p:nvSpPr>
        <p:spPr>
          <a:xfrm>
            <a:off x="4747260" y="530958"/>
            <a:ext cx="541020" cy="20176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5995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002206163"/>
              </p:ext>
            </p:extLst>
          </p:nvPr>
        </p:nvGraphicFramePr>
        <p:xfrm>
          <a:off x="361950" y="1250014"/>
          <a:ext cx="9060345" cy="5013625"/>
        </p:xfrm>
        <a:graphic>
          <a:graphicData uri="http://schemas.openxmlformats.org/drawingml/2006/table">
            <a:tbl>
              <a:tblPr firstRow="1" bandRow="1">
                <a:tableStyleId>{5C22544A-7EE6-4342-B048-85BDC9FD1C3A}</a:tableStyleId>
              </a:tblPr>
              <a:tblGrid>
                <a:gridCol w="323850">
                  <a:extLst>
                    <a:ext uri="{9D8B030D-6E8A-4147-A177-3AD203B41FA5}">
                      <a16:colId xmlns:a16="http://schemas.microsoft.com/office/drawing/2014/main" val="2319075724"/>
                    </a:ext>
                  </a:extLst>
                </a:gridCol>
                <a:gridCol w="2011680">
                  <a:extLst>
                    <a:ext uri="{9D8B030D-6E8A-4147-A177-3AD203B41FA5}">
                      <a16:colId xmlns:a16="http://schemas.microsoft.com/office/drawing/2014/main" val="465073876"/>
                    </a:ext>
                  </a:extLst>
                </a:gridCol>
                <a:gridCol w="2087880">
                  <a:extLst>
                    <a:ext uri="{9D8B030D-6E8A-4147-A177-3AD203B41FA5}">
                      <a16:colId xmlns:a16="http://schemas.microsoft.com/office/drawing/2014/main" val="3642746718"/>
                    </a:ext>
                  </a:extLst>
                </a:gridCol>
                <a:gridCol w="1558290">
                  <a:extLst>
                    <a:ext uri="{9D8B030D-6E8A-4147-A177-3AD203B41FA5}">
                      <a16:colId xmlns:a16="http://schemas.microsoft.com/office/drawing/2014/main" val="3662443723"/>
                    </a:ext>
                  </a:extLst>
                </a:gridCol>
                <a:gridCol w="3078645">
                  <a:extLst>
                    <a:ext uri="{9D8B030D-6E8A-4147-A177-3AD203B41FA5}">
                      <a16:colId xmlns:a16="http://schemas.microsoft.com/office/drawing/2014/main" val="1073357368"/>
                    </a:ext>
                  </a:extLst>
                </a:gridCol>
              </a:tblGrid>
              <a:tr h="396390">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10537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(P19)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○受動喫煙によって非喫煙者の肺がんリスクが約</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1.3</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倍になること等が指摘されており、健康への影響が明らかになっています。</a:t>
                      </a: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○喫煙行動と受動喫煙が健康に与える影響を正しく理解し、禁煙等、適切な行動を促進するとともに、受動喫煙の防止に向けた取組みが求められます。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〇令和７年４月の条例全面施行で規制対象となる飲食店においては、原則屋内禁煙化の対応が必要です。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5118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(P63)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〇</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特に、令和</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7</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年度に全面施行となる大阪府受動喫煙防止条例において、健康増進法より厳しい規制となっている病院、学校等の第一種施設については敷地内全面禁煙を、飲食店については原則屋内禁煙を促進します。</a:t>
                      </a:r>
                    </a:p>
                    <a:p>
                      <a:endPar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特に、令和</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7</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年度に全面施行となる大阪府受動喫煙防止条例において、健康増進法より厳しい規制となっている</a:t>
                      </a:r>
                      <a:r>
                        <a:rPr kumimoji="1" lang="ja-JP" altLang="ja-JP" sz="1000" b="0" u="sng" kern="1200" dirty="0">
                          <a:solidFill>
                            <a:schemeClr val="tx1"/>
                          </a:solidFill>
                          <a:effectLst/>
                          <a:latin typeface="Meiryo UI" panose="020B0604030504040204" pitchFamily="50" charset="-128"/>
                          <a:ea typeface="Meiryo UI" panose="020B0604030504040204" pitchFamily="50" charset="-128"/>
                          <a:cs typeface="+mn-cs"/>
                        </a:rPr>
                        <a:t>官公庁</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や病院、学校等の第一種施設については敷地内全面禁煙を、飲食店については原則屋内禁煙を促進します。</a:t>
                      </a:r>
                    </a:p>
                    <a:p>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会議の意見を受け、第一種施設の敷地内全面禁煙については、第３期がん計画に記載のあった「官公庁」の文言を戻すとともに、官公庁が率先して取組むべきであることを踏まえ、官公庁を明示</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3</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125565" y="457234"/>
            <a:ext cx="1508471" cy="5151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r>
              <a:rPr lang="ja-JP" altLang="en-US" sz="975" dirty="0">
                <a:latin typeface="Meiryo UI" panose="020B0604030504040204" pitchFamily="50" charset="-128"/>
                <a:ea typeface="Meiryo UI" panose="020B0604030504040204" pitchFamily="50" charset="-128"/>
              </a:rPr>
              <a:t>（１）がんの予防</a:t>
            </a:r>
            <a:endParaRPr lang="en-US" altLang="ja-JP" sz="975" dirty="0">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45AF2DAF-70E7-43D1-9EFD-3F10F8819E60}"/>
              </a:ext>
            </a:extLst>
          </p:cNvPr>
          <p:cNvSpPr/>
          <p:nvPr/>
        </p:nvSpPr>
        <p:spPr>
          <a:xfrm>
            <a:off x="334949" y="4793072"/>
            <a:ext cx="9064486" cy="1452685"/>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AE4172A-3DFE-4C94-8BEF-AD2E05EE5D0E}"/>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C085182-951B-42FA-AD68-B19DECE58895}"/>
              </a:ext>
            </a:extLst>
          </p:cNvPr>
          <p:cNvSpPr/>
          <p:nvPr/>
        </p:nvSpPr>
        <p:spPr>
          <a:xfrm>
            <a:off x="4770120" y="533848"/>
            <a:ext cx="510540" cy="20079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018B051-BD49-4192-AA54-BC4EEA47A972}"/>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114396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64997072"/>
              </p:ext>
            </p:extLst>
          </p:nvPr>
        </p:nvGraphicFramePr>
        <p:xfrm>
          <a:off x="357809" y="1250015"/>
          <a:ext cx="9064486" cy="4905041"/>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065020">
                  <a:extLst>
                    <a:ext uri="{9D8B030D-6E8A-4147-A177-3AD203B41FA5}">
                      <a16:colId xmlns:a16="http://schemas.microsoft.com/office/drawing/2014/main" val="465073876"/>
                    </a:ext>
                  </a:extLst>
                </a:gridCol>
                <a:gridCol w="2004060">
                  <a:extLst>
                    <a:ext uri="{9D8B030D-6E8A-4147-A177-3AD203B41FA5}">
                      <a16:colId xmlns:a16="http://schemas.microsoft.com/office/drawing/2014/main" val="3642746718"/>
                    </a:ext>
                  </a:extLst>
                </a:gridCol>
                <a:gridCol w="170688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75244">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62284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ウ　がんに関する感染症対策</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(P21</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HPV</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ワクチンの接種については積極的勧奨が再開され、令和５年４月１日からは９価ワクチンの定期接種が開始されています。また、ヘリコバクター・ピロリの除菌による</a:t>
                      </a:r>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胃がん発症予防</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に</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おける有効性</a:t>
                      </a:r>
                      <a:r>
                        <a:rPr kumimoji="1" lang="ja-JP" altLang="en-US" sz="1000" u="none" kern="1200" dirty="0">
                          <a:solidFill>
                            <a:schemeClr val="dk1"/>
                          </a:solidFill>
                          <a:effectLst/>
                          <a:latin typeface="Meiryo UI" panose="020B0604030504040204" pitchFamily="50" charset="-128"/>
                          <a:ea typeface="Meiryo UI" panose="020B0604030504040204" pitchFamily="50" charset="-128"/>
                          <a:cs typeface="+mn-cs"/>
                        </a:rPr>
                        <a:t>に</a:t>
                      </a:r>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ついては、</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国において内外の知見を基に検討しています</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ウ　がんに関する感染症対策</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p>
                    <a:p>
                      <a:pPr fontAlgn="auto"/>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HPV</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ワクチンの接種については積極的勧奨が再開され、令和５年４月１日からは９価ワクチンの定期接種が開始されています。また、ヘリコバクター・ピロリの除菌による</a:t>
                      </a:r>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胃がん発症予防については、</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国において</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国</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内外の知見を基に検討しています。</a:t>
                      </a:r>
                    </a:p>
                    <a:p>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除菌による胃がん予防の有効性は証明されているため、「有効性」の文言を削除</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8547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a:solidFill>
                            <a:schemeClr val="dk1"/>
                          </a:solidFill>
                          <a:effectLst/>
                          <a:latin typeface="Meiryo UI" panose="020B0604030504040204" pitchFamily="50" charset="-128"/>
                          <a:ea typeface="Meiryo UI" panose="020B0604030504040204" pitchFamily="50" charset="-128"/>
                          <a:cs typeface="+mn-cs"/>
                        </a:rPr>
                        <a:t>(P64</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③感染症対策</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○ＨＰＶワクチンについては、キャッチアップ接種対象者を含め、対象者やその保護者に正しい情報を伝えるため、作成した啓発資材を活用し、引き続き啓発活動を実施します。</a:t>
                      </a: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○ヘリコバクター・ピロリ菌については、除菌による</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胃がん発症予防</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の有効性</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に係る</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国の検討結果を踏まえ必要な対応を行います。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③感染症対策</a:t>
                      </a: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（修正なし）</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○ヘリコバクター・ピロリ菌については、除菌による</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胃がん発症予防に係る</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国の検討結果を踏まえ必要な対応を行います。</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endParaRPr kumimoji="1" lang="en-US" altLang="ja-JP" sz="1000" u="sng"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除菌による胃がん予防の有効性は証明されているため、「有効性」の文言を削除</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4</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76201" y="467795"/>
            <a:ext cx="1424940" cy="5151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（１）がんの予防</a:t>
            </a:r>
            <a:endParaRPr lang="en-US" altLang="ja-JP" sz="975" dirty="0">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F4A760BB-0238-4EB8-AE95-A6DB338818B6}"/>
              </a:ext>
            </a:extLst>
          </p:cNvPr>
          <p:cNvSpPr/>
          <p:nvPr/>
        </p:nvSpPr>
        <p:spPr>
          <a:xfrm>
            <a:off x="304469" y="1584960"/>
            <a:ext cx="9190382" cy="46253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1173434-339D-4281-BB54-E5FDD1D01CB6}"/>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B1949AFD-192B-4955-8F99-6589FC0AE2F1}"/>
              </a:ext>
            </a:extLst>
          </p:cNvPr>
          <p:cNvSpPr/>
          <p:nvPr/>
        </p:nvSpPr>
        <p:spPr>
          <a:xfrm>
            <a:off x="4762500" y="530074"/>
            <a:ext cx="502920" cy="194509"/>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F2D8D657-C5F1-4D80-8EFD-F533D6F4D738}"/>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3129675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5</a:t>
            </a:fld>
            <a:endParaRPr lang="ja-JP" altLang="en-US" sz="1463" dirty="0"/>
          </a:p>
        </p:txBody>
      </p:sp>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nvGraphicFramePr>
        <p:xfrm>
          <a:off x="342569" y="1663900"/>
          <a:ext cx="9064486" cy="3636597"/>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P18</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 大阪府のがん検診受診率を向上させるため、受診勧奨を年齢層によってアプローチを変える等、動画や</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SNS</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等を使ったターゲットを絞った受診啓発や市町村支援に取り組んできたことにより、受診率は年々向上しているものの、依然として全国最低レベルにあり、受診率向上に向けたさらなる取組みが必要です。</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また、早期発見につながるよう精密検査受診率の向上など、検診精度の維持向上が必要です。</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 大阪府のがん検診受診率を向上させるため、受診勧奨を年齢層によってアプローチを変える等、動画や</a:t>
                      </a: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SNS</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等を使ったターゲットを絞った受診啓発や市町村支援に取り組んできたことにより、受診率は年々向上しているものの、依然として全国最低レベルにあり、受診率向上に向けたさらなる取組みが必要です。</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また、検診受診率が上がらない要因の一つに、二次読影ができる医療機関が少ないという課題を抱える市町村の存在があ</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るため</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、二次読影を必要とする検診の実施が難しい市町村を支援する仕組みづくりが必要です。</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新たな課題に対応するため修正</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dk1"/>
                          </a:solidFill>
                          <a:effectLst/>
                          <a:latin typeface="Meiryo UI" panose="020B0604030504040204" pitchFamily="50" charset="-128"/>
                          <a:ea typeface="Meiryo UI" panose="020B0604030504040204" pitchFamily="50" charset="-128"/>
                          <a:cs typeface="+mn-cs"/>
                        </a:rPr>
                        <a:t>(P62)</a:t>
                      </a:r>
                    </a:p>
                    <a:p>
                      <a:pPr algn="l"/>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u="sng" kern="1200" dirty="0">
                          <a:solidFill>
                            <a:schemeClr val="tx1"/>
                          </a:solidFill>
                          <a:effectLst/>
                          <a:latin typeface="Meiryo UI" panose="020B0604030504040204" pitchFamily="50" charset="-128"/>
                          <a:ea typeface="Meiryo UI" panose="020B0604030504040204" pitchFamily="50" charset="-128"/>
                          <a:cs typeface="+mn-cs"/>
                        </a:rPr>
                        <a:t>大阪府のがん検診受診率向上につながる取組みと精度管理に引き続き取り組みます。また、職域におけるがん検診の普及啓発に努めます。</a:t>
                      </a:r>
                      <a:endParaRPr kumimoji="1" lang="ja-JP" altLang="ja-JP" sz="1000" u="sng"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1" u="none"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二次読影を必要とする検診の実施が難しい市町村に対して、二次読影を代替実施すること</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等</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により、</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がん検診</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受診率の向上をめざします。</a:t>
                      </a:r>
                      <a:r>
                        <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gn="l"/>
                      <a:r>
                        <a:rPr kumimoji="1" lang="ja-JP" altLang="en-US" sz="1000" u="none" dirty="0">
                          <a:solidFill>
                            <a:schemeClr val="tx1"/>
                          </a:solidFill>
                          <a:latin typeface="Meiryo UI" panose="020B0604030504040204" pitchFamily="50" charset="-128"/>
                          <a:ea typeface="Meiryo UI" panose="020B0604030504040204" pitchFamily="50" charset="-128"/>
                        </a:rPr>
                        <a:t>新たな課題に対する取組みを追加するため修正</a:t>
                      </a:r>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8" name="正方形/長方形 7">
            <a:extLst>
              <a:ext uri="{FF2B5EF4-FFF2-40B4-BE49-F238E27FC236}">
                <a16:creationId xmlns:a16="http://schemas.microsoft.com/office/drawing/2014/main" id="{43CCEDB8-C019-4E7C-8337-28774AEA0E45}"/>
              </a:ext>
            </a:extLst>
          </p:cNvPr>
          <p:cNvSpPr/>
          <p:nvPr/>
        </p:nvSpPr>
        <p:spPr>
          <a:xfrm>
            <a:off x="91441" y="794618"/>
            <a:ext cx="1531620" cy="5151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（サマリー）</a:t>
            </a:r>
            <a:endParaRPr lang="en-US" altLang="ja-JP" sz="975"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7F36218A-1F0A-482D-94D6-84B3E9010245}"/>
              </a:ext>
            </a:extLst>
          </p:cNvPr>
          <p:cNvSpPr/>
          <p:nvPr/>
        </p:nvSpPr>
        <p:spPr>
          <a:xfrm>
            <a:off x="273989" y="2042159"/>
            <a:ext cx="9133065" cy="325833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701F5651-5749-491E-9FB7-D3E34F85F939}"/>
              </a:ext>
            </a:extLst>
          </p:cNvPr>
          <p:cNvSpPr txBox="1"/>
          <p:nvPr/>
        </p:nvSpPr>
        <p:spPr>
          <a:xfrm>
            <a:off x="1623061" y="60804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2D32E61F-7929-47F9-8C9F-D84D8AD9E5DC}"/>
              </a:ext>
            </a:extLst>
          </p:cNvPr>
          <p:cNvSpPr/>
          <p:nvPr/>
        </p:nvSpPr>
        <p:spPr>
          <a:xfrm>
            <a:off x="4832901" y="794618"/>
            <a:ext cx="493479" cy="20981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5156A6C5-0593-4DA1-8BD6-B5AD95704DC1}"/>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177041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6</a:t>
            </a:fld>
            <a:endParaRPr lang="ja-JP" altLang="en-US" sz="1463" dirty="0"/>
          </a:p>
        </p:txBody>
      </p:sp>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extLst>
              <p:ext uri="{D42A27DB-BD31-4B8C-83A1-F6EECF244321}">
                <p14:modId xmlns:p14="http://schemas.microsoft.com/office/powerpoint/2010/main" val="4212762144"/>
              </p:ext>
            </p:extLst>
          </p:nvPr>
        </p:nvGraphicFramePr>
        <p:xfrm>
          <a:off x="342569" y="1663900"/>
          <a:ext cx="9064486" cy="3331797"/>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(P25)</a:t>
                      </a:r>
                      <a:endPar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ア 検診受診率等</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【検診受診率等の状況】</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また、精密検査が必要と判定された受診者が、実際に精密検査を確実に受診することが重要です。府内市町村における精密検査受診率（精密検査受診者数／要精密検査者数）は、全国に比べて高くなっていますが、さらなる向上につながる取組みが必要で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（記載なし）</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u="none" kern="1200" dirty="0">
                          <a:solidFill>
                            <a:schemeClr val="dk1"/>
                          </a:solidFill>
                          <a:effectLst/>
                          <a:latin typeface="Meiryo UI" panose="020B0604030504040204" pitchFamily="50" charset="-128"/>
                          <a:ea typeface="Meiryo UI" panose="020B0604030504040204" pitchFamily="50" charset="-128"/>
                          <a:cs typeface="+mn-cs"/>
                        </a:rPr>
                        <a:t>(P67)</a:t>
                      </a:r>
                    </a:p>
                    <a:p>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〇精密検査</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の受診率向上には、</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未把握率</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を下げることが重要であるため</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、関係機関と連携し、未把握率の高い市町村の改善を図ることにより、精密検査受診率のさらなる向上を</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めざ</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します。</a:t>
                      </a: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精密検査受診率向上に向けた取り組み内容を追記</a:t>
                      </a:r>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8" name="正方形/長方形 7">
            <a:extLst>
              <a:ext uri="{FF2B5EF4-FFF2-40B4-BE49-F238E27FC236}">
                <a16:creationId xmlns:a16="http://schemas.microsoft.com/office/drawing/2014/main" id="{43CCEDB8-C019-4E7C-8337-28774AEA0E45}"/>
              </a:ext>
            </a:extLst>
          </p:cNvPr>
          <p:cNvSpPr/>
          <p:nvPr/>
        </p:nvSpPr>
        <p:spPr>
          <a:xfrm>
            <a:off x="53340" y="587181"/>
            <a:ext cx="1516380" cy="67398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（３）がんの早期発見、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がん検診</a:t>
            </a:r>
            <a:endParaRPr lang="en-US" altLang="ja-JP" sz="975"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456BBCDC-4F35-480A-87DA-2E3115BFF2C8}"/>
              </a:ext>
            </a:extLst>
          </p:cNvPr>
          <p:cNvSpPr/>
          <p:nvPr/>
        </p:nvSpPr>
        <p:spPr>
          <a:xfrm>
            <a:off x="342569" y="3802380"/>
            <a:ext cx="9064486" cy="1193317"/>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20144BA5-22AF-44B0-A4CF-A15D9D3C54DD}"/>
              </a:ext>
            </a:extLst>
          </p:cNvPr>
          <p:cNvSpPr txBox="1"/>
          <p:nvPr/>
        </p:nvSpPr>
        <p:spPr>
          <a:xfrm>
            <a:off x="1569100" y="468386"/>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A163DA25-23DD-45EC-8630-6B90329EEFD3}"/>
              </a:ext>
            </a:extLst>
          </p:cNvPr>
          <p:cNvSpPr/>
          <p:nvPr/>
        </p:nvSpPr>
        <p:spPr>
          <a:xfrm>
            <a:off x="4739639" y="647700"/>
            <a:ext cx="541021" cy="19812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3889D2B-F9BC-4D84-9761-8B62ED9D28FA}"/>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283591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7</a:t>
            </a:fld>
            <a:endParaRPr lang="ja-JP" altLang="en-US" sz="1463" dirty="0"/>
          </a:p>
        </p:txBody>
      </p:sp>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extLst>
              <p:ext uri="{D42A27DB-BD31-4B8C-83A1-F6EECF244321}">
                <p14:modId xmlns:p14="http://schemas.microsoft.com/office/powerpoint/2010/main" val="3680880785"/>
              </p:ext>
            </p:extLst>
          </p:nvPr>
        </p:nvGraphicFramePr>
        <p:xfrm>
          <a:off x="357809" y="1250015"/>
          <a:ext cx="9064486" cy="41852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(P27)</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【がん検診を受診しない理由】</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がん検診を受けていない理由として、経済的な負担を挙げている人が多くみられますが、がん検診は安価で受診できることが知られていない可能性が高いと考えられます。また、「受診する時間がないから」と回答した人も多くみられることから、引き続き、がん検診の普及啓発や利便性に配慮した受診環境整備の充実が必要です。</a:t>
                      </a:r>
                    </a:p>
                    <a:p>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p>
                    <a:p>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○がん検診を受診しない理由について、検診機関や企業等と連携のうえ、実態調査を行い、分析等を実施していくことが必要です。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【がん検診を受診しない理由】</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がん検診を受けていない理由として、</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経済的な負担</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を挙げている人が多くみられますが、がん検診は安価で受診できることが知られていない可能性が高いと考えられます。また、「受診する時間がないから」と回答した人も</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多いほか、「検診そのものを知らない」と回答する人も</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見られることから、引き続き、がん検診の普及啓発や利便性に配慮した受診環境整備の充実が必要です。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（修正なし）</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algn="ct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普及啓発の対象をより具体化するために追記</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u="non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（記載なし）</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en-US" altLang="ja-JP" sz="1000" b="1" i="0" kern="1200" dirty="0">
                          <a:solidFill>
                            <a:schemeClr val="dk1"/>
                          </a:solidFill>
                          <a:effectLst/>
                          <a:latin typeface="Meiryo UI" panose="020B0604030504040204" pitchFamily="50" charset="-128"/>
                          <a:ea typeface="Meiryo UI" panose="020B0604030504040204" pitchFamily="50" charset="-128"/>
                          <a:cs typeface="+mn-cs"/>
                        </a:rPr>
                        <a:t> (P67)</a:t>
                      </a:r>
                      <a:endParaRPr kumimoji="1" lang="ja-JP" altLang="ja-JP" sz="1000" b="1" i="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○府民ががん検診の内容や必要性について正しく理解し、検診受診への行動変容につながるよう、関係機関と連携のうえ、実態把握を行うとともに、普及啓発を図ります。</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アスマイルアンケート「がん検診を受けていない理由」の結果に</a:t>
                      </a:r>
                      <a:r>
                        <a:rPr kumimoji="1" lang="ja-JP" altLang="en-US" sz="1000" u="none">
                          <a:solidFill>
                            <a:schemeClr val="tx1"/>
                          </a:solidFill>
                          <a:latin typeface="Meiryo UI" panose="020B0604030504040204" pitchFamily="50" charset="-128"/>
                          <a:ea typeface="Meiryo UI" panose="020B0604030504040204" pitchFamily="50" charset="-128"/>
                        </a:rPr>
                        <a:t>対する取組み</a:t>
                      </a:r>
                      <a:r>
                        <a:rPr kumimoji="1" lang="ja-JP" altLang="en-US" sz="1000" u="none" dirty="0">
                          <a:solidFill>
                            <a:schemeClr val="tx1"/>
                          </a:solidFill>
                          <a:latin typeface="Meiryo UI" panose="020B0604030504040204" pitchFamily="50" charset="-128"/>
                          <a:ea typeface="Meiryo UI" panose="020B0604030504040204" pitchFamily="50" charset="-128"/>
                        </a:rPr>
                        <a:t>内容を追記</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8" name="正方形/長方形 7">
            <a:extLst>
              <a:ext uri="{FF2B5EF4-FFF2-40B4-BE49-F238E27FC236}">
                <a16:creationId xmlns:a16="http://schemas.microsoft.com/office/drawing/2014/main" id="{B1AB3292-593D-4984-B5B7-8D71BC7C7B94}"/>
              </a:ext>
            </a:extLst>
          </p:cNvPr>
          <p:cNvSpPr/>
          <p:nvPr/>
        </p:nvSpPr>
        <p:spPr>
          <a:xfrm>
            <a:off x="68580" y="488998"/>
            <a:ext cx="1516380" cy="64203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（３）がんの早期発見、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がん検診</a:t>
            </a:r>
            <a:endParaRPr lang="en-US" altLang="ja-JP" sz="975"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59F61ECD-5258-46CC-8887-6F02176370CE}"/>
              </a:ext>
            </a:extLst>
          </p:cNvPr>
          <p:cNvSpPr/>
          <p:nvPr/>
        </p:nvSpPr>
        <p:spPr>
          <a:xfrm>
            <a:off x="357809" y="4182052"/>
            <a:ext cx="9064486" cy="125325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7B331A7-1467-41F6-B769-FD116CDFE83E}"/>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E11B9766-0004-4D61-A74F-8A2D398E9C6A}"/>
              </a:ext>
            </a:extLst>
          </p:cNvPr>
          <p:cNvSpPr/>
          <p:nvPr/>
        </p:nvSpPr>
        <p:spPr>
          <a:xfrm>
            <a:off x="4770120" y="537843"/>
            <a:ext cx="487680" cy="196802"/>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9FFB6A3-0F05-4152-9A67-E69E69B3459B}"/>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3805666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7CC4D8A0-99C9-47C6-A6A6-C3AC0D823DD8}"/>
              </a:ext>
            </a:extLst>
          </p:cNvPr>
          <p:cNvGraphicFramePr>
            <a:graphicFrameLocks noGrp="1"/>
          </p:cNvGraphicFramePr>
          <p:nvPr>
            <p:extLst>
              <p:ext uri="{D42A27DB-BD31-4B8C-83A1-F6EECF244321}">
                <p14:modId xmlns:p14="http://schemas.microsoft.com/office/powerpoint/2010/main" val="2694847686"/>
              </p:ext>
            </p:extLst>
          </p:nvPr>
        </p:nvGraphicFramePr>
        <p:xfrm>
          <a:off x="357809" y="1250015"/>
          <a:ext cx="9064486" cy="5556888"/>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453640">
                  <a:extLst>
                    <a:ext uri="{9D8B030D-6E8A-4147-A177-3AD203B41FA5}">
                      <a16:colId xmlns:a16="http://schemas.microsoft.com/office/drawing/2014/main" val="465073876"/>
                    </a:ext>
                  </a:extLst>
                </a:gridCol>
                <a:gridCol w="2461260">
                  <a:extLst>
                    <a:ext uri="{9D8B030D-6E8A-4147-A177-3AD203B41FA5}">
                      <a16:colId xmlns:a16="http://schemas.microsoft.com/office/drawing/2014/main" val="3642746718"/>
                    </a:ext>
                  </a:extLst>
                </a:gridCol>
                <a:gridCol w="1051560">
                  <a:extLst>
                    <a:ext uri="{9D8B030D-6E8A-4147-A177-3AD203B41FA5}">
                      <a16:colId xmlns:a16="http://schemas.microsoft.com/office/drawing/2014/main" val="3662443723"/>
                    </a:ext>
                  </a:extLst>
                </a:gridCol>
                <a:gridCol w="27700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4440">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(P28)</a:t>
                      </a: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ウ 職域におけるがん検診</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国民生活基礎調査によると、がん検診受診者のうち、職域における受診者は、</a:t>
                      </a:r>
                      <a:r>
                        <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rPr>
                        <a:t>30</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rPr>
                        <a:t>70</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％程度いるとされていますが、医療保険者や事業主が福利厚生の一環として任意で実施しているものであり、検査項目や対象年齢等実施方法は様々です。また、</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対象者数や受診者数等の実態把握が現状ではできないため受診率の算定や精度管理を行うことができないなどの課題があります。職域において、科学的根拠に基づくがん検診が実施され、実態把握できるよう、国や医療保険者等と連携して取り組む必要があり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auto"/>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ウ 職域におけるがん検診</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○職域における受診</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率は、</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対象者数や受診者数等の実態把握が現状ではできないため</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受診率の算定や精度管理を行うことができないなどの課題があります。職域において、科学的根拠に基づくがん検診が実施され、実態把握できるよう、国や医療保険者等と連携して取り組む必要があります。</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職域における受診者の割合については、国全体の数値であり、府の状況を示すものではないため、一部削除</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（記載なし）</a:t>
                      </a:r>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P67)</a:t>
                      </a:r>
                      <a:endPar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③職域におけるがん検診の推進</a:t>
                      </a:r>
                    </a:p>
                    <a:p>
                      <a:pPr fontAlgn="auto"/>
                      <a:r>
                        <a:rPr kumimoji="1" lang="en-US" altLang="ja-JP" sz="100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○府内の大学等と連携を図り、がん検診への関心の薄い若い世代に当事者意識が芽生えるよう、市町村と連携しながら、検診の重要性についての理解を広め、子宮頸がん検診を</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はじ</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めとする定期的な受診促進に取り組</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みます</a:t>
                      </a: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pPr fontAlgn="auto"/>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○企業の労務担当者、事業主を対象としたセミナー等で、がん検診の重要性を理解してもらえるよう、動画等を活用した普及啓発を行います。</a:t>
                      </a:r>
                    </a:p>
                    <a:p>
                      <a:pPr fontAlgn="auto"/>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pPr fontAlgn="auto"/>
                      <a:r>
                        <a:rPr kumimoji="1" lang="ja-JP" altLang="ja-JP" sz="1000" u="sng" kern="1200" dirty="0">
                          <a:solidFill>
                            <a:schemeClr val="dk1"/>
                          </a:solidFill>
                          <a:effectLst/>
                          <a:latin typeface="Meiryo UI" panose="020B0604030504040204" pitchFamily="50" charset="-128"/>
                          <a:ea typeface="Meiryo UI" panose="020B0604030504040204" pitchFamily="50" charset="-128"/>
                          <a:cs typeface="+mn-cs"/>
                        </a:rPr>
                        <a:t>○国が職域のがん検診を推進するために取り組んでいるがん対策推進企業アクションの推進パートナー企業として登録し、国と連携しながら、がんについて前向きに取り組む社会気運を醸成します。</a:t>
                      </a:r>
                    </a:p>
                    <a:p>
                      <a:endPar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職域におけるがん検診の推進に関する取り組みを追記</a:t>
                      </a:r>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9" name="正方形/長方形 8">
            <a:extLst>
              <a:ext uri="{FF2B5EF4-FFF2-40B4-BE49-F238E27FC236}">
                <a16:creationId xmlns:a16="http://schemas.microsoft.com/office/drawing/2014/main" id="{8F6ED581-518A-4F4C-9474-BC9708758B26}"/>
              </a:ext>
            </a:extLst>
          </p:cNvPr>
          <p:cNvSpPr/>
          <p:nvPr/>
        </p:nvSpPr>
        <p:spPr>
          <a:xfrm>
            <a:off x="68580" y="422224"/>
            <a:ext cx="1516380" cy="74382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　がん予防・早期発見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（３）がんの早期発見、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がん検診</a:t>
            </a:r>
            <a:endParaRPr lang="en-US" altLang="ja-JP" sz="975"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412F97F2-7609-4449-905D-1BB1955A38CB}"/>
              </a:ext>
            </a:extLst>
          </p:cNvPr>
          <p:cNvSpPr/>
          <p:nvPr/>
        </p:nvSpPr>
        <p:spPr>
          <a:xfrm>
            <a:off x="346544" y="1622805"/>
            <a:ext cx="9064486" cy="51840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3">
            <a:extLst>
              <a:ext uri="{FF2B5EF4-FFF2-40B4-BE49-F238E27FC236}">
                <a16:creationId xmlns:a16="http://schemas.microsoft.com/office/drawing/2014/main" id="{133B6401-0DE4-479C-B8F1-EFC001A28568}"/>
              </a:ext>
            </a:extLst>
          </p:cNvPr>
          <p:cNvSpPr txBox="1">
            <a:spLocks/>
          </p:cNvSpPr>
          <p:nvPr/>
        </p:nvSpPr>
        <p:spPr>
          <a:xfrm>
            <a:off x="7613333" y="6463282"/>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C0037E2-9A40-45D7-BA86-38C7DB46788B}" type="slidenum">
              <a:rPr lang="ja-JP" altLang="en-US" sz="1463" smtClean="0"/>
              <a:pPr/>
              <a:t>8</a:t>
            </a:fld>
            <a:endParaRPr lang="ja-JP" altLang="en-US" sz="1463" dirty="0"/>
          </a:p>
        </p:txBody>
      </p:sp>
      <p:sp>
        <p:nvSpPr>
          <p:cNvPr id="17" name="テキスト ボックス 16">
            <a:extLst>
              <a:ext uri="{FF2B5EF4-FFF2-40B4-BE49-F238E27FC236}">
                <a16:creationId xmlns:a16="http://schemas.microsoft.com/office/drawing/2014/main" id="{596AB2F9-9B57-4094-9028-20A845B5B282}"/>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8" name="四角形: 角を丸くする 17">
            <a:extLst>
              <a:ext uri="{FF2B5EF4-FFF2-40B4-BE49-F238E27FC236}">
                <a16:creationId xmlns:a16="http://schemas.microsoft.com/office/drawing/2014/main" id="{7AD1A1A7-BA6D-4FDA-B77B-7FB411818F7B}"/>
              </a:ext>
            </a:extLst>
          </p:cNvPr>
          <p:cNvSpPr/>
          <p:nvPr/>
        </p:nvSpPr>
        <p:spPr>
          <a:xfrm>
            <a:off x="4762500" y="559051"/>
            <a:ext cx="510540" cy="17559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3533247E-F964-407A-9D46-AFF69062C95A}"/>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2262466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C0037E2-9A40-45D7-BA86-38C7DB46788B}" type="slidenum">
              <a:rPr lang="ja-JP" altLang="en-US" sz="1463"/>
              <a:t>9</a:t>
            </a:fld>
            <a:endParaRPr lang="ja-JP" altLang="en-US" sz="1463" dirty="0"/>
          </a:p>
        </p:txBody>
      </p:sp>
      <p:sp>
        <p:nvSpPr>
          <p:cNvPr id="5" name="正方形/長方形 4">
            <a:extLst>
              <a:ext uri="{FF2B5EF4-FFF2-40B4-BE49-F238E27FC236}">
                <a16:creationId xmlns:a16="http://schemas.microsoft.com/office/drawing/2014/main" id="{B94D6401-9A0A-4BB0-91C4-0DA466B205A5}"/>
              </a:ext>
            </a:extLst>
          </p:cNvPr>
          <p:cNvSpPr/>
          <p:nvPr/>
        </p:nvSpPr>
        <p:spPr>
          <a:xfrm>
            <a:off x="64439" y="481020"/>
            <a:ext cx="1512901" cy="59121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75" dirty="0">
                <a:latin typeface="Meiryo UI" panose="020B0604030504040204" pitchFamily="50" charset="-128"/>
                <a:ea typeface="Meiryo UI" panose="020B0604030504040204" pitchFamily="50" charset="-128"/>
              </a:rPr>
              <a:t>４章・６章</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２．がん医療の充実</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（１）がん医療提供体制</a:t>
            </a:r>
          </a:p>
        </p:txBody>
      </p:sp>
      <p:graphicFrame>
        <p:nvGraphicFramePr>
          <p:cNvPr id="7" name="表 6">
            <a:extLst>
              <a:ext uri="{FF2B5EF4-FFF2-40B4-BE49-F238E27FC236}">
                <a16:creationId xmlns:a16="http://schemas.microsoft.com/office/drawing/2014/main" id="{5F4E8C0E-AC3A-4118-9165-2D9AEE16ECEB}"/>
              </a:ext>
            </a:extLst>
          </p:cNvPr>
          <p:cNvGraphicFramePr>
            <a:graphicFrameLocks noGrp="1"/>
          </p:cNvGraphicFramePr>
          <p:nvPr>
            <p:extLst>
              <p:ext uri="{D42A27DB-BD31-4B8C-83A1-F6EECF244321}">
                <p14:modId xmlns:p14="http://schemas.microsoft.com/office/powerpoint/2010/main" val="1048134436"/>
              </p:ext>
            </p:extLst>
          </p:nvPr>
        </p:nvGraphicFramePr>
        <p:xfrm>
          <a:off x="357809" y="1250015"/>
          <a:ext cx="9064486" cy="4246197"/>
        </p:xfrm>
        <a:graphic>
          <a:graphicData uri="http://schemas.openxmlformats.org/drawingml/2006/table">
            <a:tbl>
              <a:tblPr firstRow="1" bandRow="1">
                <a:tableStyleId>{5C22544A-7EE6-4342-B048-85BDC9FD1C3A}</a:tableStyleId>
              </a:tblPr>
              <a:tblGrid>
                <a:gridCol w="327991">
                  <a:extLst>
                    <a:ext uri="{9D8B030D-6E8A-4147-A177-3AD203B41FA5}">
                      <a16:colId xmlns:a16="http://schemas.microsoft.com/office/drawing/2014/main" val="2319075724"/>
                    </a:ext>
                  </a:extLst>
                </a:gridCol>
                <a:gridCol w="2179320">
                  <a:extLst>
                    <a:ext uri="{9D8B030D-6E8A-4147-A177-3AD203B41FA5}">
                      <a16:colId xmlns:a16="http://schemas.microsoft.com/office/drawing/2014/main" val="465073876"/>
                    </a:ext>
                  </a:extLst>
                </a:gridCol>
                <a:gridCol w="2179320">
                  <a:extLst>
                    <a:ext uri="{9D8B030D-6E8A-4147-A177-3AD203B41FA5}">
                      <a16:colId xmlns:a16="http://schemas.microsoft.com/office/drawing/2014/main" val="3642746718"/>
                    </a:ext>
                  </a:extLst>
                </a:gridCol>
                <a:gridCol w="1417320">
                  <a:extLst>
                    <a:ext uri="{9D8B030D-6E8A-4147-A177-3AD203B41FA5}">
                      <a16:colId xmlns:a16="http://schemas.microsoft.com/office/drawing/2014/main" val="3662443723"/>
                    </a:ext>
                  </a:extLst>
                </a:gridCol>
                <a:gridCol w="2960535">
                  <a:extLst>
                    <a:ext uri="{9D8B030D-6E8A-4147-A177-3AD203B41FA5}">
                      <a16:colId xmlns:a16="http://schemas.microsoft.com/office/drawing/2014/main" val="1073357368"/>
                    </a:ext>
                  </a:extLst>
                </a:gridCol>
              </a:tblGrid>
              <a:tr h="35348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章</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en-US" altLang="ja-JP" sz="1000" b="1" u="none" kern="1200" dirty="0">
                          <a:solidFill>
                            <a:schemeClr val="tx1"/>
                          </a:solidFill>
                          <a:effectLst/>
                          <a:latin typeface="Meiryo UI" panose="020B0604030504040204" pitchFamily="50" charset="-128"/>
                          <a:ea typeface="Meiryo UI" panose="020B0604030504040204" pitchFamily="50" charset="-128"/>
                          <a:cs typeface="+mn-cs"/>
                        </a:rPr>
                        <a:t>9/6</a:t>
                      </a: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会議資料の文案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b="1" u="none" kern="1200" dirty="0">
                          <a:solidFill>
                            <a:schemeClr val="tx1"/>
                          </a:solidFill>
                          <a:effectLst/>
                          <a:latin typeface="Meiryo UI" panose="020B0604030504040204" pitchFamily="50" charset="-128"/>
                          <a:ea typeface="Meiryo UI" panose="020B0604030504040204" pitchFamily="50" charset="-128"/>
                          <a:cs typeface="+mn-cs"/>
                        </a:rPr>
                        <a:t>修正案</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修正理由</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ご意見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ご意見がない場合は「なし」と記載してください。）</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3689">
                <a:tc>
                  <a:txBody>
                    <a:bodyPr/>
                    <a:lstStyle/>
                    <a:p>
                      <a:pPr algn="ct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第４章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(P30)</a:t>
                      </a:r>
                    </a:p>
                    <a:p>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ア がん診療拠点病院</a:t>
                      </a:r>
                      <a:endPar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b="1" kern="1200" dirty="0">
                          <a:solidFill>
                            <a:schemeClr val="dk1"/>
                          </a:solidFill>
                          <a:effectLst/>
                          <a:latin typeface="Meiryo UI" panose="020B0604030504040204" pitchFamily="50" charset="-128"/>
                          <a:ea typeface="Meiryo UI" panose="020B0604030504040204" pitchFamily="50" charset="-128"/>
                          <a:cs typeface="+mn-cs"/>
                        </a:rPr>
                        <a:t>【主な人員配置】</a:t>
                      </a: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○手術療法医</a:t>
                      </a: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○放射線診断医</a:t>
                      </a: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○放射線治療医</a:t>
                      </a:r>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○薬物療法医、薬剤師、看護師</a:t>
                      </a:r>
                    </a:p>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○緩和ケア</a:t>
                      </a:r>
                    </a:p>
                    <a:p>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（身体症状担当医、精神症状担当、看護師、</a:t>
                      </a:r>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薬剤師、社会福祉士等）</a:t>
                      </a:r>
                    </a:p>
                    <a:p>
                      <a:endParaRPr kumimoji="1" lang="en-US" altLang="ja-JP" sz="1000" u="none"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○病理診断医　</a:t>
                      </a:r>
                    </a:p>
                    <a:p>
                      <a:r>
                        <a:rPr kumimoji="1" lang="ja-JP" altLang="ja-JP" sz="1000" u="none" kern="1200" dirty="0">
                          <a:solidFill>
                            <a:schemeClr val="dk1"/>
                          </a:solidFill>
                          <a:effectLst/>
                          <a:latin typeface="Meiryo UI" panose="020B0604030504040204" pitchFamily="50" charset="-128"/>
                          <a:ea typeface="Meiryo UI" panose="020B0604030504040204" pitchFamily="50" charset="-128"/>
                          <a:cs typeface="+mn-cs"/>
                        </a:rPr>
                        <a:t>○リハビリテーション医</a:t>
                      </a:r>
                      <a:r>
                        <a:rPr kumimoji="1" lang="ja-JP" altLang="ja-JP" sz="1000" kern="1200" dirty="0">
                          <a:solidFill>
                            <a:schemeClr val="dk1"/>
                          </a:solidFill>
                          <a:effectLst/>
                          <a:latin typeface="Meiryo UI" panose="020B0604030504040204" pitchFamily="50" charset="-128"/>
                          <a:ea typeface="Meiryo UI" panose="020B0604030504040204" pitchFamily="50" charset="-128"/>
                          <a:cs typeface="+mn-cs"/>
                        </a:rPr>
                        <a:t>　等</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ア がん診療拠点病院</a:t>
                      </a:r>
                      <a:endParaRPr kumimoji="1" lang="en-US" altLang="ja-JP" sz="1000" b="1" u="sng" kern="1200" dirty="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1" kern="1200" dirty="0">
                          <a:solidFill>
                            <a:schemeClr val="dk1"/>
                          </a:solidFill>
                          <a:effectLst/>
                          <a:latin typeface="Meiryo UI" panose="020B0604030504040204" pitchFamily="50" charset="-128"/>
                          <a:ea typeface="Meiryo UI" panose="020B0604030504040204" pitchFamily="50" charset="-128"/>
                          <a:cs typeface="+mn-cs"/>
                        </a:rPr>
                        <a:t>主な人員配置</a:t>
                      </a:r>
                      <a:r>
                        <a:rPr kumimoji="1" lang="en-US" altLang="ja-JP" sz="1000" b="1"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○手術療法医</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○放射線診断医</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放射線治療</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（放射線治療医、診療放射線技師、看護師）</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薬物療法</a:t>
                      </a:r>
                      <a:endParaRPr kumimoji="1" lang="en-US" altLang="ja-JP" sz="1000" u="sng"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（薬物療法医、薬剤師、看護師）</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○緩和ケア</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（身体症状担当医、精神症状担当</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医</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、看護師、薬剤師、社会福祉士等、</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公認心理師等</a:t>
                      </a:r>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○病理診断医　</a:t>
                      </a:r>
                    </a:p>
                    <a:p>
                      <a:r>
                        <a:rPr kumimoji="1" lang="ja-JP" altLang="en-US" sz="1000" kern="1200" dirty="0">
                          <a:solidFill>
                            <a:schemeClr val="dk1"/>
                          </a:solidFill>
                          <a:effectLst/>
                          <a:latin typeface="Meiryo UI" panose="020B0604030504040204" pitchFamily="50" charset="-128"/>
                          <a:ea typeface="Meiryo UI" panose="020B0604030504040204" pitchFamily="50" charset="-128"/>
                          <a:cs typeface="+mn-cs"/>
                        </a:rPr>
                        <a:t>○リハビリテーション医、</a:t>
                      </a:r>
                      <a:r>
                        <a:rPr kumimoji="1" lang="ja-JP" altLang="en-US" sz="1000" u="sng" kern="1200" dirty="0">
                          <a:solidFill>
                            <a:schemeClr val="dk1"/>
                          </a:solidFill>
                          <a:effectLst/>
                          <a:latin typeface="Meiryo UI" panose="020B0604030504040204" pitchFamily="50" charset="-128"/>
                          <a:ea typeface="Meiryo UI" panose="020B0604030504040204" pitchFamily="50" charset="-128"/>
                          <a:cs typeface="+mn-cs"/>
                        </a:rPr>
                        <a:t>理学療法士、作業療法士、言語聴覚士</a:t>
                      </a:r>
                      <a:r>
                        <a:rPr kumimoji="1" lang="ja-JP" altLang="en-US" sz="1000" u="none" kern="1200" dirty="0">
                          <a:solidFill>
                            <a:schemeClr val="dk1"/>
                          </a:solidFill>
                          <a:effectLst/>
                          <a:latin typeface="Meiryo UI" panose="020B0604030504040204" pitchFamily="50" charset="-128"/>
                          <a:ea typeface="Meiryo UI" panose="020B0604030504040204" pitchFamily="50" charset="-128"/>
                          <a:cs typeface="+mn-cs"/>
                        </a:rPr>
                        <a:t>　等</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u="none" dirty="0">
                        <a:solidFill>
                          <a:schemeClr val="tx1"/>
                        </a:solidFill>
                        <a:latin typeface="Meiryo UI" panose="020B0604030504040204" pitchFamily="50" charset="-128"/>
                        <a:ea typeface="Meiryo UI" panose="020B0604030504040204" pitchFamily="50" charset="-128"/>
                      </a:endParaRPr>
                    </a:p>
                    <a:p>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9/6</a:t>
                      </a:r>
                      <a:r>
                        <a:rPr kumimoji="1" lang="ja-JP" altLang="en-US" sz="1000" u="none" dirty="0">
                          <a:solidFill>
                            <a:schemeClr val="tx1"/>
                          </a:solidFill>
                          <a:latin typeface="Meiryo UI" panose="020B0604030504040204" pitchFamily="50" charset="-128"/>
                          <a:ea typeface="Meiryo UI" panose="020B0604030504040204" pitchFamily="50" charset="-128"/>
                        </a:rPr>
                        <a:t>会議での意見を踏まえ、指定要件において配置が求められている各種職種を追加する。</a:t>
                      </a: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74295" marR="74295" marT="37148" marB="3714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4113213"/>
                  </a:ext>
                </a:extLst>
              </a:tr>
              <a:tr h="12020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第６章</a:t>
                      </a:r>
                    </a:p>
                  </a:txBody>
                  <a:tcPr marL="74295" marR="74295" marT="37148" marB="37148"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上記は現状を示すものであるため省略</a:t>
                      </a:r>
                      <a:r>
                        <a:rPr kumimoji="1" lang="en-US" altLang="ja-JP" sz="1000" b="0" u="none" kern="1200" dirty="0">
                          <a:solidFill>
                            <a:schemeClr val="tx1"/>
                          </a:solidFill>
                          <a:effectLst/>
                          <a:latin typeface="Meiryo UI" panose="020B0604030504040204" pitchFamily="50" charset="-128"/>
                          <a:ea typeface="Meiryo UI" panose="020B0604030504040204" pitchFamily="50" charset="-128"/>
                          <a:cs typeface="+mn-cs"/>
                        </a:rPr>
                        <a:t>)</a:t>
                      </a: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u="none" kern="1200" dirty="0">
                          <a:solidFill>
                            <a:schemeClr val="tx1"/>
                          </a:solidFill>
                          <a:effectLst/>
                          <a:latin typeface="Meiryo UI" panose="020B0604030504040204" pitchFamily="50" charset="-128"/>
                          <a:ea typeface="Meiryo UI" panose="020B0604030504040204" pitchFamily="50" charset="-128"/>
                          <a:cs typeface="+mn-cs"/>
                        </a:rPr>
                        <a:t>ー</a:t>
                      </a:r>
                      <a:endParaRPr kumimoji="1" lang="ja-JP" altLang="en-US" sz="240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3259548"/>
                  </a:ext>
                </a:extLst>
              </a:tr>
            </a:tbl>
          </a:graphicData>
        </a:graphic>
      </p:graphicFrame>
      <p:sp>
        <p:nvSpPr>
          <p:cNvPr id="10" name="四角形: 角を丸くする 9">
            <a:extLst>
              <a:ext uri="{FF2B5EF4-FFF2-40B4-BE49-F238E27FC236}">
                <a16:creationId xmlns:a16="http://schemas.microsoft.com/office/drawing/2014/main" id="{7B15ED78-EB8C-4595-B28E-CACE2B80108A}"/>
              </a:ext>
            </a:extLst>
          </p:cNvPr>
          <p:cNvSpPr/>
          <p:nvPr/>
        </p:nvSpPr>
        <p:spPr>
          <a:xfrm>
            <a:off x="357809" y="1645920"/>
            <a:ext cx="9064486" cy="265938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EAD06AE-04FD-4A70-BEF6-91FD710EF560}"/>
              </a:ext>
            </a:extLst>
          </p:cNvPr>
          <p:cNvSpPr txBox="1"/>
          <p:nvPr/>
        </p:nvSpPr>
        <p:spPr>
          <a:xfrm>
            <a:off x="1569101" y="338255"/>
            <a:ext cx="8336900" cy="792781"/>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a:t>
            </a:r>
            <a:r>
              <a:rPr lang="ja-JP" altLang="en-US" sz="1138" dirty="0">
                <a:latin typeface="Meiryo UI" panose="020B0604030504040204" pitchFamily="50" charset="-128"/>
                <a:ea typeface="Meiryo UI" panose="020B0604030504040204" pitchFamily="50" charset="-128"/>
              </a:rPr>
              <a:t>第４期大阪府がん対策推進計画の素案</a:t>
            </a:r>
            <a:r>
              <a:rPr lang="en-US" altLang="ja-JP" sz="1138" dirty="0">
                <a:latin typeface="Meiryo UI" panose="020B0604030504040204" pitchFamily="50" charset="-128"/>
                <a:ea typeface="Meiryo UI" panose="020B0604030504040204" pitchFamily="50" charset="-128"/>
              </a:rPr>
              <a:t>】</a:t>
            </a:r>
          </a:p>
          <a:p>
            <a:r>
              <a:rPr lang="ja-JP" altLang="en-US" sz="1138" b="1" u="sng" dirty="0">
                <a:latin typeface="Meiryo UI" panose="020B0604030504040204" pitchFamily="50" charset="-128"/>
                <a:ea typeface="Meiryo UI" panose="020B0604030504040204" pitchFamily="50" charset="-128"/>
              </a:rPr>
              <a:t>前回の大阪府がん対策推進委員会以降に修正した　枠囲み　の部分について、ご意見をお願いします。</a:t>
            </a:r>
            <a:endParaRPr lang="en-US" altLang="ja-JP" sz="1138" b="1" u="sng"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（参考に、修正箇所に対応する第４章又は第６章の内容とともにお示ししています。）＊第４章：「現状と課題」、第６章：「個別の取組み」</a:t>
            </a:r>
            <a:endParaRPr lang="en-US" altLang="ja-JP" sz="1138" dirty="0">
              <a:latin typeface="Meiryo UI" panose="020B0604030504040204" pitchFamily="50" charset="-128"/>
              <a:ea typeface="Meiryo UI" panose="020B0604030504040204" pitchFamily="50" charset="-128"/>
            </a:endParaRPr>
          </a:p>
          <a:p>
            <a:r>
              <a:rPr lang="ja-JP" altLang="en-US" sz="1138" dirty="0">
                <a:latin typeface="Meiryo UI" panose="020B0604030504040204" pitchFamily="50" charset="-128"/>
                <a:ea typeface="Meiryo UI" panose="020B0604030504040204" pitchFamily="50" charset="-128"/>
              </a:rPr>
              <a:t>今回いただくご意見をもとに、令和６年１月中旬から実施予定のパブリックコメント案を作成いたします。</a:t>
            </a:r>
            <a:endParaRPr lang="en-US" altLang="ja-JP" sz="1138"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B1C2B2C2-2A83-40F7-B301-13542974C2AE}"/>
              </a:ext>
            </a:extLst>
          </p:cNvPr>
          <p:cNvSpPr/>
          <p:nvPr/>
        </p:nvSpPr>
        <p:spPr>
          <a:xfrm>
            <a:off x="4755337" y="541021"/>
            <a:ext cx="502463" cy="193624"/>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49641276-DF62-4AAD-A9FF-1995E95FB048}"/>
              </a:ext>
            </a:extLst>
          </p:cNvPr>
          <p:cNvSpPr/>
          <p:nvPr/>
        </p:nvSpPr>
        <p:spPr>
          <a:xfrm>
            <a:off x="0" y="0"/>
            <a:ext cx="9906000" cy="303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議題</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第４期大阪府がん対策推進計画（案）について</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前回からの修正点  回答票①</a:t>
            </a:r>
          </a:p>
        </p:txBody>
      </p:sp>
    </p:spTree>
    <p:extLst>
      <p:ext uri="{BB962C8B-B14F-4D97-AF65-F5344CB8AC3E}">
        <p14:creationId xmlns:p14="http://schemas.microsoft.com/office/powerpoint/2010/main" val="27840832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1122</TotalTime>
  <Words>7178</Words>
  <Application>Microsoft Office PowerPoint</Application>
  <PresentationFormat>A4 210 x 297 mm</PresentationFormat>
  <Paragraphs>625</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知子</dc:creator>
  <cp:lastModifiedBy>藤原　遼祐</cp:lastModifiedBy>
  <cp:revision>99</cp:revision>
  <cp:lastPrinted>2023-12-05T05:15:28Z</cp:lastPrinted>
  <dcterms:created xsi:type="dcterms:W3CDTF">2023-11-08T05:59:14Z</dcterms:created>
  <dcterms:modified xsi:type="dcterms:W3CDTF">2023-12-06T02:14:14Z</dcterms:modified>
</cp:coreProperties>
</file>