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 showSpecialPlsOnTitleSld="0" saveSubsetFonts="1">
  <p:sldMasterIdLst>
    <p:sldMasterId id="2147483660" r:id="rId3"/>
  </p:sldMasterIdLst>
  <p:notesMasterIdLst>
    <p:notesMasterId r:id="rId15"/>
  </p:notesMasterIdLst>
  <p:handoutMasterIdLst>
    <p:handoutMasterId r:id="rId16"/>
  </p:handoutMasterIdLst>
  <p:sldIdLst>
    <p:sldId id="632" r:id="rId4"/>
    <p:sldId id="666" r:id="rId5"/>
    <p:sldId id="668" r:id="rId6"/>
    <p:sldId id="660" r:id="rId7"/>
    <p:sldId id="651" r:id="rId8"/>
    <p:sldId id="629" r:id="rId9"/>
    <p:sldId id="665" r:id="rId10"/>
    <p:sldId id="646" r:id="rId11"/>
    <p:sldId id="658" r:id="rId12"/>
    <p:sldId id="623" r:id="rId13"/>
    <p:sldId id="261" r:id="rId14"/>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8336D-E4CB-8C93-C7EF-6D8402100D12}" name="杉本　彩子" initials="杉本　彩子" userId="S::sugimoto@polyadd.co.jp::e4a1b6e8-2624-4b35-ad13-e1465fa582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0F0F0"/>
    <a:srgbClr val="D5D3D3"/>
    <a:srgbClr val="A5A5A5"/>
    <a:srgbClr val="ABA9AC"/>
    <a:srgbClr val="BBBAB9"/>
    <a:srgbClr val="BABAB9"/>
    <a:srgbClr val="AFABAB"/>
    <a:srgbClr val="FF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434" autoAdjust="0"/>
  </p:normalViewPr>
  <p:slideViewPr>
    <p:cSldViewPr snapToGrid="0">
      <p:cViewPr varScale="1">
        <p:scale>
          <a:sx n="74" d="100"/>
          <a:sy n="74" d="100"/>
        </p:scale>
        <p:origin x="1236" y="54"/>
      </p:cViewPr>
      <p:guideLst/>
    </p:cSldViewPr>
  </p:slideViewPr>
  <p:notesTextViewPr>
    <p:cViewPr>
      <p:scale>
        <a:sx n="150" d="100"/>
        <a:sy n="150" d="100"/>
      </p:scale>
      <p:origin x="0" y="0"/>
    </p:cViewPr>
  </p:notesTextViewPr>
  <p:sorterViewPr>
    <p:cViewPr>
      <p:scale>
        <a:sx n="200" d="100"/>
        <a:sy n="200" d="100"/>
      </p:scale>
      <p:origin x="0" y="-17112"/>
    </p:cViewPr>
  </p:sorterViewPr>
  <p:notesViewPr>
    <p:cSldViewPr snapToGrid="0">
      <p:cViewPr varScale="1">
        <p:scale>
          <a:sx n="127" d="100"/>
          <a:sy n="127" d="100"/>
        </p:scale>
        <p:origin x="177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78"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505D1F-9159-C74F-3847-E33CDD87439A}"/>
              </a:ext>
            </a:extLst>
          </p:cNvPr>
          <p:cNvSpPr>
            <a:spLocks noGrp="1"/>
          </p:cNvSpPr>
          <p:nvPr>
            <p:ph type="hdr" sz="quarter"/>
          </p:nvPr>
        </p:nvSpPr>
        <p:spPr>
          <a:xfrm>
            <a:off x="0" y="2"/>
            <a:ext cx="4307153" cy="341951"/>
          </a:xfrm>
          <a:prstGeom prst="rect">
            <a:avLst/>
          </a:prstGeom>
        </p:spPr>
        <p:txBody>
          <a:bodyPr vert="horz" lIns="91536" tIns="45769" rIns="91536" bIns="4576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A231DF-EF2B-70F1-4C3C-8A29BFCC6287}"/>
              </a:ext>
            </a:extLst>
          </p:cNvPr>
          <p:cNvSpPr>
            <a:spLocks noGrp="1"/>
          </p:cNvSpPr>
          <p:nvPr>
            <p:ph type="dt" sz="quarter" idx="1"/>
          </p:nvPr>
        </p:nvSpPr>
        <p:spPr>
          <a:xfrm>
            <a:off x="5630597" y="2"/>
            <a:ext cx="4307153" cy="341951"/>
          </a:xfrm>
          <a:prstGeom prst="rect">
            <a:avLst/>
          </a:prstGeom>
        </p:spPr>
        <p:txBody>
          <a:bodyPr vert="horz" lIns="91536" tIns="45769" rIns="91536" bIns="45769" rtlCol="0"/>
          <a:lstStyle>
            <a:lvl1pPr algn="r">
              <a:defRPr sz="1200"/>
            </a:lvl1pPr>
          </a:lstStyle>
          <a:p>
            <a:fld id="{4666CE9B-FAAB-4A29-B044-B3ED5FD90A8D}" type="datetimeFigureOut">
              <a:rPr kumimoji="1" lang="ja-JP" altLang="en-US" smtClean="0"/>
              <a:t>2022/12/23</a:t>
            </a:fld>
            <a:endParaRPr kumimoji="1" lang="ja-JP" altLang="en-US"/>
          </a:p>
        </p:txBody>
      </p:sp>
      <p:sp>
        <p:nvSpPr>
          <p:cNvPr id="4" name="フッター プレースホルダー 3">
            <a:extLst>
              <a:ext uri="{FF2B5EF4-FFF2-40B4-BE49-F238E27FC236}">
                <a16:creationId xmlns:a16="http://schemas.microsoft.com/office/drawing/2014/main" id="{33098770-CAFA-FAC3-6D98-96159275B51F}"/>
              </a:ext>
            </a:extLst>
          </p:cNvPr>
          <p:cNvSpPr>
            <a:spLocks noGrp="1"/>
          </p:cNvSpPr>
          <p:nvPr>
            <p:ph type="ftr" sz="quarter" idx="2"/>
          </p:nvPr>
        </p:nvSpPr>
        <p:spPr>
          <a:xfrm>
            <a:off x="0" y="6465250"/>
            <a:ext cx="4307153" cy="341950"/>
          </a:xfrm>
          <a:prstGeom prst="rect">
            <a:avLst/>
          </a:prstGeom>
        </p:spPr>
        <p:txBody>
          <a:bodyPr vert="horz" lIns="91536" tIns="45769" rIns="91536" bIns="4576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ABB8112-DF72-7E49-E54F-C18FEA196968}"/>
              </a:ext>
            </a:extLst>
          </p:cNvPr>
          <p:cNvSpPr>
            <a:spLocks noGrp="1"/>
          </p:cNvSpPr>
          <p:nvPr>
            <p:ph type="sldNum" sz="quarter" idx="3"/>
          </p:nvPr>
        </p:nvSpPr>
        <p:spPr>
          <a:xfrm>
            <a:off x="5630597" y="6465250"/>
            <a:ext cx="4307153" cy="341950"/>
          </a:xfrm>
          <a:prstGeom prst="rect">
            <a:avLst/>
          </a:prstGeom>
        </p:spPr>
        <p:txBody>
          <a:bodyPr vert="horz" lIns="91536" tIns="45769" rIns="91536" bIns="45769" rtlCol="0" anchor="b"/>
          <a:lstStyle>
            <a:lvl1pPr algn="r">
              <a:defRPr sz="1200"/>
            </a:lvl1pPr>
          </a:lstStyle>
          <a:p>
            <a:fld id="{557BBF04-CC05-4EFE-ADD7-19BE425C2687}" type="slidenum">
              <a:rPr kumimoji="1" lang="ja-JP" altLang="en-US" smtClean="0"/>
              <a:t>‹#›</a:t>
            </a:fld>
            <a:endParaRPr kumimoji="1" lang="ja-JP" altLang="en-US"/>
          </a:p>
        </p:txBody>
      </p:sp>
    </p:spTree>
    <p:extLst>
      <p:ext uri="{BB962C8B-B14F-4D97-AF65-F5344CB8AC3E}">
        <p14:creationId xmlns:p14="http://schemas.microsoft.com/office/powerpoint/2010/main" val="198110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4307153" cy="341951"/>
          </a:xfrm>
          <a:prstGeom prst="rect">
            <a:avLst/>
          </a:prstGeom>
        </p:spPr>
        <p:txBody>
          <a:bodyPr vert="horz" lIns="91511" tIns="45756" rIns="91511" bIns="4575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600" y="4"/>
            <a:ext cx="4307153" cy="341951"/>
          </a:xfrm>
          <a:prstGeom prst="rect">
            <a:avLst/>
          </a:prstGeom>
        </p:spPr>
        <p:txBody>
          <a:bodyPr vert="horz" lIns="91511" tIns="45756" rIns="91511" bIns="45756" rtlCol="0"/>
          <a:lstStyle>
            <a:lvl1pPr algn="r">
              <a:defRPr sz="1200"/>
            </a:lvl1pPr>
          </a:lstStyle>
          <a:p>
            <a:fld id="{71B94DB3-9472-4EB7-9B1C-B616C35A4117}" type="datetimeFigureOut">
              <a:rPr kumimoji="1" lang="ja-JP" altLang="en-US" smtClean="0"/>
              <a:t>2022/12/23</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8700"/>
          </a:xfrm>
          <a:prstGeom prst="rect">
            <a:avLst/>
          </a:prstGeom>
          <a:noFill/>
          <a:ln w="12700">
            <a:solidFill>
              <a:prstClr val="black"/>
            </a:solidFill>
          </a:ln>
        </p:spPr>
        <p:txBody>
          <a:bodyPr vert="horz" lIns="91511" tIns="45756" rIns="91511" bIns="45756" rtlCol="0" anchor="ctr"/>
          <a:lstStyle/>
          <a:p>
            <a:endParaRPr lang="ja-JP" altLang="en-US"/>
          </a:p>
        </p:txBody>
      </p:sp>
      <p:sp>
        <p:nvSpPr>
          <p:cNvPr id="5" name="ノート プレースホルダー 4"/>
          <p:cNvSpPr>
            <a:spLocks noGrp="1"/>
          </p:cNvSpPr>
          <p:nvPr>
            <p:ph type="body" sz="quarter" idx="3"/>
          </p:nvPr>
        </p:nvSpPr>
        <p:spPr>
          <a:xfrm>
            <a:off x="994575" y="3276364"/>
            <a:ext cx="7950198" cy="2679938"/>
          </a:xfrm>
          <a:prstGeom prst="rect">
            <a:avLst/>
          </a:prstGeom>
        </p:spPr>
        <p:txBody>
          <a:bodyPr vert="horz" lIns="91511" tIns="45756" rIns="91511" bIns="457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252"/>
            <a:ext cx="4307153" cy="341950"/>
          </a:xfrm>
          <a:prstGeom prst="rect">
            <a:avLst/>
          </a:prstGeom>
        </p:spPr>
        <p:txBody>
          <a:bodyPr vert="horz" lIns="91511" tIns="45756" rIns="91511" bIns="457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600" y="6465252"/>
            <a:ext cx="4307153" cy="341950"/>
          </a:xfrm>
          <a:prstGeom prst="rect">
            <a:avLst/>
          </a:prstGeom>
        </p:spPr>
        <p:txBody>
          <a:bodyPr vert="horz" lIns="91511" tIns="45756" rIns="91511" bIns="45756" rtlCol="0" anchor="b"/>
          <a:lstStyle>
            <a:lvl1pPr algn="r">
              <a:defRPr sz="1200"/>
            </a:lvl1pPr>
          </a:lstStyle>
          <a:p>
            <a:fld id="{E3A996E3-BD5C-4EB7-86FD-D0DFE9DA5133}" type="slidenum">
              <a:rPr kumimoji="1" lang="ja-JP" altLang="en-US" smtClean="0"/>
              <a:t>‹#›</a:t>
            </a:fld>
            <a:endParaRPr kumimoji="1" lang="ja-JP" altLang="en-US"/>
          </a:p>
        </p:txBody>
      </p:sp>
    </p:spTree>
    <p:extLst>
      <p:ext uri="{BB962C8B-B14F-4D97-AF65-F5344CB8AC3E}">
        <p14:creationId xmlns:p14="http://schemas.microsoft.com/office/powerpoint/2010/main" val="665777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15</a:t>
            </a:fld>
            <a:endParaRPr kumimoji="1" lang="ja-JP" altLang="en-US"/>
          </a:p>
        </p:txBody>
      </p:sp>
    </p:spTree>
    <p:extLst>
      <p:ext uri="{BB962C8B-B14F-4D97-AF65-F5344CB8AC3E}">
        <p14:creationId xmlns:p14="http://schemas.microsoft.com/office/powerpoint/2010/main" val="414093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38D1C78-9843-B8CE-9060-C1DA1A460FDD}"/>
              </a:ext>
            </a:extLst>
          </p:cNvPr>
          <p:cNvSpPr/>
          <p:nvPr userDrawn="1"/>
        </p:nvSpPr>
        <p:spPr>
          <a:xfrm>
            <a:off x="8869680" y="6492875"/>
            <a:ext cx="274320"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43D3AC-EBDA-4949-B3D7-0D491D6F055E}" type="datetime1">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01100" y="6492875"/>
            <a:ext cx="411480" cy="365125"/>
          </a:xfrm>
        </p:spPr>
        <p:txBody>
          <a:bodyPr/>
          <a:lstStyle>
            <a:lvl1pPr algn="ctr">
              <a:defRPr sz="1400" b="0">
                <a:solidFill>
                  <a:schemeClr val="bg1"/>
                </a:solidFill>
              </a:defRPr>
            </a:lvl1pPr>
          </a:lstStyle>
          <a:p>
            <a:fld id="{311E3985-B3EA-4398-A6FF-CD01F1CD0B75}" type="slidenum">
              <a:rPr kumimoji="1" lang="ja-JP" altLang="en-US" smtClean="0"/>
              <a:pPr/>
              <a:t>‹#›</a:t>
            </a:fld>
            <a:endParaRPr kumimoji="1" lang="ja-JP" altLang="en-US" dirty="0"/>
          </a:p>
        </p:txBody>
      </p:sp>
    </p:spTree>
    <p:extLst>
      <p:ext uri="{BB962C8B-B14F-4D97-AF65-F5344CB8AC3E}">
        <p14:creationId xmlns:p14="http://schemas.microsoft.com/office/powerpoint/2010/main" val="401823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3F30D-B8BB-4576-A971-5630FC03534C}" type="datetime1">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23808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DF0D7D-5264-4788-99B0-61C0ED0B1BDC}" type="datetime1">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41425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A19B48-37EF-450B-BB19-926E510A373F}" type="datetime1">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8138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717924-3CFB-48D0-8A63-E172C905C6B9}" type="datetime1">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9917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14BB0A-7BBA-483C-8C30-922D72D5532E}" type="datetime1">
              <a:rPr kumimoji="1" lang="ja-JP" altLang="en-US" smtClean="0"/>
              <a:t>2022/12/23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128182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738137-9319-49D0-A1FA-687AB6F47456}" type="datetime1">
              <a:rPr kumimoji="1" lang="ja-JP" altLang="en-US" smtClean="0"/>
              <a:t>2022/12/23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68789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10CC8-A318-463E-8742-F68512819A10}" type="datetime1">
              <a:rPr kumimoji="1" lang="ja-JP" altLang="en-US" smtClean="0"/>
              <a:t>2022/12/23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028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FC0B-223B-4488-8978-6A7411F9DDAE}" type="datetime1">
              <a:rPr kumimoji="1" lang="ja-JP" altLang="en-US" smtClean="0"/>
              <a:t>2022/12/23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609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96372B-7814-4A3E-83FE-407E922303AB}" type="datetime1">
              <a:rPr kumimoji="1" lang="ja-JP" altLang="en-US" smtClean="0"/>
              <a:t>2022/12/23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72778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75D2A4-3EB2-4CF6-BF8A-D882A6D89877}" type="datetime1">
              <a:rPr kumimoji="1" lang="ja-JP" altLang="en-US" smtClean="0"/>
              <a:t>2022/12/23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92999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FA2BC-81E9-4110-8693-58211476DEF7}" type="datetime1">
              <a:rPr kumimoji="1" lang="ja-JP" altLang="en-US" smtClean="0"/>
              <a:t>2022/12/23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16790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角丸四角形 56"/>
          <p:cNvSpPr/>
          <p:nvPr/>
        </p:nvSpPr>
        <p:spPr>
          <a:xfrm>
            <a:off x="368231" y="1037808"/>
            <a:ext cx="8407538" cy="1047032"/>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72000" rtlCol="0" anchor="t">
            <a:spAutoFit/>
          </a:bodyPr>
          <a:lstStyle/>
          <a:p>
            <a:pPr algn="just"/>
            <a:r>
              <a:rPr kumimoji="1" lang="ja-JP" altLang="en-US" sz="1400" dirty="0">
                <a:solidFill>
                  <a:schemeClr val="tx1"/>
                </a:solidFill>
              </a:rPr>
              <a:t>充実した交通インフラや大阪城公園に隣接した立地特性を活かし</a:t>
            </a:r>
            <a:r>
              <a:rPr kumimoji="1" lang="en-US" altLang="ja-JP" sz="1400" dirty="0" smtClean="0">
                <a:solidFill>
                  <a:schemeClr val="tx1"/>
                </a:solidFill>
              </a:rPr>
              <a:t>､</a:t>
            </a:r>
            <a:r>
              <a:rPr kumimoji="1" lang="ja-JP" altLang="en-US" sz="1400" dirty="0" smtClean="0">
                <a:solidFill>
                  <a:schemeClr val="tx1"/>
                </a:solidFill>
              </a:rPr>
              <a:t>キャンパス</a:t>
            </a:r>
            <a:r>
              <a:rPr kumimoji="1" lang="ja-JP" altLang="en-US" sz="1400" dirty="0">
                <a:solidFill>
                  <a:schemeClr val="tx1"/>
                </a:solidFill>
              </a:rPr>
              <a:t>整備に加えて、新駅整備や歩行者空間等の整備により、さらにポテンシャルを向上させるとともに、スマートシティの実証・実装フィールドとしての取組みを展開しながら、東西軸の拠点に相応しい土地の高度利用と</a:t>
            </a:r>
            <a:r>
              <a:rPr kumimoji="1" lang="ja-JP" altLang="en-US" sz="1400" dirty="0" smtClean="0">
                <a:solidFill>
                  <a:schemeClr val="tx1"/>
                </a:solidFill>
              </a:rPr>
              <a:t>良好な　市街地</a:t>
            </a:r>
            <a:r>
              <a:rPr kumimoji="1" lang="ja-JP" altLang="en-US" sz="1400" dirty="0">
                <a:solidFill>
                  <a:schemeClr val="tx1"/>
                </a:solidFill>
              </a:rPr>
              <a:t>環境の形成を図る。</a:t>
            </a:r>
          </a:p>
        </p:txBody>
      </p:sp>
      <p:cxnSp>
        <p:nvCxnSpPr>
          <p:cNvPr id="40" name="直線コネクタ 39"/>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a:t>
            </a:r>
            <a:r>
              <a:rPr kumimoji="1" lang="ja-JP" altLang="en-US" sz="1400" b="1" dirty="0" smtClean="0">
                <a:solidFill>
                  <a:schemeClr val="accent5"/>
                </a:solidFill>
              </a:rPr>
              <a:t>）１</a:t>
            </a:r>
            <a:r>
              <a:rPr kumimoji="1" lang="en-US" altLang="ja-JP" sz="1400" b="1" dirty="0" smtClean="0">
                <a:solidFill>
                  <a:schemeClr val="accent5"/>
                </a:solidFill>
              </a:rPr>
              <a:t>.</a:t>
            </a:r>
            <a:r>
              <a:rPr kumimoji="1" lang="ja-JP" altLang="en-US" sz="1400" b="1" dirty="0" smtClean="0">
                <a:solidFill>
                  <a:schemeClr val="accent5"/>
                </a:solidFill>
              </a:rPr>
              <a:t>５期開発の取組内容</a:t>
            </a:r>
            <a:endParaRPr kumimoji="1" lang="ja-JP" altLang="en-US" sz="1400" b="1" dirty="0">
              <a:solidFill>
                <a:schemeClr val="accent5"/>
              </a:solidFill>
            </a:endParaRPr>
          </a:p>
        </p:txBody>
      </p:sp>
      <p:sp>
        <p:nvSpPr>
          <p:cNvPr id="50" name="スライド番号プレースホルダー 12">
            <a:extLst>
              <a:ext uri="{FF2B5EF4-FFF2-40B4-BE49-F238E27FC236}">
                <a16:creationId xmlns:a16="http://schemas.microsoft.com/office/drawing/2014/main" id="{26479209-52B4-EFDC-04F1-EE10519E1423}"/>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12</a:t>
            </a:fld>
            <a:endParaRPr kumimoji="1" lang="ja-JP" altLang="en-US" dirty="0"/>
          </a:p>
        </p:txBody>
      </p:sp>
      <p:sp>
        <p:nvSpPr>
          <p:cNvPr id="59" name="正方形/長方形 58"/>
          <p:cNvSpPr/>
          <p:nvPr/>
        </p:nvSpPr>
        <p:spPr>
          <a:xfrm>
            <a:off x="127000" y="540000"/>
            <a:ext cx="2969083" cy="338554"/>
          </a:xfrm>
          <a:prstGeom prst="rect">
            <a:avLst/>
          </a:prstGeom>
        </p:spPr>
        <p:txBody>
          <a:bodyPr wrap="none">
            <a:spAutoFit/>
          </a:bodyPr>
          <a:lstStyle/>
          <a:p>
            <a:r>
              <a:rPr lang="ja-JP" altLang="en-US" sz="1600" b="1" dirty="0" smtClean="0">
                <a:latin typeface="游ゴシック" panose="020B0400000000000000" pitchFamily="50" charset="-128"/>
              </a:rPr>
              <a:t>■ １</a:t>
            </a:r>
            <a:r>
              <a:rPr lang="en-US" altLang="ja-JP" sz="1600" b="1" dirty="0" smtClean="0">
                <a:latin typeface="游ゴシック" panose="020B0400000000000000" pitchFamily="50" charset="-128"/>
              </a:rPr>
              <a:t>.</a:t>
            </a:r>
            <a:r>
              <a:rPr lang="ja-JP" altLang="en-US" sz="1600" b="1" dirty="0" smtClean="0">
                <a:latin typeface="游ゴシック" panose="020B0400000000000000" pitchFamily="50" charset="-128"/>
              </a:rPr>
              <a:t>５期開発の取組イメージ</a:t>
            </a:r>
            <a:endParaRPr lang="ja-JP" altLang="en-US" sz="1600" dirty="0"/>
          </a:p>
        </p:txBody>
      </p:sp>
      <p:pic>
        <p:nvPicPr>
          <p:cNvPr id="73" name="図 7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2297" y="2120508"/>
            <a:ext cx="3400458" cy="4868119"/>
          </a:xfrm>
          <a:prstGeom prst="rect">
            <a:avLst/>
          </a:prstGeom>
        </p:spPr>
      </p:pic>
      <p:sp>
        <p:nvSpPr>
          <p:cNvPr id="74" name="フリーフォーム 73"/>
          <p:cNvSpPr/>
          <p:nvPr/>
        </p:nvSpPr>
        <p:spPr bwMode="auto">
          <a:xfrm>
            <a:off x="3350364" y="3206651"/>
            <a:ext cx="1042188" cy="2566747"/>
          </a:xfrm>
          <a:custGeom>
            <a:avLst/>
            <a:gdLst>
              <a:gd name="connsiteX0" fmla="*/ 0 w 101600"/>
              <a:gd name="connsiteY0" fmla="*/ 0 h 571500"/>
              <a:gd name="connsiteX1" fmla="*/ 101600 w 101600"/>
              <a:gd name="connsiteY1" fmla="*/ 571500 h 571500"/>
              <a:gd name="connsiteX0" fmla="*/ 50800 w 50800"/>
              <a:gd name="connsiteY0" fmla="*/ 0 h 2624137"/>
              <a:gd name="connsiteX1" fmla="*/ 0 w 50800"/>
              <a:gd name="connsiteY1" fmla="*/ 2624137 h 2624137"/>
              <a:gd name="connsiteX0" fmla="*/ 1336675 w 1336675"/>
              <a:gd name="connsiteY0" fmla="*/ 0 h 3381375"/>
              <a:gd name="connsiteX1" fmla="*/ 0 w 1336675"/>
              <a:gd name="connsiteY1" fmla="*/ 3381375 h 3381375"/>
              <a:gd name="connsiteX0" fmla="*/ 1336675 w 1336675"/>
              <a:gd name="connsiteY0" fmla="*/ 0 h 3394782"/>
              <a:gd name="connsiteX1" fmla="*/ 721972 w 1336675"/>
              <a:gd name="connsiteY1" fmla="*/ 3394782 h 3394782"/>
              <a:gd name="connsiteX2" fmla="*/ 0 w 1336675"/>
              <a:gd name="connsiteY2" fmla="*/ 3381375 h 3394782"/>
              <a:gd name="connsiteX0" fmla="*/ 1336675 w 1341053"/>
              <a:gd name="connsiteY0" fmla="*/ 0 h 3394782"/>
              <a:gd name="connsiteX1" fmla="*/ 1298234 w 1341053"/>
              <a:gd name="connsiteY1" fmla="*/ 2118431 h 3394782"/>
              <a:gd name="connsiteX2" fmla="*/ 721972 w 1341053"/>
              <a:gd name="connsiteY2" fmla="*/ 3394782 h 3394782"/>
              <a:gd name="connsiteX3" fmla="*/ 0 w 1341053"/>
              <a:gd name="connsiteY3" fmla="*/ 3381375 h 3394782"/>
              <a:gd name="connsiteX0" fmla="*/ 1336675 w 1341053"/>
              <a:gd name="connsiteY0" fmla="*/ 0 h 3394858"/>
              <a:gd name="connsiteX1" fmla="*/ 1298234 w 1341053"/>
              <a:gd name="connsiteY1" fmla="*/ 2118431 h 3394858"/>
              <a:gd name="connsiteX2" fmla="*/ 721972 w 1341053"/>
              <a:gd name="connsiteY2" fmla="*/ 3394782 h 3394858"/>
              <a:gd name="connsiteX3" fmla="*/ 0 w 1341053"/>
              <a:gd name="connsiteY3" fmla="*/ 3381375 h 3394858"/>
              <a:gd name="connsiteX0" fmla="*/ 1336675 w 1355925"/>
              <a:gd name="connsiteY0" fmla="*/ 0 h 3394858"/>
              <a:gd name="connsiteX1" fmla="*/ 1317284 w 1355925"/>
              <a:gd name="connsiteY1" fmla="*/ 2118431 h 3394858"/>
              <a:gd name="connsiteX2" fmla="*/ 721972 w 1355925"/>
              <a:gd name="connsiteY2" fmla="*/ 3394782 h 3394858"/>
              <a:gd name="connsiteX3" fmla="*/ 0 w 1355925"/>
              <a:gd name="connsiteY3" fmla="*/ 3381375 h 3394858"/>
              <a:gd name="connsiteX0" fmla="*/ 1336675 w 1355925"/>
              <a:gd name="connsiteY0" fmla="*/ 0 h 3394859"/>
              <a:gd name="connsiteX1" fmla="*/ 1317284 w 1355925"/>
              <a:gd name="connsiteY1" fmla="*/ 2118431 h 3394859"/>
              <a:gd name="connsiteX2" fmla="*/ 721972 w 1355925"/>
              <a:gd name="connsiteY2" fmla="*/ 3394782 h 3394859"/>
              <a:gd name="connsiteX3" fmla="*/ 0 w 1355925"/>
              <a:gd name="connsiteY3" fmla="*/ 3381375 h 3394859"/>
              <a:gd name="connsiteX0" fmla="*/ 1336675 w 1337493"/>
              <a:gd name="connsiteY0" fmla="*/ 0 h 3394859"/>
              <a:gd name="connsiteX1" fmla="*/ 1293472 w 1337493"/>
              <a:gd name="connsiteY1" fmla="*/ 2118431 h 3394859"/>
              <a:gd name="connsiteX2" fmla="*/ 721972 w 1337493"/>
              <a:gd name="connsiteY2" fmla="*/ 3394782 h 3394859"/>
              <a:gd name="connsiteX3" fmla="*/ 0 w 1337493"/>
              <a:gd name="connsiteY3" fmla="*/ 3381375 h 3394859"/>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6675"/>
              <a:gd name="connsiteY0" fmla="*/ 0 h 3394860"/>
              <a:gd name="connsiteX1" fmla="*/ 1293472 w 1336675"/>
              <a:gd name="connsiteY1" fmla="*/ 2118431 h 3394860"/>
              <a:gd name="connsiteX2" fmla="*/ 721972 w 1336675"/>
              <a:gd name="connsiteY2" fmla="*/ 3394782 h 3394860"/>
              <a:gd name="connsiteX3" fmla="*/ 0 w 1336675"/>
              <a:gd name="connsiteY3"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22022 w 1336675"/>
              <a:gd name="connsiteY1" fmla="*/ 937331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709"/>
              <a:gd name="connsiteY0" fmla="*/ 0 h 3394860"/>
              <a:gd name="connsiteX1" fmla="*/ 1122022 w 1336709"/>
              <a:gd name="connsiteY1" fmla="*/ 937331 h 3394860"/>
              <a:gd name="connsiteX2" fmla="*/ 1293472 w 1336709"/>
              <a:gd name="connsiteY2" fmla="*/ 2118431 h 3394860"/>
              <a:gd name="connsiteX3" fmla="*/ 721972 w 1336709"/>
              <a:gd name="connsiteY3" fmla="*/ 3394782 h 3394860"/>
              <a:gd name="connsiteX4" fmla="*/ 0 w 1336709"/>
              <a:gd name="connsiteY4" fmla="*/ 3381375 h 3394860"/>
              <a:gd name="connsiteX0" fmla="*/ 1336675 w 1350686"/>
              <a:gd name="connsiteY0" fmla="*/ 0 h 3394860"/>
              <a:gd name="connsiteX1" fmla="*/ 1293472 w 1350686"/>
              <a:gd name="connsiteY1" fmla="*/ 2118431 h 3394860"/>
              <a:gd name="connsiteX2" fmla="*/ 721972 w 1350686"/>
              <a:gd name="connsiteY2" fmla="*/ 3394782 h 3394860"/>
              <a:gd name="connsiteX3" fmla="*/ 0 w 1350686"/>
              <a:gd name="connsiteY3" fmla="*/ 3381375 h 3394860"/>
              <a:gd name="connsiteX0" fmla="*/ 1336675 w 1374455"/>
              <a:gd name="connsiteY0" fmla="*/ 0 h 3394861"/>
              <a:gd name="connsiteX1" fmla="*/ 1328906 w 1374455"/>
              <a:gd name="connsiteY1" fmla="*/ 2130948 h 3394861"/>
              <a:gd name="connsiteX2" fmla="*/ 721972 w 1374455"/>
              <a:gd name="connsiteY2" fmla="*/ 3394782 h 3394861"/>
              <a:gd name="connsiteX3" fmla="*/ 0 w 1374455"/>
              <a:gd name="connsiteY3" fmla="*/ 3381375 h 3394861"/>
              <a:gd name="connsiteX0" fmla="*/ 1336675 w 1336674"/>
              <a:gd name="connsiteY0" fmla="*/ 0 h 3394861"/>
              <a:gd name="connsiteX1" fmla="*/ 1328906 w 1336674"/>
              <a:gd name="connsiteY1" fmla="*/ 2130948 h 3394861"/>
              <a:gd name="connsiteX2" fmla="*/ 721972 w 1336674"/>
              <a:gd name="connsiteY2" fmla="*/ 3394782 h 3394861"/>
              <a:gd name="connsiteX3" fmla="*/ 0 w 1336674"/>
              <a:gd name="connsiteY3" fmla="*/ 3381375 h 3394861"/>
              <a:gd name="connsiteX0" fmla="*/ 2612278 w 2612277"/>
              <a:gd name="connsiteY0" fmla="*/ 0 h 3394861"/>
              <a:gd name="connsiteX1" fmla="*/ 2604509 w 2612277"/>
              <a:gd name="connsiteY1" fmla="*/ 2130948 h 3394861"/>
              <a:gd name="connsiteX2" fmla="*/ 1997575 w 2612277"/>
              <a:gd name="connsiteY2" fmla="*/ 3394782 h 3394861"/>
              <a:gd name="connsiteX3" fmla="*/ 0 w 2612277"/>
              <a:gd name="connsiteY3" fmla="*/ 3339653 h 3394861"/>
              <a:gd name="connsiteX0" fmla="*/ 2612278 w 2649619"/>
              <a:gd name="connsiteY0" fmla="*/ 0 h 3372956"/>
              <a:gd name="connsiteX1" fmla="*/ 2604509 w 2649619"/>
              <a:gd name="connsiteY1" fmla="*/ 2130948 h 3372956"/>
              <a:gd name="connsiteX2" fmla="*/ 2003482 w 2649619"/>
              <a:gd name="connsiteY2" fmla="*/ 3372877 h 3372956"/>
              <a:gd name="connsiteX3" fmla="*/ 0 w 2649619"/>
              <a:gd name="connsiteY3" fmla="*/ 3339653 h 3372956"/>
              <a:gd name="connsiteX0" fmla="*/ 2547316 w 2584657"/>
              <a:gd name="connsiteY0" fmla="*/ 0 h 3372956"/>
              <a:gd name="connsiteX1" fmla="*/ 2539547 w 2584657"/>
              <a:gd name="connsiteY1" fmla="*/ 2130948 h 3372956"/>
              <a:gd name="connsiteX2" fmla="*/ 1938520 w 2584657"/>
              <a:gd name="connsiteY2" fmla="*/ 3372877 h 3372956"/>
              <a:gd name="connsiteX3" fmla="*/ 0 w 2584657"/>
              <a:gd name="connsiteY3" fmla="*/ 3336524 h 3372956"/>
            </a:gdLst>
            <a:ahLst/>
            <a:cxnLst>
              <a:cxn ang="0">
                <a:pos x="connsiteX0" y="connsiteY0"/>
              </a:cxn>
              <a:cxn ang="0">
                <a:pos x="connsiteX1" y="connsiteY1"/>
              </a:cxn>
              <a:cxn ang="0">
                <a:pos x="connsiteX2" y="connsiteY2"/>
              </a:cxn>
              <a:cxn ang="0">
                <a:pos x="connsiteX3" y="connsiteY3"/>
              </a:cxn>
            </a:cxnLst>
            <a:rect l="l" t="t" r="r" b="b"/>
            <a:pathLst>
              <a:path w="2584657" h="3372956">
                <a:moveTo>
                  <a:pt x="2547316" y="0"/>
                </a:moveTo>
                <a:cubicBezTo>
                  <a:pt x="2538316" y="441340"/>
                  <a:pt x="2641013" y="1568802"/>
                  <a:pt x="2539547" y="2130948"/>
                </a:cubicBezTo>
                <a:cubicBezTo>
                  <a:pt x="2438081" y="2693094"/>
                  <a:pt x="2613680" y="3381461"/>
                  <a:pt x="1938520" y="3372877"/>
                </a:cubicBezTo>
                <a:lnTo>
                  <a:pt x="0" y="3336524"/>
                </a:lnTo>
              </a:path>
            </a:pathLst>
          </a:custGeom>
          <a:ln w="19050">
            <a:solidFill>
              <a:srgbClr val="00990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2520"/>
          </a:p>
        </p:txBody>
      </p:sp>
      <p:sp>
        <p:nvSpPr>
          <p:cNvPr id="75" name="テキスト ボックス 74"/>
          <p:cNvSpPr txBox="1"/>
          <p:nvPr/>
        </p:nvSpPr>
        <p:spPr>
          <a:xfrm>
            <a:off x="2925850" y="2931102"/>
            <a:ext cx="353943" cy="797654"/>
          </a:xfrm>
          <a:prstGeom prst="rect">
            <a:avLst/>
          </a:prstGeom>
          <a:noFill/>
          <a:effectLst>
            <a:glow rad="190500">
              <a:srgbClr val="002060"/>
            </a:glow>
          </a:effectLst>
        </p:spPr>
        <p:txBody>
          <a:bodyPr vert="eaVert" wrap="none" rtlCol="0">
            <a:spAutoFit/>
          </a:bodyPr>
          <a:lstStyle/>
          <a:p>
            <a:r>
              <a:rPr kumimoji="1" lang="ja-JP" altLang="en-US" sz="1100" b="1" dirty="0" smtClean="0">
                <a:effectLst>
                  <a:glow rad="190500">
                    <a:schemeClr val="bg1"/>
                  </a:glow>
                </a:effectLst>
              </a:rPr>
              <a:t>大阪城公園</a:t>
            </a:r>
            <a:endParaRPr kumimoji="1" lang="ja-JP" altLang="en-US" sz="1100" b="1" dirty="0">
              <a:effectLst>
                <a:glow rad="190500">
                  <a:schemeClr val="bg1"/>
                </a:glow>
              </a:effectLst>
            </a:endParaRPr>
          </a:p>
        </p:txBody>
      </p:sp>
      <p:sp>
        <p:nvSpPr>
          <p:cNvPr id="76" name="フリーフォーム 75"/>
          <p:cNvSpPr/>
          <p:nvPr/>
        </p:nvSpPr>
        <p:spPr>
          <a:xfrm>
            <a:off x="3485230" y="2432820"/>
            <a:ext cx="1618296" cy="1622108"/>
          </a:xfrm>
          <a:custGeom>
            <a:avLst/>
            <a:gdLst>
              <a:gd name="connsiteX0" fmla="*/ 0 w 1295400"/>
              <a:gd name="connsiteY0" fmla="*/ 0 h 1569720"/>
              <a:gd name="connsiteX1" fmla="*/ 1051560 w 1295400"/>
              <a:gd name="connsiteY1" fmla="*/ 114300 h 1569720"/>
              <a:gd name="connsiteX2" fmla="*/ 1051560 w 1295400"/>
              <a:gd name="connsiteY2" fmla="*/ 800100 h 1569720"/>
              <a:gd name="connsiteX3" fmla="*/ 1295400 w 1295400"/>
              <a:gd name="connsiteY3" fmla="*/ 807720 h 1569720"/>
              <a:gd name="connsiteX4" fmla="*/ 1295400 w 1295400"/>
              <a:gd name="connsiteY4" fmla="*/ 1051560 h 1569720"/>
              <a:gd name="connsiteX5" fmla="*/ 952500 w 1295400"/>
              <a:gd name="connsiteY5" fmla="*/ 1051560 h 1569720"/>
              <a:gd name="connsiteX6" fmla="*/ 952500 w 1295400"/>
              <a:gd name="connsiteY6" fmla="*/ 1569720 h 1569720"/>
              <a:gd name="connsiteX7" fmla="*/ 640080 w 1295400"/>
              <a:gd name="connsiteY7" fmla="*/ 1569720 h 1569720"/>
              <a:gd name="connsiteX8" fmla="*/ 640080 w 1295400"/>
              <a:gd name="connsiteY8" fmla="*/ 594360 h 1569720"/>
              <a:gd name="connsiteX9" fmla="*/ 632460 w 1295400"/>
              <a:gd name="connsiteY9" fmla="*/ 594360 h 1569720"/>
              <a:gd name="connsiteX10" fmla="*/ 632460 w 1295400"/>
              <a:gd name="connsiteY10" fmla="*/ 106680 h 1569720"/>
              <a:gd name="connsiteX11" fmla="*/ 0 w 1295400"/>
              <a:gd name="connsiteY11" fmla="*/ 0 h 1569720"/>
              <a:gd name="connsiteX0" fmla="*/ 34766 w 1330166"/>
              <a:gd name="connsiteY0" fmla="*/ 0 h 1569720"/>
              <a:gd name="connsiteX1" fmla="*/ 1086326 w 1330166"/>
              <a:gd name="connsiteY1" fmla="*/ 114300 h 1569720"/>
              <a:gd name="connsiteX2" fmla="*/ 1086326 w 1330166"/>
              <a:gd name="connsiteY2" fmla="*/ 800100 h 1569720"/>
              <a:gd name="connsiteX3" fmla="*/ 1330166 w 1330166"/>
              <a:gd name="connsiteY3" fmla="*/ 807720 h 1569720"/>
              <a:gd name="connsiteX4" fmla="*/ 1330166 w 1330166"/>
              <a:gd name="connsiteY4" fmla="*/ 1051560 h 1569720"/>
              <a:gd name="connsiteX5" fmla="*/ 987266 w 1330166"/>
              <a:gd name="connsiteY5" fmla="*/ 1051560 h 1569720"/>
              <a:gd name="connsiteX6" fmla="*/ 987266 w 1330166"/>
              <a:gd name="connsiteY6" fmla="*/ 1569720 h 1569720"/>
              <a:gd name="connsiteX7" fmla="*/ 674846 w 1330166"/>
              <a:gd name="connsiteY7" fmla="*/ 1569720 h 1569720"/>
              <a:gd name="connsiteX8" fmla="*/ 674846 w 1330166"/>
              <a:gd name="connsiteY8" fmla="*/ 594360 h 1569720"/>
              <a:gd name="connsiteX9" fmla="*/ 667226 w 1330166"/>
              <a:gd name="connsiteY9" fmla="*/ 594360 h 1569720"/>
              <a:gd name="connsiteX10" fmla="*/ 667226 w 1330166"/>
              <a:gd name="connsiteY10" fmla="*/ 106680 h 1569720"/>
              <a:gd name="connsiteX11" fmla="*/ 0 w 1330166"/>
              <a:gd name="connsiteY11" fmla="*/ 40958 h 1569720"/>
              <a:gd name="connsiteX12" fmla="*/ 34766 w 1330166"/>
              <a:gd name="connsiteY12" fmla="*/ 0 h 1569720"/>
              <a:gd name="connsiteX0" fmla="*/ 18097 w 1313497"/>
              <a:gd name="connsiteY0" fmla="*/ 0 h 1569720"/>
              <a:gd name="connsiteX1" fmla="*/ 1069657 w 1313497"/>
              <a:gd name="connsiteY1" fmla="*/ 114300 h 1569720"/>
              <a:gd name="connsiteX2" fmla="*/ 1069657 w 1313497"/>
              <a:gd name="connsiteY2" fmla="*/ 800100 h 1569720"/>
              <a:gd name="connsiteX3" fmla="*/ 1313497 w 1313497"/>
              <a:gd name="connsiteY3" fmla="*/ 807720 h 1569720"/>
              <a:gd name="connsiteX4" fmla="*/ 1313497 w 1313497"/>
              <a:gd name="connsiteY4" fmla="*/ 1051560 h 1569720"/>
              <a:gd name="connsiteX5" fmla="*/ 970597 w 1313497"/>
              <a:gd name="connsiteY5" fmla="*/ 1051560 h 1569720"/>
              <a:gd name="connsiteX6" fmla="*/ 970597 w 1313497"/>
              <a:gd name="connsiteY6" fmla="*/ 1569720 h 1569720"/>
              <a:gd name="connsiteX7" fmla="*/ 658177 w 1313497"/>
              <a:gd name="connsiteY7" fmla="*/ 1569720 h 1569720"/>
              <a:gd name="connsiteX8" fmla="*/ 658177 w 1313497"/>
              <a:gd name="connsiteY8" fmla="*/ 594360 h 1569720"/>
              <a:gd name="connsiteX9" fmla="*/ 650557 w 1313497"/>
              <a:gd name="connsiteY9" fmla="*/ 594360 h 1569720"/>
              <a:gd name="connsiteX10" fmla="*/ 650557 w 1313497"/>
              <a:gd name="connsiteY10" fmla="*/ 106680 h 1569720"/>
              <a:gd name="connsiteX11" fmla="*/ 0 w 1313497"/>
              <a:gd name="connsiteY11" fmla="*/ 40958 h 1569720"/>
              <a:gd name="connsiteX12" fmla="*/ 18097 w 1313497"/>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16205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09061 h 1569720"/>
              <a:gd name="connsiteX11" fmla="*/ 0 w 1299209"/>
              <a:gd name="connsiteY11" fmla="*/ 40958 h 1569720"/>
              <a:gd name="connsiteX12" fmla="*/ 3809 w 1299209"/>
              <a:gd name="connsiteY12" fmla="*/ 0 h 1569720"/>
              <a:gd name="connsiteX0" fmla="*/ 0 w 1604963"/>
              <a:gd name="connsiteY0" fmla="*/ 0 h 1622108"/>
              <a:gd name="connsiteX1" fmla="*/ 1361123 w 1604963"/>
              <a:gd name="connsiteY1" fmla="*/ 166688 h 1622108"/>
              <a:gd name="connsiteX2" fmla="*/ 1361123 w 1604963"/>
              <a:gd name="connsiteY2" fmla="*/ 852488 h 1622108"/>
              <a:gd name="connsiteX3" fmla="*/ 1604963 w 1604963"/>
              <a:gd name="connsiteY3" fmla="*/ 860108 h 1622108"/>
              <a:gd name="connsiteX4" fmla="*/ 1604963 w 1604963"/>
              <a:gd name="connsiteY4" fmla="*/ 1103948 h 1622108"/>
              <a:gd name="connsiteX5" fmla="*/ 1262063 w 1604963"/>
              <a:gd name="connsiteY5" fmla="*/ 1103948 h 1622108"/>
              <a:gd name="connsiteX6" fmla="*/ 1262063 w 1604963"/>
              <a:gd name="connsiteY6" fmla="*/ 1622108 h 1622108"/>
              <a:gd name="connsiteX7" fmla="*/ 949643 w 1604963"/>
              <a:gd name="connsiteY7" fmla="*/ 1622108 h 1622108"/>
              <a:gd name="connsiteX8" fmla="*/ 949643 w 1604963"/>
              <a:gd name="connsiteY8" fmla="*/ 646748 h 1622108"/>
              <a:gd name="connsiteX9" fmla="*/ 942023 w 1604963"/>
              <a:gd name="connsiteY9" fmla="*/ 646748 h 1622108"/>
              <a:gd name="connsiteX10" fmla="*/ 939642 w 1604963"/>
              <a:gd name="connsiteY10" fmla="*/ 161449 h 1622108"/>
              <a:gd name="connsiteX11" fmla="*/ 305754 w 1604963"/>
              <a:gd name="connsiteY11" fmla="*/ 93346 h 1622108"/>
              <a:gd name="connsiteX12" fmla="*/ 0 w 1604963"/>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0 w 1618296"/>
              <a:gd name="connsiteY11" fmla="*/ 50483 h 1622108"/>
              <a:gd name="connsiteX12" fmla="*/ 13333 w 1618296"/>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0 w 1618296"/>
              <a:gd name="connsiteY12" fmla="*/ 50483 h 1622108"/>
              <a:gd name="connsiteX13" fmla="*/ 13333 w 1618296"/>
              <a:gd name="connsiteY13"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07295 w 1618296"/>
              <a:gd name="connsiteY11" fmla="*/ 337822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59695 w 1618296"/>
              <a:gd name="connsiteY11" fmla="*/ 3187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54920 w 1618296"/>
              <a:gd name="connsiteY11" fmla="*/ 3568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787875 w 1618296"/>
              <a:gd name="connsiteY10" fmla="*/ 145574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841850 w 1618296"/>
              <a:gd name="connsiteY10" fmla="*/ 151924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834706 w 1618296"/>
              <a:gd name="connsiteY9" fmla="*/ 780098 h 1622108"/>
              <a:gd name="connsiteX10" fmla="*/ 841850 w 1618296"/>
              <a:gd name="connsiteY10" fmla="*/ 151924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75676 w 1618296"/>
              <a:gd name="connsiteY8" fmla="*/ 776923 h 1622108"/>
              <a:gd name="connsiteX9" fmla="*/ 834706 w 1618296"/>
              <a:gd name="connsiteY9" fmla="*/ 780098 h 1622108"/>
              <a:gd name="connsiteX10" fmla="*/ 841850 w 1618296"/>
              <a:gd name="connsiteY10" fmla="*/ 151924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8296" h="1622108">
                <a:moveTo>
                  <a:pt x="13333" y="0"/>
                </a:moveTo>
                <a:lnTo>
                  <a:pt x="1374456" y="166688"/>
                </a:lnTo>
                <a:lnTo>
                  <a:pt x="1374456" y="852488"/>
                </a:lnTo>
                <a:lnTo>
                  <a:pt x="1618296" y="860108"/>
                </a:lnTo>
                <a:lnTo>
                  <a:pt x="1618296" y="1103948"/>
                </a:lnTo>
                <a:lnTo>
                  <a:pt x="1275396" y="1103948"/>
                </a:lnTo>
                <a:lnTo>
                  <a:pt x="1275396" y="1622108"/>
                </a:lnTo>
                <a:lnTo>
                  <a:pt x="962976" y="1622108"/>
                </a:lnTo>
                <a:lnTo>
                  <a:pt x="975676" y="776923"/>
                </a:lnTo>
                <a:lnTo>
                  <a:pt x="834706" y="780098"/>
                </a:lnTo>
                <a:cubicBezTo>
                  <a:pt x="833912" y="620713"/>
                  <a:pt x="842644" y="311309"/>
                  <a:pt x="841850" y="151924"/>
                </a:cubicBezTo>
                <a:lnTo>
                  <a:pt x="312070" y="94933"/>
                </a:lnTo>
                <a:lnTo>
                  <a:pt x="264445" y="347346"/>
                </a:lnTo>
                <a:lnTo>
                  <a:pt x="216820" y="342585"/>
                </a:lnTo>
                <a:lnTo>
                  <a:pt x="254921" y="85409"/>
                </a:lnTo>
                <a:lnTo>
                  <a:pt x="0" y="50483"/>
                </a:lnTo>
                <a:lnTo>
                  <a:pt x="13333" y="0"/>
                </a:lnTo>
                <a:close/>
              </a:path>
            </a:pathLst>
          </a:custGeom>
          <a:solidFill>
            <a:srgbClr val="2F5597">
              <a:alpha val="10196"/>
            </a:srgbClr>
          </a:solidFill>
          <a:ln w="3175">
            <a:solidFill>
              <a:srgbClr val="002060">
                <a:alpha val="10196"/>
              </a:srgbClr>
            </a:solidFill>
          </a:ln>
          <a:effectLst>
            <a:glow rad="254000">
              <a:srgbClr val="00206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1907621" y="2190910"/>
            <a:ext cx="1327921" cy="288147"/>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en-US" altLang="ja-JP" sz="1400" b="1" dirty="0" smtClean="0">
                <a:latin typeface="游ゴシック" panose="020B0400000000000000" pitchFamily="50" charset="-128"/>
                <a:ea typeface="游ゴシック" panose="020B0400000000000000" pitchFamily="50" charset="-128"/>
              </a:rPr>
              <a:t>1.5</a:t>
            </a:r>
            <a:r>
              <a:rPr kumimoji="1" lang="ja-JP" altLang="en-US" sz="1400" b="1" dirty="0" smtClean="0">
                <a:latin typeface="游ゴシック" panose="020B0400000000000000" pitchFamily="50" charset="-128"/>
                <a:ea typeface="游ゴシック" panose="020B0400000000000000" pitchFamily="50" charset="-128"/>
              </a:rPr>
              <a:t>期開発</a:t>
            </a:r>
            <a:endParaRPr kumimoji="1" lang="ja-JP" altLang="en-US" sz="1400" b="1" dirty="0">
              <a:latin typeface="游ゴシック" panose="020B0400000000000000" pitchFamily="50" charset="-128"/>
              <a:ea typeface="游ゴシック" panose="020B0400000000000000" pitchFamily="50" charset="-128"/>
            </a:endParaRPr>
          </a:p>
        </p:txBody>
      </p:sp>
      <p:sp>
        <p:nvSpPr>
          <p:cNvPr id="79" name="フリーフォーム 78"/>
          <p:cNvSpPr/>
          <p:nvPr/>
        </p:nvSpPr>
        <p:spPr>
          <a:xfrm>
            <a:off x="5566203" y="3442347"/>
            <a:ext cx="1032100" cy="496051"/>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06701" y="3102428"/>
            <a:ext cx="1281399" cy="317500"/>
          </a:xfrm>
          <a:custGeom>
            <a:avLst/>
            <a:gdLst>
              <a:gd name="connsiteX0" fmla="*/ 0 w 889000"/>
              <a:gd name="connsiteY0" fmla="*/ 317500 h 317500"/>
              <a:gd name="connsiteX1" fmla="*/ 190500 w 889000"/>
              <a:gd name="connsiteY1" fmla="*/ 0 h 317500"/>
              <a:gd name="connsiteX2" fmla="*/ 889000 w 889000"/>
              <a:gd name="connsiteY2" fmla="*/ 0 h 317500"/>
            </a:gdLst>
            <a:ahLst/>
            <a:cxnLst>
              <a:cxn ang="0">
                <a:pos x="connsiteX0" y="connsiteY0"/>
              </a:cxn>
              <a:cxn ang="0">
                <a:pos x="connsiteX1" y="connsiteY1"/>
              </a:cxn>
              <a:cxn ang="0">
                <a:pos x="connsiteX2" y="connsiteY2"/>
              </a:cxn>
            </a:cxnLst>
            <a:rect l="l" t="t" r="r" b="b"/>
            <a:pathLst>
              <a:path w="889000" h="317500">
                <a:moveTo>
                  <a:pt x="0" y="317500"/>
                </a:moveTo>
                <a:lnTo>
                  <a:pt x="190500" y="0"/>
                </a:lnTo>
                <a:lnTo>
                  <a:pt x="889000" y="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p:cNvSpPr/>
          <p:nvPr/>
        </p:nvSpPr>
        <p:spPr>
          <a:xfrm>
            <a:off x="6326027" y="3619705"/>
            <a:ext cx="2685719" cy="605909"/>
          </a:xfrm>
          <a:prstGeom prst="roundRect">
            <a:avLst>
              <a:gd name="adj"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400" b="1" dirty="0" smtClean="0">
                <a:solidFill>
                  <a:srgbClr val="002060"/>
                </a:solidFill>
                <a:latin typeface="游ゴシック" panose="020B0400000000000000" pitchFamily="50" charset="-128"/>
                <a:ea typeface="游ゴシック" panose="020B0400000000000000" pitchFamily="50" charset="-128"/>
              </a:rPr>
              <a:t>　大阪公立大学</a:t>
            </a:r>
            <a:endParaRPr kumimoji="1" lang="en-US" altLang="ja-JP" sz="1400" b="1" dirty="0" smtClean="0">
              <a:solidFill>
                <a:srgbClr val="002060"/>
              </a:solidFill>
              <a:latin typeface="游ゴシック" panose="020B0400000000000000" pitchFamily="50" charset="-128"/>
              <a:ea typeface="游ゴシック" panose="020B0400000000000000" pitchFamily="50" charset="-128"/>
            </a:endParaRPr>
          </a:p>
          <a:p>
            <a:r>
              <a:rPr kumimoji="1" lang="ja-JP" altLang="en-US" sz="1400" b="1" dirty="0">
                <a:solidFill>
                  <a:srgbClr val="002060"/>
                </a:solidFill>
                <a:latin typeface="游ゴシック" panose="020B0400000000000000" pitchFamily="50" charset="-128"/>
                <a:ea typeface="游ゴシック" panose="020B0400000000000000" pitchFamily="50" charset="-128"/>
              </a:rPr>
              <a:t>　</a:t>
            </a:r>
            <a:r>
              <a:rPr kumimoji="1" lang="ja-JP" altLang="en-US" sz="1400" b="1" dirty="0" smtClean="0">
                <a:solidFill>
                  <a:srgbClr val="002060"/>
                </a:solidFill>
                <a:latin typeface="游ゴシック" panose="020B0400000000000000" pitchFamily="50" charset="-128"/>
                <a:ea typeface="游ゴシック" panose="020B0400000000000000" pitchFamily="50" charset="-128"/>
              </a:rPr>
              <a:t>森之宮キャンパス（１期）</a:t>
            </a:r>
            <a:endParaRPr kumimoji="1" lang="ja-JP" altLang="en-US" sz="1400" b="1" dirty="0">
              <a:solidFill>
                <a:srgbClr val="002060"/>
              </a:solidFill>
              <a:latin typeface="游ゴシック" panose="020B0400000000000000" pitchFamily="50" charset="-128"/>
              <a:ea typeface="游ゴシック" panose="020B0400000000000000" pitchFamily="50" charset="-128"/>
            </a:endParaRPr>
          </a:p>
        </p:txBody>
      </p:sp>
      <p:sp>
        <p:nvSpPr>
          <p:cNvPr id="84" name="フリーフォーム 83"/>
          <p:cNvSpPr/>
          <p:nvPr/>
        </p:nvSpPr>
        <p:spPr>
          <a:xfrm>
            <a:off x="2578099" y="3030219"/>
            <a:ext cx="2104773" cy="2320707"/>
          </a:xfrm>
          <a:custGeom>
            <a:avLst/>
            <a:gdLst>
              <a:gd name="connsiteX0" fmla="*/ 2032000 w 2032000"/>
              <a:gd name="connsiteY0" fmla="*/ 0 h 901700"/>
              <a:gd name="connsiteX1" fmla="*/ 1193800 w 2032000"/>
              <a:gd name="connsiteY1" fmla="*/ 901700 h 901700"/>
              <a:gd name="connsiteX2" fmla="*/ 0 w 2032000"/>
              <a:gd name="connsiteY2" fmla="*/ 901700 h 901700"/>
            </a:gdLst>
            <a:ahLst/>
            <a:cxnLst>
              <a:cxn ang="0">
                <a:pos x="connsiteX0" y="connsiteY0"/>
              </a:cxn>
              <a:cxn ang="0">
                <a:pos x="connsiteX1" y="connsiteY1"/>
              </a:cxn>
              <a:cxn ang="0">
                <a:pos x="connsiteX2" y="connsiteY2"/>
              </a:cxn>
            </a:cxnLst>
            <a:rect l="l" t="t" r="r" b="b"/>
            <a:pathLst>
              <a:path w="2032000" h="901700">
                <a:moveTo>
                  <a:pt x="2032000" y="0"/>
                </a:moveTo>
                <a:lnTo>
                  <a:pt x="1193800" y="901700"/>
                </a:lnTo>
                <a:lnTo>
                  <a:pt x="0" y="90170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368231" y="5148330"/>
            <a:ext cx="2458723" cy="405189"/>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400" b="1" dirty="0" smtClean="0">
                <a:latin typeface="游ゴシック" panose="020B0400000000000000" pitchFamily="50" charset="-128"/>
                <a:ea typeface="游ゴシック" panose="020B0400000000000000" pitchFamily="50" charset="-128"/>
              </a:rPr>
              <a:t>　次世代型駅前空間の整備</a:t>
            </a:r>
            <a:endParaRPr kumimoji="1" lang="ja-JP" altLang="en-US" sz="1400" b="1" dirty="0">
              <a:latin typeface="游ゴシック" panose="020B0400000000000000" pitchFamily="50" charset="-128"/>
              <a:ea typeface="游ゴシック" panose="020B0400000000000000" pitchFamily="50" charset="-128"/>
            </a:endParaRPr>
          </a:p>
        </p:txBody>
      </p:sp>
      <p:sp>
        <p:nvSpPr>
          <p:cNvPr id="86" name="角丸四角形 85"/>
          <p:cNvSpPr/>
          <p:nvPr/>
        </p:nvSpPr>
        <p:spPr>
          <a:xfrm>
            <a:off x="6326027" y="2799473"/>
            <a:ext cx="2685719" cy="605909"/>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400" b="1" dirty="0" smtClean="0">
                <a:latin typeface="游ゴシック" panose="020B0400000000000000" pitchFamily="50" charset="-128"/>
                <a:ea typeface="游ゴシック" panose="020B0400000000000000" pitchFamily="50" charset="-128"/>
              </a:rPr>
              <a:t>　大阪公立大学</a:t>
            </a:r>
            <a:endParaRPr kumimoji="1" lang="en-US" altLang="ja-JP" sz="1400" b="1" dirty="0" smtClean="0">
              <a:latin typeface="游ゴシック" panose="020B0400000000000000" pitchFamily="50" charset="-128"/>
              <a:ea typeface="游ゴシック" panose="020B0400000000000000" pitchFamily="50" charset="-128"/>
            </a:endParaRPr>
          </a:p>
          <a:p>
            <a:r>
              <a:rPr kumimoji="1" lang="ja-JP" altLang="en-US" sz="1400" b="1" dirty="0">
                <a:latin typeface="游ゴシック" panose="020B0400000000000000" pitchFamily="50" charset="-128"/>
                <a:ea typeface="游ゴシック" panose="020B0400000000000000" pitchFamily="50" charset="-128"/>
              </a:rPr>
              <a:t>　</a:t>
            </a:r>
            <a:r>
              <a:rPr kumimoji="1" lang="ja-JP" altLang="en-US" sz="1400" b="1" dirty="0" smtClean="0">
                <a:latin typeface="游ゴシック" panose="020B0400000000000000" pitchFamily="50" charset="-128"/>
                <a:ea typeface="游ゴシック" panose="020B0400000000000000" pitchFamily="50" charset="-128"/>
              </a:rPr>
              <a:t>森之宮キャンパス（</a:t>
            </a:r>
            <a:r>
              <a:rPr kumimoji="1" lang="en-US" altLang="ja-JP" sz="1400" b="1" dirty="0" smtClean="0">
                <a:latin typeface="游ゴシック" panose="020B0400000000000000" pitchFamily="50" charset="-128"/>
                <a:ea typeface="游ゴシック" panose="020B0400000000000000" pitchFamily="50" charset="-128"/>
              </a:rPr>
              <a:t>1.5</a:t>
            </a:r>
            <a:r>
              <a:rPr kumimoji="1" lang="ja-JP" altLang="en-US" sz="1400" b="1" dirty="0" smtClean="0">
                <a:latin typeface="游ゴシック" panose="020B0400000000000000" pitchFamily="50" charset="-128"/>
                <a:ea typeface="游ゴシック" panose="020B0400000000000000" pitchFamily="50" charset="-128"/>
              </a:rPr>
              <a:t>期）</a:t>
            </a:r>
            <a:endParaRPr kumimoji="1" lang="ja-JP" altLang="en-US" sz="1400" b="1" dirty="0">
              <a:latin typeface="游ゴシック" panose="020B0400000000000000" pitchFamily="50" charset="-128"/>
              <a:ea typeface="游ゴシック" panose="020B0400000000000000" pitchFamily="50" charset="-128"/>
            </a:endParaRPr>
          </a:p>
        </p:txBody>
      </p:sp>
      <p:cxnSp>
        <p:nvCxnSpPr>
          <p:cNvPr id="87" name="直線コネクタ 86"/>
          <p:cNvCxnSpPr>
            <a:stCxn id="76" idx="15"/>
          </p:cNvCxnSpPr>
          <p:nvPr/>
        </p:nvCxnSpPr>
        <p:spPr>
          <a:xfrm flipH="1" flipV="1">
            <a:off x="3230916" y="2380937"/>
            <a:ext cx="254314" cy="10236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2" name="フリーフォーム 91"/>
          <p:cNvSpPr/>
          <p:nvPr/>
        </p:nvSpPr>
        <p:spPr>
          <a:xfrm>
            <a:off x="4682872" y="3948658"/>
            <a:ext cx="1822325" cy="1402267"/>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6326027" y="5181875"/>
            <a:ext cx="2685719" cy="405189"/>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400" b="1" dirty="0" smtClean="0">
                <a:latin typeface="游ゴシック" panose="020B0400000000000000" pitchFamily="50" charset="-128"/>
                <a:ea typeface="游ゴシック" panose="020B0400000000000000" pitchFamily="50" charset="-128"/>
              </a:rPr>
              <a:t>　大阪</a:t>
            </a:r>
            <a:r>
              <a:rPr kumimoji="1" lang="ja-JP" altLang="en-US" sz="1400" b="1" dirty="0">
                <a:latin typeface="游ゴシック" panose="020B0400000000000000" pitchFamily="50" charset="-128"/>
              </a:rPr>
              <a:t>メトロ開発（</a:t>
            </a:r>
            <a:r>
              <a:rPr kumimoji="1" lang="en-US" altLang="ja-JP" sz="1400" b="1" dirty="0">
                <a:latin typeface="游ゴシック" panose="020B0400000000000000" pitchFamily="50" charset="-128"/>
              </a:rPr>
              <a:t>1.5</a:t>
            </a:r>
            <a:r>
              <a:rPr kumimoji="1" lang="ja-JP" altLang="en-US" sz="1400" b="1" dirty="0">
                <a:latin typeface="游ゴシック" panose="020B0400000000000000" pitchFamily="50" charset="-128"/>
              </a:rPr>
              <a:t>期）</a:t>
            </a:r>
          </a:p>
        </p:txBody>
      </p:sp>
      <p:sp>
        <p:nvSpPr>
          <p:cNvPr id="99" name="テキスト ボックス 98">
            <a:extLst>
              <a:ext uri="{FF2B5EF4-FFF2-40B4-BE49-F238E27FC236}">
                <a16:creationId xmlns:a16="http://schemas.microsoft.com/office/drawing/2014/main" id="{F3664A2A-7F5C-C498-791A-AB6DEC32001B}"/>
              </a:ext>
            </a:extLst>
          </p:cNvPr>
          <p:cNvSpPr txBox="1"/>
          <p:nvPr/>
        </p:nvSpPr>
        <p:spPr>
          <a:xfrm>
            <a:off x="1287917" y="5559594"/>
            <a:ext cx="12120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b="1" dirty="0" smtClean="0">
                <a:latin typeface="+mn-ea"/>
              </a:rPr>
              <a:t>（Ｃ地区）</a:t>
            </a:r>
            <a:endParaRPr kumimoji="1" lang="en-US" altLang="ja-JP" sz="1400" b="1" dirty="0">
              <a:latin typeface="+mn-ea"/>
            </a:endParaRPr>
          </a:p>
        </p:txBody>
      </p:sp>
      <p:sp>
        <p:nvSpPr>
          <p:cNvPr id="100" name="テキスト ボックス 99">
            <a:extLst>
              <a:ext uri="{FF2B5EF4-FFF2-40B4-BE49-F238E27FC236}">
                <a16:creationId xmlns:a16="http://schemas.microsoft.com/office/drawing/2014/main" id="{F3664A2A-7F5C-C498-791A-AB6DEC32001B}"/>
              </a:ext>
            </a:extLst>
          </p:cNvPr>
          <p:cNvSpPr txBox="1"/>
          <p:nvPr/>
        </p:nvSpPr>
        <p:spPr>
          <a:xfrm>
            <a:off x="6717614" y="5596785"/>
            <a:ext cx="17489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b="1" dirty="0" smtClean="0">
                <a:latin typeface="+mn-ea"/>
              </a:rPr>
              <a:t>（Ｂ地区）</a:t>
            </a:r>
            <a:endParaRPr kumimoji="1" lang="en-US" altLang="ja-JP" sz="1400" b="1" dirty="0">
              <a:latin typeface="+mn-ea"/>
            </a:endParaRPr>
          </a:p>
        </p:txBody>
      </p:sp>
      <p:sp>
        <p:nvSpPr>
          <p:cNvPr id="101" name="テキスト ボックス 100">
            <a:extLst>
              <a:ext uri="{FF2B5EF4-FFF2-40B4-BE49-F238E27FC236}">
                <a16:creationId xmlns:a16="http://schemas.microsoft.com/office/drawing/2014/main" id="{F3664A2A-7F5C-C498-791A-AB6DEC32001B}"/>
              </a:ext>
            </a:extLst>
          </p:cNvPr>
          <p:cNvSpPr txBox="1"/>
          <p:nvPr/>
        </p:nvSpPr>
        <p:spPr>
          <a:xfrm>
            <a:off x="6814017" y="4257614"/>
            <a:ext cx="155615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b="1" dirty="0" smtClean="0">
                <a:latin typeface="+mn-ea"/>
              </a:rPr>
              <a:t>（Ａ地区）</a:t>
            </a:r>
            <a:endParaRPr kumimoji="1" lang="en-US" altLang="ja-JP" sz="1400" b="1" dirty="0">
              <a:latin typeface="+mn-ea"/>
            </a:endParaRPr>
          </a:p>
        </p:txBody>
      </p:sp>
      <p:sp>
        <p:nvSpPr>
          <p:cNvPr id="103" name="テキスト ボックス 102">
            <a:extLst>
              <a:ext uri="{FF2B5EF4-FFF2-40B4-BE49-F238E27FC236}">
                <a16:creationId xmlns:a16="http://schemas.microsoft.com/office/drawing/2014/main" id="{F3664A2A-7F5C-C498-791A-AB6DEC32001B}"/>
              </a:ext>
            </a:extLst>
          </p:cNvPr>
          <p:cNvSpPr txBox="1"/>
          <p:nvPr/>
        </p:nvSpPr>
        <p:spPr>
          <a:xfrm>
            <a:off x="851159" y="4164662"/>
            <a:ext cx="20855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b="1" dirty="0" smtClean="0">
                <a:latin typeface="+mn-ea"/>
              </a:rPr>
              <a:t>（森之宮検車場）</a:t>
            </a:r>
            <a:endParaRPr kumimoji="1" lang="en-US" altLang="ja-JP" sz="1400" b="1" dirty="0">
              <a:latin typeface="+mn-ea"/>
            </a:endParaRPr>
          </a:p>
        </p:txBody>
      </p:sp>
      <p:sp>
        <p:nvSpPr>
          <p:cNvPr id="36" name="正方形/長方形 35"/>
          <p:cNvSpPr/>
          <p:nvPr/>
        </p:nvSpPr>
        <p:spPr>
          <a:xfrm>
            <a:off x="4294378" y="2592225"/>
            <a:ext cx="128243" cy="614426"/>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p>
            <a:pPr algn="ctr"/>
            <a:r>
              <a:rPr kumimoji="1" lang="ja-JP" altLang="en-US" sz="800" b="1" dirty="0" smtClean="0">
                <a:solidFill>
                  <a:schemeClr val="bg1"/>
                </a:solidFill>
                <a:latin typeface="游ゴシック" panose="020B0400000000000000" pitchFamily="50" charset="-128"/>
              </a:rPr>
              <a:t>　新</a:t>
            </a:r>
            <a:endParaRPr kumimoji="1" lang="en-US" altLang="ja-JP" sz="800" b="1" dirty="0" smtClean="0">
              <a:solidFill>
                <a:schemeClr val="bg1"/>
              </a:solidFill>
              <a:latin typeface="游ゴシック" panose="020B0400000000000000" pitchFamily="50" charset="-128"/>
            </a:endParaRPr>
          </a:p>
          <a:p>
            <a:pPr algn="ctr"/>
            <a:endParaRPr kumimoji="1" lang="en-US" altLang="ja-JP" sz="200" b="1" dirty="0">
              <a:solidFill>
                <a:schemeClr val="bg1"/>
              </a:solidFill>
              <a:latin typeface="游ゴシック" panose="020B0400000000000000" pitchFamily="50" charset="-128"/>
            </a:endParaRPr>
          </a:p>
          <a:p>
            <a:pPr algn="ctr"/>
            <a:r>
              <a:rPr kumimoji="1" lang="ja-JP" altLang="en-US" sz="800" b="1" dirty="0" smtClean="0">
                <a:solidFill>
                  <a:schemeClr val="bg1"/>
                </a:solidFill>
                <a:latin typeface="游ゴシック" panose="020B0400000000000000" pitchFamily="50" charset="-128"/>
              </a:rPr>
              <a:t>駅</a:t>
            </a:r>
            <a:endParaRPr kumimoji="1" lang="en-US" altLang="ja-JP" sz="800" b="1" dirty="0" smtClean="0">
              <a:solidFill>
                <a:schemeClr val="bg1"/>
              </a:solidFill>
              <a:latin typeface="游ゴシック" panose="020B0400000000000000" pitchFamily="50" charset="-128"/>
            </a:endParaRPr>
          </a:p>
        </p:txBody>
      </p:sp>
      <p:sp>
        <p:nvSpPr>
          <p:cNvPr id="94" name="フリーフォーム 93"/>
          <p:cNvSpPr/>
          <p:nvPr/>
        </p:nvSpPr>
        <p:spPr>
          <a:xfrm>
            <a:off x="2578100" y="3169835"/>
            <a:ext cx="1779588" cy="768562"/>
          </a:xfrm>
          <a:custGeom>
            <a:avLst/>
            <a:gdLst>
              <a:gd name="connsiteX0" fmla="*/ 2032000 w 2032000"/>
              <a:gd name="connsiteY0" fmla="*/ 0 h 901700"/>
              <a:gd name="connsiteX1" fmla="*/ 1193800 w 2032000"/>
              <a:gd name="connsiteY1" fmla="*/ 901700 h 901700"/>
              <a:gd name="connsiteX2" fmla="*/ 0 w 2032000"/>
              <a:gd name="connsiteY2" fmla="*/ 901700 h 901700"/>
            </a:gdLst>
            <a:ahLst/>
            <a:cxnLst>
              <a:cxn ang="0">
                <a:pos x="connsiteX0" y="connsiteY0"/>
              </a:cxn>
              <a:cxn ang="0">
                <a:pos x="connsiteX1" y="connsiteY1"/>
              </a:cxn>
              <a:cxn ang="0">
                <a:pos x="connsiteX2" y="connsiteY2"/>
              </a:cxn>
            </a:cxnLst>
            <a:rect l="l" t="t" r="r" b="b"/>
            <a:pathLst>
              <a:path w="2032000" h="901700">
                <a:moveTo>
                  <a:pt x="2032000" y="0"/>
                </a:moveTo>
                <a:lnTo>
                  <a:pt x="1193800" y="901700"/>
                </a:lnTo>
                <a:lnTo>
                  <a:pt x="0" y="90170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p:cNvSpPr/>
          <p:nvPr/>
        </p:nvSpPr>
        <p:spPr>
          <a:xfrm>
            <a:off x="960949" y="3736651"/>
            <a:ext cx="1866005" cy="405189"/>
          </a:xfrm>
          <a:prstGeom prst="roundRect">
            <a:avLst>
              <a:gd name="adj" fmla="val 50000"/>
            </a:avLst>
          </a:prstGeom>
          <a:solidFill>
            <a:srgbClr val="002060"/>
          </a:solidFill>
          <a:ln w="762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1400" b="1" dirty="0" smtClean="0">
                <a:latin typeface="游ゴシック" panose="020B0400000000000000" pitchFamily="50" charset="-128"/>
                <a:ea typeface="游ゴシック" panose="020B0400000000000000" pitchFamily="50" charset="-128"/>
              </a:rPr>
              <a:t>新駅構想</a:t>
            </a:r>
            <a:endParaRPr kumimoji="1" lang="ja-JP" altLang="en-US" sz="1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63207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53FEF41-9EDD-2707-0360-2AECCD90967A}"/>
              </a:ext>
            </a:extLst>
          </p:cNvPr>
          <p:cNvSpPr>
            <a:spLocks noGrp="1"/>
          </p:cNvSpPr>
          <p:nvPr>
            <p:ph type="sldNum" sz="quarter" idx="12"/>
          </p:nvPr>
        </p:nvSpPr>
        <p:spPr/>
        <p:txBody>
          <a:bodyPr/>
          <a:lstStyle/>
          <a:p>
            <a:fld id="{311E3985-B3EA-4398-A6FF-CD01F1CD0B75}" type="slidenum">
              <a:rPr kumimoji="1" lang="ja-JP" altLang="en-US" smtClean="0"/>
              <a:pPr/>
              <a:t>21</a:t>
            </a:fld>
            <a:endParaRPr kumimoji="1" lang="ja-JP" altLang="en-US" dirty="0"/>
          </a:p>
        </p:txBody>
      </p:sp>
      <p:cxnSp>
        <p:nvCxnSpPr>
          <p:cNvPr id="31" name="直線コネクタ 30"/>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a:t>
            </a:r>
            <a:r>
              <a:rPr kumimoji="1" lang="ja-JP" altLang="en-US" sz="1400" b="1" dirty="0" smtClean="0">
                <a:solidFill>
                  <a:schemeClr val="accent5"/>
                </a:solidFill>
              </a:rPr>
              <a:t>）１</a:t>
            </a:r>
            <a:r>
              <a:rPr kumimoji="1" lang="en-US" altLang="ja-JP" sz="1400" b="1" dirty="0" smtClean="0">
                <a:solidFill>
                  <a:schemeClr val="accent5"/>
                </a:solidFill>
              </a:rPr>
              <a:t>.</a:t>
            </a:r>
            <a:r>
              <a:rPr kumimoji="1" lang="ja-JP" altLang="en-US" sz="1400" b="1" dirty="0" smtClean="0">
                <a:solidFill>
                  <a:schemeClr val="accent5"/>
                </a:solidFill>
              </a:rPr>
              <a:t>５期開発の取組内容</a:t>
            </a:r>
            <a:endParaRPr kumimoji="1" lang="ja-JP" altLang="en-US" sz="1400" b="1" dirty="0">
              <a:solidFill>
                <a:schemeClr val="accent5"/>
              </a:solidFill>
            </a:endParaRPr>
          </a:p>
        </p:txBody>
      </p:sp>
      <p:sp>
        <p:nvSpPr>
          <p:cNvPr id="24" name="角丸四角形 23"/>
          <p:cNvSpPr/>
          <p:nvPr/>
        </p:nvSpPr>
        <p:spPr>
          <a:xfrm>
            <a:off x="228600" y="943436"/>
            <a:ext cx="8686800" cy="4967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ctr" anchorCtr="0">
            <a:noAutofit/>
          </a:bodyPr>
          <a:lstStyle/>
          <a:p>
            <a:pPr marL="285750" indent="-285750">
              <a:buFont typeface="Wingdings" panose="05000000000000000000" pitchFamily="2" charset="2"/>
              <a:buChar char="l"/>
            </a:pPr>
            <a:r>
              <a:rPr kumimoji="1" lang="ja-JP" altLang="en-US" sz="1400" dirty="0">
                <a:solidFill>
                  <a:schemeClr val="tx1"/>
                </a:solidFill>
              </a:rPr>
              <a:t>府立成人病センター跡地等を活用した連鎖型都市再生等により、多世代居住複合ゾーンの形成を進める</a:t>
            </a:r>
            <a:r>
              <a:rPr kumimoji="1" lang="ja-JP" altLang="en-US" sz="1400" dirty="0" smtClean="0">
                <a:solidFill>
                  <a:schemeClr val="tx1"/>
                </a:solidFill>
              </a:rPr>
              <a:t>。</a:t>
            </a:r>
            <a:endParaRPr kumimoji="1" lang="en-US" altLang="ja-JP" sz="1400" dirty="0">
              <a:solidFill>
                <a:schemeClr val="tx1"/>
              </a:solidFill>
            </a:endParaRPr>
          </a:p>
        </p:txBody>
      </p:sp>
      <p:sp>
        <p:nvSpPr>
          <p:cNvPr id="30" name="正方形/長方形 29"/>
          <p:cNvSpPr/>
          <p:nvPr/>
        </p:nvSpPr>
        <p:spPr>
          <a:xfrm>
            <a:off x="127000" y="540000"/>
            <a:ext cx="3262432" cy="338554"/>
          </a:xfrm>
          <a:prstGeom prst="rect">
            <a:avLst/>
          </a:prstGeom>
        </p:spPr>
        <p:txBody>
          <a:bodyPr wrap="none">
            <a:spAutoFit/>
          </a:bodyPr>
          <a:lstStyle/>
          <a:p>
            <a:r>
              <a:rPr lang="en-US" altLang="ja-JP" sz="1600" b="1" dirty="0" smtClean="0">
                <a:latin typeface="游ゴシック" panose="020B0400000000000000" pitchFamily="50" charset="-128"/>
              </a:rPr>
              <a:t>【</a:t>
            </a:r>
            <a:r>
              <a:rPr kumimoji="1" lang="ja-JP" altLang="en-US" sz="1600" b="1" dirty="0"/>
              <a:t>多世代居住複合ゾーンの形成</a:t>
            </a:r>
            <a:r>
              <a:rPr lang="en-US" altLang="ja-JP" sz="1600" b="1" dirty="0" smtClean="0">
                <a:latin typeface="游ゴシック" panose="020B0400000000000000" pitchFamily="50" charset="-128"/>
              </a:rPr>
              <a:t>】</a:t>
            </a:r>
            <a:endParaRPr lang="ja-JP" altLang="en-US" sz="1600" dirty="0"/>
          </a:p>
        </p:txBody>
      </p:sp>
      <p:pic>
        <p:nvPicPr>
          <p:cNvPr id="32" name="図 31">
            <a:extLst>
              <a:ext uri="{FF2B5EF4-FFF2-40B4-BE49-F238E27FC236}">
                <a16:creationId xmlns:a16="http://schemas.microsoft.com/office/drawing/2014/main" id="{E9249083-5A06-49A6-87F0-4BDB0D75C29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29589" y="2021592"/>
            <a:ext cx="5066831" cy="4482532"/>
          </a:xfrm>
          <a:prstGeom prst="rect">
            <a:avLst/>
          </a:prstGeom>
        </p:spPr>
      </p:pic>
      <p:pic>
        <p:nvPicPr>
          <p:cNvPr id="16" name="図 15">
            <a:extLst>
              <a:ext uri="{FF2B5EF4-FFF2-40B4-BE49-F238E27FC236}">
                <a16:creationId xmlns:a16="http://schemas.microsoft.com/office/drawing/2014/main" id="{E9249083-5A06-49A6-87F0-4BDB0D75C2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82976" y="2651760"/>
            <a:ext cx="673100" cy="524812"/>
          </a:xfrm>
          <a:prstGeom prst="rect">
            <a:avLst/>
          </a:prstGeom>
        </p:spPr>
      </p:pic>
      <p:pic>
        <p:nvPicPr>
          <p:cNvPr id="17" name="図 16">
            <a:extLst>
              <a:ext uri="{FF2B5EF4-FFF2-40B4-BE49-F238E27FC236}">
                <a16:creationId xmlns:a16="http://schemas.microsoft.com/office/drawing/2014/main" id="{E9249083-5A06-49A6-87F0-4BDB0D75C2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22663" y="2425699"/>
            <a:ext cx="693738" cy="226061"/>
          </a:xfrm>
          <a:prstGeom prst="rect">
            <a:avLst/>
          </a:prstGeom>
        </p:spPr>
      </p:pic>
      <p:pic>
        <p:nvPicPr>
          <p:cNvPr id="18" name="図 17">
            <a:extLst>
              <a:ext uri="{FF2B5EF4-FFF2-40B4-BE49-F238E27FC236}">
                <a16:creationId xmlns:a16="http://schemas.microsoft.com/office/drawing/2014/main" id="{E9249083-5A06-49A6-87F0-4BDB0D75C29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90119" y="2425699"/>
            <a:ext cx="113506" cy="226061"/>
          </a:xfrm>
          <a:prstGeom prst="rect">
            <a:avLst/>
          </a:prstGeom>
        </p:spPr>
      </p:pic>
    </p:spTree>
    <p:extLst>
      <p:ext uri="{BB962C8B-B14F-4D97-AF65-F5344CB8AC3E}">
        <p14:creationId xmlns:p14="http://schemas.microsoft.com/office/powerpoint/2010/main" val="355658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スライド番号プレースホルダー 1376">
            <a:extLst>
              <a:ext uri="{FF2B5EF4-FFF2-40B4-BE49-F238E27FC236}">
                <a16:creationId xmlns:a16="http://schemas.microsoft.com/office/drawing/2014/main" id="{D61B50E4-5A0E-C29D-B1F3-89779705A1F1}"/>
              </a:ext>
            </a:extLst>
          </p:cNvPr>
          <p:cNvSpPr>
            <a:spLocks noGrp="1"/>
          </p:cNvSpPr>
          <p:nvPr>
            <p:ph type="sldNum" sz="quarter" idx="12"/>
          </p:nvPr>
        </p:nvSpPr>
        <p:spPr/>
        <p:txBody>
          <a:bodyPr/>
          <a:lstStyle/>
          <a:p>
            <a:fld id="{311E3985-B3EA-4398-A6FF-CD01F1CD0B75}" type="slidenum">
              <a:rPr kumimoji="1" lang="ja-JP" altLang="en-US" smtClean="0"/>
              <a:pPr/>
              <a:t>22</a:t>
            </a:fld>
            <a:endParaRPr kumimoji="1" lang="ja-JP" altLang="en-US" dirty="0"/>
          </a:p>
        </p:txBody>
      </p:sp>
      <p:cxnSp>
        <p:nvCxnSpPr>
          <p:cNvPr id="2" name="直線コネクタ 1">
            <a:extLst>
              <a:ext uri="{FF2B5EF4-FFF2-40B4-BE49-F238E27FC236}">
                <a16:creationId xmlns:a16="http://schemas.microsoft.com/office/drawing/2014/main" id="{A73E9244-1641-CDDF-68E8-20470B60D071}"/>
              </a:ext>
            </a:extLst>
          </p:cNvPr>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14D0405-912E-A59F-40D6-FDD78FD4C7F8}"/>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a:t>
            </a:r>
            <a:r>
              <a:rPr kumimoji="1" lang="ja-JP" altLang="en-US" sz="1400" b="1" dirty="0" smtClean="0">
                <a:solidFill>
                  <a:schemeClr val="accent5"/>
                </a:solidFill>
              </a:rPr>
              <a:t>３）</a:t>
            </a:r>
            <a:r>
              <a:rPr kumimoji="1" lang="ja-JP" altLang="en-US" sz="1400" b="1" dirty="0">
                <a:solidFill>
                  <a:schemeClr val="accent5"/>
                </a:solidFill>
              </a:rPr>
              <a:t>スケジュール</a:t>
            </a:r>
          </a:p>
        </p:txBody>
      </p:sp>
      <p:sp>
        <p:nvSpPr>
          <p:cNvPr id="60" name="テキスト ボックス 59">
            <a:extLst>
              <a:ext uri="{FF2B5EF4-FFF2-40B4-BE49-F238E27FC236}">
                <a16:creationId xmlns:a16="http://schemas.microsoft.com/office/drawing/2014/main" id="{F920A3F0-3E0F-4561-A52D-36E05BDF5AB2}"/>
              </a:ext>
            </a:extLst>
          </p:cNvPr>
          <p:cNvSpPr txBox="1"/>
          <p:nvPr/>
        </p:nvSpPr>
        <p:spPr>
          <a:xfrm>
            <a:off x="224701" y="2749383"/>
            <a:ext cx="2340000" cy="307777"/>
          </a:xfrm>
          <a:prstGeom prst="rect">
            <a:avLst/>
          </a:prstGeom>
          <a:noFill/>
        </p:spPr>
        <p:txBody>
          <a:bodyPr wrap="square" rtlCol="0">
            <a:spAutoFit/>
          </a:bodyPr>
          <a:lstStyle/>
          <a:p>
            <a:r>
              <a:rPr kumimoji="1" lang="ja-JP" altLang="en-US" sz="1400" b="1" dirty="0" smtClean="0"/>
              <a:t> 想定スケジュール</a:t>
            </a:r>
            <a:endParaRPr kumimoji="1" lang="ja-JP" altLang="en-US" sz="1400" b="1" dirty="0"/>
          </a:p>
        </p:txBody>
      </p:sp>
      <p:sp>
        <p:nvSpPr>
          <p:cNvPr id="150" name="角丸四角形 149"/>
          <p:cNvSpPr/>
          <p:nvPr/>
        </p:nvSpPr>
        <p:spPr>
          <a:xfrm>
            <a:off x="368231" y="1037808"/>
            <a:ext cx="8407538" cy="1457798"/>
          </a:xfrm>
          <a:prstGeom prst="roundRect">
            <a:avLst>
              <a:gd name="adj" fmla="val 11677"/>
            </a:avLst>
          </a:prstGeom>
          <a:solidFill>
            <a:schemeClr val="bg1"/>
          </a:solidFill>
          <a:ln w="19050"/>
        </p:spPr>
        <p:style>
          <a:lnRef idx="2">
            <a:schemeClr val="accent5"/>
          </a:lnRef>
          <a:fillRef idx="1">
            <a:schemeClr val="lt1"/>
          </a:fillRef>
          <a:effectRef idx="0">
            <a:schemeClr val="accent5"/>
          </a:effectRef>
          <a:fontRef idx="minor">
            <a:schemeClr val="dk1"/>
          </a:fontRef>
        </p:style>
        <p:txBody>
          <a:bodyPr wrap="square" lIns="72000" tIns="36000" rIns="72000" bIns="36000" rtlCol="0" anchor="t">
            <a:spAutoFit/>
          </a:bodyPr>
          <a:lstStyle/>
          <a:p>
            <a:pPr marL="285750" indent="-285750">
              <a:buFont typeface="Wingdings" panose="05000000000000000000" pitchFamily="2" charset="2"/>
              <a:buChar char="l"/>
            </a:pPr>
            <a:r>
              <a:rPr kumimoji="1" lang="ja-JP" altLang="en-US" sz="1400" dirty="0">
                <a:solidFill>
                  <a:schemeClr val="tx1"/>
                </a:solidFill>
                <a:latin typeface="游ゴシック" panose="020B0400000000000000" pitchFamily="50" charset="-128"/>
              </a:rPr>
              <a:t>新駅整備、歩行者空間整備とともに、Ａ・Ｂ・Ｃ地区の一体的な開発による</a:t>
            </a:r>
            <a:r>
              <a:rPr kumimoji="1" lang="en-US" altLang="ja-JP" sz="1400" dirty="0">
                <a:solidFill>
                  <a:schemeClr val="tx1"/>
                </a:solidFill>
                <a:latin typeface="游ゴシック" panose="020B0400000000000000" pitchFamily="50" charset="-128"/>
              </a:rPr>
              <a:t>2028</a:t>
            </a:r>
            <a:r>
              <a:rPr kumimoji="1" lang="ja-JP" altLang="en-US" sz="1400" dirty="0">
                <a:solidFill>
                  <a:schemeClr val="tx1"/>
                </a:solidFill>
                <a:latin typeface="游ゴシック" panose="020B0400000000000000" pitchFamily="50" charset="-128"/>
              </a:rPr>
              <a:t>年春の</a:t>
            </a:r>
            <a:r>
              <a:rPr kumimoji="1" lang="ja-JP" altLang="en-US" sz="1400" dirty="0" err="1">
                <a:solidFill>
                  <a:schemeClr val="tx1"/>
                </a:solidFill>
                <a:latin typeface="游ゴシック" panose="020B0400000000000000" pitchFamily="50" charset="-128"/>
              </a:rPr>
              <a:t>ま</a:t>
            </a:r>
            <a:r>
              <a:rPr kumimoji="1" lang="ja-JP" altLang="en-US" sz="1400" dirty="0">
                <a:solidFill>
                  <a:schemeClr val="tx1"/>
                </a:solidFill>
                <a:latin typeface="游ゴシック" panose="020B0400000000000000" pitchFamily="50" charset="-128"/>
              </a:rPr>
              <a:t>ちびらきを目指す。</a:t>
            </a:r>
            <a:endParaRPr kumimoji="1" lang="en-US" altLang="ja-JP" sz="1400" dirty="0">
              <a:solidFill>
                <a:schemeClr val="tx1"/>
              </a:solidFill>
              <a:latin typeface="游ゴシック" panose="020B0400000000000000" pitchFamily="50" charset="-128"/>
            </a:endParaRPr>
          </a:p>
          <a:p>
            <a:pPr marL="285750" indent="-285750">
              <a:buFont typeface="Wingdings" panose="05000000000000000000" pitchFamily="2" charset="2"/>
              <a:buChar char="l"/>
            </a:pPr>
            <a:r>
              <a:rPr kumimoji="1" lang="ja-JP" altLang="en-US" sz="1400" dirty="0">
                <a:solidFill>
                  <a:schemeClr val="tx1"/>
                </a:solidFill>
              </a:rPr>
              <a:t>まずは、</a:t>
            </a:r>
            <a:r>
              <a:rPr kumimoji="1" lang="ja-JP" altLang="en-US" sz="1400" dirty="0" err="1">
                <a:solidFill>
                  <a:schemeClr val="tx1"/>
                </a:solidFill>
              </a:rPr>
              <a:t>ま</a:t>
            </a:r>
            <a:r>
              <a:rPr kumimoji="1" lang="ja-JP" altLang="en-US" sz="1400" dirty="0">
                <a:solidFill>
                  <a:schemeClr val="tx1"/>
                </a:solidFill>
              </a:rPr>
              <a:t>ちびらきに向け、マーケット・サウンディングを実施し、必要な都市計画手続きを経て、速やかな工事着手を目指す。</a:t>
            </a:r>
            <a:endParaRPr kumimoji="1"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新駅については</a:t>
            </a:r>
            <a:r>
              <a:rPr kumimoji="1" lang="ja-JP" altLang="en-US" sz="1400" dirty="0" smtClean="0">
                <a:solidFill>
                  <a:schemeClr val="tx1"/>
                </a:solidFill>
              </a:rPr>
              <a:t>、需要予測、</a:t>
            </a:r>
            <a:r>
              <a:rPr kumimoji="1" lang="ja-JP" altLang="en-US" sz="1400" dirty="0">
                <a:solidFill>
                  <a:schemeClr val="tx1"/>
                </a:solidFill>
              </a:rPr>
              <a:t>収支、建設計画、運転計画</a:t>
            </a:r>
            <a:r>
              <a:rPr kumimoji="1" lang="ja-JP" altLang="en-US" sz="1400" dirty="0" smtClean="0">
                <a:solidFill>
                  <a:schemeClr val="tx1"/>
                </a:solidFill>
              </a:rPr>
              <a:t>などの詳細</a:t>
            </a:r>
            <a:r>
              <a:rPr kumimoji="1" lang="ja-JP" altLang="en-US" sz="1400" dirty="0">
                <a:solidFill>
                  <a:schemeClr val="tx1"/>
                </a:solidFill>
              </a:rPr>
              <a:t>検討を進め、万博終了後、新駅建設に着手する。</a:t>
            </a:r>
            <a:endParaRPr kumimoji="1" lang="ja-JP" altLang="en-US" sz="1400" dirty="0">
              <a:solidFill>
                <a:schemeClr val="tx1"/>
              </a:solidFill>
              <a:latin typeface="游ゴシック" panose="020B0400000000000000" pitchFamily="50" charset="-128"/>
            </a:endParaRPr>
          </a:p>
        </p:txBody>
      </p:sp>
      <p:sp>
        <p:nvSpPr>
          <p:cNvPr id="151" name="正方形/長方形 150"/>
          <p:cNvSpPr/>
          <p:nvPr/>
        </p:nvSpPr>
        <p:spPr>
          <a:xfrm>
            <a:off x="127000" y="540000"/>
            <a:ext cx="1680268" cy="338554"/>
          </a:xfrm>
          <a:prstGeom prst="rect">
            <a:avLst/>
          </a:prstGeom>
        </p:spPr>
        <p:txBody>
          <a:bodyPr wrap="none">
            <a:spAutoFit/>
          </a:bodyPr>
          <a:lstStyle/>
          <a:p>
            <a:r>
              <a:rPr lang="ja-JP" altLang="en-US" sz="1600" b="1" dirty="0" smtClean="0">
                <a:latin typeface="游ゴシック" panose="020B0400000000000000" pitchFamily="50" charset="-128"/>
              </a:rPr>
              <a:t>■ スケジュール</a:t>
            </a:r>
            <a:endParaRPr lang="ja-JP" altLang="en-US" sz="1600" dirty="0"/>
          </a:p>
        </p:txBody>
      </p:sp>
      <p:pic>
        <p:nvPicPr>
          <p:cNvPr id="148" name="図 147"/>
          <p:cNvPicPr>
            <a:picLocks noChangeAspect="1"/>
          </p:cNvPicPr>
          <p:nvPr/>
        </p:nvPicPr>
        <p:blipFill>
          <a:blip r:embed="rId2"/>
          <a:stretch>
            <a:fillRect/>
          </a:stretch>
        </p:blipFill>
        <p:spPr>
          <a:xfrm>
            <a:off x="533858" y="3150364"/>
            <a:ext cx="8639217" cy="3342511"/>
          </a:xfrm>
          <a:prstGeom prst="rect">
            <a:avLst/>
          </a:prstGeom>
        </p:spPr>
      </p:pic>
    </p:spTree>
    <p:extLst>
      <p:ext uri="{BB962C8B-B14F-4D97-AF65-F5344CB8AC3E}">
        <p14:creationId xmlns:p14="http://schemas.microsoft.com/office/powerpoint/2010/main" val="245532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13</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２）１</a:t>
            </a:r>
            <a:r>
              <a:rPr kumimoji="1" lang="en-US" altLang="ja-JP" sz="1400" b="1" dirty="0">
                <a:solidFill>
                  <a:schemeClr val="accent5"/>
                </a:solidFill>
              </a:rPr>
              <a:t>.</a:t>
            </a:r>
            <a:r>
              <a:rPr kumimoji="1" lang="ja-JP" altLang="en-US" sz="1400" b="1" dirty="0">
                <a:solidFill>
                  <a:schemeClr val="accent5"/>
                </a:solidFill>
              </a:rPr>
              <a:t>５期開発の取組内容</a:t>
            </a:r>
          </a:p>
        </p:txBody>
      </p:sp>
      <p:sp>
        <p:nvSpPr>
          <p:cNvPr id="9" name="正方形/長方形 8"/>
          <p:cNvSpPr/>
          <p:nvPr/>
        </p:nvSpPr>
        <p:spPr>
          <a:xfrm>
            <a:off x="127000" y="540000"/>
            <a:ext cx="1415772" cy="338554"/>
          </a:xfrm>
          <a:prstGeom prst="rect">
            <a:avLst/>
          </a:prstGeom>
        </p:spPr>
        <p:txBody>
          <a:bodyPr wrap="none">
            <a:spAutoFit/>
          </a:bodyPr>
          <a:lstStyle/>
          <a:p>
            <a:r>
              <a:rPr lang="en-US" altLang="ja-JP" sz="1600" b="1" dirty="0">
                <a:latin typeface="游ゴシック" panose="020B0400000000000000" pitchFamily="50" charset="-128"/>
              </a:rPr>
              <a:t>【</a:t>
            </a:r>
            <a:r>
              <a:rPr lang="ja-JP" altLang="en-US" sz="1600" b="1" dirty="0">
                <a:latin typeface="游ゴシック" panose="020B0400000000000000" pitchFamily="50" charset="-128"/>
              </a:rPr>
              <a:t>新駅構想</a:t>
            </a:r>
            <a:r>
              <a:rPr lang="en-US" altLang="ja-JP" sz="1600" b="1" dirty="0" smtClean="0">
                <a:latin typeface="游ゴシック" panose="020B0400000000000000" pitchFamily="50" charset="-128"/>
              </a:rPr>
              <a:t>】</a:t>
            </a:r>
            <a:endParaRPr lang="ja-JP" altLang="en-US" sz="1600" dirty="0"/>
          </a:p>
        </p:txBody>
      </p:sp>
      <p:grpSp>
        <p:nvGrpSpPr>
          <p:cNvPr id="2" name="グループ化 1"/>
          <p:cNvGrpSpPr/>
          <p:nvPr/>
        </p:nvGrpSpPr>
        <p:grpSpPr>
          <a:xfrm>
            <a:off x="1427871" y="2116011"/>
            <a:ext cx="6286325" cy="4432665"/>
            <a:chOff x="928468" y="953365"/>
            <a:chExt cx="7680960" cy="5416061"/>
          </a:xfrm>
        </p:grpSpPr>
        <p:pic>
          <p:nvPicPr>
            <p:cNvPr id="3" name="図 2">
              <a:extLst>
                <a:ext uri="{FF2B5EF4-FFF2-40B4-BE49-F238E27FC236}">
                  <a16:creationId xmlns:a16="http://schemas.microsoft.com/office/drawing/2014/main" id="{C00898F4-87F2-49E6-86B4-8901128120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8468" y="953365"/>
              <a:ext cx="7680960" cy="5416061"/>
            </a:xfrm>
            <a:prstGeom prst="rect">
              <a:avLst/>
            </a:prstGeom>
            <a:ln>
              <a:solidFill>
                <a:schemeClr val="tx1"/>
              </a:solidFill>
            </a:ln>
          </p:spPr>
        </p:pic>
        <p:sp>
          <p:nvSpPr>
            <p:cNvPr id="4" name="正方形/長方形 3">
              <a:extLst>
                <a:ext uri="{FF2B5EF4-FFF2-40B4-BE49-F238E27FC236}">
                  <a16:creationId xmlns:a16="http://schemas.microsoft.com/office/drawing/2014/main" id="{F70DC4AF-F30A-4FD0-8C05-35FCE9BB3382}"/>
                </a:ext>
              </a:extLst>
            </p:cNvPr>
            <p:cNvSpPr/>
            <p:nvPr/>
          </p:nvSpPr>
          <p:spPr>
            <a:xfrm>
              <a:off x="7949715" y="6038778"/>
              <a:ext cx="541039" cy="317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角丸四角形 6">
            <a:extLst>
              <a:ext uri="{FF2B5EF4-FFF2-40B4-BE49-F238E27FC236}">
                <a16:creationId xmlns:a16="http://schemas.microsoft.com/office/drawing/2014/main" id="{9F6A34BB-4CD5-494D-A833-2389901C981B}"/>
              </a:ext>
            </a:extLst>
          </p:cNvPr>
          <p:cNvSpPr/>
          <p:nvPr/>
        </p:nvSpPr>
        <p:spPr>
          <a:xfrm>
            <a:off x="1220091" y="6595299"/>
            <a:ext cx="6701884" cy="262701"/>
          </a:xfrm>
          <a:prstGeom prst="roundRect">
            <a:avLst>
              <a:gd name="adj" fmla="val 0"/>
            </a:avLst>
          </a:prstGeom>
          <a:noFill/>
          <a:ln w="19050">
            <a:noFill/>
          </a:ln>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r>
              <a:rPr kumimoji="1" lang="en-US" altLang="ja-JP" sz="1100" dirty="0">
                <a:solidFill>
                  <a:schemeClr val="tx1"/>
                </a:solidFill>
              </a:rPr>
              <a:t>※</a:t>
            </a:r>
            <a:r>
              <a:rPr kumimoji="1" lang="ja-JP" altLang="en-US" sz="1100" dirty="0">
                <a:solidFill>
                  <a:schemeClr val="tx1"/>
                </a:solidFill>
              </a:rPr>
              <a:t>今後具体化に向け、</a:t>
            </a:r>
            <a:r>
              <a:rPr kumimoji="1" lang="en-US" altLang="ja-JP" sz="1100" dirty="0">
                <a:solidFill>
                  <a:schemeClr val="tx1"/>
                </a:solidFill>
              </a:rPr>
              <a:t>Osaka Metro</a:t>
            </a:r>
            <a:r>
              <a:rPr kumimoji="1" lang="ja-JP" altLang="en-US" sz="1100" dirty="0">
                <a:solidFill>
                  <a:schemeClr val="tx1"/>
                </a:solidFill>
              </a:rPr>
              <a:t>内で詳細検討を行い、事業化に向けて関係者との協議を実施。</a:t>
            </a:r>
            <a:endParaRPr kumimoji="1" lang="en-US" altLang="ja-JP" sz="1100" strike="sngStrike" dirty="0">
              <a:solidFill>
                <a:schemeClr val="tx1"/>
              </a:solidFill>
              <a:highlight>
                <a:srgbClr val="FFFF00"/>
              </a:highlight>
            </a:endParaRPr>
          </a:p>
        </p:txBody>
      </p:sp>
      <p:sp>
        <p:nvSpPr>
          <p:cNvPr id="49" name="角丸四角形 48"/>
          <p:cNvSpPr/>
          <p:nvPr/>
        </p:nvSpPr>
        <p:spPr>
          <a:xfrm>
            <a:off x="228600" y="941630"/>
            <a:ext cx="8686800" cy="781619"/>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buFont typeface="Wingdings" panose="05000000000000000000" pitchFamily="2" charset="2"/>
              <a:buChar char="l"/>
            </a:pPr>
            <a:r>
              <a:rPr kumimoji="1" lang="ja-JP" altLang="en-US" sz="1400" dirty="0" smtClean="0">
                <a:solidFill>
                  <a:schemeClr val="tx1"/>
                </a:solidFill>
              </a:rPr>
              <a:t>新駅</a:t>
            </a:r>
            <a:r>
              <a:rPr kumimoji="1" lang="ja-JP" altLang="en-US" sz="1400" dirty="0">
                <a:solidFill>
                  <a:schemeClr val="tx1"/>
                </a:solidFill>
              </a:rPr>
              <a:t>は、森之宮検車場内の線路を有効活用して整備</a:t>
            </a:r>
            <a:r>
              <a:rPr kumimoji="1" lang="ja-JP" altLang="en-US" sz="1400" dirty="0" smtClean="0">
                <a:solidFill>
                  <a:schemeClr val="tx1"/>
                </a:solidFill>
              </a:rPr>
              <a:t>する </a:t>
            </a:r>
            <a:r>
              <a:rPr kumimoji="1" lang="ja-JP" altLang="en-US" sz="1400" dirty="0">
                <a:solidFill>
                  <a:schemeClr val="tx1"/>
                </a:solidFill>
              </a:rPr>
              <a:t>計画であり、当地区のアクセス向上やポテンシャル向上に寄与。</a:t>
            </a:r>
          </a:p>
          <a:p>
            <a:pPr marL="285750" indent="-285750">
              <a:buFont typeface="Wingdings" panose="05000000000000000000" pitchFamily="2" charset="2"/>
              <a:buChar char="l"/>
            </a:pPr>
            <a:r>
              <a:rPr kumimoji="1" lang="ja-JP" altLang="en-US" sz="1350" dirty="0" smtClean="0">
                <a:solidFill>
                  <a:schemeClr val="tx1"/>
                </a:solidFill>
              </a:rPr>
              <a:t>当地区</a:t>
            </a:r>
            <a:r>
              <a:rPr kumimoji="1" lang="ja-JP" altLang="en-US" sz="1350" dirty="0">
                <a:solidFill>
                  <a:schemeClr val="tx1"/>
                </a:solidFill>
              </a:rPr>
              <a:t>に相応しいシンボリックな駅となる</a:t>
            </a:r>
            <a:r>
              <a:rPr kumimoji="1" lang="ja-JP" altLang="en-US" sz="1350" dirty="0" smtClean="0">
                <a:solidFill>
                  <a:schemeClr val="tx1"/>
                </a:solidFill>
              </a:rPr>
              <a:t>よう</a:t>
            </a:r>
            <a:r>
              <a:rPr kumimoji="1" lang="en-US" altLang="ja-JP" sz="1350" dirty="0" smtClean="0">
                <a:solidFill>
                  <a:schemeClr val="tx1"/>
                </a:solidFill>
              </a:rPr>
              <a:t>1.5</a:t>
            </a:r>
            <a:r>
              <a:rPr kumimoji="1" lang="ja-JP" altLang="en-US" sz="1350" dirty="0">
                <a:solidFill>
                  <a:schemeClr val="tx1"/>
                </a:solidFill>
              </a:rPr>
              <a:t>期開発の</a:t>
            </a:r>
            <a:r>
              <a:rPr kumimoji="1" lang="ja-JP" altLang="en-US" sz="1350" dirty="0" err="1">
                <a:solidFill>
                  <a:schemeClr val="tx1"/>
                </a:solidFill>
              </a:rPr>
              <a:t>ま</a:t>
            </a:r>
            <a:r>
              <a:rPr kumimoji="1" lang="ja-JP" altLang="en-US" sz="1350" dirty="0">
                <a:solidFill>
                  <a:schemeClr val="tx1"/>
                </a:solidFill>
              </a:rPr>
              <a:t>ちびらきと</a:t>
            </a:r>
            <a:r>
              <a:rPr kumimoji="1" lang="ja-JP" altLang="en-US" sz="1350" dirty="0" smtClean="0">
                <a:solidFill>
                  <a:schemeClr val="tx1"/>
                </a:solidFill>
              </a:rPr>
              <a:t>あわせ</a:t>
            </a:r>
            <a:r>
              <a:rPr kumimoji="1" lang="en-US" altLang="ja-JP" sz="1350" dirty="0" smtClean="0">
                <a:solidFill>
                  <a:schemeClr val="tx1"/>
                </a:solidFill>
              </a:rPr>
              <a:t>2028</a:t>
            </a:r>
            <a:r>
              <a:rPr kumimoji="1" lang="ja-JP" altLang="en-US" sz="1350" dirty="0" smtClean="0">
                <a:solidFill>
                  <a:schemeClr val="tx1"/>
                </a:solidFill>
              </a:rPr>
              <a:t>年春の開業</a:t>
            </a:r>
            <a:r>
              <a:rPr kumimoji="1" lang="ja-JP" altLang="en-US" sz="1350" dirty="0">
                <a:solidFill>
                  <a:schemeClr val="tx1"/>
                </a:solidFill>
              </a:rPr>
              <a:t>を目指す。</a:t>
            </a:r>
          </a:p>
        </p:txBody>
      </p:sp>
      <p:sp>
        <p:nvSpPr>
          <p:cNvPr id="50" name="正方形/長方形 49"/>
          <p:cNvSpPr/>
          <p:nvPr/>
        </p:nvSpPr>
        <p:spPr>
          <a:xfrm>
            <a:off x="4067044" y="1825599"/>
            <a:ext cx="3647152" cy="276999"/>
          </a:xfrm>
          <a:prstGeom prst="rect">
            <a:avLst/>
          </a:prstGeom>
        </p:spPr>
        <p:txBody>
          <a:bodyPr wrap="none">
            <a:spAutoFit/>
          </a:bodyPr>
          <a:lstStyle/>
          <a:p>
            <a:r>
              <a:rPr lang="en-US" altLang="ja-JP" sz="1200" b="1" dirty="0" smtClean="0">
                <a:latin typeface="游ゴシック" panose="020B0400000000000000" pitchFamily="50" charset="-128"/>
              </a:rPr>
              <a:t>Osaka </a:t>
            </a:r>
            <a:r>
              <a:rPr lang="en-US" altLang="ja-JP" sz="1200" b="1" dirty="0">
                <a:latin typeface="游ゴシック" panose="020B0400000000000000" pitchFamily="50" charset="-128"/>
              </a:rPr>
              <a:t>Metro</a:t>
            </a:r>
            <a:r>
              <a:rPr lang="ja-JP" altLang="en-US" sz="1200" b="1" dirty="0">
                <a:latin typeface="游ゴシック" panose="020B0400000000000000" pitchFamily="50" charset="-128"/>
              </a:rPr>
              <a:t>発表資料（令和４年</a:t>
            </a:r>
            <a:r>
              <a:rPr lang="en-US" altLang="ja-JP" sz="1200" b="1" dirty="0">
                <a:latin typeface="游ゴシック" panose="020B0400000000000000" pitchFamily="50" charset="-128"/>
              </a:rPr>
              <a:t>12</a:t>
            </a:r>
            <a:r>
              <a:rPr lang="ja-JP" altLang="en-US" sz="1200" b="1" dirty="0">
                <a:latin typeface="游ゴシック" panose="020B0400000000000000" pitchFamily="50" charset="-128"/>
              </a:rPr>
              <a:t>月</a:t>
            </a:r>
            <a:r>
              <a:rPr lang="en-US" altLang="ja-JP" sz="1200" b="1" dirty="0">
                <a:latin typeface="游ゴシック" panose="020B0400000000000000" pitchFamily="50" charset="-128"/>
              </a:rPr>
              <a:t>21</a:t>
            </a:r>
            <a:r>
              <a:rPr lang="ja-JP" altLang="en-US" sz="1200" b="1" dirty="0">
                <a:latin typeface="游ゴシック" panose="020B0400000000000000" pitchFamily="50" charset="-128"/>
              </a:rPr>
              <a:t>日）より</a:t>
            </a:r>
            <a:endParaRPr lang="ja-JP" altLang="en-US" sz="1200" dirty="0"/>
          </a:p>
        </p:txBody>
      </p:sp>
      <p:sp>
        <p:nvSpPr>
          <p:cNvPr id="7" name="角丸四角形 6"/>
          <p:cNvSpPr/>
          <p:nvPr/>
        </p:nvSpPr>
        <p:spPr>
          <a:xfrm>
            <a:off x="1689100" y="2783753"/>
            <a:ext cx="5753100" cy="1078635"/>
          </a:xfrm>
          <a:prstGeom prst="roundRect">
            <a:avLst>
              <a:gd name="adj" fmla="val 6698"/>
            </a:avLst>
          </a:prstGeom>
          <a:solidFill>
            <a:schemeClr val="bg1"/>
          </a:solidFill>
          <a:ln w="6350"/>
        </p:spPr>
        <p:style>
          <a:lnRef idx="2">
            <a:schemeClr val="accent5"/>
          </a:lnRef>
          <a:fillRef idx="1">
            <a:schemeClr val="lt1"/>
          </a:fillRef>
          <a:effectRef idx="0">
            <a:schemeClr val="accent5"/>
          </a:effectRef>
          <a:fontRef idx="minor">
            <a:schemeClr val="dk1"/>
          </a:fontRef>
        </p:style>
        <p:txBody>
          <a:bodyPr wrap="square" tIns="46800" rtlCol="0" anchor="ctr" anchorCtr="0">
            <a:noAutofit/>
          </a:bodyPr>
          <a:lstStyle/>
          <a:p>
            <a:pPr marL="285750" indent="-285750">
              <a:buFont typeface="Wingdings" panose="05000000000000000000" pitchFamily="2" charset="2"/>
              <a:buChar char="l"/>
            </a:pPr>
            <a:r>
              <a:rPr kumimoji="1" lang="ja-JP" altLang="en-US" sz="1100" b="1" dirty="0" smtClean="0">
                <a:solidFill>
                  <a:schemeClr val="tx1"/>
                </a:solidFill>
              </a:rPr>
              <a:t>大阪</a:t>
            </a:r>
            <a:r>
              <a:rPr kumimoji="1" lang="ja-JP" altLang="en-US" sz="1100" b="1" dirty="0">
                <a:solidFill>
                  <a:schemeClr val="tx1"/>
                </a:solidFill>
              </a:rPr>
              <a:t>城東部地区は、大阪市東部の当社東西軸上の開発エリアであり、</a:t>
            </a:r>
          </a:p>
          <a:p>
            <a:r>
              <a:rPr kumimoji="1" lang="ja-JP" altLang="en-US" sz="1100" b="1" dirty="0">
                <a:solidFill>
                  <a:schemeClr val="tx1"/>
                </a:solidFill>
              </a:rPr>
              <a:t>　</a:t>
            </a:r>
            <a:r>
              <a:rPr kumimoji="1" lang="ja-JP" altLang="en-US" sz="1100" b="1" dirty="0" smtClean="0">
                <a:solidFill>
                  <a:schemeClr val="tx1"/>
                </a:solidFill>
              </a:rPr>
              <a:t>　</a:t>
            </a:r>
            <a:r>
              <a:rPr kumimoji="1" lang="en-US" altLang="ja-JP" sz="1100" b="1" dirty="0" smtClean="0">
                <a:solidFill>
                  <a:schemeClr val="tx1"/>
                </a:solidFill>
              </a:rPr>
              <a:t>- </a:t>
            </a:r>
            <a:r>
              <a:rPr kumimoji="1" lang="ja-JP" altLang="en-US" sz="1100" b="1" dirty="0">
                <a:solidFill>
                  <a:schemeClr val="tx1"/>
                </a:solidFill>
              </a:rPr>
              <a:t>国際的な観光拠点である大阪城公園と隣接</a:t>
            </a:r>
          </a:p>
          <a:p>
            <a:r>
              <a:rPr kumimoji="1" lang="ja-JP" altLang="en-US" sz="1100" b="1" dirty="0" smtClean="0">
                <a:solidFill>
                  <a:schemeClr val="tx1"/>
                </a:solidFill>
              </a:rPr>
              <a:t>　　</a:t>
            </a:r>
            <a:r>
              <a:rPr kumimoji="1" lang="en-US" altLang="ja-JP" sz="1100" b="1" dirty="0" smtClean="0">
                <a:solidFill>
                  <a:schemeClr val="tx1"/>
                </a:solidFill>
              </a:rPr>
              <a:t>‐ </a:t>
            </a:r>
            <a:r>
              <a:rPr kumimoji="1" lang="ja-JP" altLang="en-US" sz="1100" b="1" dirty="0">
                <a:solidFill>
                  <a:schemeClr val="tx1"/>
                </a:solidFill>
              </a:rPr>
              <a:t>中央線、長堀鶴見緑地線、</a:t>
            </a:r>
            <a:r>
              <a:rPr kumimoji="1" lang="en-US" altLang="ja-JP" sz="1100" b="1" dirty="0">
                <a:solidFill>
                  <a:schemeClr val="tx1"/>
                </a:solidFill>
              </a:rPr>
              <a:t>JR</a:t>
            </a:r>
            <a:r>
              <a:rPr kumimoji="1" lang="ja-JP" altLang="en-US" sz="1100" b="1" dirty="0">
                <a:solidFill>
                  <a:schemeClr val="tx1"/>
                </a:solidFill>
              </a:rPr>
              <a:t>環状線の駅に近接</a:t>
            </a:r>
          </a:p>
          <a:p>
            <a:r>
              <a:rPr kumimoji="1" lang="ja-JP" altLang="en-US" sz="1100" b="1" dirty="0" smtClean="0">
                <a:solidFill>
                  <a:schemeClr val="tx1"/>
                </a:solidFill>
              </a:rPr>
              <a:t>　　</a:t>
            </a:r>
            <a:r>
              <a:rPr kumimoji="1" lang="en-US" altLang="ja-JP" sz="1100" b="1" dirty="0" smtClean="0">
                <a:solidFill>
                  <a:schemeClr val="tx1"/>
                </a:solidFill>
              </a:rPr>
              <a:t>- </a:t>
            </a:r>
            <a:r>
              <a:rPr kumimoji="1" lang="ja-JP" altLang="en-US" sz="1100" b="1" dirty="0">
                <a:solidFill>
                  <a:schemeClr val="tx1"/>
                </a:solidFill>
              </a:rPr>
              <a:t>大阪の主要ターミナルである京橋エリアにも</a:t>
            </a:r>
            <a:r>
              <a:rPr kumimoji="1" lang="ja-JP" altLang="en-US" sz="1100" b="1" dirty="0" smtClean="0">
                <a:solidFill>
                  <a:schemeClr val="tx1"/>
                </a:solidFill>
              </a:rPr>
              <a:t>近接</a:t>
            </a:r>
            <a:endParaRPr kumimoji="1" lang="en-US" altLang="ja-JP" sz="1100" b="1" dirty="0" smtClean="0">
              <a:solidFill>
                <a:schemeClr val="tx1"/>
              </a:solidFill>
            </a:endParaRPr>
          </a:p>
          <a:p>
            <a:r>
              <a:rPr kumimoji="1" lang="ja-JP" altLang="en-US" sz="1100" b="1" dirty="0">
                <a:solidFill>
                  <a:schemeClr val="tx1"/>
                </a:solidFill>
              </a:rPr>
              <a:t>　</a:t>
            </a:r>
            <a:r>
              <a:rPr kumimoji="1" lang="ja-JP" altLang="en-US" sz="1100" b="1" dirty="0" smtClean="0">
                <a:solidFill>
                  <a:schemeClr val="tx1"/>
                </a:solidFill>
              </a:rPr>
              <a:t>　に</a:t>
            </a:r>
            <a:r>
              <a:rPr kumimoji="1" lang="ja-JP" altLang="en-US" sz="1100" b="1" dirty="0">
                <a:solidFill>
                  <a:schemeClr val="tx1"/>
                </a:solidFill>
              </a:rPr>
              <a:t>位置しており、東の重要拠点となるポテンシャルを有して</a:t>
            </a:r>
            <a:r>
              <a:rPr kumimoji="1" lang="ja-JP" altLang="en-US" sz="1100" b="1" dirty="0" smtClean="0">
                <a:solidFill>
                  <a:schemeClr val="tx1"/>
                </a:solidFill>
              </a:rPr>
              <a:t>いる</a:t>
            </a:r>
            <a:endParaRPr kumimoji="1" lang="ja-JP" altLang="en-US" sz="1100" b="1" dirty="0">
              <a:solidFill>
                <a:schemeClr val="tx1"/>
              </a:solidFill>
            </a:endParaRPr>
          </a:p>
        </p:txBody>
      </p:sp>
      <p:sp>
        <p:nvSpPr>
          <p:cNvPr id="54" name="角丸四角形 53"/>
          <p:cNvSpPr/>
          <p:nvPr/>
        </p:nvSpPr>
        <p:spPr>
          <a:xfrm>
            <a:off x="1689100" y="3905471"/>
            <a:ext cx="5753100" cy="506509"/>
          </a:xfrm>
          <a:prstGeom prst="roundRect">
            <a:avLst>
              <a:gd name="adj" fmla="val 11826"/>
            </a:avLst>
          </a:prstGeom>
          <a:solidFill>
            <a:schemeClr val="bg1"/>
          </a:solidFill>
          <a:ln w="6350"/>
        </p:spPr>
        <p:style>
          <a:lnRef idx="2">
            <a:schemeClr val="accent5"/>
          </a:lnRef>
          <a:fillRef idx="1">
            <a:schemeClr val="lt1"/>
          </a:fillRef>
          <a:effectRef idx="0">
            <a:schemeClr val="accent5"/>
          </a:effectRef>
          <a:fontRef idx="minor">
            <a:schemeClr val="dk1"/>
          </a:fontRef>
        </p:style>
        <p:txBody>
          <a:bodyPr wrap="square" tIns="46800" rtlCol="0" anchor="ctr" anchorCtr="0">
            <a:noAutofit/>
          </a:bodyPr>
          <a:lstStyle/>
          <a:p>
            <a:pPr marL="285750" indent="-285750">
              <a:buFont typeface="Wingdings" panose="05000000000000000000" pitchFamily="2" charset="2"/>
              <a:buChar char="l"/>
            </a:pPr>
            <a:r>
              <a:rPr kumimoji="1" lang="ja-JP" altLang="en-US" sz="1100" b="1" dirty="0" smtClean="0">
                <a:solidFill>
                  <a:schemeClr val="tx1"/>
                </a:solidFill>
              </a:rPr>
              <a:t>当社</a:t>
            </a:r>
            <a:r>
              <a:rPr kumimoji="1" lang="ja-JP" altLang="en-US" sz="1100" b="1" dirty="0">
                <a:solidFill>
                  <a:schemeClr val="tx1"/>
                </a:solidFill>
              </a:rPr>
              <a:t>として、地区内に開発用地を保有しており、</a:t>
            </a:r>
          </a:p>
          <a:p>
            <a:r>
              <a:rPr kumimoji="1" lang="ja-JP" altLang="en-US" sz="1100" b="1" dirty="0" smtClean="0">
                <a:solidFill>
                  <a:schemeClr val="tx1"/>
                </a:solidFill>
              </a:rPr>
              <a:t>　　交通</a:t>
            </a:r>
            <a:r>
              <a:rPr kumimoji="1" lang="ja-JP" altLang="en-US" sz="1100" b="1" dirty="0">
                <a:solidFill>
                  <a:schemeClr val="tx1"/>
                </a:solidFill>
              </a:rPr>
              <a:t>を始めとした全グループ事業が一体となった拠点づくりを実施</a:t>
            </a:r>
            <a:r>
              <a:rPr kumimoji="1" lang="ja-JP" altLang="en-US" sz="1100" b="1" dirty="0" smtClean="0">
                <a:solidFill>
                  <a:schemeClr val="tx1"/>
                </a:solidFill>
              </a:rPr>
              <a:t>できる</a:t>
            </a:r>
            <a:endParaRPr kumimoji="1" lang="ja-JP" altLang="en-US" sz="1100" b="1" dirty="0">
              <a:solidFill>
                <a:schemeClr val="tx1"/>
              </a:solidFill>
            </a:endParaRPr>
          </a:p>
        </p:txBody>
      </p:sp>
      <p:sp>
        <p:nvSpPr>
          <p:cNvPr id="55" name="角丸四角形 54"/>
          <p:cNvSpPr/>
          <p:nvPr/>
        </p:nvSpPr>
        <p:spPr>
          <a:xfrm>
            <a:off x="1689100" y="4456312"/>
            <a:ext cx="5753100" cy="923408"/>
          </a:xfrm>
          <a:prstGeom prst="roundRect">
            <a:avLst>
              <a:gd name="adj" fmla="val 11826"/>
            </a:avLst>
          </a:prstGeom>
          <a:solidFill>
            <a:schemeClr val="bg1"/>
          </a:solidFill>
          <a:ln w="6350"/>
        </p:spPr>
        <p:style>
          <a:lnRef idx="2">
            <a:schemeClr val="accent5"/>
          </a:lnRef>
          <a:fillRef idx="1">
            <a:schemeClr val="lt1"/>
          </a:fillRef>
          <a:effectRef idx="0">
            <a:schemeClr val="accent5"/>
          </a:effectRef>
          <a:fontRef idx="minor">
            <a:schemeClr val="dk1"/>
          </a:fontRef>
        </p:style>
        <p:txBody>
          <a:bodyPr wrap="square" tIns="46800" rtlCol="0" anchor="ctr" anchorCtr="0">
            <a:noAutofit/>
          </a:bodyPr>
          <a:lstStyle/>
          <a:p>
            <a:pPr marL="285750" indent="-285750">
              <a:buFont typeface="Wingdings" panose="05000000000000000000" pitchFamily="2" charset="2"/>
              <a:buChar char="l"/>
            </a:pPr>
            <a:r>
              <a:rPr kumimoji="1" lang="ja-JP" altLang="en-US" sz="1050" b="1" dirty="0">
                <a:solidFill>
                  <a:schemeClr val="tx1"/>
                </a:solidFill>
              </a:rPr>
              <a:t>大阪城東部地区のまちづくりコンセプトである「多世代・多様な人が集い・交流する</a:t>
            </a:r>
            <a:r>
              <a:rPr kumimoji="1" lang="ja-JP" altLang="en-US" sz="1050" b="1" dirty="0" smtClean="0">
                <a:solidFill>
                  <a:schemeClr val="tx1"/>
                </a:solidFill>
              </a:rPr>
              <a:t>」</a:t>
            </a:r>
            <a:r>
              <a:rPr kumimoji="1" lang="ja-JP" altLang="en-US" sz="1100" b="1" dirty="0" smtClean="0">
                <a:solidFill>
                  <a:schemeClr val="tx1"/>
                </a:solidFill>
              </a:rPr>
              <a:t>は</a:t>
            </a:r>
            <a:r>
              <a:rPr kumimoji="1" lang="ja-JP" altLang="en-US" sz="1100" b="1" dirty="0">
                <a:solidFill>
                  <a:schemeClr val="tx1"/>
                </a:solidFill>
              </a:rPr>
              <a:t>、当社の目指す「活力インフラ」そのものであり</a:t>
            </a:r>
            <a:r>
              <a:rPr kumimoji="1" lang="ja-JP" altLang="en-US" sz="1100" b="1" dirty="0" smtClean="0">
                <a:solidFill>
                  <a:schemeClr val="tx1"/>
                </a:solidFill>
              </a:rPr>
              <a:t>、</a:t>
            </a:r>
            <a:r>
              <a:rPr kumimoji="1" lang="en-US" altLang="ja-JP" sz="1100" b="1" dirty="0" smtClean="0">
                <a:solidFill>
                  <a:schemeClr val="tx1"/>
                </a:solidFill>
              </a:rPr>
              <a:t/>
            </a:r>
            <a:br>
              <a:rPr kumimoji="1" lang="en-US" altLang="ja-JP" sz="1100" b="1" dirty="0" smtClean="0">
                <a:solidFill>
                  <a:schemeClr val="tx1"/>
                </a:solidFill>
              </a:rPr>
            </a:br>
            <a:r>
              <a:rPr kumimoji="1" lang="ja-JP" altLang="en-US" sz="1100" b="1" dirty="0" smtClean="0">
                <a:solidFill>
                  <a:schemeClr val="tx1"/>
                </a:solidFill>
              </a:rPr>
              <a:t>「</a:t>
            </a:r>
            <a:r>
              <a:rPr kumimoji="1" lang="ja-JP" altLang="en-US" sz="1100" b="1" dirty="0">
                <a:solidFill>
                  <a:schemeClr val="tx1"/>
                </a:solidFill>
              </a:rPr>
              <a:t>活力インフラ拠点」として、南北軸や東西軸を通じて開発エリアへ人を誘導し</a:t>
            </a:r>
            <a:r>
              <a:rPr kumimoji="1" lang="ja-JP" altLang="en-US" sz="1100" b="1" dirty="0" smtClean="0">
                <a:solidFill>
                  <a:schemeClr val="tx1"/>
                </a:solidFill>
              </a:rPr>
              <a:t>、当社</a:t>
            </a:r>
            <a:r>
              <a:rPr kumimoji="1" lang="ja-JP" altLang="en-US" sz="1100" b="1" dirty="0">
                <a:solidFill>
                  <a:schemeClr val="tx1"/>
                </a:solidFill>
              </a:rPr>
              <a:t>路線を含めた周辺交通の活性化につなげる</a:t>
            </a:r>
          </a:p>
        </p:txBody>
      </p:sp>
      <p:sp>
        <p:nvSpPr>
          <p:cNvPr id="56" name="角丸四角形 55"/>
          <p:cNvSpPr/>
          <p:nvPr/>
        </p:nvSpPr>
        <p:spPr>
          <a:xfrm>
            <a:off x="1689100" y="5654147"/>
            <a:ext cx="5753100" cy="506509"/>
          </a:xfrm>
          <a:prstGeom prst="roundRect">
            <a:avLst>
              <a:gd name="adj" fmla="val 11826"/>
            </a:avLst>
          </a:prstGeom>
          <a:ln/>
        </p:spPr>
        <p:style>
          <a:lnRef idx="3">
            <a:schemeClr val="lt1"/>
          </a:lnRef>
          <a:fillRef idx="1">
            <a:schemeClr val="accent4"/>
          </a:fillRef>
          <a:effectRef idx="1">
            <a:schemeClr val="accent4"/>
          </a:effectRef>
          <a:fontRef idx="minor">
            <a:schemeClr val="lt1"/>
          </a:fontRef>
        </p:style>
        <p:txBody>
          <a:bodyPr wrap="square" tIns="46800" rtlCol="0" anchor="ctr" anchorCtr="0">
            <a:noAutofit/>
          </a:bodyPr>
          <a:lstStyle/>
          <a:p>
            <a:pPr marL="285750" indent="-285750">
              <a:buFont typeface="Wingdings" panose="05000000000000000000" pitchFamily="2" charset="2"/>
              <a:buChar char="l"/>
            </a:pPr>
            <a:r>
              <a:rPr kumimoji="1" lang="ja-JP" altLang="en-US" sz="1100" b="1" dirty="0">
                <a:solidFill>
                  <a:schemeClr val="tx1"/>
                </a:solidFill>
              </a:rPr>
              <a:t>一方、開発エリアは、当社の開発や大学などの需要に対してアクセス性が弱く</a:t>
            </a:r>
            <a:r>
              <a:rPr kumimoji="1" lang="ja-JP" altLang="en-US" sz="1100" b="1" dirty="0" smtClean="0">
                <a:solidFill>
                  <a:schemeClr val="tx1"/>
                </a:solidFill>
              </a:rPr>
              <a:t>、</a:t>
            </a:r>
            <a:r>
              <a:rPr kumimoji="1" lang="en-US" altLang="ja-JP" sz="1100" b="1" dirty="0" smtClean="0">
                <a:solidFill>
                  <a:schemeClr val="tx1"/>
                </a:solidFill>
              </a:rPr>
              <a:t/>
            </a:r>
            <a:br>
              <a:rPr kumimoji="1" lang="en-US" altLang="ja-JP" sz="1100" b="1" dirty="0" smtClean="0">
                <a:solidFill>
                  <a:schemeClr val="tx1"/>
                </a:solidFill>
              </a:rPr>
            </a:br>
            <a:r>
              <a:rPr kumimoji="1" lang="ja-JP" altLang="en-US" sz="1100" b="1" dirty="0" smtClean="0">
                <a:solidFill>
                  <a:schemeClr val="tx1"/>
                </a:solidFill>
              </a:rPr>
              <a:t>交通</a:t>
            </a:r>
            <a:r>
              <a:rPr kumimoji="1" lang="ja-JP" altLang="en-US" sz="1100" b="1" dirty="0">
                <a:solidFill>
                  <a:schemeClr val="tx1"/>
                </a:solidFill>
              </a:rPr>
              <a:t>環境の整備が必須である</a:t>
            </a:r>
          </a:p>
        </p:txBody>
      </p:sp>
    </p:spTree>
    <p:extLst>
      <p:ext uri="{BB962C8B-B14F-4D97-AF65-F5344CB8AC3E}">
        <p14:creationId xmlns:p14="http://schemas.microsoft.com/office/powerpoint/2010/main" val="728064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28600" y="941630"/>
            <a:ext cx="8686800" cy="789834"/>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72000" tIns="46800" rIns="180000" rtlCol="0" anchor="t">
            <a:spAutoFit/>
          </a:bodyPr>
          <a:lstStyle/>
          <a:p>
            <a:pPr marL="285750" indent="-285750" algn="just">
              <a:buFont typeface="Wingdings" panose="05000000000000000000" pitchFamily="2" charset="2"/>
              <a:buChar char="l"/>
            </a:pPr>
            <a:r>
              <a:rPr kumimoji="1" lang="ja-JP" altLang="en-US" sz="1400" dirty="0">
                <a:solidFill>
                  <a:schemeClr val="tx1"/>
                </a:solidFill>
              </a:rPr>
              <a:t>大阪城東部地区のまちづくりのコンセプトと合致し、西の拠点と対峙する「シンボリック、かつ</a:t>
            </a:r>
            <a:r>
              <a:rPr kumimoji="1" lang="ja-JP" altLang="en-US" sz="1400" dirty="0" smtClean="0">
                <a:solidFill>
                  <a:schemeClr val="tx1"/>
                </a:solidFill>
              </a:rPr>
              <a:t>、　インテリジェンス</a:t>
            </a:r>
            <a:r>
              <a:rPr kumimoji="1" lang="ja-JP" altLang="en-US" sz="1400" dirty="0">
                <a:solidFill>
                  <a:schemeClr val="tx1"/>
                </a:solidFill>
              </a:rPr>
              <a:t>（知）・イノベーション（革新）・インキュベーション（新規事業等の孵化）」を球体が浮かび上がってくるイメージで表す唯一無二のデザインとして</a:t>
            </a:r>
            <a:r>
              <a:rPr kumimoji="1" lang="ja-JP" altLang="en-US" sz="1400" dirty="0" smtClean="0">
                <a:solidFill>
                  <a:schemeClr val="tx1"/>
                </a:solidFill>
              </a:rPr>
              <a:t>いく。</a:t>
            </a:r>
            <a:endParaRPr kumimoji="1" lang="ja-JP" altLang="en-US" sz="1400" dirty="0">
              <a:solidFill>
                <a:schemeClr val="tx1"/>
              </a:solidFill>
            </a:endParaRPr>
          </a:p>
        </p:txBody>
      </p:sp>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14</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２）１</a:t>
            </a:r>
            <a:r>
              <a:rPr kumimoji="1" lang="en-US" altLang="ja-JP" sz="1400" b="1" dirty="0">
                <a:solidFill>
                  <a:schemeClr val="accent5"/>
                </a:solidFill>
              </a:rPr>
              <a:t>.</a:t>
            </a:r>
            <a:r>
              <a:rPr kumimoji="1" lang="ja-JP" altLang="en-US" sz="1400" b="1" dirty="0">
                <a:solidFill>
                  <a:schemeClr val="accent5"/>
                </a:solidFill>
              </a:rPr>
              <a:t>５期開発の取組内容</a:t>
            </a:r>
          </a:p>
        </p:txBody>
      </p:sp>
      <p:sp>
        <p:nvSpPr>
          <p:cNvPr id="9" name="正方形/長方形 8"/>
          <p:cNvSpPr/>
          <p:nvPr/>
        </p:nvSpPr>
        <p:spPr>
          <a:xfrm>
            <a:off x="127000" y="540000"/>
            <a:ext cx="1415772" cy="338554"/>
          </a:xfrm>
          <a:prstGeom prst="rect">
            <a:avLst/>
          </a:prstGeom>
        </p:spPr>
        <p:txBody>
          <a:bodyPr wrap="none">
            <a:spAutoFit/>
          </a:bodyPr>
          <a:lstStyle/>
          <a:p>
            <a:r>
              <a:rPr lang="en-US" altLang="ja-JP" sz="1600" b="1" dirty="0">
                <a:latin typeface="游ゴシック" panose="020B0400000000000000" pitchFamily="50" charset="-128"/>
              </a:rPr>
              <a:t>【</a:t>
            </a:r>
            <a:r>
              <a:rPr lang="ja-JP" altLang="en-US" sz="1600" b="1" dirty="0">
                <a:latin typeface="游ゴシック" panose="020B0400000000000000" pitchFamily="50" charset="-128"/>
              </a:rPr>
              <a:t>新駅</a:t>
            </a:r>
            <a:r>
              <a:rPr lang="ja-JP" altLang="en-US" sz="1600" b="1" dirty="0" smtClean="0">
                <a:latin typeface="游ゴシック" panose="020B0400000000000000" pitchFamily="50" charset="-128"/>
              </a:rPr>
              <a:t>構想</a:t>
            </a:r>
            <a:r>
              <a:rPr lang="en-US" altLang="ja-JP" sz="1600" b="1" dirty="0" smtClean="0">
                <a:latin typeface="游ゴシック" panose="020B0400000000000000" pitchFamily="50" charset="-128"/>
              </a:rPr>
              <a:t>】</a:t>
            </a:r>
            <a:endParaRPr lang="ja-JP" altLang="en-US" sz="1600" dirty="0"/>
          </a:p>
        </p:txBody>
      </p:sp>
      <p:sp>
        <p:nvSpPr>
          <p:cNvPr id="24" name="角丸四角形 6">
            <a:extLst>
              <a:ext uri="{FF2B5EF4-FFF2-40B4-BE49-F238E27FC236}">
                <a16:creationId xmlns:a16="http://schemas.microsoft.com/office/drawing/2014/main" id="{9F6A34BB-4CD5-494D-A833-2389901C981B}"/>
              </a:ext>
            </a:extLst>
          </p:cNvPr>
          <p:cNvSpPr/>
          <p:nvPr/>
        </p:nvSpPr>
        <p:spPr>
          <a:xfrm>
            <a:off x="2652610" y="6332631"/>
            <a:ext cx="6701884" cy="262701"/>
          </a:xfrm>
          <a:prstGeom prst="roundRect">
            <a:avLst>
              <a:gd name="adj" fmla="val 0"/>
            </a:avLst>
          </a:prstGeom>
          <a:noFill/>
          <a:ln w="19050">
            <a:noFill/>
          </a:ln>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r>
              <a:rPr kumimoji="1" lang="en-US" altLang="ja-JP" sz="1100" dirty="0">
                <a:solidFill>
                  <a:schemeClr val="tx1"/>
                </a:solidFill>
              </a:rPr>
              <a:t>※</a:t>
            </a:r>
            <a:r>
              <a:rPr kumimoji="1" lang="ja-JP" altLang="en-US" sz="1100" dirty="0">
                <a:solidFill>
                  <a:schemeClr val="tx1"/>
                </a:solidFill>
              </a:rPr>
              <a:t>今後具体化に向け、</a:t>
            </a:r>
            <a:r>
              <a:rPr kumimoji="1" lang="en-US" altLang="ja-JP" sz="1100" dirty="0">
                <a:solidFill>
                  <a:schemeClr val="tx1"/>
                </a:solidFill>
              </a:rPr>
              <a:t>Osaka Metro</a:t>
            </a:r>
            <a:r>
              <a:rPr kumimoji="1" lang="ja-JP" altLang="en-US" sz="1100" dirty="0">
                <a:solidFill>
                  <a:schemeClr val="tx1"/>
                </a:solidFill>
              </a:rPr>
              <a:t>内で詳細検討を行い、事業化に向けて関係者との協議を実施。</a:t>
            </a:r>
            <a:endParaRPr kumimoji="1" lang="en-US" altLang="ja-JP" sz="1100" strike="sngStrike" dirty="0">
              <a:solidFill>
                <a:schemeClr val="tx1"/>
              </a:solidFill>
              <a:highlight>
                <a:srgbClr val="FFFF00"/>
              </a:highlight>
            </a:endParaRPr>
          </a:p>
        </p:txBody>
      </p:sp>
      <p:sp>
        <p:nvSpPr>
          <p:cNvPr id="21" name="正方形/長方形 20"/>
          <p:cNvSpPr/>
          <p:nvPr/>
        </p:nvSpPr>
        <p:spPr>
          <a:xfrm>
            <a:off x="5496848" y="2038804"/>
            <a:ext cx="3647152" cy="276999"/>
          </a:xfrm>
          <a:prstGeom prst="rect">
            <a:avLst/>
          </a:prstGeom>
        </p:spPr>
        <p:txBody>
          <a:bodyPr wrap="none">
            <a:spAutoFit/>
          </a:bodyPr>
          <a:lstStyle/>
          <a:p>
            <a:r>
              <a:rPr lang="en-US" altLang="ja-JP" sz="1200" b="1" dirty="0" smtClean="0">
                <a:latin typeface="游ゴシック" panose="020B0400000000000000" pitchFamily="50" charset="-128"/>
              </a:rPr>
              <a:t>Osaka </a:t>
            </a:r>
            <a:r>
              <a:rPr lang="en-US" altLang="ja-JP" sz="1200" b="1" dirty="0">
                <a:latin typeface="游ゴシック" panose="020B0400000000000000" pitchFamily="50" charset="-128"/>
              </a:rPr>
              <a:t>Metro</a:t>
            </a:r>
            <a:r>
              <a:rPr lang="ja-JP" altLang="en-US" sz="1200" b="1" dirty="0">
                <a:latin typeface="游ゴシック" panose="020B0400000000000000" pitchFamily="50" charset="-128"/>
              </a:rPr>
              <a:t>発表資料（令和４年</a:t>
            </a:r>
            <a:r>
              <a:rPr lang="en-US" altLang="ja-JP" sz="1200" b="1" dirty="0">
                <a:latin typeface="游ゴシック" panose="020B0400000000000000" pitchFamily="50" charset="-128"/>
              </a:rPr>
              <a:t>12</a:t>
            </a:r>
            <a:r>
              <a:rPr lang="ja-JP" altLang="en-US" sz="1200" b="1" dirty="0">
                <a:latin typeface="游ゴシック" panose="020B0400000000000000" pitchFamily="50" charset="-128"/>
              </a:rPr>
              <a:t>月</a:t>
            </a:r>
            <a:r>
              <a:rPr lang="en-US" altLang="ja-JP" sz="1200" b="1" dirty="0">
                <a:latin typeface="游ゴシック" panose="020B0400000000000000" pitchFamily="50" charset="-128"/>
              </a:rPr>
              <a:t>21</a:t>
            </a:r>
            <a:r>
              <a:rPr lang="ja-JP" altLang="en-US" sz="1200" b="1" dirty="0">
                <a:latin typeface="游ゴシック" panose="020B0400000000000000" pitchFamily="50" charset="-128"/>
              </a:rPr>
              <a:t>日）より</a:t>
            </a:r>
            <a:endParaRPr lang="ja-JP" altLang="en-US" sz="1200" dirty="0"/>
          </a:p>
        </p:txBody>
      </p:sp>
      <p:sp>
        <p:nvSpPr>
          <p:cNvPr id="22" name="正方形/長方形 21"/>
          <p:cNvSpPr/>
          <p:nvPr/>
        </p:nvSpPr>
        <p:spPr>
          <a:xfrm>
            <a:off x="2646538" y="6141016"/>
            <a:ext cx="6667500" cy="262701"/>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r>
              <a:rPr kumimoji="1" lang="en-US" altLang="ja-JP" sz="1100" dirty="0"/>
              <a:t>※</a:t>
            </a:r>
            <a:r>
              <a:rPr kumimoji="1" lang="ja-JP" altLang="en-US" sz="1100" dirty="0"/>
              <a:t>計画地東南より見た場合の現時点でのイメージであり</a:t>
            </a:r>
            <a:r>
              <a:rPr kumimoji="1" lang="ja-JP" altLang="en-US" sz="1100" dirty="0" smtClean="0"/>
              <a:t>、今後</a:t>
            </a:r>
            <a:r>
              <a:rPr kumimoji="1" lang="ja-JP" altLang="en-US" sz="1100" dirty="0"/>
              <a:t>変更になる可能性がある。</a:t>
            </a:r>
          </a:p>
        </p:txBody>
      </p:sp>
      <p:pic>
        <p:nvPicPr>
          <p:cNvPr id="3" name="図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92438"/>
            <a:ext cx="9144000" cy="3657601"/>
          </a:xfrm>
          <a:prstGeom prst="rect">
            <a:avLst/>
          </a:prstGeom>
        </p:spPr>
      </p:pic>
    </p:spTree>
    <p:extLst>
      <p:ext uri="{BB962C8B-B14F-4D97-AF65-F5344CB8AC3E}">
        <p14:creationId xmlns:p14="http://schemas.microsoft.com/office/powerpoint/2010/main" val="1319389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5"/>
          <p:cNvSpPr/>
          <p:nvPr/>
        </p:nvSpPr>
        <p:spPr>
          <a:xfrm>
            <a:off x="0" y="2323088"/>
            <a:ext cx="9144000" cy="4304966"/>
          </a:xfrm>
          <a:custGeom>
            <a:avLst/>
            <a:gdLst>
              <a:gd name="connsiteX0" fmla="*/ 76200 w 8801100"/>
              <a:gd name="connsiteY0" fmla="*/ 0 h 3857625"/>
              <a:gd name="connsiteX1" fmla="*/ 8801100 w 8801100"/>
              <a:gd name="connsiteY1" fmla="*/ 0 h 3857625"/>
              <a:gd name="connsiteX2" fmla="*/ 8801100 w 8801100"/>
              <a:gd name="connsiteY2" fmla="*/ 2047875 h 3857625"/>
              <a:gd name="connsiteX3" fmla="*/ 7410450 w 8801100"/>
              <a:gd name="connsiteY3" fmla="*/ 2047875 h 3857625"/>
              <a:gd name="connsiteX4" fmla="*/ 7410450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410450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00436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22439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59110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381113 w 8801100"/>
              <a:gd name="connsiteY3" fmla="*/ 215712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84438 h 3857625"/>
              <a:gd name="connsiteX3" fmla="*/ 7381113 w 8801100"/>
              <a:gd name="connsiteY3" fmla="*/ 215712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15712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11751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39064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25408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11752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805"/>
              <a:gd name="connsiteY0" fmla="*/ 0 h 3857625"/>
              <a:gd name="connsiteX1" fmla="*/ 8801100 w 8801805"/>
              <a:gd name="connsiteY1" fmla="*/ 0 h 3857625"/>
              <a:gd name="connsiteX2" fmla="*/ 8801100 w 8801805"/>
              <a:gd name="connsiteY2" fmla="*/ 2218580 h 3857625"/>
              <a:gd name="connsiteX3" fmla="*/ 7381113 w 8801805"/>
              <a:gd name="connsiteY3" fmla="*/ 2211752 h 3857625"/>
              <a:gd name="connsiteX4" fmla="*/ 7373779 w 8801805"/>
              <a:gd name="connsiteY4" fmla="*/ 3850797 h 3857625"/>
              <a:gd name="connsiteX5" fmla="*/ 0 w 8801805"/>
              <a:gd name="connsiteY5" fmla="*/ 3857625 h 3857625"/>
              <a:gd name="connsiteX6" fmla="*/ 0 w 8801805"/>
              <a:gd name="connsiteY6" fmla="*/ 0 h 3857625"/>
              <a:gd name="connsiteX7" fmla="*/ 76200 w 8801805"/>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381113 w 8801100"/>
              <a:gd name="connsiteY3" fmla="*/ 2211752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33157 w 8801100"/>
              <a:gd name="connsiteY3" fmla="*/ 2218580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69828 w 8801100"/>
              <a:gd name="connsiteY3" fmla="*/ 2225408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69828 w 8801100"/>
              <a:gd name="connsiteY3" fmla="*/ 2225408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69828 w 8801100"/>
              <a:gd name="connsiteY3" fmla="*/ 219809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25823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77163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1916 w 8801100"/>
              <a:gd name="connsiteY3" fmla="*/ 2193828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1916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1 w 8801100"/>
              <a:gd name="connsiteY3" fmla="*/ 2195962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2819213 w 8801100"/>
              <a:gd name="connsiteY3" fmla="*/ 219169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2965899 w 8801100"/>
              <a:gd name="connsiteY3" fmla="*/ 220876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2965899 w 8801100"/>
              <a:gd name="connsiteY3" fmla="*/ 2208764 h 3857625"/>
              <a:gd name="connsiteX4" fmla="*/ 295581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1100" h="3857625">
                <a:moveTo>
                  <a:pt x="76200" y="0"/>
                </a:moveTo>
                <a:lnTo>
                  <a:pt x="8801100" y="0"/>
                </a:lnTo>
                <a:cubicBezTo>
                  <a:pt x="8798655" y="728146"/>
                  <a:pt x="8796211" y="1463121"/>
                  <a:pt x="8793766" y="2191267"/>
                </a:cubicBezTo>
                <a:lnTo>
                  <a:pt x="2965899" y="2208764"/>
                </a:lnTo>
                <a:cubicBezTo>
                  <a:pt x="2962537" y="2756108"/>
                  <a:pt x="2959174" y="3303453"/>
                  <a:pt x="2955812" y="3850797"/>
                </a:cubicBezTo>
                <a:lnTo>
                  <a:pt x="0" y="3857625"/>
                </a:lnTo>
                <a:lnTo>
                  <a:pt x="0" y="0"/>
                </a:lnTo>
                <a:lnTo>
                  <a:pt x="76200" y="0"/>
                </a:lnTo>
                <a:close/>
              </a:path>
            </a:pathLst>
          </a:custGeom>
          <a:solidFill>
            <a:srgbClr val="FF0000">
              <a:alpha val="30196"/>
            </a:srgbClr>
          </a:solidFill>
          <a:ln w="444500" cap="rnd">
            <a:noFill/>
            <a:prstDash val="solid"/>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a:t>
            </a:r>
            <a:r>
              <a:rPr kumimoji="1" lang="ja-JP" altLang="en-US" sz="1400" b="1" dirty="0" smtClean="0">
                <a:solidFill>
                  <a:schemeClr val="accent5"/>
                </a:solidFill>
              </a:rPr>
              <a:t>）１</a:t>
            </a:r>
            <a:r>
              <a:rPr kumimoji="1" lang="en-US" altLang="ja-JP" sz="1400" b="1" dirty="0" smtClean="0">
                <a:solidFill>
                  <a:schemeClr val="accent5"/>
                </a:solidFill>
              </a:rPr>
              <a:t>.</a:t>
            </a:r>
            <a:r>
              <a:rPr kumimoji="1" lang="ja-JP" altLang="en-US" sz="1400" b="1" dirty="0" smtClean="0">
                <a:solidFill>
                  <a:schemeClr val="accent5"/>
                </a:solidFill>
              </a:rPr>
              <a:t>５期開発の取組内容</a:t>
            </a:r>
            <a:endParaRPr kumimoji="1" lang="ja-JP" altLang="en-US" sz="1400" b="1" dirty="0">
              <a:solidFill>
                <a:schemeClr val="accent5"/>
              </a:solidFill>
            </a:endParaRPr>
          </a:p>
        </p:txBody>
      </p:sp>
      <p:sp>
        <p:nvSpPr>
          <p:cNvPr id="39" name="正方形/長方形 38"/>
          <p:cNvSpPr/>
          <p:nvPr/>
        </p:nvSpPr>
        <p:spPr>
          <a:xfrm>
            <a:off x="127000" y="539272"/>
            <a:ext cx="3381054" cy="338554"/>
          </a:xfrm>
          <a:prstGeom prst="rect">
            <a:avLst/>
          </a:prstGeom>
        </p:spPr>
        <p:txBody>
          <a:bodyPr wrap="none">
            <a:spAutoFit/>
          </a:bodyPr>
          <a:lstStyle/>
          <a:p>
            <a:r>
              <a:rPr lang="en-US" altLang="ja-JP" sz="1600" b="1" dirty="0" smtClean="0">
                <a:latin typeface="游ゴシック" panose="020B0400000000000000" pitchFamily="50" charset="-128"/>
              </a:rPr>
              <a:t>【</a:t>
            </a:r>
            <a:r>
              <a:rPr lang="ja-JP" altLang="en-US" sz="1600" b="1" dirty="0">
                <a:latin typeface="游ゴシック" panose="020B0400000000000000" pitchFamily="50" charset="-128"/>
              </a:rPr>
              <a:t> </a:t>
            </a:r>
            <a:r>
              <a:rPr lang="ja-JP" altLang="en-US" sz="1600" b="1" dirty="0" smtClean="0">
                <a:latin typeface="游ゴシック" panose="020B0400000000000000" pitchFamily="50" charset="-128"/>
              </a:rPr>
              <a:t>森之宮キャンパス</a:t>
            </a:r>
            <a:r>
              <a:rPr lang="ja-JP" altLang="en-US" sz="1600" b="1" dirty="0">
                <a:latin typeface="游ゴシック" panose="020B0400000000000000" pitchFamily="50" charset="-128"/>
              </a:rPr>
              <a:t>（Ａ地区） </a:t>
            </a:r>
            <a:r>
              <a:rPr lang="en-US" altLang="ja-JP" sz="1600" b="1" dirty="0" smtClean="0">
                <a:latin typeface="游ゴシック" panose="020B0400000000000000" pitchFamily="50" charset="-128"/>
              </a:rPr>
              <a:t>】</a:t>
            </a:r>
            <a:endParaRPr lang="ja-JP" altLang="en-US" sz="1600" dirty="0"/>
          </a:p>
        </p:txBody>
      </p: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15</a:t>
            </a:fld>
            <a:endParaRPr kumimoji="1" lang="ja-JP" altLang="en-US" dirty="0"/>
          </a:p>
        </p:txBody>
      </p:sp>
      <p:sp>
        <p:nvSpPr>
          <p:cNvPr id="46" name="正方形/長方形 45">
            <a:extLst>
              <a:ext uri="{FF2B5EF4-FFF2-40B4-BE49-F238E27FC236}">
                <a16:creationId xmlns:a16="http://schemas.microsoft.com/office/drawing/2014/main" id="{2E793178-0087-12DC-378C-3D5C3D736EAC}"/>
              </a:ext>
            </a:extLst>
          </p:cNvPr>
          <p:cNvSpPr/>
          <p:nvPr/>
        </p:nvSpPr>
        <p:spPr>
          <a:xfrm>
            <a:off x="253306" y="4751058"/>
            <a:ext cx="7077202" cy="1592547"/>
          </a:xfrm>
          <a:prstGeom prst="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52" name="正方形/長方形 51">
            <a:extLst>
              <a:ext uri="{FF2B5EF4-FFF2-40B4-BE49-F238E27FC236}">
                <a16:creationId xmlns:a16="http://schemas.microsoft.com/office/drawing/2014/main" id="{B7ACB19B-924A-FB37-9F42-78F24FECD12B}"/>
              </a:ext>
            </a:extLst>
          </p:cNvPr>
          <p:cNvSpPr/>
          <p:nvPr/>
        </p:nvSpPr>
        <p:spPr>
          <a:xfrm>
            <a:off x="265288" y="3089283"/>
            <a:ext cx="7065363" cy="1533742"/>
          </a:xfrm>
          <a:prstGeom prst="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62" name="テキスト ボックス 61"/>
          <p:cNvSpPr txBox="1"/>
          <p:nvPr/>
        </p:nvSpPr>
        <p:spPr>
          <a:xfrm>
            <a:off x="5259626" y="3174320"/>
            <a:ext cx="2024990" cy="282573"/>
          </a:xfrm>
          <a:prstGeom prst="rect">
            <a:avLst/>
          </a:prstGeom>
          <a:solidFill>
            <a:schemeClr val="tx1"/>
          </a:solidFill>
        </p:spPr>
        <p:txBody>
          <a:bodyPr wrap="square" lIns="36000" tIns="36000" rIns="36000" rtlCol="0">
            <a:spAutoFit/>
          </a:bodyPr>
          <a:lstStyle/>
          <a:p>
            <a:pPr algn="ctr"/>
            <a:r>
              <a:rPr kumimoji="1" lang="ja-JP" altLang="en-US" sz="1300" b="1" dirty="0" smtClean="0">
                <a:solidFill>
                  <a:schemeClr val="bg1"/>
                </a:solidFill>
                <a:latin typeface="+mn-ea"/>
              </a:rPr>
              <a:t>１</a:t>
            </a:r>
            <a:r>
              <a:rPr kumimoji="1" lang="en-US" altLang="ja-JP" sz="1300" b="1" dirty="0" smtClean="0">
                <a:solidFill>
                  <a:schemeClr val="bg1"/>
                </a:solidFill>
                <a:latin typeface="+mn-ea"/>
              </a:rPr>
              <a:t>.5</a:t>
            </a:r>
            <a:r>
              <a:rPr kumimoji="1" lang="ja-JP" altLang="en-US" sz="1300" b="1" dirty="0" smtClean="0">
                <a:solidFill>
                  <a:schemeClr val="bg1"/>
                </a:solidFill>
              </a:rPr>
              <a:t>期キャンパス</a:t>
            </a:r>
            <a:endParaRPr kumimoji="1" lang="en-US" altLang="ja-JP" sz="1300" b="1" strike="sngStrike" dirty="0" smtClean="0">
              <a:solidFill>
                <a:srgbClr val="FF0000"/>
              </a:solidFill>
            </a:endParaRPr>
          </a:p>
        </p:txBody>
      </p:sp>
      <p:pic>
        <p:nvPicPr>
          <p:cNvPr id="63" name="図 6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4183" y="3168632"/>
            <a:ext cx="2198524" cy="1379692"/>
          </a:xfrm>
          <a:prstGeom prst="rect">
            <a:avLst/>
          </a:prstGeom>
        </p:spPr>
      </p:pic>
      <p:sp>
        <p:nvSpPr>
          <p:cNvPr id="65" name="テキスト ボックス 64"/>
          <p:cNvSpPr txBox="1"/>
          <p:nvPr/>
        </p:nvSpPr>
        <p:spPr>
          <a:xfrm>
            <a:off x="933612" y="3166834"/>
            <a:ext cx="2052000" cy="282573"/>
          </a:xfrm>
          <a:prstGeom prst="rect">
            <a:avLst/>
          </a:prstGeom>
          <a:solidFill>
            <a:schemeClr val="tx1"/>
          </a:solidFill>
        </p:spPr>
        <p:txBody>
          <a:bodyPr wrap="square" tIns="36000" rtlCol="0">
            <a:spAutoFit/>
          </a:bodyPr>
          <a:lstStyle/>
          <a:p>
            <a:pPr algn="ctr"/>
            <a:r>
              <a:rPr kumimoji="1" lang="ja-JP" altLang="en-US" sz="1300" b="1" dirty="0" smtClean="0">
                <a:solidFill>
                  <a:schemeClr val="bg1"/>
                </a:solidFill>
                <a:latin typeface="+mn-ea"/>
              </a:rPr>
              <a:t>１</a:t>
            </a:r>
            <a:r>
              <a:rPr kumimoji="1" lang="ja-JP" altLang="en-US" sz="1300" b="1" dirty="0" smtClean="0">
                <a:solidFill>
                  <a:schemeClr val="bg1"/>
                </a:solidFill>
              </a:rPr>
              <a:t>期キャンパス</a:t>
            </a:r>
            <a:endParaRPr kumimoji="1" lang="ja-JP" altLang="en-US" sz="1300" b="1" strike="sngStrike" dirty="0">
              <a:solidFill>
                <a:srgbClr val="FF0000"/>
              </a:solidFill>
            </a:endParaRPr>
          </a:p>
        </p:txBody>
      </p:sp>
      <p:sp>
        <p:nvSpPr>
          <p:cNvPr id="66" name="正方形/長方形 65"/>
          <p:cNvSpPr/>
          <p:nvPr/>
        </p:nvSpPr>
        <p:spPr bwMode="white">
          <a:xfrm>
            <a:off x="5259626" y="3456321"/>
            <a:ext cx="2024990" cy="1079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r>
              <a:rPr kumimoji="1" lang="ja-JP" altLang="en-US" sz="1200" b="1" dirty="0" smtClean="0">
                <a:solidFill>
                  <a:schemeClr val="tx1"/>
                </a:solidFill>
              </a:rPr>
              <a:t>・情報学研究科</a:t>
            </a:r>
            <a:endParaRPr kumimoji="1" lang="ja-JP" altLang="en-US" sz="1200" b="1" dirty="0">
              <a:solidFill>
                <a:schemeClr val="tx1"/>
              </a:solidFill>
            </a:endParaRPr>
          </a:p>
        </p:txBody>
      </p:sp>
      <p:sp>
        <p:nvSpPr>
          <p:cNvPr id="67" name="テキスト ボックス 66">
            <a:extLst>
              <a:ext uri="{FF2B5EF4-FFF2-40B4-BE49-F238E27FC236}">
                <a16:creationId xmlns:a16="http://schemas.microsoft.com/office/drawing/2014/main" id="{EB3106EC-D3CD-5F8D-1684-4D12220D4C9A}"/>
              </a:ext>
            </a:extLst>
          </p:cNvPr>
          <p:cNvSpPr txBox="1"/>
          <p:nvPr/>
        </p:nvSpPr>
        <p:spPr>
          <a:xfrm>
            <a:off x="134167" y="3550100"/>
            <a:ext cx="916168" cy="523220"/>
          </a:xfrm>
          <a:prstGeom prst="rect">
            <a:avLst/>
          </a:prstGeom>
          <a:noFill/>
        </p:spPr>
        <p:txBody>
          <a:bodyPr vert="horz" wrap="square" rtlCol="0">
            <a:spAutoFit/>
          </a:bodyPr>
          <a:lstStyle/>
          <a:p>
            <a:pPr algn="ctr"/>
            <a:r>
              <a:rPr lang="ja-JP" altLang="en-US" sz="1400" b="1" dirty="0" smtClean="0"/>
              <a:t>ｷｬﾝﾊﾟｽ</a:t>
            </a:r>
            <a:endParaRPr lang="en-US" altLang="ja-JP" sz="1400" b="1" dirty="0" smtClean="0"/>
          </a:p>
          <a:p>
            <a:pPr algn="ctr"/>
            <a:r>
              <a:rPr lang="ja-JP" altLang="en-US" sz="1400" b="1" dirty="0" smtClean="0"/>
              <a:t>整備</a:t>
            </a:r>
            <a:endParaRPr kumimoji="1" lang="ja-JP" altLang="en-US" sz="1400" b="1" dirty="0"/>
          </a:p>
        </p:txBody>
      </p:sp>
      <p:sp>
        <p:nvSpPr>
          <p:cNvPr id="68" name="テキスト ボックス 67">
            <a:extLst>
              <a:ext uri="{FF2B5EF4-FFF2-40B4-BE49-F238E27FC236}">
                <a16:creationId xmlns:a16="http://schemas.microsoft.com/office/drawing/2014/main" id="{EB3106EC-D3CD-5F8D-1684-4D12220D4C9A}"/>
              </a:ext>
            </a:extLst>
          </p:cNvPr>
          <p:cNvSpPr txBox="1"/>
          <p:nvPr/>
        </p:nvSpPr>
        <p:spPr>
          <a:xfrm>
            <a:off x="314480" y="2783229"/>
            <a:ext cx="7112821" cy="338554"/>
          </a:xfrm>
          <a:prstGeom prst="rect">
            <a:avLst/>
          </a:prstGeom>
          <a:noFill/>
        </p:spPr>
        <p:txBody>
          <a:bodyPr wrap="square" rtlCol="0">
            <a:spAutoFit/>
          </a:bodyPr>
          <a:lstStyle/>
          <a:p>
            <a:pPr algn="ctr"/>
            <a:r>
              <a:rPr kumimoji="1" lang="ja-JP" altLang="en-US" sz="1600" b="1" dirty="0" smtClean="0"/>
              <a:t>森之宮キャンパス</a:t>
            </a:r>
            <a:r>
              <a:rPr kumimoji="1" lang="ja-JP" altLang="en-US" sz="1200" b="1" dirty="0" smtClean="0"/>
              <a:t>＝</a:t>
            </a:r>
            <a:r>
              <a:rPr kumimoji="1" lang="ja-JP" altLang="en-US" sz="1300" b="1" dirty="0" smtClean="0"/>
              <a:t>「知の拠点」としてイノベーション・コアを牽引</a:t>
            </a:r>
            <a:endParaRPr kumimoji="1" lang="ja-JP" altLang="en-US" sz="1300" b="1" dirty="0"/>
          </a:p>
        </p:txBody>
      </p:sp>
      <p:sp>
        <p:nvSpPr>
          <p:cNvPr id="70" name="角丸四角形 19">
            <a:extLst>
              <a:ext uri="{FF2B5EF4-FFF2-40B4-BE49-F238E27FC236}">
                <a16:creationId xmlns:a16="http://schemas.microsoft.com/office/drawing/2014/main" id="{F66AD444-58B3-1E0C-E249-D3764D5885EF}"/>
              </a:ext>
            </a:extLst>
          </p:cNvPr>
          <p:cNvSpPr/>
          <p:nvPr/>
        </p:nvSpPr>
        <p:spPr bwMode="white">
          <a:xfrm>
            <a:off x="3002577" y="5120635"/>
            <a:ext cx="4282039" cy="1140469"/>
          </a:xfrm>
          <a:prstGeom prst="roundRect">
            <a:avLst>
              <a:gd name="adj" fmla="val 0"/>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bIns="144000" rtlCol="0" anchor="ctr"/>
          <a:lstStyle/>
          <a:p>
            <a:pPr>
              <a:lnSpc>
                <a:spcPct val="120000"/>
              </a:lnSpc>
            </a:pPr>
            <a:endParaRPr lang="en-US" altLang="ja-JP" sz="400" b="1" dirty="0" smtClean="0">
              <a:solidFill>
                <a:schemeClr val="tx1"/>
              </a:solidFill>
            </a:endParaRPr>
          </a:p>
          <a:p>
            <a:pPr>
              <a:lnSpc>
                <a:spcPct val="120000"/>
              </a:lnSpc>
            </a:pPr>
            <a:r>
              <a:rPr lang="ja-JP" altLang="en-US" sz="1050" b="1" dirty="0" smtClean="0">
                <a:solidFill>
                  <a:schemeClr val="tx1"/>
                </a:solidFill>
              </a:rPr>
              <a:t>　・</a:t>
            </a:r>
            <a:r>
              <a:rPr lang="ja-JP" altLang="en-US" sz="1050" b="1" dirty="0" err="1" smtClean="0">
                <a:solidFill>
                  <a:schemeClr val="tx1"/>
                </a:solidFill>
              </a:rPr>
              <a:t>なかもず</a:t>
            </a:r>
            <a:r>
              <a:rPr lang="ja-JP" altLang="en-US" sz="1050" b="1" dirty="0" smtClean="0">
                <a:solidFill>
                  <a:schemeClr val="tx1"/>
                </a:solidFill>
              </a:rPr>
              <a:t>ハブ　　　：  </a:t>
            </a:r>
            <a:r>
              <a:rPr lang="en-US" altLang="ja-JP" sz="1050" dirty="0" smtClean="0">
                <a:solidFill>
                  <a:schemeClr val="tx1"/>
                </a:solidFill>
                <a:latin typeface="+mn-ea"/>
              </a:rPr>
              <a:t>SDGs</a:t>
            </a:r>
            <a:r>
              <a:rPr lang="en-US" altLang="ja-JP" sz="1050" dirty="0">
                <a:solidFill>
                  <a:schemeClr val="tx1"/>
                </a:solidFill>
                <a:latin typeface="+mn-ea"/>
              </a:rPr>
              <a:t>/</a:t>
            </a:r>
            <a:r>
              <a:rPr lang="ja-JP" altLang="en-US" sz="1050" dirty="0">
                <a:solidFill>
                  <a:schemeClr val="tx1"/>
                </a:solidFill>
                <a:latin typeface="+mn-ea"/>
              </a:rPr>
              <a:t>環境</a:t>
            </a:r>
            <a:r>
              <a:rPr lang="en-US" altLang="ja-JP" sz="1050" dirty="0">
                <a:solidFill>
                  <a:schemeClr val="tx1"/>
                </a:solidFill>
                <a:latin typeface="+mn-ea"/>
              </a:rPr>
              <a:t>/</a:t>
            </a:r>
            <a:r>
              <a:rPr lang="ja-JP" altLang="en-US" sz="1050" dirty="0">
                <a:solidFill>
                  <a:schemeClr val="tx1"/>
                </a:solidFill>
                <a:latin typeface="+mn-ea"/>
              </a:rPr>
              <a:t>エネルギー</a:t>
            </a:r>
            <a:r>
              <a:rPr lang="en-US" altLang="ja-JP" sz="1050" dirty="0">
                <a:solidFill>
                  <a:schemeClr val="tx1"/>
                </a:solidFill>
                <a:latin typeface="+mn-ea"/>
              </a:rPr>
              <a:t>/</a:t>
            </a:r>
            <a:r>
              <a:rPr lang="ja-JP" altLang="en-US" sz="1050" dirty="0">
                <a:solidFill>
                  <a:schemeClr val="tx1"/>
                </a:solidFill>
                <a:latin typeface="+mn-ea"/>
              </a:rPr>
              <a:t>創薬</a:t>
            </a:r>
            <a:r>
              <a:rPr lang="en-US" altLang="ja-JP" sz="1050" dirty="0">
                <a:solidFill>
                  <a:schemeClr val="tx1"/>
                </a:solidFill>
                <a:latin typeface="+mn-ea"/>
              </a:rPr>
              <a:t>/</a:t>
            </a:r>
            <a:r>
              <a:rPr lang="ja-JP" altLang="en-US" sz="1050" dirty="0" smtClean="0">
                <a:solidFill>
                  <a:schemeClr val="tx1"/>
                </a:solidFill>
                <a:latin typeface="+mn-ea"/>
              </a:rPr>
              <a:t>農業</a:t>
            </a:r>
            <a:endParaRPr lang="en-US" altLang="ja-JP" sz="1050" b="1" dirty="0" smtClean="0">
              <a:solidFill>
                <a:schemeClr val="tx1"/>
              </a:solidFill>
            </a:endParaRPr>
          </a:p>
          <a:p>
            <a:pPr>
              <a:lnSpc>
                <a:spcPct val="120000"/>
              </a:lnSpc>
            </a:pPr>
            <a:r>
              <a:rPr lang="ja-JP" altLang="en-US" sz="1050" b="1" dirty="0" smtClean="0">
                <a:solidFill>
                  <a:schemeClr val="tx1"/>
                </a:solidFill>
              </a:rPr>
              <a:t>　・すぎもとウィング　：  </a:t>
            </a:r>
            <a:r>
              <a:rPr lang="zh-CN" altLang="en-US" sz="1050" dirty="0" smtClean="0">
                <a:solidFill>
                  <a:schemeClr val="tx1"/>
                </a:solidFill>
                <a:latin typeface="游ゴシック" panose="020B0400000000000000" pitchFamily="50" charset="-128"/>
                <a:ea typeface="游ゴシック" panose="020B0400000000000000" pitchFamily="50" charset="-128"/>
              </a:rPr>
              <a:t>理</a:t>
            </a:r>
            <a:r>
              <a:rPr lang="en-US" altLang="zh-CN" sz="1050" dirty="0">
                <a:solidFill>
                  <a:schemeClr val="tx1"/>
                </a:solidFill>
                <a:latin typeface="游ゴシック" panose="020B0400000000000000" pitchFamily="50" charset="-128"/>
                <a:ea typeface="游ゴシック" panose="020B0400000000000000" pitchFamily="50" charset="-128"/>
              </a:rPr>
              <a:t>/</a:t>
            </a:r>
            <a:r>
              <a:rPr lang="zh-CN" altLang="en-US" sz="1050" dirty="0">
                <a:solidFill>
                  <a:schemeClr val="tx1"/>
                </a:solidFill>
                <a:latin typeface="游ゴシック" panose="020B0400000000000000" pitchFamily="50" charset="-128"/>
                <a:ea typeface="游ゴシック" panose="020B0400000000000000" pitchFamily="50" charset="-128"/>
              </a:rPr>
              <a:t>社会科学</a:t>
            </a:r>
            <a:r>
              <a:rPr lang="en-US" altLang="zh-CN" sz="1050" dirty="0">
                <a:solidFill>
                  <a:schemeClr val="tx1"/>
                </a:solidFill>
                <a:latin typeface="游ゴシック" panose="020B0400000000000000" pitchFamily="50" charset="-128"/>
                <a:ea typeface="游ゴシック" panose="020B0400000000000000" pitchFamily="50" charset="-128"/>
              </a:rPr>
              <a:t>/</a:t>
            </a:r>
            <a:r>
              <a:rPr lang="zh-CN" altLang="en-US" sz="1050" dirty="0">
                <a:solidFill>
                  <a:schemeClr val="tx1"/>
                </a:solidFill>
                <a:latin typeface="游ゴシック" panose="020B0400000000000000" pitchFamily="50" charset="-128"/>
                <a:ea typeface="游ゴシック" panose="020B0400000000000000" pitchFamily="50" charset="-128"/>
              </a:rPr>
              <a:t>人工</a:t>
            </a:r>
            <a:r>
              <a:rPr lang="zh-CN" altLang="en-US" sz="1050" dirty="0" smtClean="0">
                <a:solidFill>
                  <a:schemeClr val="tx1"/>
                </a:solidFill>
                <a:latin typeface="游ゴシック" panose="020B0400000000000000" pitchFamily="50" charset="-128"/>
                <a:ea typeface="游ゴシック" panose="020B0400000000000000" pitchFamily="50" charset="-128"/>
              </a:rPr>
              <a:t>光合成</a:t>
            </a:r>
            <a:endParaRPr lang="en-US" altLang="ja-JP" sz="1050" b="1" dirty="0" smtClean="0">
              <a:solidFill>
                <a:schemeClr val="tx1"/>
              </a:solidFill>
            </a:endParaRPr>
          </a:p>
          <a:p>
            <a:pPr>
              <a:lnSpc>
                <a:spcPct val="120000"/>
              </a:lnSpc>
            </a:pPr>
            <a:r>
              <a:rPr lang="ja-JP" altLang="en-US" sz="1050" b="1" dirty="0" smtClean="0">
                <a:solidFill>
                  <a:schemeClr val="tx1"/>
                </a:solidFill>
              </a:rPr>
              <a:t>　・</a:t>
            </a:r>
            <a:r>
              <a:rPr lang="ja-JP" altLang="en-US" sz="860" b="1" dirty="0" smtClean="0">
                <a:solidFill>
                  <a:schemeClr val="tx1"/>
                </a:solidFill>
              </a:rPr>
              <a:t>あべの・うめだウィング</a:t>
            </a:r>
            <a:r>
              <a:rPr lang="ja-JP" altLang="en-US" sz="1050" b="1" dirty="0" smtClean="0">
                <a:solidFill>
                  <a:schemeClr val="tx1"/>
                </a:solidFill>
              </a:rPr>
              <a:t>：  </a:t>
            </a:r>
            <a:r>
              <a:rPr lang="ja-JP" altLang="en-US" sz="1050" dirty="0" smtClean="0">
                <a:solidFill>
                  <a:schemeClr val="tx1"/>
                </a:solidFill>
                <a:latin typeface="+mn-ea"/>
              </a:rPr>
              <a:t>医</a:t>
            </a:r>
            <a:r>
              <a:rPr lang="en-US" altLang="ja-JP" sz="1050" dirty="0">
                <a:solidFill>
                  <a:schemeClr val="tx1"/>
                </a:solidFill>
                <a:latin typeface="+mn-ea"/>
              </a:rPr>
              <a:t>/</a:t>
            </a:r>
            <a:r>
              <a:rPr lang="ja-JP" altLang="en-US" sz="1050" dirty="0">
                <a:solidFill>
                  <a:schemeClr val="tx1"/>
                </a:solidFill>
                <a:latin typeface="+mn-ea"/>
              </a:rPr>
              <a:t>看護</a:t>
            </a:r>
            <a:r>
              <a:rPr lang="en-US" altLang="ja-JP" sz="1050" dirty="0">
                <a:solidFill>
                  <a:schemeClr val="tx1"/>
                </a:solidFill>
                <a:latin typeface="+mn-ea"/>
              </a:rPr>
              <a:t>/</a:t>
            </a:r>
            <a:r>
              <a:rPr lang="ja-JP" altLang="en-US" sz="1050" dirty="0">
                <a:solidFill>
                  <a:schemeClr val="tx1"/>
                </a:solidFill>
                <a:latin typeface="+mn-ea"/>
              </a:rPr>
              <a:t>健康・</a:t>
            </a:r>
            <a:r>
              <a:rPr lang="ja-JP" altLang="en-US" sz="1050" dirty="0" smtClean="0">
                <a:solidFill>
                  <a:schemeClr val="tx1"/>
                </a:solidFill>
                <a:latin typeface="+mn-ea"/>
              </a:rPr>
              <a:t>予防</a:t>
            </a:r>
            <a:r>
              <a:rPr lang="ja-JP" altLang="en-US" sz="1050" b="1" dirty="0" smtClean="0">
                <a:solidFill>
                  <a:schemeClr val="tx1"/>
                </a:solidFill>
              </a:rPr>
              <a:t>　</a:t>
            </a:r>
            <a:endParaRPr lang="en-US" altLang="ja-JP" sz="1050" b="1" dirty="0" smtClean="0">
              <a:solidFill>
                <a:schemeClr val="tx1"/>
              </a:solidFill>
            </a:endParaRPr>
          </a:p>
          <a:p>
            <a:pPr>
              <a:lnSpc>
                <a:spcPct val="120000"/>
              </a:lnSpc>
            </a:pPr>
            <a:r>
              <a:rPr lang="ja-JP" altLang="en-US" sz="1050" b="1" dirty="0" smtClean="0">
                <a:solidFill>
                  <a:schemeClr val="tx1"/>
                </a:solidFill>
              </a:rPr>
              <a:t>　・りんくうウィング　：  </a:t>
            </a:r>
            <a:r>
              <a:rPr kumimoji="1" lang="zh-CN" altLang="en-US" sz="1050" dirty="0" smtClean="0">
                <a:solidFill>
                  <a:schemeClr val="tx1"/>
                </a:solidFill>
                <a:latin typeface="游ゴシック" panose="020B0400000000000000" pitchFamily="50" charset="-128"/>
                <a:ea typeface="游ゴシック" panose="020B0400000000000000" pitchFamily="50" charset="-128"/>
              </a:rPr>
              <a:t>獣医</a:t>
            </a:r>
            <a:r>
              <a:rPr kumimoji="1" lang="en-US" altLang="zh-CN" sz="1050" dirty="0">
                <a:solidFill>
                  <a:schemeClr val="tx1"/>
                </a:solidFill>
                <a:latin typeface="游ゴシック" panose="020B0400000000000000" pitchFamily="50" charset="-128"/>
                <a:ea typeface="游ゴシック" panose="020B0400000000000000" pitchFamily="50" charset="-128"/>
              </a:rPr>
              <a:t>/</a:t>
            </a:r>
            <a:r>
              <a:rPr kumimoji="1" lang="zh-CN" altLang="en-US" sz="1050" dirty="0">
                <a:solidFill>
                  <a:schemeClr val="tx1"/>
                </a:solidFill>
                <a:latin typeface="游ゴシック" panose="020B0400000000000000" pitchFamily="50" charset="-128"/>
                <a:ea typeface="游ゴシック" panose="020B0400000000000000" pitchFamily="50" charset="-128"/>
              </a:rPr>
              <a:t>人獣</a:t>
            </a:r>
            <a:r>
              <a:rPr kumimoji="1" lang="zh-CN" altLang="en-US" sz="1050" dirty="0" smtClean="0">
                <a:solidFill>
                  <a:schemeClr val="tx1"/>
                </a:solidFill>
                <a:latin typeface="游ゴシック" panose="020B0400000000000000" pitchFamily="50" charset="-128"/>
                <a:ea typeface="游ゴシック" panose="020B0400000000000000" pitchFamily="50" charset="-128"/>
              </a:rPr>
              <a:t>共通感染症</a:t>
            </a:r>
            <a:endParaRPr kumimoji="1" lang="en-US" altLang="zh-CN" sz="1050" dirty="0" smtClean="0">
              <a:solidFill>
                <a:schemeClr val="tx1"/>
              </a:solidFill>
              <a:latin typeface="游ゴシック" panose="020B0400000000000000" pitchFamily="50" charset="-128"/>
              <a:ea typeface="游ゴシック" panose="020B0400000000000000" pitchFamily="50" charset="-128"/>
            </a:endParaRPr>
          </a:p>
          <a:p>
            <a:pPr>
              <a:lnSpc>
                <a:spcPct val="120000"/>
              </a:lnSpc>
            </a:pPr>
            <a:r>
              <a:rPr lang="ja-JP" altLang="en-US" sz="1050" b="1" dirty="0" smtClean="0">
                <a:solidFill>
                  <a:schemeClr val="tx1"/>
                </a:solidFill>
                <a:latin typeface="游ゴシック" panose="020B0400000000000000" pitchFamily="50" charset="-128"/>
                <a:ea typeface="游ゴシック" panose="020B0400000000000000" pitchFamily="50" charset="-128"/>
              </a:rPr>
              <a:t>　・なんばウィング　　：  </a:t>
            </a:r>
            <a:r>
              <a:rPr lang="ja-JP" altLang="en-US" sz="1050" dirty="0" smtClean="0">
                <a:solidFill>
                  <a:schemeClr val="tx1"/>
                </a:solidFill>
                <a:latin typeface="游ゴシック" panose="020B0400000000000000" pitchFamily="50" charset="-128"/>
                <a:ea typeface="游ゴシック" panose="020B0400000000000000" pitchFamily="50" charset="-128"/>
              </a:rPr>
              <a:t>観光</a:t>
            </a:r>
            <a:r>
              <a:rPr lang="en-US" altLang="ja-JP" sz="1050" dirty="0" smtClean="0">
                <a:solidFill>
                  <a:schemeClr val="tx1"/>
                </a:solidFill>
                <a:latin typeface="游ゴシック" panose="020B0400000000000000" pitchFamily="50" charset="-128"/>
                <a:ea typeface="游ゴシック" panose="020B0400000000000000" pitchFamily="50" charset="-128"/>
              </a:rPr>
              <a:t>				</a:t>
            </a:r>
            <a:r>
              <a:rPr lang="ja-JP" altLang="en-US" sz="1050" dirty="0" smtClean="0">
                <a:solidFill>
                  <a:schemeClr val="tx1"/>
                </a:solidFill>
                <a:latin typeface="游ゴシック" panose="020B0400000000000000" pitchFamily="50" charset="-128"/>
                <a:ea typeface="游ゴシック" panose="020B0400000000000000" pitchFamily="50" charset="-128"/>
              </a:rPr>
              <a:t>等</a:t>
            </a:r>
            <a:endParaRPr lang="en-US" altLang="ja-JP" sz="1050" dirty="0" smtClean="0">
              <a:solidFill>
                <a:schemeClr val="tx1"/>
              </a:solidFill>
              <a:latin typeface="游ゴシック" panose="020B0400000000000000" pitchFamily="50" charset="-128"/>
              <a:ea typeface="游ゴシック" panose="020B0400000000000000" pitchFamily="50" charset="-128"/>
            </a:endParaRPr>
          </a:p>
        </p:txBody>
      </p:sp>
      <p:sp>
        <p:nvSpPr>
          <p:cNvPr id="71" name="テキスト ボックス 70">
            <a:extLst>
              <a:ext uri="{FF2B5EF4-FFF2-40B4-BE49-F238E27FC236}">
                <a16:creationId xmlns:a16="http://schemas.microsoft.com/office/drawing/2014/main" id="{EB3106EC-D3CD-5F8D-1684-4D12220D4C9A}"/>
              </a:ext>
            </a:extLst>
          </p:cNvPr>
          <p:cNvSpPr txBox="1"/>
          <p:nvPr/>
        </p:nvSpPr>
        <p:spPr>
          <a:xfrm>
            <a:off x="214290" y="5179612"/>
            <a:ext cx="755923" cy="738664"/>
          </a:xfrm>
          <a:prstGeom prst="rect">
            <a:avLst/>
          </a:prstGeom>
          <a:noFill/>
        </p:spPr>
        <p:txBody>
          <a:bodyPr vert="horz" wrap="square" rtlCol="0">
            <a:spAutoFit/>
          </a:bodyPr>
          <a:lstStyle/>
          <a:p>
            <a:pPr algn="ctr"/>
            <a:r>
              <a:rPr lang="ja-JP" altLang="en-US" sz="1400" b="1" dirty="0" smtClean="0"/>
              <a:t>ﾍｯﾄﾞｸｫｰﾀｰ</a:t>
            </a:r>
            <a:endParaRPr lang="en-US" altLang="ja-JP" sz="1400" b="1" dirty="0" smtClean="0"/>
          </a:p>
          <a:p>
            <a:pPr algn="ctr"/>
            <a:r>
              <a:rPr kumimoji="1" lang="ja-JP" altLang="en-US" sz="1400" b="1" dirty="0"/>
              <a:t>機能</a:t>
            </a:r>
          </a:p>
        </p:txBody>
      </p:sp>
      <p:sp>
        <p:nvSpPr>
          <p:cNvPr id="72" name="正方形/長方形 71"/>
          <p:cNvSpPr/>
          <p:nvPr/>
        </p:nvSpPr>
        <p:spPr bwMode="white">
          <a:xfrm>
            <a:off x="920665" y="5121703"/>
            <a:ext cx="2163421" cy="1139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200" b="1" dirty="0" smtClean="0">
                <a:solidFill>
                  <a:schemeClr val="tx1"/>
                </a:solidFill>
              </a:rPr>
              <a:t>・</a:t>
            </a:r>
            <a:r>
              <a:rPr kumimoji="1" lang="ja-JP" altLang="en-US" sz="1200" b="1" dirty="0">
                <a:solidFill>
                  <a:schemeClr val="tx1"/>
                </a:solidFill>
              </a:rPr>
              <a:t>都市シンクタンク機能</a:t>
            </a:r>
          </a:p>
          <a:p>
            <a:r>
              <a:rPr kumimoji="1" lang="ja-JP" altLang="en-US" sz="1200" b="1" dirty="0" smtClean="0">
                <a:solidFill>
                  <a:schemeClr val="tx1"/>
                </a:solidFill>
              </a:rPr>
              <a:t>・</a:t>
            </a:r>
            <a:r>
              <a:rPr kumimoji="1" lang="ja-JP" altLang="en-US" sz="1200" b="1" dirty="0">
                <a:solidFill>
                  <a:schemeClr val="tx1"/>
                </a:solidFill>
              </a:rPr>
              <a:t>技術ｲﾝｷｭﾍﾞｰｼｮﾝ</a:t>
            </a:r>
            <a:r>
              <a:rPr kumimoji="1" lang="ja-JP" altLang="en-US" sz="1200" b="1" dirty="0" smtClean="0">
                <a:solidFill>
                  <a:schemeClr val="tx1"/>
                </a:solidFill>
              </a:rPr>
              <a:t>機能</a:t>
            </a:r>
            <a:endParaRPr kumimoji="1" lang="en-US" altLang="ja-JP" sz="1200" b="1" dirty="0" smtClean="0">
              <a:solidFill>
                <a:schemeClr val="tx1"/>
              </a:solidFill>
            </a:endParaRPr>
          </a:p>
          <a:p>
            <a:r>
              <a:rPr kumimoji="1" lang="ja-JP" altLang="en-US" sz="1200" b="1" dirty="0" smtClean="0">
                <a:solidFill>
                  <a:schemeClr val="tx1"/>
                </a:solidFill>
              </a:rPr>
              <a:t>・戦略的企画機能</a:t>
            </a:r>
            <a:endParaRPr kumimoji="1" lang="en-US" altLang="ja-JP" sz="1200" b="1" dirty="0" smtClean="0">
              <a:solidFill>
                <a:schemeClr val="tx1"/>
              </a:solidFill>
            </a:endParaRPr>
          </a:p>
          <a:p>
            <a:r>
              <a:rPr lang="ja-JP" altLang="en-US" sz="1200" b="1" dirty="0" smtClean="0">
                <a:solidFill>
                  <a:schemeClr val="tx1"/>
                </a:solidFill>
              </a:rPr>
              <a:t>・インターフェイス機能</a:t>
            </a:r>
            <a:endParaRPr lang="en-US" altLang="ja-JP" sz="1200" b="1" dirty="0" smtClean="0">
              <a:solidFill>
                <a:schemeClr val="tx1"/>
              </a:solidFill>
            </a:endParaRPr>
          </a:p>
          <a:p>
            <a:r>
              <a:rPr lang="ja-JP" altLang="en-US" sz="1200" b="1" dirty="0" smtClean="0">
                <a:solidFill>
                  <a:schemeClr val="tx1"/>
                </a:solidFill>
              </a:rPr>
              <a:t>・スマートシティ推進機能</a:t>
            </a:r>
            <a:endParaRPr kumimoji="1" lang="ja-JP" altLang="en-US" sz="1200" b="1" dirty="0">
              <a:solidFill>
                <a:schemeClr val="tx1"/>
              </a:solidFill>
            </a:endParaRPr>
          </a:p>
        </p:txBody>
      </p:sp>
      <p:sp>
        <p:nvSpPr>
          <p:cNvPr id="76" name="テキスト ボックス 75"/>
          <p:cNvSpPr txBox="1"/>
          <p:nvPr/>
        </p:nvSpPr>
        <p:spPr>
          <a:xfrm>
            <a:off x="5236843" y="3625723"/>
            <a:ext cx="2159791" cy="276999"/>
          </a:xfrm>
          <a:prstGeom prst="rect">
            <a:avLst/>
          </a:prstGeom>
          <a:noFill/>
        </p:spPr>
        <p:txBody>
          <a:bodyPr wrap="square" lIns="0" rIns="0" rtlCol="0">
            <a:spAutoFit/>
          </a:bodyPr>
          <a:lstStyle/>
          <a:p>
            <a:pPr algn="ctr"/>
            <a:r>
              <a:rPr lang="ja-JP" altLang="en-US" sz="1200" b="1" dirty="0">
                <a:latin typeface="+mn-ea"/>
              </a:rPr>
              <a:t>（</a:t>
            </a:r>
            <a:r>
              <a:rPr kumimoji="1" lang="ja-JP" altLang="en-US" sz="1200" b="1" dirty="0" smtClean="0">
                <a:latin typeface="+mn-ea"/>
              </a:rPr>
              <a:t>民間活力導入</a:t>
            </a:r>
            <a:r>
              <a:rPr lang="ja-JP" altLang="en-US" sz="1200" b="1" dirty="0" smtClean="0">
                <a:latin typeface="+mn-ea"/>
              </a:rPr>
              <a:t>による整備）</a:t>
            </a:r>
            <a:endParaRPr kumimoji="1" lang="ja-JP" altLang="en-US" sz="1200" b="1" dirty="0"/>
          </a:p>
        </p:txBody>
      </p:sp>
      <p:sp>
        <p:nvSpPr>
          <p:cNvPr id="77" name="テキスト ボックス 76">
            <a:extLst>
              <a:ext uri="{FF2B5EF4-FFF2-40B4-BE49-F238E27FC236}">
                <a16:creationId xmlns:a16="http://schemas.microsoft.com/office/drawing/2014/main" id="{EB3106EC-D3CD-5F8D-1684-4D12220D4C9A}"/>
              </a:ext>
            </a:extLst>
          </p:cNvPr>
          <p:cNvSpPr txBox="1"/>
          <p:nvPr/>
        </p:nvSpPr>
        <p:spPr>
          <a:xfrm>
            <a:off x="107280" y="2439732"/>
            <a:ext cx="8904349" cy="369332"/>
          </a:xfrm>
          <a:prstGeom prst="rect">
            <a:avLst/>
          </a:prstGeom>
          <a:noFill/>
        </p:spPr>
        <p:txBody>
          <a:bodyPr wrap="square" rtlCol="0">
            <a:spAutoFit/>
          </a:bodyPr>
          <a:lstStyle/>
          <a:p>
            <a:pPr algn="ctr"/>
            <a:r>
              <a:rPr kumimoji="1" lang="en-US" altLang="ja-JP" b="1" dirty="0" smtClean="0"/>
              <a:t>『</a:t>
            </a:r>
            <a:r>
              <a:rPr kumimoji="1" lang="ja-JP" altLang="en-US" b="1" dirty="0" smtClean="0"/>
              <a:t>イノベーション・コアゾーン</a:t>
            </a:r>
            <a:r>
              <a:rPr kumimoji="1" lang="en-US" altLang="ja-JP" b="1" dirty="0" smtClean="0"/>
              <a:t>』</a:t>
            </a:r>
            <a:endParaRPr kumimoji="1" lang="ja-JP" altLang="en-US" b="1" dirty="0"/>
          </a:p>
        </p:txBody>
      </p:sp>
      <p:sp>
        <p:nvSpPr>
          <p:cNvPr id="79" name="角丸四角形 17">
            <a:extLst>
              <a:ext uri="{FF2B5EF4-FFF2-40B4-BE49-F238E27FC236}">
                <a16:creationId xmlns:a16="http://schemas.microsoft.com/office/drawing/2014/main" id="{A5B852C4-8CF5-C072-DBF3-80208C202430}"/>
              </a:ext>
            </a:extLst>
          </p:cNvPr>
          <p:cNvSpPr/>
          <p:nvPr/>
        </p:nvSpPr>
        <p:spPr>
          <a:xfrm>
            <a:off x="7541327" y="2792882"/>
            <a:ext cx="1412125" cy="3624024"/>
          </a:xfrm>
          <a:prstGeom prst="roundRect">
            <a:avLst>
              <a:gd name="adj"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altLang="ja-JP" sz="1400" b="1" dirty="0">
              <a:solidFill>
                <a:schemeClr val="tx1"/>
              </a:solidFill>
            </a:endParaRPr>
          </a:p>
        </p:txBody>
      </p:sp>
      <p:sp>
        <p:nvSpPr>
          <p:cNvPr id="80" name="正方形/長方形 79">
            <a:extLst>
              <a:ext uri="{FF2B5EF4-FFF2-40B4-BE49-F238E27FC236}">
                <a16:creationId xmlns:a16="http://schemas.microsoft.com/office/drawing/2014/main" id="{B7ACB19B-924A-FB37-9F42-78F24FECD12B}"/>
              </a:ext>
            </a:extLst>
          </p:cNvPr>
          <p:cNvSpPr/>
          <p:nvPr/>
        </p:nvSpPr>
        <p:spPr>
          <a:xfrm>
            <a:off x="7653677" y="3088835"/>
            <a:ext cx="1174952" cy="1545917"/>
          </a:xfrm>
          <a:prstGeom prst="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81" name="正方形/長方形 80"/>
          <p:cNvSpPr/>
          <p:nvPr/>
        </p:nvSpPr>
        <p:spPr bwMode="white">
          <a:xfrm>
            <a:off x="7721009" y="3162214"/>
            <a:ext cx="1126424" cy="1408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100" b="1" dirty="0" smtClean="0">
                <a:solidFill>
                  <a:schemeClr val="tx1"/>
                </a:solidFill>
              </a:rPr>
              <a:t>・</a:t>
            </a:r>
            <a:r>
              <a:rPr kumimoji="1" lang="ja-JP" altLang="en-US" sz="1100" b="1" dirty="0">
                <a:solidFill>
                  <a:schemeClr val="tx1"/>
                </a:solidFill>
              </a:rPr>
              <a:t>Ａ</a:t>
            </a:r>
            <a:r>
              <a:rPr kumimoji="1" lang="ja-JP" altLang="en-US" sz="1100" b="1" dirty="0" smtClean="0">
                <a:solidFill>
                  <a:schemeClr val="tx1"/>
                </a:solidFill>
              </a:rPr>
              <a:t>地区</a:t>
            </a:r>
            <a:endParaRPr kumimoji="1" lang="en-US" altLang="ja-JP" sz="1100" b="1" dirty="0" smtClean="0">
              <a:solidFill>
                <a:schemeClr val="tx1"/>
              </a:solidFill>
            </a:endParaRPr>
          </a:p>
          <a:p>
            <a:r>
              <a:rPr lang="ja-JP" altLang="en-US" sz="900" b="1" dirty="0" smtClean="0">
                <a:solidFill>
                  <a:schemeClr val="tx1"/>
                </a:solidFill>
              </a:rPr>
              <a:t> （民間）</a:t>
            </a:r>
            <a:endParaRPr kumimoji="1" lang="en-US" altLang="ja-JP" sz="900" b="1" dirty="0" smtClean="0">
              <a:solidFill>
                <a:schemeClr val="tx1"/>
              </a:solidFill>
            </a:endParaRPr>
          </a:p>
          <a:p>
            <a:r>
              <a:rPr kumimoji="1" lang="ja-JP" altLang="en-US" sz="1100" b="1" dirty="0" smtClean="0">
                <a:solidFill>
                  <a:schemeClr val="tx1"/>
                </a:solidFill>
              </a:rPr>
              <a:t>・</a:t>
            </a:r>
            <a:r>
              <a:rPr kumimoji="1" lang="ja-JP" altLang="en-US" sz="1100" b="1" dirty="0">
                <a:solidFill>
                  <a:schemeClr val="tx1"/>
                </a:solidFill>
              </a:rPr>
              <a:t>Ｂ</a:t>
            </a:r>
            <a:r>
              <a:rPr kumimoji="1" lang="ja-JP" altLang="en-US" sz="1100" b="1" dirty="0" smtClean="0">
                <a:solidFill>
                  <a:schemeClr val="tx1"/>
                </a:solidFill>
              </a:rPr>
              <a:t>地区</a:t>
            </a:r>
            <a:endParaRPr kumimoji="1" lang="en-US" altLang="ja-JP" sz="1100" b="1" dirty="0" smtClean="0">
              <a:solidFill>
                <a:schemeClr val="tx1"/>
              </a:solidFill>
            </a:endParaRPr>
          </a:p>
          <a:p>
            <a:r>
              <a:rPr lang="ja-JP" altLang="en-US" sz="900" b="1" dirty="0">
                <a:solidFill>
                  <a:schemeClr val="tx1"/>
                </a:solidFill>
              </a:rPr>
              <a:t> </a:t>
            </a:r>
            <a:r>
              <a:rPr lang="ja-JP" altLang="en-US" sz="900" b="1" dirty="0" smtClean="0">
                <a:solidFill>
                  <a:schemeClr val="tx1"/>
                </a:solidFill>
              </a:rPr>
              <a:t>（メトロ開発）</a:t>
            </a:r>
            <a:endParaRPr kumimoji="1" lang="en-US" altLang="ja-JP" sz="900" b="1" dirty="0" smtClean="0">
              <a:solidFill>
                <a:schemeClr val="tx1"/>
              </a:solidFill>
            </a:endParaRPr>
          </a:p>
          <a:p>
            <a:r>
              <a:rPr lang="ja-JP" altLang="en-US" sz="1100" b="1" dirty="0" smtClean="0">
                <a:solidFill>
                  <a:schemeClr val="tx1"/>
                </a:solidFill>
              </a:rPr>
              <a:t>・Ｃ地区</a:t>
            </a:r>
            <a:endParaRPr lang="en-US" altLang="ja-JP" sz="1100" b="1" dirty="0" smtClean="0">
              <a:solidFill>
                <a:schemeClr val="tx1"/>
              </a:solidFill>
            </a:endParaRPr>
          </a:p>
          <a:p>
            <a:r>
              <a:rPr lang="ja-JP" altLang="en-US" sz="900" b="1" dirty="0" smtClean="0">
                <a:solidFill>
                  <a:schemeClr val="tx1"/>
                </a:solidFill>
              </a:rPr>
              <a:t> </a:t>
            </a:r>
            <a:r>
              <a:rPr lang="ja-JP" altLang="en-US" sz="800" b="1" dirty="0" smtClean="0">
                <a:solidFill>
                  <a:schemeClr val="tx1"/>
                </a:solidFill>
              </a:rPr>
              <a:t>（次世代型駅前空間）</a:t>
            </a:r>
            <a:endParaRPr lang="en-US" altLang="ja-JP" sz="800" b="1" dirty="0" smtClean="0">
              <a:solidFill>
                <a:schemeClr val="tx1"/>
              </a:solidFill>
            </a:endParaRPr>
          </a:p>
          <a:p>
            <a:r>
              <a:rPr lang="ja-JP" altLang="en-US" sz="1100" b="1" dirty="0" smtClean="0">
                <a:solidFill>
                  <a:schemeClr val="tx1"/>
                </a:solidFill>
              </a:rPr>
              <a:t>・新駅</a:t>
            </a:r>
            <a:endParaRPr lang="en-US" altLang="ja-JP" sz="1100" b="1" dirty="0">
              <a:solidFill>
                <a:schemeClr val="tx1"/>
              </a:solidFill>
            </a:endParaRPr>
          </a:p>
        </p:txBody>
      </p:sp>
      <p:sp>
        <p:nvSpPr>
          <p:cNvPr id="83" name="テキスト ボックス 82">
            <a:extLst>
              <a:ext uri="{FF2B5EF4-FFF2-40B4-BE49-F238E27FC236}">
                <a16:creationId xmlns:a16="http://schemas.microsoft.com/office/drawing/2014/main" id="{EB3106EC-D3CD-5F8D-1684-4D12220D4C9A}"/>
              </a:ext>
            </a:extLst>
          </p:cNvPr>
          <p:cNvSpPr txBox="1"/>
          <p:nvPr/>
        </p:nvSpPr>
        <p:spPr>
          <a:xfrm>
            <a:off x="7541327" y="2766724"/>
            <a:ext cx="1412125" cy="338554"/>
          </a:xfrm>
          <a:prstGeom prst="rect">
            <a:avLst/>
          </a:prstGeom>
          <a:noFill/>
        </p:spPr>
        <p:txBody>
          <a:bodyPr wrap="square" rtlCol="0">
            <a:spAutoFit/>
          </a:bodyPr>
          <a:lstStyle/>
          <a:p>
            <a:pPr algn="ctr"/>
            <a:r>
              <a:rPr kumimoji="1" lang="ja-JP" altLang="en-US" sz="1600" b="1" dirty="0" smtClean="0"/>
              <a:t>産官民</a:t>
            </a:r>
            <a:endParaRPr kumimoji="1" lang="ja-JP" altLang="en-US" sz="1600" b="1" dirty="0"/>
          </a:p>
        </p:txBody>
      </p:sp>
      <p:sp>
        <p:nvSpPr>
          <p:cNvPr id="84" name="正方形/長方形 83">
            <a:extLst>
              <a:ext uri="{FF2B5EF4-FFF2-40B4-BE49-F238E27FC236}">
                <a16:creationId xmlns:a16="http://schemas.microsoft.com/office/drawing/2014/main" id="{2E793178-0087-12DC-378C-3D5C3D736EAC}"/>
              </a:ext>
            </a:extLst>
          </p:cNvPr>
          <p:cNvSpPr/>
          <p:nvPr/>
        </p:nvSpPr>
        <p:spPr>
          <a:xfrm>
            <a:off x="7653677" y="4756118"/>
            <a:ext cx="1174952" cy="1592547"/>
          </a:xfrm>
          <a:prstGeom prst="rect">
            <a:avLst/>
          </a:prstGeom>
          <a:solidFill>
            <a:srgbClr val="9DC3E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p>
        </p:txBody>
      </p:sp>
      <p:sp>
        <p:nvSpPr>
          <p:cNvPr id="85" name="テキスト ボックス 84">
            <a:extLst>
              <a:ext uri="{FF2B5EF4-FFF2-40B4-BE49-F238E27FC236}">
                <a16:creationId xmlns:a16="http://schemas.microsoft.com/office/drawing/2014/main" id="{EB3106EC-D3CD-5F8D-1684-4D12220D4C9A}"/>
              </a:ext>
            </a:extLst>
          </p:cNvPr>
          <p:cNvSpPr txBox="1"/>
          <p:nvPr/>
        </p:nvSpPr>
        <p:spPr>
          <a:xfrm>
            <a:off x="7589576" y="4890686"/>
            <a:ext cx="1309428" cy="261610"/>
          </a:xfrm>
          <a:prstGeom prst="rect">
            <a:avLst/>
          </a:prstGeom>
          <a:noFill/>
        </p:spPr>
        <p:txBody>
          <a:bodyPr vert="horz" wrap="square" rtlCol="0">
            <a:spAutoFit/>
          </a:bodyPr>
          <a:lstStyle/>
          <a:p>
            <a:pPr algn="ctr"/>
            <a:r>
              <a:rPr lang="ja-JP" altLang="en-US" sz="1100" b="1" spc="-150" dirty="0" smtClean="0"/>
              <a:t>企業・行政・地域</a:t>
            </a:r>
            <a:endParaRPr kumimoji="1" lang="ja-JP" altLang="en-US" sz="1100" b="1" spc="-150" dirty="0"/>
          </a:p>
        </p:txBody>
      </p:sp>
      <p:sp>
        <p:nvSpPr>
          <p:cNvPr id="86" name="正方形/長方形 85"/>
          <p:cNvSpPr/>
          <p:nvPr/>
        </p:nvSpPr>
        <p:spPr bwMode="white">
          <a:xfrm>
            <a:off x="7734350" y="5193843"/>
            <a:ext cx="1027539" cy="96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100" b="1" dirty="0" smtClean="0">
                <a:solidFill>
                  <a:schemeClr val="tx1"/>
                </a:solidFill>
              </a:rPr>
              <a:t>・水辺空間</a:t>
            </a:r>
            <a:endParaRPr kumimoji="1" lang="en-US" altLang="ja-JP" sz="1100" b="1" dirty="0" smtClean="0">
              <a:solidFill>
                <a:schemeClr val="tx1"/>
              </a:solidFill>
            </a:endParaRPr>
          </a:p>
          <a:p>
            <a:r>
              <a:rPr kumimoji="1" lang="ja-JP" altLang="en-US" sz="1100" b="1" dirty="0" smtClean="0">
                <a:solidFill>
                  <a:schemeClr val="tx1"/>
                </a:solidFill>
              </a:rPr>
              <a:t>・大阪城公園</a:t>
            </a:r>
            <a:endParaRPr kumimoji="1" lang="en-US" altLang="ja-JP" sz="1100" b="1" dirty="0" smtClean="0">
              <a:solidFill>
                <a:schemeClr val="tx1"/>
              </a:solidFill>
            </a:endParaRPr>
          </a:p>
          <a:p>
            <a:r>
              <a:rPr kumimoji="1" lang="ja-JP" altLang="en-US" sz="1100" b="1" dirty="0" smtClean="0">
                <a:solidFill>
                  <a:schemeClr val="tx1"/>
                </a:solidFill>
              </a:rPr>
              <a:t>・</a:t>
            </a:r>
            <a:r>
              <a:rPr kumimoji="1" lang="ja-JP" altLang="en-US" sz="1050" b="1" dirty="0" smtClean="0">
                <a:solidFill>
                  <a:schemeClr val="tx1"/>
                </a:solidFill>
              </a:rPr>
              <a:t>京橋</a:t>
            </a:r>
            <a:r>
              <a:rPr kumimoji="1" lang="ja-JP" altLang="en-US" sz="1050" b="1" dirty="0">
                <a:solidFill>
                  <a:schemeClr val="tx1"/>
                </a:solidFill>
              </a:rPr>
              <a:t>･</a:t>
            </a:r>
            <a:r>
              <a:rPr kumimoji="1" lang="ja-JP" altLang="en-US" sz="1050" b="1" spc="-150" dirty="0" smtClean="0">
                <a:solidFill>
                  <a:schemeClr val="tx1"/>
                </a:solidFill>
              </a:rPr>
              <a:t>ＯＢＰ</a:t>
            </a:r>
            <a:r>
              <a:rPr kumimoji="1" lang="ja-JP" altLang="en-US" sz="1050" b="1" dirty="0" smtClean="0">
                <a:solidFill>
                  <a:schemeClr val="tx1"/>
                </a:solidFill>
              </a:rPr>
              <a:t>等</a:t>
            </a:r>
            <a:endParaRPr lang="en-US" altLang="ja-JP" sz="1100" b="1" dirty="0">
              <a:solidFill>
                <a:schemeClr val="tx1"/>
              </a:solidFill>
            </a:endParaRPr>
          </a:p>
        </p:txBody>
      </p:sp>
      <p:sp>
        <p:nvSpPr>
          <p:cNvPr id="90" name="正方形/長方形 89"/>
          <p:cNvSpPr/>
          <p:nvPr/>
        </p:nvSpPr>
        <p:spPr>
          <a:xfrm>
            <a:off x="3000053" y="5167685"/>
            <a:ext cx="4239983" cy="103944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087879" y="5214534"/>
            <a:ext cx="198246" cy="948148"/>
          </a:xfrm>
          <a:prstGeom prst="roundRect">
            <a:avLst>
              <a:gd name="adj" fmla="val 33985"/>
            </a:avLst>
          </a:prstGeom>
          <a:ln>
            <a:noFill/>
          </a:ln>
        </p:spPr>
        <p:style>
          <a:lnRef idx="3">
            <a:schemeClr val="lt1"/>
          </a:lnRef>
          <a:fillRef idx="1">
            <a:schemeClr val="accent3"/>
          </a:fillRef>
          <a:effectRef idx="1">
            <a:schemeClr val="accent3"/>
          </a:effectRef>
          <a:fontRef idx="minor">
            <a:schemeClr val="lt1"/>
          </a:fontRef>
        </p:style>
        <p:txBody>
          <a:bodyPr vert="eaVert" lIns="36000" tIns="0" rIns="36000" bIns="0" rtlCol="0" anchor="ctr"/>
          <a:lstStyle/>
          <a:p>
            <a:pPr algn="ctr"/>
            <a:endParaRPr kumimoji="1" lang="ja-JP" altLang="en-US" sz="1000" b="1" dirty="0">
              <a:solidFill>
                <a:schemeClr val="tx1"/>
              </a:solidFill>
            </a:endParaRPr>
          </a:p>
        </p:txBody>
      </p:sp>
      <p:sp>
        <p:nvSpPr>
          <p:cNvPr id="40" name="角丸四角形 39"/>
          <p:cNvSpPr/>
          <p:nvPr/>
        </p:nvSpPr>
        <p:spPr>
          <a:xfrm>
            <a:off x="214290" y="935374"/>
            <a:ext cx="8701110" cy="1393279"/>
          </a:xfrm>
          <a:prstGeom prst="roundRect">
            <a:avLst>
              <a:gd name="adj" fmla="val 902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lIns="72000" tIns="36000" rIns="0" bIns="0" rtlCol="0" anchor="t">
            <a:spAutoFit/>
          </a:bodyPr>
          <a:lstStyle/>
          <a:p>
            <a:pPr marL="285750" indent="-285750" algn="just">
              <a:buFont typeface="Wingdings" panose="05000000000000000000" pitchFamily="2" charset="2"/>
              <a:buChar char="l"/>
            </a:pPr>
            <a:r>
              <a:rPr lang="en-US" altLang="ja-JP" sz="1400" dirty="0" smtClean="0">
                <a:solidFill>
                  <a:schemeClr val="tx1"/>
                </a:solidFill>
                <a:latin typeface="+mn-ea"/>
              </a:rPr>
              <a:t>1.5</a:t>
            </a:r>
            <a:r>
              <a:rPr lang="ja-JP" altLang="en-US" sz="1400" dirty="0">
                <a:solidFill>
                  <a:schemeClr val="tx1"/>
                </a:solidFill>
                <a:latin typeface="+mn-ea"/>
              </a:rPr>
              <a:t>期</a:t>
            </a:r>
            <a:r>
              <a:rPr lang="ja-JP" altLang="en-US" sz="1400" dirty="0" smtClean="0">
                <a:solidFill>
                  <a:schemeClr val="tx1"/>
                </a:solidFill>
                <a:latin typeface="+mn-ea"/>
              </a:rPr>
              <a:t>キャンパスは</a:t>
            </a:r>
            <a:r>
              <a:rPr lang="ja-JP" altLang="en-US" sz="1400" dirty="0">
                <a:solidFill>
                  <a:schemeClr val="tx1"/>
                </a:solidFill>
                <a:latin typeface="+mn-ea"/>
              </a:rPr>
              <a:t>、</a:t>
            </a:r>
            <a:r>
              <a:rPr lang="ja-JP" altLang="en-US" sz="1400" dirty="0" smtClean="0">
                <a:solidFill>
                  <a:schemeClr val="tx1"/>
                </a:solidFill>
                <a:latin typeface="+mn-ea"/>
              </a:rPr>
              <a:t>新駅設置や周辺開発も踏まえ、民間活力を導入し情報学研究科を配置する。</a:t>
            </a:r>
            <a:endParaRPr lang="en-US" altLang="ja-JP" sz="1400" dirty="0">
              <a:solidFill>
                <a:schemeClr val="tx1"/>
              </a:solidFill>
              <a:latin typeface="+mn-ea"/>
            </a:endParaRPr>
          </a:p>
          <a:p>
            <a:pPr algn="just"/>
            <a:r>
              <a:rPr lang="ja-JP" altLang="en-US" sz="1400" dirty="0" smtClean="0">
                <a:solidFill>
                  <a:schemeClr val="tx1"/>
                </a:solidFill>
                <a:latin typeface="+mn-ea"/>
              </a:rPr>
              <a:t>　   周辺施設と連携し</a:t>
            </a:r>
            <a:r>
              <a:rPr lang="ja-JP" altLang="en-US" sz="1400" dirty="0">
                <a:solidFill>
                  <a:schemeClr val="tx1"/>
                </a:solidFill>
                <a:latin typeface="+mn-ea"/>
              </a:rPr>
              <a:t>、</a:t>
            </a:r>
            <a:r>
              <a:rPr lang="ja-JP" altLang="en-US" sz="1400" dirty="0" smtClean="0">
                <a:solidFill>
                  <a:schemeClr val="tx1"/>
                </a:solidFill>
                <a:latin typeface="+mn-ea"/>
              </a:rPr>
              <a:t>都市シンクタンク機能や技術インキュベーション機能のさらなる充実を図る。</a:t>
            </a:r>
            <a:endParaRPr kumimoji="1" lang="en-US" altLang="ja-JP" sz="1400" dirty="0" smtClean="0">
              <a:solidFill>
                <a:schemeClr val="tx1"/>
              </a:solidFill>
              <a:latin typeface="+mn-ea"/>
            </a:endParaRPr>
          </a:p>
          <a:p>
            <a:pPr marL="285750" indent="-285750" algn="just">
              <a:buFont typeface="Wingdings" panose="05000000000000000000" pitchFamily="2" charset="2"/>
              <a:buChar char="l"/>
            </a:pPr>
            <a:r>
              <a:rPr lang="ja-JP" altLang="en-US" sz="1400" dirty="0" smtClean="0">
                <a:solidFill>
                  <a:schemeClr val="tx1"/>
                </a:solidFill>
                <a:latin typeface="+mn-ea"/>
              </a:rPr>
              <a:t>森之宮</a:t>
            </a:r>
            <a:r>
              <a:rPr kumimoji="1" lang="ja-JP" altLang="en-US" sz="1400" dirty="0">
                <a:solidFill>
                  <a:schemeClr val="tx1"/>
                </a:solidFill>
                <a:latin typeface="+mn-ea"/>
              </a:rPr>
              <a:t>キャンパス</a:t>
            </a:r>
            <a:r>
              <a:rPr kumimoji="1" lang="ja-JP" altLang="en-US" sz="1400" dirty="0" smtClean="0">
                <a:solidFill>
                  <a:schemeClr val="tx1"/>
                </a:solidFill>
                <a:latin typeface="+mn-ea"/>
              </a:rPr>
              <a:t>が「産官学民共創リビングラボ」のヘッドクォーター</a:t>
            </a:r>
            <a:r>
              <a:rPr kumimoji="1" lang="ja-JP" altLang="en-US" sz="1400" dirty="0">
                <a:solidFill>
                  <a:schemeClr val="tx1"/>
                </a:solidFill>
                <a:latin typeface="+mn-ea"/>
              </a:rPr>
              <a:t>となり、他のキャンパスとともに、公設試験研究機関、民間企業、行政機関等と密接に連携を</a:t>
            </a:r>
            <a:r>
              <a:rPr kumimoji="1" lang="ja-JP" altLang="en-US" sz="1400" dirty="0" smtClean="0">
                <a:solidFill>
                  <a:schemeClr val="tx1"/>
                </a:solidFill>
                <a:latin typeface="+mn-ea"/>
              </a:rPr>
              <a:t>図り、</a:t>
            </a:r>
            <a:r>
              <a:rPr lang="ja-JP" altLang="en-US" sz="1400" dirty="0" smtClean="0">
                <a:solidFill>
                  <a:schemeClr val="tx1"/>
                </a:solidFill>
                <a:latin typeface="+mn-ea"/>
              </a:rPr>
              <a:t>大阪</a:t>
            </a:r>
            <a:r>
              <a:rPr lang="ja-JP" altLang="en-US" sz="1400" dirty="0">
                <a:solidFill>
                  <a:schemeClr val="tx1"/>
                </a:solidFill>
                <a:latin typeface="+mn-ea"/>
              </a:rPr>
              <a:t>の都市課題の解決、産業競争力の強化、産学連携、スタートアップ、インキュベーションの活性化、イノベーションの誘発を</a:t>
            </a:r>
            <a:r>
              <a:rPr lang="ja-JP" altLang="en-US" sz="1400" dirty="0" smtClean="0">
                <a:solidFill>
                  <a:schemeClr val="tx1"/>
                </a:solidFill>
                <a:latin typeface="+mn-ea"/>
              </a:rPr>
              <a:t>図る。</a:t>
            </a:r>
            <a:endParaRPr lang="en-US" altLang="ja-JP" sz="1400" dirty="0" smtClean="0">
              <a:solidFill>
                <a:schemeClr val="tx1"/>
              </a:solidFill>
              <a:latin typeface="+mn-ea"/>
            </a:endParaRPr>
          </a:p>
          <a:p>
            <a:pPr marL="285750" indent="-285750" algn="just">
              <a:buFont typeface="Wingdings" panose="05000000000000000000" pitchFamily="2" charset="2"/>
              <a:buChar char="l"/>
            </a:pPr>
            <a:r>
              <a:rPr lang="ja-JP" altLang="en-US" sz="1400" dirty="0" smtClean="0">
                <a:solidFill>
                  <a:schemeClr val="tx1"/>
                </a:solidFill>
                <a:latin typeface="+mn-ea"/>
              </a:rPr>
              <a:t>「知の拠点」として</a:t>
            </a:r>
            <a:r>
              <a:rPr lang="ja-JP" altLang="en-US" sz="1400" dirty="0">
                <a:solidFill>
                  <a:schemeClr val="tx1"/>
                </a:solidFill>
                <a:latin typeface="+mn-ea"/>
              </a:rPr>
              <a:t>、当地区のイノベーション・コアを</a:t>
            </a:r>
            <a:r>
              <a:rPr lang="ja-JP" altLang="en-US" sz="1400" dirty="0" smtClean="0">
                <a:solidFill>
                  <a:schemeClr val="tx1"/>
                </a:solidFill>
                <a:latin typeface="+mn-ea"/>
              </a:rPr>
              <a:t>牽引し</a:t>
            </a:r>
            <a:r>
              <a:rPr lang="ja-JP" altLang="en-US" sz="1400" dirty="0">
                <a:solidFill>
                  <a:schemeClr val="tx1"/>
                </a:solidFill>
                <a:latin typeface="+mn-ea"/>
              </a:rPr>
              <a:t>、</a:t>
            </a:r>
            <a:r>
              <a:rPr lang="ja-JP" altLang="en-US" sz="1400" dirty="0" smtClean="0">
                <a:solidFill>
                  <a:schemeClr val="tx1"/>
                </a:solidFill>
                <a:latin typeface="+mn-ea"/>
              </a:rPr>
              <a:t>大阪</a:t>
            </a:r>
            <a:r>
              <a:rPr lang="ja-JP" altLang="en-US" sz="1400" dirty="0">
                <a:solidFill>
                  <a:schemeClr val="tx1"/>
                </a:solidFill>
                <a:latin typeface="+mn-ea"/>
              </a:rPr>
              <a:t>の発展に</a:t>
            </a:r>
            <a:r>
              <a:rPr lang="ja-JP" altLang="en-US" sz="1400" dirty="0" smtClean="0">
                <a:solidFill>
                  <a:schemeClr val="tx1"/>
                </a:solidFill>
                <a:latin typeface="+mn-ea"/>
              </a:rPr>
              <a:t>寄与する。</a:t>
            </a:r>
            <a:endParaRPr kumimoji="1" lang="en-US" altLang="ja-JP" sz="1400" dirty="0" smtClean="0">
              <a:solidFill>
                <a:schemeClr val="tx1"/>
              </a:solidFill>
              <a:latin typeface="+mn-ea"/>
            </a:endParaRPr>
          </a:p>
        </p:txBody>
      </p:sp>
      <p:sp>
        <p:nvSpPr>
          <p:cNvPr id="38" name="フリーフォーム 37">
            <a:extLst>
              <a:ext uri="{FF2B5EF4-FFF2-40B4-BE49-F238E27FC236}">
                <a16:creationId xmlns:a16="http://schemas.microsoft.com/office/drawing/2014/main" id="{A5B852C4-8CF5-C072-DBF3-80208C202430}"/>
              </a:ext>
            </a:extLst>
          </p:cNvPr>
          <p:cNvSpPr/>
          <p:nvPr/>
        </p:nvSpPr>
        <p:spPr>
          <a:xfrm>
            <a:off x="198713" y="2792882"/>
            <a:ext cx="7278068" cy="3624023"/>
          </a:xfrm>
          <a:custGeom>
            <a:avLst/>
            <a:gdLst>
              <a:gd name="connsiteX0" fmla="*/ 7277780 w 7282092"/>
              <a:gd name="connsiteY0" fmla="*/ 1904051 h 3624023"/>
              <a:gd name="connsiteX1" fmla="*/ 7282092 w 7282092"/>
              <a:gd name="connsiteY1" fmla="*/ 1904051 h 3624023"/>
              <a:gd name="connsiteX2" fmla="*/ 7282092 w 7282092"/>
              <a:gd name="connsiteY2" fmla="*/ 3624023 h 3624023"/>
              <a:gd name="connsiteX3" fmla="*/ 7277780 w 7282092"/>
              <a:gd name="connsiteY3" fmla="*/ 3624023 h 3624023"/>
              <a:gd name="connsiteX4" fmla="*/ 0 w 7282092"/>
              <a:gd name="connsiteY4" fmla="*/ 0 h 3624023"/>
              <a:gd name="connsiteX5" fmla="*/ 7277780 w 7282092"/>
              <a:gd name="connsiteY5" fmla="*/ 0 h 3624023"/>
              <a:gd name="connsiteX6" fmla="*/ 7277780 w 7282092"/>
              <a:gd name="connsiteY6" fmla="*/ 1904051 h 3624023"/>
              <a:gd name="connsiteX7" fmla="*/ 2724444 w 7282092"/>
              <a:gd name="connsiteY7" fmla="*/ 1904051 h 3624023"/>
              <a:gd name="connsiteX8" fmla="*/ 2724444 w 7282092"/>
              <a:gd name="connsiteY8" fmla="*/ 3624023 h 3624023"/>
              <a:gd name="connsiteX9" fmla="*/ 0 w 7282092"/>
              <a:gd name="connsiteY9" fmla="*/ 3624023 h 3624023"/>
              <a:gd name="connsiteX0" fmla="*/ 7277780 w 7282092"/>
              <a:gd name="connsiteY0" fmla="*/ 1904051 h 3624023"/>
              <a:gd name="connsiteX1" fmla="*/ 7282092 w 7282092"/>
              <a:gd name="connsiteY1" fmla="*/ 1904051 h 3624023"/>
              <a:gd name="connsiteX2" fmla="*/ 7282092 w 7282092"/>
              <a:gd name="connsiteY2" fmla="*/ 3624023 h 3624023"/>
              <a:gd name="connsiteX3" fmla="*/ 7277780 w 7282092"/>
              <a:gd name="connsiteY3" fmla="*/ 1904051 h 3624023"/>
              <a:gd name="connsiteX4" fmla="*/ 0 w 7282092"/>
              <a:gd name="connsiteY4" fmla="*/ 0 h 3624023"/>
              <a:gd name="connsiteX5" fmla="*/ 7277780 w 7282092"/>
              <a:gd name="connsiteY5" fmla="*/ 0 h 3624023"/>
              <a:gd name="connsiteX6" fmla="*/ 7277780 w 7282092"/>
              <a:gd name="connsiteY6" fmla="*/ 1904051 h 3624023"/>
              <a:gd name="connsiteX7" fmla="*/ 2724444 w 7282092"/>
              <a:gd name="connsiteY7" fmla="*/ 1904051 h 3624023"/>
              <a:gd name="connsiteX8" fmla="*/ 2724444 w 7282092"/>
              <a:gd name="connsiteY8" fmla="*/ 3624023 h 3624023"/>
              <a:gd name="connsiteX9" fmla="*/ 0 w 7282092"/>
              <a:gd name="connsiteY9" fmla="*/ 3624023 h 3624023"/>
              <a:gd name="connsiteX10" fmla="*/ 0 w 7282092"/>
              <a:gd name="connsiteY10" fmla="*/ 0 h 3624023"/>
              <a:gd name="connsiteX0" fmla="*/ 7277780 w 7282092"/>
              <a:gd name="connsiteY0" fmla="*/ 1904051 h 3624023"/>
              <a:gd name="connsiteX1" fmla="*/ 7282092 w 7282092"/>
              <a:gd name="connsiteY1" fmla="*/ 1904051 h 3624023"/>
              <a:gd name="connsiteX2" fmla="*/ 7277780 w 7282092"/>
              <a:gd name="connsiteY2" fmla="*/ 1904051 h 3624023"/>
              <a:gd name="connsiteX3" fmla="*/ 0 w 7282092"/>
              <a:gd name="connsiteY3" fmla="*/ 0 h 3624023"/>
              <a:gd name="connsiteX4" fmla="*/ 7277780 w 7282092"/>
              <a:gd name="connsiteY4" fmla="*/ 0 h 3624023"/>
              <a:gd name="connsiteX5" fmla="*/ 7277780 w 7282092"/>
              <a:gd name="connsiteY5" fmla="*/ 1904051 h 3624023"/>
              <a:gd name="connsiteX6" fmla="*/ 2724444 w 7282092"/>
              <a:gd name="connsiteY6" fmla="*/ 1904051 h 3624023"/>
              <a:gd name="connsiteX7" fmla="*/ 2724444 w 7282092"/>
              <a:gd name="connsiteY7" fmla="*/ 3624023 h 3624023"/>
              <a:gd name="connsiteX8" fmla="*/ 0 w 7282092"/>
              <a:gd name="connsiteY8" fmla="*/ 3624023 h 3624023"/>
              <a:gd name="connsiteX9" fmla="*/ 0 w 7282092"/>
              <a:gd name="connsiteY9" fmla="*/ 0 h 3624023"/>
              <a:gd name="connsiteX0" fmla="*/ 7277780 w 7282092"/>
              <a:gd name="connsiteY0" fmla="*/ 1904051 h 3624023"/>
              <a:gd name="connsiteX1" fmla="*/ 7282092 w 7282092"/>
              <a:gd name="connsiteY1" fmla="*/ 1904051 h 3624023"/>
              <a:gd name="connsiteX2" fmla="*/ 7277780 w 7282092"/>
              <a:gd name="connsiteY2" fmla="*/ 1904051 h 3624023"/>
              <a:gd name="connsiteX3" fmla="*/ 0 w 7282092"/>
              <a:gd name="connsiteY3" fmla="*/ 0 h 3624023"/>
              <a:gd name="connsiteX4" fmla="*/ 7277780 w 7282092"/>
              <a:gd name="connsiteY4" fmla="*/ 0 h 3624023"/>
              <a:gd name="connsiteX5" fmla="*/ 7277780 w 7282092"/>
              <a:gd name="connsiteY5" fmla="*/ 1904051 h 3624023"/>
              <a:gd name="connsiteX6" fmla="*/ 2724444 w 7282092"/>
              <a:gd name="connsiteY6" fmla="*/ 1904051 h 3624023"/>
              <a:gd name="connsiteX7" fmla="*/ 2724444 w 7282092"/>
              <a:gd name="connsiteY7" fmla="*/ 3624023 h 3624023"/>
              <a:gd name="connsiteX8" fmla="*/ 0 w 7282092"/>
              <a:gd name="connsiteY8" fmla="*/ 3624023 h 3624023"/>
              <a:gd name="connsiteX9" fmla="*/ 0 w 7282092"/>
              <a:gd name="connsiteY9" fmla="*/ 0 h 3624023"/>
              <a:gd name="connsiteX0" fmla="*/ 7277780 w 7282092"/>
              <a:gd name="connsiteY0" fmla="*/ 1904051 h 3624023"/>
              <a:gd name="connsiteX1" fmla="*/ 7282092 w 7282092"/>
              <a:gd name="connsiteY1" fmla="*/ 1904051 h 3624023"/>
              <a:gd name="connsiteX2" fmla="*/ 7277780 w 7282092"/>
              <a:gd name="connsiteY2" fmla="*/ 1904051 h 3624023"/>
              <a:gd name="connsiteX3" fmla="*/ 0 w 7282092"/>
              <a:gd name="connsiteY3" fmla="*/ 0 h 3624023"/>
              <a:gd name="connsiteX4" fmla="*/ 7277780 w 7282092"/>
              <a:gd name="connsiteY4" fmla="*/ 0 h 3624023"/>
              <a:gd name="connsiteX5" fmla="*/ 7184911 w 7282092"/>
              <a:gd name="connsiteY5" fmla="*/ 1820707 h 3624023"/>
              <a:gd name="connsiteX6" fmla="*/ 2724444 w 7282092"/>
              <a:gd name="connsiteY6" fmla="*/ 1904051 h 3624023"/>
              <a:gd name="connsiteX7" fmla="*/ 2724444 w 7282092"/>
              <a:gd name="connsiteY7" fmla="*/ 3624023 h 3624023"/>
              <a:gd name="connsiteX8" fmla="*/ 0 w 7282092"/>
              <a:gd name="connsiteY8" fmla="*/ 3624023 h 3624023"/>
              <a:gd name="connsiteX9" fmla="*/ 0 w 7282092"/>
              <a:gd name="connsiteY9" fmla="*/ 0 h 3624023"/>
              <a:gd name="connsiteX0" fmla="*/ 0 w 7277780"/>
              <a:gd name="connsiteY0" fmla="*/ 0 h 3624023"/>
              <a:gd name="connsiteX1" fmla="*/ 7277780 w 7277780"/>
              <a:gd name="connsiteY1" fmla="*/ 0 h 3624023"/>
              <a:gd name="connsiteX2" fmla="*/ 7184911 w 7277780"/>
              <a:gd name="connsiteY2" fmla="*/ 1820707 h 3624023"/>
              <a:gd name="connsiteX3" fmla="*/ 2724444 w 7277780"/>
              <a:gd name="connsiteY3" fmla="*/ 1904051 h 3624023"/>
              <a:gd name="connsiteX4" fmla="*/ 2724444 w 7277780"/>
              <a:gd name="connsiteY4" fmla="*/ 3624023 h 3624023"/>
              <a:gd name="connsiteX5" fmla="*/ 0 w 7277780"/>
              <a:gd name="connsiteY5" fmla="*/ 3624023 h 3624023"/>
              <a:gd name="connsiteX6" fmla="*/ 0 w 7277780"/>
              <a:gd name="connsiteY6" fmla="*/ 0 h 3624023"/>
              <a:gd name="connsiteX0" fmla="*/ 0 w 7282542"/>
              <a:gd name="connsiteY0" fmla="*/ 0 h 3624023"/>
              <a:gd name="connsiteX1" fmla="*/ 7277780 w 7282542"/>
              <a:gd name="connsiteY1" fmla="*/ 0 h 3624023"/>
              <a:gd name="connsiteX2" fmla="*/ 7282542 w 7282542"/>
              <a:gd name="connsiteY2" fmla="*/ 1901670 h 3624023"/>
              <a:gd name="connsiteX3" fmla="*/ 2724444 w 7282542"/>
              <a:gd name="connsiteY3" fmla="*/ 1904051 h 3624023"/>
              <a:gd name="connsiteX4" fmla="*/ 2724444 w 7282542"/>
              <a:gd name="connsiteY4" fmla="*/ 3624023 h 3624023"/>
              <a:gd name="connsiteX5" fmla="*/ 0 w 7282542"/>
              <a:gd name="connsiteY5" fmla="*/ 3624023 h 3624023"/>
              <a:gd name="connsiteX6" fmla="*/ 0 w 7282542"/>
              <a:gd name="connsiteY6" fmla="*/ 0 h 3624023"/>
              <a:gd name="connsiteX0" fmla="*/ 0 w 7277935"/>
              <a:gd name="connsiteY0" fmla="*/ 0 h 3624023"/>
              <a:gd name="connsiteX1" fmla="*/ 7277780 w 7277935"/>
              <a:gd name="connsiteY1" fmla="*/ 0 h 3624023"/>
              <a:gd name="connsiteX2" fmla="*/ 7269842 w 7277935"/>
              <a:gd name="connsiteY2" fmla="*/ 1898495 h 3624023"/>
              <a:gd name="connsiteX3" fmla="*/ 2724444 w 7277935"/>
              <a:gd name="connsiteY3" fmla="*/ 1904051 h 3624023"/>
              <a:gd name="connsiteX4" fmla="*/ 2724444 w 7277935"/>
              <a:gd name="connsiteY4" fmla="*/ 3624023 h 3624023"/>
              <a:gd name="connsiteX5" fmla="*/ 0 w 7277935"/>
              <a:gd name="connsiteY5" fmla="*/ 3624023 h 3624023"/>
              <a:gd name="connsiteX6" fmla="*/ 0 w 7277935"/>
              <a:gd name="connsiteY6" fmla="*/ 0 h 3624023"/>
              <a:gd name="connsiteX0" fmla="*/ 0 w 7277991"/>
              <a:gd name="connsiteY0" fmla="*/ 0 h 3624023"/>
              <a:gd name="connsiteX1" fmla="*/ 7277780 w 7277991"/>
              <a:gd name="connsiteY1" fmla="*/ 0 h 3624023"/>
              <a:gd name="connsiteX2" fmla="*/ 7273017 w 7277991"/>
              <a:gd name="connsiteY2" fmla="*/ 1898495 h 3624023"/>
              <a:gd name="connsiteX3" fmla="*/ 2724444 w 7277991"/>
              <a:gd name="connsiteY3" fmla="*/ 1904051 h 3624023"/>
              <a:gd name="connsiteX4" fmla="*/ 2724444 w 7277991"/>
              <a:gd name="connsiteY4" fmla="*/ 3624023 h 3624023"/>
              <a:gd name="connsiteX5" fmla="*/ 0 w 7277991"/>
              <a:gd name="connsiteY5" fmla="*/ 3624023 h 3624023"/>
              <a:gd name="connsiteX6" fmla="*/ 0 w 7277991"/>
              <a:gd name="connsiteY6" fmla="*/ 0 h 3624023"/>
              <a:gd name="connsiteX0" fmla="*/ 0 w 7282542"/>
              <a:gd name="connsiteY0" fmla="*/ 0 h 3624023"/>
              <a:gd name="connsiteX1" fmla="*/ 7277780 w 7282542"/>
              <a:gd name="connsiteY1" fmla="*/ 0 h 3624023"/>
              <a:gd name="connsiteX2" fmla="*/ 7282542 w 7282542"/>
              <a:gd name="connsiteY2" fmla="*/ 1898495 h 3624023"/>
              <a:gd name="connsiteX3" fmla="*/ 2724444 w 7282542"/>
              <a:gd name="connsiteY3" fmla="*/ 1904051 h 3624023"/>
              <a:gd name="connsiteX4" fmla="*/ 2724444 w 7282542"/>
              <a:gd name="connsiteY4" fmla="*/ 3624023 h 3624023"/>
              <a:gd name="connsiteX5" fmla="*/ 0 w 7282542"/>
              <a:gd name="connsiteY5" fmla="*/ 3624023 h 3624023"/>
              <a:gd name="connsiteX6" fmla="*/ 0 w 7282542"/>
              <a:gd name="connsiteY6" fmla="*/ 0 h 3624023"/>
              <a:gd name="connsiteX0" fmla="*/ 0 w 7278068"/>
              <a:gd name="connsiteY0" fmla="*/ 0 h 3624023"/>
              <a:gd name="connsiteX1" fmla="*/ 7277780 w 7278068"/>
              <a:gd name="connsiteY1" fmla="*/ 0 h 3624023"/>
              <a:gd name="connsiteX2" fmla="*/ 7275398 w 7278068"/>
              <a:gd name="connsiteY2" fmla="*/ 1898495 h 3624023"/>
              <a:gd name="connsiteX3" fmla="*/ 2724444 w 7278068"/>
              <a:gd name="connsiteY3" fmla="*/ 1904051 h 3624023"/>
              <a:gd name="connsiteX4" fmla="*/ 2724444 w 7278068"/>
              <a:gd name="connsiteY4" fmla="*/ 3624023 h 3624023"/>
              <a:gd name="connsiteX5" fmla="*/ 0 w 7278068"/>
              <a:gd name="connsiteY5" fmla="*/ 3624023 h 3624023"/>
              <a:gd name="connsiteX6" fmla="*/ 0 w 7278068"/>
              <a:gd name="connsiteY6" fmla="*/ 0 h 36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8068" h="3624023">
                <a:moveTo>
                  <a:pt x="0" y="0"/>
                </a:moveTo>
                <a:lnTo>
                  <a:pt x="7277780" y="0"/>
                </a:lnTo>
                <a:cubicBezTo>
                  <a:pt x="7279367" y="633890"/>
                  <a:pt x="7273811" y="1264605"/>
                  <a:pt x="7275398" y="1898495"/>
                </a:cubicBezTo>
                <a:lnTo>
                  <a:pt x="2724444" y="1904051"/>
                </a:lnTo>
                <a:lnTo>
                  <a:pt x="2724444" y="3624023"/>
                </a:lnTo>
                <a:lnTo>
                  <a:pt x="0" y="3624023"/>
                </a:lnTo>
                <a:lnTo>
                  <a:pt x="0" y="0"/>
                </a:lnTo>
                <a:close/>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lnSpc>
                <a:spcPct val="120000"/>
              </a:lnSpc>
            </a:pPr>
            <a:endParaRPr lang="en-US" altLang="ja-JP" sz="1400" b="1" dirty="0">
              <a:solidFill>
                <a:schemeClr val="tx1"/>
              </a:solidFill>
            </a:endParaRPr>
          </a:p>
        </p:txBody>
      </p:sp>
      <p:sp>
        <p:nvSpPr>
          <p:cNvPr id="93" name="テキスト ボックス 92"/>
          <p:cNvSpPr txBox="1"/>
          <p:nvPr/>
        </p:nvSpPr>
        <p:spPr>
          <a:xfrm>
            <a:off x="916353" y="4829315"/>
            <a:ext cx="6368263" cy="292388"/>
          </a:xfrm>
          <a:prstGeom prst="rect">
            <a:avLst/>
          </a:prstGeom>
          <a:solidFill>
            <a:schemeClr val="tx1"/>
          </a:solidFill>
        </p:spPr>
        <p:txBody>
          <a:bodyPr wrap="square" lIns="36000" rIns="36000" rtlCol="0">
            <a:spAutoFit/>
          </a:bodyPr>
          <a:lstStyle/>
          <a:p>
            <a:pPr algn="ctr"/>
            <a:r>
              <a:rPr lang="ja-JP" altLang="en-US" sz="1300" b="1" dirty="0" smtClean="0">
                <a:solidFill>
                  <a:schemeClr val="bg1"/>
                </a:solidFill>
                <a:latin typeface="+mn-ea"/>
              </a:rPr>
              <a:t>産官学民共</a:t>
            </a:r>
            <a:r>
              <a:rPr lang="ja-JP" altLang="en-US" sz="1300" b="1" dirty="0">
                <a:solidFill>
                  <a:schemeClr val="bg1"/>
                </a:solidFill>
                <a:latin typeface="+mn-ea"/>
              </a:rPr>
              <a:t>創</a:t>
            </a:r>
            <a:r>
              <a:rPr lang="ja-JP" altLang="en-US" sz="1300" b="1" dirty="0" smtClean="0">
                <a:solidFill>
                  <a:schemeClr val="bg1"/>
                </a:solidFill>
                <a:latin typeface="+mn-ea"/>
              </a:rPr>
              <a:t>リビングラボ</a:t>
            </a:r>
            <a:endParaRPr lang="ja-JP" altLang="en-US" sz="1300" b="1" dirty="0">
              <a:solidFill>
                <a:schemeClr val="bg1"/>
              </a:solidFill>
              <a:latin typeface="+mn-ea"/>
            </a:endParaRPr>
          </a:p>
        </p:txBody>
      </p:sp>
      <p:sp>
        <p:nvSpPr>
          <p:cNvPr id="3" name="角丸四角形 2"/>
          <p:cNvSpPr/>
          <p:nvPr/>
        </p:nvSpPr>
        <p:spPr>
          <a:xfrm>
            <a:off x="7403119" y="3325365"/>
            <a:ext cx="211871" cy="2559058"/>
          </a:xfrm>
          <a:prstGeom prst="roundRect">
            <a:avLst>
              <a:gd name="adj" fmla="val 50000"/>
            </a:avLst>
          </a:prstGeom>
          <a:solidFill>
            <a:schemeClr val="accent1">
              <a:lumMod val="50000"/>
            </a:schemeClr>
          </a:solidFill>
        </p:spPr>
        <p:txBody>
          <a:bodyPr vert="eaVert" wrap="square" lIns="0" tIns="36000" rIns="18000" bIns="36000" rtlCol="0" anchor="ctr" anchorCtr="1">
            <a:noAutofit/>
          </a:bodyPr>
          <a:lstStyle/>
          <a:p>
            <a:pPr algn="ctr"/>
            <a:endParaRPr kumimoji="1" lang="ja-JP" altLang="en-US" sz="1200" b="1" dirty="0">
              <a:solidFill>
                <a:schemeClr val="bg1"/>
              </a:solidFill>
            </a:endParaRPr>
          </a:p>
        </p:txBody>
      </p:sp>
      <p:sp>
        <p:nvSpPr>
          <p:cNvPr id="35" name="角丸四角形 34"/>
          <p:cNvSpPr/>
          <p:nvPr/>
        </p:nvSpPr>
        <p:spPr>
          <a:xfrm>
            <a:off x="7401469" y="3325364"/>
            <a:ext cx="211871" cy="2559058"/>
          </a:xfrm>
          <a:prstGeom prst="roundRect">
            <a:avLst>
              <a:gd name="adj" fmla="val 50000"/>
            </a:avLst>
          </a:prstGeom>
          <a:noFill/>
          <a:ln>
            <a:noFill/>
          </a:ln>
        </p:spPr>
        <p:txBody>
          <a:bodyPr vert="eaVert" wrap="square" lIns="0" tIns="36000" rIns="18000" bIns="36000" rtlCol="0" anchor="ctr" anchorCtr="1">
            <a:noAutofit/>
          </a:bodyPr>
          <a:lstStyle/>
          <a:p>
            <a:pPr algn="ctr"/>
            <a:r>
              <a:rPr kumimoji="1" lang="ja-JP" altLang="en-US" sz="1200" b="1" dirty="0" smtClean="0">
                <a:solidFill>
                  <a:schemeClr val="bg1"/>
                </a:solidFill>
              </a:rPr>
              <a:t>連　携</a:t>
            </a:r>
            <a:endParaRPr kumimoji="1" lang="ja-JP" altLang="en-US" sz="1200" b="1" dirty="0">
              <a:solidFill>
                <a:schemeClr val="bg1"/>
              </a:solidFill>
            </a:endParaRPr>
          </a:p>
        </p:txBody>
      </p:sp>
      <p:sp>
        <p:nvSpPr>
          <p:cNvPr id="37" name="角丸四角形 36"/>
          <p:cNvSpPr/>
          <p:nvPr/>
        </p:nvSpPr>
        <p:spPr>
          <a:xfrm>
            <a:off x="3087879" y="5214533"/>
            <a:ext cx="198246" cy="948148"/>
          </a:xfrm>
          <a:prstGeom prst="roundRect">
            <a:avLst>
              <a:gd name="adj" fmla="val 33985"/>
            </a:avLst>
          </a:prstGeom>
          <a:noFill/>
          <a:ln>
            <a:noFill/>
          </a:ln>
        </p:spPr>
        <p:style>
          <a:lnRef idx="3">
            <a:schemeClr val="lt1"/>
          </a:lnRef>
          <a:fillRef idx="1">
            <a:schemeClr val="accent3"/>
          </a:fillRef>
          <a:effectRef idx="1">
            <a:schemeClr val="accent3"/>
          </a:effectRef>
          <a:fontRef idx="minor">
            <a:schemeClr val="lt1"/>
          </a:fontRef>
        </p:style>
        <p:txBody>
          <a:bodyPr vert="eaVert" lIns="36000" tIns="0" rIns="36000" bIns="0" rtlCol="0" anchor="ctr"/>
          <a:lstStyle/>
          <a:p>
            <a:pPr algn="ctr"/>
            <a:r>
              <a:rPr kumimoji="1" lang="ja-JP" altLang="en-US" sz="1000" b="1" dirty="0" smtClean="0">
                <a:solidFill>
                  <a:schemeClr val="tx1"/>
                </a:solidFill>
              </a:rPr>
              <a:t>他キャンパス</a:t>
            </a:r>
            <a:endParaRPr kumimoji="1" lang="ja-JP" altLang="en-US" sz="1000" b="1" dirty="0">
              <a:solidFill>
                <a:schemeClr val="tx1"/>
              </a:solidFill>
            </a:endParaRPr>
          </a:p>
        </p:txBody>
      </p:sp>
      <p:sp>
        <p:nvSpPr>
          <p:cNvPr id="42" name="テキスト ボックス 41">
            <a:extLst>
              <a:ext uri="{FF2B5EF4-FFF2-40B4-BE49-F238E27FC236}">
                <a16:creationId xmlns:a16="http://schemas.microsoft.com/office/drawing/2014/main" id="{4E61E6E0-A5F8-F8F6-C261-CA560331F393}"/>
              </a:ext>
            </a:extLst>
          </p:cNvPr>
          <p:cNvSpPr txBox="1"/>
          <p:nvPr/>
        </p:nvSpPr>
        <p:spPr>
          <a:xfrm>
            <a:off x="3857435" y="4384746"/>
            <a:ext cx="1390800" cy="215444"/>
          </a:xfrm>
          <a:prstGeom prst="rect">
            <a:avLst/>
          </a:prstGeom>
          <a:noFill/>
        </p:spPr>
        <p:txBody>
          <a:bodyPr wrap="square" rtlCol="0">
            <a:spAutoFit/>
          </a:bodyPr>
          <a:lstStyle/>
          <a:p>
            <a:pPr algn="r"/>
            <a:r>
              <a:rPr kumimoji="1" lang="ja-JP" altLang="en-US" sz="800" dirty="0" smtClean="0">
                <a:latin typeface="游明朝" panose="02020400000000000000" pitchFamily="18" charset="-128"/>
                <a:ea typeface="游明朝" panose="02020400000000000000" pitchFamily="18" charset="-128"/>
              </a:rPr>
              <a:t>出典：大阪公立大学</a:t>
            </a:r>
            <a:r>
              <a:rPr kumimoji="1" lang="en-US" altLang="ja-JP" sz="800" dirty="0" smtClean="0">
                <a:latin typeface="游明朝" panose="02020400000000000000" pitchFamily="18" charset="-128"/>
                <a:ea typeface="游明朝" panose="02020400000000000000" pitchFamily="18" charset="-128"/>
              </a:rPr>
              <a:t>HP</a:t>
            </a:r>
            <a:endParaRPr kumimoji="1" lang="en-US" altLang="ja-JP" sz="800" dirty="0">
              <a:latin typeface="游明朝" panose="02020400000000000000" pitchFamily="18" charset="-128"/>
              <a:ea typeface="游明朝" panose="02020400000000000000" pitchFamily="18" charset="-128"/>
            </a:endParaRPr>
          </a:p>
        </p:txBody>
      </p:sp>
      <p:sp>
        <p:nvSpPr>
          <p:cNvPr id="43" name="テキスト ボックス 42">
            <a:extLst>
              <a:ext uri="{FF2B5EF4-FFF2-40B4-BE49-F238E27FC236}">
                <a16:creationId xmlns:a16="http://schemas.microsoft.com/office/drawing/2014/main" id="{4E61E6E0-A5F8-F8F6-C261-CA560331F393}"/>
              </a:ext>
            </a:extLst>
          </p:cNvPr>
          <p:cNvSpPr txBox="1"/>
          <p:nvPr/>
        </p:nvSpPr>
        <p:spPr>
          <a:xfrm>
            <a:off x="2945497" y="3164225"/>
            <a:ext cx="975668" cy="338554"/>
          </a:xfrm>
          <a:prstGeom prst="rect">
            <a:avLst/>
          </a:prstGeom>
          <a:noFill/>
        </p:spPr>
        <p:txBody>
          <a:bodyPr wrap="square" rtlCol="0">
            <a:spAutoFit/>
          </a:bodyPr>
          <a:lstStyle/>
          <a:p>
            <a:r>
              <a:rPr kumimoji="1" lang="ja-JP" altLang="en-US" sz="800" b="1" dirty="0" smtClean="0">
                <a:latin typeface="游ゴシック" panose="020B0400000000000000" pitchFamily="50" charset="-128"/>
                <a:ea typeface="游ゴシック" panose="020B0400000000000000" pitchFamily="50" charset="-128"/>
              </a:rPr>
              <a:t>１期キャンパス</a:t>
            </a:r>
            <a:endParaRPr kumimoji="1" lang="en-US" altLang="ja-JP" sz="800" b="1" dirty="0" smtClean="0">
              <a:latin typeface="游ゴシック" panose="020B0400000000000000" pitchFamily="50" charset="-128"/>
              <a:ea typeface="游ゴシック" panose="020B0400000000000000" pitchFamily="50" charset="-128"/>
            </a:endParaRPr>
          </a:p>
          <a:p>
            <a:r>
              <a:rPr kumimoji="1" lang="ja-JP" altLang="en-US" sz="800" b="1" dirty="0" smtClean="0">
                <a:latin typeface="游ゴシック" panose="020B0400000000000000" pitchFamily="50" charset="-128"/>
                <a:ea typeface="游ゴシック" panose="020B0400000000000000" pitchFamily="50" charset="-128"/>
              </a:rPr>
              <a:t>（イメージ）</a:t>
            </a:r>
            <a:endParaRPr kumimoji="1" lang="en-US" altLang="ja-JP" sz="800" b="1" dirty="0">
              <a:latin typeface="游ゴシック" panose="020B0400000000000000" pitchFamily="50" charset="-128"/>
              <a:ea typeface="游ゴシック" panose="020B0400000000000000" pitchFamily="50" charset="-128"/>
            </a:endParaRPr>
          </a:p>
        </p:txBody>
      </p:sp>
      <p:sp>
        <p:nvSpPr>
          <p:cNvPr id="44" name="正方形/長方形 43"/>
          <p:cNvSpPr/>
          <p:nvPr/>
        </p:nvSpPr>
        <p:spPr bwMode="white">
          <a:xfrm>
            <a:off x="930190" y="3418834"/>
            <a:ext cx="2053993" cy="111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ctr"/>
          <a:lstStyle/>
          <a:p>
            <a:r>
              <a:rPr kumimoji="1" lang="ja-JP" altLang="en-US" sz="1200" b="1" dirty="0" smtClean="0">
                <a:solidFill>
                  <a:schemeClr val="tx1"/>
                </a:solidFill>
              </a:rPr>
              <a:t>・全学基幹教育</a:t>
            </a:r>
            <a:endParaRPr kumimoji="1" lang="en-US" altLang="ja-JP" sz="1200" b="1" dirty="0" smtClean="0">
              <a:solidFill>
                <a:schemeClr val="tx1"/>
              </a:solidFill>
            </a:endParaRPr>
          </a:p>
          <a:p>
            <a:r>
              <a:rPr lang="ja-JP" altLang="en-US" sz="1200" b="1" dirty="0" smtClean="0">
                <a:solidFill>
                  <a:schemeClr val="tx1"/>
                </a:solidFill>
              </a:rPr>
              <a:t>・文学研究科</a:t>
            </a:r>
            <a:endParaRPr lang="en-US" altLang="ja-JP" sz="1200" b="1" dirty="0" smtClean="0">
              <a:solidFill>
                <a:schemeClr val="tx1"/>
              </a:solidFill>
            </a:endParaRPr>
          </a:p>
          <a:p>
            <a:r>
              <a:rPr lang="ja-JP" altLang="en-US" sz="1200" b="1" dirty="0" smtClean="0">
                <a:solidFill>
                  <a:schemeClr val="tx1"/>
                </a:solidFill>
              </a:rPr>
              <a:t>・ﾘﾊﾋﾞﾘﾃｰｼｮﾝ学研究科</a:t>
            </a:r>
            <a:endParaRPr lang="ja-JP" altLang="en-US" sz="1200" b="1" dirty="0">
              <a:solidFill>
                <a:schemeClr val="tx1"/>
              </a:solidFill>
            </a:endParaRPr>
          </a:p>
          <a:p>
            <a:r>
              <a:rPr lang="ja-JP" altLang="en-US" sz="1200" b="1" dirty="0" smtClean="0">
                <a:solidFill>
                  <a:schemeClr val="tx1"/>
                </a:solidFill>
              </a:rPr>
              <a:t>・</a:t>
            </a:r>
            <a:r>
              <a:rPr lang="ja-JP" altLang="en-US" sz="1100" b="1" dirty="0" smtClean="0">
                <a:solidFill>
                  <a:schemeClr val="tx1"/>
                </a:solidFill>
              </a:rPr>
              <a:t>生活科学研究科</a:t>
            </a:r>
            <a:r>
              <a:rPr lang="en-US" altLang="ja-JP" sz="800" b="1" dirty="0" smtClean="0">
                <a:solidFill>
                  <a:schemeClr val="tx1"/>
                </a:solidFill>
              </a:rPr>
              <a:t>(</a:t>
            </a:r>
            <a:r>
              <a:rPr lang="ja-JP" altLang="en-US" sz="800" b="1" dirty="0">
                <a:solidFill>
                  <a:schemeClr val="tx1"/>
                </a:solidFill>
              </a:rPr>
              <a:t>食</a:t>
            </a:r>
            <a:r>
              <a:rPr lang="ja-JP" altLang="en-US" sz="800" b="1" dirty="0" smtClean="0">
                <a:solidFill>
                  <a:schemeClr val="tx1"/>
                </a:solidFill>
              </a:rPr>
              <a:t>栄養学ｺｰｽ</a:t>
            </a:r>
            <a:r>
              <a:rPr lang="en-US" altLang="ja-JP" sz="800" b="1" dirty="0" smtClean="0">
                <a:solidFill>
                  <a:schemeClr val="tx1"/>
                </a:solidFill>
              </a:rPr>
              <a:t>)  </a:t>
            </a:r>
            <a:r>
              <a:rPr lang="ja-JP" altLang="en-US" sz="800" b="1" dirty="0">
                <a:solidFill>
                  <a:schemeClr val="tx1"/>
                </a:solidFill>
              </a:rPr>
              <a:t> </a:t>
            </a:r>
            <a:r>
              <a:rPr lang="ja-JP" altLang="en-US" sz="1100" b="1" dirty="0" smtClean="0">
                <a:solidFill>
                  <a:schemeClr val="tx1"/>
                </a:solidFill>
              </a:rPr>
              <a:t>等</a:t>
            </a:r>
            <a:endParaRPr kumimoji="1" lang="ja-JP" altLang="en-US" sz="1100" b="1" dirty="0">
              <a:solidFill>
                <a:schemeClr val="tx1"/>
              </a:solidFill>
            </a:endParaRPr>
          </a:p>
        </p:txBody>
      </p:sp>
    </p:spTree>
    <p:extLst>
      <p:ext uri="{BB962C8B-B14F-4D97-AF65-F5344CB8AC3E}">
        <p14:creationId xmlns:p14="http://schemas.microsoft.com/office/powerpoint/2010/main" val="73167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フリーフォーム 38"/>
          <p:cNvSpPr/>
          <p:nvPr/>
        </p:nvSpPr>
        <p:spPr>
          <a:xfrm>
            <a:off x="0" y="2333817"/>
            <a:ext cx="8919814" cy="3787608"/>
          </a:xfrm>
          <a:custGeom>
            <a:avLst/>
            <a:gdLst>
              <a:gd name="connsiteX0" fmla="*/ 76200 w 8801100"/>
              <a:gd name="connsiteY0" fmla="*/ 0 h 3857625"/>
              <a:gd name="connsiteX1" fmla="*/ 8801100 w 8801100"/>
              <a:gd name="connsiteY1" fmla="*/ 0 h 3857625"/>
              <a:gd name="connsiteX2" fmla="*/ 8801100 w 8801100"/>
              <a:gd name="connsiteY2" fmla="*/ 2047875 h 3857625"/>
              <a:gd name="connsiteX3" fmla="*/ 7410450 w 8801100"/>
              <a:gd name="connsiteY3" fmla="*/ 2047875 h 3857625"/>
              <a:gd name="connsiteX4" fmla="*/ 7410450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410450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00436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22439 w 8801100"/>
              <a:gd name="connsiteY4" fmla="*/ 3857625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59110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293102 w 8801100"/>
              <a:gd name="connsiteY3" fmla="*/ 2047875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801100 w 8801100"/>
              <a:gd name="connsiteY2" fmla="*/ 2047875 h 3857625"/>
              <a:gd name="connsiteX3" fmla="*/ 7381113 w 8801100"/>
              <a:gd name="connsiteY3" fmla="*/ 215712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84438 h 3857625"/>
              <a:gd name="connsiteX3" fmla="*/ 7381113 w 8801100"/>
              <a:gd name="connsiteY3" fmla="*/ 215712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15712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11751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39064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25408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25408 h 3857625"/>
              <a:gd name="connsiteX3" fmla="*/ 7381113 w 8801100"/>
              <a:gd name="connsiteY3" fmla="*/ 2211752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805"/>
              <a:gd name="connsiteY0" fmla="*/ 0 h 3857625"/>
              <a:gd name="connsiteX1" fmla="*/ 8801100 w 8801805"/>
              <a:gd name="connsiteY1" fmla="*/ 0 h 3857625"/>
              <a:gd name="connsiteX2" fmla="*/ 8801100 w 8801805"/>
              <a:gd name="connsiteY2" fmla="*/ 2218580 h 3857625"/>
              <a:gd name="connsiteX3" fmla="*/ 7381113 w 8801805"/>
              <a:gd name="connsiteY3" fmla="*/ 2211752 h 3857625"/>
              <a:gd name="connsiteX4" fmla="*/ 7373779 w 8801805"/>
              <a:gd name="connsiteY4" fmla="*/ 3850797 h 3857625"/>
              <a:gd name="connsiteX5" fmla="*/ 0 w 8801805"/>
              <a:gd name="connsiteY5" fmla="*/ 3857625 h 3857625"/>
              <a:gd name="connsiteX6" fmla="*/ 0 w 8801805"/>
              <a:gd name="connsiteY6" fmla="*/ 0 h 3857625"/>
              <a:gd name="connsiteX7" fmla="*/ 76200 w 8801805"/>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381113 w 8801100"/>
              <a:gd name="connsiteY3" fmla="*/ 2211752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33157 w 8801100"/>
              <a:gd name="connsiteY3" fmla="*/ 2218580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69828 w 8801100"/>
              <a:gd name="connsiteY3" fmla="*/ 2225408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69828 w 8801100"/>
              <a:gd name="connsiteY3" fmla="*/ 2225408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218580 h 3857625"/>
              <a:gd name="connsiteX3" fmla="*/ 7769828 w 8801100"/>
              <a:gd name="connsiteY3" fmla="*/ 219809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373779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25823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77163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769828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1916 w 8801100"/>
              <a:gd name="connsiteY3" fmla="*/ 2193828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1916 w 8801100"/>
              <a:gd name="connsiteY3" fmla="*/ 2198096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1 w 8801100"/>
              <a:gd name="connsiteY3" fmla="*/ 2195962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79183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814752 w 8801100"/>
              <a:gd name="connsiteY4" fmla="*/ 385079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270473 w 8801100"/>
              <a:gd name="connsiteY4" fmla="*/ 3527357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270473 w 8801100"/>
              <a:gd name="connsiteY4" fmla="*/ 3473450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806502 w 8801100"/>
              <a:gd name="connsiteY3" fmla="*/ 2191694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343287 w 8801100"/>
              <a:gd name="connsiteY3" fmla="*/ 2094662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343287 w 8801100"/>
              <a:gd name="connsiteY3" fmla="*/ 2094662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343287 w 8801100"/>
              <a:gd name="connsiteY3" fmla="*/ 2094662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343287 w 8801100"/>
              <a:gd name="connsiteY3" fmla="*/ 2094662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227483 w 8801100"/>
              <a:gd name="connsiteY3" fmla="*/ 2127006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227483 w 8801100"/>
              <a:gd name="connsiteY3" fmla="*/ 2202476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227483 w 8801100"/>
              <a:gd name="connsiteY3" fmla="*/ 2191694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793766 w 8801100"/>
              <a:gd name="connsiteY2" fmla="*/ 2191267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689542 w 8801100"/>
              <a:gd name="connsiteY2" fmla="*/ 2234393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689542 w 8801100"/>
              <a:gd name="connsiteY2" fmla="*/ 2234393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562158 w 8801100"/>
              <a:gd name="connsiteY2" fmla="*/ 2245175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562158 w 8801100"/>
              <a:gd name="connsiteY2" fmla="*/ 2245175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538998 w 8801100"/>
              <a:gd name="connsiteY2" fmla="*/ 2212832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801100"/>
              <a:gd name="connsiteY0" fmla="*/ 0 h 3857625"/>
              <a:gd name="connsiteX1" fmla="*/ 8801100 w 8801100"/>
              <a:gd name="connsiteY1" fmla="*/ 0 h 3857625"/>
              <a:gd name="connsiteX2" fmla="*/ 8538998 w 8801100"/>
              <a:gd name="connsiteY2" fmla="*/ 2212832 h 3857625"/>
              <a:gd name="connsiteX3" fmla="*/ 7227483 w 8801100"/>
              <a:gd name="connsiteY3" fmla="*/ 2213257 h 3857625"/>
              <a:gd name="connsiteX4" fmla="*/ 7235731 w 8801100"/>
              <a:gd name="connsiteY4" fmla="*/ 3408761 h 3857625"/>
              <a:gd name="connsiteX5" fmla="*/ 0 w 8801100"/>
              <a:gd name="connsiteY5" fmla="*/ 3857625 h 3857625"/>
              <a:gd name="connsiteX6" fmla="*/ 0 w 8801100"/>
              <a:gd name="connsiteY6" fmla="*/ 0 h 3857625"/>
              <a:gd name="connsiteX7" fmla="*/ 76200 w 8801100"/>
              <a:gd name="connsiteY7" fmla="*/ 0 h 3857625"/>
              <a:gd name="connsiteX0" fmla="*/ 76200 w 8539096"/>
              <a:gd name="connsiteY0" fmla="*/ 0 h 3857625"/>
              <a:gd name="connsiteX1" fmla="*/ 8500010 w 8539096"/>
              <a:gd name="connsiteY1" fmla="*/ 0 h 3857625"/>
              <a:gd name="connsiteX2" fmla="*/ 8538998 w 8539096"/>
              <a:gd name="connsiteY2" fmla="*/ 2212832 h 3857625"/>
              <a:gd name="connsiteX3" fmla="*/ 7227483 w 8539096"/>
              <a:gd name="connsiteY3" fmla="*/ 2213257 h 3857625"/>
              <a:gd name="connsiteX4" fmla="*/ 7235731 w 8539096"/>
              <a:gd name="connsiteY4" fmla="*/ 3408761 h 3857625"/>
              <a:gd name="connsiteX5" fmla="*/ 0 w 8539096"/>
              <a:gd name="connsiteY5" fmla="*/ 3857625 h 3857625"/>
              <a:gd name="connsiteX6" fmla="*/ 0 w 8539096"/>
              <a:gd name="connsiteY6" fmla="*/ 0 h 3857625"/>
              <a:gd name="connsiteX7" fmla="*/ 76200 w 8539096"/>
              <a:gd name="connsiteY7" fmla="*/ 0 h 3857625"/>
              <a:gd name="connsiteX0" fmla="*/ 76200 w 8539417"/>
              <a:gd name="connsiteY0" fmla="*/ 0 h 3857625"/>
              <a:gd name="connsiteX1" fmla="*/ 8534751 w 8539417"/>
              <a:gd name="connsiteY1" fmla="*/ 0 h 3857625"/>
              <a:gd name="connsiteX2" fmla="*/ 8538998 w 8539417"/>
              <a:gd name="connsiteY2" fmla="*/ 2212832 h 3857625"/>
              <a:gd name="connsiteX3" fmla="*/ 7227483 w 8539417"/>
              <a:gd name="connsiteY3" fmla="*/ 2213257 h 3857625"/>
              <a:gd name="connsiteX4" fmla="*/ 7235731 w 8539417"/>
              <a:gd name="connsiteY4" fmla="*/ 3408761 h 3857625"/>
              <a:gd name="connsiteX5" fmla="*/ 0 w 8539417"/>
              <a:gd name="connsiteY5" fmla="*/ 3857625 h 3857625"/>
              <a:gd name="connsiteX6" fmla="*/ 0 w 8539417"/>
              <a:gd name="connsiteY6" fmla="*/ 0 h 3857625"/>
              <a:gd name="connsiteX7" fmla="*/ 76200 w 8539417"/>
              <a:gd name="connsiteY7" fmla="*/ 0 h 3857625"/>
              <a:gd name="connsiteX0" fmla="*/ 76200 w 8581072"/>
              <a:gd name="connsiteY0" fmla="*/ 0 h 3857625"/>
              <a:gd name="connsiteX1" fmla="*/ 8581072 w 8581072"/>
              <a:gd name="connsiteY1" fmla="*/ 0 h 3857625"/>
              <a:gd name="connsiteX2" fmla="*/ 8538998 w 8581072"/>
              <a:gd name="connsiteY2" fmla="*/ 2212832 h 3857625"/>
              <a:gd name="connsiteX3" fmla="*/ 7227483 w 8581072"/>
              <a:gd name="connsiteY3" fmla="*/ 2213257 h 3857625"/>
              <a:gd name="connsiteX4" fmla="*/ 7235731 w 8581072"/>
              <a:gd name="connsiteY4" fmla="*/ 3408761 h 3857625"/>
              <a:gd name="connsiteX5" fmla="*/ 0 w 8581072"/>
              <a:gd name="connsiteY5" fmla="*/ 3857625 h 3857625"/>
              <a:gd name="connsiteX6" fmla="*/ 0 w 8581072"/>
              <a:gd name="connsiteY6" fmla="*/ 0 h 3857625"/>
              <a:gd name="connsiteX7" fmla="*/ 76200 w 8581072"/>
              <a:gd name="connsiteY7" fmla="*/ 0 h 3857625"/>
              <a:gd name="connsiteX0" fmla="*/ 76200 w 8581072"/>
              <a:gd name="connsiteY0" fmla="*/ 0 h 3857625"/>
              <a:gd name="connsiteX1" fmla="*/ 8581072 w 8581072"/>
              <a:gd name="connsiteY1" fmla="*/ 0 h 3857625"/>
              <a:gd name="connsiteX2" fmla="*/ 8538998 w 8581072"/>
              <a:gd name="connsiteY2" fmla="*/ 2212832 h 3857625"/>
              <a:gd name="connsiteX3" fmla="*/ 7227483 w 8581072"/>
              <a:gd name="connsiteY3" fmla="*/ 2213257 h 3857625"/>
              <a:gd name="connsiteX4" fmla="*/ 7235731 w 8581072"/>
              <a:gd name="connsiteY4" fmla="*/ 3408761 h 3857625"/>
              <a:gd name="connsiteX5" fmla="*/ 0 w 8581072"/>
              <a:gd name="connsiteY5" fmla="*/ 3857625 h 3857625"/>
              <a:gd name="connsiteX6" fmla="*/ 0 w 8581072"/>
              <a:gd name="connsiteY6" fmla="*/ 0 h 3857625"/>
              <a:gd name="connsiteX7" fmla="*/ 76200 w 8581072"/>
              <a:gd name="connsiteY7" fmla="*/ 0 h 3857625"/>
              <a:gd name="connsiteX0" fmla="*/ 76200 w 8581072"/>
              <a:gd name="connsiteY0" fmla="*/ 0 h 3857625"/>
              <a:gd name="connsiteX1" fmla="*/ 8581072 w 8581072"/>
              <a:gd name="connsiteY1" fmla="*/ 0 h 3857625"/>
              <a:gd name="connsiteX2" fmla="*/ 8573740 w 8581072"/>
              <a:gd name="connsiteY2" fmla="*/ 2202050 h 3857625"/>
              <a:gd name="connsiteX3" fmla="*/ 7227483 w 8581072"/>
              <a:gd name="connsiteY3" fmla="*/ 2213257 h 3857625"/>
              <a:gd name="connsiteX4" fmla="*/ 7235731 w 8581072"/>
              <a:gd name="connsiteY4" fmla="*/ 3408761 h 3857625"/>
              <a:gd name="connsiteX5" fmla="*/ 0 w 8581072"/>
              <a:gd name="connsiteY5" fmla="*/ 3857625 h 3857625"/>
              <a:gd name="connsiteX6" fmla="*/ 0 w 8581072"/>
              <a:gd name="connsiteY6" fmla="*/ 0 h 3857625"/>
              <a:gd name="connsiteX7" fmla="*/ 76200 w 8581072"/>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227483 w 8585320"/>
              <a:gd name="connsiteY3" fmla="*/ 2213257 h 3857625"/>
              <a:gd name="connsiteX4" fmla="*/ 7235731 w 8585320"/>
              <a:gd name="connsiteY4" fmla="*/ 3408761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227483 w 8585320"/>
              <a:gd name="connsiteY3" fmla="*/ 2213257 h 3857625"/>
              <a:gd name="connsiteX4" fmla="*/ 7235731 w 8585320"/>
              <a:gd name="connsiteY4" fmla="*/ 3408761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227483 w 8585320"/>
              <a:gd name="connsiteY3" fmla="*/ 2213257 h 3857625"/>
              <a:gd name="connsiteX4" fmla="*/ 7235731 w 8585320"/>
              <a:gd name="connsiteY4" fmla="*/ 3408761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227483 w 8585320"/>
              <a:gd name="connsiteY3" fmla="*/ 2213257 h 3857625"/>
              <a:gd name="connsiteX4" fmla="*/ 7444178 w 8585320"/>
              <a:gd name="connsiteY4" fmla="*/ 3397980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227483 w 8585320"/>
              <a:gd name="connsiteY3" fmla="*/ 2213257 h 3857625"/>
              <a:gd name="connsiteX4" fmla="*/ 7594724 w 8585320"/>
              <a:gd name="connsiteY4" fmla="*/ 3387199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459090 w 8585320"/>
              <a:gd name="connsiteY3" fmla="*/ 2213257 h 3857625"/>
              <a:gd name="connsiteX4" fmla="*/ 7594724 w 8585320"/>
              <a:gd name="connsiteY4" fmla="*/ 3387199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459090 w 8585320"/>
              <a:gd name="connsiteY3" fmla="*/ 2213257 h 3857625"/>
              <a:gd name="connsiteX4" fmla="*/ 7594724 w 8585320"/>
              <a:gd name="connsiteY4" fmla="*/ 3387199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459090 w 8585320"/>
              <a:gd name="connsiteY3" fmla="*/ 2213257 h 3857625"/>
              <a:gd name="connsiteX4" fmla="*/ 7594724 w 8585320"/>
              <a:gd name="connsiteY4" fmla="*/ 3387199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551733 w 8585320"/>
              <a:gd name="connsiteY3" fmla="*/ 2213257 h 3857625"/>
              <a:gd name="connsiteX4" fmla="*/ 7594724 w 8585320"/>
              <a:gd name="connsiteY4" fmla="*/ 3387199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857625"/>
              <a:gd name="connsiteX1" fmla="*/ 8581072 w 8585320"/>
              <a:gd name="connsiteY1" fmla="*/ 0 h 3857625"/>
              <a:gd name="connsiteX2" fmla="*/ 8585320 w 8585320"/>
              <a:gd name="connsiteY2" fmla="*/ 2202050 h 3857625"/>
              <a:gd name="connsiteX3" fmla="*/ 7574895 w 8585320"/>
              <a:gd name="connsiteY3" fmla="*/ 2213257 h 3857625"/>
              <a:gd name="connsiteX4" fmla="*/ 7594724 w 8585320"/>
              <a:gd name="connsiteY4" fmla="*/ 3387199 h 3857625"/>
              <a:gd name="connsiteX5" fmla="*/ 0 w 8585320"/>
              <a:gd name="connsiteY5" fmla="*/ 3857625 h 3857625"/>
              <a:gd name="connsiteX6" fmla="*/ 0 w 8585320"/>
              <a:gd name="connsiteY6" fmla="*/ 0 h 3857625"/>
              <a:gd name="connsiteX7" fmla="*/ 76200 w 8585320"/>
              <a:gd name="connsiteY7" fmla="*/ 0 h 3857625"/>
              <a:gd name="connsiteX0" fmla="*/ 76200 w 8585320"/>
              <a:gd name="connsiteY0" fmla="*/ 0 h 3387199"/>
              <a:gd name="connsiteX1" fmla="*/ 8581072 w 8585320"/>
              <a:gd name="connsiteY1" fmla="*/ 0 h 3387199"/>
              <a:gd name="connsiteX2" fmla="*/ 8585320 w 8585320"/>
              <a:gd name="connsiteY2" fmla="*/ 2202050 h 3387199"/>
              <a:gd name="connsiteX3" fmla="*/ 7574895 w 8585320"/>
              <a:gd name="connsiteY3" fmla="*/ 2213257 h 3387199"/>
              <a:gd name="connsiteX4" fmla="*/ 7594724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387199"/>
              <a:gd name="connsiteX1" fmla="*/ 8581072 w 8585320"/>
              <a:gd name="connsiteY1" fmla="*/ 0 h 3387199"/>
              <a:gd name="connsiteX2" fmla="*/ 8585320 w 8585320"/>
              <a:gd name="connsiteY2" fmla="*/ 2202050 h 3387199"/>
              <a:gd name="connsiteX3" fmla="*/ 2734291 w 8585320"/>
              <a:gd name="connsiteY3" fmla="*/ 2181742 h 3387199"/>
              <a:gd name="connsiteX4" fmla="*/ 7594724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387199"/>
              <a:gd name="connsiteX1" fmla="*/ 8581072 w 8585320"/>
              <a:gd name="connsiteY1" fmla="*/ 0 h 3387199"/>
              <a:gd name="connsiteX2" fmla="*/ 8585320 w 8585320"/>
              <a:gd name="connsiteY2" fmla="*/ 2202050 h 3387199"/>
              <a:gd name="connsiteX3" fmla="*/ 4799164 w 8585320"/>
              <a:gd name="connsiteY3" fmla="*/ 2192247 h 3387199"/>
              <a:gd name="connsiteX4" fmla="*/ 7594724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387199"/>
              <a:gd name="connsiteX1" fmla="*/ 8581072 w 8585320"/>
              <a:gd name="connsiteY1" fmla="*/ 0 h 3387199"/>
              <a:gd name="connsiteX2" fmla="*/ 8585320 w 8585320"/>
              <a:gd name="connsiteY2" fmla="*/ 2202050 h 3387199"/>
              <a:gd name="connsiteX3" fmla="*/ 4799164 w 8585320"/>
              <a:gd name="connsiteY3" fmla="*/ 2192247 h 3387199"/>
              <a:gd name="connsiteX4" fmla="*/ 4830276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387199"/>
              <a:gd name="connsiteX1" fmla="*/ 8581072 w 8585320"/>
              <a:gd name="connsiteY1" fmla="*/ 0 h 3387199"/>
              <a:gd name="connsiteX2" fmla="*/ 8585320 w 8585320"/>
              <a:gd name="connsiteY2" fmla="*/ 2202050 h 3387199"/>
              <a:gd name="connsiteX3" fmla="*/ 4810447 w 8585320"/>
              <a:gd name="connsiteY3" fmla="*/ 2213257 h 3387199"/>
              <a:gd name="connsiteX4" fmla="*/ 4830276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684692"/>
              <a:gd name="connsiteX1" fmla="*/ 8581072 w 8585320"/>
              <a:gd name="connsiteY1" fmla="*/ 0 h 3684692"/>
              <a:gd name="connsiteX2" fmla="*/ 8585320 w 8585320"/>
              <a:gd name="connsiteY2" fmla="*/ 2202050 h 3684692"/>
              <a:gd name="connsiteX3" fmla="*/ 4810447 w 8585320"/>
              <a:gd name="connsiteY3" fmla="*/ 2213257 h 3684692"/>
              <a:gd name="connsiteX4" fmla="*/ 4830276 w 8585320"/>
              <a:gd name="connsiteY4" fmla="*/ 3387199 h 3684692"/>
              <a:gd name="connsiteX5" fmla="*/ 0 w 8585320"/>
              <a:gd name="connsiteY5" fmla="*/ 3383245 h 3684692"/>
              <a:gd name="connsiteX6" fmla="*/ 0 w 8585320"/>
              <a:gd name="connsiteY6" fmla="*/ 0 h 3684692"/>
              <a:gd name="connsiteX7" fmla="*/ 76200 w 8585320"/>
              <a:gd name="connsiteY7" fmla="*/ 0 h 3684692"/>
              <a:gd name="connsiteX0" fmla="*/ 76200 w 8585320"/>
              <a:gd name="connsiteY0" fmla="*/ 0 h 3684692"/>
              <a:gd name="connsiteX1" fmla="*/ 8581072 w 8585320"/>
              <a:gd name="connsiteY1" fmla="*/ 0 h 3684692"/>
              <a:gd name="connsiteX2" fmla="*/ 8585320 w 8585320"/>
              <a:gd name="connsiteY2" fmla="*/ 2202050 h 3684692"/>
              <a:gd name="connsiteX3" fmla="*/ 4810447 w 8585320"/>
              <a:gd name="connsiteY3" fmla="*/ 2213257 h 3684692"/>
              <a:gd name="connsiteX4" fmla="*/ 4830276 w 8585320"/>
              <a:gd name="connsiteY4" fmla="*/ 3387199 h 3684692"/>
              <a:gd name="connsiteX5" fmla="*/ 0 w 8585320"/>
              <a:gd name="connsiteY5" fmla="*/ 3383245 h 3684692"/>
              <a:gd name="connsiteX6" fmla="*/ 0 w 8585320"/>
              <a:gd name="connsiteY6" fmla="*/ 0 h 3684692"/>
              <a:gd name="connsiteX7" fmla="*/ 76200 w 8585320"/>
              <a:gd name="connsiteY7" fmla="*/ 0 h 3684692"/>
              <a:gd name="connsiteX0" fmla="*/ 76200 w 8585320"/>
              <a:gd name="connsiteY0" fmla="*/ 0 h 3387199"/>
              <a:gd name="connsiteX1" fmla="*/ 8581072 w 8585320"/>
              <a:gd name="connsiteY1" fmla="*/ 0 h 3387199"/>
              <a:gd name="connsiteX2" fmla="*/ 8585320 w 8585320"/>
              <a:gd name="connsiteY2" fmla="*/ 2202050 h 3387199"/>
              <a:gd name="connsiteX3" fmla="*/ 4810447 w 8585320"/>
              <a:gd name="connsiteY3" fmla="*/ 2213257 h 3387199"/>
              <a:gd name="connsiteX4" fmla="*/ 4830276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473455"/>
              <a:gd name="connsiteX1" fmla="*/ 8581072 w 8585320"/>
              <a:gd name="connsiteY1" fmla="*/ 0 h 3473455"/>
              <a:gd name="connsiteX2" fmla="*/ 8585320 w 8585320"/>
              <a:gd name="connsiteY2" fmla="*/ 2202050 h 3473455"/>
              <a:gd name="connsiteX3" fmla="*/ 4815031 w 8585320"/>
              <a:gd name="connsiteY3" fmla="*/ 2208989 h 3473455"/>
              <a:gd name="connsiteX4" fmla="*/ 4830276 w 8585320"/>
              <a:gd name="connsiteY4" fmla="*/ 3387199 h 3473455"/>
              <a:gd name="connsiteX5" fmla="*/ 0 w 8585320"/>
              <a:gd name="connsiteY5" fmla="*/ 3383245 h 3473455"/>
              <a:gd name="connsiteX6" fmla="*/ 0 w 8585320"/>
              <a:gd name="connsiteY6" fmla="*/ 0 h 3473455"/>
              <a:gd name="connsiteX7" fmla="*/ 76200 w 8585320"/>
              <a:gd name="connsiteY7" fmla="*/ 0 h 3473455"/>
              <a:gd name="connsiteX0" fmla="*/ 76200 w 8585320"/>
              <a:gd name="connsiteY0" fmla="*/ 0 h 3473455"/>
              <a:gd name="connsiteX1" fmla="*/ 8581072 w 8585320"/>
              <a:gd name="connsiteY1" fmla="*/ 0 h 3473455"/>
              <a:gd name="connsiteX2" fmla="*/ 8585320 w 8585320"/>
              <a:gd name="connsiteY2" fmla="*/ 2202050 h 3473455"/>
              <a:gd name="connsiteX3" fmla="*/ 4815031 w 8585320"/>
              <a:gd name="connsiteY3" fmla="*/ 2208989 h 3473455"/>
              <a:gd name="connsiteX4" fmla="*/ 4830276 w 8585320"/>
              <a:gd name="connsiteY4" fmla="*/ 3387199 h 3473455"/>
              <a:gd name="connsiteX5" fmla="*/ 0 w 8585320"/>
              <a:gd name="connsiteY5" fmla="*/ 3383245 h 3473455"/>
              <a:gd name="connsiteX6" fmla="*/ 0 w 8585320"/>
              <a:gd name="connsiteY6" fmla="*/ 0 h 3473455"/>
              <a:gd name="connsiteX7" fmla="*/ 76200 w 8585320"/>
              <a:gd name="connsiteY7" fmla="*/ 0 h 3473455"/>
              <a:gd name="connsiteX0" fmla="*/ 76200 w 8585320"/>
              <a:gd name="connsiteY0" fmla="*/ 0 h 3473455"/>
              <a:gd name="connsiteX1" fmla="*/ 8581072 w 8585320"/>
              <a:gd name="connsiteY1" fmla="*/ 0 h 3473455"/>
              <a:gd name="connsiteX2" fmla="*/ 8585320 w 8585320"/>
              <a:gd name="connsiteY2" fmla="*/ 2202050 h 3473455"/>
              <a:gd name="connsiteX3" fmla="*/ 4833366 w 8585320"/>
              <a:gd name="connsiteY3" fmla="*/ 2208989 h 3473455"/>
              <a:gd name="connsiteX4" fmla="*/ 4830276 w 8585320"/>
              <a:gd name="connsiteY4" fmla="*/ 3387199 h 3473455"/>
              <a:gd name="connsiteX5" fmla="*/ 0 w 8585320"/>
              <a:gd name="connsiteY5" fmla="*/ 3383245 h 3473455"/>
              <a:gd name="connsiteX6" fmla="*/ 0 w 8585320"/>
              <a:gd name="connsiteY6" fmla="*/ 0 h 3473455"/>
              <a:gd name="connsiteX7" fmla="*/ 76200 w 8585320"/>
              <a:gd name="connsiteY7" fmla="*/ 0 h 3473455"/>
              <a:gd name="connsiteX0" fmla="*/ 76200 w 8585320"/>
              <a:gd name="connsiteY0" fmla="*/ 0 h 3473455"/>
              <a:gd name="connsiteX1" fmla="*/ 8581072 w 8585320"/>
              <a:gd name="connsiteY1" fmla="*/ 0 h 3473455"/>
              <a:gd name="connsiteX2" fmla="*/ 8585320 w 8585320"/>
              <a:gd name="connsiteY2" fmla="*/ 2202050 h 3473455"/>
              <a:gd name="connsiteX3" fmla="*/ 4833366 w 8585320"/>
              <a:gd name="connsiteY3" fmla="*/ 2208989 h 3473455"/>
              <a:gd name="connsiteX4" fmla="*/ 4830276 w 8585320"/>
              <a:gd name="connsiteY4" fmla="*/ 3387199 h 3473455"/>
              <a:gd name="connsiteX5" fmla="*/ 0 w 8585320"/>
              <a:gd name="connsiteY5" fmla="*/ 3383245 h 3473455"/>
              <a:gd name="connsiteX6" fmla="*/ 0 w 8585320"/>
              <a:gd name="connsiteY6" fmla="*/ 0 h 3473455"/>
              <a:gd name="connsiteX7" fmla="*/ 76200 w 8585320"/>
              <a:gd name="connsiteY7" fmla="*/ 0 h 3473455"/>
              <a:gd name="connsiteX0" fmla="*/ 76200 w 8585320"/>
              <a:gd name="connsiteY0" fmla="*/ 0 h 3387199"/>
              <a:gd name="connsiteX1" fmla="*/ 8581072 w 8585320"/>
              <a:gd name="connsiteY1" fmla="*/ 0 h 3387199"/>
              <a:gd name="connsiteX2" fmla="*/ 8585320 w 8585320"/>
              <a:gd name="connsiteY2" fmla="*/ 2202050 h 3387199"/>
              <a:gd name="connsiteX3" fmla="*/ 4833366 w 8585320"/>
              <a:gd name="connsiteY3" fmla="*/ 2208989 h 3387199"/>
              <a:gd name="connsiteX4" fmla="*/ 4830276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473455"/>
              <a:gd name="connsiteX1" fmla="*/ 8581072 w 8585320"/>
              <a:gd name="connsiteY1" fmla="*/ 0 h 3473455"/>
              <a:gd name="connsiteX2" fmla="*/ 8585320 w 8585320"/>
              <a:gd name="connsiteY2" fmla="*/ 2202050 h 3473455"/>
              <a:gd name="connsiteX3" fmla="*/ 4824199 w 8585320"/>
              <a:gd name="connsiteY3" fmla="*/ 2208989 h 3473455"/>
              <a:gd name="connsiteX4" fmla="*/ 4830276 w 8585320"/>
              <a:gd name="connsiteY4" fmla="*/ 3387199 h 3473455"/>
              <a:gd name="connsiteX5" fmla="*/ 0 w 8585320"/>
              <a:gd name="connsiteY5" fmla="*/ 3383245 h 3473455"/>
              <a:gd name="connsiteX6" fmla="*/ 0 w 8585320"/>
              <a:gd name="connsiteY6" fmla="*/ 0 h 3473455"/>
              <a:gd name="connsiteX7" fmla="*/ 76200 w 8585320"/>
              <a:gd name="connsiteY7" fmla="*/ 0 h 3473455"/>
              <a:gd name="connsiteX0" fmla="*/ 76200 w 8585320"/>
              <a:gd name="connsiteY0" fmla="*/ 0 h 3473455"/>
              <a:gd name="connsiteX1" fmla="*/ 8581072 w 8585320"/>
              <a:gd name="connsiteY1" fmla="*/ 0 h 3473455"/>
              <a:gd name="connsiteX2" fmla="*/ 8585320 w 8585320"/>
              <a:gd name="connsiteY2" fmla="*/ 2202050 h 3473455"/>
              <a:gd name="connsiteX3" fmla="*/ 4824199 w 8585320"/>
              <a:gd name="connsiteY3" fmla="*/ 2208989 h 3473455"/>
              <a:gd name="connsiteX4" fmla="*/ 4830276 w 8585320"/>
              <a:gd name="connsiteY4" fmla="*/ 3387199 h 3473455"/>
              <a:gd name="connsiteX5" fmla="*/ 0 w 8585320"/>
              <a:gd name="connsiteY5" fmla="*/ 3383245 h 3473455"/>
              <a:gd name="connsiteX6" fmla="*/ 0 w 8585320"/>
              <a:gd name="connsiteY6" fmla="*/ 0 h 3473455"/>
              <a:gd name="connsiteX7" fmla="*/ 76200 w 8585320"/>
              <a:gd name="connsiteY7" fmla="*/ 0 h 3473455"/>
              <a:gd name="connsiteX0" fmla="*/ 76200 w 8585320"/>
              <a:gd name="connsiteY0" fmla="*/ 0 h 3387199"/>
              <a:gd name="connsiteX1" fmla="*/ 8581072 w 8585320"/>
              <a:gd name="connsiteY1" fmla="*/ 0 h 3387199"/>
              <a:gd name="connsiteX2" fmla="*/ 8585320 w 8585320"/>
              <a:gd name="connsiteY2" fmla="*/ 2202050 h 3387199"/>
              <a:gd name="connsiteX3" fmla="*/ 4824199 w 8585320"/>
              <a:gd name="connsiteY3" fmla="*/ 2208989 h 3387199"/>
              <a:gd name="connsiteX4" fmla="*/ 4830276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473876"/>
              <a:gd name="connsiteX1" fmla="*/ 8581072 w 8585320"/>
              <a:gd name="connsiteY1" fmla="*/ 0 h 3473876"/>
              <a:gd name="connsiteX2" fmla="*/ 8585320 w 8585320"/>
              <a:gd name="connsiteY2" fmla="*/ 2202050 h 3473876"/>
              <a:gd name="connsiteX3" fmla="*/ 5808211 w 8585320"/>
              <a:gd name="connsiteY3" fmla="*/ 2203299 h 3473876"/>
              <a:gd name="connsiteX4" fmla="*/ 4830276 w 8585320"/>
              <a:gd name="connsiteY4" fmla="*/ 3387199 h 3473876"/>
              <a:gd name="connsiteX5" fmla="*/ 0 w 8585320"/>
              <a:gd name="connsiteY5" fmla="*/ 3383245 h 3473876"/>
              <a:gd name="connsiteX6" fmla="*/ 0 w 8585320"/>
              <a:gd name="connsiteY6" fmla="*/ 0 h 3473876"/>
              <a:gd name="connsiteX7" fmla="*/ 76200 w 8585320"/>
              <a:gd name="connsiteY7" fmla="*/ 0 h 3473876"/>
              <a:gd name="connsiteX0" fmla="*/ 76200 w 8585320"/>
              <a:gd name="connsiteY0" fmla="*/ 0 h 3473876"/>
              <a:gd name="connsiteX1" fmla="*/ 8581072 w 8585320"/>
              <a:gd name="connsiteY1" fmla="*/ 0 h 3473876"/>
              <a:gd name="connsiteX2" fmla="*/ 8585320 w 8585320"/>
              <a:gd name="connsiteY2" fmla="*/ 2202050 h 3473876"/>
              <a:gd name="connsiteX3" fmla="*/ 5808211 w 8585320"/>
              <a:gd name="connsiteY3" fmla="*/ 2203299 h 3473876"/>
              <a:gd name="connsiteX4" fmla="*/ 4830276 w 8585320"/>
              <a:gd name="connsiteY4" fmla="*/ 3387199 h 3473876"/>
              <a:gd name="connsiteX5" fmla="*/ 0 w 8585320"/>
              <a:gd name="connsiteY5" fmla="*/ 3383245 h 3473876"/>
              <a:gd name="connsiteX6" fmla="*/ 0 w 8585320"/>
              <a:gd name="connsiteY6" fmla="*/ 0 h 3473876"/>
              <a:gd name="connsiteX7" fmla="*/ 76200 w 8585320"/>
              <a:gd name="connsiteY7" fmla="*/ 0 h 3473876"/>
              <a:gd name="connsiteX0" fmla="*/ 76200 w 8585320"/>
              <a:gd name="connsiteY0" fmla="*/ 0 h 3387199"/>
              <a:gd name="connsiteX1" fmla="*/ 8581072 w 8585320"/>
              <a:gd name="connsiteY1" fmla="*/ 0 h 3387199"/>
              <a:gd name="connsiteX2" fmla="*/ 8585320 w 8585320"/>
              <a:gd name="connsiteY2" fmla="*/ 2202050 h 3387199"/>
              <a:gd name="connsiteX3" fmla="*/ 5808211 w 8585320"/>
              <a:gd name="connsiteY3" fmla="*/ 2203299 h 3387199"/>
              <a:gd name="connsiteX4" fmla="*/ 4830276 w 8585320"/>
              <a:gd name="connsiteY4" fmla="*/ 3387199 h 3387199"/>
              <a:gd name="connsiteX5" fmla="*/ 0 w 8585320"/>
              <a:gd name="connsiteY5" fmla="*/ 3383245 h 3387199"/>
              <a:gd name="connsiteX6" fmla="*/ 0 w 8585320"/>
              <a:gd name="connsiteY6" fmla="*/ 0 h 3387199"/>
              <a:gd name="connsiteX7" fmla="*/ 76200 w 8585320"/>
              <a:gd name="connsiteY7" fmla="*/ 0 h 3387199"/>
              <a:gd name="connsiteX0" fmla="*/ 76200 w 8585320"/>
              <a:gd name="connsiteY0" fmla="*/ 0 h 3394027"/>
              <a:gd name="connsiteX1" fmla="*/ 8581072 w 8585320"/>
              <a:gd name="connsiteY1" fmla="*/ 0 h 3394027"/>
              <a:gd name="connsiteX2" fmla="*/ 8585320 w 8585320"/>
              <a:gd name="connsiteY2" fmla="*/ 2202050 h 3394027"/>
              <a:gd name="connsiteX3" fmla="*/ 5808211 w 8585320"/>
              <a:gd name="connsiteY3" fmla="*/ 2203299 h 3394027"/>
              <a:gd name="connsiteX4" fmla="*/ 5813065 w 8585320"/>
              <a:gd name="connsiteY4" fmla="*/ 3394027 h 3394027"/>
              <a:gd name="connsiteX5" fmla="*/ 0 w 8585320"/>
              <a:gd name="connsiteY5" fmla="*/ 3383245 h 3394027"/>
              <a:gd name="connsiteX6" fmla="*/ 0 w 8585320"/>
              <a:gd name="connsiteY6" fmla="*/ 0 h 3394027"/>
              <a:gd name="connsiteX7" fmla="*/ 76200 w 8585320"/>
              <a:gd name="connsiteY7" fmla="*/ 0 h 3394027"/>
              <a:gd name="connsiteX0" fmla="*/ 76200 w 8585320"/>
              <a:gd name="connsiteY0" fmla="*/ 0 h 3394027"/>
              <a:gd name="connsiteX1" fmla="*/ 8581072 w 8585320"/>
              <a:gd name="connsiteY1" fmla="*/ 0 h 3394027"/>
              <a:gd name="connsiteX2" fmla="*/ 8585320 w 8585320"/>
              <a:gd name="connsiteY2" fmla="*/ 2202050 h 3394027"/>
              <a:gd name="connsiteX3" fmla="*/ 5808211 w 8585320"/>
              <a:gd name="connsiteY3" fmla="*/ 2203299 h 3394027"/>
              <a:gd name="connsiteX4" fmla="*/ 5805731 w 8585320"/>
              <a:gd name="connsiteY4" fmla="*/ 3394027 h 3394027"/>
              <a:gd name="connsiteX5" fmla="*/ 0 w 8585320"/>
              <a:gd name="connsiteY5" fmla="*/ 3383245 h 3394027"/>
              <a:gd name="connsiteX6" fmla="*/ 0 w 8585320"/>
              <a:gd name="connsiteY6" fmla="*/ 0 h 3394027"/>
              <a:gd name="connsiteX7" fmla="*/ 76200 w 8585320"/>
              <a:gd name="connsiteY7" fmla="*/ 0 h 339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5320" h="3394027">
                <a:moveTo>
                  <a:pt x="76200" y="0"/>
                </a:moveTo>
                <a:lnTo>
                  <a:pt x="8581072" y="0"/>
                </a:lnTo>
                <a:lnTo>
                  <a:pt x="8585320" y="2202050"/>
                </a:lnTo>
                <a:lnTo>
                  <a:pt x="5808211" y="2203299"/>
                </a:lnTo>
                <a:cubicBezTo>
                  <a:pt x="5807384" y="2600208"/>
                  <a:pt x="5806558" y="2997118"/>
                  <a:pt x="5805731" y="3394027"/>
                </a:cubicBezTo>
                <a:lnTo>
                  <a:pt x="0" y="3383245"/>
                </a:lnTo>
                <a:lnTo>
                  <a:pt x="0" y="0"/>
                </a:lnTo>
                <a:lnTo>
                  <a:pt x="76200" y="0"/>
                </a:lnTo>
                <a:close/>
              </a:path>
            </a:pathLst>
          </a:custGeom>
          <a:solidFill>
            <a:srgbClr val="FF0000">
              <a:alpha val="31000"/>
            </a:srgbClr>
          </a:solidFill>
          <a:ln w="444500" cap="rnd">
            <a:noFill/>
            <a:prstDash val="solid"/>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0"/>
          </a:p>
        </p:txBody>
      </p:sp>
      <p:sp>
        <p:nvSpPr>
          <p:cNvPr id="49" name="フリーフォーム 48"/>
          <p:cNvSpPr/>
          <p:nvPr/>
        </p:nvSpPr>
        <p:spPr>
          <a:xfrm>
            <a:off x="2802398" y="3100012"/>
            <a:ext cx="5817980" cy="2670501"/>
          </a:xfrm>
          <a:custGeom>
            <a:avLst/>
            <a:gdLst>
              <a:gd name="connsiteX0" fmla="*/ 3252333 w 5817980"/>
              <a:gd name="connsiteY0" fmla="*/ 1788898 h 2670501"/>
              <a:gd name="connsiteX1" fmla="*/ 5817980 w 5817980"/>
              <a:gd name="connsiteY1" fmla="*/ 1788898 h 2670501"/>
              <a:gd name="connsiteX2" fmla="*/ 5817980 w 5817980"/>
              <a:gd name="connsiteY2" fmla="*/ 2654970 h 2670501"/>
              <a:gd name="connsiteX3" fmla="*/ 3252333 w 5817980"/>
              <a:gd name="connsiteY3" fmla="*/ 2654970 h 2670501"/>
              <a:gd name="connsiteX4" fmla="*/ 0 w 5817980"/>
              <a:gd name="connsiteY4" fmla="*/ 0 h 2670501"/>
              <a:gd name="connsiteX5" fmla="*/ 5817980 w 5817980"/>
              <a:gd name="connsiteY5" fmla="*/ 0 h 2670501"/>
              <a:gd name="connsiteX6" fmla="*/ 5817980 w 5817980"/>
              <a:gd name="connsiteY6" fmla="*/ 1532165 h 2670501"/>
              <a:gd name="connsiteX7" fmla="*/ 2904982 w 5817980"/>
              <a:gd name="connsiteY7" fmla="*/ 1532165 h 2670501"/>
              <a:gd name="connsiteX8" fmla="*/ 2904982 w 5817980"/>
              <a:gd name="connsiteY8" fmla="*/ 2665827 h 2670501"/>
              <a:gd name="connsiteX9" fmla="*/ 5817980 w 5817980"/>
              <a:gd name="connsiteY9" fmla="*/ 2665827 h 2670501"/>
              <a:gd name="connsiteX10" fmla="*/ 5817980 w 5817980"/>
              <a:gd name="connsiteY10" fmla="*/ 2670501 h 2670501"/>
              <a:gd name="connsiteX11" fmla="*/ 0 w 5817980"/>
              <a:gd name="connsiteY11" fmla="*/ 2670501 h 2670501"/>
              <a:gd name="connsiteX0" fmla="*/ 3252333 w 5817980"/>
              <a:gd name="connsiteY0" fmla="*/ 2654970 h 2670501"/>
              <a:gd name="connsiteX1" fmla="*/ 5817980 w 5817980"/>
              <a:gd name="connsiteY1" fmla="*/ 1788898 h 2670501"/>
              <a:gd name="connsiteX2" fmla="*/ 5817980 w 5817980"/>
              <a:gd name="connsiteY2" fmla="*/ 2654970 h 2670501"/>
              <a:gd name="connsiteX3" fmla="*/ 3252333 w 5817980"/>
              <a:gd name="connsiteY3" fmla="*/ 2654970 h 2670501"/>
              <a:gd name="connsiteX4" fmla="*/ 0 w 5817980"/>
              <a:gd name="connsiteY4" fmla="*/ 0 h 2670501"/>
              <a:gd name="connsiteX5" fmla="*/ 5817980 w 5817980"/>
              <a:gd name="connsiteY5" fmla="*/ 0 h 2670501"/>
              <a:gd name="connsiteX6" fmla="*/ 5817980 w 5817980"/>
              <a:gd name="connsiteY6" fmla="*/ 1532165 h 2670501"/>
              <a:gd name="connsiteX7" fmla="*/ 2904982 w 5817980"/>
              <a:gd name="connsiteY7" fmla="*/ 1532165 h 2670501"/>
              <a:gd name="connsiteX8" fmla="*/ 2904982 w 5817980"/>
              <a:gd name="connsiteY8" fmla="*/ 2665827 h 2670501"/>
              <a:gd name="connsiteX9" fmla="*/ 5817980 w 5817980"/>
              <a:gd name="connsiteY9" fmla="*/ 2665827 h 2670501"/>
              <a:gd name="connsiteX10" fmla="*/ 5817980 w 5817980"/>
              <a:gd name="connsiteY10" fmla="*/ 2670501 h 2670501"/>
              <a:gd name="connsiteX11" fmla="*/ 0 w 5817980"/>
              <a:gd name="connsiteY11" fmla="*/ 2670501 h 2670501"/>
              <a:gd name="connsiteX12" fmla="*/ 0 w 5817980"/>
              <a:gd name="connsiteY12" fmla="*/ 0 h 2670501"/>
              <a:gd name="connsiteX0" fmla="*/ 5817980 w 5817980"/>
              <a:gd name="connsiteY0" fmla="*/ 2654970 h 2670501"/>
              <a:gd name="connsiteX1" fmla="*/ 5817980 w 5817980"/>
              <a:gd name="connsiteY1" fmla="*/ 1788898 h 2670501"/>
              <a:gd name="connsiteX2" fmla="*/ 5817980 w 5817980"/>
              <a:gd name="connsiteY2" fmla="*/ 2654970 h 2670501"/>
              <a:gd name="connsiteX3" fmla="*/ 0 w 5817980"/>
              <a:gd name="connsiteY3" fmla="*/ 0 h 2670501"/>
              <a:gd name="connsiteX4" fmla="*/ 5817980 w 5817980"/>
              <a:gd name="connsiteY4" fmla="*/ 0 h 2670501"/>
              <a:gd name="connsiteX5" fmla="*/ 5817980 w 5817980"/>
              <a:gd name="connsiteY5" fmla="*/ 1532165 h 2670501"/>
              <a:gd name="connsiteX6" fmla="*/ 2904982 w 5817980"/>
              <a:gd name="connsiteY6" fmla="*/ 1532165 h 2670501"/>
              <a:gd name="connsiteX7" fmla="*/ 2904982 w 5817980"/>
              <a:gd name="connsiteY7" fmla="*/ 2665827 h 2670501"/>
              <a:gd name="connsiteX8" fmla="*/ 5817980 w 5817980"/>
              <a:gd name="connsiteY8" fmla="*/ 2665827 h 2670501"/>
              <a:gd name="connsiteX9" fmla="*/ 5817980 w 5817980"/>
              <a:gd name="connsiteY9" fmla="*/ 2670501 h 2670501"/>
              <a:gd name="connsiteX10" fmla="*/ 0 w 5817980"/>
              <a:gd name="connsiteY10" fmla="*/ 2670501 h 2670501"/>
              <a:gd name="connsiteX11" fmla="*/ 0 w 5817980"/>
              <a:gd name="connsiteY11" fmla="*/ 0 h 2670501"/>
              <a:gd name="connsiteX0" fmla="*/ 5817980 w 5817980"/>
              <a:gd name="connsiteY0" fmla="*/ 2654970 h 2670501"/>
              <a:gd name="connsiteX1" fmla="*/ 5817980 w 5817980"/>
              <a:gd name="connsiteY1" fmla="*/ 1788898 h 2670501"/>
              <a:gd name="connsiteX2" fmla="*/ 5817980 w 5817980"/>
              <a:gd name="connsiteY2" fmla="*/ 2654970 h 2670501"/>
              <a:gd name="connsiteX3" fmla="*/ 0 w 5817980"/>
              <a:gd name="connsiteY3" fmla="*/ 0 h 2670501"/>
              <a:gd name="connsiteX4" fmla="*/ 5817980 w 5817980"/>
              <a:gd name="connsiteY4" fmla="*/ 0 h 2670501"/>
              <a:gd name="connsiteX5" fmla="*/ 5817980 w 5817980"/>
              <a:gd name="connsiteY5" fmla="*/ 1532165 h 2670501"/>
              <a:gd name="connsiteX6" fmla="*/ 2904982 w 5817980"/>
              <a:gd name="connsiteY6" fmla="*/ 1532165 h 2670501"/>
              <a:gd name="connsiteX7" fmla="*/ 2904982 w 5817980"/>
              <a:gd name="connsiteY7" fmla="*/ 2665827 h 2670501"/>
              <a:gd name="connsiteX8" fmla="*/ 5817980 w 5817980"/>
              <a:gd name="connsiteY8" fmla="*/ 2665827 h 2670501"/>
              <a:gd name="connsiteX9" fmla="*/ 0 w 5817980"/>
              <a:gd name="connsiteY9" fmla="*/ 2670501 h 2670501"/>
              <a:gd name="connsiteX10" fmla="*/ 0 w 5817980"/>
              <a:gd name="connsiteY10" fmla="*/ 0 h 2670501"/>
              <a:gd name="connsiteX0" fmla="*/ 0 w 5817980"/>
              <a:gd name="connsiteY0" fmla="*/ 0 h 2670501"/>
              <a:gd name="connsiteX1" fmla="*/ 5817980 w 5817980"/>
              <a:gd name="connsiteY1" fmla="*/ 0 h 2670501"/>
              <a:gd name="connsiteX2" fmla="*/ 5817980 w 5817980"/>
              <a:gd name="connsiteY2" fmla="*/ 1532165 h 2670501"/>
              <a:gd name="connsiteX3" fmla="*/ 2904982 w 5817980"/>
              <a:gd name="connsiteY3" fmla="*/ 1532165 h 2670501"/>
              <a:gd name="connsiteX4" fmla="*/ 2904982 w 5817980"/>
              <a:gd name="connsiteY4" fmla="*/ 2665827 h 2670501"/>
              <a:gd name="connsiteX5" fmla="*/ 5817980 w 5817980"/>
              <a:gd name="connsiteY5" fmla="*/ 2665827 h 2670501"/>
              <a:gd name="connsiteX6" fmla="*/ 0 w 5817980"/>
              <a:gd name="connsiteY6" fmla="*/ 2670501 h 2670501"/>
              <a:gd name="connsiteX7" fmla="*/ 0 w 5817980"/>
              <a:gd name="connsiteY7" fmla="*/ 0 h 2670501"/>
              <a:gd name="connsiteX0" fmla="*/ 0 w 5817980"/>
              <a:gd name="connsiteY0" fmla="*/ 0 h 2670501"/>
              <a:gd name="connsiteX1" fmla="*/ 5817980 w 5817980"/>
              <a:gd name="connsiteY1" fmla="*/ 0 h 2670501"/>
              <a:gd name="connsiteX2" fmla="*/ 5817980 w 5817980"/>
              <a:gd name="connsiteY2" fmla="*/ 1532165 h 2670501"/>
              <a:gd name="connsiteX3" fmla="*/ 2904982 w 5817980"/>
              <a:gd name="connsiteY3" fmla="*/ 1532165 h 2670501"/>
              <a:gd name="connsiteX4" fmla="*/ 2904982 w 5817980"/>
              <a:gd name="connsiteY4" fmla="*/ 2665827 h 2670501"/>
              <a:gd name="connsiteX5" fmla="*/ 0 w 5817980"/>
              <a:gd name="connsiteY5" fmla="*/ 2670501 h 2670501"/>
              <a:gd name="connsiteX6" fmla="*/ 0 w 5817980"/>
              <a:gd name="connsiteY6" fmla="*/ 0 h 26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7980" h="2670501">
                <a:moveTo>
                  <a:pt x="0" y="0"/>
                </a:moveTo>
                <a:lnTo>
                  <a:pt x="5817980" y="0"/>
                </a:lnTo>
                <a:lnTo>
                  <a:pt x="5817980" y="1532165"/>
                </a:lnTo>
                <a:lnTo>
                  <a:pt x="2904982" y="1532165"/>
                </a:lnTo>
                <a:lnTo>
                  <a:pt x="2904982" y="2665827"/>
                </a:lnTo>
                <a:lnTo>
                  <a:pt x="0" y="2670501"/>
                </a:lnTo>
                <a:lnTo>
                  <a:pt x="0" y="0"/>
                </a:lnTo>
                <a:close/>
              </a:path>
            </a:pathLst>
          </a:cu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テキスト ボックス 39">
            <a:extLst>
              <a:ext uri="{FF2B5EF4-FFF2-40B4-BE49-F238E27FC236}">
                <a16:creationId xmlns:a16="http://schemas.microsoft.com/office/drawing/2014/main" id="{EB3106EC-D3CD-5F8D-1684-4D12220D4C9A}"/>
              </a:ext>
            </a:extLst>
          </p:cNvPr>
          <p:cNvSpPr txBox="1"/>
          <p:nvPr/>
        </p:nvSpPr>
        <p:spPr>
          <a:xfrm>
            <a:off x="127000" y="2450461"/>
            <a:ext cx="8884653" cy="369332"/>
          </a:xfrm>
          <a:prstGeom prst="rect">
            <a:avLst/>
          </a:prstGeom>
          <a:noFill/>
        </p:spPr>
        <p:txBody>
          <a:bodyPr wrap="square" rtlCol="0">
            <a:spAutoFit/>
          </a:bodyPr>
          <a:lstStyle/>
          <a:p>
            <a:pPr algn="ctr"/>
            <a:r>
              <a:rPr kumimoji="1" lang="en-US" altLang="ja-JP" b="1" dirty="0" smtClean="0"/>
              <a:t>『</a:t>
            </a:r>
            <a:r>
              <a:rPr kumimoji="1" lang="ja-JP" altLang="en-US" b="1" dirty="0" smtClean="0"/>
              <a:t>イノベーション・コアゾーン</a:t>
            </a:r>
            <a:r>
              <a:rPr kumimoji="1" lang="en-US" altLang="ja-JP" b="1" dirty="0" smtClean="0"/>
              <a:t>』</a:t>
            </a:r>
            <a:endParaRPr kumimoji="1" lang="ja-JP" altLang="en-US" b="1" dirty="0"/>
          </a:p>
        </p:txBody>
      </p:sp>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16</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a:t>
            </a:r>
            <a:r>
              <a:rPr kumimoji="1" lang="ja-JP" altLang="en-US" sz="1400" b="1" dirty="0" smtClean="0">
                <a:solidFill>
                  <a:schemeClr val="accent5"/>
                </a:solidFill>
              </a:rPr>
              <a:t>）１</a:t>
            </a:r>
            <a:r>
              <a:rPr kumimoji="1" lang="en-US" altLang="ja-JP" sz="1400" b="1" dirty="0" smtClean="0">
                <a:solidFill>
                  <a:schemeClr val="accent5"/>
                </a:solidFill>
              </a:rPr>
              <a:t>.</a:t>
            </a:r>
            <a:r>
              <a:rPr kumimoji="1" lang="ja-JP" altLang="en-US" sz="1400" b="1" dirty="0" smtClean="0">
                <a:solidFill>
                  <a:schemeClr val="accent5"/>
                </a:solidFill>
              </a:rPr>
              <a:t>５期開発の取組内容</a:t>
            </a:r>
            <a:endParaRPr kumimoji="1" lang="ja-JP" altLang="en-US" sz="1400" b="1" dirty="0">
              <a:solidFill>
                <a:schemeClr val="accent5"/>
              </a:solidFill>
            </a:endParaRPr>
          </a:p>
        </p:txBody>
      </p:sp>
      <p:sp>
        <p:nvSpPr>
          <p:cNvPr id="9" name="角丸四角形 8"/>
          <p:cNvSpPr/>
          <p:nvPr/>
        </p:nvSpPr>
        <p:spPr>
          <a:xfrm>
            <a:off x="228600" y="945963"/>
            <a:ext cx="8686800" cy="1249892"/>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36000" rtlCol="0" anchor="t">
            <a:spAutoFit/>
          </a:bodyPr>
          <a:lstStyle/>
          <a:p>
            <a:pPr marL="285750" indent="-285750" algn="just">
              <a:buFont typeface="Wingdings" panose="05000000000000000000" pitchFamily="2" charset="2"/>
              <a:buChar char="l"/>
            </a:pPr>
            <a:r>
              <a:rPr kumimoji="1" lang="ja-JP" altLang="en-US" sz="1400" dirty="0">
                <a:solidFill>
                  <a:schemeClr val="tx1"/>
                </a:solidFill>
              </a:rPr>
              <a:t>大阪城東部地区の</a:t>
            </a:r>
            <a:r>
              <a:rPr kumimoji="1" lang="ja-JP" altLang="en-US" sz="1400" dirty="0" smtClean="0">
                <a:solidFill>
                  <a:schemeClr val="tx1"/>
                </a:solidFill>
              </a:rPr>
              <a:t>まちづくりの方向性に沿った</a:t>
            </a:r>
            <a:r>
              <a:rPr kumimoji="1" lang="ja-JP" altLang="en-US" sz="1400" dirty="0">
                <a:solidFill>
                  <a:schemeClr val="tx1"/>
                </a:solidFill>
              </a:rPr>
              <a:t>開発を検討</a:t>
            </a:r>
            <a:r>
              <a:rPr kumimoji="1" lang="ja-JP" altLang="en-US" sz="1400" dirty="0" smtClean="0">
                <a:solidFill>
                  <a:schemeClr val="tx1"/>
                </a:solidFill>
              </a:rPr>
              <a:t>。</a:t>
            </a:r>
            <a:endParaRPr kumimoji="1" lang="en-US" altLang="ja-JP" sz="1400" dirty="0" smtClean="0">
              <a:solidFill>
                <a:schemeClr val="tx1"/>
              </a:solidFill>
            </a:endParaRPr>
          </a:p>
          <a:p>
            <a:pPr marL="285750" indent="-285750" algn="just">
              <a:buFont typeface="Wingdings" panose="05000000000000000000" pitchFamily="2" charset="2"/>
              <a:buChar char="l"/>
            </a:pPr>
            <a:r>
              <a:rPr kumimoji="1" lang="ja-JP" altLang="en-US" sz="1400" dirty="0" smtClean="0">
                <a:solidFill>
                  <a:schemeClr val="tx1"/>
                </a:solidFill>
              </a:rPr>
              <a:t>新駅を中心としたアクセス向上、周辺地域のポテンシャル向上を活かした大阪城公園の観光インパクトを活用したにぎわい創出。</a:t>
            </a:r>
            <a:endParaRPr kumimoji="1" lang="en-US" altLang="ja-JP" sz="1400" dirty="0" smtClean="0">
              <a:solidFill>
                <a:schemeClr val="tx1"/>
              </a:solidFill>
            </a:endParaRPr>
          </a:p>
          <a:p>
            <a:pPr marL="285750" indent="-285750" algn="just">
              <a:buFont typeface="Wingdings" panose="05000000000000000000" pitchFamily="2" charset="2"/>
              <a:buChar char="l"/>
            </a:pPr>
            <a:r>
              <a:rPr kumimoji="1" lang="ja-JP" altLang="en-US" sz="1400" dirty="0" smtClean="0">
                <a:solidFill>
                  <a:schemeClr val="tx1"/>
                </a:solidFill>
              </a:rPr>
              <a:t>国際</a:t>
            </a:r>
            <a:r>
              <a:rPr kumimoji="1" lang="ja-JP" altLang="en-US" sz="1400" dirty="0">
                <a:solidFill>
                  <a:schemeClr val="tx1"/>
                </a:solidFill>
              </a:rPr>
              <a:t>色ある業務・商業・宿泊・居住などの多様な交流・連携機能</a:t>
            </a:r>
            <a:r>
              <a:rPr kumimoji="1" lang="ja-JP" altLang="en-US" sz="1400" dirty="0" smtClean="0">
                <a:solidFill>
                  <a:schemeClr val="tx1"/>
                </a:solidFill>
              </a:rPr>
              <a:t>等と大阪公立大学との</a:t>
            </a:r>
            <a:r>
              <a:rPr kumimoji="1" lang="ja-JP" altLang="en-US" sz="1400" dirty="0">
                <a:solidFill>
                  <a:schemeClr val="tx1"/>
                </a:solidFill>
              </a:rPr>
              <a:t>連携に</a:t>
            </a:r>
            <a:r>
              <a:rPr kumimoji="1" lang="ja-JP" altLang="en-US" sz="1400" dirty="0" smtClean="0">
                <a:solidFill>
                  <a:schemeClr val="tx1"/>
                </a:solidFill>
              </a:rPr>
              <a:t>よる　　イノベーション誘発。</a:t>
            </a:r>
            <a:endParaRPr kumimoji="1" lang="ja-JP" altLang="en-US" sz="1400" dirty="0">
              <a:solidFill>
                <a:schemeClr val="tx1"/>
              </a:solidFill>
            </a:endParaRPr>
          </a:p>
        </p:txBody>
      </p:sp>
      <p:sp>
        <p:nvSpPr>
          <p:cNvPr id="13" name="正方形/長方形 12"/>
          <p:cNvSpPr/>
          <p:nvPr/>
        </p:nvSpPr>
        <p:spPr>
          <a:xfrm>
            <a:off x="127000" y="540000"/>
            <a:ext cx="3057247" cy="338554"/>
          </a:xfrm>
          <a:prstGeom prst="rect">
            <a:avLst/>
          </a:prstGeom>
        </p:spPr>
        <p:txBody>
          <a:bodyPr wrap="none">
            <a:spAutoFit/>
          </a:bodyPr>
          <a:lstStyle/>
          <a:p>
            <a:r>
              <a:rPr lang="en-US" altLang="ja-JP" sz="1600" b="1" dirty="0" smtClean="0">
                <a:latin typeface="游ゴシック" panose="020B0400000000000000" pitchFamily="50" charset="-128"/>
              </a:rPr>
              <a:t>【</a:t>
            </a:r>
            <a:r>
              <a:rPr lang="ja-JP" altLang="en-US" sz="1600" b="1" dirty="0">
                <a:latin typeface="游ゴシック" panose="020B0400000000000000" pitchFamily="50" charset="-128"/>
              </a:rPr>
              <a:t>大阪</a:t>
            </a:r>
            <a:r>
              <a:rPr lang="ja-JP" altLang="en-US" sz="1600" b="1" dirty="0" smtClean="0">
                <a:latin typeface="游ゴシック" panose="020B0400000000000000" pitchFamily="50" charset="-128"/>
              </a:rPr>
              <a:t>メトロ開発（</a:t>
            </a:r>
            <a:r>
              <a:rPr lang="ja-JP" altLang="en-US" sz="1600" b="1" dirty="0">
                <a:latin typeface="游ゴシック" panose="020B0400000000000000" pitchFamily="50" charset="-128"/>
              </a:rPr>
              <a:t>Ｂ地区）</a:t>
            </a:r>
            <a:r>
              <a:rPr lang="en-US" altLang="ja-JP" sz="1600" b="1" dirty="0" smtClean="0">
                <a:latin typeface="游ゴシック" panose="020B0400000000000000" pitchFamily="50" charset="-128"/>
              </a:rPr>
              <a:t>】</a:t>
            </a:r>
            <a:endParaRPr lang="ja-JP" altLang="en-US" sz="1600" dirty="0"/>
          </a:p>
        </p:txBody>
      </p:sp>
      <p:sp>
        <p:nvSpPr>
          <p:cNvPr id="44" name="角丸四角形 17">
            <a:extLst>
              <a:ext uri="{FF2B5EF4-FFF2-40B4-BE49-F238E27FC236}">
                <a16:creationId xmlns:a16="http://schemas.microsoft.com/office/drawing/2014/main" id="{A5B852C4-8CF5-C072-DBF3-80208C202430}"/>
              </a:ext>
            </a:extLst>
          </p:cNvPr>
          <p:cNvSpPr/>
          <p:nvPr/>
        </p:nvSpPr>
        <p:spPr>
          <a:xfrm>
            <a:off x="2729918" y="2796478"/>
            <a:ext cx="5983695" cy="3145827"/>
          </a:xfrm>
          <a:prstGeom prst="roundRect">
            <a:avLst>
              <a:gd name="adj"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altLang="ja-JP" sz="1400" b="1" dirty="0">
              <a:solidFill>
                <a:schemeClr val="tx1"/>
              </a:solidFill>
            </a:endParaRPr>
          </a:p>
        </p:txBody>
      </p:sp>
      <p:sp>
        <p:nvSpPr>
          <p:cNvPr id="46" name="角丸四角形 17">
            <a:extLst>
              <a:ext uri="{FF2B5EF4-FFF2-40B4-BE49-F238E27FC236}">
                <a16:creationId xmlns:a16="http://schemas.microsoft.com/office/drawing/2014/main" id="{A5B852C4-8CF5-C072-DBF3-80208C202430}"/>
              </a:ext>
            </a:extLst>
          </p:cNvPr>
          <p:cNvSpPr/>
          <p:nvPr/>
        </p:nvSpPr>
        <p:spPr>
          <a:xfrm>
            <a:off x="198713" y="2802908"/>
            <a:ext cx="2378445" cy="3139397"/>
          </a:xfrm>
          <a:prstGeom prst="roundRect">
            <a:avLst>
              <a:gd name="adj"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altLang="ja-JP" sz="1400" b="1" dirty="0">
              <a:solidFill>
                <a:schemeClr val="tx1"/>
              </a:solidFill>
            </a:endParaRPr>
          </a:p>
        </p:txBody>
      </p:sp>
      <p:sp>
        <p:nvSpPr>
          <p:cNvPr id="47" name="正方形/長方形 46">
            <a:extLst>
              <a:ext uri="{FF2B5EF4-FFF2-40B4-BE49-F238E27FC236}">
                <a16:creationId xmlns:a16="http://schemas.microsoft.com/office/drawing/2014/main" id="{2E793178-0087-12DC-378C-3D5C3D736EAC}"/>
              </a:ext>
            </a:extLst>
          </p:cNvPr>
          <p:cNvSpPr/>
          <p:nvPr/>
        </p:nvSpPr>
        <p:spPr>
          <a:xfrm>
            <a:off x="271712" y="4774796"/>
            <a:ext cx="2218762" cy="995717"/>
          </a:xfrm>
          <a:prstGeom prst="rect">
            <a:avLst/>
          </a:prstGeom>
          <a:solidFill>
            <a:srgbClr val="9DC3E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p>
        </p:txBody>
      </p:sp>
      <p:sp>
        <p:nvSpPr>
          <p:cNvPr id="48" name="正方形/長方形 47">
            <a:extLst>
              <a:ext uri="{FF2B5EF4-FFF2-40B4-BE49-F238E27FC236}">
                <a16:creationId xmlns:a16="http://schemas.microsoft.com/office/drawing/2014/main" id="{B7ACB19B-924A-FB37-9F42-78F24FECD12B}"/>
              </a:ext>
            </a:extLst>
          </p:cNvPr>
          <p:cNvSpPr/>
          <p:nvPr/>
        </p:nvSpPr>
        <p:spPr>
          <a:xfrm>
            <a:off x="265288" y="3104883"/>
            <a:ext cx="2220737" cy="1533742"/>
          </a:xfrm>
          <a:prstGeom prst="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54" name="テキスト ボックス 53">
            <a:extLst>
              <a:ext uri="{FF2B5EF4-FFF2-40B4-BE49-F238E27FC236}">
                <a16:creationId xmlns:a16="http://schemas.microsoft.com/office/drawing/2014/main" id="{EB3106EC-D3CD-5F8D-1684-4D12220D4C9A}"/>
              </a:ext>
            </a:extLst>
          </p:cNvPr>
          <p:cNvSpPr txBox="1"/>
          <p:nvPr/>
        </p:nvSpPr>
        <p:spPr>
          <a:xfrm>
            <a:off x="304897" y="2815702"/>
            <a:ext cx="2236757" cy="338554"/>
          </a:xfrm>
          <a:prstGeom prst="rect">
            <a:avLst/>
          </a:prstGeom>
          <a:noFill/>
        </p:spPr>
        <p:txBody>
          <a:bodyPr wrap="square" rtlCol="0">
            <a:spAutoFit/>
          </a:bodyPr>
          <a:lstStyle/>
          <a:p>
            <a:pPr algn="ctr"/>
            <a:r>
              <a:rPr kumimoji="1" lang="ja-JP" altLang="en-US" sz="1600" b="1" dirty="0"/>
              <a:t>森之宮キャンパス</a:t>
            </a:r>
            <a:endParaRPr kumimoji="1" lang="ja-JP" altLang="en-US" sz="1200" b="1" dirty="0"/>
          </a:p>
        </p:txBody>
      </p:sp>
      <p:sp>
        <p:nvSpPr>
          <p:cNvPr id="75" name="テキスト ボックス 74"/>
          <p:cNvSpPr txBox="1"/>
          <p:nvPr/>
        </p:nvSpPr>
        <p:spPr>
          <a:xfrm>
            <a:off x="909799" y="3367303"/>
            <a:ext cx="1430245" cy="400110"/>
          </a:xfrm>
          <a:prstGeom prst="rect">
            <a:avLst/>
          </a:prstGeom>
          <a:solidFill>
            <a:schemeClr val="tx1"/>
          </a:solidFill>
        </p:spPr>
        <p:txBody>
          <a:bodyPr wrap="square" tIns="0" bIns="72000" rtlCol="0" anchor="ctr">
            <a:noAutofit/>
          </a:bodyPr>
          <a:lstStyle/>
          <a:p>
            <a:pPr algn="ctr">
              <a:lnSpc>
                <a:spcPct val="200000"/>
              </a:lnSpc>
            </a:pPr>
            <a:r>
              <a:rPr kumimoji="1" lang="ja-JP" altLang="en-US" sz="1300" b="1" dirty="0">
                <a:solidFill>
                  <a:schemeClr val="bg1"/>
                </a:solidFill>
                <a:latin typeface="+mn-ea"/>
              </a:rPr>
              <a:t>１</a:t>
            </a:r>
            <a:r>
              <a:rPr kumimoji="1" lang="ja-JP" altLang="en-US" sz="1300" b="1" dirty="0">
                <a:solidFill>
                  <a:schemeClr val="bg1"/>
                </a:solidFill>
              </a:rPr>
              <a:t>期</a:t>
            </a:r>
            <a:r>
              <a:rPr kumimoji="1" lang="ja-JP" altLang="en-US" sz="1300" b="1" dirty="0" smtClean="0">
                <a:solidFill>
                  <a:schemeClr val="bg1"/>
                </a:solidFill>
              </a:rPr>
              <a:t>キャンパス</a:t>
            </a:r>
            <a:endParaRPr kumimoji="1" lang="ja-JP" altLang="en-US" sz="1300" b="1" dirty="0">
              <a:solidFill>
                <a:schemeClr val="bg1"/>
              </a:solidFill>
            </a:endParaRPr>
          </a:p>
        </p:txBody>
      </p:sp>
      <p:sp>
        <p:nvSpPr>
          <p:cNvPr id="76" name="テキスト ボックス 75"/>
          <p:cNvSpPr txBox="1"/>
          <p:nvPr/>
        </p:nvSpPr>
        <p:spPr>
          <a:xfrm>
            <a:off x="909799" y="3973191"/>
            <a:ext cx="1424696" cy="400110"/>
          </a:xfrm>
          <a:prstGeom prst="rect">
            <a:avLst/>
          </a:prstGeom>
          <a:solidFill>
            <a:schemeClr val="tx1"/>
          </a:solidFill>
        </p:spPr>
        <p:txBody>
          <a:bodyPr wrap="square" lIns="36000" tIns="0" rIns="36000" bIns="72000" rtlCol="0" anchor="ctr">
            <a:noAutofit/>
          </a:bodyPr>
          <a:lstStyle/>
          <a:p>
            <a:pPr algn="ctr">
              <a:lnSpc>
                <a:spcPct val="200000"/>
              </a:lnSpc>
            </a:pP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a:t>
            </a:r>
            <a:r>
              <a:rPr kumimoji="1" lang="ja-JP" altLang="en-US" sz="1300" b="1" dirty="0" smtClean="0">
                <a:solidFill>
                  <a:schemeClr val="bg1"/>
                </a:solidFill>
              </a:rPr>
              <a:t>キャンパス</a:t>
            </a:r>
            <a:endParaRPr kumimoji="1" lang="en-US" altLang="ja-JP" sz="1300" b="1" dirty="0">
              <a:solidFill>
                <a:schemeClr val="bg1"/>
              </a:solidFill>
            </a:endParaRPr>
          </a:p>
        </p:txBody>
      </p:sp>
      <p:sp>
        <p:nvSpPr>
          <p:cNvPr id="79" name="テキスト ボックス 78"/>
          <p:cNvSpPr txBox="1"/>
          <p:nvPr/>
        </p:nvSpPr>
        <p:spPr>
          <a:xfrm>
            <a:off x="909800" y="5021834"/>
            <a:ext cx="1431120" cy="492443"/>
          </a:xfrm>
          <a:prstGeom prst="rect">
            <a:avLst/>
          </a:prstGeom>
          <a:solidFill>
            <a:schemeClr val="tx1"/>
          </a:solidFill>
        </p:spPr>
        <p:txBody>
          <a:bodyPr wrap="square" lIns="36000" rIns="36000" rtlCol="0">
            <a:spAutoFit/>
          </a:bodyPr>
          <a:lstStyle/>
          <a:p>
            <a:pPr algn="ctr"/>
            <a:r>
              <a:rPr lang="ja-JP" altLang="en-US" sz="1300" b="1" dirty="0">
                <a:solidFill>
                  <a:schemeClr val="bg1"/>
                </a:solidFill>
                <a:latin typeface="+mn-ea"/>
              </a:rPr>
              <a:t>産官学民共創</a:t>
            </a:r>
            <a:endParaRPr lang="en-US" altLang="ja-JP" sz="1300" b="1" dirty="0">
              <a:solidFill>
                <a:schemeClr val="bg1"/>
              </a:solidFill>
              <a:latin typeface="+mn-ea"/>
            </a:endParaRPr>
          </a:p>
          <a:p>
            <a:pPr algn="ctr"/>
            <a:r>
              <a:rPr lang="ja-JP" altLang="en-US" sz="1300" b="1" dirty="0">
                <a:solidFill>
                  <a:schemeClr val="bg1"/>
                </a:solidFill>
                <a:latin typeface="+mn-ea"/>
              </a:rPr>
              <a:t>リビングラボ</a:t>
            </a:r>
          </a:p>
        </p:txBody>
      </p:sp>
      <p:sp>
        <p:nvSpPr>
          <p:cNvPr id="38" name="テキスト ボックス 37">
            <a:extLst>
              <a:ext uri="{FF2B5EF4-FFF2-40B4-BE49-F238E27FC236}">
                <a16:creationId xmlns:a16="http://schemas.microsoft.com/office/drawing/2014/main" id="{EB3106EC-D3CD-5F8D-1684-4D12220D4C9A}"/>
              </a:ext>
            </a:extLst>
          </p:cNvPr>
          <p:cNvSpPr txBox="1"/>
          <p:nvPr/>
        </p:nvSpPr>
        <p:spPr>
          <a:xfrm>
            <a:off x="2722415" y="2802268"/>
            <a:ext cx="5991198" cy="338554"/>
          </a:xfrm>
          <a:prstGeom prst="rect">
            <a:avLst/>
          </a:prstGeom>
          <a:noFill/>
        </p:spPr>
        <p:txBody>
          <a:bodyPr wrap="square" rtlCol="0">
            <a:spAutoFit/>
          </a:bodyPr>
          <a:lstStyle/>
          <a:p>
            <a:pPr algn="ctr"/>
            <a:r>
              <a:rPr kumimoji="1" lang="ja-JP" altLang="en-US" sz="1600" b="1" dirty="0" smtClean="0"/>
              <a:t>産官民</a:t>
            </a:r>
            <a:endParaRPr kumimoji="1" lang="ja-JP" altLang="en-US" sz="1600" b="1" dirty="0"/>
          </a:p>
        </p:txBody>
      </p:sp>
      <p:sp>
        <p:nvSpPr>
          <p:cNvPr id="72" name="正方形/長方形 71">
            <a:extLst>
              <a:ext uri="{FF2B5EF4-FFF2-40B4-BE49-F238E27FC236}">
                <a16:creationId xmlns:a16="http://schemas.microsoft.com/office/drawing/2014/main" id="{81A969FA-4E53-4C5A-AA00-77C29B46DD7A}"/>
              </a:ext>
            </a:extLst>
          </p:cNvPr>
          <p:cNvSpPr/>
          <p:nvPr/>
        </p:nvSpPr>
        <p:spPr bwMode="white">
          <a:xfrm>
            <a:off x="3221669" y="3473675"/>
            <a:ext cx="5188906" cy="10477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0" rtlCol="0" anchor="t">
            <a:spAutoFit/>
          </a:bodyPr>
          <a:lstStyle/>
          <a:p>
            <a:pPr marL="171450" indent="-171450">
              <a:buFont typeface="Arial" panose="020B0604020202020204" pitchFamily="34" charset="0"/>
              <a:buChar char="•"/>
            </a:pPr>
            <a:r>
              <a:rPr kumimoji="1" lang="ja-JP" altLang="en-US" sz="1400" dirty="0" smtClean="0">
                <a:solidFill>
                  <a:schemeClr val="tx1"/>
                </a:solidFill>
              </a:rPr>
              <a:t>地区</a:t>
            </a:r>
            <a:r>
              <a:rPr kumimoji="1" lang="ja-JP" altLang="en-US" sz="1400" dirty="0">
                <a:solidFill>
                  <a:schemeClr val="tx1"/>
                </a:solidFill>
              </a:rPr>
              <a:t>の賑わいの向上のみならず大阪の発展に寄与するような、東西軸の拠点形成として駅前にふさわしい開発とする</a:t>
            </a:r>
            <a:r>
              <a:rPr kumimoji="1" lang="ja-JP" altLang="en-US" sz="1400" dirty="0" smtClean="0">
                <a:solidFill>
                  <a:schemeClr val="tx1"/>
                </a:solidFill>
              </a:rPr>
              <a:t>。</a:t>
            </a:r>
            <a:endParaRPr kumimoji="1" lang="en-US" altLang="ja-JP" sz="1400" dirty="0" smtClean="0">
              <a:solidFill>
                <a:schemeClr val="tx1"/>
              </a:solidFill>
            </a:endParaRPr>
          </a:p>
          <a:p>
            <a:pPr marL="171450" indent="-171450">
              <a:buFont typeface="Arial" panose="020B0604020202020204" pitchFamily="34" charset="0"/>
              <a:buChar char="•"/>
            </a:pPr>
            <a:endParaRPr kumimoji="1" lang="en-US" altLang="ja-JP" sz="500" dirty="0" smtClean="0">
              <a:solidFill>
                <a:schemeClr val="tx1"/>
              </a:solidFill>
            </a:endParaRPr>
          </a:p>
          <a:p>
            <a:pPr marL="171450" indent="-171450">
              <a:buFont typeface="Arial" panose="020B0604020202020204" pitchFamily="34" charset="0"/>
              <a:buChar char="•"/>
            </a:pPr>
            <a:r>
              <a:rPr kumimoji="1" lang="ja-JP" altLang="en-US" sz="1400" dirty="0">
                <a:solidFill>
                  <a:schemeClr val="tx1"/>
                </a:solidFill>
              </a:rPr>
              <a:t>土地の高度利用を図り、大学関連施設をはじめ多様な賑わい・交流・連携機　能等を創出</a:t>
            </a:r>
            <a:r>
              <a:rPr kumimoji="1" lang="ja-JP" altLang="en-US" sz="1400" dirty="0" smtClean="0">
                <a:solidFill>
                  <a:schemeClr val="tx1"/>
                </a:solidFill>
              </a:rPr>
              <a:t>。</a:t>
            </a:r>
            <a:endParaRPr kumimoji="1" lang="en-US" altLang="ja-JP" sz="1400" dirty="0" smtClean="0">
              <a:solidFill>
                <a:schemeClr val="tx1"/>
              </a:solidFill>
            </a:endParaRPr>
          </a:p>
        </p:txBody>
      </p:sp>
      <p:sp>
        <p:nvSpPr>
          <p:cNvPr id="73" name="正方形/長方形 72"/>
          <p:cNvSpPr/>
          <p:nvPr/>
        </p:nvSpPr>
        <p:spPr bwMode="white">
          <a:xfrm>
            <a:off x="3186500" y="4632177"/>
            <a:ext cx="2789098" cy="120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400" b="1" dirty="0" smtClean="0">
                <a:solidFill>
                  <a:schemeClr val="tx1"/>
                </a:solidFill>
              </a:rPr>
              <a:t>・Ａ地区</a:t>
            </a:r>
            <a:r>
              <a:rPr lang="ja-JP" altLang="en-US" sz="1400" b="1" dirty="0" smtClean="0">
                <a:solidFill>
                  <a:schemeClr val="tx1"/>
                </a:solidFill>
              </a:rPr>
              <a:t> （民間）</a:t>
            </a:r>
            <a:endParaRPr kumimoji="1" lang="en-US" altLang="ja-JP" sz="1400" b="1" dirty="0" smtClean="0">
              <a:solidFill>
                <a:schemeClr val="tx1"/>
              </a:solidFill>
            </a:endParaRPr>
          </a:p>
          <a:p>
            <a:r>
              <a:rPr lang="ja-JP" altLang="en-US" sz="1400" b="1" dirty="0" smtClean="0">
                <a:solidFill>
                  <a:schemeClr val="tx1"/>
                </a:solidFill>
              </a:rPr>
              <a:t>・Ｃ地区 （次世代型駅前空間）</a:t>
            </a:r>
            <a:endParaRPr lang="en-US" altLang="ja-JP" sz="1400" b="1" dirty="0" smtClean="0">
              <a:solidFill>
                <a:schemeClr val="tx1"/>
              </a:solidFill>
            </a:endParaRPr>
          </a:p>
          <a:p>
            <a:r>
              <a:rPr lang="ja-JP" altLang="en-US" sz="1400" b="1" dirty="0" smtClean="0">
                <a:solidFill>
                  <a:schemeClr val="tx1"/>
                </a:solidFill>
              </a:rPr>
              <a:t>・新駅</a:t>
            </a:r>
            <a:endParaRPr lang="en-US" altLang="ja-JP" sz="1400" b="1" dirty="0">
              <a:solidFill>
                <a:schemeClr val="tx1"/>
              </a:solidFill>
            </a:endParaRPr>
          </a:p>
        </p:txBody>
      </p:sp>
      <p:sp>
        <p:nvSpPr>
          <p:cNvPr id="78" name="テキスト ボックス 77">
            <a:extLst>
              <a:ext uri="{FF2B5EF4-FFF2-40B4-BE49-F238E27FC236}">
                <a16:creationId xmlns:a16="http://schemas.microsoft.com/office/drawing/2014/main" id="{EB3106EC-D3CD-5F8D-1684-4D12220D4C9A}"/>
              </a:ext>
            </a:extLst>
          </p:cNvPr>
          <p:cNvSpPr txBox="1"/>
          <p:nvPr/>
        </p:nvSpPr>
        <p:spPr>
          <a:xfrm>
            <a:off x="134167" y="3603291"/>
            <a:ext cx="916168" cy="523220"/>
          </a:xfrm>
          <a:prstGeom prst="rect">
            <a:avLst/>
          </a:prstGeom>
          <a:noFill/>
        </p:spPr>
        <p:txBody>
          <a:bodyPr vert="horz" wrap="square" rtlCol="0">
            <a:spAutoFit/>
          </a:bodyPr>
          <a:lstStyle/>
          <a:p>
            <a:pPr algn="ctr"/>
            <a:r>
              <a:rPr lang="ja-JP" altLang="en-US" sz="1400" b="1" dirty="0" smtClean="0"/>
              <a:t>ｷｬﾝﾊﾟｽ</a:t>
            </a:r>
            <a:endParaRPr lang="en-US" altLang="ja-JP" sz="1400" b="1" dirty="0" smtClean="0"/>
          </a:p>
          <a:p>
            <a:pPr algn="ctr"/>
            <a:r>
              <a:rPr lang="ja-JP" altLang="en-US" sz="1400" b="1" dirty="0" smtClean="0"/>
              <a:t>整備</a:t>
            </a:r>
            <a:endParaRPr kumimoji="1" lang="ja-JP" altLang="en-US" sz="1400" b="1" dirty="0"/>
          </a:p>
        </p:txBody>
      </p:sp>
      <p:sp>
        <p:nvSpPr>
          <p:cNvPr id="85" name="テキスト ボックス 84">
            <a:extLst>
              <a:ext uri="{FF2B5EF4-FFF2-40B4-BE49-F238E27FC236}">
                <a16:creationId xmlns:a16="http://schemas.microsoft.com/office/drawing/2014/main" id="{EB3106EC-D3CD-5F8D-1684-4D12220D4C9A}"/>
              </a:ext>
            </a:extLst>
          </p:cNvPr>
          <p:cNvSpPr txBox="1"/>
          <p:nvPr/>
        </p:nvSpPr>
        <p:spPr>
          <a:xfrm>
            <a:off x="214290" y="4903322"/>
            <a:ext cx="755923" cy="738664"/>
          </a:xfrm>
          <a:prstGeom prst="rect">
            <a:avLst/>
          </a:prstGeom>
          <a:noFill/>
        </p:spPr>
        <p:txBody>
          <a:bodyPr vert="horz" wrap="square" rtlCol="0">
            <a:spAutoFit/>
          </a:bodyPr>
          <a:lstStyle/>
          <a:p>
            <a:pPr algn="ctr"/>
            <a:r>
              <a:rPr lang="ja-JP" altLang="en-US" sz="1400" b="1" dirty="0" smtClean="0"/>
              <a:t>ﾍｯﾄﾞｸｫｰﾀｰ</a:t>
            </a:r>
            <a:endParaRPr lang="en-US" altLang="ja-JP" sz="1400" b="1" dirty="0" smtClean="0"/>
          </a:p>
          <a:p>
            <a:pPr algn="ctr"/>
            <a:r>
              <a:rPr kumimoji="1" lang="ja-JP" altLang="en-US" sz="1400" b="1" dirty="0"/>
              <a:t>機能</a:t>
            </a:r>
          </a:p>
        </p:txBody>
      </p:sp>
      <p:sp>
        <p:nvSpPr>
          <p:cNvPr id="32" name="角丸四角形 31"/>
          <p:cNvSpPr/>
          <p:nvPr/>
        </p:nvSpPr>
        <p:spPr>
          <a:xfrm>
            <a:off x="2549364" y="3154382"/>
            <a:ext cx="211871" cy="2559058"/>
          </a:xfrm>
          <a:prstGeom prst="roundRect">
            <a:avLst>
              <a:gd name="adj" fmla="val 50000"/>
            </a:avLst>
          </a:prstGeom>
          <a:solidFill>
            <a:schemeClr val="accent1">
              <a:lumMod val="50000"/>
            </a:schemeClr>
          </a:solidFill>
        </p:spPr>
        <p:txBody>
          <a:bodyPr vert="eaVert" wrap="square" lIns="0" tIns="36000" rIns="18000" bIns="36000" rtlCol="0" anchor="ctr" anchorCtr="1">
            <a:noAutofit/>
          </a:bodyPr>
          <a:lstStyle/>
          <a:p>
            <a:pPr algn="ctr"/>
            <a:endParaRPr kumimoji="1" lang="ja-JP" altLang="en-US" sz="1200" b="1" dirty="0">
              <a:solidFill>
                <a:schemeClr val="bg1"/>
              </a:solidFill>
            </a:endParaRPr>
          </a:p>
        </p:txBody>
      </p:sp>
      <p:sp>
        <p:nvSpPr>
          <p:cNvPr id="33" name="正方形/長方形 32">
            <a:extLst>
              <a:ext uri="{FF2B5EF4-FFF2-40B4-BE49-F238E27FC236}">
                <a16:creationId xmlns:a16="http://schemas.microsoft.com/office/drawing/2014/main" id="{2E793178-0087-12DC-378C-3D5C3D736EAC}"/>
              </a:ext>
            </a:extLst>
          </p:cNvPr>
          <p:cNvSpPr/>
          <p:nvPr/>
        </p:nvSpPr>
        <p:spPr>
          <a:xfrm>
            <a:off x="6062282" y="4774796"/>
            <a:ext cx="2518948" cy="991044"/>
          </a:xfrm>
          <a:prstGeom prst="rect">
            <a:avLst/>
          </a:prstGeom>
          <a:solidFill>
            <a:srgbClr val="9DC3E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p>
        </p:txBody>
      </p:sp>
      <p:sp>
        <p:nvSpPr>
          <p:cNvPr id="34" name="テキスト ボックス 33">
            <a:extLst>
              <a:ext uri="{FF2B5EF4-FFF2-40B4-BE49-F238E27FC236}">
                <a16:creationId xmlns:a16="http://schemas.microsoft.com/office/drawing/2014/main" id="{EB3106EC-D3CD-5F8D-1684-4D12220D4C9A}"/>
              </a:ext>
            </a:extLst>
          </p:cNvPr>
          <p:cNvSpPr txBox="1"/>
          <p:nvPr/>
        </p:nvSpPr>
        <p:spPr>
          <a:xfrm>
            <a:off x="6076267" y="4842356"/>
            <a:ext cx="581026" cy="861774"/>
          </a:xfrm>
          <a:prstGeom prst="rect">
            <a:avLst/>
          </a:prstGeom>
          <a:noFill/>
        </p:spPr>
        <p:txBody>
          <a:bodyPr vert="horz" wrap="square" rtlCol="0">
            <a:spAutoFit/>
          </a:bodyPr>
          <a:lstStyle/>
          <a:p>
            <a:pPr algn="ctr"/>
            <a:r>
              <a:rPr lang="ja-JP" altLang="en-US" sz="1200" b="1" spc="-150" dirty="0" smtClean="0"/>
              <a:t>企業</a:t>
            </a:r>
            <a:endParaRPr lang="en-US" altLang="ja-JP" sz="1200" b="1" spc="-150" dirty="0" smtClean="0"/>
          </a:p>
          <a:p>
            <a:pPr algn="ctr"/>
            <a:r>
              <a:rPr lang="ja-JP" altLang="en-US" sz="700" b="1" spc="-150" dirty="0" smtClean="0"/>
              <a:t>・</a:t>
            </a:r>
            <a:endParaRPr lang="en-US" altLang="ja-JP" sz="700" b="1" spc="-150" dirty="0" smtClean="0"/>
          </a:p>
          <a:p>
            <a:pPr algn="ctr"/>
            <a:r>
              <a:rPr lang="ja-JP" altLang="en-US" sz="1200" b="1" spc="-150" dirty="0" smtClean="0"/>
              <a:t>行政</a:t>
            </a:r>
            <a:endParaRPr lang="en-US" altLang="ja-JP" sz="1200" b="1" spc="-150" dirty="0" smtClean="0"/>
          </a:p>
          <a:p>
            <a:pPr algn="ctr"/>
            <a:r>
              <a:rPr lang="ja-JP" altLang="en-US" sz="700" b="1" spc="-150" dirty="0"/>
              <a:t>・</a:t>
            </a:r>
            <a:endParaRPr lang="en-US" altLang="ja-JP" sz="700" b="1" spc="-150" dirty="0"/>
          </a:p>
          <a:p>
            <a:pPr algn="ctr"/>
            <a:r>
              <a:rPr lang="ja-JP" altLang="en-US" sz="1200" b="1" spc="-150" dirty="0" smtClean="0"/>
              <a:t>地域</a:t>
            </a:r>
            <a:endParaRPr kumimoji="1" lang="ja-JP" altLang="en-US" sz="1200" b="1" spc="-150" dirty="0"/>
          </a:p>
        </p:txBody>
      </p:sp>
      <p:sp>
        <p:nvSpPr>
          <p:cNvPr id="35" name="正方形/長方形 34"/>
          <p:cNvSpPr/>
          <p:nvPr/>
        </p:nvSpPr>
        <p:spPr bwMode="white">
          <a:xfrm>
            <a:off x="6722793" y="4854300"/>
            <a:ext cx="1687781" cy="84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200" b="1" dirty="0">
                <a:solidFill>
                  <a:schemeClr val="tx1"/>
                </a:solidFill>
              </a:rPr>
              <a:t> </a:t>
            </a:r>
            <a:r>
              <a:rPr kumimoji="1" lang="ja-JP" altLang="en-US" sz="1200" b="1" dirty="0" smtClean="0">
                <a:solidFill>
                  <a:schemeClr val="tx1"/>
                </a:solidFill>
              </a:rPr>
              <a:t> ・水辺空間</a:t>
            </a:r>
            <a:endParaRPr kumimoji="1" lang="en-US" altLang="ja-JP" sz="1200" b="1" dirty="0" smtClean="0">
              <a:solidFill>
                <a:schemeClr val="tx1"/>
              </a:solidFill>
            </a:endParaRPr>
          </a:p>
          <a:p>
            <a:r>
              <a:rPr kumimoji="1" lang="ja-JP" altLang="en-US" sz="1200" b="1" dirty="0" smtClean="0">
                <a:solidFill>
                  <a:schemeClr val="tx1"/>
                </a:solidFill>
              </a:rPr>
              <a:t>  ・大阪城公園</a:t>
            </a:r>
            <a:endParaRPr kumimoji="1" lang="en-US" altLang="ja-JP" sz="1200" b="1" dirty="0" smtClean="0">
              <a:solidFill>
                <a:schemeClr val="tx1"/>
              </a:solidFill>
            </a:endParaRPr>
          </a:p>
          <a:p>
            <a:r>
              <a:rPr kumimoji="1" lang="ja-JP" altLang="en-US" sz="1200" b="1" dirty="0" smtClean="0">
                <a:solidFill>
                  <a:schemeClr val="tx1"/>
                </a:solidFill>
              </a:rPr>
              <a:t>  ・</a:t>
            </a:r>
            <a:r>
              <a:rPr kumimoji="1" lang="ja-JP" altLang="en-US" sz="1100" b="1" dirty="0" smtClean="0">
                <a:solidFill>
                  <a:schemeClr val="tx1"/>
                </a:solidFill>
              </a:rPr>
              <a:t>京橋</a:t>
            </a:r>
            <a:r>
              <a:rPr kumimoji="1" lang="ja-JP" altLang="en-US" sz="1100" b="1" dirty="0">
                <a:solidFill>
                  <a:schemeClr val="tx1"/>
                </a:solidFill>
              </a:rPr>
              <a:t>･</a:t>
            </a:r>
            <a:r>
              <a:rPr kumimoji="1" lang="ja-JP" altLang="en-US" sz="1100" b="1" spc="-150" dirty="0" smtClean="0">
                <a:solidFill>
                  <a:schemeClr val="tx1"/>
                </a:solidFill>
              </a:rPr>
              <a:t>ＯＢＰ</a:t>
            </a:r>
            <a:r>
              <a:rPr kumimoji="1" lang="ja-JP" altLang="en-US" sz="1100" b="1" dirty="0" smtClean="0">
                <a:solidFill>
                  <a:schemeClr val="tx1"/>
                </a:solidFill>
              </a:rPr>
              <a:t>等</a:t>
            </a:r>
            <a:endParaRPr lang="en-US" altLang="ja-JP" sz="1200" b="1" dirty="0">
              <a:solidFill>
                <a:schemeClr val="tx1"/>
              </a:solidFill>
            </a:endParaRPr>
          </a:p>
        </p:txBody>
      </p:sp>
      <p:sp>
        <p:nvSpPr>
          <p:cNvPr id="80" name="テキスト ボックス 79">
            <a:extLst>
              <a:ext uri="{FF2B5EF4-FFF2-40B4-BE49-F238E27FC236}">
                <a16:creationId xmlns:a16="http://schemas.microsoft.com/office/drawing/2014/main" id="{EB3106EC-D3CD-5F8D-1684-4D12220D4C9A}"/>
              </a:ext>
            </a:extLst>
          </p:cNvPr>
          <p:cNvSpPr txBox="1"/>
          <p:nvPr/>
        </p:nvSpPr>
        <p:spPr>
          <a:xfrm>
            <a:off x="3128434" y="3136671"/>
            <a:ext cx="2497502" cy="338554"/>
          </a:xfrm>
          <a:prstGeom prst="rect">
            <a:avLst/>
          </a:prstGeom>
          <a:noFill/>
        </p:spPr>
        <p:txBody>
          <a:bodyPr wrap="square" rtlCol="0">
            <a:spAutoFit/>
          </a:bodyPr>
          <a:lstStyle/>
          <a:p>
            <a:r>
              <a:rPr kumimoji="1" lang="ja-JP" altLang="en-US" sz="1600" b="1" dirty="0"/>
              <a:t>Ｂ</a:t>
            </a:r>
            <a:r>
              <a:rPr kumimoji="1" lang="ja-JP" altLang="en-US" sz="1600" b="1" dirty="0" smtClean="0"/>
              <a:t>地区</a:t>
            </a:r>
            <a:r>
              <a:rPr kumimoji="1" lang="ja-JP" altLang="en-US" sz="1600" b="1" dirty="0"/>
              <a:t>：大阪メトロ</a:t>
            </a:r>
            <a:r>
              <a:rPr kumimoji="1" lang="ja-JP" altLang="en-US" sz="1600" b="1" dirty="0" smtClean="0"/>
              <a:t>開発</a:t>
            </a:r>
            <a:endParaRPr kumimoji="1" lang="en-US" altLang="ja-JP" sz="1600" b="1" dirty="0" smtClean="0"/>
          </a:p>
        </p:txBody>
      </p:sp>
      <p:sp>
        <p:nvSpPr>
          <p:cNvPr id="29" name="角丸四角形 28"/>
          <p:cNvSpPr/>
          <p:nvPr/>
        </p:nvSpPr>
        <p:spPr>
          <a:xfrm>
            <a:off x="2549363" y="3150926"/>
            <a:ext cx="211871" cy="2559058"/>
          </a:xfrm>
          <a:prstGeom prst="roundRect">
            <a:avLst>
              <a:gd name="adj" fmla="val 50000"/>
            </a:avLst>
          </a:prstGeom>
          <a:noFill/>
          <a:ln>
            <a:noFill/>
          </a:ln>
        </p:spPr>
        <p:txBody>
          <a:bodyPr vert="eaVert" wrap="square" lIns="0" tIns="36000" rIns="18000" bIns="36000" rtlCol="0" anchor="ctr" anchorCtr="1">
            <a:noAutofit/>
          </a:bodyPr>
          <a:lstStyle/>
          <a:p>
            <a:pPr algn="ctr"/>
            <a:r>
              <a:rPr kumimoji="1" lang="ja-JP" altLang="en-US" sz="1200" b="1" dirty="0" smtClean="0">
                <a:solidFill>
                  <a:schemeClr val="bg1"/>
                </a:solidFill>
              </a:rPr>
              <a:t>連　携</a:t>
            </a:r>
            <a:endParaRPr kumimoji="1" lang="ja-JP" altLang="en-US" sz="1200" b="1" dirty="0">
              <a:solidFill>
                <a:schemeClr val="bg1"/>
              </a:solidFill>
            </a:endParaRPr>
          </a:p>
        </p:txBody>
      </p:sp>
    </p:spTree>
    <p:extLst>
      <p:ext uri="{BB962C8B-B14F-4D97-AF65-F5344CB8AC3E}">
        <p14:creationId xmlns:p14="http://schemas.microsoft.com/office/powerpoint/2010/main" val="368488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221" y="2293690"/>
            <a:ext cx="3645602" cy="4272082"/>
          </a:xfrm>
          <a:prstGeom prst="rect">
            <a:avLst/>
          </a:prstGeom>
        </p:spPr>
      </p:pic>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17</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a:t>
            </a:r>
            <a:r>
              <a:rPr kumimoji="1" lang="ja-JP" altLang="en-US" sz="1400" b="1" dirty="0" smtClean="0">
                <a:solidFill>
                  <a:schemeClr val="accent5"/>
                </a:solidFill>
              </a:rPr>
              <a:t>）１</a:t>
            </a:r>
            <a:r>
              <a:rPr kumimoji="1" lang="en-US" altLang="ja-JP" sz="1400" b="1" dirty="0" smtClean="0">
                <a:solidFill>
                  <a:schemeClr val="accent5"/>
                </a:solidFill>
              </a:rPr>
              <a:t>.</a:t>
            </a:r>
            <a:r>
              <a:rPr kumimoji="1" lang="ja-JP" altLang="en-US" sz="1400" b="1" dirty="0" smtClean="0">
                <a:solidFill>
                  <a:schemeClr val="accent5"/>
                </a:solidFill>
              </a:rPr>
              <a:t>５期開発の取組内容</a:t>
            </a:r>
            <a:endParaRPr kumimoji="1" lang="ja-JP" altLang="en-US" sz="1400" b="1" dirty="0">
              <a:solidFill>
                <a:schemeClr val="accent5"/>
              </a:solidFill>
            </a:endParaRPr>
          </a:p>
        </p:txBody>
      </p:sp>
      <p:sp>
        <p:nvSpPr>
          <p:cNvPr id="8" name="角丸四角形 7"/>
          <p:cNvSpPr/>
          <p:nvPr/>
        </p:nvSpPr>
        <p:spPr>
          <a:xfrm>
            <a:off x="228600" y="944244"/>
            <a:ext cx="8686800" cy="1249892"/>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lgn="just">
              <a:buFont typeface="Wingdings" panose="05000000000000000000" pitchFamily="2" charset="2"/>
              <a:buChar char="l"/>
            </a:pPr>
            <a:r>
              <a:rPr kumimoji="1" lang="ja-JP" altLang="en-US" sz="1400" dirty="0" smtClean="0">
                <a:solidFill>
                  <a:schemeClr val="tx1"/>
                </a:solidFill>
              </a:rPr>
              <a:t>東西軸の交通拠点、大阪城東部地区の拠点形成に相応しいシンボルとなる次世代型駅前空間として　整備する。</a:t>
            </a:r>
            <a:endParaRPr kumimoji="1" lang="en-US" altLang="ja-JP" sz="1400" dirty="0" smtClean="0">
              <a:solidFill>
                <a:schemeClr val="tx1"/>
              </a:solidFill>
            </a:endParaRPr>
          </a:p>
          <a:p>
            <a:pPr marL="285750" indent="-285750" algn="just">
              <a:buFont typeface="Wingdings" panose="05000000000000000000" pitchFamily="2" charset="2"/>
              <a:buChar char="l"/>
            </a:pPr>
            <a:r>
              <a:rPr kumimoji="1" lang="ja-JP" altLang="en-US" sz="1400" dirty="0" smtClean="0">
                <a:solidFill>
                  <a:schemeClr val="tx1"/>
                </a:solidFill>
              </a:rPr>
              <a:t>鉄道やバス、スマートモビリティ等の多様なモビリティを</a:t>
            </a:r>
            <a:r>
              <a:rPr kumimoji="1" lang="ja-JP" altLang="en-US" sz="1400" spc="-150" dirty="0" smtClean="0">
                <a:solidFill>
                  <a:schemeClr val="tx1"/>
                </a:solidFill>
              </a:rPr>
              <a:t>シームレス</a:t>
            </a:r>
            <a:r>
              <a:rPr kumimoji="1" lang="ja-JP" altLang="en-US" sz="1400" dirty="0" smtClean="0">
                <a:solidFill>
                  <a:schemeClr val="tx1"/>
                </a:solidFill>
              </a:rPr>
              <a:t>に繋ぐ次世代型交通結節点機能の導入を図る。</a:t>
            </a:r>
            <a:endParaRPr kumimoji="1" lang="en-US" altLang="ja-JP" sz="1400" dirty="0" smtClean="0">
              <a:solidFill>
                <a:schemeClr val="tx1"/>
              </a:solidFill>
            </a:endParaRPr>
          </a:p>
          <a:p>
            <a:pPr marL="285750" indent="-285750" algn="just">
              <a:buFont typeface="Wingdings" panose="05000000000000000000" pitchFamily="2" charset="2"/>
              <a:buChar char="l"/>
            </a:pPr>
            <a:r>
              <a:rPr kumimoji="1" lang="ja-JP" altLang="en-US" sz="1400" dirty="0" smtClean="0">
                <a:solidFill>
                  <a:schemeClr val="tx1"/>
                </a:solidFill>
              </a:rPr>
              <a:t>水辺</a:t>
            </a:r>
            <a:r>
              <a:rPr kumimoji="1" lang="ja-JP" altLang="en-US" sz="1400" dirty="0">
                <a:solidFill>
                  <a:schemeClr val="tx1"/>
                </a:solidFill>
              </a:rPr>
              <a:t>空間のにぎわい創出、大阪城公園との一体性確保に資する、商業機能等の導入を図る。</a:t>
            </a:r>
            <a:endParaRPr kumimoji="1" lang="en-US" altLang="ja-JP" sz="1400" dirty="0" smtClean="0">
              <a:solidFill>
                <a:schemeClr val="tx1"/>
              </a:solidFill>
            </a:endParaRPr>
          </a:p>
        </p:txBody>
      </p:sp>
      <p:sp>
        <p:nvSpPr>
          <p:cNvPr id="11" name="正方形/長方形 10"/>
          <p:cNvSpPr/>
          <p:nvPr/>
        </p:nvSpPr>
        <p:spPr>
          <a:xfrm>
            <a:off x="127000" y="540000"/>
            <a:ext cx="3321743" cy="338554"/>
          </a:xfrm>
          <a:prstGeom prst="rect">
            <a:avLst/>
          </a:prstGeom>
        </p:spPr>
        <p:txBody>
          <a:bodyPr wrap="none">
            <a:spAutoFit/>
          </a:bodyPr>
          <a:lstStyle/>
          <a:p>
            <a:r>
              <a:rPr lang="en-US" altLang="ja-JP" sz="1600" b="1" dirty="0" smtClean="0">
                <a:latin typeface="游ゴシック" panose="020B0400000000000000" pitchFamily="50" charset="-128"/>
              </a:rPr>
              <a:t>【</a:t>
            </a:r>
            <a:r>
              <a:rPr lang="ja-JP" altLang="en-US" sz="1600" b="1" dirty="0" smtClean="0">
                <a:latin typeface="游ゴシック" panose="020B0400000000000000" pitchFamily="50" charset="-128"/>
              </a:rPr>
              <a:t>次世代型駅前空間（</a:t>
            </a:r>
            <a:r>
              <a:rPr lang="ja-JP" altLang="en-US" sz="1600" b="1" dirty="0">
                <a:latin typeface="游ゴシック" panose="020B0400000000000000" pitchFamily="50" charset="-128"/>
              </a:rPr>
              <a:t>Ｃ地区） </a:t>
            </a:r>
            <a:r>
              <a:rPr lang="en-US" altLang="ja-JP" sz="1600" b="1" dirty="0" smtClean="0">
                <a:latin typeface="游ゴシック" panose="020B0400000000000000" pitchFamily="50" charset="-128"/>
              </a:rPr>
              <a:t>】</a:t>
            </a:r>
            <a:endParaRPr lang="ja-JP" altLang="en-US" sz="1600" dirty="0"/>
          </a:p>
        </p:txBody>
      </p:sp>
      <p:cxnSp>
        <p:nvCxnSpPr>
          <p:cNvPr id="20" name="直線コネクタ 19"/>
          <p:cNvCxnSpPr>
            <a:endCxn id="22" idx="1"/>
          </p:cNvCxnSpPr>
          <p:nvPr/>
        </p:nvCxnSpPr>
        <p:spPr>
          <a:xfrm flipV="1">
            <a:off x="2500313" y="2611970"/>
            <a:ext cx="1913972" cy="769212"/>
          </a:xfrm>
          <a:prstGeom prst="line">
            <a:avLst/>
          </a:prstGeom>
          <a:ln w="9525">
            <a:solidFill>
              <a:srgbClr val="0070C0"/>
            </a:solidFill>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bwMode="gray">
          <a:xfrm>
            <a:off x="4414285" y="2404221"/>
            <a:ext cx="3526191" cy="415498"/>
          </a:xfrm>
          <a:prstGeom prst="rect">
            <a:avLst/>
          </a:prstGeom>
          <a:ln w="12700">
            <a:solidFill>
              <a:schemeClr val="accent1">
                <a:lumMod val="75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defPPr>
              <a:defRPr lang="en-US"/>
            </a:defPPr>
            <a:lvl1pPr>
              <a:defRPr kumimoji="1" sz="1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ja-JP" altLang="en-US" sz="1050" dirty="0"/>
              <a:t>Ｃ地区</a:t>
            </a:r>
            <a:endParaRPr lang="en-US" altLang="ja-JP" sz="1050" dirty="0"/>
          </a:p>
          <a:p>
            <a:pPr algn="ctr"/>
            <a:r>
              <a:rPr lang="ja-JP" altLang="en-US" sz="1050" dirty="0"/>
              <a:t>（もと森之宮ごみ焼却工場）</a:t>
            </a:r>
          </a:p>
        </p:txBody>
      </p:sp>
      <p:sp>
        <p:nvSpPr>
          <p:cNvPr id="4" name="フリーフォーム 3"/>
          <p:cNvSpPr/>
          <p:nvPr/>
        </p:nvSpPr>
        <p:spPr>
          <a:xfrm>
            <a:off x="2240086" y="3080965"/>
            <a:ext cx="264318" cy="440532"/>
          </a:xfrm>
          <a:custGeom>
            <a:avLst/>
            <a:gdLst>
              <a:gd name="connsiteX0" fmla="*/ 0 w 264318"/>
              <a:gd name="connsiteY0" fmla="*/ 0 h 440532"/>
              <a:gd name="connsiteX1" fmla="*/ 9525 w 264318"/>
              <a:gd name="connsiteY1" fmla="*/ 376238 h 440532"/>
              <a:gd name="connsiteX2" fmla="*/ 116681 w 264318"/>
              <a:gd name="connsiteY2" fmla="*/ 381000 h 440532"/>
              <a:gd name="connsiteX3" fmla="*/ 119062 w 264318"/>
              <a:gd name="connsiteY3" fmla="*/ 435769 h 440532"/>
              <a:gd name="connsiteX4" fmla="*/ 264318 w 264318"/>
              <a:gd name="connsiteY4" fmla="*/ 440532 h 440532"/>
              <a:gd name="connsiteX5" fmla="*/ 261937 w 264318"/>
              <a:gd name="connsiteY5" fmla="*/ 95250 h 440532"/>
              <a:gd name="connsiteX6" fmla="*/ 235743 w 264318"/>
              <a:gd name="connsiteY6" fmla="*/ 23813 h 440532"/>
              <a:gd name="connsiteX7" fmla="*/ 0 w 264318"/>
              <a:gd name="connsiteY7" fmla="*/ 0 h 44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18" h="440532">
                <a:moveTo>
                  <a:pt x="0" y="0"/>
                </a:moveTo>
                <a:lnTo>
                  <a:pt x="9525" y="376238"/>
                </a:lnTo>
                <a:lnTo>
                  <a:pt x="116681" y="381000"/>
                </a:lnTo>
                <a:cubicBezTo>
                  <a:pt x="117475" y="399256"/>
                  <a:pt x="118268" y="417513"/>
                  <a:pt x="119062" y="435769"/>
                </a:cubicBezTo>
                <a:lnTo>
                  <a:pt x="264318" y="440532"/>
                </a:lnTo>
                <a:cubicBezTo>
                  <a:pt x="263524" y="325438"/>
                  <a:pt x="262731" y="210344"/>
                  <a:pt x="261937" y="95250"/>
                </a:cubicBezTo>
                <a:lnTo>
                  <a:pt x="235743" y="23813"/>
                </a:lnTo>
                <a:lnTo>
                  <a:pt x="0" y="0"/>
                </a:lnTo>
                <a:close/>
              </a:path>
            </a:pathLst>
          </a:custGeom>
          <a:pattFill prst="ltDnDiag">
            <a:fgClr>
              <a:schemeClr val="accent1"/>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414285" y="2796407"/>
            <a:ext cx="3526191"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kumimoji="1" lang="ja-JP" altLang="en-US" sz="1100" dirty="0" smtClean="0"/>
              <a:t>建物</a:t>
            </a:r>
            <a:r>
              <a:rPr kumimoji="1" lang="ja-JP" altLang="en-US" sz="1100" dirty="0"/>
              <a:t>地下部が残置される</a:t>
            </a:r>
            <a:r>
              <a:rPr kumimoji="1" lang="ja-JP" altLang="en-US" sz="1100" dirty="0" smtClean="0"/>
              <a:t>など</a:t>
            </a:r>
            <a:r>
              <a:rPr kumimoji="1" lang="en-US" altLang="ja-JP" sz="1100" baseline="30000" dirty="0" smtClean="0"/>
              <a:t>※</a:t>
            </a:r>
            <a:r>
              <a:rPr kumimoji="1" lang="ja-JP" altLang="en-US" sz="1100" dirty="0" err="1" smtClean="0"/>
              <a:t>、</a:t>
            </a:r>
            <a:r>
              <a:rPr kumimoji="1" lang="ja-JP" altLang="en-US" sz="1100" dirty="0"/>
              <a:t>平面利用、低層</a:t>
            </a:r>
            <a:r>
              <a:rPr kumimoji="1" lang="ja-JP" altLang="en-US" sz="1100" dirty="0" smtClean="0"/>
              <a:t>利用を想定</a:t>
            </a:r>
            <a:endParaRPr kumimoji="1" lang="en-US" altLang="ja-JP" sz="1000" dirty="0"/>
          </a:p>
          <a:p>
            <a:r>
              <a:rPr kumimoji="1" lang="en-US" altLang="ja-JP" sz="1000" dirty="0" smtClean="0"/>
              <a:t>※</a:t>
            </a:r>
            <a:r>
              <a:rPr kumimoji="1" lang="ja-JP" altLang="en-US" sz="1000" dirty="0" smtClean="0"/>
              <a:t>令和４年度に建物本体（地上部）解体撤去工事に着手。</a:t>
            </a:r>
            <a:endParaRPr kumimoji="1" lang="ja-JP" altLang="en-US" sz="1000" dirty="0"/>
          </a:p>
        </p:txBody>
      </p:sp>
      <p:sp>
        <p:nvSpPr>
          <p:cNvPr id="18" name="テキスト ボックス 17">
            <a:extLst>
              <a:ext uri="{FF2B5EF4-FFF2-40B4-BE49-F238E27FC236}">
                <a16:creationId xmlns:a16="http://schemas.microsoft.com/office/drawing/2014/main" id="{515A59A9-6821-0641-0CCF-2B4F9DAC7F64}"/>
              </a:ext>
            </a:extLst>
          </p:cNvPr>
          <p:cNvSpPr txBox="1"/>
          <p:nvPr/>
        </p:nvSpPr>
        <p:spPr>
          <a:xfrm>
            <a:off x="4325317" y="4048048"/>
            <a:ext cx="2413205" cy="261610"/>
          </a:xfrm>
          <a:prstGeom prst="rect">
            <a:avLst/>
          </a:prstGeom>
          <a:noFill/>
        </p:spPr>
        <p:txBody>
          <a:bodyPr wrap="square" rtlCol="0">
            <a:spAutoFit/>
          </a:bodyPr>
          <a:lstStyle/>
          <a:p>
            <a:r>
              <a:rPr kumimoji="1" lang="ja-JP" altLang="en-US" sz="1100" b="1" dirty="0" smtClean="0">
                <a:latin typeface="+mn-ea"/>
              </a:rPr>
              <a:t>■ 次世代型交通結節点のイメージ</a:t>
            </a:r>
            <a:endParaRPr kumimoji="1" lang="ja-JP" altLang="en-US" sz="1100" b="1" dirty="0">
              <a:latin typeface="+mn-ea"/>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4996" y="2782073"/>
            <a:ext cx="1487307" cy="635163"/>
          </a:xfrm>
          <a:prstGeom prst="rect">
            <a:avLst/>
          </a:prstGeom>
        </p:spPr>
      </p:pic>
      <p:sp>
        <p:nvSpPr>
          <p:cNvPr id="32" name="テキスト ボックス 31"/>
          <p:cNvSpPr txBox="1"/>
          <p:nvPr/>
        </p:nvSpPr>
        <p:spPr bwMode="gray">
          <a:xfrm rot="258743">
            <a:off x="1563168" y="2756305"/>
            <a:ext cx="1078470" cy="288467"/>
          </a:xfrm>
          <a:prstGeom prst="rect">
            <a:avLst/>
          </a:prstGeom>
          <a:noFill/>
          <a:ln>
            <a:noFill/>
          </a:ln>
          <a:effectLst>
            <a:outerShdw blurRad="63500" sx="54000" sy="54000" algn="ctr" rotWithShape="0">
              <a:schemeClr val="bg1"/>
            </a:outerShdw>
          </a:effectLst>
        </p:spPr>
        <p:txBody>
          <a:bodyPr vert="horz" wrap="square" lIns="0" tIns="0" rIns="0" bIns="0" rtlCol="0" anchor="ctr" anchorCtr="0">
            <a:noAutofit/>
          </a:bodyPr>
          <a:lstStyle/>
          <a:p>
            <a:pPr defTabSz="1280160"/>
            <a:r>
              <a:rPr lang="ja-JP" altLang="en-US" sz="900" kern="0" dirty="0" smtClean="0">
                <a:solidFill>
                  <a:srgbClr val="002060"/>
                </a:solidFill>
                <a:effectLst>
                  <a:glow rad="190500">
                    <a:schemeClr val="bg1"/>
                  </a:glow>
                </a:effectLst>
                <a:latin typeface="メイリオ" panose="020B0604030504040204" pitchFamily="50" charset="-128"/>
                <a:ea typeface="メイリオ" panose="020B0604030504040204" pitchFamily="50" charset="-128"/>
              </a:rPr>
              <a:t>歩行者空間整備</a:t>
            </a:r>
            <a:endParaRPr lang="ja-JP" altLang="en-US" sz="900" kern="0" dirty="0">
              <a:solidFill>
                <a:srgbClr val="002060"/>
              </a:solidFill>
              <a:effectLst>
                <a:glow rad="190500">
                  <a:schemeClr val="bg1"/>
                </a:glow>
              </a:effectLst>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rotWithShape="1">
          <a:blip r:embed="rId4" cstate="screen">
            <a:extLst>
              <a:ext uri="{28A0092B-C50C-407E-A947-70E740481C1C}">
                <a14:useLocalDpi xmlns:a14="http://schemas.microsoft.com/office/drawing/2010/main"/>
              </a:ext>
            </a:extLst>
          </a:blip>
          <a:srcRect t="31319" r="8482" b="4138"/>
          <a:stretch/>
        </p:blipFill>
        <p:spPr>
          <a:xfrm>
            <a:off x="4414285" y="4402754"/>
            <a:ext cx="4312910" cy="1760816"/>
          </a:xfrm>
          <a:prstGeom prst="rect">
            <a:avLst/>
          </a:prstGeom>
        </p:spPr>
      </p:pic>
      <p:sp>
        <p:nvSpPr>
          <p:cNvPr id="33" name="テキスト ボックス 32">
            <a:extLst>
              <a:ext uri="{FF2B5EF4-FFF2-40B4-BE49-F238E27FC236}">
                <a16:creationId xmlns:a16="http://schemas.microsoft.com/office/drawing/2014/main" id="{4E61E6E0-A5F8-F8F6-C261-CA560331F393}"/>
              </a:ext>
            </a:extLst>
          </p:cNvPr>
          <p:cNvSpPr txBox="1"/>
          <p:nvPr/>
        </p:nvSpPr>
        <p:spPr>
          <a:xfrm>
            <a:off x="7444740" y="6163570"/>
            <a:ext cx="1470660" cy="230832"/>
          </a:xfrm>
          <a:prstGeom prst="rect">
            <a:avLst/>
          </a:prstGeom>
          <a:noFill/>
        </p:spPr>
        <p:txBody>
          <a:bodyPr wrap="square" rtlCol="0">
            <a:spAutoFit/>
          </a:bodyPr>
          <a:lstStyle/>
          <a:p>
            <a:r>
              <a:rPr kumimoji="1" lang="ja-JP" altLang="en-US" sz="900" dirty="0" smtClean="0">
                <a:latin typeface="游明朝" panose="02020400000000000000" pitchFamily="18" charset="-128"/>
                <a:ea typeface="游明朝" panose="02020400000000000000" pitchFamily="18" charset="-128"/>
              </a:rPr>
              <a:t>出典：国土交通省</a:t>
            </a:r>
            <a:r>
              <a:rPr kumimoji="1" lang="en-US" altLang="ja-JP" sz="900" dirty="0" smtClean="0">
                <a:latin typeface="游明朝" panose="02020400000000000000" pitchFamily="18" charset="-128"/>
                <a:ea typeface="游明朝" panose="02020400000000000000" pitchFamily="18" charset="-128"/>
              </a:rPr>
              <a:t>HP</a:t>
            </a:r>
            <a:endParaRPr kumimoji="1" lang="en-US" altLang="ja-JP" sz="90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4676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493" y="1922494"/>
            <a:ext cx="4240982" cy="4624381"/>
          </a:xfrm>
          <a:prstGeom prst="rect">
            <a:avLst/>
          </a:prstGeom>
        </p:spPr>
      </p:pic>
      <p:sp>
        <p:nvSpPr>
          <p:cNvPr id="5" name="角丸四角形 4"/>
          <p:cNvSpPr/>
          <p:nvPr/>
        </p:nvSpPr>
        <p:spPr>
          <a:xfrm>
            <a:off x="228600" y="938415"/>
            <a:ext cx="8686800" cy="5598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buFont typeface="Wingdings" panose="05000000000000000000" pitchFamily="2" charset="2"/>
              <a:buChar char="l"/>
            </a:pPr>
            <a:r>
              <a:rPr kumimoji="1" lang="ja-JP" altLang="en-US" sz="1400" dirty="0">
                <a:solidFill>
                  <a:schemeClr val="tx1"/>
                </a:solidFill>
              </a:rPr>
              <a:t>大阪公立大学、大阪メトロの連携により、地区内のアクセス性確保に資するスマートモビリティ導入に向けた実証実験の実施を検討し、本格実装に向けた課題、事業性等を検証。</a:t>
            </a:r>
          </a:p>
        </p:txBody>
      </p:sp>
      <p:sp>
        <p:nvSpPr>
          <p:cNvPr id="14" name="スライド番号プレースホルダー 13">
            <a:extLst>
              <a:ext uri="{FF2B5EF4-FFF2-40B4-BE49-F238E27FC236}">
                <a16:creationId xmlns:a16="http://schemas.microsoft.com/office/drawing/2014/main" id="{9383B92D-3356-0FC4-5FFE-41C24350FF23}"/>
              </a:ext>
            </a:extLst>
          </p:cNvPr>
          <p:cNvSpPr>
            <a:spLocks noGrp="1"/>
          </p:cNvSpPr>
          <p:nvPr>
            <p:ph type="sldNum" sz="quarter" idx="12"/>
          </p:nvPr>
        </p:nvSpPr>
        <p:spPr/>
        <p:txBody>
          <a:bodyPr/>
          <a:lstStyle/>
          <a:p>
            <a:fld id="{311E3985-B3EA-4398-A6FF-CD01F1CD0B75}" type="slidenum">
              <a:rPr kumimoji="1" lang="ja-JP" altLang="en-US" smtClean="0"/>
              <a:pPr/>
              <a:t>18</a:t>
            </a:fld>
            <a:endParaRPr kumimoji="1" lang="ja-JP" altLang="en-US" dirty="0"/>
          </a:p>
        </p:txBody>
      </p:sp>
      <p:cxnSp>
        <p:nvCxnSpPr>
          <p:cNvPr id="21" name="直線コネクタ 20"/>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２）１</a:t>
            </a:r>
            <a:r>
              <a:rPr kumimoji="1" lang="en-US" altLang="ja-JP" sz="1400" b="1" dirty="0">
                <a:solidFill>
                  <a:schemeClr val="accent5"/>
                </a:solidFill>
              </a:rPr>
              <a:t>.</a:t>
            </a:r>
            <a:r>
              <a:rPr kumimoji="1" lang="ja-JP" altLang="en-US" sz="1400" b="1" dirty="0">
                <a:solidFill>
                  <a:schemeClr val="accent5"/>
                </a:solidFill>
              </a:rPr>
              <a:t>５期開発の取組内容</a:t>
            </a:r>
          </a:p>
        </p:txBody>
      </p:sp>
      <p:sp>
        <p:nvSpPr>
          <p:cNvPr id="40" name="正方形/長方形 39"/>
          <p:cNvSpPr/>
          <p:nvPr/>
        </p:nvSpPr>
        <p:spPr>
          <a:xfrm>
            <a:off x="4633347" y="1756090"/>
            <a:ext cx="4510654" cy="1015663"/>
          </a:xfrm>
          <a:prstGeom prst="rect">
            <a:avLst/>
          </a:prstGeom>
          <a:noFill/>
        </p:spPr>
        <p:txBody>
          <a:bodyPr wrap="square" rtlCol="0">
            <a:spAutoFit/>
          </a:bodyPr>
          <a:lstStyle/>
          <a:p>
            <a:pPr>
              <a:spcBef>
                <a:spcPts val="300"/>
              </a:spcBef>
            </a:pPr>
            <a:r>
              <a:rPr kumimoji="1" lang="en-US" altLang="ja-JP" sz="1100" dirty="0">
                <a:latin typeface="游ゴシック" panose="020B0400000000000000" pitchFamily="50" charset="-128"/>
              </a:rPr>
              <a:t>2024</a:t>
            </a:r>
            <a:r>
              <a:rPr kumimoji="1" lang="ja-JP" altLang="en-US" sz="1100" dirty="0">
                <a:latin typeface="游ゴシック" panose="020B0400000000000000" pitchFamily="50" charset="-128"/>
              </a:rPr>
              <a:t>年以降に、Ｂ・Ｃ地区の暫定利用と森之宮キャンパス開所時の森ノ宮駅アクセスとして、以下を目的としたスマートモビリティ導入に向けた実証実験の実施を検討</a:t>
            </a:r>
            <a:endParaRPr kumimoji="1" lang="en-US" altLang="ja-JP" sz="1100" dirty="0">
              <a:latin typeface="游ゴシック" panose="020B0400000000000000" pitchFamily="50" charset="-128"/>
            </a:endParaRPr>
          </a:p>
          <a:p>
            <a:pPr marL="171450" indent="-171450">
              <a:spcBef>
                <a:spcPts val="300"/>
              </a:spcBef>
              <a:buFont typeface="Arial" panose="020B0604020202020204" pitchFamily="34" charset="0"/>
              <a:buChar char="•"/>
            </a:pPr>
            <a:r>
              <a:rPr kumimoji="1" lang="ja-JP" altLang="en-US" sz="1100" dirty="0">
                <a:latin typeface="游ゴシック" panose="020B0400000000000000" pitchFamily="50" charset="-128"/>
              </a:rPr>
              <a:t>森之宮地区における自動運転の検証</a:t>
            </a:r>
            <a:endParaRPr kumimoji="1" lang="en-US" altLang="ja-JP" sz="1100" dirty="0">
              <a:latin typeface="游ゴシック" panose="020B0400000000000000" pitchFamily="50" charset="-128"/>
            </a:endParaRPr>
          </a:p>
          <a:p>
            <a:pPr marL="171450" indent="-171450">
              <a:spcBef>
                <a:spcPts val="300"/>
              </a:spcBef>
              <a:buFont typeface="Arial" panose="020B0604020202020204" pitchFamily="34" charset="0"/>
              <a:buChar char="•"/>
            </a:pPr>
            <a:r>
              <a:rPr kumimoji="1" lang="ja-JP" altLang="en-US" sz="1100" dirty="0">
                <a:latin typeface="游ゴシック" panose="020B0400000000000000" pitchFamily="50" charset="-128"/>
              </a:rPr>
              <a:t>学生と暫定利用時の交通手段　　など</a:t>
            </a:r>
            <a:r>
              <a:rPr kumimoji="1" lang="ja-JP" altLang="en-US" sz="1100" dirty="0"/>
              <a:t>　　　　　　　　　　　　　　　</a:t>
            </a:r>
          </a:p>
        </p:txBody>
      </p:sp>
      <p:sp>
        <p:nvSpPr>
          <p:cNvPr id="44" name="テキスト ボックス 43">
            <a:extLst>
              <a:ext uri="{FF2B5EF4-FFF2-40B4-BE49-F238E27FC236}">
                <a16:creationId xmlns:a16="http://schemas.microsoft.com/office/drawing/2014/main" id="{4E61E6E0-A5F8-F8F6-C261-CA560331F393}"/>
              </a:ext>
            </a:extLst>
          </p:cNvPr>
          <p:cNvSpPr txBox="1"/>
          <p:nvPr/>
        </p:nvSpPr>
        <p:spPr>
          <a:xfrm>
            <a:off x="7511691" y="6487470"/>
            <a:ext cx="1470660" cy="230832"/>
          </a:xfrm>
          <a:prstGeom prst="rect">
            <a:avLst/>
          </a:prstGeom>
          <a:noFill/>
        </p:spPr>
        <p:txBody>
          <a:bodyPr wrap="square" rtlCol="0">
            <a:spAutoFit/>
          </a:bodyPr>
          <a:lstStyle/>
          <a:p>
            <a:r>
              <a:rPr kumimoji="1" lang="ja-JP" altLang="en-US" sz="900" dirty="0">
                <a:latin typeface="游明朝" panose="02020400000000000000" pitchFamily="18" charset="-128"/>
                <a:ea typeface="游明朝" panose="02020400000000000000" pitchFamily="18" charset="-128"/>
              </a:rPr>
              <a:t>提供：</a:t>
            </a:r>
            <a:r>
              <a:rPr kumimoji="1" lang="en-US" altLang="ja-JP" sz="900" dirty="0">
                <a:latin typeface="+mn-ea"/>
              </a:rPr>
              <a:t> Osaka Metro</a:t>
            </a:r>
            <a:endParaRPr kumimoji="1" lang="en-US" altLang="ja-JP" sz="900" dirty="0">
              <a:latin typeface="游明朝" panose="02020400000000000000" pitchFamily="18" charset="-128"/>
              <a:ea typeface="游明朝" panose="02020400000000000000" pitchFamily="18" charset="-128"/>
            </a:endParaRPr>
          </a:p>
        </p:txBody>
      </p:sp>
      <p:sp>
        <p:nvSpPr>
          <p:cNvPr id="37" name="正方形/長方形 36"/>
          <p:cNvSpPr/>
          <p:nvPr/>
        </p:nvSpPr>
        <p:spPr>
          <a:xfrm>
            <a:off x="127000" y="540000"/>
            <a:ext cx="2441694" cy="338554"/>
          </a:xfrm>
          <a:prstGeom prst="rect">
            <a:avLst/>
          </a:prstGeom>
        </p:spPr>
        <p:txBody>
          <a:bodyPr wrap="none">
            <a:spAutoFit/>
          </a:bodyPr>
          <a:lstStyle/>
          <a:p>
            <a:r>
              <a:rPr lang="en-US" altLang="ja-JP" sz="1600" b="1" dirty="0">
                <a:latin typeface="游ゴシック" panose="020B0400000000000000" pitchFamily="50" charset="-128"/>
              </a:rPr>
              <a:t>【</a:t>
            </a:r>
            <a:r>
              <a:rPr lang="ja-JP" altLang="en-US" sz="1600" b="1" dirty="0">
                <a:latin typeface="游ゴシック" panose="020B0400000000000000" pitchFamily="50" charset="-128"/>
              </a:rPr>
              <a:t>スマートモビリティ</a:t>
            </a:r>
            <a:r>
              <a:rPr lang="en-US" altLang="ja-JP" sz="1600" b="1" dirty="0">
                <a:latin typeface="游ゴシック" panose="020B0400000000000000" pitchFamily="50" charset="-128"/>
              </a:rPr>
              <a:t>】</a:t>
            </a:r>
            <a:endParaRPr lang="ja-JP" altLang="en-US" sz="1600" dirty="0"/>
          </a:p>
        </p:txBody>
      </p:sp>
      <p:sp>
        <p:nvSpPr>
          <p:cNvPr id="47" name="テキスト ボックス 46">
            <a:extLst>
              <a:ext uri="{FF2B5EF4-FFF2-40B4-BE49-F238E27FC236}">
                <a16:creationId xmlns:a16="http://schemas.microsoft.com/office/drawing/2014/main" id="{FECB7FEE-0E92-9B33-6697-BB8A42ECA019}"/>
              </a:ext>
            </a:extLst>
          </p:cNvPr>
          <p:cNvSpPr txBox="1"/>
          <p:nvPr/>
        </p:nvSpPr>
        <p:spPr>
          <a:xfrm>
            <a:off x="193994" y="1693937"/>
            <a:ext cx="2417886" cy="276999"/>
          </a:xfrm>
          <a:prstGeom prst="rect">
            <a:avLst/>
          </a:prstGeom>
          <a:noFill/>
        </p:spPr>
        <p:txBody>
          <a:bodyPr wrap="square" rtlCol="0">
            <a:spAutoFit/>
          </a:bodyPr>
          <a:lstStyle/>
          <a:p>
            <a:r>
              <a:rPr kumimoji="1" lang="ja-JP" altLang="en-US" sz="1200" b="1" dirty="0"/>
              <a:t>■ 検討エリアイメージ</a:t>
            </a:r>
          </a:p>
        </p:txBody>
      </p:sp>
      <p:cxnSp>
        <p:nvCxnSpPr>
          <p:cNvPr id="53" name="直線コネクタ 52"/>
          <p:cNvCxnSpPr/>
          <p:nvPr/>
        </p:nvCxnSpPr>
        <p:spPr>
          <a:xfrm flipH="1" flipV="1">
            <a:off x="3934136" y="4655751"/>
            <a:ext cx="124916" cy="73121"/>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sp>
        <p:nvSpPr>
          <p:cNvPr id="34" name="楕円 33"/>
          <p:cNvSpPr/>
          <p:nvPr/>
        </p:nvSpPr>
        <p:spPr>
          <a:xfrm>
            <a:off x="2887979" y="3982641"/>
            <a:ext cx="945157" cy="1346220"/>
          </a:xfrm>
          <a:prstGeom prst="ellipse">
            <a:avLst/>
          </a:prstGeom>
          <a:noFill/>
          <a:ln w="76200">
            <a:solidFill>
              <a:srgbClr val="41719C">
                <a:alpha val="10196"/>
              </a:srgbClr>
            </a:solidFill>
          </a:ln>
          <a:effectLst>
            <a:glow rad="254000">
              <a:schemeClr val="accent5">
                <a:satMod val="175000"/>
                <a:alpha val="3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FECB7FEE-0E92-9B33-6697-BB8A42ECA019}"/>
              </a:ext>
            </a:extLst>
          </p:cNvPr>
          <p:cNvSpPr txBox="1"/>
          <p:nvPr/>
        </p:nvSpPr>
        <p:spPr>
          <a:xfrm>
            <a:off x="3997284" y="4691693"/>
            <a:ext cx="670105" cy="282573"/>
          </a:xfrm>
          <a:prstGeom prst="rect">
            <a:avLst/>
          </a:prstGeom>
          <a:solidFill>
            <a:schemeClr val="accent5">
              <a:lumMod val="40000"/>
              <a:lumOff val="60000"/>
            </a:schemeClr>
          </a:solidFill>
          <a:ln w="12700">
            <a:solidFill>
              <a:srgbClr val="0070C0"/>
            </a:solidFill>
          </a:ln>
          <a:effectLst/>
        </p:spPr>
        <p:txBody>
          <a:bodyPr wrap="square" lIns="0" tIns="36000" rIns="0" bIns="0" rtlCol="0">
            <a:spAutoFit/>
          </a:bodyPr>
          <a:lstStyle/>
          <a:p>
            <a:pPr algn="ctr"/>
            <a:r>
              <a:rPr kumimoji="1" lang="ja-JP" altLang="en-US" sz="800" b="1" dirty="0">
                <a:effectLst/>
              </a:rPr>
              <a:t>社会実験検討</a:t>
            </a:r>
            <a:endParaRPr kumimoji="1" lang="en-US" altLang="ja-JP" sz="800" b="1" dirty="0">
              <a:effectLst/>
            </a:endParaRPr>
          </a:p>
          <a:p>
            <a:pPr algn="ctr"/>
            <a:r>
              <a:rPr kumimoji="1" lang="ja-JP" altLang="en-US" sz="800" b="1" dirty="0">
                <a:effectLst/>
              </a:rPr>
              <a:t>エリア</a:t>
            </a:r>
          </a:p>
        </p:txBody>
      </p:sp>
      <p:sp>
        <p:nvSpPr>
          <p:cNvPr id="10" name="フリーフォーム 9"/>
          <p:cNvSpPr/>
          <p:nvPr/>
        </p:nvSpPr>
        <p:spPr>
          <a:xfrm>
            <a:off x="3276600" y="2700896"/>
            <a:ext cx="118077" cy="895510"/>
          </a:xfrm>
          <a:custGeom>
            <a:avLst/>
            <a:gdLst>
              <a:gd name="connsiteX0" fmla="*/ 109537 w 109537"/>
              <a:gd name="connsiteY0" fmla="*/ 857250 h 857250"/>
              <a:gd name="connsiteX1" fmla="*/ 0 w 109537"/>
              <a:gd name="connsiteY1" fmla="*/ 338137 h 857250"/>
              <a:gd name="connsiteX2" fmla="*/ 76200 w 109537"/>
              <a:gd name="connsiteY2" fmla="*/ 0 h 857250"/>
              <a:gd name="connsiteX0" fmla="*/ 109537 w 109537"/>
              <a:gd name="connsiteY0" fmla="*/ 830742 h 830742"/>
              <a:gd name="connsiteX1" fmla="*/ 0 w 109537"/>
              <a:gd name="connsiteY1" fmla="*/ 338137 h 830742"/>
              <a:gd name="connsiteX2" fmla="*/ 76200 w 109537"/>
              <a:gd name="connsiteY2" fmla="*/ 0 h 830742"/>
            </a:gdLst>
            <a:ahLst/>
            <a:cxnLst>
              <a:cxn ang="0">
                <a:pos x="connsiteX0" y="connsiteY0"/>
              </a:cxn>
              <a:cxn ang="0">
                <a:pos x="connsiteX1" y="connsiteY1"/>
              </a:cxn>
              <a:cxn ang="0">
                <a:pos x="connsiteX2" y="connsiteY2"/>
              </a:cxn>
            </a:cxnLst>
            <a:rect l="l" t="t" r="r" b="b"/>
            <a:pathLst>
              <a:path w="109537" h="830742">
                <a:moveTo>
                  <a:pt x="109537" y="830742"/>
                </a:moveTo>
                <a:lnTo>
                  <a:pt x="0" y="338137"/>
                </a:lnTo>
                <a:lnTo>
                  <a:pt x="76200" y="0"/>
                </a:lnTo>
              </a:path>
            </a:pathLst>
          </a:custGeom>
          <a:ln w="9525">
            <a:solidFill>
              <a:schemeClr val="tx1">
                <a:lumMod val="65000"/>
                <a:lumOff val="35000"/>
              </a:schemeClr>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フリーフォーム 3"/>
          <p:cNvSpPr/>
          <p:nvPr/>
        </p:nvSpPr>
        <p:spPr>
          <a:xfrm>
            <a:off x="900907" y="5063133"/>
            <a:ext cx="1210759" cy="799128"/>
          </a:xfrm>
          <a:custGeom>
            <a:avLst/>
            <a:gdLst>
              <a:gd name="connsiteX0" fmla="*/ 535459 w 535459"/>
              <a:gd name="connsiteY0" fmla="*/ 0 h 416011"/>
              <a:gd name="connsiteX1" fmla="*/ 432486 w 535459"/>
              <a:gd name="connsiteY1" fmla="*/ 416011 h 416011"/>
              <a:gd name="connsiteX2" fmla="*/ 0 w 535459"/>
              <a:gd name="connsiteY2" fmla="*/ 416011 h 416011"/>
              <a:gd name="connsiteX0" fmla="*/ 720659 w 720659"/>
              <a:gd name="connsiteY0" fmla="*/ 0 h 416011"/>
              <a:gd name="connsiteX1" fmla="*/ 617686 w 720659"/>
              <a:gd name="connsiteY1" fmla="*/ 416011 h 416011"/>
              <a:gd name="connsiteX2" fmla="*/ 0 w 720659"/>
              <a:gd name="connsiteY2" fmla="*/ 416011 h 416011"/>
            </a:gdLst>
            <a:ahLst/>
            <a:cxnLst>
              <a:cxn ang="0">
                <a:pos x="connsiteX0" y="connsiteY0"/>
              </a:cxn>
              <a:cxn ang="0">
                <a:pos x="connsiteX1" y="connsiteY1"/>
              </a:cxn>
              <a:cxn ang="0">
                <a:pos x="connsiteX2" y="connsiteY2"/>
              </a:cxn>
            </a:cxnLst>
            <a:rect l="l" t="t" r="r" b="b"/>
            <a:pathLst>
              <a:path w="720659" h="416011">
                <a:moveTo>
                  <a:pt x="720659" y="0"/>
                </a:moveTo>
                <a:lnTo>
                  <a:pt x="617686" y="416011"/>
                </a:lnTo>
                <a:lnTo>
                  <a:pt x="0" y="416011"/>
                </a:lnTo>
              </a:path>
            </a:pathLst>
          </a:custGeom>
          <a:noFill/>
          <a:ln w="6350">
            <a:solidFill>
              <a:schemeClr val="tx1">
                <a:lumMod val="75000"/>
                <a:lumOff val="25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826419" y="5796308"/>
            <a:ext cx="184731"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863506" y="5706318"/>
            <a:ext cx="1130438" cy="184666"/>
          </a:xfrm>
          <a:prstGeom prst="rect">
            <a:avLst/>
          </a:prstGeom>
          <a:noFill/>
          <a:effectLst>
            <a:glow rad="12700">
              <a:schemeClr val="bg1">
                <a:alpha val="81000"/>
              </a:schemeClr>
            </a:glow>
          </a:effectLst>
        </p:spPr>
        <p:txBody>
          <a:bodyPr wrap="none" rtlCol="0">
            <a:spAutoFit/>
          </a:bodyPr>
          <a:lstStyle/>
          <a:p>
            <a:r>
              <a:rPr kumimoji="1" lang="ja-JP" altLang="en-US" sz="600" b="1" dirty="0">
                <a:ln w="3175">
                  <a:noFill/>
                </a:ln>
                <a:solidFill>
                  <a:srgbClr val="414141"/>
                </a:solidFill>
                <a:effectLst>
                  <a:glow rad="127000">
                    <a:schemeClr val="bg1">
                      <a:lumMod val="95000"/>
                    </a:schemeClr>
                  </a:glow>
                </a:effectLst>
                <a:latin typeface="+mn-ea"/>
              </a:rPr>
              <a:t>法円坂北特定街区 開発計画</a:t>
            </a:r>
          </a:p>
        </p:txBody>
      </p:sp>
      <p:sp>
        <p:nvSpPr>
          <p:cNvPr id="35" name="フリーフォーム 34"/>
          <p:cNvSpPr/>
          <p:nvPr/>
        </p:nvSpPr>
        <p:spPr>
          <a:xfrm>
            <a:off x="2103766" y="5058985"/>
            <a:ext cx="7901" cy="4147"/>
          </a:xfrm>
          <a:custGeom>
            <a:avLst/>
            <a:gdLst>
              <a:gd name="connsiteX0" fmla="*/ 535459 w 535459"/>
              <a:gd name="connsiteY0" fmla="*/ 0 h 416011"/>
              <a:gd name="connsiteX1" fmla="*/ 432486 w 535459"/>
              <a:gd name="connsiteY1" fmla="*/ 416011 h 416011"/>
              <a:gd name="connsiteX2" fmla="*/ 0 w 535459"/>
              <a:gd name="connsiteY2" fmla="*/ 416011 h 416011"/>
              <a:gd name="connsiteX0" fmla="*/ 720659 w 720659"/>
              <a:gd name="connsiteY0" fmla="*/ 0 h 416011"/>
              <a:gd name="connsiteX1" fmla="*/ 617686 w 720659"/>
              <a:gd name="connsiteY1" fmla="*/ 416011 h 416011"/>
              <a:gd name="connsiteX2" fmla="*/ 0 w 720659"/>
              <a:gd name="connsiteY2" fmla="*/ 416011 h 416011"/>
              <a:gd name="connsiteX0" fmla="*/ 102973 w 102973"/>
              <a:gd name="connsiteY0" fmla="*/ 0 h 416011"/>
              <a:gd name="connsiteX1" fmla="*/ 0 w 102973"/>
              <a:gd name="connsiteY1" fmla="*/ 416011 h 416011"/>
              <a:gd name="connsiteX0" fmla="*/ 4703 w 4703"/>
              <a:gd name="connsiteY0" fmla="*/ 2159 h 2159"/>
              <a:gd name="connsiteX1" fmla="*/ 0 w 4703"/>
              <a:gd name="connsiteY1" fmla="*/ 0 h 2159"/>
            </a:gdLst>
            <a:ahLst/>
            <a:cxnLst>
              <a:cxn ang="0">
                <a:pos x="connsiteX0" y="connsiteY0"/>
              </a:cxn>
              <a:cxn ang="0">
                <a:pos x="connsiteX1" y="connsiteY1"/>
              </a:cxn>
            </a:cxnLst>
            <a:rect l="l" t="t" r="r" b="b"/>
            <a:pathLst>
              <a:path w="4703" h="2159">
                <a:moveTo>
                  <a:pt x="4703" y="2159"/>
                </a:moveTo>
                <a:lnTo>
                  <a:pt x="0" y="0"/>
                </a:lnTo>
              </a:path>
            </a:pathLst>
          </a:custGeom>
          <a:noFill/>
          <a:ln w="6350">
            <a:solidFill>
              <a:schemeClr val="tx1">
                <a:lumMod val="75000"/>
                <a:lumOff val="25000"/>
              </a:schemeClr>
            </a:solidFill>
            <a:headEnd type="oval" w="sm" len="sm"/>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65737" y="4112823"/>
            <a:ext cx="1107996" cy="184666"/>
          </a:xfrm>
          <a:prstGeom prst="rect">
            <a:avLst/>
          </a:prstGeom>
          <a:noFill/>
          <a:effectLst>
            <a:glow rad="12700">
              <a:schemeClr val="bg1">
                <a:alpha val="81000"/>
              </a:schemeClr>
            </a:glow>
          </a:effectLst>
        </p:spPr>
        <p:txBody>
          <a:bodyPr wrap="none" rtlCol="0">
            <a:spAutoFit/>
          </a:bodyPr>
          <a:lstStyle/>
          <a:p>
            <a:r>
              <a:rPr kumimoji="1" lang="ja-JP" altLang="en-US" sz="600" b="1" dirty="0">
                <a:ln w="3175">
                  <a:noFill/>
                </a:ln>
                <a:solidFill>
                  <a:srgbClr val="414141"/>
                </a:solidFill>
                <a:effectLst>
                  <a:glow rad="127000">
                    <a:schemeClr val="bg1">
                      <a:lumMod val="95000"/>
                    </a:schemeClr>
                  </a:glow>
                </a:effectLst>
                <a:latin typeface="+mn-ea"/>
              </a:rPr>
              <a:t>大手前一丁目プロジェクト</a:t>
            </a:r>
          </a:p>
        </p:txBody>
      </p:sp>
      <p:sp>
        <p:nvSpPr>
          <p:cNvPr id="43" name="フリーフォーム 42"/>
          <p:cNvSpPr/>
          <p:nvPr/>
        </p:nvSpPr>
        <p:spPr>
          <a:xfrm>
            <a:off x="1690587" y="3851832"/>
            <a:ext cx="7901" cy="4147"/>
          </a:xfrm>
          <a:custGeom>
            <a:avLst/>
            <a:gdLst>
              <a:gd name="connsiteX0" fmla="*/ 535459 w 535459"/>
              <a:gd name="connsiteY0" fmla="*/ 0 h 416011"/>
              <a:gd name="connsiteX1" fmla="*/ 432486 w 535459"/>
              <a:gd name="connsiteY1" fmla="*/ 416011 h 416011"/>
              <a:gd name="connsiteX2" fmla="*/ 0 w 535459"/>
              <a:gd name="connsiteY2" fmla="*/ 416011 h 416011"/>
              <a:gd name="connsiteX0" fmla="*/ 720659 w 720659"/>
              <a:gd name="connsiteY0" fmla="*/ 0 h 416011"/>
              <a:gd name="connsiteX1" fmla="*/ 617686 w 720659"/>
              <a:gd name="connsiteY1" fmla="*/ 416011 h 416011"/>
              <a:gd name="connsiteX2" fmla="*/ 0 w 720659"/>
              <a:gd name="connsiteY2" fmla="*/ 416011 h 416011"/>
              <a:gd name="connsiteX0" fmla="*/ 102973 w 102973"/>
              <a:gd name="connsiteY0" fmla="*/ 0 h 416011"/>
              <a:gd name="connsiteX1" fmla="*/ 0 w 102973"/>
              <a:gd name="connsiteY1" fmla="*/ 416011 h 416011"/>
              <a:gd name="connsiteX0" fmla="*/ 4703 w 4703"/>
              <a:gd name="connsiteY0" fmla="*/ 2159 h 2159"/>
              <a:gd name="connsiteX1" fmla="*/ 0 w 4703"/>
              <a:gd name="connsiteY1" fmla="*/ 0 h 2159"/>
            </a:gdLst>
            <a:ahLst/>
            <a:cxnLst>
              <a:cxn ang="0">
                <a:pos x="connsiteX0" y="connsiteY0"/>
              </a:cxn>
              <a:cxn ang="0">
                <a:pos x="connsiteX1" y="connsiteY1"/>
              </a:cxn>
            </a:cxnLst>
            <a:rect l="l" t="t" r="r" b="b"/>
            <a:pathLst>
              <a:path w="4703" h="2159">
                <a:moveTo>
                  <a:pt x="4703" y="2159"/>
                </a:moveTo>
                <a:lnTo>
                  <a:pt x="0" y="0"/>
                </a:lnTo>
              </a:path>
            </a:pathLst>
          </a:custGeom>
          <a:noFill/>
          <a:ln w="6350">
            <a:solidFill>
              <a:schemeClr val="tx1">
                <a:lumMod val="75000"/>
                <a:lumOff val="25000"/>
              </a:schemeClr>
            </a:solidFill>
            <a:headEnd type="oval" w="sm" len="sm"/>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602456" y="3888976"/>
            <a:ext cx="1088131" cy="377408"/>
          </a:xfrm>
          <a:custGeom>
            <a:avLst/>
            <a:gdLst>
              <a:gd name="connsiteX0" fmla="*/ 535459 w 535459"/>
              <a:gd name="connsiteY0" fmla="*/ 0 h 416011"/>
              <a:gd name="connsiteX1" fmla="*/ 432486 w 535459"/>
              <a:gd name="connsiteY1" fmla="*/ 416011 h 416011"/>
              <a:gd name="connsiteX2" fmla="*/ 0 w 535459"/>
              <a:gd name="connsiteY2" fmla="*/ 416011 h 416011"/>
              <a:gd name="connsiteX0" fmla="*/ 720659 w 720659"/>
              <a:gd name="connsiteY0" fmla="*/ 0 h 416011"/>
              <a:gd name="connsiteX1" fmla="*/ 617686 w 720659"/>
              <a:gd name="connsiteY1" fmla="*/ 416011 h 416011"/>
              <a:gd name="connsiteX2" fmla="*/ 0 w 720659"/>
              <a:gd name="connsiteY2" fmla="*/ 416011 h 416011"/>
              <a:gd name="connsiteX0" fmla="*/ 1502016 w 1502016"/>
              <a:gd name="connsiteY0" fmla="*/ 0 h 421293"/>
              <a:gd name="connsiteX1" fmla="*/ 1399043 w 1502016"/>
              <a:gd name="connsiteY1" fmla="*/ 416011 h 421293"/>
              <a:gd name="connsiteX2" fmla="*/ 0 w 1502016"/>
              <a:gd name="connsiteY2" fmla="*/ 421293 h 421293"/>
              <a:gd name="connsiteX0" fmla="*/ 1383905 w 1383905"/>
              <a:gd name="connsiteY0" fmla="*/ 0 h 423934"/>
              <a:gd name="connsiteX1" fmla="*/ 1280932 w 1383905"/>
              <a:gd name="connsiteY1" fmla="*/ 416011 h 423934"/>
              <a:gd name="connsiteX2" fmla="*/ 0 w 1383905"/>
              <a:gd name="connsiteY2" fmla="*/ 423934 h 423934"/>
              <a:gd name="connsiteX0" fmla="*/ 1383905 w 1383905"/>
              <a:gd name="connsiteY0" fmla="*/ 0 h 418651"/>
              <a:gd name="connsiteX1" fmla="*/ 1280932 w 1383905"/>
              <a:gd name="connsiteY1" fmla="*/ 416011 h 418651"/>
              <a:gd name="connsiteX2" fmla="*/ 0 w 1383905"/>
              <a:gd name="connsiteY2" fmla="*/ 418651 h 418651"/>
            </a:gdLst>
            <a:ahLst/>
            <a:cxnLst>
              <a:cxn ang="0">
                <a:pos x="connsiteX0" y="connsiteY0"/>
              </a:cxn>
              <a:cxn ang="0">
                <a:pos x="connsiteX1" y="connsiteY1"/>
              </a:cxn>
              <a:cxn ang="0">
                <a:pos x="connsiteX2" y="connsiteY2"/>
              </a:cxn>
            </a:cxnLst>
            <a:rect l="l" t="t" r="r" b="b"/>
            <a:pathLst>
              <a:path w="1383905" h="418651">
                <a:moveTo>
                  <a:pt x="1383905" y="0"/>
                </a:moveTo>
                <a:lnTo>
                  <a:pt x="1280932" y="416011"/>
                </a:lnTo>
                <a:lnTo>
                  <a:pt x="0" y="418651"/>
                </a:lnTo>
              </a:path>
            </a:pathLst>
          </a:custGeom>
          <a:noFill/>
          <a:ln w="6350">
            <a:solidFill>
              <a:schemeClr val="tx1">
                <a:lumMod val="75000"/>
                <a:lumOff val="25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E61E6E0-A5F8-F8F6-C261-CA560331F393}"/>
              </a:ext>
            </a:extLst>
          </p:cNvPr>
          <p:cNvSpPr txBox="1"/>
          <p:nvPr/>
        </p:nvSpPr>
        <p:spPr>
          <a:xfrm>
            <a:off x="7683500" y="3452685"/>
            <a:ext cx="1308099" cy="938719"/>
          </a:xfrm>
          <a:prstGeom prst="rect">
            <a:avLst/>
          </a:prstGeom>
          <a:noFill/>
        </p:spPr>
        <p:txBody>
          <a:bodyPr wrap="square" lIns="36000" rIns="0" rtlCol="0">
            <a:spAutoFit/>
          </a:bodyPr>
          <a:lstStyle/>
          <a:p>
            <a:r>
              <a:rPr kumimoji="1" lang="ja-JP" altLang="en-US" sz="1100" dirty="0">
                <a:latin typeface="游ゴシック" panose="020B0400000000000000" pitchFamily="50" charset="-128"/>
                <a:ea typeface="游ゴシック" panose="020B0400000000000000" pitchFamily="50" charset="-128"/>
              </a:rPr>
              <a:t>「大阪・関西万博会場への来場者輸送を見据えた自動運転バス等の実証実験」の</a:t>
            </a:r>
            <a:r>
              <a:rPr kumimoji="1" lang="ja-JP" altLang="en-US" sz="1100" dirty="0" smtClean="0">
                <a:latin typeface="游ゴシック" panose="020B0400000000000000" pitchFamily="50" charset="-128"/>
                <a:ea typeface="游ゴシック" panose="020B0400000000000000" pitchFamily="50" charset="-128"/>
              </a:rPr>
              <a:t>様子（</a:t>
            </a:r>
            <a:r>
              <a:rPr kumimoji="1" lang="ja-JP" altLang="en-US" sz="1100" dirty="0">
                <a:latin typeface="游ゴシック" panose="020B0400000000000000" pitchFamily="50" charset="-128"/>
                <a:ea typeface="游ゴシック" panose="020B0400000000000000" pitchFamily="50" charset="-128"/>
              </a:rPr>
              <a:t>舞洲）</a:t>
            </a:r>
            <a:endParaRPr kumimoji="1" lang="en-US" altLang="ja-JP" sz="1100" dirty="0">
              <a:latin typeface="游ゴシック" panose="020B0400000000000000" pitchFamily="50" charset="-128"/>
              <a:ea typeface="游ゴシック" panose="020B0400000000000000" pitchFamily="50" charset="-128"/>
            </a:endParaRPr>
          </a:p>
        </p:txBody>
      </p:sp>
      <p:pic>
        <p:nvPicPr>
          <p:cNvPr id="29" name="図 2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52270" y="5080000"/>
            <a:ext cx="2137804" cy="1369943"/>
          </a:xfrm>
          <a:prstGeom prst="rect">
            <a:avLst/>
          </a:prstGeom>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52270" y="3363979"/>
            <a:ext cx="2791803" cy="1647466"/>
          </a:xfrm>
          <a:prstGeom prst="rect">
            <a:avLst/>
          </a:prstGeom>
        </p:spPr>
      </p:pic>
      <p:pic>
        <p:nvPicPr>
          <p:cNvPr id="31" name="図 3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63989" y="5080000"/>
            <a:ext cx="2126450" cy="1371474"/>
          </a:xfrm>
          <a:prstGeom prst="rect">
            <a:avLst/>
          </a:prstGeom>
        </p:spPr>
      </p:pic>
      <p:sp>
        <p:nvSpPr>
          <p:cNvPr id="41" name="テキスト ボックス 40">
            <a:extLst>
              <a:ext uri="{FF2B5EF4-FFF2-40B4-BE49-F238E27FC236}">
                <a16:creationId xmlns:a16="http://schemas.microsoft.com/office/drawing/2014/main" id="{09B8C68D-93A3-5C2C-8190-E06A4792F7A3}"/>
              </a:ext>
            </a:extLst>
          </p:cNvPr>
          <p:cNvSpPr txBox="1"/>
          <p:nvPr/>
        </p:nvSpPr>
        <p:spPr>
          <a:xfrm>
            <a:off x="4698351" y="3106406"/>
            <a:ext cx="4284000" cy="261610"/>
          </a:xfrm>
          <a:prstGeom prst="rect">
            <a:avLst/>
          </a:prstGeom>
          <a:noFill/>
        </p:spPr>
        <p:txBody>
          <a:bodyPr wrap="square" rtlCol="0">
            <a:spAutoFit/>
          </a:bodyPr>
          <a:lstStyle/>
          <a:p>
            <a:r>
              <a:rPr kumimoji="1" lang="ja-JP" altLang="en-US" sz="1100" b="1" dirty="0" smtClean="0"/>
              <a:t>■スマートモビリティの</a:t>
            </a:r>
            <a:r>
              <a:rPr kumimoji="1" lang="ja-JP" altLang="en-US" sz="1100" b="1" dirty="0"/>
              <a:t>イメージ</a:t>
            </a:r>
            <a:endParaRPr kumimoji="1" lang="ja-JP" altLang="en-US" sz="1100" dirty="0"/>
          </a:p>
        </p:txBody>
      </p:sp>
    </p:spTree>
    <p:extLst>
      <p:ext uri="{BB962C8B-B14F-4D97-AF65-F5344CB8AC3E}">
        <p14:creationId xmlns:p14="http://schemas.microsoft.com/office/powerpoint/2010/main" val="403508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ダイアグラム&#10;&#10;自動的に生成された説明">
            <a:extLst>
              <a:ext uri="{FF2B5EF4-FFF2-40B4-BE49-F238E27FC236}">
                <a16:creationId xmlns:a16="http://schemas.microsoft.com/office/drawing/2014/main" id="{36C478AC-C1BE-9838-443C-32FA33A424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0122" y="3555551"/>
            <a:ext cx="4521908" cy="1656064"/>
          </a:xfrm>
          <a:prstGeom prst="rect">
            <a:avLst/>
          </a:prstGeom>
        </p:spPr>
      </p:pic>
      <p:sp>
        <p:nvSpPr>
          <p:cNvPr id="6" name="正方形/長方形 5"/>
          <p:cNvSpPr/>
          <p:nvPr/>
        </p:nvSpPr>
        <p:spPr>
          <a:xfrm>
            <a:off x="899951" y="3580347"/>
            <a:ext cx="1202695" cy="544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71513" y="4711117"/>
            <a:ext cx="1819199" cy="64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1639349" y="3580795"/>
            <a:ext cx="595162" cy="36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2050781" y="4145245"/>
            <a:ext cx="52188" cy="52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テキスト ボックス 362">
            <a:extLst>
              <a:ext uri="{FF2B5EF4-FFF2-40B4-BE49-F238E27FC236}">
                <a16:creationId xmlns:a16="http://schemas.microsoft.com/office/drawing/2014/main" id="{12B176F1-D386-2A8D-56DE-555A3017FE9C}"/>
              </a:ext>
            </a:extLst>
          </p:cNvPr>
          <p:cNvSpPr txBox="1"/>
          <p:nvPr/>
        </p:nvSpPr>
        <p:spPr>
          <a:xfrm>
            <a:off x="988373" y="4727006"/>
            <a:ext cx="4397977" cy="485311"/>
          </a:xfrm>
          <a:prstGeom prst="rect">
            <a:avLst/>
          </a:prstGeom>
          <a:solidFill>
            <a:schemeClr val="bg1"/>
          </a:solidFill>
        </p:spPr>
        <p:txBody>
          <a:bodyPr wrap="square" rtlCol="0">
            <a:spAutoFit/>
          </a:bodyPr>
          <a:lstStyle/>
          <a:p>
            <a:pPr algn="ctr"/>
            <a:endParaRPr kumimoji="1" lang="en-US" altLang="ja-JP" sz="700" dirty="0" smtClean="0">
              <a:latin typeface="游明朝" panose="02020400000000000000" pitchFamily="18" charset="-128"/>
              <a:ea typeface="游明朝" panose="02020400000000000000" pitchFamily="18" charset="-128"/>
            </a:endParaRPr>
          </a:p>
          <a:p>
            <a:pPr algn="ctr"/>
            <a:endParaRPr kumimoji="1" lang="en-US" altLang="ja-JP" sz="700" dirty="0">
              <a:latin typeface="游明朝" panose="02020400000000000000" pitchFamily="18" charset="-128"/>
              <a:ea typeface="游明朝" panose="02020400000000000000" pitchFamily="18" charset="-128"/>
            </a:endParaRPr>
          </a:p>
          <a:p>
            <a:pPr algn="ctr"/>
            <a:endParaRPr kumimoji="1" lang="en-US" altLang="ja-JP" sz="700" dirty="0" smtClean="0">
              <a:latin typeface="游明朝" panose="02020400000000000000" pitchFamily="18" charset="-128"/>
              <a:ea typeface="游明朝" panose="02020400000000000000" pitchFamily="18" charset="-128"/>
            </a:endParaRPr>
          </a:p>
          <a:p>
            <a:pPr algn="ctr"/>
            <a:endParaRPr kumimoji="1" lang="en-US" altLang="ja-JP" sz="700" dirty="0">
              <a:latin typeface="游明朝" panose="02020400000000000000" pitchFamily="18" charset="-128"/>
              <a:ea typeface="游明朝" panose="02020400000000000000" pitchFamily="18" charset="-128"/>
            </a:endParaRPr>
          </a:p>
        </p:txBody>
      </p:sp>
      <p:sp>
        <p:nvSpPr>
          <p:cNvPr id="198" name="テキスト ボックス 197">
            <a:extLst>
              <a:ext uri="{FF2B5EF4-FFF2-40B4-BE49-F238E27FC236}">
                <a16:creationId xmlns:a16="http://schemas.microsoft.com/office/drawing/2014/main" id="{12B176F1-D386-2A8D-56DE-555A3017FE9C}"/>
              </a:ext>
            </a:extLst>
          </p:cNvPr>
          <p:cNvSpPr txBox="1"/>
          <p:nvPr/>
        </p:nvSpPr>
        <p:spPr>
          <a:xfrm>
            <a:off x="603031" y="4733789"/>
            <a:ext cx="2183925" cy="200055"/>
          </a:xfrm>
          <a:prstGeom prst="rect">
            <a:avLst/>
          </a:prstGeom>
          <a:solidFill>
            <a:schemeClr val="bg1"/>
          </a:solidFill>
        </p:spPr>
        <p:txBody>
          <a:bodyPr wrap="square" rtlCol="0">
            <a:spAutoFit/>
          </a:bodyPr>
          <a:lstStyle/>
          <a:p>
            <a:pPr algn="ctr"/>
            <a:r>
              <a:rPr kumimoji="1" lang="ja-JP" altLang="en-US" sz="700" dirty="0" smtClean="0">
                <a:latin typeface="游明朝" panose="02020400000000000000" pitchFamily="18" charset="-128"/>
                <a:ea typeface="游明朝" panose="02020400000000000000" pitchFamily="18" charset="-128"/>
              </a:rPr>
              <a:t>スマートモビリティ、パーソナルモビリティなど</a:t>
            </a:r>
            <a:endParaRPr kumimoji="1" lang="en-US" altLang="ja-JP" sz="700" dirty="0">
              <a:latin typeface="游明朝" panose="02020400000000000000" pitchFamily="18" charset="-128"/>
              <a:ea typeface="游明朝" panose="02020400000000000000" pitchFamily="18" charset="-128"/>
            </a:endParaRPr>
          </a:p>
        </p:txBody>
      </p:sp>
      <p:pic>
        <p:nvPicPr>
          <p:cNvPr id="9" name="図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8016" y="1657032"/>
            <a:ext cx="1965151" cy="1243001"/>
          </a:xfrm>
          <a:prstGeom prst="rect">
            <a:avLst/>
          </a:prstGeom>
        </p:spPr>
      </p:pic>
      <p:pic>
        <p:nvPicPr>
          <p:cNvPr id="362" name="図 36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3379" y="5211730"/>
            <a:ext cx="1990511" cy="1457030"/>
          </a:xfrm>
          <a:prstGeom prst="rect">
            <a:avLst/>
          </a:prstGeom>
          <a:effectLst>
            <a:softEdge rad="63500"/>
          </a:effectLst>
        </p:spPr>
      </p:pic>
      <p:sp>
        <p:nvSpPr>
          <p:cNvPr id="7" name="スライド番号プレースホルダー 6">
            <a:extLst>
              <a:ext uri="{FF2B5EF4-FFF2-40B4-BE49-F238E27FC236}">
                <a16:creationId xmlns:a16="http://schemas.microsoft.com/office/drawing/2014/main" id="{B9559431-AC01-33F2-9880-2242FD06B7F6}"/>
              </a:ext>
            </a:extLst>
          </p:cNvPr>
          <p:cNvSpPr>
            <a:spLocks noGrp="1"/>
          </p:cNvSpPr>
          <p:nvPr>
            <p:ph type="sldNum" sz="quarter" idx="12"/>
          </p:nvPr>
        </p:nvSpPr>
        <p:spPr/>
        <p:txBody>
          <a:bodyPr/>
          <a:lstStyle/>
          <a:p>
            <a:fld id="{311E3985-B3EA-4398-A6FF-CD01F1CD0B75}" type="slidenum">
              <a:rPr kumimoji="1" lang="ja-JP" altLang="en-US" smtClean="0"/>
              <a:pPr/>
              <a:t>19</a:t>
            </a:fld>
            <a:endParaRPr kumimoji="1" lang="ja-JP" altLang="en-US" dirty="0"/>
          </a:p>
        </p:txBody>
      </p:sp>
      <p:sp>
        <p:nvSpPr>
          <p:cNvPr id="493" name="テキスト ボックス 492">
            <a:extLst>
              <a:ext uri="{FF2B5EF4-FFF2-40B4-BE49-F238E27FC236}">
                <a16:creationId xmlns:a16="http://schemas.microsoft.com/office/drawing/2014/main" id="{1C261CCF-FAD7-4F25-50DE-665F060156D2}"/>
              </a:ext>
            </a:extLst>
          </p:cNvPr>
          <p:cNvSpPr txBox="1"/>
          <p:nvPr/>
        </p:nvSpPr>
        <p:spPr>
          <a:xfrm>
            <a:off x="335718" y="1940914"/>
            <a:ext cx="3437306" cy="1092607"/>
          </a:xfrm>
          <a:prstGeom prst="rect">
            <a:avLst/>
          </a:prstGeom>
          <a:noFill/>
        </p:spPr>
        <p:txBody>
          <a:bodyPr wrap="square" rtlCol="0">
            <a:spAutoFit/>
          </a:bodyPr>
          <a:lstStyle/>
          <a:p>
            <a:pPr marL="171450" indent="-171450">
              <a:spcBef>
                <a:spcPts val="300"/>
              </a:spcBef>
              <a:buFont typeface="Arial" panose="020B0604020202020204" pitchFamily="34" charset="0"/>
              <a:buChar char="•"/>
            </a:pPr>
            <a:r>
              <a:rPr kumimoji="1" lang="ja-JP" altLang="en-US" sz="1100" dirty="0"/>
              <a:t>豊里矢田線の美装化　　　</a:t>
            </a:r>
            <a:endParaRPr kumimoji="1" lang="en-US" altLang="ja-JP" sz="1100" dirty="0"/>
          </a:p>
          <a:p>
            <a:pPr marL="171450" indent="-171450">
              <a:spcBef>
                <a:spcPts val="300"/>
              </a:spcBef>
              <a:buFont typeface="Arial" panose="020B0604020202020204" pitchFamily="34" charset="0"/>
              <a:buChar char="•"/>
            </a:pPr>
            <a:r>
              <a:rPr kumimoji="1" lang="ja-JP" altLang="en-US" sz="1100" dirty="0"/>
              <a:t>沿道の歩行者空間整備</a:t>
            </a:r>
            <a:endParaRPr kumimoji="1" lang="en-US" altLang="ja-JP" sz="1100" dirty="0"/>
          </a:p>
          <a:p>
            <a:pPr marL="171450" indent="-171450">
              <a:spcBef>
                <a:spcPts val="300"/>
              </a:spcBef>
              <a:buFont typeface="Arial" panose="020B0604020202020204" pitchFamily="34" charset="0"/>
              <a:buChar char="•"/>
            </a:pPr>
            <a:r>
              <a:rPr kumimoji="1" lang="ja-JP" altLang="en-US" sz="1100" dirty="0"/>
              <a:t>沿道の塀、柵の撤去もしくは美装化</a:t>
            </a:r>
            <a:r>
              <a:rPr kumimoji="1" lang="ja-JP" altLang="en-US" sz="900" dirty="0">
                <a:solidFill>
                  <a:srgbClr val="FF0000"/>
                </a:solidFill>
              </a:rPr>
              <a:t> </a:t>
            </a:r>
            <a:r>
              <a:rPr kumimoji="1" lang="ja-JP" altLang="en-US" sz="1100" dirty="0"/>
              <a:t>　</a:t>
            </a:r>
            <a:endParaRPr kumimoji="1" lang="en-US" altLang="ja-JP" sz="1100" dirty="0"/>
          </a:p>
          <a:p>
            <a:pPr marL="171450" indent="-171450">
              <a:spcBef>
                <a:spcPts val="300"/>
              </a:spcBef>
              <a:buFont typeface="Arial" panose="020B0604020202020204" pitchFamily="34" charset="0"/>
              <a:buChar char="•"/>
            </a:pPr>
            <a:r>
              <a:rPr kumimoji="1" lang="ja-JP" altLang="en-US" sz="1100" dirty="0"/>
              <a:t>水辺空間の整備</a:t>
            </a:r>
            <a:endParaRPr kumimoji="1" lang="en-US" altLang="ja-JP" sz="1100" dirty="0"/>
          </a:p>
          <a:p>
            <a:pPr marL="171450" indent="-171450">
              <a:spcBef>
                <a:spcPts val="300"/>
              </a:spcBef>
              <a:buFont typeface="Arial" panose="020B0604020202020204" pitchFamily="34" charset="0"/>
              <a:buChar char="•"/>
            </a:pPr>
            <a:r>
              <a:rPr kumimoji="1" lang="ja-JP" altLang="en-US" sz="1100" dirty="0"/>
              <a:t>水辺のにぎわい空間整備　　など</a:t>
            </a:r>
            <a:endParaRPr kumimoji="1" lang="en-US" altLang="ja-JP" sz="1100" baseline="30000" dirty="0"/>
          </a:p>
        </p:txBody>
      </p:sp>
      <p:sp>
        <p:nvSpPr>
          <p:cNvPr id="494" name="テキスト ボックス 493">
            <a:extLst>
              <a:ext uri="{FF2B5EF4-FFF2-40B4-BE49-F238E27FC236}">
                <a16:creationId xmlns:a16="http://schemas.microsoft.com/office/drawing/2014/main" id="{DF6F9FE1-9ED1-58F3-59B6-85C7925111F5}"/>
              </a:ext>
            </a:extLst>
          </p:cNvPr>
          <p:cNvSpPr txBox="1"/>
          <p:nvPr/>
        </p:nvSpPr>
        <p:spPr>
          <a:xfrm>
            <a:off x="69842" y="1675175"/>
            <a:ext cx="4341302" cy="276999"/>
          </a:xfrm>
          <a:prstGeom prst="rect">
            <a:avLst/>
          </a:prstGeom>
          <a:noFill/>
        </p:spPr>
        <p:txBody>
          <a:bodyPr wrap="square" rtlCol="0">
            <a:spAutoFit/>
          </a:bodyPr>
          <a:lstStyle/>
          <a:p>
            <a:r>
              <a:rPr kumimoji="1" lang="ja-JP" altLang="en-US" sz="1200" b="1" dirty="0"/>
              <a:t>　</a:t>
            </a:r>
            <a:r>
              <a:rPr kumimoji="1" lang="ja-JP" altLang="en-US" sz="1200" b="1" dirty="0" smtClean="0"/>
              <a:t>公共</a:t>
            </a:r>
            <a:r>
              <a:rPr kumimoji="1" lang="ja-JP" altLang="en-US" sz="1200" b="1" dirty="0"/>
              <a:t>空間と民間空間の調和に向けた整備内容</a:t>
            </a:r>
            <a:endParaRPr kumimoji="1" lang="en-US" altLang="ja-JP" sz="1200" b="1" dirty="0"/>
          </a:p>
        </p:txBody>
      </p:sp>
      <p:cxnSp>
        <p:nvCxnSpPr>
          <p:cNvPr id="45" name="直線コネクタ 44"/>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２）１</a:t>
            </a:r>
            <a:r>
              <a:rPr kumimoji="1" lang="en-US" altLang="ja-JP" sz="1400" b="1" dirty="0">
                <a:solidFill>
                  <a:schemeClr val="accent5"/>
                </a:solidFill>
              </a:rPr>
              <a:t>.</a:t>
            </a:r>
            <a:r>
              <a:rPr kumimoji="1" lang="ja-JP" altLang="en-US" sz="1400" b="1" dirty="0">
                <a:solidFill>
                  <a:schemeClr val="accent5"/>
                </a:solidFill>
              </a:rPr>
              <a:t>５期開発の取組内容</a:t>
            </a:r>
          </a:p>
        </p:txBody>
      </p:sp>
      <p:sp>
        <p:nvSpPr>
          <p:cNvPr id="49" name="正方形/長方形 48"/>
          <p:cNvSpPr/>
          <p:nvPr/>
        </p:nvSpPr>
        <p:spPr>
          <a:xfrm>
            <a:off x="127000" y="540000"/>
            <a:ext cx="1620957" cy="338554"/>
          </a:xfrm>
          <a:prstGeom prst="rect">
            <a:avLst/>
          </a:prstGeom>
        </p:spPr>
        <p:txBody>
          <a:bodyPr wrap="none">
            <a:spAutoFit/>
          </a:bodyPr>
          <a:lstStyle/>
          <a:p>
            <a:r>
              <a:rPr lang="en-US" altLang="ja-JP" sz="1600" b="1" dirty="0" smtClean="0">
                <a:latin typeface="游ゴシック" panose="020B0400000000000000" pitchFamily="50" charset="-128"/>
              </a:rPr>
              <a:t>【</a:t>
            </a:r>
            <a:r>
              <a:rPr lang="ja-JP" altLang="en-US" sz="1600" b="1" dirty="0" smtClean="0">
                <a:latin typeface="游ゴシック" panose="020B0400000000000000" pitchFamily="50" charset="-128"/>
              </a:rPr>
              <a:t>歩行者空間</a:t>
            </a:r>
            <a:r>
              <a:rPr lang="en-US" altLang="ja-JP" sz="1600" b="1" dirty="0" smtClean="0">
                <a:latin typeface="游ゴシック" panose="020B0400000000000000" pitchFamily="50" charset="-128"/>
              </a:rPr>
              <a:t>】</a:t>
            </a:r>
            <a:endParaRPr lang="ja-JP" altLang="en-US" sz="1600" dirty="0"/>
          </a:p>
        </p:txBody>
      </p:sp>
      <p:sp>
        <p:nvSpPr>
          <p:cNvPr id="396" name="角丸四角形 395"/>
          <p:cNvSpPr/>
          <p:nvPr/>
        </p:nvSpPr>
        <p:spPr>
          <a:xfrm>
            <a:off x="228600" y="938415"/>
            <a:ext cx="8686800" cy="5598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buFont typeface="Wingdings" panose="05000000000000000000" pitchFamily="2" charset="2"/>
              <a:buChar char="l"/>
            </a:pPr>
            <a:r>
              <a:rPr kumimoji="1" lang="ja-JP" altLang="en-US" sz="1400" dirty="0" smtClean="0">
                <a:solidFill>
                  <a:schemeClr val="tx1"/>
                </a:solidFill>
              </a:rPr>
              <a:t>利便性・快適性・安全性に優れた歩行者重視のまちづくりを推進するため、当地区と大阪城公園駅などをつなぐ、公共空間と民間空間が調和した歩行者空間を整備。</a:t>
            </a:r>
            <a:endParaRPr kumimoji="1" lang="ja-JP" altLang="en-US" sz="1400" dirty="0">
              <a:solidFill>
                <a:schemeClr val="tx1"/>
              </a:solidFill>
            </a:endParaRPr>
          </a:p>
        </p:txBody>
      </p:sp>
      <p:sp>
        <p:nvSpPr>
          <p:cNvPr id="418" name="テキスト ボックス 417">
            <a:extLst>
              <a:ext uri="{FF2B5EF4-FFF2-40B4-BE49-F238E27FC236}">
                <a16:creationId xmlns:a16="http://schemas.microsoft.com/office/drawing/2014/main" id="{515A59A9-6821-0641-0CCF-2B4F9DAC7F64}"/>
              </a:ext>
            </a:extLst>
          </p:cNvPr>
          <p:cNvSpPr txBox="1"/>
          <p:nvPr/>
        </p:nvSpPr>
        <p:spPr>
          <a:xfrm>
            <a:off x="212161" y="3243618"/>
            <a:ext cx="4488015" cy="253916"/>
          </a:xfrm>
          <a:prstGeom prst="rect">
            <a:avLst/>
          </a:prstGeom>
          <a:noFill/>
        </p:spPr>
        <p:txBody>
          <a:bodyPr wrap="square" rtlCol="0">
            <a:spAutoFit/>
          </a:bodyPr>
          <a:lstStyle/>
          <a:p>
            <a:r>
              <a:rPr kumimoji="1" lang="ja-JP" altLang="en-US" sz="1050" b="1" dirty="0">
                <a:latin typeface="+mn-ea"/>
              </a:rPr>
              <a:t>■豊里矢田線の美装化、沿道の歩行者空間</a:t>
            </a:r>
            <a:r>
              <a:rPr kumimoji="1" lang="ja-JP" altLang="en-US" sz="1050" b="1" dirty="0" smtClean="0">
                <a:latin typeface="+mn-ea"/>
              </a:rPr>
              <a:t>整備（イメージ）</a:t>
            </a:r>
            <a:endParaRPr kumimoji="1" lang="ja-JP" altLang="en-US" sz="1050" b="1" dirty="0">
              <a:latin typeface="+mn-ea"/>
            </a:endParaRPr>
          </a:p>
        </p:txBody>
      </p:sp>
      <p:sp>
        <p:nvSpPr>
          <p:cNvPr id="361" name="テキスト ボックス 360">
            <a:extLst>
              <a:ext uri="{FF2B5EF4-FFF2-40B4-BE49-F238E27FC236}">
                <a16:creationId xmlns:a16="http://schemas.microsoft.com/office/drawing/2014/main" id="{12B176F1-D386-2A8D-56DE-555A3017FE9C}"/>
              </a:ext>
            </a:extLst>
          </p:cNvPr>
          <p:cNvSpPr txBox="1"/>
          <p:nvPr/>
        </p:nvSpPr>
        <p:spPr>
          <a:xfrm>
            <a:off x="3349384" y="2852986"/>
            <a:ext cx="2219904" cy="215444"/>
          </a:xfrm>
          <a:prstGeom prst="rect">
            <a:avLst/>
          </a:prstGeom>
          <a:noFill/>
        </p:spPr>
        <p:txBody>
          <a:bodyPr wrap="square" rtlCol="0">
            <a:spAutoFit/>
          </a:bodyPr>
          <a:lstStyle/>
          <a:p>
            <a:pPr algn="ctr"/>
            <a:r>
              <a:rPr kumimoji="1" lang="ja-JP" altLang="en-US" sz="800" b="1" dirty="0" smtClean="0"/>
              <a:t>水辺空間のイメージ</a:t>
            </a:r>
            <a:endParaRPr kumimoji="1" lang="en-US" altLang="ja-JP" sz="800" b="1" dirty="0"/>
          </a:p>
        </p:txBody>
      </p:sp>
      <p:pic>
        <p:nvPicPr>
          <p:cNvPr id="29" name="図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7674" y="1824793"/>
            <a:ext cx="3422907" cy="4814061"/>
          </a:xfrm>
          <a:prstGeom prst="rect">
            <a:avLst/>
          </a:prstGeom>
        </p:spPr>
      </p:pic>
      <p:sp>
        <p:nvSpPr>
          <p:cNvPr id="380" name="正方形/長方形 379"/>
          <p:cNvSpPr/>
          <p:nvPr/>
        </p:nvSpPr>
        <p:spPr>
          <a:xfrm>
            <a:off x="7319763" y="1849735"/>
            <a:ext cx="1401593" cy="169277"/>
          </a:xfrm>
          <a:prstGeom prst="rect">
            <a:avLst/>
          </a:prstGeom>
          <a:solidFill>
            <a:schemeClr val="bg1"/>
          </a:solidFill>
        </p:spPr>
        <p:txBody>
          <a:bodyPr wrap="none" lIns="36000" tIns="0" rIns="36000" bIns="0">
            <a:spAutoFit/>
          </a:bodyPr>
          <a:lstStyle/>
          <a:p>
            <a:r>
              <a:rPr lang="en-US" altLang="ja-JP" sz="1100" b="1" dirty="0" smtClean="0">
                <a:latin typeface="游ゴシック" panose="020B0400000000000000" pitchFamily="50" charset="-128"/>
              </a:rPr>
              <a:t>1.5</a:t>
            </a:r>
            <a:r>
              <a:rPr lang="ja-JP" altLang="en-US" sz="1100" b="1" dirty="0" smtClean="0">
                <a:latin typeface="游ゴシック" panose="020B0400000000000000" pitchFamily="50" charset="-128"/>
              </a:rPr>
              <a:t>期時点のイメージ</a:t>
            </a:r>
            <a:endParaRPr lang="ja-JP" altLang="en-US" sz="1200" b="1" dirty="0"/>
          </a:p>
        </p:txBody>
      </p:sp>
      <p:sp>
        <p:nvSpPr>
          <p:cNvPr id="366" name="テキスト ボックス 365"/>
          <p:cNvSpPr txBox="1"/>
          <p:nvPr/>
        </p:nvSpPr>
        <p:spPr>
          <a:xfrm>
            <a:off x="758730" y="6651898"/>
            <a:ext cx="1907414" cy="215444"/>
          </a:xfrm>
          <a:prstGeom prst="rect">
            <a:avLst/>
          </a:prstGeom>
          <a:noFill/>
        </p:spPr>
        <p:txBody>
          <a:bodyPr wrap="square" rtlCol="0">
            <a:spAutoFit/>
          </a:bodyPr>
          <a:lstStyle>
            <a:defPPr>
              <a:defRPr lang="en-US"/>
            </a:defPPr>
            <a:lvl1pPr algn="ctr">
              <a:defRPr kumimoji="1" sz="800" b="1"/>
            </a:lvl1pPr>
          </a:lstStyle>
          <a:p>
            <a:r>
              <a:rPr lang="ja-JP" altLang="en-US" dirty="0"/>
              <a:t>豊里矢田</a:t>
            </a:r>
            <a:r>
              <a:rPr lang="ja-JP" altLang="en-US" dirty="0" smtClean="0"/>
              <a:t>線の美装化</a:t>
            </a:r>
            <a:endParaRPr lang="ja-JP" altLang="en-US" dirty="0"/>
          </a:p>
        </p:txBody>
      </p:sp>
      <p:pic>
        <p:nvPicPr>
          <p:cNvPr id="368" name="図 36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337" y="5208013"/>
            <a:ext cx="2017015" cy="1505309"/>
          </a:xfrm>
          <a:prstGeom prst="rect">
            <a:avLst/>
          </a:prstGeom>
          <a:effectLst>
            <a:softEdge rad="63500"/>
          </a:effectLst>
        </p:spPr>
      </p:pic>
      <p:sp>
        <p:nvSpPr>
          <p:cNvPr id="364" name="テキスト ボックス 363"/>
          <p:cNvSpPr txBox="1"/>
          <p:nvPr/>
        </p:nvSpPr>
        <p:spPr>
          <a:xfrm>
            <a:off x="712652" y="5280525"/>
            <a:ext cx="1415772" cy="215444"/>
          </a:xfrm>
          <a:prstGeom prst="rect">
            <a:avLst/>
          </a:prstGeom>
          <a:noFill/>
        </p:spPr>
        <p:txBody>
          <a:bodyPr wrap="square" rtlCol="0">
            <a:spAutoFit/>
          </a:bodyPr>
          <a:lstStyle>
            <a:defPPr>
              <a:defRPr lang="en-US"/>
            </a:defPPr>
            <a:lvl1pPr algn="ctr">
              <a:defRPr kumimoji="1" sz="800" b="1"/>
            </a:lvl1pPr>
          </a:lstStyle>
          <a:p>
            <a:pPr algn="l"/>
            <a:r>
              <a:rPr lang="en-US" altLang="ja-JP" dirty="0" smtClean="0">
                <a:solidFill>
                  <a:schemeClr val="bg1"/>
                </a:solidFill>
                <a:latin typeface="+mn-ea"/>
              </a:rPr>
              <a:t>【 </a:t>
            </a:r>
            <a:r>
              <a:rPr lang="ja-JP" altLang="en-US" dirty="0" smtClean="0">
                <a:solidFill>
                  <a:schemeClr val="bg1"/>
                </a:solidFill>
                <a:latin typeface="+mn-ea"/>
              </a:rPr>
              <a:t>整備イメージ </a:t>
            </a:r>
            <a:r>
              <a:rPr lang="en-US" altLang="ja-JP" dirty="0" smtClean="0">
                <a:solidFill>
                  <a:schemeClr val="bg1"/>
                </a:solidFill>
                <a:latin typeface="+mn-ea"/>
              </a:rPr>
              <a:t>】</a:t>
            </a:r>
            <a:endParaRPr lang="ja-JP" altLang="en-US" dirty="0">
              <a:solidFill>
                <a:schemeClr val="bg1"/>
              </a:solidFill>
              <a:latin typeface="+mn-ea"/>
            </a:endParaRPr>
          </a:p>
        </p:txBody>
      </p:sp>
      <p:sp>
        <p:nvSpPr>
          <p:cNvPr id="370" name="テキスト ボックス 369">
            <a:extLst>
              <a:ext uri="{FF2B5EF4-FFF2-40B4-BE49-F238E27FC236}">
                <a16:creationId xmlns:a16="http://schemas.microsoft.com/office/drawing/2014/main" id="{12B176F1-D386-2A8D-56DE-555A3017FE9C}"/>
              </a:ext>
            </a:extLst>
          </p:cNvPr>
          <p:cNvSpPr txBox="1"/>
          <p:nvPr/>
        </p:nvSpPr>
        <p:spPr>
          <a:xfrm>
            <a:off x="3238888" y="6646294"/>
            <a:ext cx="1977698" cy="215444"/>
          </a:xfrm>
          <a:prstGeom prst="rect">
            <a:avLst/>
          </a:prstGeom>
          <a:noFill/>
        </p:spPr>
        <p:txBody>
          <a:bodyPr wrap="square" rtlCol="0">
            <a:spAutoFit/>
          </a:bodyPr>
          <a:lstStyle/>
          <a:p>
            <a:pPr algn="ctr"/>
            <a:r>
              <a:rPr kumimoji="1" lang="ja-JP" altLang="en-US" sz="800" b="1" dirty="0" smtClean="0"/>
              <a:t>沿道の塀、柵の美装化</a:t>
            </a:r>
            <a:endParaRPr kumimoji="1" lang="en-US" altLang="ja-JP" sz="800" b="1" dirty="0"/>
          </a:p>
        </p:txBody>
      </p:sp>
      <p:sp>
        <p:nvSpPr>
          <p:cNvPr id="377" name="テキスト ボックス 376"/>
          <p:cNvSpPr txBox="1"/>
          <p:nvPr/>
        </p:nvSpPr>
        <p:spPr>
          <a:xfrm>
            <a:off x="3250070" y="5280525"/>
            <a:ext cx="1415772" cy="215444"/>
          </a:xfrm>
          <a:prstGeom prst="rect">
            <a:avLst/>
          </a:prstGeom>
          <a:noFill/>
        </p:spPr>
        <p:txBody>
          <a:bodyPr wrap="square" rtlCol="0">
            <a:spAutoFit/>
          </a:bodyPr>
          <a:lstStyle>
            <a:defPPr>
              <a:defRPr lang="en-US"/>
            </a:defPPr>
            <a:lvl1pPr algn="ctr">
              <a:defRPr kumimoji="1" sz="800" b="1"/>
            </a:lvl1pPr>
          </a:lstStyle>
          <a:p>
            <a:pPr algn="l"/>
            <a:r>
              <a:rPr lang="en-US" altLang="ja-JP" dirty="0" smtClean="0">
                <a:solidFill>
                  <a:schemeClr val="bg1"/>
                </a:solidFill>
                <a:latin typeface="+mn-ea"/>
              </a:rPr>
              <a:t>【 </a:t>
            </a:r>
            <a:r>
              <a:rPr lang="ja-JP" altLang="en-US" dirty="0" smtClean="0">
                <a:solidFill>
                  <a:schemeClr val="bg1"/>
                </a:solidFill>
                <a:latin typeface="+mn-ea"/>
              </a:rPr>
              <a:t>整備イメージ </a:t>
            </a:r>
            <a:r>
              <a:rPr lang="en-US" altLang="ja-JP" dirty="0" smtClean="0">
                <a:solidFill>
                  <a:schemeClr val="bg1"/>
                </a:solidFill>
                <a:latin typeface="+mn-ea"/>
              </a:rPr>
              <a:t>】</a:t>
            </a:r>
            <a:endParaRPr lang="ja-JP" altLang="en-US" dirty="0">
              <a:solidFill>
                <a:schemeClr val="bg1"/>
              </a:solidFill>
              <a:latin typeface="+mn-ea"/>
            </a:endParaRPr>
          </a:p>
        </p:txBody>
      </p:sp>
      <p:grpSp>
        <p:nvGrpSpPr>
          <p:cNvPr id="12" name="グループ化 11"/>
          <p:cNvGrpSpPr/>
          <p:nvPr/>
        </p:nvGrpSpPr>
        <p:grpSpPr>
          <a:xfrm>
            <a:off x="7081712" y="2481908"/>
            <a:ext cx="153925" cy="167391"/>
            <a:chOff x="7081712" y="2481908"/>
            <a:chExt cx="153925" cy="167391"/>
          </a:xfrm>
        </p:grpSpPr>
        <p:sp>
          <p:nvSpPr>
            <p:cNvPr id="8" name="正方形/長方形 7"/>
            <p:cNvSpPr/>
            <p:nvPr/>
          </p:nvSpPr>
          <p:spPr>
            <a:xfrm>
              <a:off x="7081712" y="2481909"/>
              <a:ext cx="102617" cy="147228"/>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7133020" y="2481908"/>
              <a:ext cx="102617" cy="16739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7050674" y="2500491"/>
            <a:ext cx="205184" cy="123111"/>
          </a:xfrm>
          <a:prstGeom prst="rect">
            <a:avLst/>
          </a:prstGeom>
          <a:noFill/>
        </p:spPr>
        <p:txBody>
          <a:bodyPr wrap="none" lIns="0" tIns="0" rIns="0" bIns="0" rtlCol="0">
            <a:spAutoFit/>
          </a:bodyPr>
          <a:lstStyle/>
          <a:p>
            <a:r>
              <a:rPr kumimoji="1" lang="ja-JP" altLang="en-US" sz="400" b="1" dirty="0" smtClean="0"/>
              <a:t>次世代型</a:t>
            </a:r>
            <a:endParaRPr kumimoji="1" lang="en-US" altLang="ja-JP" sz="400" b="1" dirty="0" smtClean="0"/>
          </a:p>
          <a:p>
            <a:r>
              <a:rPr kumimoji="1" lang="ja-JP" altLang="en-US" sz="400" b="1" dirty="0"/>
              <a:t>駅前空間</a:t>
            </a:r>
          </a:p>
        </p:txBody>
      </p:sp>
      <p:sp>
        <p:nvSpPr>
          <p:cNvPr id="386" name="正方形/長方形 385"/>
          <p:cNvSpPr/>
          <p:nvPr/>
        </p:nvSpPr>
        <p:spPr>
          <a:xfrm>
            <a:off x="1006454" y="4162269"/>
            <a:ext cx="1429051" cy="544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フリーフォーム 382"/>
          <p:cNvSpPr/>
          <p:nvPr/>
        </p:nvSpPr>
        <p:spPr>
          <a:xfrm>
            <a:off x="3292126" y="6046456"/>
            <a:ext cx="492918" cy="473869"/>
          </a:xfrm>
          <a:custGeom>
            <a:avLst/>
            <a:gdLst>
              <a:gd name="connsiteX0" fmla="*/ 28575 w 538162"/>
              <a:gd name="connsiteY0" fmla="*/ 311944 h 504825"/>
              <a:gd name="connsiteX1" fmla="*/ 145256 w 538162"/>
              <a:gd name="connsiteY1" fmla="*/ 238125 h 504825"/>
              <a:gd name="connsiteX2" fmla="*/ 157162 w 538162"/>
              <a:gd name="connsiteY2" fmla="*/ 247650 h 504825"/>
              <a:gd name="connsiteX3" fmla="*/ 178593 w 538162"/>
              <a:gd name="connsiteY3" fmla="*/ 238125 h 504825"/>
              <a:gd name="connsiteX4" fmla="*/ 183356 w 538162"/>
              <a:gd name="connsiteY4" fmla="*/ 226219 h 504825"/>
              <a:gd name="connsiteX5" fmla="*/ 183356 w 538162"/>
              <a:gd name="connsiteY5" fmla="*/ 214313 h 504825"/>
              <a:gd name="connsiteX6" fmla="*/ 233362 w 538162"/>
              <a:gd name="connsiteY6" fmla="*/ 176213 h 504825"/>
              <a:gd name="connsiteX7" fmla="*/ 247650 w 538162"/>
              <a:gd name="connsiteY7" fmla="*/ 178594 h 504825"/>
              <a:gd name="connsiteX8" fmla="*/ 252412 w 538162"/>
              <a:gd name="connsiteY8" fmla="*/ 197644 h 504825"/>
              <a:gd name="connsiteX9" fmla="*/ 259556 w 538162"/>
              <a:gd name="connsiteY9" fmla="*/ 204788 h 504825"/>
              <a:gd name="connsiteX10" fmla="*/ 283368 w 538162"/>
              <a:gd name="connsiteY10" fmla="*/ 204788 h 504825"/>
              <a:gd name="connsiteX11" fmla="*/ 302418 w 538162"/>
              <a:gd name="connsiteY11" fmla="*/ 192882 h 504825"/>
              <a:gd name="connsiteX12" fmla="*/ 314325 w 538162"/>
              <a:gd name="connsiteY12" fmla="*/ 173832 h 504825"/>
              <a:gd name="connsiteX13" fmla="*/ 316706 w 538162"/>
              <a:gd name="connsiteY13" fmla="*/ 138113 h 504825"/>
              <a:gd name="connsiteX14" fmla="*/ 319087 w 538162"/>
              <a:gd name="connsiteY14" fmla="*/ 116682 h 504825"/>
              <a:gd name="connsiteX15" fmla="*/ 483393 w 538162"/>
              <a:gd name="connsiteY15" fmla="*/ 9525 h 504825"/>
              <a:gd name="connsiteX16" fmla="*/ 521493 w 538162"/>
              <a:gd name="connsiteY16" fmla="*/ 0 h 504825"/>
              <a:gd name="connsiteX17" fmla="*/ 538162 w 538162"/>
              <a:gd name="connsiteY17" fmla="*/ 11907 h 504825"/>
              <a:gd name="connsiteX18" fmla="*/ 0 w 538162"/>
              <a:gd name="connsiteY18" fmla="*/ 504825 h 504825"/>
              <a:gd name="connsiteX0" fmla="*/ 0 w 509587"/>
              <a:gd name="connsiteY0" fmla="*/ 311944 h 473869"/>
              <a:gd name="connsiteX1" fmla="*/ 116681 w 509587"/>
              <a:gd name="connsiteY1" fmla="*/ 238125 h 473869"/>
              <a:gd name="connsiteX2" fmla="*/ 128587 w 509587"/>
              <a:gd name="connsiteY2" fmla="*/ 247650 h 473869"/>
              <a:gd name="connsiteX3" fmla="*/ 150018 w 509587"/>
              <a:gd name="connsiteY3" fmla="*/ 238125 h 473869"/>
              <a:gd name="connsiteX4" fmla="*/ 154781 w 509587"/>
              <a:gd name="connsiteY4" fmla="*/ 226219 h 473869"/>
              <a:gd name="connsiteX5" fmla="*/ 154781 w 509587"/>
              <a:gd name="connsiteY5" fmla="*/ 214313 h 473869"/>
              <a:gd name="connsiteX6" fmla="*/ 204787 w 509587"/>
              <a:gd name="connsiteY6" fmla="*/ 176213 h 473869"/>
              <a:gd name="connsiteX7" fmla="*/ 219075 w 509587"/>
              <a:gd name="connsiteY7" fmla="*/ 178594 h 473869"/>
              <a:gd name="connsiteX8" fmla="*/ 223837 w 509587"/>
              <a:gd name="connsiteY8" fmla="*/ 197644 h 473869"/>
              <a:gd name="connsiteX9" fmla="*/ 230981 w 509587"/>
              <a:gd name="connsiteY9" fmla="*/ 204788 h 473869"/>
              <a:gd name="connsiteX10" fmla="*/ 254793 w 509587"/>
              <a:gd name="connsiteY10" fmla="*/ 204788 h 473869"/>
              <a:gd name="connsiteX11" fmla="*/ 273843 w 509587"/>
              <a:gd name="connsiteY11" fmla="*/ 192882 h 473869"/>
              <a:gd name="connsiteX12" fmla="*/ 285750 w 509587"/>
              <a:gd name="connsiteY12" fmla="*/ 173832 h 473869"/>
              <a:gd name="connsiteX13" fmla="*/ 288131 w 509587"/>
              <a:gd name="connsiteY13" fmla="*/ 138113 h 473869"/>
              <a:gd name="connsiteX14" fmla="*/ 290512 w 509587"/>
              <a:gd name="connsiteY14" fmla="*/ 116682 h 473869"/>
              <a:gd name="connsiteX15" fmla="*/ 454818 w 509587"/>
              <a:gd name="connsiteY15" fmla="*/ 9525 h 473869"/>
              <a:gd name="connsiteX16" fmla="*/ 492918 w 509587"/>
              <a:gd name="connsiteY16" fmla="*/ 0 h 473869"/>
              <a:gd name="connsiteX17" fmla="*/ 509587 w 509587"/>
              <a:gd name="connsiteY17" fmla="*/ 11907 h 473869"/>
              <a:gd name="connsiteX18" fmla="*/ 21432 w 509587"/>
              <a:gd name="connsiteY18" fmla="*/ 473869 h 473869"/>
              <a:gd name="connsiteX0" fmla="*/ 0 w 492918"/>
              <a:gd name="connsiteY0" fmla="*/ 292894 h 473869"/>
              <a:gd name="connsiteX1" fmla="*/ 100012 w 492918"/>
              <a:gd name="connsiteY1" fmla="*/ 238125 h 473869"/>
              <a:gd name="connsiteX2" fmla="*/ 111918 w 492918"/>
              <a:gd name="connsiteY2" fmla="*/ 247650 h 473869"/>
              <a:gd name="connsiteX3" fmla="*/ 133349 w 492918"/>
              <a:gd name="connsiteY3" fmla="*/ 238125 h 473869"/>
              <a:gd name="connsiteX4" fmla="*/ 138112 w 492918"/>
              <a:gd name="connsiteY4" fmla="*/ 226219 h 473869"/>
              <a:gd name="connsiteX5" fmla="*/ 138112 w 492918"/>
              <a:gd name="connsiteY5" fmla="*/ 214313 h 473869"/>
              <a:gd name="connsiteX6" fmla="*/ 188118 w 492918"/>
              <a:gd name="connsiteY6" fmla="*/ 176213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4788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38112 w 492918"/>
              <a:gd name="connsiteY5" fmla="*/ 214313 h 473869"/>
              <a:gd name="connsiteX6" fmla="*/ 188118 w 492918"/>
              <a:gd name="connsiteY6" fmla="*/ 176213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4788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42874 w 492918"/>
              <a:gd name="connsiteY5" fmla="*/ 204788 h 473869"/>
              <a:gd name="connsiteX6" fmla="*/ 188118 w 492918"/>
              <a:gd name="connsiteY6" fmla="*/ 176213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4788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42874 w 492918"/>
              <a:gd name="connsiteY5" fmla="*/ 204788 h 473869"/>
              <a:gd name="connsiteX6" fmla="*/ 188118 w 492918"/>
              <a:gd name="connsiteY6" fmla="*/ 166688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4788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42874 w 492918"/>
              <a:gd name="connsiteY5" fmla="*/ 204788 h 473869"/>
              <a:gd name="connsiteX6" fmla="*/ 188118 w 492918"/>
              <a:gd name="connsiteY6" fmla="*/ 166688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4788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42874 w 492918"/>
              <a:gd name="connsiteY5" fmla="*/ 204788 h 473869"/>
              <a:gd name="connsiteX6" fmla="*/ 188118 w 492918"/>
              <a:gd name="connsiteY6" fmla="*/ 166688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4788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42874 w 492918"/>
              <a:gd name="connsiteY5" fmla="*/ 204788 h 473869"/>
              <a:gd name="connsiteX6" fmla="*/ 188118 w 492918"/>
              <a:gd name="connsiteY6" fmla="*/ 166688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4788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42874 w 492918"/>
              <a:gd name="connsiteY5" fmla="*/ 204788 h 473869"/>
              <a:gd name="connsiteX6" fmla="*/ 188118 w 492918"/>
              <a:gd name="connsiteY6" fmla="*/ 166688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2407 h 473869"/>
              <a:gd name="connsiteX11" fmla="*/ 257174 w 492918"/>
              <a:gd name="connsiteY11" fmla="*/ 192882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 name="connsiteX0" fmla="*/ 0 w 492918"/>
              <a:gd name="connsiteY0" fmla="*/ 292894 h 473869"/>
              <a:gd name="connsiteX1" fmla="*/ 100012 w 492918"/>
              <a:gd name="connsiteY1" fmla="*/ 238125 h 473869"/>
              <a:gd name="connsiteX2" fmla="*/ 111918 w 492918"/>
              <a:gd name="connsiteY2" fmla="*/ 238125 h 473869"/>
              <a:gd name="connsiteX3" fmla="*/ 133349 w 492918"/>
              <a:gd name="connsiteY3" fmla="*/ 238125 h 473869"/>
              <a:gd name="connsiteX4" fmla="*/ 138112 w 492918"/>
              <a:gd name="connsiteY4" fmla="*/ 226219 h 473869"/>
              <a:gd name="connsiteX5" fmla="*/ 142874 w 492918"/>
              <a:gd name="connsiteY5" fmla="*/ 204788 h 473869"/>
              <a:gd name="connsiteX6" fmla="*/ 188118 w 492918"/>
              <a:gd name="connsiteY6" fmla="*/ 166688 h 473869"/>
              <a:gd name="connsiteX7" fmla="*/ 202406 w 492918"/>
              <a:gd name="connsiteY7" fmla="*/ 178594 h 473869"/>
              <a:gd name="connsiteX8" fmla="*/ 207168 w 492918"/>
              <a:gd name="connsiteY8" fmla="*/ 197644 h 473869"/>
              <a:gd name="connsiteX9" fmla="*/ 214312 w 492918"/>
              <a:gd name="connsiteY9" fmla="*/ 204788 h 473869"/>
              <a:gd name="connsiteX10" fmla="*/ 238124 w 492918"/>
              <a:gd name="connsiteY10" fmla="*/ 202407 h 473869"/>
              <a:gd name="connsiteX11" fmla="*/ 257174 w 492918"/>
              <a:gd name="connsiteY11" fmla="*/ 190501 h 473869"/>
              <a:gd name="connsiteX12" fmla="*/ 269081 w 492918"/>
              <a:gd name="connsiteY12" fmla="*/ 173832 h 473869"/>
              <a:gd name="connsiteX13" fmla="*/ 271462 w 492918"/>
              <a:gd name="connsiteY13" fmla="*/ 138113 h 473869"/>
              <a:gd name="connsiteX14" fmla="*/ 273843 w 492918"/>
              <a:gd name="connsiteY14" fmla="*/ 116682 h 473869"/>
              <a:gd name="connsiteX15" fmla="*/ 438149 w 492918"/>
              <a:gd name="connsiteY15" fmla="*/ 9525 h 473869"/>
              <a:gd name="connsiteX16" fmla="*/ 476249 w 492918"/>
              <a:gd name="connsiteY16" fmla="*/ 0 h 473869"/>
              <a:gd name="connsiteX17" fmla="*/ 492918 w 492918"/>
              <a:gd name="connsiteY17" fmla="*/ 11907 h 473869"/>
              <a:gd name="connsiteX18" fmla="*/ 4763 w 492918"/>
              <a:gd name="connsiteY18" fmla="*/ 473869 h 47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2918" h="473869">
                <a:moveTo>
                  <a:pt x="0" y="292894"/>
                </a:moveTo>
                <a:lnTo>
                  <a:pt x="100012" y="238125"/>
                </a:lnTo>
                <a:lnTo>
                  <a:pt x="111918" y="238125"/>
                </a:lnTo>
                <a:lnTo>
                  <a:pt x="133349" y="238125"/>
                </a:lnTo>
                <a:lnTo>
                  <a:pt x="138112" y="226219"/>
                </a:lnTo>
                <a:lnTo>
                  <a:pt x="142874" y="204788"/>
                </a:lnTo>
                <a:lnTo>
                  <a:pt x="188118" y="166688"/>
                </a:lnTo>
                <a:lnTo>
                  <a:pt x="202406" y="178594"/>
                </a:lnTo>
                <a:lnTo>
                  <a:pt x="207168" y="197644"/>
                </a:lnTo>
                <a:lnTo>
                  <a:pt x="214312" y="204788"/>
                </a:lnTo>
                <a:lnTo>
                  <a:pt x="238124" y="202407"/>
                </a:lnTo>
                <a:lnTo>
                  <a:pt x="257174" y="190501"/>
                </a:lnTo>
                <a:lnTo>
                  <a:pt x="269081" y="173832"/>
                </a:lnTo>
                <a:lnTo>
                  <a:pt x="271462" y="138113"/>
                </a:lnTo>
                <a:lnTo>
                  <a:pt x="273843" y="116682"/>
                </a:lnTo>
                <a:lnTo>
                  <a:pt x="438149" y="9525"/>
                </a:lnTo>
                <a:lnTo>
                  <a:pt x="476249" y="0"/>
                </a:lnTo>
                <a:lnTo>
                  <a:pt x="492918" y="11907"/>
                </a:lnTo>
                <a:lnTo>
                  <a:pt x="4763" y="473869"/>
                </a:lnTo>
              </a:path>
            </a:pathLst>
          </a:custGeom>
          <a:solidFill>
            <a:srgbClr val="D5D3D3">
              <a:alpha val="50196"/>
            </a:srgbClr>
          </a:solidFill>
          <a:ln>
            <a:noFill/>
          </a:ln>
          <a:effectLst>
            <a:glow rad="12700">
              <a:srgbClr val="A5A5A5">
                <a:alpha val="82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5" name="図 384" descr="ダイアグラム&#10;&#10;自動的に生成された説明">
            <a:extLst>
              <a:ext uri="{FF2B5EF4-FFF2-40B4-BE49-F238E27FC236}">
                <a16:creationId xmlns:a16="http://schemas.microsoft.com/office/drawing/2014/main" id="{36C478AC-C1BE-9838-443C-32FA33A424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22095" y="4064691"/>
            <a:ext cx="317500" cy="609601"/>
          </a:xfrm>
          <a:prstGeom prst="rect">
            <a:avLst/>
          </a:prstGeom>
        </p:spPr>
      </p:pic>
      <p:pic>
        <p:nvPicPr>
          <p:cNvPr id="197" name="図 19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05055" y="3738666"/>
            <a:ext cx="786304" cy="976255"/>
          </a:xfrm>
          <a:prstGeom prst="rect">
            <a:avLst/>
          </a:prstGeom>
        </p:spPr>
      </p:pic>
      <p:cxnSp>
        <p:nvCxnSpPr>
          <p:cNvPr id="18" name="直線コネクタ 17"/>
          <p:cNvCxnSpPr/>
          <p:nvPr/>
        </p:nvCxnSpPr>
        <p:spPr>
          <a:xfrm>
            <a:off x="707384" y="4714502"/>
            <a:ext cx="1783328"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角丸四角形 1"/>
          <p:cNvSpPr/>
          <p:nvPr/>
        </p:nvSpPr>
        <p:spPr>
          <a:xfrm>
            <a:off x="1812134" y="4561476"/>
            <a:ext cx="42406" cy="140829"/>
          </a:xfrm>
          <a:prstGeom prst="roundRect">
            <a:avLst/>
          </a:prstGeom>
          <a:solidFill>
            <a:schemeClr val="tx1">
              <a:lumMod val="65000"/>
              <a:lumOff val="35000"/>
            </a:schemeClr>
          </a:solidFill>
          <a:ln w="3175">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角丸四角形 199"/>
          <p:cNvSpPr/>
          <p:nvPr/>
        </p:nvSpPr>
        <p:spPr>
          <a:xfrm>
            <a:off x="1910599" y="4561476"/>
            <a:ext cx="42406" cy="140829"/>
          </a:xfrm>
          <a:prstGeom prst="roundRect">
            <a:avLst/>
          </a:prstGeom>
          <a:solidFill>
            <a:schemeClr val="tx1">
              <a:lumMod val="65000"/>
              <a:lumOff val="35000"/>
            </a:schemeClr>
          </a:solidFill>
          <a:ln w="3175">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1816046" y="4345070"/>
            <a:ext cx="136941" cy="346769"/>
          </a:xfrm>
          <a:custGeom>
            <a:avLst/>
            <a:gdLst>
              <a:gd name="connsiteX0" fmla="*/ 80963 w 147638"/>
              <a:gd name="connsiteY0" fmla="*/ 373856 h 373856"/>
              <a:gd name="connsiteX1" fmla="*/ 33338 w 147638"/>
              <a:gd name="connsiteY1" fmla="*/ 185738 h 373856"/>
              <a:gd name="connsiteX2" fmla="*/ 14288 w 147638"/>
              <a:gd name="connsiteY2" fmla="*/ 145256 h 373856"/>
              <a:gd name="connsiteX3" fmla="*/ 11906 w 147638"/>
              <a:gd name="connsiteY3" fmla="*/ 114300 h 373856"/>
              <a:gd name="connsiteX4" fmla="*/ 0 w 147638"/>
              <a:gd name="connsiteY4" fmla="*/ 16669 h 373856"/>
              <a:gd name="connsiteX5" fmla="*/ 97631 w 147638"/>
              <a:gd name="connsiteY5" fmla="*/ 0 h 373856"/>
              <a:gd name="connsiteX6" fmla="*/ 147638 w 147638"/>
              <a:gd name="connsiteY6" fmla="*/ 14288 h 373856"/>
              <a:gd name="connsiteX7" fmla="*/ 145256 w 147638"/>
              <a:gd name="connsiteY7" fmla="*/ 104775 h 373856"/>
              <a:gd name="connsiteX8" fmla="*/ 135731 w 147638"/>
              <a:gd name="connsiteY8" fmla="*/ 152400 h 373856"/>
              <a:gd name="connsiteX9" fmla="*/ 80963 w 147638"/>
              <a:gd name="connsiteY9" fmla="*/ 373856 h 3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638" h="373856">
                <a:moveTo>
                  <a:pt x="80963" y="373856"/>
                </a:moveTo>
                <a:lnTo>
                  <a:pt x="33338" y="185738"/>
                </a:lnTo>
                <a:lnTo>
                  <a:pt x="14288" y="145256"/>
                </a:lnTo>
                <a:lnTo>
                  <a:pt x="11906" y="114300"/>
                </a:lnTo>
                <a:lnTo>
                  <a:pt x="0" y="16669"/>
                </a:lnTo>
                <a:lnTo>
                  <a:pt x="97631" y="0"/>
                </a:lnTo>
                <a:lnTo>
                  <a:pt x="147638" y="14288"/>
                </a:lnTo>
                <a:lnTo>
                  <a:pt x="145256" y="104775"/>
                </a:lnTo>
                <a:lnTo>
                  <a:pt x="135731" y="152400"/>
                </a:lnTo>
                <a:lnTo>
                  <a:pt x="80963" y="37385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flipH="1">
            <a:off x="1869213" y="4312912"/>
            <a:ext cx="26713" cy="367308"/>
          </a:xfrm>
          <a:prstGeom prst="roundRect">
            <a:avLst/>
          </a:prstGeom>
          <a:solidFill>
            <a:schemeClr val="tx1">
              <a:lumMod val="65000"/>
              <a:lumOff val="35000"/>
            </a:schemeClr>
          </a:solidFill>
          <a:ln w="3175">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a:xfrm rot="5400000" flipH="1">
            <a:off x="1871160" y="4241887"/>
            <a:ext cx="26713" cy="166958"/>
          </a:xfrm>
          <a:prstGeom prst="roundRect">
            <a:avLst/>
          </a:prstGeom>
          <a:solidFill>
            <a:schemeClr val="tx1">
              <a:lumMod val="65000"/>
              <a:lumOff val="35000"/>
            </a:schemeClr>
          </a:solidFill>
          <a:ln w="3175">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正方形/長方形 383"/>
          <p:cNvSpPr/>
          <p:nvPr/>
        </p:nvSpPr>
        <p:spPr>
          <a:xfrm>
            <a:off x="2358356" y="4432255"/>
            <a:ext cx="285233" cy="98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111464" y="4676342"/>
            <a:ext cx="300722"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707034" y="4044266"/>
            <a:ext cx="94003" cy="6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2091569" y="4052084"/>
            <a:ext cx="199139" cy="12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1967923" y="4460081"/>
            <a:ext cx="116681" cy="230982"/>
          </a:xfrm>
          <a:custGeom>
            <a:avLst/>
            <a:gdLst>
              <a:gd name="connsiteX0" fmla="*/ 38100 w 116681"/>
              <a:gd name="connsiteY0" fmla="*/ 230982 h 230982"/>
              <a:gd name="connsiteX1" fmla="*/ 0 w 116681"/>
              <a:gd name="connsiteY1" fmla="*/ 219075 h 230982"/>
              <a:gd name="connsiteX2" fmla="*/ 0 w 116681"/>
              <a:gd name="connsiteY2" fmla="*/ 166688 h 230982"/>
              <a:gd name="connsiteX3" fmla="*/ 30956 w 116681"/>
              <a:gd name="connsiteY3" fmla="*/ 126207 h 230982"/>
              <a:gd name="connsiteX4" fmla="*/ 50006 w 116681"/>
              <a:gd name="connsiteY4" fmla="*/ 0 h 230982"/>
              <a:gd name="connsiteX5" fmla="*/ 114300 w 116681"/>
              <a:gd name="connsiteY5" fmla="*/ 30957 h 230982"/>
              <a:gd name="connsiteX6" fmla="*/ 116681 w 116681"/>
              <a:gd name="connsiteY6" fmla="*/ 142875 h 230982"/>
              <a:gd name="connsiteX7" fmla="*/ 38100 w 116681"/>
              <a:gd name="connsiteY7" fmla="*/ 230982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230982">
                <a:moveTo>
                  <a:pt x="38100" y="230982"/>
                </a:moveTo>
                <a:lnTo>
                  <a:pt x="0" y="219075"/>
                </a:lnTo>
                <a:lnTo>
                  <a:pt x="0" y="166688"/>
                </a:lnTo>
                <a:lnTo>
                  <a:pt x="30956" y="126207"/>
                </a:lnTo>
                <a:lnTo>
                  <a:pt x="50006" y="0"/>
                </a:lnTo>
                <a:lnTo>
                  <a:pt x="114300" y="30957"/>
                </a:lnTo>
                <a:cubicBezTo>
                  <a:pt x="115094" y="68263"/>
                  <a:pt x="115887" y="105569"/>
                  <a:pt x="116681" y="142875"/>
                </a:cubicBezTo>
                <a:lnTo>
                  <a:pt x="38100" y="2309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テキスト ボックス 387">
            <a:extLst>
              <a:ext uri="{FF2B5EF4-FFF2-40B4-BE49-F238E27FC236}">
                <a16:creationId xmlns:a16="http://schemas.microsoft.com/office/drawing/2014/main" id="{12B176F1-D386-2A8D-56DE-555A3017FE9C}"/>
              </a:ext>
            </a:extLst>
          </p:cNvPr>
          <p:cNvSpPr txBox="1"/>
          <p:nvPr/>
        </p:nvSpPr>
        <p:spPr>
          <a:xfrm>
            <a:off x="2011563" y="4527482"/>
            <a:ext cx="513482" cy="200055"/>
          </a:xfrm>
          <a:prstGeom prst="rect">
            <a:avLst/>
          </a:prstGeom>
          <a:noFill/>
        </p:spPr>
        <p:txBody>
          <a:bodyPr wrap="square" rtlCol="0">
            <a:spAutoFit/>
          </a:bodyPr>
          <a:lstStyle/>
          <a:p>
            <a:pPr algn="ctr"/>
            <a:r>
              <a:rPr kumimoji="1" lang="ja-JP" altLang="en-US" sz="700" dirty="0">
                <a:latin typeface="游ゴシック" panose="020B0400000000000000" pitchFamily="50" charset="-128"/>
                <a:ea typeface="游ゴシック" panose="020B0400000000000000" pitchFamily="50" charset="-128"/>
              </a:rPr>
              <a:t>矢</a:t>
            </a:r>
            <a:r>
              <a:rPr kumimoji="1" lang="ja-JP" altLang="en-US" sz="700" dirty="0" smtClean="0">
                <a:latin typeface="游ゴシック" panose="020B0400000000000000" pitchFamily="50" charset="-128"/>
                <a:ea typeface="游ゴシック" panose="020B0400000000000000" pitchFamily="50" charset="-128"/>
              </a:rPr>
              <a:t>羽根</a:t>
            </a:r>
            <a:endParaRPr kumimoji="1" lang="en-US" altLang="ja-JP" sz="700" dirty="0">
              <a:latin typeface="游ゴシック" panose="020B0400000000000000" pitchFamily="50" charset="-128"/>
              <a:ea typeface="游ゴシック" panose="020B0400000000000000" pitchFamily="50" charset="-128"/>
            </a:endParaRPr>
          </a:p>
        </p:txBody>
      </p:sp>
      <p:pic>
        <p:nvPicPr>
          <p:cNvPr id="389" name="図 388"/>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235160" y="6251960"/>
            <a:ext cx="365589" cy="293132"/>
          </a:xfrm>
          <a:prstGeom prst="rect">
            <a:avLst/>
          </a:prstGeom>
          <a:effectLst>
            <a:softEdge rad="63500"/>
          </a:effectLst>
        </p:spPr>
      </p:pic>
    </p:spTree>
    <p:extLst>
      <p:ext uri="{BB962C8B-B14F-4D97-AF65-F5344CB8AC3E}">
        <p14:creationId xmlns:p14="http://schemas.microsoft.com/office/powerpoint/2010/main" val="358682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正方形/長方形 923">
            <a:extLst>
              <a:ext uri="{FF2B5EF4-FFF2-40B4-BE49-F238E27FC236}">
                <a16:creationId xmlns:a16="http://schemas.microsoft.com/office/drawing/2014/main" id="{419CD903-2568-7871-F054-C609D1C6BF38}"/>
              </a:ext>
            </a:extLst>
          </p:cNvPr>
          <p:cNvSpPr/>
          <p:nvPr/>
        </p:nvSpPr>
        <p:spPr>
          <a:xfrm>
            <a:off x="3707754" y="2953450"/>
            <a:ext cx="5121949" cy="1532154"/>
          </a:xfrm>
          <a:prstGeom prst="rect">
            <a:avLst/>
          </a:prstGeom>
          <a:solidFill>
            <a:schemeClr val="bg1">
              <a:lumMod val="95000"/>
            </a:schemeClr>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3" name="正方形/長方形 922">
            <a:extLst>
              <a:ext uri="{FF2B5EF4-FFF2-40B4-BE49-F238E27FC236}">
                <a16:creationId xmlns:a16="http://schemas.microsoft.com/office/drawing/2014/main" id="{51309EC9-DCA9-711F-396C-23A65D375ABA}"/>
              </a:ext>
            </a:extLst>
          </p:cNvPr>
          <p:cNvSpPr/>
          <p:nvPr/>
        </p:nvSpPr>
        <p:spPr>
          <a:xfrm>
            <a:off x="3707754" y="4622417"/>
            <a:ext cx="5121949" cy="1558628"/>
          </a:xfrm>
          <a:prstGeom prst="rect">
            <a:avLst/>
          </a:prstGeom>
          <a:solidFill>
            <a:schemeClr val="accent6">
              <a:lumMod val="20000"/>
              <a:lumOff val="80000"/>
            </a:schemeClr>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テキスト ボックス 22">
            <a:extLst>
              <a:ext uri="{FF2B5EF4-FFF2-40B4-BE49-F238E27FC236}">
                <a16:creationId xmlns:a16="http://schemas.microsoft.com/office/drawing/2014/main" id="{6984706C-3475-A0B6-3DCF-21F20A9C167D}"/>
              </a:ext>
            </a:extLst>
          </p:cNvPr>
          <p:cNvSpPr txBox="1"/>
          <p:nvPr/>
        </p:nvSpPr>
        <p:spPr>
          <a:xfrm>
            <a:off x="358988" y="2483881"/>
            <a:ext cx="3877704" cy="276999"/>
          </a:xfrm>
          <a:prstGeom prst="rect">
            <a:avLst/>
          </a:prstGeom>
          <a:noFill/>
        </p:spPr>
        <p:txBody>
          <a:bodyPr wrap="square" rtlCol="0">
            <a:spAutoFit/>
          </a:bodyPr>
          <a:lstStyle/>
          <a:p>
            <a:r>
              <a:rPr kumimoji="1" lang="ja-JP" altLang="en-US" sz="1200" b="1" dirty="0"/>
              <a:t>■エリアマネジメントの取組み</a:t>
            </a:r>
            <a:r>
              <a:rPr lang="ja-JP" altLang="en-US" sz="1200" b="1" dirty="0"/>
              <a:t>イメージ</a:t>
            </a:r>
            <a:endParaRPr kumimoji="1" lang="en-US" altLang="ja-JP" sz="1200" b="1" dirty="0"/>
          </a:p>
        </p:txBody>
      </p:sp>
      <p:cxnSp>
        <p:nvCxnSpPr>
          <p:cNvPr id="45" name="直線コネクタ 44"/>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２）１</a:t>
            </a:r>
            <a:r>
              <a:rPr kumimoji="1" lang="en-US" altLang="ja-JP" sz="1400" b="1" dirty="0">
                <a:solidFill>
                  <a:schemeClr val="accent5"/>
                </a:solidFill>
              </a:rPr>
              <a:t>.</a:t>
            </a:r>
            <a:r>
              <a:rPr kumimoji="1" lang="ja-JP" altLang="en-US" sz="1400" b="1" dirty="0">
                <a:solidFill>
                  <a:schemeClr val="accent5"/>
                </a:solidFill>
              </a:rPr>
              <a:t>５期開発の取組内容</a:t>
            </a:r>
          </a:p>
        </p:txBody>
      </p:sp>
      <p:sp>
        <p:nvSpPr>
          <p:cNvPr id="49" name="正方形/長方形 48"/>
          <p:cNvSpPr/>
          <p:nvPr/>
        </p:nvSpPr>
        <p:spPr>
          <a:xfrm>
            <a:off x="127000" y="540000"/>
            <a:ext cx="2441694" cy="338554"/>
          </a:xfrm>
          <a:prstGeom prst="rect">
            <a:avLst/>
          </a:prstGeom>
        </p:spPr>
        <p:txBody>
          <a:bodyPr wrap="none">
            <a:spAutoFit/>
          </a:bodyPr>
          <a:lstStyle/>
          <a:p>
            <a:r>
              <a:rPr lang="en-US" altLang="ja-JP" sz="1600" b="1" dirty="0">
                <a:latin typeface="游ゴシック" panose="020B0400000000000000" pitchFamily="50" charset="-128"/>
              </a:rPr>
              <a:t>【</a:t>
            </a:r>
            <a:r>
              <a:rPr lang="ja-JP" altLang="en-US" sz="1600" b="1" dirty="0">
                <a:latin typeface="游ゴシック" panose="020B0400000000000000" pitchFamily="50" charset="-128"/>
              </a:rPr>
              <a:t>エリアマネジメント</a:t>
            </a:r>
            <a:r>
              <a:rPr lang="en-US" altLang="ja-JP" sz="1600" b="1" dirty="0">
                <a:latin typeface="游ゴシック" panose="020B0400000000000000" pitchFamily="50" charset="-128"/>
              </a:rPr>
              <a:t>】</a:t>
            </a:r>
            <a:endParaRPr lang="ja-JP" altLang="en-US" sz="1600" dirty="0"/>
          </a:p>
        </p:txBody>
      </p:sp>
      <p:sp>
        <p:nvSpPr>
          <p:cNvPr id="846" name="正方形/長方形 845">
            <a:extLst>
              <a:ext uri="{FF2B5EF4-FFF2-40B4-BE49-F238E27FC236}">
                <a16:creationId xmlns:a16="http://schemas.microsoft.com/office/drawing/2014/main" id="{3119E7DD-23B5-A241-BA11-6178B1A01CAB}"/>
              </a:ext>
            </a:extLst>
          </p:cNvPr>
          <p:cNvSpPr/>
          <p:nvPr/>
        </p:nvSpPr>
        <p:spPr>
          <a:xfrm rot="5400000">
            <a:off x="1080798" y="3228102"/>
            <a:ext cx="143165" cy="1020099"/>
          </a:xfrm>
          <a:prstGeom prst="rect">
            <a:avLst/>
          </a:prstGeom>
          <a:solidFill>
            <a:schemeClr val="bg1">
              <a:lumMod val="65000"/>
            </a:schemeClr>
          </a:solidFill>
          <a:ln w="381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7" name="正方形/長方形 846">
            <a:extLst>
              <a:ext uri="{FF2B5EF4-FFF2-40B4-BE49-F238E27FC236}">
                <a16:creationId xmlns:a16="http://schemas.microsoft.com/office/drawing/2014/main" id="{5DC10237-4314-0EF6-1D56-E47A1A4AABAC}"/>
              </a:ext>
            </a:extLst>
          </p:cNvPr>
          <p:cNvSpPr/>
          <p:nvPr/>
        </p:nvSpPr>
        <p:spPr>
          <a:xfrm>
            <a:off x="1579219" y="3172326"/>
            <a:ext cx="323080" cy="1651616"/>
          </a:xfrm>
          <a:prstGeom prst="rect">
            <a:avLst/>
          </a:prstGeom>
          <a:solidFill>
            <a:schemeClr val="bg1">
              <a:lumMod val="65000"/>
            </a:schemeClr>
          </a:solidFill>
          <a:ln w="381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8" name="正方形/長方形 847">
            <a:extLst>
              <a:ext uri="{FF2B5EF4-FFF2-40B4-BE49-F238E27FC236}">
                <a16:creationId xmlns:a16="http://schemas.microsoft.com/office/drawing/2014/main" id="{3FAAD805-AC78-469F-2DF9-78E25AECEFD6}"/>
              </a:ext>
            </a:extLst>
          </p:cNvPr>
          <p:cNvSpPr/>
          <p:nvPr/>
        </p:nvSpPr>
        <p:spPr>
          <a:xfrm rot="5400000">
            <a:off x="2180810" y="3621913"/>
            <a:ext cx="143165" cy="1027773"/>
          </a:xfrm>
          <a:prstGeom prst="rect">
            <a:avLst/>
          </a:prstGeom>
          <a:solidFill>
            <a:schemeClr val="bg1">
              <a:lumMod val="65000"/>
            </a:schemeClr>
          </a:solidFill>
          <a:ln w="381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9" name="正方形/長方形 848">
            <a:extLst>
              <a:ext uri="{FF2B5EF4-FFF2-40B4-BE49-F238E27FC236}">
                <a16:creationId xmlns:a16="http://schemas.microsoft.com/office/drawing/2014/main" id="{20643364-51D1-B304-934C-9332936E594E}"/>
              </a:ext>
            </a:extLst>
          </p:cNvPr>
          <p:cNvSpPr/>
          <p:nvPr/>
        </p:nvSpPr>
        <p:spPr>
          <a:xfrm>
            <a:off x="644355" y="3214261"/>
            <a:ext cx="2121924" cy="1545120"/>
          </a:xfrm>
          <a:prstGeom prst="rect">
            <a:avLst/>
          </a:prstGeom>
          <a:no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cxnSp>
        <p:nvCxnSpPr>
          <p:cNvPr id="852" name="直線コネクタ 851">
            <a:extLst>
              <a:ext uri="{FF2B5EF4-FFF2-40B4-BE49-F238E27FC236}">
                <a16:creationId xmlns:a16="http://schemas.microsoft.com/office/drawing/2014/main" id="{276D5AB4-1A1C-6768-F59E-9CFA34BCB1C2}"/>
              </a:ext>
            </a:extLst>
          </p:cNvPr>
          <p:cNvCxnSpPr>
            <a:cxnSpLocks/>
          </p:cNvCxnSpPr>
          <p:nvPr/>
        </p:nvCxnSpPr>
        <p:spPr>
          <a:xfrm flipV="1">
            <a:off x="1003642" y="3218477"/>
            <a:ext cx="0" cy="45001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853" name="正方形/長方形 852">
            <a:extLst>
              <a:ext uri="{FF2B5EF4-FFF2-40B4-BE49-F238E27FC236}">
                <a16:creationId xmlns:a16="http://schemas.microsoft.com/office/drawing/2014/main" id="{F05BA203-1CCC-9E79-7144-AF3E64D204A2}"/>
              </a:ext>
            </a:extLst>
          </p:cNvPr>
          <p:cNvSpPr/>
          <p:nvPr/>
        </p:nvSpPr>
        <p:spPr>
          <a:xfrm>
            <a:off x="2004274" y="3729685"/>
            <a:ext cx="641859" cy="308915"/>
          </a:xfrm>
          <a:prstGeom prst="rect">
            <a:avLst/>
          </a:prstGeom>
          <a:solidFill>
            <a:schemeClr val="bg1"/>
          </a:solidFill>
          <a:ln w="12700">
            <a:solidFill>
              <a:schemeClr val="tx1">
                <a:lumMod val="65000"/>
                <a:lumOff val="35000"/>
              </a:schemeClr>
            </a:solidFill>
            <a:prstDash val="solid"/>
            <a:miter lim="800000"/>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4" name="正方形/長方形 853">
            <a:extLst>
              <a:ext uri="{FF2B5EF4-FFF2-40B4-BE49-F238E27FC236}">
                <a16:creationId xmlns:a16="http://schemas.microsoft.com/office/drawing/2014/main" id="{206AC4D5-2EE1-7784-E511-DFB23F3A9CA8}"/>
              </a:ext>
            </a:extLst>
          </p:cNvPr>
          <p:cNvSpPr/>
          <p:nvPr/>
        </p:nvSpPr>
        <p:spPr>
          <a:xfrm>
            <a:off x="721742" y="3916444"/>
            <a:ext cx="745470" cy="623335"/>
          </a:xfrm>
          <a:prstGeom prst="rect">
            <a:avLst/>
          </a:prstGeom>
          <a:solidFill>
            <a:schemeClr val="bg1"/>
          </a:solidFill>
          <a:ln w="12700">
            <a:solidFill>
              <a:schemeClr val="tx1">
                <a:lumMod val="65000"/>
                <a:lumOff val="35000"/>
              </a:schemeClr>
            </a:solidFill>
            <a:prstDash val="solid"/>
            <a:miter lim="800000"/>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5" name="正方形/長方形 854">
            <a:extLst>
              <a:ext uri="{FF2B5EF4-FFF2-40B4-BE49-F238E27FC236}">
                <a16:creationId xmlns:a16="http://schemas.microsoft.com/office/drawing/2014/main" id="{FC7BCBFE-9148-1BED-60E6-806259EB2F4A}"/>
              </a:ext>
            </a:extLst>
          </p:cNvPr>
          <p:cNvSpPr/>
          <p:nvPr/>
        </p:nvSpPr>
        <p:spPr>
          <a:xfrm>
            <a:off x="2184026" y="3317639"/>
            <a:ext cx="467789" cy="260943"/>
          </a:xfrm>
          <a:prstGeom prst="rect">
            <a:avLst/>
          </a:prstGeom>
          <a:solidFill>
            <a:schemeClr val="bg1"/>
          </a:solidFill>
          <a:ln w="12700">
            <a:solidFill>
              <a:schemeClr val="tx1">
                <a:lumMod val="65000"/>
                <a:lumOff val="35000"/>
              </a:schemeClr>
            </a:solidFill>
            <a:prstDash val="solid"/>
            <a:miter lim="800000"/>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6" name="正方形/長方形 855">
            <a:extLst>
              <a:ext uri="{FF2B5EF4-FFF2-40B4-BE49-F238E27FC236}">
                <a16:creationId xmlns:a16="http://schemas.microsoft.com/office/drawing/2014/main" id="{80E61B09-0680-D1C6-DB6D-18B31BCE2701}"/>
              </a:ext>
            </a:extLst>
          </p:cNvPr>
          <p:cNvSpPr/>
          <p:nvPr/>
        </p:nvSpPr>
        <p:spPr>
          <a:xfrm>
            <a:off x="1098135" y="3244356"/>
            <a:ext cx="369077" cy="344287"/>
          </a:xfrm>
          <a:prstGeom prst="rect">
            <a:avLst/>
          </a:prstGeom>
          <a:solidFill>
            <a:schemeClr val="bg1"/>
          </a:solidFill>
          <a:ln w="12700">
            <a:solidFill>
              <a:schemeClr val="tx1">
                <a:lumMod val="65000"/>
                <a:lumOff val="35000"/>
              </a:schemeClr>
            </a:solidFill>
            <a:prstDash val="solid"/>
            <a:miter lim="800000"/>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9" name="正方形/長方形 858">
            <a:extLst>
              <a:ext uri="{FF2B5EF4-FFF2-40B4-BE49-F238E27FC236}">
                <a16:creationId xmlns:a16="http://schemas.microsoft.com/office/drawing/2014/main" id="{716499AB-CBEB-CDBF-8813-5F5E1F5156EF}"/>
              </a:ext>
            </a:extLst>
          </p:cNvPr>
          <p:cNvSpPr/>
          <p:nvPr/>
        </p:nvSpPr>
        <p:spPr>
          <a:xfrm>
            <a:off x="732367" y="3244356"/>
            <a:ext cx="185994" cy="211265"/>
          </a:xfrm>
          <a:prstGeom prst="rect">
            <a:avLst/>
          </a:prstGeom>
          <a:solidFill>
            <a:schemeClr val="bg1"/>
          </a:solidFill>
          <a:ln w="12700">
            <a:solidFill>
              <a:schemeClr val="tx1">
                <a:lumMod val="65000"/>
                <a:lumOff val="35000"/>
              </a:schemeClr>
            </a:solidFill>
            <a:prstDash val="solid"/>
            <a:miter lim="800000"/>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0" name="四角形: 角を丸くする 859">
            <a:extLst>
              <a:ext uri="{FF2B5EF4-FFF2-40B4-BE49-F238E27FC236}">
                <a16:creationId xmlns:a16="http://schemas.microsoft.com/office/drawing/2014/main" id="{A357A86E-C73C-811A-3FB8-4335D3AFE9E6}"/>
              </a:ext>
            </a:extLst>
          </p:cNvPr>
          <p:cNvSpPr/>
          <p:nvPr/>
        </p:nvSpPr>
        <p:spPr>
          <a:xfrm>
            <a:off x="1010663" y="3918074"/>
            <a:ext cx="454357" cy="540653"/>
          </a:xfrm>
          <a:prstGeom prst="roundRect">
            <a:avLst/>
          </a:prstGeom>
          <a:solidFill>
            <a:schemeClr val="accent4">
              <a:alpha val="30000"/>
            </a:scheme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p>
        </p:txBody>
      </p:sp>
      <p:sp>
        <p:nvSpPr>
          <p:cNvPr id="861" name="テキスト ボックス 860">
            <a:extLst>
              <a:ext uri="{FF2B5EF4-FFF2-40B4-BE49-F238E27FC236}">
                <a16:creationId xmlns:a16="http://schemas.microsoft.com/office/drawing/2014/main" id="{48A00050-38ED-4EDE-5E7E-DA01AE99F9CC}"/>
              </a:ext>
            </a:extLst>
          </p:cNvPr>
          <p:cNvSpPr txBox="1"/>
          <p:nvPr/>
        </p:nvSpPr>
        <p:spPr>
          <a:xfrm>
            <a:off x="499999" y="4255785"/>
            <a:ext cx="1107996" cy="230832"/>
          </a:xfrm>
          <a:prstGeom prst="rect">
            <a:avLst/>
          </a:prstGeom>
          <a:noFill/>
        </p:spPr>
        <p:txBody>
          <a:bodyPr wrap="none" rtlCol="0">
            <a:spAutoFit/>
          </a:bodyPr>
          <a:lstStyle/>
          <a:p>
            <a:r>
              <a:rPr kumimoji="1" lang="ja-JP" altLang="en-US" sz="900" b="1" dirty="0">
                <a:solidFill>
                  <a:srgbClr val="FFC000"/>
                </a:solidFill>
                <a:effectLst>
                  <a:glow rad="127000">
                    <a:schemeClr val="bg1"/>
                  </a:glow>
                </a:effectLst>
                <a:latin typeface="メイリオ" panose="020B0604030504040204" pitchFamily="50" charset="-128"/>
                <a:ea typeface="メイリオ" panose="020B0604030504040204" pitchFamily="50" charset="-128"/>
              </a:rPr>
              <a:t>建物内ｵｰﾌﾟﾝｽﾍﾟｰｽ</a:t>
            </a:r>
            <a:endParaRPr kumimoji="1" lang="en-US" altLang="ja-JP" sz="900" dirty="0">
              <a:solidFill>
                <a:srgbClr val="FFC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862" name="四角形: 角を丸くする 861">
            <a:extLst>
              <a:ext uri="{FF2B5EF4-FFF2-40B4-BE49-F238E27FC236}">
                <a16:creationId xmlns:a16="http://schemas.microsoft.com/office/drawing/2014/main" id="{5BE8F4EB-F2D1-F71E-403D-6955189BED73}"/>
              </a:ext>
            </a:extLst>
          </p:cNvPr>
          <p:cNvSpPr/>
          <p:nvPr/>
        </p:nvSpPr>
        <p:spPr>
          <a:xfrm>
            <a:off x="1867964" y="3215384"/>
            <a:ext cx="302884" cy="423069"/>
          </a:xfrm>
          <a:prstGeom prst="roundRect">
            <a:avLst/>
          </a:prstGeom>
          <a:solidFill>
            <a:srgbClr val="92D050">
              <a:alpha val="30000"/>
            </a:srgb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schemeClr val="tx1"/>
              </a:solidFill>
            </a:endParaRPr>
          </a:p>
        </p:txBody>
      </p:sp>
      <p:cxnSp>
        <p:nvCxnSpPr>
          <p:cNvPr id="863" name="直線コネクタ 862">
            <a:extLst>
              <a:ext uri="{FF2B5EF4-FFF2-40B4-BE49-F238E27FC236}">
                <a16:creationId xmlns:a16="http://schemas.microsoft.com/office/drawing/2014/main" id="{61ADB04A-CF72-B3D0-B7A4-64A79518ED70}"/>
              </a:ext>
            </a:extLst>
          </p:cNvPr>
          <p:cNvCxnSpPr>
            <a:cxnSpLocks/>
          </p:cNvCxnSpPr>
          <p:nvPr/>
        </p:nvCxnSpPr>
        <p:spPr>
          <a:xfrm>
            <a:off x="1834974" y="3636379"/>
            <a:ext cx="931305"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864" name="四角形: 角を丸くする 863">
            <a:extLst>
              <a:ext uri="{FF2B5EF4-FFF2-40B4-BE49-F238E27FC236}">
                <a16:creationId xmlns:a16="http://schemas.microsoft.com/office/drawing/2014/main" id="{3049FAD9-11E3-304E-0E55-B205604DF6D1}"/>
              </a:ext>
            </a:extLst>
          </p:cNvPr>
          <p:cNvSpPr/>
          <p:nvPr/>
        </p:nvSpPr>
        <p:spPr>
          <a:xfrm>
            <a:off x="1493150" y="3825126"/>
            <a:ext cx="136081" cy="473402"/>
          </a:xfrm>
          <a:prstGeom prst="roundRect">
            <a:avLst/>
          </a:prstGeom>
          <a:solidFill>
            <a:srgbClr val="92D050">
              <a:alpha val="30000"/>
            </a:srgb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schemeClr val="tx1"/>
              </a:solidFill>
            </a:endParaRPr>
          </a:p>
        </p:txBody>
      </p:sp>
      <p:sp>
        <p:nvSpPr>
          <p:cNvPr id="866" name="四角形: 角を丸くする 865">
            <a:extLst>
              <a:ext uri="{FF2B5EF4-FFF2-40B4-BE49-F238E27FC236}">
                <a16:creationId xmlns:a16="http://schemas.microsoft.com/office/drawing/2014/main" id="{716DD417-09EE-0E7F-8466-381CF5910A1C}"/>
              </a:ext>
            </a:extLst>
          </p:cNvPr>
          <p:cNvSpPr/>
          <p:nvPr/>
        </p:nvSpPr>
        <p:spPr>
          <a:xfrm>
            <a:off x="1228725" y="3258232"/>
            <a:ext cx="236295" cy="334438"/>
          </a:xfrm>
          <a:prstGeom prst="roundRect">
            <a:avLst/>
          </a:prstGeom>
          <a:solidFill>
            <a:schemeClr val="accent4">
              <a:alpha val="30000"/>
            </a:scheme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p>
        </p:txBody>
      </p:sp>
      <p:sp>
        <p:nvSpPr>
          <p:cNvPr id="867" name="四角形: 角を丸くする 866">
            <a:extLst>
              <a:ext uri="{FF2B5EF4-FFF2-40B4-BE49-F238E27FC236}">
                <a16:creationId xmlns:a16="http://schemas.microsoft.com/office/drawing/2014/main" id="{071C9EED-879D-72B9-55A5-64A2611FC66C}"/>
              </a:ext>
            </a:extLst>
          </p:cNvPr>
          <p:cNvSpPr/>
          <p:nvPr/>
        </p:nvSpPr>
        <p:spPr>
          <a:xfrm>
            <a:off x="1998733" y="3737163"/>
            <a:ext cx="164913" cy="258057"/>
          </a:xfrm>
          <a:prstGeom prst="roundRect">
            <a:avLst/>
          </a:prstGeom>
          <a:solidFill>
            <a:schemeClr val="accent4">
              <a:alpha val="30000"/>
            </a:scheme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p>
        </p:txBody>
      </p:sp>
      <p:sp>
        <p:nvSpPr>
          <p:cNvPr id="868" name="四角形: 角を丸くする 867">
            <a:extLst>
              <a:ext uri="{FF2B5EF4-FFF2-40B4-BE49-F238E27FC236}">
                <a16:creationId xmlns:a16="http://schemas.microsoft.com/office/drawing/2014/main" id="{9040A40A-4E8F-1D58-0AD2-640FF86AF31F}"/>
              </a:ext>
            </a:extLst>
          </p:cNvPr>
          <p:cNvSpPr/>
          <p:nvPr/>
        </p:nvSpPr>
        <p:spPr>
          <a:xfrm>
            <a:off x="1493150" y="3211901"/>
            <a:ext cx="136081" cy="454669"/>
          </a:xfrm>
          <a:prstGeom prst="roundRect">
            <a:avLst/>
          </a:prstGeom>
          <a:solidFill>
            <a:srgbClr val="92D050">
              <a:alpha val="30000"/>
            </a:srgb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schemeClr val="tx1"/>
              </a:solidFill>
            </a:endParaRPr>
          </a:p>
        </p:txBody>
      </p:sp>
      <p:sp>
        <p:nvSpPr>
          <p:cNvPr id="870" name="テキスト ボックス 869">
            <a:extLst>
              <a:ext uri="{FF2B5EF4-FFF2-40B4-BE49-F238E27FC236}">
                <a16:creationId xmlns:a16="http://schemas.microsoft.com/office/drawing/2014/main" id="{4E21FC5A-9543-5175-7023-F133269E563A}"/>
              </a:ext>
            </a:extLst>
          </p:cNvPr>
          <p:cNvSpPr txBox="1"/>
          <p:nvPr/>
        </p:nvSpPr>
        <p:spPr>
          <a:xfrm>
            <a:off x="632016" y="3765552"/>
            <a:ext cx="389850"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民間</a:t>
            </a:r>
            <a:endParaRPr kumimoji="1" lang="en-US" altLang="ja-JP" sz="800" dirty="0">
              <a:latin typeface="メイリオ" panose="020B0604030504040204" pitchFamily="50" charset="-128"/>
              <a:ea typeface="メイリオ" panose="020B0604030504040204" pitchFamily="50" charset="-128"/>
            </a:endParaRPr>
          </a:p>
        </p:txBody>
      </p:sp>
      <p:sp>
        <p:nvSpPr>
          <p:cNvPr id="871" name="テキスト ボックス 870">
            <a:extLst>
              <a:ext uri="{FF2B5EF4-FFF2-40B4-BE49-F238E27FC236}">
                <a16:creationId xmlns:a16="http://schemas.microsoft.com/office/drawing/2014/main" id="{59ABE0A6-81B0-C546-D90D-F4E9D7C2912F}"/>
              </a:ext>
            </a:extLst>
          </p:cNvPr>
          <p:cNvSpPr txBox="1"/>
          <p:nvPr/>
        </p:nvSpPr>
        <p:spPr>
          <a:xfrm>
            <a:off x="2316268" y="3710276"/>
            <a:ext cx="498484"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民間</a:t>
            </a:r>
            <a:endParaRPr kumimoji="1" lang="en-US" altLang="ja-JP" sz="800" dirty="0">
              <a:latin typeface="メイリオ" panose="020B0604030504040204" pitchFamily="50" charset="-128"/>
              <a:ea typeface="メイリオ" panose="020B0604030504040204" pitchFamily="50" charset="-128"/>
            </a:endParaRPr>
          </a:p>
        </p:txBody>
      </p:sp>
      <p:sp>
        <p:nvSpPr>
          <p:cNvPr id="873" name="四角形: 角を丸くする 872">
            <a:extLst>
              <a:ext uri="{FF2B5EF4-FFF2-40B4-BE49-F238E27FC236}">
                <a16:creationId xmlns:a16="http://schemas.microsoft.com/office/drawing/2014/main" id="{8712DADC-C26B-043E-6368-F6BAC7C0EE14}"/>
              </a:ext>
            </a:extLst>
          </p:cNvPr>
          <p:cNvSpPr/>
          <p:nvPr/>
        </p:nvSpPr>
        <p:spPr>
          <a:xfrm>
            <a:off x="1867964" y="3629736"/>
            <a:ext cx="119382" cy="423069"/>
          </a:xfrm>
          <a:prstGeom prst="roundRect">
            <a:avLst/>
          </a:prstGeom>
          <a:solidFill>
            <a:srgbClr val="92D050">
              <a:alpha val="30000"/>
            </a:srgb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schemeClr val="tx1"/>
              </a:solidFill>
            </a:endParaRPr>
          </a:p>
        </p:txBody>
      </p:sp>
      <p:sp>
        <p:nvSpPr>
          <p:cNvPr id="874" name="四角形: 角を丸くする 873">
            <a:extLst>
              <a:ext uri="{FF2B5EF4-FFF2-40B4-BE49-F238E27FC236}">
                <a16:creationId xmlns:a16="http://schemas.microsoft.com/office/drawing/2014/main" id="{9CB7209D-20B1-5BEC-977C-7350799FA996}"/>
              </a:ext>
            </a:extLst>
          </p:cNvPr>
          <p:cNvSpPr/>
          <p:nvPr/>
        </p:nvSpPr>
        <p:spPr>
          <a:xfrm>
            <a:off x="656695" y="3473312"/>
            <a:ext cx="337638" cy="169982"/>
          </a:xfrm>
          <a:prstGeom prst="roundRect">
            <a:avLst/>
          </a:prstGeom>
          <a:solidFill>
            <a:srgbClr val="92D050">
              <a:alpha val="30000"/>
            </a:srgb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schemeClr val="tx1"/>
              </a:solidFill>
            </a:endParaRPr>
          </a:p>
        </p:txBody>
      </p:sp>
      <p:sp>
        <p:nvSpPr>
          <p:cNvPr id="875" name="テキスト ボックス 874">
            <a:extLst>
              <a:ext uri="{FF2B5EF4-FFF2-40B4-BE49-F238E27FC236}">
                <a16:creationId xmlns:a16="http://schemas.microsoft.com/office/drawing/2014/main" id="{F683D0EB-C900-E712-D3F7-C724023D1D28}"/>
              </a:ext>
            </a:extLst>
          </p:cNvPr>
          <p:cNvSpPr txBox="1"/>
          <p:nvPr/>
        </p:nvSpPr>
        <p:spPr>
          <a:xfrm>
            <a:off x="1856748" y="3831565"/>
            <a:ext cx="1107996" cy="230832"/>
          </a:xfrm>
          <a:prstGeom prst="rect">
            <a:avLst/>
          </a:prstGeom>
          <a:noFill/>
        </p:spPr>
        <p:txBody>
          <a:bodyPr wrap="none" rtlCol="0">
            <a:spAutoFit/>
          </a:bodyPr>
          <a:lstStyle/>
          <a:p>
            <a:r>
              <a:rPr kumimoji="1" lang="ja-JP" altLang="en-US" sz="900" b="1" dirty="0">
                <a:solidFill>
                  <a:srgbClr val="FFC000"/>
                </a:solidFill>
                <a:effectLst>
                  <a:glow rad="127000">
                    <a:schemeClr val="bg1"/>
                  </a:glow>
                </a:effectLst>
                <a:latin typeface="メイリオ" panose="020B0604030504040204" pitchFamily="50" charset="-128"/>
                <a:ea typeface="メイリオ" panose="020B0604030504040204" pitchFamily="50" charset="-128"/>
              </a:rPr>
              <a:t>建物内</a:t>
            </a:r>
            <a:r>
              <a:rPr kumimoji="1" lang="ja-JP" altLang="en-US" sz="900" b="1" dirty="0" smtClean="0">
                <a:solidFill>
                  <a:srgbClr val="FFC000"/>
                </a:solidFill>
                <a:effectLst>
                  <a:glow rad="127000">
                    <a:schemeClr val="bg1"/>
                  </a:glow>
                </a:effectLst>
                <a:latin typeface="メイリオ" panose="020B0604030504040204" pitchFamily="50" charset="-128"/>
                <a:ea typeface="メイリオ" panose="020B0604030504040204" pitchFamily="50" charset="-128"/>
              </a:rPr>
              <a:t>ｵｰﾌﾟﾝｽﾍﾟｰｽ</a:t>
            </a:r>
            <a:endParaRPr kumimoji="1" lang="en-US" altLang="ja-JP" sz="900" dirty="0">
              <a:solidFill>
                <a:srgbClr val="FFC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876" name="四角形: 角を丸くする 875">
            <a:extLst>
              <a:ext uri="{FF2B5EF4-FFF2-40B4-BE49-F238E27FC236}">
                <a16:creationId xmlns:a16="http://schemas.microsoft.com/office/drawing/2014/main" id="{C1365ECB-274A-7800-12B2-CD095E182F0E}"/>
              </a:ext>
            </a:extLst>
          </p:cNvPr>
          <p:cNvSpPr/>
          <p:nvPr/>
        </p:nvSpPr>
        <p:spPr>
          <a:xfrm>
            <a:off x="726939" y="4571838"/>
            <a:ext cx="536569" cy="128582"/>
          </a:xfrm>
          <a:prstGeom prst="roundRect">
            <a:avLst/>
          </a:prstGeom>
          <a:solidFill>
            <a:srgbClr val="92D050">
              <a:alpha val="30000"/>
            </a:srgb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schemeClr val="tx1"/>
              </a:solidFill>
            </a:endParaRPr>
          </a:p>
        </p:txBody>
      </p:sp>
      <p:sp>
        <p:nvSpPr>
          <p:cNvPr id="880" name="テキスト ボックス 879">
            <a:extLst>
              <a:ext uri="{FF2B5EF4-FFF2-40B4-BE49-F238E27FC236}">
                <a16:creationId xmlns:a16="http://schemas.microsoft.com/office/drawing/2014/main" id="{CACD8985-A691-05E5-E256-0CE498C3400D}"/>
              </a:ext>
            </a:extLst>
          </p:cNvPr>
          <p:cNvSpPr txBox="1"/>
          <p:nvPr/>
        </p:nvSpPr>
        <p:spPr>
          <a:xfrm>
            <a:off x="1603077" y="4666446"/>
            <a:ext cx="389850"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公共</a:t>
            </a:r>
            <a:endParaRPr kumimoji="1" lang="en-US" altLang="ja-JP" sz="800" dirty="0">
              <a:latin typeface="メイリオ" panose="020B0604030504040204" pitchFamily="50" charset="-128"/>
              <a:ea typeface="メイリオ" panose="020B0604030504040204" pitchFamily="50" charset="-128"/>
            </a:endParaRPr>
          </a:p>
        </p:txBody>
      </p:sp>
      <p:sp>
        <p:nvSpPr>
          <p:cNvPr id="881" name="テキスト ボックス 880">
            <a:extLst>
              <a:ext uri="{FF2B5EF4-FFF2-40B4-BE49-F238E27FC236}">
                <a16:creationId xmlns:a16="http://schemas.microsoft.com/office/drawing/2014/main" id="{987C50A0-E78E-CA12-6684-AE937FD8AA33}"/>
              </a:ext>
            </a:extLst>
          </p:cNvPr>
          <p:cNvSpPr txBox="1"/>
          <p:nvPr/>
        </p:nvSpPr>
        <p:spPr>
          <a:xfrm>
            <a:off x="641093" y="3469096"/>
            <a:ext cx="389850"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民間</a:t>
            </a:r>
            <a:endParaRPr kumimoji="1" lang="en-US" altLang="ja-JP" sz="800" dirty="0">
              <a:latin typeface="メイリオ" panose="020B0604030504040204" pitchFamily="50" charset="-128"/>
              <a:ea typeface="メイリオ" panose="020B0604030504040204" pitchFamily="50" charset="-128"/>
            </a:endParaRPr>
          </a:p>
        </p:txBody>
      </p:sp>
      <p:sp>
        <p:nvSpPr>
          <p:cNvPr id="895" name="四角形: 角を丸くする 894">
            <a:extLst>
              <a:ext uri="{FF2B5EF4-FFF2-40B4-BE49-F238E27FC236}">
                <a16:creationId xmlns:a16="http://schemas.microsoft.com/office/drawing/2014/main" id="{51ED148E-4ABE-8FD2-DD4A-BDF825707424}"/>
              </a:ext>
            </a:extLst>
          </p:cNvPr>
          <p:cNvSpPr/>
          <p:nvPr/>
        </p:nvSpPr>
        <p:spPr>
          <a:xfrm>
            <a:off x="452958" y="4763486"/>
            <a:ext cx="1773866" cy="653990"/>
          </a:xfrm>
          <a:prstGeom prst="roundRect">
            <a:avLst/>
          </a:prstGeom>
          <a:noFill/>
          <a:ln w="508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kumimoji="1" lang="ja-JP" altLang="en-US" sz="1200" b="1" dirty="0">
                <a:solidFill>
                  <a:srgbClr val="C00000"/>
                </a:solidFill>
                <a:latin typeface="メイリオ" panose="020B0604030504040204" pitchFamily="50" charset="-128"/>
                <a:ea typeface="メイリオ" panose="020B0604030504040204" pitchFamily="50" charset="-128"/>
              </a:rPr>
              <a:t>・ 一体的利活用促進</a:t>
            </a:r>
            <a:endParaRPr kumimoji="1" lang="en-US" altLang="ja-JP" sz="1200" b="1" dirty="0">
              <a:solidFill>
                <a:srgbClr val="C00000"/>
              </a:solidFill>
              <a:latin typeface="メイリオ" panose="020B0604030504040204" pitchFamily="50" charset="-128"/>
              <a:ea typeface="メイリオ" panose="020B0604030504040204" pitchFamily="50" charset="-128"/>
            </a:endParaRPr>
          </a:p>
          <a:p>
            <a:r>
              <a:rPr kumimoji="1" lang="ja-JP" altLang="en-US" sz="1200" b="1" dirty="0">
                <a:solidFill>
                  <a:srgbClr val="C00000"/>
                </a:solidFill>
                <a:latin typeface="メイリオ" panose="020B0604030504040204" pitchFamily="50" charset="-128"/>
                <a:ea typeface="メイリオ" panose="020B0604030504040204" pitchFamily="50" charset="-128"/>
              </a:rPr>
              <a:t>・ 一元的な管理運営</a:t>
            </a:r>
          </a:p>
        </p:txBody>
      </p:sp>
      <p:sp>
        <p:nvSpPr>
          <p:cNvPr id="38" name="矢印: 左 37">
            <a:extLst>
              <a:ext uri="{FF2B5EF4-FFF2-40B4-BE49-F238E27FC236}">
                <a16:creationId xmlns:a16="http://schemas.microsoft.com/office/drawing/2014/main" id="{D6E98F2B-CDB5-10B2-4CFA-92EE93A27B3C}"/>
              </a:ext>
            </a:extLst>
          </p:cNvPr>
          <p:cNvSpPr/>
          <p:nvPr/>
        </p:nvSpPr>
        <p:spPr>
          <a:xfrm>
            <a:off x="4828381" y="3604498"/>
            <a:ext cx="3877704" cy="763545"/>
          </a:xfrm>
          <a:prstGeom prst="leftArrow">
            <a:avLst>
              <a:gd name="adj1" fmla="val 100000"/>
              <a:gd name="adj2" fmla="val 384422"/>
            </a:avLst>
          </a:prstGeom>
          <a:solidFill>
            <a:schemeClr val="accent1">
              <a:lumMod val="40000"/>
              <a:lumOff val="60000"/>
              <a:alpha val="80000"/>
            </a:schemeClr>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98F4E09D-E2CB-D5EA-D6AF-4DFC547C5CA6}"/>
              </a:ext>
            </a:extLst>
          </p:cNvPr>
          <p:cNvSpPr txBox="1"/>
          <p:nvPr/>
        </p:nvSpPr>
        <p:spPr>
          <a:xfrm>
            <a:off x="3648099" y="3515202"/>
            <a:ext cx="1172116" cy="411257"/>
          </a:xfrm>
          <a:prstGeom prst="rect">
            <a:avLst/>
          </a:prstGeom>
          <a:noFill/>
        </p:spPr>
        <p:txBody>
          <a:bodyPr wrap="none" tIns="36000" bIns="36000"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100" b="1" dirty="0">
                <a:solidFill>
                  <a:prstClr val="black"/>
                </a:solidFill>
                <a:latin typeface="メイリオ" panose="020B0604030504040204" pitchFamily="50" charset="-128"/>
                <a:ea typeface="メイリオ" panose="020B0604030504040204" pitchFamily="50" charset="-128"/>
              </a:rPr>
              <a:t>｜まちづくり</a:t>
            </a:r>
            <a:endParaRPr kumimoji="1" lang="en-US" altLang="ja-JP" sz="1100" b="1"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100" b="1" dirty="0">
                <a:solidFill>
                  <a:prstClr val="black"/>
                </a:solidFill>
                <a:latin typeface="メイリオ" panose="020B0604030504040204" pitchFamily="50" charset="-128"/>
                <a:ea typeface="メイリオ" panose="020B0604030504040204" pitchFamily="50" charset="-128"/>
              </a:rPr>
              <a:t>　　　の段階｜</a:t>
            </a:r>
            <a:endPar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C8C5A5BA-D7F0-A3D9-CE2D-5E590215D64D}"/>
              </a:ext>
            </a:extLst>
          </p:cNvPr>
          <p:cNvSpPr txBox="1"/>
          <p:nvPr/>
        </p:nvSpPr>
        <p:spPr>
          <a:xfrm>
            <a:off x="3648099" y="5189011"/>
            <a:ext cx="1172116" cy="580534"/>
          </a:xfrm>
          <a:prstGeom prst="rect">
            <a:avLst/>
          </a:prstGeom>
          <a:noFill/>
        </p:spPr>
        <p:txBody>
          <a:bodyPr wrap="none" tIns="36000" bIns="36000"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100" b="1" dirty="0">
                <a:solidFill>
                  <a:prstClr val="black"/>
                </a:solidFill>
                <a:latin typeface="メイリオ" panose="020B0604030504040204" pitchFamily="50" charset="-128"/>
                <a:ea typeface="メイリオ" panose="020B0604030504040204" pitchFamily="50" charset="-128"/>
              </a:rPr>
              <a:t>｜エリア</a:t>
            </a:r>
            <a:endParaRPr kumimoji="1" lang="en-US" altLang="ja-JP" sz="1100" b="1"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100" b="1" dirty="0">
                <a:solidFill>
                  <a:prstClr val="black"/>
                </a:solidFill>
                <a:latin typeface="メイリオ" panose="020B0604030504040204" pitchFamily="50" charset="-128"/>
                <a:ea typeface="メイリオ" panose="020B0604030504040204" pitchFamily="50" charset="-128"/>
              </a:rPr>
              <a:t>　マネジメント</a:t>
            </a:r>
            <a:endParaRPr kumimoji="1" lang="en-US" altLang="ja-JP" sz="1100" b="1"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100" b="1" dirty="0">
                <a:solidFill>
                  <a:prstClr val="black"/>
                </a:solidFill>
                <a:latin typeface="メイリオ" panose="020B0604030504040204" pitchFamily="50" charset="-128"/>
                <a:ea typeface="メイリオ" panose="020B0604030504040204" pitchFamily="50" charset="-128"/>
              </a:rPr>
              <a:t>　　　の段階｜</a:t>
            </a:r>
            <a:endPar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 name="楕円 49">
            <a:extLst>
              <a:ext uri="{FF2B5EF4-FFF2-40B4-BE49-F238E27FC236}">
                <a16:creationId xmlns:a16="http://schemas.microsoft.com/office/drawing/2014/main" id="{DE797D40-3BA4-9B0F-6642-CD2FD336619C}"/>
              </a:ext>
            </a:extLst>
          </p:cNvPr>
          <p:cNvSpPr/>
          <p:nvPr/>
        </p:nvSpPr>
        <p:spPr>
          <a:xfrm>
            <a:off x="5369224" y="3942726"/>
            <a:ext cx="110230" cy="104018"/>
          </a:xfrm>
          <a:prstGeom prst="ellipse">
            <a:avLst/>
          </a:prstGeom>
          <a:solidFill>
            <a:schemeClr val="accent1">
              <a:lumMod val="40000"/>
              <a:lumOff val="60000"/>
            </a:schemeClr>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準備段階</a:t>
            </a:r>
          </a:p>
        </p:txBody>
      </p:sp>
      <p:sp>
        <p:nvSpPr>
          <p:cNvPr id="51" name="楕円 50">
            <a:extLst>
              <a:ext uri="{FF2B5EF4-FFF2-40B4-BE49-F238E27FC236}">
                <a16:creationId xmlns:a16="http://schemas.microsoft.com/office/drawing/2014/main" id="{7619FC52-3081-68CA-3EB2-4AF61A1627C3}"/>
              </a:ext>
            </a:extLst>
          </p:cNvPr>
          <p:cNvSpPr/>
          <p:nvPr/>
        </p:nvSpPr>
        <p:spPr>
          <a:xfrm>
            <a:off x="6335365" y="3856284"/>
            <a:ext cx="300495" cy="283560"/>
          </a:xfrm>
          <a:prstGeom prst="ellipse">
            <a:avLst/>
          </a:prstGeom>
          <a:solidFill>
            <a:schemeClr val="bg1"/>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初動期</a:t>
            </a:r>
          </a:p>
        </p:txBody>
      </p:sp>
      <p:sp>
        <p:nvSpPr>
          <p:cNvPr id="911" name="楕円 910">
            <a:extLst>
              <a:ext uri="{FF2B5EF4-FFF2-40B4-BE49-F238E27FC236}">
                <a16:creationId xmlns:a16="http://schemas.microsoft.com/office/drawing/2014/main" id="{BE2AE98F-5BCC-5E55-E718-769E95629225}"/>
              </a:ext>
            </a:extLst>
          </p:cNvPr>
          <p:cNvSpPr/>
          <p:nvPr/>
        </p:nvSpPr>
        <p:spPr>
          <a:xfrm>
            <a:off x="7316799" y="3749879"/>
            <a:ext cx="509888" cy="481153"/>
          </a:xfrm>
          <a:prstGeom prst="ellipse">
            <a:avLst/>
          </a:prstGeom>
          <a:solidFill>
            <a:schemeClr val="bg1"/>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発展期</a:t>
            </a:r>
          </a:p>
        </p:txBody>
      </p:sp>
      <p:sp>
        <p:nvSpPr>
          <p:cNvPr id="919" name="楕円 918">
            <a:extLst>
              <a:ext uri="{FF2B5EF4-FFF2-40B4-BE49-F238E27FC236}">
                <a16:creationId xmlns:a16="http://schemas.microsoft.com/office/drawing/2014/main" id="{51B0A259-5CC2-EA8F-6877-1B92C18A8975}"/>
              </a:ext>
            </a:extLst>
          </p:cNvPr>
          <p:cNvSpPr/>
          <p:nvPr/>
        </p:nvSpPr>
        <p:spPr>
          <a:xfrm>
            <a:off x="7962234" y="3692716"/>
            <a:ext cx="648508" cy="611961"/>
          </a:xfrm>
          <a:prstGeom prst="ellipse">
            <a:avLst/>
          </a:prstGeom>
          <a:solidFill>
            <a:schemeClr val="bg1"/>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成熟期</a:t>
            </a:r>
          </a:p>
        </p:txBody>
      </p:sp>
      <p:sp>
        <p:nvSpPr>
          <p:cNvPr id="920" name="テキスト ボックス 919">
            <a:extLst>
              <a:ext uri="{FF2B5EF4-FFF2-40B4-BE49-F238E27FC236}">
                <a16:creationId xmlns:a16="http://schemas.microsoft.com/office/drawing/2014/main" id="{B0F52044-AA10-9C47-78A3-6C784183BBA1}"/>
              </a:ext>
            </a:extLst>
          </p:cNvPr>
          <p:cNvSpPr txBox="1"/>
          <p:nvPr/>
        </p:nvSpPr>
        <p:spPr>
          <a:xfrm>
            <a:off x="4692150" y="3102387"/>
            <a:ext cx="415499" cy="211203"/>
          </a:xfrm>
          <a:prstGeom prst="rect">
            <a:avLst/>
          </a:prstGeom>
          <a:noFill/>
        </p:spPr>
        <p:txBody>
          <a:bodyPr wrap="none" tIns="3600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dirty="0">
                <a:solidFill>
                  <a:prstClr val="black"/>
                </a:solidFill>
                <a:latin typeface="メイリオ" panose="020B0604030504040204" pitchFamily="50" charset="-128"/>
                <a:ea typeface="メイリオ" panose="020B0604030504040204" pitchFamily="50" charset="-128"/>
              </a:rPr>
              <a:t>現在</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43" name="テキスト ボックス 942">
            <a:extLst>
              <a:ext uri="{FF2B5EF4-FFF2-40B4-BE49-F238E27FC236}">
                <a16:creationId xmlns:a16="http://schemas.microsoft.com/office/drawing/2014/main" id="{1C9B9786-7047-C4EA-3C51-A7EE02713377}"/>
              </a:ext>
            </a:extLst>
          </p:cNvPr>
          <p:cNvSpPr txBox="1"/>
          <p:nvPr/>
        </p:nvSpPr>
        <p:spPr>
          <a:xfrm>
            <a:off x="5924518" y="3092777"/>
            <a:ext cx="378630" cy="211203"/>
          </a:xfrm>
          <a:prstGeom prst="rect">
            <a:avLst/>
          </a:prstGeom>
          <a:noFill/>
        </p:spPr>
        <p:txBody>
          <a:bodyPr wrap="none" tIns="3600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en-US" altLang="ja-JP" sz="900" b="1" dirty="0">
                <a:solidFill>
                  <a:prstClr val="black"/>
                </a:solidFill>
                <a:latin typeface="メイリオ" panose="020B0604030504040204" pitchFamily="50" charset="-128"/>
                <a:ea typeface="メイリオ" panose="020B0604030504040204" pitchFamily="50" charset="-128"/>
              </a:rPr>
              <a:t>1</a:t>
            </a:r>
            <a:r>
              <a:rPr kumimoji="1" lang="ja-JP" altLang="en-US" sz="900" b="1" dirty="0">
                <a:solidFill>
                  <a:prstClr val="black"/>
                </a:solidFill>
                <a:latin typeface="メイリオ" panose="020B0604030504040204" pitchFamily="50" charset="-128"/>
                <a:ea typeface="メイリオ" panose="020B0604030504040204" pitchFamily="50" charset="-128"/>
              </a:rPr>
              <a:t>期</a:t>
            </a:r>
            <a:endParaRPr kumimoji="1"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48" name="テキスト ボックス 947">
            <a:extLst>
              <a:ext uri="{FF2B5EF4-FFF2-40B4-BE49-F238E27FC236}">
                <a16:creationId xmlns:a16="http://schemas.microsoft.com/office/drawing/2014/main" id="{05ECB891-BBAA-C529-0506-6CB62342D4A3}"/>
              </a:ext>
            </a:extLst>
          </p:cNvPr>
          <p:cNvSpPr txBox="1"/>
          <p:nvPr/>
        </p:nvSpPr>
        <p:spPr>
          <a:xfrm>
            <a:off x="6788229" y="3092777"/>
            <a:ext cx="497252" cy="211203"/>
          </a:xfrm>
          <a:prstGeom prst="rect">
            <a:avLst/>
          </a:prstGeom>
          <a:noFill/>
        </p:spPr>
        <p:txBody>
          <a:bodyPr wrap="none" tIns="3600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en-US" altLang="ja-JP" sz="900" b="1" dirty="0">
                <a:solidFill>
                  <a:prstClr val="black"/>
                </a:solidFill>
                <a:latin typeface="メイリオ" panose="020B0604030504040204" pitchFamily="50" charset="-128"/>
                <a:ea typeface="メイリオ" panose="020B0604030504040204" pitchFamily="50" charset="-128"/>
              </a:rPr>
              <a:t>1.5</a:t>
            </a:r>
            <a:r>
              <a:rPr kumimoji="1" lang="ja-JP" altLang="en-US" sz="900" b="1" dirty="0">
                <a:solidFill>
                  <a:prstClr val="black"/>
                </a:solidFill>
                <a:latin typeface="メイリオ" panose="020B0604030504040204" pitchFamily="50" charset="-128"/>
                <a:ea typeface="メイリオ" panose="020B0604030504040204" pitchFamily="50" charset="-128"/>
              </a:rPr>
              <a:t>期</a:t>
            </a:r>
            <a:endParaRPr kumimoji="1"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457" name="テキスト ボックス 456">
            <a:extLst>
              <a:ext uri="{FF2B5EF4-FFF2-40B4-BE49-F238E27FC236}">
                <a16:creationId xmlns:a16="http://schemas.microsoft.com/office/drawing/2014/main" id="{1FCE8370-DB24-D091-D25A-B9D1257F5B42}"/>
              </a:ext>
            </a:extLst>
          </p:cNvPr>
          <p:cNvSpPr txBox="1"/>
          <p:nvPr/>
        </p:nvSpPr>
        <p:spPr>
          <a:xfrm>
            <a:off x="7862143" y="3092777"/>
            <a:ext cx="688009" cy="211203"/>
          </a:xfrm>
          <a:prstGeom prst="rect">
            <a:avLst/>
          </a:prstGeom>
          <a:noFill/>
        </p:spPr>
        <p:txBody>
          <a:bodyPr wrap="none" tIns="3600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en-US" altLang="ja-JP" sz="900" b="1" dirty="0">
                <a:solidFill>
                  <a:prstClr val="black"/>
                </a:solidFill>
                <a:latin typeface="メイリオ" panose="020B0604030504040204" pitchFamily="50" charset="-128"/>
                <a:ea typeface="メイリオ" panose="020B0604030504040204" pitchFamily="50" charset="-128"/>
              </a:rPr>
              <a:t>2</a:t>
            </a:r>
            <a:r>
              <a:rPr kumimoji="1" lang="ja-JP" altLang="en-US" sz="900" b="1" dirty="0">
                <a:solidFill>
                  <a:prstClr val="black"/>
                </a:solidFill>
                <a:latin typeface="メイリオ" panose="020B0604030504040204" pitchFamily="50" charset="-128"/>
                <a:ea typeface="メイリオ" panose="020B0604030504040204" pitchFamily="50" charset="-128"/>
              </a:rPr>
              <a:t>期・</a:t>
            </a:r>
            <a:r>
              <a:rPr kumimoji="1" lang="en-US" altLang="ja-JP" sz="900" b="1" dirty="0">
                <a:solidFill>
                  <a:prstClr val="black"/>
                </a:solidFill>
                <a:latin typeface="メイリオ" panose="020B0604030504040204" pitchFamily="50" charset="-128"/>
                <a:ea typeface="メイリオ" panose="020B0604030504040204" pitchFamily="50" charset="-128"/>
              </a:rPr>
              <a:t>3</a:t>
            </a:r>
            <a:r>
              <a:rPr kumimoji="1" lang="ja-JP" altLang="en-US" sz="900" b="1" dirty="0">
                <a:solidFill>
                  <a:prstClr val="black"/>
                </a:solidFill>
                <a:latin typeface="メイリオ" panose="020B0604030504040204" pitchFamily="50" charset="-128"/>
                <a:ea typeface="メイリオ" panose="020B0604030504040204" pitchFamily="50" charset="-128"/>
              </a:rPr>
              <a:t>期</a:t>
            </a:r>
            <a:endParaRPr kumimoji="1"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82" name="テキスト ボックス 981">
            <a:extLst>
              <a:ext uri="{FF2B5EF4-FFF2-40B4-BE49-F238E27FC236}">
                <a16:creationId xmlns:a16="http://schemas.microsoft.com/office/drawing/2014/main" id="{39E5A5CF-14B4-8469-983F-645AB27C3C6B}"/>
              </a:ext>
            </a:extLst>
          </p:cNvPr>
          <p:cNvSpPr txBox="1"/>
          <p:nvPr/>
        </p:nvSpPr>
        <p:spPr>
          <a:xfrm>
            <a:off x="4682532" y="4687080"/>
            <a:ext cx="415499" cy="211203"/>
          </a:xfrm>
          <a:prstGeom prst="rect">
            <a:avLst/>
          </a:prstGeom>
          <a:noFill/>
        </p:spPr>
        <p:txBody>
          <a:bodyPr wrap="none" tIns="3600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dirty="0">
                <a:solidFill>
                  <a:prstClr val="black"/>
                </a:solidFill>
                <a:latin typeface="メイリオ" panose="020B0604030504040204" pitchFamily="50" charset="-128"/>
                <a:ea typeface="メイリオ" panose="020B0604030504040204" pitchFamily="50" charset="-128"/>
              </a:rPr>
              <a:t>取組</a:t>
            </a:r>
            <a:endParaRPr kumimoji="1"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85" name="テキスト ボックス 984">
            <a:extLst>
              <a:ext uri="{FF2B5EF4-FFF2-40B4-BE49-F238E27FC236}">
                <a16:creationId xmlns:a16="http://schemas.microsoft.com/office/drawing/2014/main" id="{75899786-61B7-7772-D750-F5D55EF0438A}"/>
              </a:ext>
            </a:extLst>
          </p:cNvPr>
          <p:cNvSpPr txBox="1"/>
          <p:nvPr/>
        </p:nvSpPr>
        <p:spPr>
          <a:xfrm>
            <a:off x="5122278" y="4747721"/>
            <a:ext cx="1994602" cy="1321603"/>
          </a:xfrm>
          <a:prstGeom prst="rightArrow">
            <a:avLst>
              <a:gd name="adj1" fmla="val 100000"/>
              <a:gd name="adj2" fmla="val 21095"/>
            </a:avLst>
          </a:prstGeom>
          <a:solidFill>
            <a:schemeClr val="bg1">
              <a:lumMod val="85000"/>
            </a:schemeClr>
          </a:solidFill>
          <a:ln w="15875">
            <a:solidFill>
              <a:schemeClr val="bg1">
                <a:lumMod val="75000"/>
              </a:schemeClr>
            </a:solidFill>
          </a:ln>
        </p:spPr>
        <p:txBody>
          <a:bodyPr wrap="none" tIns="36000" bIns="36000" rtlCol="0">
            <a:noAutofit/>
          </a:bodyPr>
          <a:lstStyle/>
          <a:p>
            <a:pPr marR="0" lvl="0" algn="ctr" defTabSz="914400" rtl="0" eaLnBrk="1" fontAlgn="auto" latinLnBrk="0" hangingPunct="1">
              <a:spcBef>
                <a:spcPts val="0"/>
              </a:spcBef>
              <a:spcAft>
                <a:spcPts val="0"/>
              </a:spcAft>
              <a:buClrTx/>
              <a:buSzTx/>
              <a:tabLst/>
              <a:defRPr/>
            </a:pPr>
            <a:endParaRPr kumimoji="1" lang="ja-JP" altLang="en-US" sz="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344" name="四角形: 角を丸くする 894">
            <a:extLst>
              <a:ext uri="{FF2B5EF4-FFF2-40B4-BE49-F238E27FC236}">
                <a16:creationId xmlns:a16="http://schemas.microsoft.com/office/drawing/2014/main" id="{51ED148E-4ABE-8FD2-DD4A-BDF825707424}"/>
              </a:ext>
            </a:extLst>
          </p:cNvPr>
          <p:cNvSpPr/>
          <p:nvPr/>
        </p:nvSpPr>
        <p:spPr>
          <a:xfrm>
            <a:off x="452958" y="5521892"/>
            <a:ext cx="1918164" cy="450275"/>
          </a:xfrm>
          <a:prstGeom prst="roundRect">
            <a:avLst/>
          </a:prstGeom>
          <a:noFill/>
          <a:ln w="508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kumimoji="1" lang="ja-JP" altLang="en-US" sz="1200" b="1" dirty="0" smtClean="0">
                <a:solidFill>
                  <a:srgbClr val="C00000"/>
                </a:solidFill>
                <a:latin typeface="メイリオ" panose="020B0604030504040204" pitchFamily="50" charset="-128"/>
                <a:ea typeface="メイリオ" panose="020B0604030504040204" pitchFamily="50" charset="-128"/>
              </a:rPr>
              <a:t>・ エリアデザインマネジメント</a:t>
            </a:r>
            <a:endParaRPr kumimoji="1" lang="en-US" altLang="ja-JP" sz="1200" b="1" dirty="0">
              <a:solidFill>
                <a:srgbClr val="C00000"/>
              </a:solidFill>
              <a:latin typeface="メイリオ" panose="020B0604030504040204" pitchFamily="50" charset="-128"/>
              <a:ea typeface="メイリオ" panose="020B0604030504040204" pitchFamily="50" charset="-128"/>
            </a:endParaRPr>
          </a:p>
        </p:txBody>
      </p:sp>
      <p:sp>
        <p:nvSpPr>
          <p:cNvPr id="345" name="四角形: 角を丸くする 894">
            <a:extLst>
              <a:ext uri="{FF2B5EF4-FFF2-40B4-BE49-F238E27FC236}">
                <a16:creationId xmlns:a16="http://schemas.microsoft.com/office/drawing/2014/main" id="{51ED148E-4ABE-8FD2-DD4A-BDF825707424}"/>
              </a:ext>
            </a:extLst>
          </p:cNvPr>
          <p:cNvSpPr/>
          <p:nvPr/>
        </p:nvSpPr>
        <p:spPr>
          <a:xfrm>
            <a:off x="452958" y="6125302"/>
            <a:ext cx="1918164" cy="450275"/>
          </a:xfrm>
          <a:prstGeom prst="roundRect">
            <a:avLst/>
          </a:prstGeom>
          <a:noFill/>
          <a:ln w="508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kumimoji="1" lang="ja-JP" altLang="en-US" sz="1200" b="1" dirty="0">
                <a:solidFill>
                  <a:srgbClr val="C00000"/>
                </a:solidFill>
                <a:latin typeface="メイリオ" panose="020B0604030504040204" pitchFamily="50" charset="-128"/>
                <a:ea typeface="メイリオ" panose="020B0604030504040204" pitchFamily="50" charset="-128"/>
              </a:rPr>
              <a:t>・ エリアプロモーション</a:t>
            </a:r>
            <a:endParaRPr kumimoji="1" lang="en-US" altLang="ja-JP" sz="1200" b="1" dirty="0">
              <a:solidFill>
                <a:srgbClr val="C00000"/>
              </a:solidFill>
              <a:latin typeface="メイリオ" panose="020B0604030504040204" pitchFamily="50" charset="-128"/>
              <a:ea typeface="メイリオ" panose="020B0604030504040204" pitchFamily="50" charset="-128"/>
            </a:endParaRPr>
          </a:p>
        </p:txBody>
      </p:sp>
      <p:sp>
        <p:nvSpPr>
          <p:cNvPr id="346" name="テキスト ボックス 345">
            <a:extLst>
              <a:ext uri="{FF2B5EF4-FFF2-40B4-BE49-F238E27FC236}">
                <a16:creationId xmlns:a16="http://schemas.microsoft.com/office/drawing/2014/main" id="{6984706C-3475-A0B6-3DCF-21F20A9C167D}"/>
              </a:ext>
            </a:extLst>
          </p:cNvPr>
          <p:cNvSpPr txBox="1"/>
          <p:nvPr/>
        </p:nvSpPr>
        <p:spPr>
          <a:xfrm>
            <a:off x="3496631" y="2481329"/>
            <a:ext cx="3877704" cy="276999"/>
          </a:xfrm>
          <a:prstGeom prst="rect">
            <a:avLst/>
          </a:prstGeom>
          <a:noFill/>
        </p:spPr>
        <p:txBody>
          <a:bodyPr wrap="square" rtlCol="0">
            <a:spAutoFit/>
          </a:bodyPr>
          <a:lstStyle/>
          <a:p>
            <a:r>
              <a:rPr kumimoji="1" lang="ja-JP" altLang="en-US" sz="1200" b="1" dirty="0"/>
              <a:t>■</a:t>
            </a:r>
            <a:r>
              <a:rPr lang="ja-JP" altLang="en-US" sz="1200" b="1" dirty="0"/>
              <a:t>段階的な取組みの拡大（イメージ）</a:t>
            </a:r>
            <a:endParaRPr kumimoji="1" lang="en-US" altLang="ja-JP" sz="1200" b="1" dirty="0"/>
          </a:p>
        </p:txBody>
      </p:sp>
      <p:sp>
        <p:nvSpPr>
          <p:cNvPr id="37" name="正方形/長方形 36">
            <a:extLst>
              <a:ext uri="{FF2B5EF4-FFF2-40B4-BE49-F238E27FC236}">
                <a16:creationId xmlns:a16="http://schemas.microsoft.com/office/drawing/2014/main" id="{480F0009-B466-E37C-DDE1-41A0BBE0A01A}"/>
              </a:ext>
            </a:extLst>
          </p:cNvPr>
          <p:cNvSpPr/>
          <p:nvPr/>
        </p:nvSpPr>
        <p:spPr>
          <a:xfrm>
            <a:off x="478151" y="5465024"/>
            <a:ext cx="2423900" cy="495129"/>
          </a:xfrm>
          <a:prstGeom prst="rect">
            <a:avLst/>
          </a:prstGeom>
          <a:noFill/>
          <a:ln w="12700">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F9E5A0EC-BAF3-EAFC-F623-84D5CDFE18F2}"/>
              </a:ext>
            </a:extLst>
          </p:cNvPr>
          <p:cNvSpPr/>
          <p:nvPr/>
        </p:nvSpPr>
        <p:spPr>
          <a:xfrm>
            <a:off x="478151" y="6068389"/>
            <a:ext cx="2423900" cy="495129"/>
          </a:xfrm>
          <a:prstGeom prst="rect">
            <a:avLst/>
          </a:prstGeom>
          <a:noFill/>
          <a:ln w="12700">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テキスト ボックス 47">
            <a:extLst>
              <a:ext uri="{FF2B5EF4-FFF2-40B4-BE49-F238E27FC236}">
                <a16:creationId xmlns:a16="http://schemas.microsoft.com/office/drawing/2014/main" id="{20AEA012-ED41-00E4-D6CF-3CA37BEA590D}"/>
              </a:ext>
            </a:extLst>
          </p:cNvPr>
          <p:cNvSpPr txBox="1"/>
          <p:nvPr/>
        </p:nvSpPr>
        <p:spPr>
          <a:xfrm>
            <a:off x="5114984" y="4958483"/>
            <a:ext cx="1908427" cy="1057588"/>
          </a:xfrm>
          <a:prstGeom prst="rightArrow">
            <a:avLst>
              <a:gd name="adj1" fmla="val 100000"/>
              <a:gd name="adj2" fmla="val 0"/>
            </a:avLst>
          </a:prstGeom>
          <a:noFill/>
          <a:ln w="15875">
            <a:noFill/>
          </a:ln>
        </p:spPr>
        <p:txBody>
          <a:bodyPr wrap="square" tIns="36000" bIns="36000" rtlCol="0">
            <a:spAutoFit/>
          </a:bodyPr>
          <a:lstStyle/>
          <a:p>
            <a:pPr marR="0" lvl="0" defTabSz="914400" rtl="0" eaLnBrk="1" fontAlgn="auto" latinLnBrk="0" hangingPunct="1">
              <a:spcBef>
                <a:spcPts val="0"/>
              </a:spcBef>
              <a:spcAft>
                <a:spcPts val="0"/>
              </a:spcAft>
              <a:buClrTx/>
              <a:buSzTx/>
              <a:tabLst/>
              <a:defRPr/>
            </a:pPr>
            <a:r>
              <a:rPr kumimoji="1" lang="ja-JP" altLang="en-US"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・まちなか空間の一体的利活用促進</a:t>
            </a:r>
            <a:endParaRPr kumimoji="1" lang="en-US" altLang="ja-JP"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R="0" lvl="0" defTabSz="914400" rtl="0" eaLnBrk="1" fontAlgn="auto" latinLnBrk="0" hangingPunct="1">
              <a:spcBef>
                <a:spcPts val="0"/>
              </a:spcBef>
              <a:spcAft>
                <a:spcPts val="0"/>
              </a:spcAft>
              <a:buClrTx/>
              <a:buSzTx/>
              <a:tabLst/>
              <a:defRPr/>
            </a:pPr>
            <a:r>
              <a:rPr kumimoji="1" lang="ja-JP" altLang="en-US" sz="800" dirty="0">
                <a:latin typeface="メイリオ" panose="020B0604030504040204" pitchFamily="50" charset="-128"/>
                <a:ea typeface="メイリオ" panose="020B0604030504040204" pitchFamily="50" charset="-128"/>
              </a:rPr>
              <a:t>　</a:t>
            </a:r>
            <a:r>
              <a:rPr kumimoji="1" lang="ja-JP" altLang="en-US"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と</a:t>
            </a:r>
            <a:r>
              <a:rPr kumimoji="1" lang="ja-JP" altLang="en-US" sz="800" dirty="0">
                <a:latin typeface="メイリオ" panose="020B0604030504040204" pitchFamily="50" charset="-128"/>
                <a:ea typeface="メイリオ" panose="020B0604030504040204" pitchFamily="50" charset="-128"/>
              </a:rPr>
              <a:t>一元的な管理・運営をめざし、</a:t>
            </a:r>
            <a:endParaRPr kumimoji="1" lang="en-US" altLang="ja-JP" sz="800" dirty="0">
              <a:latin typeface="メイリオ" panose="020B0604030504040204" pitchFamily="50" charset="-128"/>
              <a:ea typeface="メイリオ" panose="020B0604030504040204" pitchFamily="50" charset="-128"/>
            </a:endParaRPr>
          </a:p>
          <a:p>
            <a:pPr marR="0" lvl="0" defTabSz="914400" rtl="0" eaLnBrk="1" fontAlgn="auto" latinLnBrk="0" hangingPunct="1">
              <a:spcBef>
                <a:spcPts val="0"/>
              </a:spcBef>
              <a:spcAft>
                <a:spcPts val="0"/>
              </a:spcAft>
              <a:buClrTx/>
              <a:buSzTx/>
              <a:tabLst/>
              <a:defRPr/>
            </a:pPr>
            <a:r>
              <a:rPr kumimoji="1" lang="ja-JP" altLang="en-US" sz="800" dirty="0">
                <a:latin typeface="メイリオ" panose="020B0604030504040204" pitchFamily="50" charset="-128"/>
                <a:ea typeface="メイリオ" panose="020B0604030504040204" pitchFamily="50" charset="-128"/>
              </a:rPr>
              <a:t>　イベント活動等を実施</a:t>
            </a:r>
            <a:endParaRPr kumimoji="1" lang="en-US" altLang="ja-JP" sz="800" dirty="0">
              <a:latin typeface="メイリオ" panose="020B0604030504040204" pitchFamily="50" charset="-128"/>
              <a:ea typeface="メイリオ" panose="020B0604030504040204" pitchFamily="50" charset="-128"/>
            </a:endParaRPr>
          </a:p>
          <a:p>
            <a:pPr marR="0" lvl="0" defTabSz="914400" rtl="0" eaLnBrk="1" fontAlgn="auto" latinLnBrk="0" hangingPunct="1">
              <a:spcBef>
                <a:spcPts val="0"/>
              </a:spcBef>
              <a:spcAft>
                <a:spcPts val="0"/>
              </a:spcAft>
              <a:buClrTx/>
              <a:buSzTx/>
              <a:tabLst/>
              <a:defRPr/>
            </a:pPr>
            <a:endParaRPr kumimoji="1" lang="en-US" altLang="ja-JP" sz="800" dirty="0">
              <a:latin typeface="メイリオ" panose="020B0604030504040204" pitchFamily="50" charset="-128"/>
              <a:ea typeface="メイリオ" panose="020B0604030504040204" pitchFamily="50" charset="-128"/>
            </a:endParaRPr>
          </a:p>
          <a:p>
            <a:pPr marR="0" lvl="0" defTabSz="914400" rtl="0" eaLnBrk="1" fontAlgn="auto" latinLnBrk="0" hangingPunct="1">
              <a:spcBef>
                <a:spcPts val="0"/>
              </a:spcBef>
              <a:spcAft>
                <a:spcPts val="0"/>
              </a:spcAft>
              <a:buClrTx/>
              <a:buSzTx/>
              <a:tabLst/>
              <a:defRPr/>
            </a:pPr>
            <a:r>
              <a:rPr kumimoji="1" lang="ja-JP" altLang="en-US"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800" dirty="0">
                <a:latin typeface="メイリオ" panose="020B0604030504040204" pitchFamily="50" charset="-128"/>
                <a:ea typeface="メイリオ" panose="020B0604030504040204" pitchFamily="50" charset="-128"/>
              </a:rPr>
              <a:t>エリア</a:t>
            </a:r>
            <a:r>
              <a:rPr kumimoji="1" lang="ja-JP" altLang="en-US"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デザイン マネジメント</a:t>
            </a:r>
            <a:endParaRPr kumimoji="1" lang="en-US" altLang="ja-JP"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R="0" lvl="0" defTabSz="914400" rtl="0" eaLnBrk="1" fontAlgn="auto" latinLnBrk="0" hangingPunct="1">
              <a:spcBef>
                <a:spcPts val="0"/>
              </a:spcBef>
              <a:spcAft>
                <a:spcPts val="0"/>
              </a:spcAft>
              <a:buClrTx/>
              <a:buSzTx/>
              <a:tabLst/>
              <a:defRPr/>
            </a:pPr>
            <a:endParaRPr kumimoji="1" lang="en-US" altLang="ja-JP" sz="800" dirty="0">
              <a:latin typeface="メイリオ" panose="020B0604030504040204" pitchFamily="50" charset="-128"/>
              <a:ea typeface="メイリオ" panose="020B0604030504040204" pitchFamily="50" charset="-128"/>
            </a:endParaRPr>
          </a:p>
          <a:p>
            <a:pPr marR="0" lvl="0" defTabSz="914400" rtl="0" eaLnBrk="1" fontAlgn="auto" latinLnBrk="0" hangingPunct="1">
              <a:spcBef>
                <a:spcPts val="0"/>
              </a:spcBef>
              <a:spcAft>
                <a:spcPts val="0"/>
              </a:spcAft>
              <a:buClrTx/>
              <a:buSzTx/>
              <a:tabLst/>
              <a:defRPr/>
            </a:pPr>
            <a:r>
              <a:rPr kumimoji="1" lang="ja-JP" altLang="en-US" sz="800" dirty="0">
                <a:latin typeface="メイリオ" panose="020B0604030504040204" pitchFamily="50" charset="-128"/>
                <a:ea typeface="メイリオ" panose="020B0604030504040204" pitchFamily="50" charset="-128"/>
              </a:rPr>
              <a:t>・エリアプロモーション</a:t>
            </a:r>
            <a:endParaRPr kumimoji="1" lang="en-US" altLang="ja-JP" sz="800" dirty="0">
              <a:latin typeface="メイリオ" panose="020B0604030504040204" pitchFamily="50" charset="-128"/>
              <a:ea typeface="メイリオ" panose="020B0604030504040204" pitchFamily="50" charset="-128"/>
            </a:endParaRPr>
          </a:p>
          <a:p>
            <a:pPr marR="0" lvl="0" defTabSz="914400" rtl="0" eaLnBrk="1" fontAlgn="auto" latinLnBrk="0" hangingPunct="1">
              <a:spcBef>
                <a:spcPts val="0"/>
              </a:spcBef>
              <a:spcAft>
                <a:spcPts val="0"/>
              </a:spcAft>
              <a:buClrTx/>
              <a:buSzTx/>
              <a:tabLst/>
              <a:defRPr/>
            </a:pPr>
            <a:endParaRPr kumimoji="1" lang="en-US" altLang="ja-JP" sz="800" dirty="0">
              <a:latin typeface="メイリオ" panose="020B0604030504040204" pitchFamily="50" charset="-128"/>
              <a:ea typeface="メイリオ" panose="020B0604030504040204" pitchFamily="50" charset="-128"/>
            </a:endParaRPr>
          </a:p>
        </p:txBody>
      </p:sp>
      <p:sp>
        <p:nvSpPr>
          <p:cNvPr id="897" name="テキスト ボックス 896">
            <a:extLst>
              <a:ext uri="{FF2B5EF4-FFF2-40B4-BE49-F238E27FC236}">
                <a16:creationId xmlns:a16="http://schemas.microsoft.com/office/drawing/2014/main" id="{5F97C67C-5988-59A6-603B-D4C95A4D83A3}"/>
              </a:ext>
            </a:extLst>
          </p:cNvPr>
          <p:cNvSpPr txBox="1"/>
          <p:nvPr/>
        </p:nvSpPr>
        <p:spPr>
          <a:xfrm>
            <a:off x="7138248" y="4747721"/>
            <a:ext cx="1555655" cy="1314319"/>
          </a:xfrm>
          <a:prstGeom prst="rightArrow">
            <a:avLst>
              <a:gd name="adj1" fmla="val 100000"/>
              <a:gd name="adj2" fmla="val 21095"/>
            </a:avLst>
          </a:prstGeom>
          <a:solidFill>
            <a:schemeClr val="bg1">
              <a:lumMod val="85000"/>
            </a:schemeClr>
          </a:solidFill>
          <a:ln w="15875">
            <a:solidFill>
              <a:schemeClr val="bg1">
                <a:lumMod val="75000"/>
              </a:schemeClr>
            </a:solidFill>
          </a:ln>
        </p:spPr>
        <p:txBody>
          <a:bodyPr wrap="none" tIns="36000" bIns="36000" rtlCol="0">
            <a:noAutofit/>
          </a:bodyPr>
          <a:lstStyle/>
          <a:p>
            <a:pPr marR="0" lvl="0" algn="ctr" defTabSz="914400" rtl="0" eaLnBrk="1" fontAlgn="auto" latinLnBrk="0" hangingPunct="1">
              <a:spcBef>
                <a:spcPts val="0"/>
              </a:spcBef>
              <a:spcAft>
                <a:spcPts val="0"/>
              </a:spcAft>
              <a:buClrTx/>
              <a:buSzTx/>
              <a:tabLst/>
              <a:defRPr/>
            </a:pPr>
            <a:endParaRPr kumimoji="1" lang="ja-JP" altLang="en-US" sz="6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sp>
        <p:nvSpPr>
          <p:cNvPr id="896" name="テキスト ボックス 895">
            <a:extLst>
              <a:ext uri="{FF2B5EF4-FFF2-40B4-BE49-F238E27FC236}">
                <a16:creationId xmlns:a16="http://schemas.microsoft.com/office/drawing/2014/main" id="{2D12B071-99F8-3E8E-8DA9-B40848B1B31E}"/>
              </a:ext>
            </a:extLst>
          </p:cNvPr>
          <p:cNvSpPr txBox="1"/>
          <p:nvPr/>
        </p:nvSpPr>
        <p:spPr>
          <a:xfrm>
            <a:off x="7405729" y="5296031"/>
            <a:ext cx="1454195" cy="318924"/>
          </a:xfrm>
          <a:prstGeom prst="rightArrow">
            <a:avLst>
              <a:gd name="adj1" fmla="val 100000"/>
              <a:gd name="adj2" fmla="val 0"/>
            </a:avLst>
          </a:prstGeom>
          <a:noFill/>
          <a:ln w="15875">
            <a:noFill/>
          </a:ln>
        </p:spPr>
        <p:txBody>
          <a:bodyPr wrap="square" tIns="36000" bIns="36000" rtlCol="0">
            <a:spAutoFit/>
          </a:bodyPr>
          <a:lstStyle/>
          <a:p>
            <a:pPr marR="0" lvl="0" defTabSz="914400" rtl="0" eaLnBrk="1" fontAlgn="auto" latinLnBrk="0" hangingPunct="1">
              <a:spcBef>
                <a:spcPts val="0"/>
              </a:spcBef>
              <a:spcAft>
                <a:spcPts val="0"/>
              </a:spcAft>
              <a:buClrTx/>
              <a:buSzTx/>
              <a:tabLst/>
              <a:defRPr/>
            </a:pPr>
            <a:r>
              <a:rPr kumimoji="1" lang="ja-JP" altLang="en-US" sz="800" dirty="0">
                <a:solidFill>
                  <a:srgbClr val="0070C0"/>
                </a:solidFill>
                <a:latin typeface="メイリオ" panose="020B0604030504040204" pitchFamily="50" charset="-128"/>
                <a:ea typeface="メイリオ" panose="020B0604030504040204" pitchFamily="50" charset="-128"/>
              </a:rPr>
              <a:t>・</a:t>
            </a:r>
            <a:r>
              <a:rPr kumimoji="1" lang="ja-JP" altLang="en-US" sz="800" dirty="0" smtClean="0">
                <a:solidFill>
                  <a:srgbClr val="0070C0"/>
                </a:solidFill>
                <a:latin typeface="メイリオ" panose="020B0604030504040204" pitchFamily="50" charset="-128"/>
                <a:ea typeface="メイリオ" panose="020B0604030504040204" pitchFamily="50" charset="-128"/>
              </a:rPr>
              <a:t>自立可能な</a:t>
            </a:r>
            <a:endParaRPr kumimoji="1" lang="en-US" altLang="ja-JP" sz="800" dirty="0" smtClean="0">
              <a:solidFill>
                <a:srgbClr val="0070C0"/>
              </a:solidFill>
              <a:latin typeface="メイリオ" panose="020B0604030504040204" pitchFamily="50" charset="-128"/>
              <a:ea typeface="メイリオ" panose="020B0604030504040204" pitchFamily="50" charset="-128"/>
            </a:endParaRPr>
          </a:p>
          <a:p>
            <a:pPr marR="0" lvl="0" defTabSz="914400" rtl="0" eaLnBrk="1" fontAlgn="auto" latinLnBrk="0" hangingPunct="1">
              <a:spcBef>
                <a:spcPts val="0"/>
              </a:spcBef>
              <a:spcAft>
                <a:spcPts val="0"/>
              </a:spcAft>
              <a:buClrTx/>
              <a:buSzTx/>
              <a:tabLst/>
              <a:defRPr/>
            </a:pPr>
            <a:r>
              <a:rPr kumimoji="1" lang="ja-JP" altLang="en-US" sz="800" dirty="0">
                <a:solidFill>
                  <a:srgbClr val="0070C0"/>
                </a:solidFill>
                <a:latin typeface="メイリオ" panose="020B0604030504040204" pitchFamily="50" charset="-128"/>
                <a:ea typeface="メイリオ" panose="020B0604030504040204" pitchFamily="50" charset="-128"/>
              </a:rPr>
              <a:t>　</a:t>
            </a:r>
            <a:r>
              <a:rPr kumimoji="1" lang="ja-JP" altLang="en-US" sz="800" dirty="0" smtClean="0">
                <a:solidFill>
                  <a:srgbClr val="0070C0"/>
                </a:solidFill>
                <a:latin typeface="メイリオ" panose="020B0604030504040204" pitchFamily="50" charset="-128"/>
                <a:ea typeface="メイリオ" panose="020B0604030504040204" pitchFamily="50" charset="-128"/>
              </a:rPr>
              <a:t>取組</a:t>
            </a:r>
            <a:r>
              <a:rPr kumimoji="1" lang="ja-JP" altLang="en-US" sz="800" dirty="0">
                <a:solidFill>
                  <a:srgbClr val="0070C0"/>
                </a:solidFill>
                <a:latin typeface="メイリオ" panose="020B0604030504040204" pitchFamily="50" charset="-128"/>
                <a:ea typeface="メイリオ" panose="020B0604030504040204" pitchFamily="50" charset="-128"/>
              </a:rPr>
              <a:t>体制構築</a:t>
            </a:r>
            <a:endParaRPr kumimoji="1" lang="en-US" altLang="ja-JP" sz="800" dirty="0">
              <a:solidFill>
                <a:srgbClr val="0070C0"/>
              </a:solidFill>
              <a:latin typeface="メイリオ" panose="020B0604030504040204" pitchFamily="50" charset="-128"/>
              <a:ea typeface="メイリオ" panose="020B0604030504040204" pitchFamily="50" charset="-128"/>
            </a:endParaRPr>
          </a:p>
        </p:txBody>
      </p:sp>
      <p:sp>
        <p:nvSpPr>
          <p:cNvPr id="901" name="テキスト ボックス 900">
            <a:extLst>
              <a:ext uri="{FF2B5EF4-FFF2-40B4-BE49-F238E27FC236}">
                <a16:creationId xmlns:a16="http://schemas.microsoft.com/office/drawing/2014/main" id="{FC661727-C687-B476-ABC0-85CEBB60E9F4}"/>
              </a:ext>
            </a:extLst>
          </p:cNvPr>
          <p:cNvSpPr txBox="1"/>
          <p:nvPr/>
        </p:nvSpPr>
        <p:spPr>
          <a:xfrm>
            <a:off x="7667644" y="5685037"/>
            <a:ext cx="937479" cy="195814"/>
          </a:xfrm>
          <a:prstGeom prst="rightArrow">
            <a:avLst>
              <a:gd name="adj1" fmla="val 100000"/>
              <a:gd name="adj2" fmla="val 0"/>
            </a:avLst>
          </a:prstGeom>
          <a:noFill/>
          <a:ln w="15875">
            <a:noFill/>
          </a:ln>
        </p:spPr>
        <p:txBody>
          <a:bodyPr wrap="square" tIns="36000" bIns="36000" rtlCol="0">
            <a:spAutoFit/>
          </a:bodyPr>
          <a:lstStyle/>
          <a:p>
            <a:pPr marR="0" lvl="0" defTabSz="914400" rtl="0" eaLnBrk="1" fontAlgn="auto" latinLnBrk="0" hangingPunct="1">
              <a:spcBef>
                <a:spcPts val="0"/>
              </a:spcBef>
              <a:spcAft>
                <a:spcPts val="0"/>
              </a:spcAft>
              <a:buClrTx/>
              <a:buSzTx/>
              <a:tabLst/>
              <a:defRPr/>
            </a:pPr>
            <a:r>
              <a:rPr kumimoji="1" lang="ja-JP" altLang="en-US" sz="800" dirty="0">
                <a:solidFill>
                  <a:srgbClr val="0070C0"/>
                </a:solidFill>
                <a:latin typeface="メイリオ" panose="020B0604030504040204" pitchFamily="50" charset="-128"/>
                <a:ea typeface="メイリオ" panose="020B0604030504040204" pitchFamily="50" charset="-128"/>
              </a:rPr>
              <a:t>・本格運用</a:t>
            </a:r>
            <a:endParaRPr kumimoji="1" lang="en-US" altLang="ja-JP" sz="800" dirty="0">
              <a:solidFill>
                <a:srgbClr val="0070C0"/>
              </a:solidFill>
              <a:latin typeface="メイリオ" panose="020B0604030504040204" pitchFamily="50" charset="-128"/>
              <a:ea typeface="メイリオ" panose="020B0604030504040204" pitchFamily="50" charset="-128"/>
            </a:endParaRPr>
          </a:p>
        </p:txBody>
      </p:sp>
      <p:sp>
        <p:nvSpPr>
          <p:cNvPr id="902" name="テキスト ボックス 901">
            <a:extLst>
              <a:ext uri="{FF2B5EF4-FFF2-40B4-BE49-F238E27FC236}">
                <a16:creationId xmlns:a16="http://schemas.microsoft.com/office/drawing/2014/main" id="{9F3508A8-638E-0593-9B32-BE160C2740E6}"/>
              </a:ext>
            </a:extLst>
          </p:cNvPr>
          <p:cNvSpPr txBox="1"/>
          <p:nvPr/>
        </p:nvSpPr>
        <p:spPr>
          <a:xfrm>
            <a:off x="7123771" y="5019091"/>
            <a:ext cx="1363265" cy="195814"/>
          </a:xfrm>
          <a:prstGeom prst="rightArrow">
            <a:avLst>
              <a:gd name="adj1" fmla="val 100000"/>
              <a:gd name="adj2" fmla="val 0"/>
            </a:avLst>
          </a:prstGeom>
          <a:noFill/>
          <a:ln w="15875">
            <a:noFill/>
          </a:ln>
        </p:spPr>
        <p:txBody>
          <a:bodyPr wrap="square" tIns="36000" bIns="36000" rtlCol="0">
            <a:spAutoFit/>
          </a:bodyPr>
          <a:lstStyle/>
          <a:p>
            <a:pPr marR="0" lvl="0" defTabSz="914400" rtl="0" eaLnBrk="1" fontAlgn="auto" latinLnBrk="0" hangingPunct="1">
              <a:spcBef>
                <a:spcPts val="0"/>
              </a:spcBef>
              <a:spcAft>
                <a:spcPts val="0"/>
              </a:spcAft>
              <a:buClrTx/>
              <a:buSzTx/>
              <a:tabLst/>
              <a:defRPr/>
            </a:pPr>
            <a:r>
              <a:rPr kumimoji="1" lang="ja-JP" altLang="en-US" sz="800" dirty="0" smtClean="0">
                <a:solidFill>
                  <a:srgbClr val="0070C0"/>
                </a:solidFill>
                <a:latin typeface="メイリオ" panose="020B0604030504040204" pitchFamily="50" charset="-128"/>
                <a:ea typeface="メイリオ" panose="020B0604030504040204" pitchFamily="50" charset="-128"/>
              </a:rPr>
              <a:t>・取組みの段階的</a:t>
            </a:r>
            <a:r>
              <a:rPr kumimoji="1" lang="ja-JP" altLang="en-US" sz="800" dirty="0">
                <a:solidFill>
                  <a:srgbClr val="0070C0"/>
                </a:solidFill>
                <a:latin typeface="メイリオ" panose="020B0604030504040204" pitchFamily="50" charset="-128"/>
                <a:ea typeface="メイリオ" panose="020B0604030504040204" pitchFamily="50" charset="-128"/>
              </a:rPr>
              <a:t>な拡大</a:t>
            </a:r>
            <a:endParaRPr kumimoji="1" lang="ja-JP" altLang="en-US" sz="80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endParaRPr>
          </a:p>
        </p:txBody>
      </p:sp>
      <p:sp>
        <p:nvSpPr>
          <p:cNvPr id="903" name="スライド番号プレースホルダー 6">
            <a:extLst>
              <a:ext uri="{FF2B5EF4-FFF2-40B4-BE49-F238E27FC236}">
                <a16:creationId xmlns:a16="http://schemas.microsoft.com/office/drawing/2014/main" id="{7DC5D700-0D9F-95F5-71EE-0900B1FD3533}"/>
              </a:ext>
            </a:extLst>
          </p:cNvPr>
          <p:cNvSpPr>
            <a:spLocks noGrp="1"/>
          </p:cNvSpPr>
          <p:nvPr>
            <p:ph type="sldNum" sz="quarter" idx="12"/>
          </p:nvPr>
        </p:nvSpPr>
        <p:spPr>
          <a:xfrm>
            <a:off x="8801100" y="6492875"/>
            <a:ext cx="411480" cy="365125"/>
          </a:xfrm>
        </p:spPr>
        <p:txBody>
          <a:bodyPr/>
          <a:lstStyle/>
          <a:p>
            <a:fld id="{311E3985-B3EA-4398-A6FF-CD01F1CD0B75}" type="slidenum">
              <a:rPr kumimoji="1" lang="ja-JP" altLang="en-US" smtClean="0"/>
              <a:pPr/>
              <a:t>20</a:t>
            </a:fld>
            <a:endParaRPr kumimoji="1" lang="ja-JP" altLang="en-US" dirty="0"/>
          </a:p>
        </p:txBody>
      </p:sp>
      <p:sp>
        <p:nvSpPr>
          <p:cNvPr id="904" name="正方形/長方形 903">
            <a:extLst>
              <a:ext uri="{FF2B5EF4-FFF2-40B4-BE49-F238E27FC236}">
                <a16:creationId xmlns:a16="http://schemas.microsoft.com/office/drawing/2014/main" id="{A4C8F967-6D71-A4D8-E53B-AFF1C41620C3}"/>
              </a:ext>
            </a:extLst>
          </p:cNvPr>
          <p:cNvSpPr/>
          <p:nvPr/>
        </p:nvSpPr>
        <p:spPr>
          <a:xfrm>
            <a:off x="3607394" y="2799048"/>
            <a:ext cx="5322596" cy="3490604"/>
          </a:xfrm>
          <a:prstGeom prst="rect">
            <a:avLst/>
          </a:prstGeom>
          <a:noFill/>
          <a:ln w="12700">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21" name="直線コネクタ 920">
            <a:extLst>
              <a:ext uri="{FF2B5EF4-FFF2-40B4-BE49-F238E27FC236}">
                <a16:creationId xmlns:a16="http://schemas.microsoft.com/office/drawing/2014/main" id="{772AEF58-0E94-D322-191C-09D311757605}"/>
              </a:ext>
            </a:extLst>
          </p:cNvPr>
          <p:cNvCxnSpPr>
            <a:cxnSpLocks/>
          </p:cNvCxnSpPr>
          <p:nvPr/>
        </p:nvCxnSpPr>
        <p:spPr>
          <a:xfrm>
            <a:off x="4667292" y="3288148"/>
            <a:ext cx="4026611"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角丸四角形 43">
            <a:extLst>
              <a:ext uri="{FF2B5EF4-FFF2-40B4-BE49-F238E27FC236}">
                <a16:creationId xmlns:a16="http://schemas.microsoft.com/office/drawing/2014/main" id="{E28D7653-5E88-BDD9-23D5-36F94C25E8CB}"/>
              </a:ext>
            </a:extLst>
          </p:cNvPr>
          <p:cNvSpPr/>
          <p:nvPr/>
        </p:nvSpPr>
        <p:spPr>
          <a:xfrm>
            <a:off x="228600" y="943436"/>
            <a:ext cx="8804790" cy="1249892"/>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lIns="36000" tIns="46800" rIns="36000" rtlCol="0" anchor="t">
            <a:spAutoFit/>
          </a:bodyPr>
          <a:lstStyle/>
          <a:p>
            <a:pPr marL="285750" indent="-285750">
              <a:buFont typeface="Wingdings" panose="05000000000000000000" pitchFamily="2" charset="2"/>
              <a:buChar char="l"/>
            </a:pPr>
            <a:r>
              <a:rPr kumimoji="1" lang="ja-JP" altLang="en-US" sz="1400" dirty="0">
                <a:solidFill>
                  <a:schemeClr val="tx1"/>
                </a:solidFill>
              </a:rPr>
              <a:t>まちなか空間（公共・民間）の一体的利活用の促進と一元的</a:t>
            </a:r>
            <a:r>
              <a:rPr lang="ja-JP" altLang="en-US" sz="1400" dirty="0">
                <a:solidFill>
                  <a:schemeClr val="tx1"/>
                </a:solidFill>
              </a:rPr>
              <a:t>な</a:t>
            </a:r>
            <a:r>
              <a:rPr kumimoji="1" lang="ja-JP" altLang="en-US" sz="1400" dirty="0">
                <a:solidFill>
                  <a:schemeClr val="tx1"/>
                </a:solidFill>
              </a:rPr>
              <a:t>管理と運営をめざす仕組みづくりを</a:t>
            </a:r>
            <a:r>
              <a:rPr kumimoji="1" lang="ja-JP" altLang="en-US" sz="1400" dirty="0" smtClean="0">
                <a:solidFill>
                  <a:schemeClr val="tx1"/>
                </a:solidFill>
              </a:rPr>
              <a:t>推進。</a:t>
            </a:r>
            <a:endParaRPr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初動期として、公共</a:t>
            </a:r>
            <a:r>
              <a:rPr kumimoji="1" lang="ja-JP" altLang="en-US" sz="1400" dirty="0" smtClean="0">
                <a:solidFill>
                  <a:schemeClr val="tx1"/>
                </a:solidFill>
              </a:rPr>
              <a:t>空間にあわせ民間</a:t>
            </a:r>
            <a:r>
              <a:rPr kumimoji="1" lang="ja-JP" altLang="en-US" sz="1400" dirty="0">
                <a:solidFill>
                  <a:schemeClr val="tx1"/>
                </a:solidFill>
              </a:rPr>
              <a:t>空間が調和したエリアデザインのマネジメントに取組む。</a:t>
            </a:r>
            <a:endParaRPr kumimoji="1"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また、当地区の</a:t>
            </a:r>
            <a:r>
              <a:rPr kumimoji="1" lang="en-US" altLang="ja-JP" sz="1400" dirty="0">
                <a:solidFill>
                  <a:schemeClr val="tx1"/>
                </a:solidFill>
              </a:rPr>
              <a:t>PR</a:t>
            </a:r>
            <a:r>
              <a:rPr kumimoji="1" lang="ja-JP" altLang="en-US" sz="1400" dirty="0">
                <a:solidFill>
                  <a:schemeClr val="tx1"/>
                </a:solidFill>
              </a:rPr>
              <a:t>やイベント情報発信など、</a:t>
            </a:r>
            <a:r>
              <a:rPr lang="ja-JP" altLang="en-US" sz="1400" dirty="0">
                <a:solidFill>
                  <a:schemeClr val="tx1"/>
                </a:solidFill>
              </a:rPr>
              <a:t>多世代・多様な人々への</a:t>
            </a:r>
            <a:r>
              <a:rPr kumimoji="1" lang="ja-JP" altLang="en-US" sz="1400" dirty="0">
                <a:solidFill>
                  <a:schemeClr val="tx1"/>
                </a:solidFill>
              </a:rPr>
              <a:t>積極的な</a:t>
            </a:r>
            <a:r>
              <a:rPr kumimoji="1" lang="ja-JP" altLang="en-US" sz="1200" dirty="0">
                <a:solidFill>
                  <a:schemeClr val="tx1"/>
                </a:solidFill>
              </a:rPr>
              <a:t>「</a:t>
            </a:r>
            <a:r>
              <a:rPr kumimoji="1" lang="ja-JP" altLang="en-US" sz="1400" dirty="0">
                <a:solidFill>
                  <a:schemeClr val="tx1"/>
                </a:solidFill>
              </a:rPr>
              <a:t>エリアプロモーション</a:t>
            </a:r>
            <a:r>
              <a:rPr kumimoji="1" lang="ja-JP" altLang="en-US" sz="1200" dirty="0">
                <a:solidFill>
                  <a:schemeClr val="tx1"/>
                </a:solidFill>
              </a:rPr>
              <a:t>」</a:t>
            </a:r>
            <a:r>
              <a:rPr kumimoji="1" lang="ja-JP" altLang="en-US" sz="1400" dirty="0">
                <a:solidFill>
                  <a:schemeClr val="tx1"/>
                </a:solidFill>
              </a:rPr>
              <a:t>を実施。</a:t>
            </a:r>
            <a:endParaRPr kumimoji="1" lang="en-US" altLang="ja-JP" sz="1400" dirty="0">
              <a:solidFill>
                <a:schemeClr val="tx1"/>
              </a:solidFill>
            </a:endParaRPr>
          </a:p>
          <a:p>
            <a:pPr marL="285750" indent="-285750">
              <a:buFont typeface="Wingdings" panose="05000000000000000000" pitchFamily="2" charset="2"/>
              <a:buChar char="l"/>
            </a:pPr>
            <a:r>
              <a:rPr lang="ja-JP" altLang="en-US" sz="1400" dirty="0">
                <a:solidFill>
                  <a:schemeClr val="tx1"/>
                </a:solidFill>
              </a:rPr>
              <a:t>将来的に組織形成も見据えながら、段階的に取組みを拡大。</a:t>
            </a:r>
            <a:endParaRPr kumimoji="1" lang="ja-JP" altLang="en-US" sz="1400" dirty="0">
              <a:solidFill>
                <a:schemeClr val="tx1"/>
              </a:solidFill>
            </a:endParaRPr>
          </a:p>
        </p:txBody>
      </p:sp>
      <p:sp>
        <p:nvSpPr>
          <p:cNvPr id="333" name="四角形: 角を丸くする 861">
            <a:extLst>
              <a:ext uri="{FF2B5EF4-FFF2-40B4-BE49-F238E27FC236}">
                <a16:creationId xmlns:a16="http://schemas.microsoft.com/office/drawing/2014/main" id="{5BE8F4EB-F2D1-F71E-403D-6955189BED73}"/>
              </a:ext>
            </a:extLst>
          </p:cNvPr>
          <p:cNvSpPr/>
          <p:nvPr/>
        </p:nvSpPr>
        <p:spPr>
          <a:xfrm>
            <a:off x="1867963" y="4210469"/>
            <a:ext cx="643989" cy="442043"/>
          </a:xfrm>
          <a:prstGeom prst="roundRect">
            <a:avLst/>
          </a:prstGeom>
          <a:solidFill>
            <a:srgbClr val="92D050">
              <a:alpha val="30000"/>
            </a:srgb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schemeClr val="tx1"/>
              </a:solidFill>
            </a:endParaRPr>
          </a:p>
        </p:txBody>
      </p:sp>
      <p:sp>
        <p:nvSpPr>
          <p:cNvPr id="334" name="テキスト ボックス 333">
            <a:extLst>
              <a:ext uri="{FF2B5EF4-FFF2-40B4-BE49-F238E27FC236}">
                <a16:creationId xmlns:a16="http://schemas.microsoft.com/office/drawing/2014/main" id="{752AD599-8B54-F6D6-9AA3-460624FCB7C8}"/>
              </a:ext>
            </a:extLst>
          </p:cNvPr>
          <p:cNvSpPr txBox="1"/>
          <p:nvPr/>
        </p:nvSpPr>
        <p:spPr>
          <a:xfrm>
            <a:off x="1963999" y="4392107"/>
            <a:ext cx="415498" cy="230832"/>
          </a:xfrm>
          <a:prstGeom prst="rect">
            <a:avLst/>
          </a:prstGeom>
          <a:noFill/>
        </p:spPr>
        <p:txBody>
          <a:bodyPr wrap="none" rtlCol="0">
            <a:spAutoFit/>
          </a:bodyPr>
          <a:lstStyle/>
          <a:p>
            <a:r>
              <a:rPr kumimoji="1" lang="ja-JP" altLang="en-US" sz="900" b="1" dirty="0">
                <a:solidFill>
                  <a:srgbClr val="00B050"/>
                </a:solidFill>
                <a:effectLst>
                  <a:glow rad="127000">
                    <a:schemeClr val="bg1"/>
                  </a:glow>
                </a:effectLst>
                <a:latin typeface="メイリオ" panose="020B0604030504040204" pitchFamily="50" charset="-128"/>
                <a:ea typeface="メイリオ" panose="020B0604030504040204" pitchFamily="50" charset="-128"/>
              </a:rPr>
              <a:t>広場</a:t>
            </a:r>
            <a:endParaRPr kumimoji="1" lang="en-US" altLang="ja-JP" sz="900" dirty="0">
              <a:solidFill>
                <a:srgbClr val="00B05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336" name="正方形/長方形 335">
            <a:extLst>
              <a:ext uri="{FF2B5EF4-FFF2-40B4-BE49-F238E27FC236}">
                <a16:creationId xmlns:a16="http://schemas.microsoft.com/office/drawing/2014/main" id="{3119E7DD-23B5-A241-BA11-6178B1A01CAB}"/>
              </a:ext>
            </a:extLst>
          </p:cNvPr>
          <p:cNvSpPr/>
          <p:nvPr/>
        </p:nvSpPr>
        <p:spPr>
          <a:xfrm rot="5400000">
            <a:off x="1578663" y="1868239"/>
            <a:ext cx="250046" cy="2125186"/>
          </a:xfrm>
          <a:prstGeom prst="rect">
            <a:avLst/>
          </a:prstGeom>
          <a:solidFill>
            <a:schemeClr val="accent1">
              <a:lumMod val="60000"/>
              <a:lumOff val="40000"/>
            </a:schemeClr>
          </a:solidFill>
          <a:ln w="381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7" name="正方形/長方形 336">
            <a:extLst>
              <a:ext uri="{FF2B5EF4-FFF2-40B4-BE49-F238E27FC236}">
                <a16:creationId xmlns:a16="http://schemas.microsoft.com/office/drawing/2014/main" id="{3119E7DD-23B5-A241-BA11-6178B1A01CAB}"/>
              </a:ext>
            </a:extLst>
          </p:cNvPr>
          <p:cNvSpPr/>
          <p:nvPr/>
        </p:nvSpPr>
        <p:spPr>
          <a:xfrm rot="5400000">
            <a:off x="1630826" y="2036873"/>
            <a:ext cx="145719" cy="2125186"/>
          </a:xfrm>
          <a:prstGeom prst="rect">
            <a:avLst/>
          </a:prstGeom>
          <a:solidFill>
            <a:srgbClr val="A6A6A6"/>
          </a:solidFill>
          <a:ln w="381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9" name="テキスト ボックス 338">
            <a:extLst>
              <a:ext uri="{FF2B5EF4-FFF2-40B4-BE49-F238E27FC236}">
                <a16:creationId xmlns:a16="http://schemas.microsoft.com/office/drawing/2014/main" id="{752AD599-8B54-F6D6-9AA3-460624FCB7C8}"/>
              </a:ext>
            </a:extLst>
          </p:cNvPr>
          <p:cNvSpPr txBox="1"/>
          <p:nvPr/>
        </p:nvSpPr>
        <p:spPr>
          <a:xfrm>
            <a:off x="1543011" y="2831096"/>
            <a:ext cx="415498" cy="230832"/>
          </a:xfrm>
          <a:prstGeom prst="rect">
            <a:avLst/>
          </a:prstGeom>
          <a:noFill/>
        </p:spPr>
        <p:txBody>
          <a:bodyPr wrap="none" rtlCol="0">
            <a:spAutoFit/>
          </a:bodyPr>
          <a:lstStyle/>
          <a:p>
            <a:r>
              <a:rPr kumimoji="1" lang="ja-JP" altLang="en-US" sz="900" b="1" dirty="0" smtClean="0">
                <a:solidFill>
                  <a:schemeClr val="accent1"/>
                </a:solidFill>
                <a:effectLst>
                  <a:glow rad="127000">
                    <a:schemeClr val="bg1"/>
                  </a:glow>
                </a:effectLst>
                <a:latin typeface="メイリオ" panose="020B0604030504040204" pitchFamily="50" charset="-128"/>
                <a:ea typeface="メイリオ" panose="020B0604030504040204" pitchFamily="50" charset="-128"/>
              </a:rPr>
              <a:t>河川</a:t>
            </a:r>
            <a:endParaRPr kumimoji="1" lang="en-US" altLang="ja-JP" sz="900" dirty="0">
              <a:solidFill>
                <a:schemeClr val="accent1"/>
              </a:solidFill>
              <a:effectLst>
                <a:glow rad="127000">
                  <a:schemeClr val="bg1"/>
                </a:glow>
              </a:effectLst>
              <a:latin typeface="メイリオ" panose="020B0604030504040204" pitchFamily="50" charset="-128"/>
              <a:ea typeface="メイリオ" panose="020B0604030504040204" pitchFamily="50" charset="-128"/>
            </a:endParaRPr>
          </a:p>
        </p:txBody>
      </p:sp>
      <p:sp>
        <p:nvSpPr>
          <p:cNvPr id="338" name="テキスト ボックス 337">
            <a:extLst>
              <a:ext uri="{FF2B5EF4-FFF2-40B4-BE49-F238E27FC236}">
                <a16:creationId xmlns:a16="http://schemas.microsoft.com/office/drawing/2014/main" id="{752AD599-8B54-F6D6-9AA3-460624FCB7C8}"/>
              </a:ext>
            </a:extLst>
          </p:cNvPr>
          <p:cNvSpPr txBox="1"/>
          <p:nvPr/>
        </p:nvSpPr>
        <p:spPr>
          <a:xfrm>
            <a:off x="1535702" y="4511575"/>
            <a:ext cx="415498" cy="230832"/>
          </a:xfrm>
          <a:prstGeom prst="rect">
            <a:avLst/>
          </a:prstGeom>
          <a:noFill/>
        </p:spPr>
        <p:txBody>
          <a:bodyPr wrap="none" rtlCol="0">
            <a:spAutoFit/>
          </a:bodyPr>
          <a:lstStyle/>
          <a:p>
            <a:r>
              <a:rPr kumimoji="1" lang="ja-JP" altLang="en-US" sz="900" b="1" dirty="0" smtClean="0">
                <a:solidFill>
                  <a:sysClr val="windowText" lastClr="000000"/>
                </a:solidFill>
                <a:effectLst>
                  <a:glow rad="127000">
                    <a:schemeClr val="bg1"/>
                  </a:glow>
                </a:effectLst>
                <a:latin typeface="メイリオ" panose="020B0604030504040204" pitchFamily="50" charset="-128"/>
                <a:ea typeface="メイリオ" panose="020B0604030504040204" pitchFamily="50" charset="-128"/>
              </a:rPr>
              <a:t>道路</a:t>
            </a:r>
            <a:endParaRPr kumimoji="1" lang="en-US" altLang="ja-JP" sz="900" dirty="0">
              <a:solidFill>
                <a:sysClr val="windowText" lastClr="000000"/>
              </a:solidFill>
              <a:effectLst>
                <a:glow rad="127000">
                  <a:schemeClr val="bg1"/>
                </a:glow>
              </a:effectLst>
              <a:latin typeface="メイリオ" panose="020B0604030504040204" pitchFamily="50" charset="-128"/>
              <a:ea typeface="メイリオ" panose="020B0604030504040204" pitchFamily="50" charset="-128"/>
            </a:endParaRPr>
          </a:p>
        </p:txBody>
      </p:sp>
      <p:sp>
        <p:nvSpPr>
          <p:cNvPr id="335" name="四角形: 角を丸くする 865">
            <a:extLst>
              <a:ext uri="{FF2B5EF4-FFF2-40B4-BE49-F238E27FC236}">
                <a16:creationId xmlns:a16="http://schemas.microsoft.com/office/drawing/2014/main" id="{716DD417-09EE-0E7F-8466-381CF5910A1C}"/>
              </a:ext>
            </a:extLst>
          </p:cNvPr>
          <p:cNvSpPr/>
          <p:nvPr/>
        </p:nvSpPr>
        <p:spPr>
          <a:xfrm>
            <a:off x="2000381" y="3716565"/>
            <a:ext cx="236295" cy="334438"/>
          </a:xfrm>
          <a:prstGeom prst="roundRect">
            <a:avLst/>
          </a:prstGeom>
          <a:solidFill>
            <a:schemeClr val="accent4">
              <a:alpha val="30000"/>
            </a:schemeClr>
          </a:solidFill>
          <a:ln w="50800">
            <a:noFill/>
            <a:prstDash val="solid"/>
            <a:headEnd type="ova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p>
        </p:txBody>
      </p:sp>
      <p:sp>
        <p:nvSpPr>
          <p:cNvPr id="32" name="正方形/長方形 31">
            <a:extLst>
              <a:ext uri="{FF2B5EF4-FFF2-40B4-BE49-F238E27FC236}">
                <a16:creationId xmlns:a16="http://schemas.microsoft.com/office/drawing/2014/main" id="{9F42F060-7143-F650-7987-BF12FD3114A0}"/>
              </a:ext>
            </a:extLst>
          </p:cNvPr>
          <p:cNvSpPr/>
          <p:nvPr/>
        </p:nvSpPr>
        <p:spPr>
          <a:xfrm>
            <a:off x="478560" y="2799495"/>
            <a:ext cx="2423900" cy="2554343"/>
          </a:xfrm>
          <a:prstGeom prst="rect">
            <a:avLst/>
          </a:prstGeom>
          <a:noFill/>
          <a:ln w="12700">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005895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DC30A53843D8047BBD459BA5EE8D3C7" ma:contentTypeVersion="13" ma:contentTypeDescription="新しいドキュメントを作成します。" ma:contentTypeScope="" ma:versionID="01e1e41e43e5037928a688eb65a86882">
  <xsd:schema xmlns:xsd="http://www.w3.org/2001/XMLSchema" xmlns:xs="http://www.w3.org/2001/XMLSchema" xmlns:p="http://schemas.microsoft.com/office/2006/metadata/properties" xmlns:ns2="e55f4060-3e2c-414b-ae14-0336068e3ea4" xmlns:ns3="68d6d9d8-0005-40c2-b00f-783f83239ae4" targetNamespace="http://schemas.microsoft.com/office/2006/metadata/properties" ma:root="true" ma:fieldsID="b27c37bbfa428d65157ccbe2169d9899" ns2:_="" ns3:_="">
    <xsd:import namespace="e55f4060-3e2c-414b-ae14-0336068e3ea4"/>
    <xsd:import namespace="68d6d9d8-0005-40c2-b00f-783f83239a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f4060-3e2c-414b-ae14-0336068e3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5a37caa4-81ae-4def-855b-5ea945bc0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6d9d8-0005-40c2-b00f-783f83239ae4"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16218017-9766-4d3d-8b51-17e817df171f}" ma:internalName="TaxCatchAll" ma:showField="CatchAllData" ma:web="68d6d9d8-0005-40c2-b00f-783f83239a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2C0151-2544-499D-868F-BA56CA5A22A3}">
  <ds:schemaRefs>
    <ds:schemaRef ds:uri="http://schemas.microsoft.com/sharepoint/v3/contenttype/forms"/>
  </ds:schemaRefs>
</ds:datastoreItem>
</file>

<file path=customXml/itemProps2.xml><?xml version="1.0" encoding="utf-8"?>
<ds:datastoreItem xmlns:ds="http://schemas.openxmlformats.org/officeDocument/2006/customXml" ds:itemID="{CDFA6150-494C-4B3C-8107-F7AF3E2D9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f4060-3e2c-414b-ae14-0336068e3ea4"/>
    <ds:schemaRef ds:uri="68d6d9d8-0005-40c2-b00f-783f83239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22159</TotalTime>
  <Words>2041</Words>
  <Application>Microsoft Office PowerPoint</Application>
  <PresentationFormat>画面に合わせる (4:3)</PresentationFormat>
  <Paragraphs>236</Paragraphs>
  <Slides>11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メイリオ</vt:lpstr>
      <vt:lpstr>游ゴシック</vt:lpstr>
      <vt:lpstr>游ゴシック Light</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髙山　幸祐</dc:creator>
  <cp:lastModifiedBy>高尾　和宏</cp:lastModifiedBy>
  <cp:revision>435</cp:revision>
  <cp:lastPrinted>2022-12-23T06:28:49Z</cp:lastPrinted>
  <dcterms:created xsi:type="dcterms:W3CDTF">2022-06-30T06:20:37Z</dcterms:created>
  <dcterms:modified xsi:type="dcterms:W3CDTF">2022-12-23T09:01:07Z</dcterms:modified>
</cp:coreProperties>
</file>