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6858000" cy="9906000" type="A4"/>
  <p:notesSz cx="6646863" cy="97774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434" autoAdjust="0"/>
  </p:normalViewPr>
  <p:slideViewPr>
    <p:cSldViewPr snapToGrid="0">
      <p:cViewPr varScale="1">
        <p:scale>
          <a:sx n="52" d="100"/>
          <a:sy n="52" d="100"/>
        </p:scale>
        <p:origin x="229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1075E-D219-4724-AC8C-376CFE3E6DA5}" type="datetimeFigureOut">
              <a:rPr kumimoji="1" lang="ja-JP" altLang="en-US" smtClean="0"/>
              <a:t>2022/12/23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78C48-BC45-41A6-984D-5413771FBD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6966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1075E-D219-4724-AC8C-376CFE3E6DA5}" type="datetimeFigureOut">
              <a:rPr kumimoji="1" lang="ja-JP" altLang="en-US" smtClean="0"/>
              <a:t>2022/12/23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78C48-BC45-41A6-984D-5413771FBD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4483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1075E-D219-4724-AC8C-376CFE3E6DA5}" type="datetimeFigureOut">
              <a:rPr kumimoji="1" lang="ja-JP" altLang="en-US" smtClean="0"/>
              <a:t>2022/12/23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78C48-BC45-41A6-984D-5413771FBD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6902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1075E-D219-4724-AC8C-376CFE3E6DA5}" type="datetimeFigureOut">
              <a:rPr kumimoji="1" lang="ja-JP" altLang="en-US" smtClean="0"/>
              <a:t>2022/12/23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78C48-BC45-41A6-984D-5413771FBD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7966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1075E-D219-4724-AC8C-376CFE3E6DA5}" type="datetimeFigureOut">
              <a:rPr kumimoji="1" lang="ja-JP" altLang="en-US" smtClean="0"/>
              <a:t>2022/12/23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78C48-BC45-41A6-984D-5413771FBD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346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1075E-D219-4724-AC8C-376CFE3E6DA5}" type="datetimeFigureOut">
              <a:rPr kumimoji="1" lang="ja-JP" altLang="en-US" smtClean="0"/>
              <a:t>2022/12/23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78C48-BC45-41A6-984D-5413771FBD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106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1075E-D219-4724-AC8C-376CFE3E6DA5}" type="datetimeFigureOut">
              <a:rPr kumimoji="1" lang="ja-JP" altLang="en-US" smtClean="0"/>
              <a:t>2022/12/23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78C48-BC45-41A6-984D-5413771FBD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4543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1075E-D219-4724-AC8C-376CFE3E6DA5}" type="datetimeFigureOut">
              <a:rPr kumimoji="1" lang="ja-JP" altLang="en-US" smtClean="0"/>
              <a:t>2022/12/23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78C48-BC45-41A6-984D-5413771FBD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4587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1075E-D219-4724-AC8C-376CFE3E6DA5}" type="datetimeFigureOut">
              <a:rPr kumimoji="1" lang="ja-JP" altLang="en-US" smtClean="0"/>
              <a:t>2022/12/23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78C48-BC45-41A6-984D-5413771FBD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0740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1075E-D219-4724-AC8C-376CFE3E6DA5}" type="datetimeFigureOut">
              <a:rPr kumimoji="1" lang="ja-JP" altLang="en-US" smtClean="0"/>
              <a:t>2022/12/23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78C48-BC45-41A6-984D-5413771FBD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1204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1075E-D219-4724-AC8C-376CFE3E6DA5}" type="datetimeFigureOut">
              <a:rPr kumimoji="1" lang="ja-JP" altLang="en-US" smtClean="0"/>
              <a:t>2022/12/23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78C48-BC45-41A6-984D-5413771FBD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9814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D1075E-D219-4724-AC8C-376CFE3E6DA5}" type="datetimeFigureOut">
              <a:rPr kumimoji="1" lang="ja-JP" altLang="en-US" smtClean="0"/>
              <a:t>2022/12/23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78C48-BC45-41A6-984D-5413771FBD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9180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正方形/長方形 73"/>
          <p:cNvSpPr/>
          <p:nvPr/>
        </p:nvSpPr>
        <p:spPr>
          <a:xfrm>
            <a:off x="2070223" y="7389425"/>
            <a:ext cx="2593522" cy="338245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31152" y="699369"/>
            <a:ext cx="6408000" cy="720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33134" y="7895745"/>
            <a:ext cx="6408000" cy="186771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1911081" y="7895746"/>
            <a:ext cx="2652108" cy="1841033"/>
          </a:xfrm>
          <a:prstGeom prst="roundRect">
            <a:avLst>
              <a:gd name="adj" fmla="val 1138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（報道機関席）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490841" y="7895746"/>
            <a:ext cx="1420240" cy="1841033"/>
          </a:xfrm>
          <a:prstGeom prst="roundRect">
            <a:avLst>
              <a:gd name="adj" fmla="val 1138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</a:rPr>
              <a:t>（</a:t>
            </a:r>
            <a:r>
              <a:rPr kumimoji="1" lang="ja-JP" altLang="en-US" sz="1200" dirty="0" smtClean="0">
                <a:solidFill>
                  <a:schemeClr val="tx1"/>
                </a:solidFill>
              </a:rPr>
              <a:t>関係者席</a:t>
            </a:r>
            <a:r>
              <a:rPr kumimoji="1" lang="ja-JP" altLang="en-US" sz="1200" dirty="0">
                <a:solidFill>
                  <a:schemeClr val="tx1"/>
                </a:solidFill>
              </a:rPr>
              <a:t>）</a:t>
            </a:r>
            <a:endParaRPr kumimoji="1" lang="en-US" altLang="ja-JP" sz="1200" dirty="0" smtClean="0">
              <a:solidFill>
                <a:schemeClr val="tx1"/>
              </a:solidFill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4563188" y="7903038"/>
            <a:ext cx="1420241" cy="1841033"/>
          </a:xfrm>
          <a:prstGeom prst="roundRect">
            <a:avLst>
              <a:gd name="adj" fmla="val 1138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</a:rPr>
              <a:t>（</a:t>
            </a:r>
            <a:r>
              <a:rPr kumimoji="1" lang="ja-JP" altLang="en-US" sz="1200" dirty="0" smtClean="0">
                <a:solidFill>
                  <a:schemeClr val="tx1"/>
                </a:solidFill>
              </a:rPr>
              <a:t>一般傍聴席</a:t>
            </a:r>
            <a:r>
              <a:rPr kumimoji="1" lang="ja-JP" altLang="en-US" sz="1200" dirty="0">
                <a:solidFill>
                  <a:schemeClr val="tx1"/>
                </a:solidFill>
              </a:rPr>
              <a:t>）</a:t>
            </a:r>
          </a:p>
        </p:txBody>
      </p:sp>
      <p:grpSp>
        <p:nvGrpSpPr>
          <p:cNvPr id="37" name="グループ化 36"/>
          <p:cNvGrpSpPr/>
          <p:nvPr/>
        </p:nvGrpSpPr>
        <p:grpSpPr>
          <a:xfrm>
            <a:off x="6117133" y="2842846"/>
            <a:ext cx="648001" cy="1299612"/>
            <a:chOff x="6326683" y="3058746"/>
            <a:chExt cx="648001" cy="1299612"/>
          </a:xfrm>
        </p:grpSpPr>
        <p:sp>
          <p:nvSpPr>
            <p:cNvPr id="35" name="円 34"/>
            <p:cNvSpPr/>
            <p:nvPr/>
          </p:nvSpPr>
          <p:spPr>
            <a:xfrm>
              <a:off x="6326684" y="3710358"/>
              <a:ext cx="648000" cy="648000"/>
            </a:xfrm>
            <a:prstGeom prst="pie">
              <a:avLst>
                <a:gd name="adj1" fmla="val 10813607"/>
                <a:gd name="adj2" fmla="val 16200000"/>
              </a:avLst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36" name="円 35"/>
            <p:cNvSpPr/>
            <p:nvPr/>
          </p:nvSpPr>
          <p:spPr>
            <a:xfrm>
              <a:off x="6326683" y="3058746"/>
              <a:ext cx="648000" cy="648000"/>
            </a:xfrm>
            <a:prstGeom prst="pie">
              <a:avLst>
                <a:gd name="adj1" fmla="val 5417468"/>
                <a:gd name="adj2" fmla="val 10777183"/>
              </a:avLst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38" name="グループ化 37"/>
          <p:cNvGrpSpPr/>
          <p:nvPr/>
        </p:nvGrpSpPr>
        <p:grpSpPr>
          <a:xfrm>
            <a:off x="6117132" y="5360941"/>
            <a:ext cx="648001" cy="1299612"/>
            <a:chOff x="6326683" y="3058746"/>
            <a:chExt cx="648001" cy="1299612"/>
          </a:xfrm>
        </p:grpSpPr>
        <p:sp>
          <p:nvSpPr>
            <p:cNvPr id="39" name="円 38"/>
            <p:cNvSpPr/>
            <p:nvPr/>
          </p:nvSpPr>
          <p:spPr>
            <a:xfrm>
              <a:off x="6326684" y="3710358"/>
              <a:ext cx="648000" cy="648000"/>
            </a:xfrm>
            <a:prstGeom prst="pie">
              <a:avLst>
                <a:gd name="adj1" fmla="val 10813607"/>
                <a:gd name="adj2" fmla="val 16200000"/>
              </a:avLst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40" name="円 39"/>
            <p:cNvSpPr/>
            <p:nvPr/>
          </p:nvSpPr>
          <p:spPr>
            <a:xfrm>
              <a:off x="6326683" y="3058746"/>
              <a:ext cx="648000" cy="648000"/>
            </a:xfrm>
            <a:prstGeom prst="pie">
              <a:avLst>
                <a:gd name="adj1" fmla="val 5417468"/>
                <a:gd name="adj2" fmla="val 10777183"/>
              </a:avLst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83" name="テキスト ボックス 82"/>
          <p:cNvSpPr txBox="1"/>
          <p:nvPr/>
        </p:nvSpPr>
        <p:spPr>
          <a:xfrm>
            <a:off x="3616453" y="955761"/>
            <a:ext cx="184666" cy="1138329"/>
          </a:xfrm>
          <a:prstGeom prst="rect">
            <a:avLst/>
          </a:prstGeom>
          <a:noFill/>
        </p:spPr>
        <p:txBody>
          <a:bodyPr vert="eaVert" wrap="square" lIns="0" tIns="0" rIns="0" bIns="0" rtlCol="0">
            <a:spAutoFit/>
          </a:bodyPr>
          <a:lstStyle/>
          <a:p>
            <a:pPr algn="ctr"/>
            <a:r>
              <a:rPr kumimoji="1" lang="ja-JP" altLang="en-US" sz="1200" dirty="0" smtClean="0"/>
              <a:t>大阪市副市長</a:t>
            </a:r>
            <a:endParaRPr kumimoji="1" lang="en-US" altLang="ja-JP" sz="1200" dirty="0" smtClean="0"/>
          </a:p>
        </p:txBody>
      </p:sp>
      <p:sp>
        <p:nvSpPr>
          <p:cNvPr id="91" name="テキスト ボックス 90"/>
          <p:cNvSpPr txBox="1"/>
          <p:nvPr/>
        </p:nvSpPr>
        <p:spPr>
          <a:xfrm>
            <a:off x="2780190" y="7468639"/>
            <a:ext cx="12563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/>
              <a:t>（</a:t>
            </a:r>
            <a:r>
              <a:rPr kumimoji="1" lang="ja-JP" altLang="en-US" sz="1100" dirty="0" smtClean="0"/>
              <a:t>カメラ位置</a:t>
            </a:r>
            <a:r>
              <a:rPr kumimoji="1" lang="ja-JP" altLang="en-US" sz="1100" dirty="0"/>
              <a:t>）</a:t>
            </a:r>
          </a:p>
        </p:txBody>
      </p:sp>
      <p:sp>
        <p:nvSpPr>
          <p:cNvPr id="102" name="正方形/長方形 101"/>
          <p:cNvSpPr/>
          <p:nvPr/>
        </p:nvSpPr>
        <p:spPr>
          <a:xfrm rot="16200000">
            <a:off x="6351837" y="4151969"/>
            <a:ext cx="648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2" name="テキスト ボックス 111"/>
          <p:cNvSpPr txBox="1"/>
          <p:nvPr/>
        </p:nvSpPr>
        <p:spPr>
          <a:xfrm>
            <a:off x="5349" y="3324729"/>
            <a:ext cx="1304708" cy="369332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kumimoji="1" lang="ja-JP" altLang="en-US" sz="1200" dirty="0"/>
              <a:t>公立</a:t>
            </a:r>
            <a:r>
              <a:rPr kumimoji="1" lang="ja-JP" altLang="en-US" sz="1200" dirty="0" smtClean="0"/>
              <a:t>大学法人大阪</a:t>
            </a:r>
            <a:endParaRPr kumimoji="1" lang="en-US" altLang="ja-JP" sz="1200" dirty="0" smtClean="0"/>
          </a:p>
          <a:p>
            <a:pPr algn="ctr"/>
            <a:r>
              <a:rPr kumimoji="1" lang="ja-JP" altLang="en-US" sz="1200" dirty="0" smtClean="0"/>
              <a:t>理事長</a:t>
            </a:r>
            <a:endParaRPr kumimoji="1" lang="en-US" altLang="ja-JP" sz="1200" dirty="0" smtClean="0"/>
          </a:p>
        </p:txBody>
      </p:sp>
      <p:sp>
        <p:nvSpPr>
          <p:cNvPr id="113" name="テキスト ボックス 112"/>
          <p:cNvSpPr txBox="1"/>
          <p:nvPr/>
        </p:nvSpPr>
        <p:spPr>
          <a:xfrm>
            <a:off x="2749978" y="1005828"/>
            <a:ext cx="184666" cy="1028301"/>
          </a:xfrm>
          <a:prstGeom prst="rect">
            <a:avLst/>
          </a:prstGeom>
          <a:noFill/>
        </p:spPr>
        <p:txBody>
          <a:bodyPr vert="eaVert" wrap="square" lIns="0" tIns="0" rIns="0" bIns="0" rtlCol="0">
            <a:spAutoFit/>
          </a:bodyPr>
          <a:lstStyle/>
          <a:p>
            <a:pPr algn="ctr"/>
            <a:r>
              <a:rPr kumimoji="1" lang="ja-JP" altLang="en-US" sz="1200" dirty="0" smtClean="0"/>
              <a:t>大阪府副知事</a:t>
            </a:r>
            <a:endParaRPr kumimoji="1" lang="en-US" altLang="ja-JP" sz="1200" dirty="0" smtClean="0"/>
          </a:p>
        </p:txBody>
      </p:sp>
      <p:sp>
        <p:nvSpPr>
          <p:cNvPr id="118" name="テキスト ボックス 117"/>
          <p:cNvSpPr txBox="1"/>
          <p:nvPr/>
        </p:nvSpPr>
        <p:spPr>
          <a:xfrm>
            <a:off x="140154" y="4097949"/>
            <a:ext cx="11941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 smtClean="0"/>
              <a:t>大阪公立大学</a:t>
            </a:r>
            <a:endParaRPr kumimoji="1" lang="en-US" altLang="ja-JP" sz="1200" dirty="0" smtClean="0"/>
          </a:p>
          <a:p>
            <a:pPr algn="ctr"/>
            <a:r>
              <a:rPr kumimoji="1" lang="ja-JP" altLang="en-US" sz="1200" dirty="0" smtClean="0"/>
              <a:t>学長</a:t>
            </a:r>
            <a:endParaRPr kumimoji="1" lang="ja-JP" altLang="en-US" sz="1200" dirty="0"/>
          </a:p>
        </p:txBody>
      </p:sp>
      <p:sp>
        <p:nvSpPr>
          <p:cNvPr id="120" name="テキスト ボックス 119"/>
          <p:cNvSpPr txBox="1"/>
          <p:nvPr/>
        </p:nvSpPr>
        <p:spPr>
          <a:xfrm>
            <a:off x="5222332" y="4932967"/>
            <a:ext cx="874060" cy="184666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kumimoji="1" lang="ja-JP" altLang="en-US" sz="1200" dirty="0" smtClean="0"/>
              <a:t>　　西日本</a:t>
            </a:r>
            <a:endParaRPr kumimoji="1" lang="en-US" altLang="ja-JP" sz="1200" dirty="0" smtClean="0"/>
          </a:p>
        </p:txBody>
      </p:sp>
      <p:sp>
        <p:nvSpPr>
          <p:cNvPr id="125" name="テキスト ボックス 124"/>
          <p:cNvSpPr txBox="1"/>
          <p:nvPr/>
        </p:nvSpPr>
        <p:spPr>
          <a:xfrm>
            <a:off x="1295119" y="62743"/>
            <a:ext cx="43941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/>
              <a:t>第４回 大阪城東部地区まちづくり検討会 会場配席図</a:t>
            </a:r>
            <a:endParaRPr kumimoji="1" lang="ja-JP" altLang="en-US" sz="1400" dirty="0"/>
          </a:p>
        </p:txBody>
      </p:sp>
      <p:sp>
        <p:nvSpPr>
          <p:cNvPr id="126" name="テキスト ボックス 125"/>
          <p:cNvSpPr txBox="1"/>
          <p:nvPr/>
        </p:nvSpPr>
        <p:spPr>
          <a:xfrm>
            <a:off x="3923453" y="301316"/>
            <a:ext cx="28324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/>
              <a:t>日時：令和</a:t>
            </a:r>
            <a:r>
              <a:rPr kumimoji="1" lang="en-US" altLang="ja-JP" sz="1100" dirty="0" smtClean="0"/>
              <a:t>4</a:t>
            </a:r>
            <a:r>
              <a:rPr kumimoji="1" lang="ja-JP" altLang="en-US" sz="1100" dirty="0" smtClean="0"/>
              <a:t>年</a:t>
            </a:r>
            <a:r>
              <a:rPr kumimoji="1" lang="en-US" altLang="ja-JP" sz="1100" dirty="0" smtClean="0"/>
              <a:t>12</a:t>
            </a:r>
            <a:r>
              <a:rPr kumimoji="1" lang="ja-JP" altLang="en-US" sz="1100" dirty="0" smtClean="0"/>
              <a:t>月</a:t>
            </a:r>
            <a:r>
              <a:rPr kumimoji="1" lang="en-US" altLang="ja-JP" sz="1100" dirty="0" smtClean="0"/>
              <a:t>26</a:t>
            </a:r>
            <a:r>
              <a:rPr kumimoji="1" lang="ja-JP" altLang="en-US" sz="1100" dirty="0" smtClean="0"/>
              <a:t>日</a:t>
            </a:r>
            <a:r>
              <a:rPr kumimoji="1" lang="en-US" altLang="ja-JP" sz="1100" dirty="0" smtClean="0"/>
              <a:t>(</a:t>
            </a:r>
            <a:r>
              <a:rPr kumimoji="1" lang="ja-JP" altLang="en-US" sz="1100" dirty="0" smtClean="0"/>
              <a:t>月</a:t>
            </a:r>
            <a:r>
              <a:rPr kumimoji="1" lang="en-US" altLang="ja-JP" sz="1100" dirty="0" smtClean="0"/>
              <a:t>)</a:t>
            </a:r>
            <a:r>
              <a:rPr kumimoji="1" lang="ja-JP" altLang="en-US" sz="1100" dirty="0" smtClean="0"/>
              <a:t>  </a:t>
            </a:r>
            <a:r>
              <a:rPr kumimoji="1" lang="en-US" altLang="ja-JP" sz="1100" dirty="0" smtClean="0"/>
              <a:t>11</a:t>
            </a:r>
            <a:r>
              <a:rPr kumimoji="1" lang="ja-JP" altLang="en-US" sz="1100" dirty="0" smtClean="0"/>
              <a:t>時～</a:t>
            </a:r>
            <a:r>
              <a:rPr kumimoji="1" lang="en-US" altLang="ja-JP" sz="1100" dirty="0" smtClean="0"/>
              <a:t>12</a:t>
            </a:r>
            <a:r>
              <a:rPr kumimoji="1" lang="ja-JP" altLang="en-US" sz="1100" dirty="0" smtClean="0"/>
              <a:t>時</a:t>
            </a:r>
            <a:endParaRPr kumimoji="1" lang="en-US" altLang="ja-JP" sz="1100" dirty="0" smtClean="0"/>
          </a:p>
          <a:p>
            <a:r>
              <a:rPr kumimoji="1" lang="ja-JP" altLang="en-US" sz="1100" dirty="0" smtClean="0"/>
              <a:t>場所：大阪府庁 新別館南館</a:t>
            </a:r>
            <a:r>
              <a:rPr kumimoji="1" lang="en-US" altLang="ja-JP" sz="1100" dirty="0" smtClean="0"/>
              <a:t>8</a:t>
            </a:r>
            <a:r>
              <a:rPr kumimoji="1" lang="ja-JP" altLang="en-US" sz="1100" dirty="0" smtClean="0"/>
              <a:t>階 大研修室</a:t>
            </a:r>
            <a:endParaRPr kumimoji="1" lang="ja-JP" altLang="en-US" sz="1100" dirty="0"/>
          </a:p>
        </p:txBody>
      </p:sp>
      <p:sp>
        <p:nvSpPr>
          <p:cNvPr id="3" name="二等辺三角形 2"/>
          <p:cNvSpPr/>
          <p:nvPr/>
        </p:nvSpPr>
        <p:spPr>
          <a:xfrm rot="16200000">
            <a:off x="6549207" y="3337960"/>
            <a:ext cx="165598" cy="321254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0" name="二等辺三角形 139"/>
          <p:cNvSpPr/>
          <p:nvPr/>
        </p:nvSpPr>
        <p:spPr>
          <a:xfrm rot="16200000">
            <a:off x="6560792" y="5836111"/>
            <a:ext cx="165598" cy="321254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4" name="テキスト ボックス 143"/>
          <p:cNvSpPr txBox="1"/>
          <p:nvPr/>
        </p:nvSpPr>
        <p:spPr>
          <a:xfrm>
            <a:off x="5291138" y="2387448"/>
            <a:ext cx="1015599" cy="415498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 algn="ctr"/>
            <a:r>
              <a:rPr kumimoji="1" lang="ja-JP" altLang="en-US" sz="1200" dirty="0" smtClean="0"/>
              <a:t>大阪公立大学嘉名教授</a:t>
            </a:r>
            <a:endParaRPr kumimoji="1" lang="en-US" altLang="ja-JP" sz="1200" dirty="0" smtClean="0"/>
          </a:p>
        </p:txBody>
      </p:sp>
      <p:sp>
        <p:nvSpPr>
          <p:cNvPr id="145" name="正方形/長方形 144"/>
          <p:cNvSpPr/>
          <p:nvPr/>
        </p:nvSpPr>
        <p:spPr>
          <a:xfrm rot="16200000">
            <a:off x="6351837" y="5198172"/>
            <a:ext cx="648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6" name="テキスト ボックス 145"/>
          <p:cNvSpPr txBox="1"/>
          <p:nvPr/>
        </p:nvSpPr>
        <p:spPr>
          <a:xfrm>
            <a:off x="6512578" y="3988596"/>
            <a:ext cx="323165" cy="70685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00" dirty="0" smtClean="0"/>
              <a:t>委員</a:t>
            </a:r>
            <a:r>
              <a:rPr kumimoji="1" lang="ja-JP" altLang="en-US" sz="900" dirty="0"/>
              <a:t>受付</a:t>
            </a:r>
          </a:p>
        </p:txBody>
      </p:sp>
      <p:sp>
        <p:nvSpPr>
          <p:cNvPr id="147" name="テキスト ボックス 146"/>
          <p:cNvSpPr txBox="1"/>
          <p:nvPr/>
        </p:nvSpPr>
        <p:spPr>
          <a:xfrm>
            <a:off x="6524315" y="4950661"/>
            <a:ext cx="292388" cy="108190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700" dirty="0" smtClean="0"/>
              <a:t>傍聴・報道受付</a:t>
            </a:r>
            <a:endParaRPr kumimoji="1" lang="ja-JP" altLang="en-US" sz="700" dirty="0"/>
          </a:p>
        </p:txBody>
      </p:sp>
      <p:sp>
        <p:nvSpPr>
          <p:cNvPr id="115" name="テキスト ボックス 114"/>
          <p:cNvSpPr txBox="1"/>
          <p:nvPr/>
        </p:nvSpPr>
        <p:spPr>
          <a:xfrm>
            <a:off x="5216245" y="3247034"/>
            <a:ext cx="1015599" cy="415498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 algn="ctr"/>
            <a:r>
              <a:rPr kumimoji="1" lang="ja-JP" altLang="en-US" sz="1200" dirty="0" smtClean="0"/>
              <a:t>立命館大学</a:t>
            </a:r>
            <a:endParaRPr kumimoji="1" lang="en-US" altLang="ja-JP" sz="1200" dirty="0" smtClean="0"/>
          </a:p>
          <a:p>
            <a:pPr algn="ctr"/>
            <a:r>
              <a:rPr kumimoji="1" lang="ja-JP" altLang="en-US" sz="1200" dirty="0"/>
              <a:t>岡井</a:t>
            </a:r>
            <a:r>
              <a:rPr kumimoji="1" lang="ja-JP" altLang="en-US" sz="1200" dirty="0" smtClean="0"/>
              <a:t>教授</a:t>
            </a:r>
            <a:endParaRPr kumimoji="1" lang="en-US" altLang="ja-JP" sz="1200" dirty="0" smtClean="0"/>
          </a:p>
        </p:txBody>
      </p:sp>
      <p:sp>
        <p:nvSpPr>
          <p:cNvPr id="18" name="正方形/長方形 17"/>
          <p:cNvSpPr/>
          <p:nvPr/>
        </p:nvSpPr>
        <p:spPr>
          <a:xfrm>
            <a:off x="1588183" y="6670997"/>
            <a:ext cx="3505320" cy="6457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（事務局・随行者席</a:t>
            </a:r>
            <a:r>
              <a:rPr kumimoji="1" lang="ja-JP" altLang="en-US" sz="1200" dirty="0">
                <a:solidFill>
                  <a:schemeClr val="tx1"/>
                </a:solidFill>
              </a:rPr>
              <a:t>）</a:t>
            </a:r>
            <a:endParaRPr kumimoji="1" lang="en-US" altLang="ja-JP" sz="1200" dirty="0" smtClean="0">
              <a:solidFill>
                <a:schemeClr val="tx1"/>
              </a:solidFill>
            </a:endParaRPr>
          </a:p>
        </p:txBody>
      </p:sp>
      <p:sp>
        <p:nvSpPr>
          <p:cNvPr id="121" name="テキスト ボックス 120"/>
          <p:cNvSpPr txBox="1"/>
          <p:nvPr/>
        </p:nvSpPr>
        <p:spPr>
          <a:xfrm>
            <a:off x="3313463" y="800890"/>
            <a:ext cx="8051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 smtClean="0"/>
              <a:t>(</a:t>
            </a:r>
            <a:r>
              <a:rPr kumimoji="1" lang="ja-JP" altLang="en-US" sz="1200" dirty="0" smtClean="0"/>
              <a:t>座長</a:t>
            </a:r>
            <a:r>
              <a:rPr kumimoji="1" lang="en-US" altLang="ja-JP" sz="1200" dirty="0" smtClean="0"/>
              <a:t>)</a:t>
            </a:r>
            <a:endParaRPr kumimoji="1" lang="ja-JP" altLang="en-US" sz="1200" dirty="0"/>
          </a:p>
        </p:txBody>
      </p:sp>
      <p:sp>
        <p:nvSpPr>
          <p:cNvPr id="124" name="テキスト ボックス 123"/>
          <p:cNvSpPr txBox="1"/>
          <p:nvPr/>
        </p:nvSpPr>
        <p:spPr>
          <a:xfrm>
            <a:off x="2439720" y="823520"/>
            <a:ext cx="8051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 smtClean="0"/>
              <a:t>(</a:t>
            </a:r>
            <a:r>
              <a:rPr kumimoji="1" lang="ja-JP" altLang="en-US" sz="1200" dirty="0"/>
              <a:t>会</a:t>
            </a:r>
            <a:r>
              <a:rPr kumimoji="1" lang="ja-JP" altLang="en-US" sz="1200" dirty="0" smtClean="0"/>
              <a:t>長</a:t>
            </a:r>
            <a:r>
              <a:rPr kumimoji="1" lang="en-US" altLang="ja-JP" sz="1200" dirty="0" smtClean="0"/>
              <a:t>)</a:t>
            </a:r>
            <a:endParaRPr kumimoji="1" lang="ja-JP" altLang="en-US" sz="1200" dirty="0"/>
          </a:p>
        </p:txBody>
      </p:sp>
      <p:sp>
        <p:nvSpPr>
          <p:cNvPr id="85" name="テキスト ボックス 84"/>
          <p:cNvSpPr txBox="1"/>
          <p:nvPr/>
        </p:nvSpPr>
        <p:spPr>
          <a:xfrm>
            <a:off x="5397241" y="4977291"/>
            <a:ext cx="164833" cy="128240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en-US" altLang="ja-JP" sz="1200" dirty="0" smtClean="0"/>
              <a:t>U</a:t>
            </a:r>
            <a:endParaRPr kumimoji="1" lang="ja-JP" altLang="en-US" sz="1200" dirty="0"/>
          </a:p>
        </p:txBody>
      </p:sp>
      <p:sp>
        <p:nvSpPr>
          <p:cNvPr id="119" name="テキスト ボックス 118"/>
          <p:cNvSpPr txBox="1"/>
          <p:nvPr/>
        </p:nvSpPr>
        <p:spPr>
          <a:xfrm>
            <a:off x="5401905" y="4081545"/>
            <a:ext cx="675355" cy="184666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kumimoji="1" lang="ja-JP" altLang="en-US" sz="1200" dirty="0" smtClean="0"/>
              <a:t>　</a:t>
            </a:r>
            <a:r>
              <a:rPr kumimoji="1" lang="ja-JP" altLang="en-US" sz="1200" dirty="0" smtClean="0">
                <a:latin typeface="+mn-ea"/>
              </a:rPr>
              <a:t>西日本</a:t>
            </a:r>
            <a:endParaRPr kumimoji="1" lang="en-US" altLang="ja-JP" sz="1200" dirty="0">
              <a:latin typeface="+mn-ea"/>
            </a:endParaRPr>
          </a:p>
        </p:txBody>
      </p:sp>
      <p:sp>
        <p:nvSpPr>
          <p:cNvPr id="97" name="テキスト ボックス 96"/>
          <p:cNvSpPr txBox="1"/>
          <p:nvPr/>
        </p:nvSpPr>
        <p:spPr>
          <a:xfrm>
            <a:off x="5423324" y="4119140"/>
            <a:ext cx="226817" cy="136832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en-US" altLang="ja-JP" sz="1200" dirty="0" smtClean="0"/>
              <a:t>J</a:t>
            </a:r>
            <a:endParaRPr kumimoji="1" lang="ja-JP" altLang="en-US" sz="1200" dirty="0"/>
          </a:p>
        </p:txBody>
      </p:sp>
      <p:sp>
        <p:nvSpPr>
          <p:cNvPr id="99" name="テキスト ボックス 98"/>
          <p:cNvSpPr txBox="1"/>
          <p:nvPr/>
        </p:nvSpPr>
        <p:spPr>
          <a:xfrm>
            <a:off x="5484599" y="4119140"/>
            <a:ext cx="226817" cy="136832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en-US" altLang="ja-JP" sz="1200" dirty="0" smtClean="0"/>
              <a:t>R</a:t>
            </a:r>
            <a:endParaRPr kumimoji="1" lang="ja-JP" altLang="en-US" sz="1200" dirty="0"/>
          </a:p>
        </p:txBody>
      </p:sp>
      <p:sp>
        <p:nvSpPr>
          <p:cNvPr id="106" name="テキスト ボックス 105"/>
          <p:cNvSpPr txBox="1"/>
          <p:nvPr/>
        </p:nvSpPr>
        <p:spPr>
          <a:xfrm flipH="1">
            <a:off x="5501622" y="4977291"/>
            <a:ext cx="175022" cy="128239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en-US" altLang="ja-JP" sz="1200" dirty="0" smtClean="0"/>
              <a:t>R</a:t>
            </a:r>
            <a:endParaRPr kumimoji="1" lang="ja-JP" altLang="en-US" sz="1200" dirty="0"/>
          </a:p>
        </p:txBody>
      </p:sp>
      <p:grpSp>
        <p:nvGrpSpPr>
          <p:cNvPr id="17" name="グループ化 16"/>
          <p:cNvGrpSpPr/>
          <p:nvPr/>
        </p:nvGrpSpPr>
        <p:grpSpPr>
          <a:xfrm>
            <a:off x="1568654" y="2113905"/>
            <a:ext cx="3449926" cy="288168"/>
            <a:chOff x="1579240" y="2339331"/>
            <a:chExt cx="3449926" cy="288168"/>
          </a:xfrm>
        </p:grpSpPr>
        <p:sp>
          <p:nvSpPr>
            <p:cNvPr id="103" name="正方形/長方形 102"/>
            <p:cNvSpPr/>
            <p:nvPr/>
          </p:nvSpPr>
          <p:spPr>
            <a:xfrm>
              <a:off x="1579240" y="2339499"/>
              <a:ext cx="864000" cy="288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800"/>
            </a:p>
          </p:txBody>
        </p:sp>
        <p:sp>
          <p:nvSpPr>
            <p:cNvPr id="108" name="正方形/長方形 107"/>
            <p:cNvSpPr/>
            <p:nvPr/>
          </p:nvSpPr>
          <p:spPr>
            <a:xfrm>
              <a:off x="2436924" y="2339499"/>
              <a:ext cx="864000" cy="288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800"/>
            </a:p>
          </p:txBody>
        </p:sp>
        <p:sp>
          <p:nvSpPr>
            <p:cNvPr id="109" name="正方形/長方形 108"/>
            <p:cNvSpPr/>
            <p:nvPr/>
          </p:nvSpPr>
          <p:spPr>
            <a:xfrm>
              <a:off x="3301092" y="2339499"/>
              <a:ext cx="864000" cy="288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800"/>
            </a:p>
          </p:txBody>
        </p:sp>
        <p:sp>
          <p:nvSpPr>
            <p:cNvPr id="110" name="正方形/長方形 109"/>
            <p:cNvSpPr/>
            <p:nvPr/>
          </p:nvSpPr>
          <p:spPr>
            <a:xfrm>
              <a:off x="4165166" y="2339331"/>
              <a:ext cx="864000" cy="288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800"/>
            </a:p>
          </p:txBody>
        </p:sp>
      </p:grpSp>
      <p:grpSp>
        <p:nvGrpSpPr>
          <p:cNvPr id="111" name="グループ化 110"/>
          <p:cNvGrpSpPr/>
          <p:nvPr/>
        </p:nvGrpSpPr>
        <p:grpSpPr>
          <a:xfrm>
            <a:off x="1578180" y="5263216"/>
            <a:ext cx="3449852" cy="288000"/>
            <a:chOff x="1579240" y="2339499"/>
            <a:chExt cx="3449852" cy="288000"/>
          </a:xfrm>
        </p:grpSpPr>
        <p:sp>
          <p:nvSpPr>
            <p:cNvPr id="128" name="正方形/長方形 127"/>
            <p:cNvSpPr/>
            <p:nvPr/>
          </p:nvSpPr>
          <p:spPr>
            <a:xfrm>
              <a:off x="1579240" y="2339499"/>
              <a:ext cx="864000" cy="288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800"/>
            </a:p>
          </p:txBody>
        </p:sp>
        <p:sp>
          <p:nvSpPr>
            <p:cNvPr id="129" name="正方形/長方形 128"/>
            <p:cNvSpPr/>
            <p:nvPr/>
          </p:nvSpPr>
          <p:spPr>
            <a:xfrm>
              <a:off x="2436924" y="2339499"/>
              <a:ext cx="864000" cy="288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800"/>
            </a:p>
          </p:txBody>
        </p:sp>
        <p:sp>
          <p:nvSpPr>
            <p:cNvPr id="130" name="正方形/長方形 129"/>
            <p:cNvSpPr/>
            <p:nvPr/>
          </p:nvSpPr>
          <p:spPr>
            <a:xfrm>
              <a:off x="3301092" y="2339499"/>
              <a:ext cx="864000" cy="288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800"/>
            </a:p>
          </p:txBody>
        </p:sp>
        <p:sp>
          <p:nvSpPr>
            <p:cNvPr id="131" name="正方形/長方形 130"/>
            <p:cNvSpPr/>
            <p:nvPr/>
          </p:nvSpPr>
          <p:spPr>
            <a:xfrm>
              <a:off x="4165092" y="2339499"/>
              <a:ext cx="864000" cy="288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800"/>
            </a:p>
          </p:txBody>
        </p:sp>
      </p:grpSp>
      <p:sp>
        <p:nvSpPr>
          <p:cNvPr id="100" name="テキスト ボックス 99"/>
          <p:cNvSpPr txBox="1"/>
          <p:nvPr/>
        </p:nvSpPr>
        <p:spPr>
          <a:xfrm>
            <a:off x="302693" y="2324449"/>
            <a:ext cx="850317" cy="369332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kumimoji="1" lang="ja-JP" altLang="en-US" sz="1200" dirty="0" smtClean="0"/>
              <a:t>大阪メトロ</a:t>
            </a:r>
            <a:endParaRPr kumimoji="1" lang="en-US" altLang="ja-JP" sz="1200" dirty="0" smtClean="0"/>
          </a:p>
          <a:p>
            <a:pPr algn="ctr"/>
            <a:r>
              <a:rPr kumimoji="1" lang="ja-JP" altLang="en-US" sz="1200" dirty="0" smtClean="0"/>
              <a:t>常務取締役</a:t>
            </a:r>
            <a:endParaRPr kumimoji="1" lang="ja-JP" altLang="en-US" sz="1200" dirty="0"/>
          </a:p>
        </p:txBody>
      </p:sp>
      <p:sp>
        <p:nvSpPr>
          <p:cNvPr id="101" name="テキスト ボックス 100"/>
          <p:cNvSpPr txBox="1"/>
          <p:nvPr/>
        </p:nvSpPr>
        <p:spPr>
          <a:xfrm>
            <a:off x="2659509" y="5618234"/>
            <a:ext cx="369332" cy="880201"/>
          </a:xfrm>
          <a:prstGeom prst="rect">
            <a:avLst/>
          </a:prstGeom>
          <a:noFill/>
        </p:spPr>
        <p:txBody>
          <a:bodyPr vert="eaVert" wrap="square" lIns="0" tIns="0" rIns="0" rtlCol="0">
            <a:spAutoFit/>
          </a:bodyPr>
          <a:lstStyle/>
          <a:p>
            <a:pPr algn="ctr"/>
            <a:r>
              <a:rPr kumimoji="1" lang="ja-JP" altLang="en-US" sz="1200" dirty="0" smtClean="0"/>
              <a:t>城東区長</a:t>
            </a:r>
            <a:endParaRPr kumimoji="1" lang="en-US" altLang="ja-JP" sz="1200" dirty="0" smtClean="0"/>
          </a:p>
          <a:p>
            <a:pPr algn="ctr"/>
            <a:r>
              <a:rPr kumimoji="1" lang="ja-JP" altLang="en-US" sz="1200" dirty="0" smtClean="0"/>
              <a:t>大阪市</a:t>
            </a:r>
            <a:endParaRPr kumimoji="1" lang="en-US" altLang="ja-JP" sz="1200" dirty="0" smtClean="0"/>
          </a:p>
        </p:txBody>
      </p:sp>
      <p:grpSp>
        <p:nvGrpSpPr>
          <p:cNvPr id="19" name="グループ化 18"/>
          <p:cNvGrpSpPr/>
          <p:nvPr/>
        </p:nvGrpSpPr>
        <p:grpSpPr>
          <a:xfrm>
            <a:off x="1287340" y="2113562"/>
            <a:ext cx="288000" cy="3437891"/>
            <a:chOff x="1287340" y="2121997"/>
            <a:chExt cx="288000" cy="3437891"/>
          </a:xfrm>
        </p:grpSpPr>
        <p:sp>
          <p:nvSpPr>
            <p:cNvPr id="133" name="正方形/長方形 132"/>
            <p:cNvSpPr/>
            <p:nvPr/>
          </p:nvSpPr>
          <p:spPr>
            <a:xfrm rot="5400000">
              <a:off x="999340" y="2409997"/>
              <a:ext cx="864000" cy="288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800"/>
            </a:p>
          </p:txBody>
        </p:sp>
        <p:sp>
          <p:nvSpPr>
            <p:cNvPr id="134" name="正方形/長方形 133"/>
            <p:cNvSpPr/>
            <p:nvPr/>
          </p:nvSpPr>
          <p:spPr>
            <a:xfrm rot="5400000">
              <a:off x="999340" y="3267681"/>
              <a:ext cx="864000" cy="288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800"/>
            </a:p>
          </p:txBody>
        </p:sp>
        <p:sp>
          <p:nvSpPr>
            <p:cNvPr id="135" name="正方形/長方形 134"/>
            <p:cNvSpPr/>
            <p:nvPr/>
          </p:nvSpPr>
          <p:spPr>
            <a:xfrm rot="5400000">
              <a:off x="999340" y="4131849"/>
              <a:ext cx="864000" cy="288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800"/>
            </a:p>
          </p:txBody>
        </p:sp>
        <p:sp>
          <p:nvSpPr>
            <p:cNvPr id="96" name="正方形/長方形 95"/>
            <p:cNvSpPr/>
            <p:nvPr/>
          </p:nvSpPr>
          <p:spPr>
            <a:xfrm rot="5400000">
              <a:off x="999340" y="4983888"/>
              <a:ext cx="864000" cy="288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800"/>
            </a:p>
          </p:txBody>
        </p:sp>
      </p:grpSp>
      <p:sp>
        <p:nvSpPr>
          <p:cNvPr id="114" name="テキスト ボックス 113"/>
          <p:cNvSpPr txBox="1"/>
          <p:nvPr/>
        </p:nvSpPr>
        <p:spPr>
          <a:xfrm>
            <a:off x="1816944" y="5582329"/>
            <a:ext cx="369332" cy="1016004"/>
          </a:xfrm>
          <a:prstGeom prst="rect">
            <a:avLst/>
          </a:prstGeom>
          <a:noFill/>
        </p:spPr>
        <p:txBody>
          <a:bodyPr vert="eaVert" wrap="square" lIns="0" tIns="0" rIns="0" rtlCol="0">
            <a:spAutoFit/>
          </a:bodyPr>
          <a:lstStyle/>
          <a:p>
            <a:pPr algn="ctr"/>
            <a:r>
              <a:rPr kumimoji="1" lang="ja-JP" altLang="en-US" sz="1200" dirty="0"/>
              <a:t>東成</a:t>
            </a:r>
            <a:r>
              <a:rPr kumimoji="1" lang="ja-JP" altLang="en-US" sz="1200" dirty="0" smtClean="0"/>
              <a:t>区長</a:t>
            </a:r>
            <a:endParaRPr kumimoji="1" lang="en-US" altLang="ja-JP" sz="1200" dirty="0" smtClean="0"/>
          </a:p>
          <a:p>
            <a:pPr algn="ctr"/>
            <a:r>
              <a:rPr kumimoji="1" lang="ja-JP" altLang="en-US" sz="1200" dirty="0" smtClean="0"/>
              <a:t>大阪市</a:t>
            </a:r>
            <a:endParaRPr kumimoji="1" lang="en-US" altLang="ja-JP" sz="1200" dirty="0" smtClean="0"/>
          </a:p>
        </p:txBody>
      </p:sp>
      <p:grpSp>
        <p:nvGrpSpPr>
          <p:cNvPr id="116" name="グループ化 115"/>
          <p:cNvGrpSpPr/>
          <p:nvPr/>
        </p:nvGrpSpPr>
        <p:grpSpPr>
          <a:xfrm>
            <a:off x="5017700" y="2113562"/>
            <a:ext cx="288000" cy="3437891"/>
            <a:chOff x="1287340" y="2121997"/>
            <a:chExt cx="288000" cy="3437891"/>
          </a:xfrm>
        </p:grpSpPr>
        <p:sp>
          <p:nvSpPr>
            <p:cNvPr id="117" name="正方形/長方形 116"/>
            <p:cNvSpPr/>
            <p:nvPr/>
          </p:nvSpPr>
          <p:spPr>
            <a:xfrm rot="5400000">
              <a:off x="999340" y="2409997"/>
              <a:ext cx="864000" cy="288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800"/>
            </a:p>
          </p:txBody>
        </p:sp>
        <p:sp>
          <p:nvSpPr>
            <p:cNvPr id="122" name="正方形/長方形 121"/>
            <p:cNvSpPr/>
            <p:nvPr/>
          </p:nvSpPr>
          <p:spPr>
            <a:xfrm rot="5400000">
              <a:off x="999340" y="3267681"/>
              <a:ext cx="864000" cy="288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800"/>
            </a:p>
          </p:txBody>
        </p:sp>
        <p:sp>
          <p:nvSpPr>
            <p:cNvPr id="123" name="正方形/長方形 122"/>
            <p:cNvSpPr/>
            <p:nvPr/>
          </p:nvSpPr>
          <p:spPr>
            <a:xfrm rot="5400000">
              <a:off x="999340" y="4131849"/>
              <a:ext cx="864000" cy="288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800"/>
            </a:p>
          </p:txBody>
        </p:sp>
        <p:sp>
          <p:nvSpPr>
            <p:cNvPr id="127" name="正方形/長方形 126"/>
            <p:cNvSpPr/>
            <p:nvPr/>
          </p:nvSpPr>
          <p:spPr>
            <a:xfrm rot="5400000">
              <a:off x="999340" y="4983888"/>
              <a:ext cx="864000" cy="288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800"/>
            </a:p>
          </p:txBody>
        </p:sp>
      </p:grpSp>
      <p:sp>
        <p:nvSpPr>
          <p:cNvPr id="136" name="テキスト ボックス 135"/>
          <p:cNvSpPr txBox="1"/>
          <p:nvPr/>
        </p:nvSpPr>
        <p:spPr>
          <a:xfrm>
            <a:off x="5295877" y="5133309"/>
            <a:ext cx="825072" cy="184666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kumimoji="1" lang="ja-JP" altLang="en-US" sz="1200" dirty="0" smtClean="0"/>
              <a:t>支社長</a:t>
            </a:r>
            <a:endParaRPr kumimoji="1" lang="ja-JP" altLang="en-US" sz="1200" dirty="0"/>
          </a:p>
        </p:txBody>
      </p:sp>
      <p:sp>
        <p:nvSpPr>
          <p:cNvPr id="143" name="テキスト ボックス 142"/>
          <p:cNvSpPr txBox="1"/>
          <p:nvPr/>
        </p:nvSpPr>
        <p:spPr>
          <a:xfrm>
            <a:off x="5331503" y="4257915"/>
            <a:ext cx="832997" cy="369332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kumimoji="1" lang="zh-TW" altLang="en-US" sz="12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副社長</a:t>
            </a:r>
            <a:endParaRPr kumimoji="1" lang="ja-JP" altLang="en-US" sz="1200" dirty="0">
              <a:latin typeface="游ゴシック" panose="020B0400000000000000" pitchFamily="50" charset="-128"/>
            </a:endParaRPr>
          </a:p>
          <a:p>
            <a:pPr algn="ctr"/>
            <a:r>
              <a:rPr kumimoji="1" lang="ja-JP" altLang="en-US" sz="1200" dirty="0" smtClean="0"/>
              <a:t>　</a:t>
            </a:r>
            <a:endParaRPr kumimoji="1" lang="ja-JP" altLang="en-US" sz="1200" dirty="0"/>
          </a:p>
        </p:txBody>
      </p:sp>
      <p:grpSp>
        <p:nvGrpSpPr>
          <p:cNvPr id="20" name="グループ化 19"/>
          <p:cNvGrpSpPr/>
          <p:nvPr/>
        </p:nvGrpSpPr>
        <p:grpSpPr>
          <a:xfrm>
            <a:off x="3455872" y="5525517"/>
            <a:ext cx="521914" cy="1049611"/>
            <a:chOff x="3475154" y="5527824"/>
            <a:chExt cx="521914" cy="1049611"/>
          </a:xfrm>
        </p:grpSpPr>
        <p:sp>
          <p:nvSpPr>
            <p:cNvPr id="98" name="テキスト ボックス 97"/>
            <p:cNvSpPr txBox="1"/>
            <p:nvPr/>
          </p:nvSpPr>
          <p:spPr>
            <a:xfrm>
              <a:off x="3475154" y="5527824"/>
              <a:ext cx="161583" cy="951316"/>
            </a:xfrm>
            <a:prstGeom prst="rect">
              <a:avLst/>
            </a:prstGeom>
            <a:noFill/>
          </p:spPr>
          <p:txBody>
            <a:bodyPr vert="eaVert" wrap="square" lIns="0" tIns="0" rIns="0" bIns="0" rtlCol="0">
              <a:spAutoFit/>
            </a:bodyPr>
            <a:lstStyle/>
            <a:p>
              <a:r>
                <a:rPr kumimoji="1" lang="ja-JP" altLang="en-US" sz="1050" dirty="0" smtClean="0"/>
                <a:t>（事務局）</a:t>
              </a:r>
            </a:p>
          </p:txBody>
        </p:sp>
        <p:sp>
          <p:nvSpPr>
            <p:cNvPr id="148" name="テキスト ボックス 147"/>
            <p:cNvSpPr txBox="1"/>
            <p:nvPr/>
          </p:nvSpPr>
          <p:spPr>
            <a:xfrm>
              <a:off x="3656475" y="5623880"/>
              <a:ext cx="161583" cy="951316"/>
            </a:xfrm>
            <a:prstGeom prst="rect">
              <a:avLst/>
            </a:prstGeom>
            <a:noFill/>
          </p:spPr>
          <p:txBody>
            <a:bodyPr vert="eaVert" wrap="square" lIns="0" tIns="0" rIns="0" bIns="0" rtlCol="0">
              <a:spAutoFit/>
            </a:bodyPr>
            <a:lstStyle/>
            <a:p>
              <a:r>
                <a:rPr kumimoji="1" lang="ja-JP" altLang="en-US" sz="1050" dirty="0" smtClean="0"/>
                <a:t>大阪府・大阪市</a:t>
              </a:r>
              <a:endParaRPr kumimoji="1" lang="en-US" altLang="ja-JP" sz="1050" dirty="0"/>
            </a:p>
          </p:txBody>
        </p:sp>
        <p:sp>
          <p:nvSpPr>
            <p:cNvPr id="149" name="テキスト ボックス 148"/>
            <p:cNvSpPr txBox="1"/>
            <p:nvPr/>
          </p:nvSpPr>
          <p:spPr>
            <a:xfrm>
              <a:off x="3835485" y="5626119"/>
              <a:ext cx="161583" cy="951316"/>
            </a:xfrm>
            <a:prstGeom prst="rect">
              <a:avLst/>
            </a:prstGeom>
            <a:noFill/>
          </p:spPr>
          <p:txBody>
            <a:bodyPr vert="eaVert" wrap="square" lIns="0" tIns="0" rIns="0" bIns="0" rtlCol="0">
              <a:spAutoFit/>
            </a:bodyPr>
            <a:lstStyle/>
            <a:p>
              <a:r>
                <a:rPr kumimoji="1" lang="ja-JP" altLang="en-US" sz="1050" dirty="0" smtClean="0"/>
                <a:t>大阪都市計画局</a:t>
              </a:r>
              <a:endParaRPr kumimoji="1" lang="ja-JP" altLang="en-US" sz="1050" dirty="0"/>
            </a:p>
          </p:txBody>
        </p:sp>
      </p:grpSp>
      <p:grpSp>
        <p:nvGrpSpPr>
          <p:cNvPr id="150" name="グループ化 149"/>
          <p:cNvGrpSpPr/>
          <p:nvPr/>
        </p:nvGrpSpPr>
        <p:grpSpPr>
          <a:xfrm>
            <a:off x="4325623" y="5525517"/>
            <a:ext cx="521914" cy="1049611"/>
            <a:chOff x="3475154" y="5527824"/>
            <a:chExt cx="521914" cy="1049611"/>
          </a:xfrm>
        </p:grpSpPr>
        <p:sp>
          <p:nvSpPr>
            <p:cNvPr id="151" name="テキスト ボックス 150"/>
            <p:cNvSpPr txBox="1"/>
            <p:nvPr/>
          </p:nvSpPr>
          <p:spPr>
            <a:xfrm>
              <a:off x="3475154" y="5527824"/>
              <a:ext cx="161583" cy="951316"/>
            </a:xfrm>
            <a:prstGeom prst="rect">
              <a:avLst/>
            </a:prstGeom>
            <a:noFill/>
          </p:spPr>
          <p:txBody>
            <a:bodyPr vert="eaVert" wrap="square" lIns="0" tIns="0" rIns="0" bIns="0" rtlCol="0">
              <a:spAutoFit/>
            </a:bodyPr>
            <a:lstStyle/>
            <a:p>
              <a:r>
                <a:rPr kumimoji="1" lang="ja-JP" altLang="en-US" sz="1050" dirty="0" smtClean="0"/>
                <a:t>（事務局）</a:t>
              </a:r>
            </a:p>
          </p:txBody>
        </p:sp>
        <p:sp>
          <p:nvSpPr>
            <p:cNvPr id="152" name="テキスト ボックス 151"/>
            <p:cNvSpPr txBox="1"/>
            <p:nvPr/>
          </p:nvSpPr>
          <p:spPr>
            <a:xfrm>
              <a:off x="3656475" y="5623880"/>
              <a:ext cx="161583" cy="951316"/>
            </a:xfrm>
            <a:prstGeom prst="rect">
              <a:avLst/>
            </a:prstGeom>
            <a:noFill/>
          </p:spPr>
          <p:txBody>
            <a:bodyPr vert="eaVert" wrap="square" lIns="0" tIns="0" rIns="0" bIns="0" rtlCol="0">
              <a:spAutoFit/>
            </a:bodyPr>
            <a:lstStyle/>
            <a:p>
              <a:r>
                <a:rPr kumimoji="1" lang="ja-JP" altLang="en-US" sz="1050" dirty="0" smtClean="0"/>
                <a:t>大阪府・大阪市</a:t>
              </a:r>
              <a:endParaRPr kumimoji="1" lang="en-US" altLang="ja-JP" sz="1050" dirty="0"/>
            </a:p>
          </p:txBody>
        </p:sp>
        <p:sp>
          <p:nvSpPr>
            <p:cNvPr id="153" name="テキスト ボックス 152"/>
            <p:cNvSpPr txBox="1"/>
            <p:nvPr/>
          </p:nvSpPr>
          <p:spPr>
            <a:xfrm>
              <a:off x="3835485" y="5626119"/>
              <a:ext cx="161583" cy="951316"/>
            </a:xfrm>
            <a:prstGeom prst="rect">
              <a:avLst/>
            </a:prstGeom>
            <a:noFill/>
          </p:spPr>
          <p:txBody>
            <a:bodyPr vert="eaVert" wrap="square" lIns="0" tIns="0" rIns="0" bIns="0" rtlCol="0">
              <a:spAutoFit/>
            </a:bodyPr>
            <a:lstStyle/>
            <a:p>
              <a:r>
                <a:rPr kumimoji="1" lang="ja-JP" altLang="en-US" sz="1050" dirty="0" smtClean="0"/>
                <a:t>大阪都市計画局</a:t>
              </a:r>
              <a:endParaRPr kumimoji="1" lang="ja-JP" altLang="en-US" sz="1050" dirty="0"/>
            </a:p>
          </p:txBody>
        </p:sp>
      </p:grpSp>
    </p:spTree>
    <p:extLst>
      <p:ext uri="{BB962C8B-B14F-4D97-AF65-F5344CB8AC3E}">
        <p14:creationId xmlns:p14="http://schemas.microsoft.com/office/powerpoint/2010/main" val="24807964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457</TotalTime>
  <Words>132</Words>
  <Application>Microsoft Office PowerPoint</Application>
  <PresentationFormat>A4 210 x 297 mm</PresentationFormat>
  <Paragraphs>42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比企　章雄</dc:creator>
  <cp:lastModifiedBy>寺前　隆</cp:lastModifiedBy>
  <cp:revision>51</cp:revision>
  <cp:lastPrinted>2022-12-23T05:23:10Z</cp:lastPrinted>
  <dcterms:created xsi:type="dcterms:W3CDTF">2022-11-22T10:57:36Z</dcterms:created>
  <dcterms:modified xsi:type="dcterms:W3CDTF">2022-12-23T05:25:04Z</dcterms:modified>
</cp:coreProperties>
</file>