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60F3C-C380-464F-9C1B-9E98738E21E1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52CF0-AE93-452B-A6FB-0ECBE60B9F8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554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07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01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493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720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563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302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343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92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43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786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26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2CEE-540E-4D55-A7C9-7E8569C4DBF0}" type="datetimeFigureOut">
              <a:rPr kumimoji="1" lang="ja-JP" altLang="en-US" smtClean="0"/>
              <a:t>2023/8/21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1F570-1DE7-4E07-90A6-F6DA59EDAE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830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AE0CBE-3210-41DD-A171-4385B749CD55}"/>
              </a:ext>
            </a:extLst>
          </p:cNvPr>
          <p:cNvSpPr/>
          <p:nvPr/>
        </p:nvSpPr>
        <p:spPr>
          <a:xfrm>
            <a:off x="0" y="524306"/>
            <a:ext cx="9906000" cy="298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大阪府小児がん拠点病院 指定要件（案）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国指定要件との比較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01706" y="1218758"/>
            <a:ext cx="9560859" cy="4344915"/>
          </a:xfrm>
          <a:prstGeom prst="roundRect">
            <a:avLst>
              <a:gd name="adj" fmla="val 65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基本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】</a:t>
            </a:r>
          </a:p>
          <a:p>
            <a:pPr marL="538163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dirty="0" smtClean="0">
                <a:solidFill>
                  <a:schemeClr val="tx1"/>
                </a:solidFill>
              </a:rPr>
              <a:t>基本的</a:t>
            </a:r>
            <a:r>
              <a:rPr kumimoji="1" lang="ja-JP" altLang="en-US" sz="1600" dirty="0">
                <a:solidFill>
                  <a:schemeClr val="tx1"/>
                </a:solidFill>
              </a:rPr>
              <a:t>には国の指定要件に準じたものとしている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。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marL="538163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</a:rPr>
              <a:t>診療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実績は国</a:t>
            </a:r>
            <a:r>
              <a:rPr kumimoji="1" lang="ja-JP" altLang="en-US" sz="1600" dirty="0">
                <a:solidFill>
                  <a:schemeClr val="tx1"/>
                </a:solidFill>
              </a:rPr>
              <a:t>要件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と同等程度。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600" dirty="0" smtClean="0">
                <a:solidFill>
                  <a:schemeClr val="tx1"/>
                </a:solidFill>
              </a:rPr>
            </a:br>
            <a:r>
              <a:rPr kumimoji="1" lang="ja-JP" altLang="en-US" sz="1600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1600" dirty="0">
                <a:solidFill>
                  <a:schemeClr val="tx1"/>
                </a:solidFill>
              </a:rPr>
              <a:t>新規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症例数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例程度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〔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国は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例以上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〕</a:t>
            </a:r>
            <a:r>
              <a:rPr kumimoji="1" lang="ja-JP" altLang="en-US" sz="1600" dirty="0" err="1" smtClean="0">
                <a:solidFill>
                  <a:schemeClr val="tx1"/>
                </a:solidFill>
              </a:rPr>
              <a:t>、</a:t>
            </a:r>
            <a:r>
              <a:rPr kumimoji="1" lang="ja-JP" altLang="en-US" sz="1600" dirty="0">
                <a:solidFill>
                  <a:schemeClr val="tx1"/>
                </a:solidFill>
              </a:rPr>
              <a:t>固形腫瘍・造血器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腫瘍 各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600" dirty="0">
                <a:solidFill>
                  <a:schemeClr val="tx1"/>
                </a:solidFill>
              </a:rPr>
              <a:t>例程度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）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marL="538163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</a:rPr>
              <a:t>国要件において「小児がん連携病院と連携」とされているものは、「（国の）小児がん拠点病院と連携」等と変更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marL="268288">
              <a:lnSpc>
                <a:spcPct val="150000"/>
              </a:lnSpc>
            </a:pPr>
            <a:endParaRPr kumimoji="1" lang="en-US" altLang="ja-JP" sz="1600" dirty="0">
              <a:solidFill>
                <a:schemeClr val="tx1"/>
              </a:solidFill>
            </a:endParaRPr>
          </a:p>
          <a:p>
            <a:pPr marL="268288" indent="-268288">
              <a:lnSpc>
                <a:spcPct val="150000"/>
              </a:lnSpc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府独自要件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】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marL="538163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dirty="0" smtClean="0">
                <a:solidFill>
                  <a:schemeClr val="tx1"/>
                </a:solidFill>
              </a:rPr>
              <a:t>国指定の小児がん拠点病院から「小児</a:t>
            </a:r>
            <a:r>
              <a:rPr kumimoji="1" lang="ja-JP" altLang="en-US" sz="1600" dirty="0">
                <a:solidFill>
                  <a:schemeClr val="tx1"/>
                </a:solidFill>
              </a:rPr>
              <a:t>がん連携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病院」の指定を受けていること。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marL="538163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dirty="0" smtClean="0">
                <a:solidFill>
                  <a:schemeClr val="tx1"/>
                </a:solidFill>
              </a:rPr>
              <a:t>国が指定する小児がん拠点病院</a:t>
            </a:r>
            <a:r>
              <a:rPr kumimoji="1" lang="ja-JP" altLang="en-US" sz="1600" dirty="0">
                <a:solidFill>
                  <a:schemeClr val="tx1"/>
                </a:solidFill>
              </a:rPr>
              <a:t>との連携を率先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して行うとともに、共同して小児がん連携病院を牽引し、府内における小児がん医療の向上に努めること。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marL="268288">
              <a:lnSpc>
                <a:spcPct val="150000"/>
              </a:lnSpc>
            </a:pP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33715" y="6460499"/>
            <a:ext cx="2228850" cy="365125"/>
          </a:xfrm>
        </p:spPr>
        <p:txBody>
          <a:bodyPr/>
          <a:lstStyle/>
          <a:p>
            <a:r>
              <a:rPr kumimoji="1" lang="ja-JP" altLang="en-US" sz="1600" b="1" dirty="0" smtClean="0">
                <a:latin typeface="+mn-ea"/>
              </a:rPr>
              <a:t>３</a:t>
            </a:r>
            <a:endParaRPr kumimoji="1" lang="ja-JP" altLang="en-US" sz="16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71247" y="97474"/>
            <a:ext cx="44913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令和５年度第１回大阪府がん診療連携検討部会承認（</a:t>
            </a:r>
            <a:r>
              <a:rPr kumimoji="1" lang="en-US" altLang="ja-JP" sz="1200" dirty="0" smtClean="0"/>
              <a:t>R5.7.5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103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184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2023-08-21T10:15:04Z</dcterms:created>
  <dcterms:modified xsi:type="dcterms:W3CDTF">2023-08-21T10:15:31Z</dcterms:modified>
</cp:coreProperties>
</file>