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801600" cy="9601200" type="A3"/>
  <p:notesSz cx="9939338" cy="143684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8233" autoAdjust="0"/>
  </p:normalViewPr>
  <p:slideViewPr>
    <p:cSldViewPr>
      <p:cViewPr varScale="1">
        <p:scale>
          <a:sx n="53" d="100"/>
          <a:sy n="53" d="100"/>
        </p:scale>
        <p:origin x="1812"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4306737" cy="718309"/>
          </a:xfrm>
          <a:prstGeom prst="rect">
            <a:avLst/>
          </a:prstGeom>
        </p:spPr>
        <p:txBody>
          <a:bodyPr vert="horz" lIns="132692" tIns="66347" rIns="132692" bIns="66347" rtlCol="0"/>
          <a:lstStyle>
            <a:lvl1pPr algn="l">
              <a:defRPr sz="1700"/>
            </a:lvl1pPr>
          </a:lstStyle>
          <a:p>
            <a:endParaRPr kumimoji="1" lang="ja-JP" altLang="en-US"/>
          </a:p>
        </p:txBody>
      </p:sp>
      <p:sp>
        <p:nvSpPr>
          <p:cNvPr id="3" name="日付プレースホルダー 2"/>
          <p:cNvSpPr>
            <a:spLocks noGrp="1"/>
          </p:cNvSpPr>
          <p:nvPr>
            <p:ph type="dt" idx="1"/>
          </p:nvPr>
        </p:nvSpPr>
        <p:spPr>
          <a:xfrm>
            <a:off x="5630290" y="0"/>
            <a:ext cx="4306737" cy="718309"/>
          </a:xfrm>
          <a:prstGeom prst="rect">
            <a:avLst/>
          </a:prstGeom>
        </p:spPr>
        <p:txBody>
          <a:bodyPr vert="horz" lIns="132692" tIns="66347" rIns="132692" bIns="66347" rtlCol="0"/>
          <a:lstStyle>
            <a:lvl1pPr algn="r">
              <a:defRPr sz="1700"/>
            </a:lvl1pPr>
          </a:lstStyle>
          <a:p>
            <a:fld id="{FF0A59C6-B442-41CC-80B7-5724F885AF1A}" type="datetimeFigureOut">
              <a:rPr kumimoji="1" lang="ja-JP" altLang="en-US" smtClean="0"/>
              <a:t>2020/1/31</a:t>
            </a:fld>
            <a:endParaRPr kumimoji="1" lang="ja-JP" altLang="en-US"/>
          </a:p>
        </p:txBody>
      </p:sp>
      <p:sp>
        <p:nvSpPr>
          <p:cNvPr id="4" name="スライド イメージ プレースホルダー 3"/>
          <p:cNvSpPr>
            <a:spLocks noGrp="1" noRot="1" noChangeAspect="1"/>
          </p:cNvSpPr>
          <p:nvPr>
            <p:ph type="sldImg" idx="2"/>
          </p:nvPr>
        </p:nvSpPr>
        <p:spPr>
          <a:xfrm>
            <a:off x="1377950" y="1077913"/>
            <a:ext cx="7183438" cy="5386387"/>
          </a:xfrm>
          <a:prstGeom prst="rect">
            <a:avLst/>
          </a:prstGeom>
          <a:noFill/>
          <a:ln w="12700">
            <a:solidFill>
              <a:prstClr val="black"/>
            </a:solidFill>
          </a:ln>
        </p:spPr>
        <p:txBody>
          <a:bodyPr vert="horz" lIns="132692" tIns="66347" rIns="132692" bIns="66347" rtlCol="0" anchor="ctr"/>
          <a:lstStyle/>
          <a:p>
            <a:endParaRPr lang="ja-JP" altLang="en-US"/>
          </a:p>
        </p:txBody>
      </p:sp>
      <p:sp>
        <p:nvSpPr>
          <p:cNvPr id="5" name="ノート プレースホルダー 4"/>
          <p:cNvSpPr>
            <a:spLocks noGrp="1"/>
          </p:cNvSpPr>
          <p:nvPr>
            <p:ph type="body" sz="quarter" idx="3"/>
          </p:nvPr>
        </p:nvSpPr>
        <p:spPr>
          <a:xfrm>
            <a:off x="994405" y="6825077"/>
            <a:ext cx="7950543" cy="6464776"/>
          </a:xfrm>
          <a:prstGeom prst="rect">
            <a:avLst/>
          </a:prstGeom>
        </p:spPr>
        <p:txBody>
          <a:bodyPr vert="horz" lIns="132692" tIns="66347" rIns="132692" bIns="6634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7" y="13647860"/>
            <a:ext cx="4306737" cy="718308"/>
          </a:xfrm>
          <a:prstGeom prst="rect">
            <a:avLst/>
          </a:prstGeom>
        </p:spPr>
        <p:txBody>
          <a:bodyPr vert="horz" lIns="132692" tIns="66347" rIns="132692" bIns="66347"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30290" y="13647860"/>
            <a:ext cx="4306737" cy="718308"/>
          </a:xfrm>
          <a:prstGeom prst="rect">
            <a:avLst/>
          </a:prstGeom>
        </p:spPr>
        <p:txBody>
          <a:bodyPr vert="horz" lIns="132692" tIns="66347" rIns="132692" bIns="66347" rtlCol="0" anchor="b"/>
          <a:lstStyle>
            <a:lvl1pPr algn="r">
              <a:defRPr sz="1700"/>
            </a:lvl1pPr>
          </a:lstStyle>
          <a:p>
            <a:fld id="{57D89DD6-053F-404B-9DE1-7136D7918530}" type="slidenum">
              <a:rPr kumimoji="1" lang="ja-JP" altLang="en-US" smtClean="0"/>
              <a:t>‹#›</a:t>
            </a:fld>
            <a:endParaRPr kumimoji="1" lang="ja-JP" altLang="en-US"/>
          </a:p>
        </p:txBody>
      </p:sp>
    </p:spTree>
    <p:extLst>
      <p:ext uri="{BB962C8B-B14F-4D97-AF65-F5344CB8AC3E}">
        <p14:creationId xmlns:p14="http://schemas.microsoft.com/office/powerpoint/2010/main" val="32125101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7D89DD6-053F-404B-9DE1-7136D7918530}" type="slidenum">
              <a:rPr kumimoji="1" lang="ja-JP" altLang="en-US" smtClean="0"/>
              <a:t>1</a:t>
            </a:fld>
            <a:endParaRPr kumimoji="1" lang="ja-JP" altLang="en-US"/>
          </a:p>
        </p:txBody>
      </p:sp>
    </p:spTree>
    <p:extLst>
      <p:ext uri="{BB962C8B-B14F-4D97-AF65-F5344CB8AC3E}">
        <p14:creationId xmlns:p14="http://schemas.microsoft.com/office/powerpoint/2010/main" val="1594992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BCE62AC-810B-400C-AA78-86FAA26D33BA}" type="datetimeFigureOut">
              <a:rPr kumimoji="1" lang="ja-JP" altLang="en-US" smtClean="0"/>
              <a:t>2020/1/31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1659194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BCE62AC-810B-400C-AA78-86FAA26D33BA}" type="datetimeFigureOut">
              <a:rPr kumimoji="1" lang="ja-JP" altLang="en-US" smtClean="0"/>
              <a:t>2020/1/31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75347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BCE62AC-810B-400C-AA78-86FAA26D33BA}" type="datetimeFigureOut">
              <a:rPr kumimoji="1" lang="ja-JP" altLang="en-US" smtClean="0"/>
              <a:t>2020/1/31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266335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BCE62AC-810B-400C-AA78-86FAA26D33BA}" type="datetimeFigureOut">
              <a:rPr kumimoji="1" lang="ja-JP" altLang="en-US" smtClean="0"/>
              <a:t>2020/1/31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1175809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BCE62AC-810B-400C-AA78-86FAA26D33BA}" type="datetimeFigureOut">
              <a:rPr kumimoji="1" lang="ja-JP" altLang="en-US" smtClean="0"/>
              <a:t>2020/1/31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3444617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BCE62AC-810B-400C-AA78-86FAA26D33BA}" type="datetimeFigureOut">
              <a:rPr kumimoji="1" lang="ja-JP" altLang="en-US" smtClean="0"/>
              <a:t>2020/1/31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3443479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BCE62AC-810B-400C-AA78-86FAA26D33BA}" type="datetimeFigureOut">
              <a:rPr kumimoji="1" lang="ja-JP" altLang="en-US" smtClean="0"/>
              <a:t>2020/1/31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3234944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BCE62AC-810B-400C-AA78-86FAA26D33BA}" type="datetimeFigureOut">
              <a:rPr kumimoji="1" lang="ja-JP" altLang="en-US" smtClean="0"/>
              <a:t>2020/1/31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2274237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BCE62AC-810B-400C-AA78-86FAA26D33BA}" type="datetimeFigureOut">
              <a:rPr kumimoji="1" lang="ja-JP" altLang="en-US" smtClean="0"/>
              <a:t>2020/1/31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1402678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BCE62AC-810B-400C-AA78-86FAA26D33BA}" type="datetimeFigureOut">
              <a:rPr kumimoji="1" lang="ja-JP" altLang="en-US" smtClean="0"/>
              <a:t>2020/1/31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332560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BCE62AC-810B-400C-AA78-86FAA26D33BA}" type="datetimeFigureOut">
              <a:rPr kumimoji="1" lang="ja-JP" altLang="en-US" smtClean="0"/>
              <a:t>2020/1/31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3654442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DBCE62AC-810B-400C-AA78-86FAA26D33BA}" type="datetimeFigureOut">
              <a:rPr kumimoji="1" lang="ja-JP" altLang="en-US" smtClean="0"/>
              <a:t>2020/1/31</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BDACC226-D6DF-4B03-AC87-D9C5825ABB2C}" type="slidenum">
              <a:rPr kumimoji="1" lang="ja-JP" altLang="en-US" smtClean="0"/>
              <a:t>‹#›</a:t>
            </a:fld>
            <a:endParaRPr kumimoji="1" lang="ja-JP" altLang="en-US"/>
          </a:p>
        </p:txBody>
      </p:sp>
    </p:spTree>
    <p:extLst>
      <p:ext uri="{BB962C8B-B14F-4D97-AF65-F5344CB8AC3E}">
        <p14:creationId xmlns:p14="http://schemas.microsoft.com/office/powerpoint/2010/main" val="246538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63084" y="6362068"/>
            <a:ext cx="6331886" cy="3134358"/>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5" name="グループ化 14"/>
          <p:cNvGrpSpPr/>
          <p:nvPr/>
        </p:nvGrpSpPr>
        <p:grpSpPr>
          <a:xfrm>
            <a:off x="143136" y="26172"/>
            <a:ext cx="9543732" cy="651472"/>
            <a:chOff x="1200795" y="17600"/>
            <a:chExt cx="8742781" cy="651472"/>
          </a:xfrm>
        </p:grpSpPr>
        <p:sp>
          <p:nvSpPr>
            <p:cNvPr id="5" name="横巻き 4"/>
            <p:cNvSpPr/>
            <p:nvPr/>
          </p:nvSpPr>
          <p:spPr>
            <a:xfrm>
              <a:off x="1200795" y="17600"/>
              <a:ext cx="8742781" cy="651472"/>
            </a:xfrm>
            <a:prstGeom prst="horizontalScroll">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1323072" y="112503"/>
              <a:ext cx="8620504" cy="461665"/>
            </a:xfrm>
            <a:prstGeom prst="rect">
              <a:avLst/>
            </a:prstGeom>
            <a:noFill/>
          </p:spPr>
          <p:txBody>
            <a:bodyPr wrap="square" rtlCol="0">
              <a:spAutoFit/>
            </a:bodyPr>
            <a:lstStyle/>
            <a:p>
              <a:pPr algn="ctr"/>
              <a:r>
                <a:rPr kumimoji="1" lang="ja-JP" altLang="en-US" sz="2400" b="1" dirty="0" smtClean="0">
                  <a:latin typeface="HG丸ｺﾞｼｯｸM-PRO" panose="020F0600000000000000" pitchFamily="50" charset="-128"/>
                  <a:ea typeface="HG丸ｺﾞｼｯｸM-PRO" panose="020F0600000000000000" pitchFamily="50" charset="-128"/>
                </a:rPr>
                <a:t>福祉医療費助成制度に関する研究会報告書</a:t>
              </a:r>
              <a:r>
                <a:rPr lang="ja-JP" altLang="en-US" sz="2400" b="1" dirty="0" smtClean="0">
                  <a:latin typeface="HG丸ｺﾞｼｯｸM-PRO" panose="020F0600000000000000" pitchFamily="50" charset="-128"/>
                  <a:ea typeface="HG丸ｺﾞｼｯｸM-PRO" panose="020F0600000000000000" pitchFamily="50" charset="-128"/>
                </a:rPr>
                <a:t>（概要）</a:t>
              </a:r>
              <a:r>
                <a:rPr kumimoji="1" lang="ja-JP" altLang="en-US" sz="2400" b="1" dirty="0" smtClean="0">
                  <a:latin typeface="HG丸ｺﾞｼｯｸM-PRO" panose="020F0600000000000000" pitchFamily="50" charset="-128"/>
                  <a:ea typeface="HG丸ｺﾞｼｯｸM-PRO" panose="020F0600000000000000" pitchFamily="50" charset="-128"/>
                </a:rPr>
                <a:t>　</a:t>
              </a:r>
              <a:r>
                <a:rPr lang="ja-JP" altLang="en-US" sz="2400" b="1" dirty="0">
                  <a:latin typeface="HG丸ｺﾞｼｯｸM-PRO" panose="020F0600000000000000" pitchFamily="50" charset="-128"/>
                  <a:ea typeface="HG丸ｺﾞｼｯｸM-PRO" panose="020F0600000000000000" pitchFamily="50" charset="-128"/>
                </a:rPr>
                <a:t>　</a:t>
              </a:r>
              <a:endParaRPr kumimoji="1" lang="ja-JP" altLang="en-US" sz="1000" b="1" dirty="0">
                <a:latin typeface="HG丸ｺﾞｼｯｸM-PRO" panose="020F0600000000000000" pitchFamily="50" charset="-128"/>
                <a:ea typeface="HG丸ｺﾞｼｯｸM-PRO" panose="020F0600000000000000" pitchFamily="50" charset="-128"/>
              </a:endParaRPr>
            </a:p>
          </p:txBody>
        </p:sp>
      </p:grpSp>
      <p:sp>
        <p:nvSpPr>
          <p:cNvPr id="10" name="テキスト ボックス 9"/>
          <p:cNvSpPr txBox="1"/>
          <p:nvPr/>
        </p:nvSpPr>
        <p:spPr>
          <a:xfrm>
            <a:off x="279260" y="6560086"/>
            <a:ext cx="6099647" cy="2964914"/>
          </a:xfrm>
          <a:prstGeom prst="rect">
            <a:avLst/>
          </a:prstGeom>
          <a:noFill/>
        </p:spPr>
        <p:txBody>
          <a:bodyPr wrap="square" rtlCol="0">
            <a:spAutoFit/>
          </a:bodyPr>
          <a:lstStyle/>
          <a:p>
            <a:pPr>
              <a:lnSpc>
                <a:spcPts val="1400"/>
              </a:lnSpc>
            </a:pPr>
            <a:r>
              <a:rPr lang="ja-JP" altLang="en-US" sz="1100" dirty="0" smtClean="0">
                <a:latin typeface="+mj-ea"/>
                <a:ea typeface="+mj-ea"/>
              </a:rPr>
              <a:t>　●平成</a:t>
            </a:r>
            <a:r>
              <a:rPr lang="en-US" altLang="ja-JP" sz="1100" dirty="0" smtClean="0">
                <a:latin typeface="+mj-ea"/>
                <a:ea typeface="+mj-ea"/>
              </a:rPr>
              <a:t>30</a:t>
            </a:r>
            <a:r>
              <a:rPr lang="ja-JP" altLang="en-US" sz="1100" dirty="0" smtClean="0">
                <a:latin typeface="+mj-ea"/>
                <a:ea typeface="+mj-ea"/>
              </a:rPr>
              <a:t>年</a:t>
            </a:r>
            <a:r>
              <a:rPr lang="en-US" altLang="ja-JP" sz="1100" dirty="0" smtClean="0">
                <a:latin typeface="+mj-ea"/>
                <a:ea typeface="+mj-ea"/>
              </a:rPr>
              <a:t>4</a:t>
            </a:r>
            <a:r>
              <a:rPr lang="ja-JP" altLang="en-US" sz="1100" dirty="0" smtClean="0">
                <a:latin typeface="+mj-ea"/>
                <a:ea typeface="+mj-ea"/>
              </a:rPr>
              <a:t>月に福祉医療費助成制度の再構築を行った。</a:t>
            </a:r>
            <a:endParaRPr lang="en-US" altLang="ja-JP" sz="1100" dirty="0" smtClean="0">
              <a:latin typeface="+mj-ea"/>
              <a:ea typeface="+mj-ea"/>
            </a:endParaRPr>
          </a:p>
          <a:p>
            <a:pPr>
              <a:lnSpc>
                <a:spcPts val="1400"/>
              </a:lnSpc>
            </a:pPr>
            <a:r>
              <a:rPr lang="ja-JP" altLang="en-US" sz="1100" dirty="0">
                <a:latin typeface="+mj-ea"/>
                <a:ea typeface="+mj-ea"/>
              </a:rPr>
              <a:t>　</a:t>
            </a:r>
            <a:r>
              <a:rPr lang="ja-JP" altLang="en-US" sz="1100" dirty="0" smtClean="0">
                <a:latin typeface="+mj-ea"/>
                <a:ea typeface="+mj-ea"/>
              </a:rPr>
              <a:t>　</a:t>
            </a:r>
            <a:r>
              <a:rPr lang="en-US" altLang="ja-JP" sz="1100" dirty="0" smtClean="0">
                <a:latin typeface="+mj-ea"/>
                <a:ea typeface="+mj-ea"/>
              </a:rPr>
              <a:t>【</a:t>
            </a:r>
            <a:r>
              <a:rPr lang="ja-JP" altLang="en-US" sz="1100" dirty="0" smtClean="0">
                <a:latin typeface="+mj-ea"/>
                <a:ea typeface="+mj-ea"/>
              </a:rPr>
              <a:t>趣旨</a:t>
            </a:r>
            <a:r>
              <a:rPr lang="en-US" altLang="ja-JP" sz="1100" dirty="0" smtClean="0">
                <a:latin typeface="+mj-ea"/>
                <a:ea typeface="+mj-ea"/>
              </a:rPr>
              <a:t>】</a:t>
            </a:r>
          </a:p>
          <a:p>
            <a:pPr>
              <a:lnSpc>
                <a:spcPts val="1400"/>
              </a:lnSpc>
            </a:pPr>
            <a:endParaRPr lang="en-US" altLang="ja-JP" sz="1100" dirty="0" smtClean="0">
              <a:latin typeface="+mj-ea"/>
              <a:ea typeface="+mj-ea"/>
            </a:endParaRPr>
          </a:p>
          <a:p>
            <a:pPr>
              <a:lnSpc>
                <a:spcPts val="1400"/>
              </a:lnSpc>
            </a:pPr>
            <a:endParaRPr lang="en-US" altLang="ja-JP" sz="1100" dirty="0" smtClean="0">
              <a:latin typeface="+mj-ea"/>
              <a:ea typeface="+mj-ea"/>
            </a:endParaRPr>
          </a:p>
          <a:p>
            <a:pPr>
              <a:lnSpc>
                <a:spcPts val="1400"/>
              </a:lnSpc>
            </a:pPr>
            <a:r>
              <a:rPr lang="ja-JP" altLang="en-US" sz="1100" dirty="0">
                <a:latin typeface="+mj-ea"/>
                <a:ea typeface="+mj-ea"/>
              </a:rPr>
              <a:t>　</a:t>
            </a:r>
            <a:r>
              <a:rPr lang="ja-JP" altLang="en-US" sz="1100" dirty="0" smtClean="0">
                <a:latin typeface="+mj-ea"/>
                <a:ea typeface="+mj-ea"/>
              </a:rPr>
              <a:t>　</a:t>
            </a:r>
            <a:r>
              <a:rPr lang="en-US" altLang="ja-JP" sz="1100" dirty="0" smtClean="0">
                <a:latin typeface="+mj-ea"/>
                <a:ea typeface="+mj-ea"/>
              </a:rPr>
              <a:t>【</a:t>
            </a:r>
            <a:r>
              <a:rPr lang="ja-JP" altLang="en-US" sz="1100" dirty="0" smtClean="0">
                <a:latin typeface="+mj-ea"/>
                <a:ea typeface="+mj-ea"/>
              </a:rPr>
              <a:t>主な内容</a:t>
            </a:r>
            <a:r>
              <a:rPr lang="en-US" altLang="ja-JP" sz="1100" dirty="0" smtClean="0">
                <a:latin typeface="+mj-ea"/>
                <a:ea typeface="+mj-ea"/>
              </a:rPr>
              <a:t>】</a:t>
            </a:r>
            <a:r>
              <a:rPr lang="ja-JP" altLang="en-US" sz="1100" dirty="0">
                <a:latin typeface="+mj-ea"/>
                <a:ea typeface="+mj-ea"/>
              </a:rPr>
              <a:t>（老人・</a:t>
            </a:r>
            <a:r>
              <a:rPr lang="ja-JP" altLang="en-US" sz="1100" dirty="0" err="1">
                <a:latin typeface="+mj-ea"/>
                <a:ea typeface="+mj-ea"/>
              </a:rPr>
              <a:t>障がい</a:t>
            </a:r>
            <a:r>
              <a:rPr lang="ja-JP" altLang="en-US" sz="1100" dirty="0" smtClean="0">
                <a:latin typeface="+mj-ea"/>
                <a:ea typeface="+mj-ea"/>
              </a:rPr>
              <a:t>）〇</a:t>
            </a:r>
            <a:r>
              <a:rPr lang="ja-JP" altLang="en-US" sz="1100" dirty="0" err="1">
                <a:latin typeface="+mj-ea"/>
                <a:ea typeface="+mj-ea"/>
              </a:rPr>
              <a:t>精神障がい</a:t>
            </a:r>
            <a:r>
              <a:rPr lang="ja-JP" altLang="en-US" sz="1100" dirty="0">
                <a:latin typeface="+mj-ea"/>
                <a:ea typeface="+mj-ea"/>
              </a:rPr>
              <a:t>者（手帳１級）・難病患者（重度）への対象拡充</a:t>
            </a:r>
          </a:p>
          <a:p>
            <a:pPr>
              <a:lnSpc>
                <a:spcPts val="1400"/>
              </a:lnSpc>
            </a:pPr>
            <a:r>
              <a:rPr lang="ja-JP" altLang="en-US" sz="1100" dirty="0" smtClean="0">
                <a:latin typeface="+mj-ea"/>
                <a:ea typeface="+mj-ea"/>
              </a:rPr>
              <a:t>　　　　　　　　　　　　　　　　　　　〇</a:t>
            </a:r>
            <a:r>
              <a:rPr lang="ja-JP" altLang="en-US" sz="1100" dirty="0">
                <a:latin typeface="+mj-ea"/>
                <a:ea typeface="+mj-ea"/>
              </a:rPr>
              <a:t>老人医療と</a:t>
            </a:r>
            <a:r>
              <a:rPr lang="ja-JP" altLang="en-US" sz="1100" dirty="0" err="1">
                <a:latin typeface="+mj-ea"/>
                <a:ea typeface="+mj-ea"/>
              </a:rPr>
              <a:t>障がい</a:t>
            </a:r>
            <a:r>
              <a:rPr lang="ja-JP" altLang="en-US" sz="1100" dirty="0">
                <a:latin typeface="+mj-ea"/>
                <a:ea typeface="+mj-ea"/>
              </a:rPr>
              <a:t>者医療との整理統合</a:t>
            </a:r>
            <a:r>
              <a:rPr lang="ja-JP" altLang="en-US" sz="1100" b="1" dirty="0">
                <a:latin typeface="+mj-ea"/>
                <a:ea typeface="+mj-ea"/>
              </a:rPr>
              <a:t>（老人医療の廃止）</a:t>
            </a:r>
            <a:endParaRPr lang="en-US" altLang="ja-JP" sz="1100" b="1" dirty="0">
              <a:latin typeface="+mj-ea"/>
              <a:ea typeface="+mj-ea"/>
            </a:endParaRPr>
          </a:p>
          <a:p>
            <a:pPr>
              <a:lnSpc>
                <a:spcPts val="1400"/>
              </a:lnSpc>
            </a:pPr>
            <a:r>
              <a:rPr lang="ja-JP" altLang="en-US" sz="1100" dirty="0">
                <a:latin typeface="+mj-ea"/>
                <a:ea typeface="+mj-ea"/>
              </a:rPr>
              <a:t>　　　　　　　　　　          </a:t>
            </a:r>
            <a:r>
              <a:rPr lang="ja-JP" altLang="en-US" sz="1100" dirty="0" smtClean="0">
                <a:latin typeface="+mj-ea"/>
                <a:ea typeface="+mj-ea"/>
              </a:rPr>
              <a:t>　　　　　　～重度</a:t>
            </a:r>
            <a:r>
              <a:rPr lang="ja-JP" altLang="en-US" sz="1100" dirty="0">
                <a:latin typeface="+mj-ea"/>
                <a:ea typeface="+mj-ea"/>
              </a:rPr>
              <a:t>以外の老人対象者</a:t>
            </a:r>
            <a:r>
              <a:rPr lang="ja-JP" altLang="en-US" sz="1100" dirty="0" smtClean="0">
                <a:latin typeface="+mj-ea"/>
                <a:ea typeface="+mj-ea"/>
              </a:rPr>
              <a:t>は対象外</a:t>
            </a:r>
            <a:r>
              <a:rPr lang="ja-JP" altLang="en-US" sz="1100" dirty="0">
                <a:latin typeface="+mj-ea"/>
                <a:ea typeface="+mj-ea"/>
              </a:rPr>
              <a:t>～経過</a:t>
            </a:r>
            <a:r>
              <a:rPr lang="ja-JP" altLang="en-US" sz="1100" dirty="0" smtClean="0">
                <a:latin typeface="+mj-ea"/>
                <a:ea typeface="+mj-ea"/>
              </a:rPr>
              <a:t>措置</a:t>
            </a:r>
            <a:r>
              <a:rPr lang="en-US" altLang="ja-JP" sz="1100" dirty="0" smtClean="0">
                <a:latin typeface="+mj-ea"/>
                <a:ea typeface="+mj-ea"/>
              </a:rPr>
              <a:t>3</a:t>
            </a:r>
            <a:r>
              <a:rPr lang="ja-JP" altLang="en-US" sz="1100" dirty="0" smtClean="0">
                <a:latin typeface="+mj-ea"/>
                <a:ea typeface="+mj-ea"/>
              </a:rPr>
              <a:t>年（</a:t>
            </a:r>
            <a:r>
              <a:rPr lang="en-US" altLang="ja-JP" sz="1100" dirty="0" smtClean="0">
                <a:latin typeface="+mj-ea"/>
                <a:ea typeface="+mj-ea"/>
              </a:rPr>
              <a:t>R3.3.31</a:t>
            </a:r>
            <a:r>
              <a:rPr lang="ja-JP" altLang="en-US" sz="1100" dirty="0">
                <a:latin typeface="+mj-ea"/>
                <a:ea typeface="+mj-ea"/>
              </a:rPr>
              <a:t>ま</a:t>
            </a:r>
            <a:r>
              <a:rPr lang="ja-JP" altLang="en-US" sz="1100" dirty="0" smtClean="0">
                <a:latin typeface="+mj-ea"/>
                <a:ea typeface="+mj-ea"/>
              </a:rPr>
              <a:t>で）</a:t>
            </a:r>
            <a:r>
              <a:rPr lang="ja-JP" altLang="en-US" sz="1100" dirty="0">
                <a:latin typeface="+mj-ea"/>
                <a:ea typeface="+mj-ea"/>
              </a:rPr>
              <a:t>　</a:t>
            </a:r>
            <a:r>
              <a:rPr lang="ja-JP" altLang="en-US" sz="1100" dirty="0" smtClean="0">
                <a:latin typeface="+mj-ea"/>
                <a:ea typeface="+mj-ea"/>
              </a:rPr>
              <a:t> </a:t>
            </a:r>
            <a:r>
              <a:rPr lang="ja-JP" altLang="en-US" sz="1100" dirty="0">
                <a:latin typeface="+mj-ea"/>
                <a:ea typeface="+mj-ea"/>
              </a:rPr>
              <a:t>　　　　　　　</a:t>
            </a:r>
            <a:endParaRPr lang="en-US" altLang="ja-JP" sz="1100" dirty="0" smtClean="0">
              <a:latin typeface="+mj-ea"/>
              <a:ea typeface="+mj-ea"/>
            </a:endParaRPr>
          </a:p>
          <a:p>
            <a:pPr>
              <a:lnSpc>
                <a:spcPts val="1400"/>
              </a:lnSpc>
            </a:pPr>
            <a:r>
              <a:rPr lang="ja-JP" altLang="en-US" sz="1100" dirty="0">
                <a:latin typeface="+mj-ea"/>
                <a:ea typeface="+mj-ea"/>
              </a:rPr>
              <a:t>　  </a:t>
            </a:r>
            <a:r>
              <a:rPr lang="ja-JP" altLang="en-US" sz="1100" dirty="0" smtClean="0">
                <a:latin typeface="+mj-ea"/>
                <a:ea typeface="+mj-ea"/>
              </a:rPr>
              <a:t>                                     〇</a:t>
            </a:r>
            <a:r>
              <a:rPr lang="ja-JP" altLang="en-US" sz="1100" dirty="0">
                <a:latin typeface="+mj-ea"/>
                <a:ea typeface="+mj-ea"/>
              </a:rPr>
              <a:t>老人医療（経過措置）と</a:t>
            </a:r>
            <a:r>
              <a:rPr lang="ja-JP" altLang="en-US" sz="1100" dirty="0" err="1">
                <a:latin typeface="+mj-ea"/>
                <a:ea typeface="+mj-ea"/>
              </a:rPr>
              <a:t>障がい</a:t>
            </a:r>
            <a:r>
              <a:rPr lang="ja-JP" altLang="en-US" sz="1100" dirty="0">
                <a:latin typeface="+mj-ea"/>
                <a:ea typeface="+mj-ea"/>
              </a:rPr>
              <a:t>者医療の一部自己負担の変更</a:t>
            </a:r>
            <a:endParaRPr lang="en-US" altLang="ja-JP" sz="1100" dirty="0">
              <a:latin typeface="+mj-ea"/>
              <a:ea typeface="+mj-ea"/>
            </a:endParaRPr>
          </a:p>
          <a:p>
            <a:pPr>
              <a:lnSpc>
                <a:spcPts val="1400"/>
              </a:lnSpc>
            </a:pPr>
            <a:r>
              <a:rPr lang="ja-JP" altLang="en-US" sz="1100" dirty="0">
                <a:latin typeface="+mj-ea"/>
                <a:ea typeface="+mj-ea"/>
              </a:rPr>
              <a:t>　　　　　　　　　　          </a:t>
            </a:r>
            <a:r>
              <a:rPr lang="ja-JP" altLang="en-US" sz="1100" dirty="0" smtClean="0">
                <a:latin typeface="+mj-ea"/>
                <a:ea typeface="+mj-ea"/>
              </a:rPr>
              <a:t>          ・</a:t>
            </a:r>
            <a:r>
              <a:rPr lang="ja-JP" altLang="en-US" sz="1100" dirty="0">
                <a:latin typeface="+mj-ea"/>
                <a:ea typeface="+mj-ea"/>
              </a:rPr>
              <a:t>院外調剤について自己負担を導入</a:t>
            </a:r>
            <a:endParaRPr lang="en-US" altLang="ja-JP" sz="1100" dirty="0">
              <a:latin typeface="+mj-ea"/>
              <a:ea typeface="+mj-ea"/>
            </a:endParaRPr>
          </a:p>
          <a:p>
            <a:pPr>
              <a:lnSpc>
                <a:spcPts val="1400"/>
              </a:lnSpc>
            </a:pPr>
            <a:r>
              <a:rPr lang="ja-JP" altLang="en-US" sz="1100" dirty="0">
                <a:latin typeface="+mj-ea"/>
                <a:ea typeface="+mj-ea"/>
              </a:rPr>
              <a:t>　　　　　　　　　　          </a:t>
            </a:r>
            <a:r>
              <a:rPr lang="ja-JP" altLang="en-US" sz="1100" dirty="0" smtClean="0">
                <a:latin typeface="+mj-ea"/>
                <a:ea typeface="+mj-ea"/>
              </a:rPr>
              <a:t>          ・</a:t>
            </a:r>
            <a:r>
              <a:rPr lang="en-US" altLang="ja-JP" sz="1100" dirty="0">
                <a:latin typeface="+mj-ea"/>
                <a:ea typeface="+mj-ea"/>
              </a:rPr>
              <a:t>1</a:t>
            </a:r>
            <a:r>
              <a:rPr lang="ja-JP" altLang="en-US" sz="1100" dirty="0">
                <a:latin typeface="+mj-ea"/>
                <a:ea typeface="+mj-ea"/>
              </a:rPr>
              <a:t>医療機関当たりの月の負担日数上限（月</a:t>
            </a:r>
            <a:r>
              <a:rPr lang="en-US" altLang="ja-JP" sz="1100" dirty="0">
                <a:latin typeface="+mj-ea"/>
                <a:ea typeface="+mj-ea"/>
              </a:rPr>
              <a:t>2</a:t>
            </a:r>
            <a:r>
              <a:rPr lang="ja-JP" altLang="en-US" sz="1100" dirty="0">
                <a:latin typeface="+mj-ea"/>
                <a:ea typeface="+mj-ea"/>
              </a:rPr>
              <a:t>日限度）の撤廃</a:t>
            </a:r>
          </a:p>
          <a:p>
            <a:pPr>
              <a:lnSpc>
                <a:spcPts val="1400"/>
              </a:lnSpc>
            </a:pPr>
            <a:r>
              <a:rPr lang="ja-JP" altLang="en-US" sz="1100" dirty="0">
                <a:latin typeface="+mj-ea"/>
                <a:ea typeface="+mj-ea"/>
              </a:rPr>
              <a:t>　</a:t>
            </a:r>
            <a:r>
              <a:rPr lang="ja-JP" altLang="en-US" sz="1100" dirty="0" smtClean="0">
                <a:latin typeface="+mj-ea"/>
                <a:ea typeface="+mj-ea"/>
              </a:rPr>
              <a:t>　 </a:t>
            </a:r>
            <a:r>
              <a:rPr lang="ja-JP" altLang="en-US" sz="1100" dirty="0">
                <a:latin typeface="+mj-ea"/>
                <a:ea typeface="+mj-ea"/>
              </a:rPr>
              <a:t>　　　　　　　           </a:t>
            </a:r>
            <a:r>
              <a:rPr lang="ja-JP" altLang="en-US" sz="1100" dirty="0" smtClean="0">
                <a:latin typeface="+mj-ea"/>
                <a:ea typeface="+mj-ea"/>
              </a:rPr>
              <a:t>          ・</a:t>
            </a:r>
            <a:r>
              <a:rPr lang="ja-JP" altLang="en-US" sz="1100" dirty="0">
                <a:latin typeface="+mj-ea"/>
                <a:ea typeface="+mj-ea"/>
              </a:rPr>
              <a:t>月額上限額の変更（</a:t>
            </a:r>
            <a:r>
              <a:rPr lang="en-US" altLang="ja-JP" sz="1100" dirty="0">
                <a:latin typeface="+mj-ea"/>
                <a:ea typeface="+mj-ea"/>
              </a:rPr>
              <a:t>2,500</a:t>
            </a:r>
            <a:r>
              <a:rPr lang="ja-JP" altLang="en-US" sz="1100" dirty="0">
                <a:latin typeface="+mj-ea"/>
                <a:ea typeface="+mj-ea"/>
              </a:rPr>
              <a:t>円→</a:t>
            </a:r>
            <a:r>
              <a:rPr lang="en-US" altLang="ja-JP" sz="1100" dirty="0">
                <a:latin typeface="+mj-ea"/>
                <a:ea typeface="+mj-ea"/>
              </a:rPr>
              <a:t>3,000</a:t>
            </a:r>
            <a:r>
              <a:rPr lang="ja-JP" altLang="en-US" sz="1100" dirty="0">
                <a:latin typeface="+mj-ea"/>
                <a:ea typeface="+mj-ea"/>
              </a:rPr>
              <a:t>円）</a:t>
            </a:r>
            <a:endParaRPr lang="en-US" altLang="ja-JP" sz="1100" dirty="0">
              <a:latin typeface="+mj-ea"/>
              <a:ea typeface="+mj-ea"/>
            </a:endParaRPr>
          </a:p>
          <a:p>
            <a:pPr>
              <a:lnSpc>
                <a:spcPts val="1400"/>
              </a:lnSpc>
            </a:pPr>
            <a:r>
              <a:rPr lang="ja-JP" altLang="en-US" sz="1100" dirty="0">
                <a:latin typeface="+mj-ea"/>
                <a:ea typeface="+mj-ea"/>
              </a:rPr>
              <a:t>　</a:t>
            </a:r>
            <a:r>
              <a:rPr lang="ja-JP" altLang="en-US" sz="1100" dirty="0" smtClean="0">
                <a:latin typeface="+mj-ea"/>
                <a:ea typeface="+mj-ea"/>
              </a:rPr>
              <a:t>                  （ひ と り 親）   </a:t>
            </a:r>
            <a:r>
              <a:rPr lang="ja-JP" altLang="en-US" sz="1100" dirty="0">
                <a:latin typeface="+mj-ea"/>
                <a:ea typeface="+mj-ea"/>
              </a:rPr>
              <a:t>〇裁判所からＤＶ保護命令が出されたＤＶ被害者へ対象拡充</a:t>
            </a:r>
            <a:endParaRPr lang="en-US" altLang="ja-JP" sz="1100" dirty="0">
              <a:latin typeface="+mj-ea"/>
              <a:ea typeface="+mj-ea"/>
            </a:endParaRPr>
          </a:p>
          <a:p>
            <a:pPr>
              <a:lnSpc>
                <a:spcPts val="1400"/>
              </a:lnSpc>
            </a:pPr>
            <a:r>
              <a:rPr lang="ja-JP" altLang="en-US" sz="1100" dirty="0" smtClean="0">
                <a:latin typeface="+mj-ea"/>
                <a:ea typeface="+mj-ea"/>
              </a:rPr>
              <a:t>                    （共        通）   〇</a:t>
            </a:r>
            <a:r>
              <a:rPr lang="ja-JP" altLang="en-US" sz="1100" dirty="0">
                <a:latin typeface="+mj-ea"/>
                <a:ea typeface="+mj-ea"/>
              </a:rPr>
              <a:t>訪問看護ステーションが行う訪問</a:t>
            </a:r>
            <a:r>
              <a:rPr lang="ja-JP" altLang="en-US" sz="1100" dirty="0" smtClean="0">
                <a:latin typeface="+mj-ea"/>
                <a:ea typeface="+mj-ea"/>
              </a:rPr>
              <a:t>看護へ</a:t>
            </a:r>
            <a:r>
              <a:rPr lang="ja-JP" altLang="en-US" sz="1100" dirty="0">
                <a:latin typeface="+mj-ea"/>
                <a:ea typeface="+mj-ea"/>
              </a:rPr>
              <a:t>の対象</a:t>
            </a:r>
            <a:r>
              <a:rPr lang="ja-JP" altLang="en-US" sz="1100" dirty="0" smtClean="0">
                <a:latin typeface="+mj-ea"/>
                <a:ea typeface="+mj-ea"/>
              </a:rPr>
              <a:t>拡充</a:t>
            </a:r>
            <a:endParaRPr lang="en-US" altLang="ja-JP" sz="1100" dirty="0" smtClean="0">
              <a:latin typeface="+mj-ea"/>
              <a:ea typeface="+mj-ea"/>
            </a:endParaRPr>
          </a:p>
          <a:p>
            <a:pPr>
              <a:lnSpc>
                <a:spcPts val="1400"/>
              </a:lnSpc>
            </a:pPr>
            <a:r>
              <a:rPr lang="ja-JP" altLang="en-US" sz="1100" dirty="0">
                <a:latin typeface="+mj-ea"/>
                <a:ea typeface="+mj-ea"/>
              </a:rPr>
              <a:t>　</a:t>
            </a:r>
            <a:r>
              <a:rPr lang="ja-JP" altLang="en-US" sz="1100" dirty="0" smtClean="0">
                <a:latin typeface="+mj-ea"/>
                <a:ea typeface="+mj-ea"/>
              </a:rPr>
              <a:t>　　　　　　　　 　　　　            〇すべて</a:t>
            </a:r>
            <a:r>
              <a:rPr lang="ja-JP" altLang="en-US" sz="1100" dirty="0">
                <a:latin typeface="+mj-ea"/>
                <a:ea typeface="+mj-ea"/>
              </a:rPr>
              <a:t>の</a:t>
            </a:r>
            <a:r>
              <a:rPr lang="ja-JP" altLang="en-US" sz="1100" dirty="0" smtClean="0">
                <a:latin typeface="+mj-ea"/>
                <a:ea typeface="+mj-ea"/>
              </a:rPr>
              <a:t>精神</a:t>
            </a:r>
            <a:r>
              <a:rPr lang="ja-JP" altLang="en-US" sz="1100" dirty="0">
                <a:latin typeface="+mj-ea"/>
                <a:ea typeface="+mj-ea"/>
              </a:rPr>
              <a:t>病床入院</a:t>
            </a:r>
            <a:r>
              <a:rPr lang="ja-JP" altLang="en-US" sz="1100" dirty="0" smtClean="0">
                <a:latin typeface="+mj-ea"/>
                <a:ea typeface="+mj-ea"/>
              </a:rPr>
              <a:t>をいったん対象外</a:t>
            </a:r>
            <a:r>
              <a:rPr lang="ja-JP" altLang="en-US" sz="1100" dirty="0">
                <a:latin typeface="+mj-ea"/>
                <a:ea typeface="+mj-ea"/>
              </a:rPr>
              <a:t>に　</a:t>
            </a:r>
            <a:r>
              <a:rPr lang="en-US" altLang="ja-JP" sz="1100" dirty="0">
                <a:latin typeface="+mj-ea"/>
                <a:ea typeface="+mj-ea"/>
              </a:rPr>
              <a:t>※</a:t>
            </a:r>
          </a:p>
          <a:p>
            <a:pPr>
              <a:lnSpc>
                <a:spcPts val="1400"/>
              </a:lnSpc>
            </a:pPr>
            <a:r>
              <a:rPr lang="ja-JP" altLang="en-US" sz="1100" dirty="0">
                <a:latin typeface="+mj-ea"/>
                <a:ea typeface="+mj-ea"/>
              </a:rPr>
              <a:t>　　　　　　　　　　</a:t>
            </a:r>
            <a:r>
              <a:rPr lang="ja-JP" altLang="en-US" sz="1100" dirty="0" smtClean="0">
                <a:latin typeface="+mj-ea"/>
                <a:ea typeface="+mj-ea"/>
              </a:rPr>
              <a:t>                     （</a:t>
            </a:r>
            <a:r>
              <a:rPr lang="ja-JP" altLang="en-US" sz="1100" dirty="0">
                <a:latin typeface="+mj-ea"/>
                <a:ea typeface="+mj-ea"/>
              </a:rPr>
              <a:t>ただし、</a:t>
            </a:r>
            <a:r>
              <a:rPr lang="en-US" altLang="ja-JP" sz="1100" dirty="0">
                <a:latin typeface="+mj-ea"/>
                <a:ea typeface="+mj-ea"/>
              </a:rPr>
              <a:t>H30.3.31</a:t>
            </a:r>
            <a:r>
              <a:rPr lang="ja-JP" altLang="en-US" sz="1100" dirty="0">
                <a:latin typeface="+mj-ea"/>
                <a:ea typeface="+mj-ea"/>
              </a:rPr>
              <a:t>時点の対象者は</a:t>
            </a:r>
            <a:r>
              <a:rPr lang="en-US" altLang="ja-JP" sz="1100" dirty="0">
                <a:latin typeface="+mj-ea"/>
                <a:ea typeface="+mj-ea"/>
              </a:rPr>
              <a:t>3</a:t>
            </a:r>
            <a:r>
              <a:rPr lang="ja-JP" altLang="en-US" sz="1100" dirty="0">
                <a:latin typeface="+mj-ea"/>
                <a:ea typeface="+mj-ea"/>
              </a:rPr>
              <a:t>年の経過措置あり～</a:t>
            </a:r>
            <a:r>
              <a:rPr lang="en-US" altLang="ja-JP" sz="1100" dirty="0">
                <a:latin typeface="+mj-ea"/>
                <a:ea typeface="+mj-ea"/>
              </a:rPr>
              <a:t>R3.3.31</a:t>
            </a:r>
            <a:r>
              <a:rPr lang="ja-JP" altLang="en-US" sz="1100" dirty="0">
                <a:latin typeface="+mj-ea"/>
                <a:ea typeface="+mj-ea"/>
              </a:rPr>
              <a:t>まで）</a:t>
            </a:r>
          </a:p>
          <a:p>
            <a:pPr>
              <a:lnSpc>
                <a:spcPts val="1400"/>
              </a:lnSpc>
            </a:pPr>
            <a:r>
              <a:rPr lang="ja-JP" altLang="en-US" sz="1100" dirty="0" smtClean="0">
                <a:latin typeface="+mj-ea"/>
                <a:ea typeface="+mj-ea"/>
              </a:rPr>
              <a:t>　　　　　　　　　　　　　　　　　　　　　</a:t>
            </a:r>
            <a:endParaRPr lang="en-US" altLang="ja-JP" sz="1100" dirty="0" smtClean="0">
              <a:latin typeface="+mj-ea"/>
              <a:ea typeface="+mj-ea"/>
            </a:endParaRPr>
          </a:p>
        </p:txBody>
      </p:sp>
      <p:sp>
        <p:nvSpPr>
          <p:cNvPr id="17" name="正方形/長方形 16"/>
          <p:cNvSpPr/>
          <p:nvPr/>
        </p:nvSpPr>
        <p:spPr>
          <a:xfrm>
            <a:off x="6705095" y="2664370"/>
            <a:ext cx="5996073" cy="3998182"/>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6714373" y="2915371"/>
            <a:ext cx="5970531" cy="3747180"/>
          </a:xfrm>
          <a:prstGeom prst="rect">
            <a:avLst/>
          </a:prstGeom>
          <a:noFill/>
        </p:spPr>
        <p:txBody>
          <a:bodyPr wrap="square" rtlCol="0">
            <a:spAutoFit/>
          </a:bodyPr>
          <a:lstStyle/>
          <a:p>
            <a:pPr>
              <a:lnSpc>
                <a:spcPts val="1500"/>
              </a:lnSpc>
            </a:pPr>
            <a:r>
              <a:rPr lang="en-US" altLang="ja-JP" sz="1100" b="1" dirty="0" smtClean="0"/>
              <a:t>【</a:t>
            </a:r>
            <a:r>
              <a:rPr lang="ja-JP" altLang="en-US" sz="1100" b="1" dirty="0" smtClean="0"/>
              <a:t>助成を行うかどうか</a:t>
            </a:r>
            <a:r>
              <a:rPr lang="en-US" altLang="ja-JP" sz="1100" b="1" dirty="0" smtClean="0"/>
              <a:t>】</a:t>
            </a:r>
            <a:r>
              <a:rPr lang="ja-JP" altLang="en-US" sz="1100" b="1" dirty="0" smtClean="0"/>
              <a:t>　</a:t>
            </a:r>
            <a:endParaRPr lang="en-US" altLang="ja-JP" sz="1100" b="1" dirty="0" smtClean="0"/>
          </a:p>
          <a:p>
            <a:pPr>
              <a:lnSpc>
                <a:spcPts val="1500"/>
              </a:lnSpc>
            </a:pPr>
            <a:r>
              <a:rPr lang="ja-JP" altLang="en-US" sz="1100" dirty="0" smtClean="0"/>
              <a:t>●精神科</a:t>
            </a:r>
            <a:r>
              <a:rPr lang="ja-JP" altLang="en-US" sz="1100" dirty="0"/>
              <a:t>病院の長期入院の課題については、平成</a:t>
            </a:r>
            <a:r>
              <a:rPr lang="en-US" altLang="ja-JP" sz="1100" dirty="0"/>
              <a:t>29</a:t>
            </a:r>
            <a:r>
              <a:rPr lang="ja-JP" altLang="en-US" sz="1100" dirty="0"/>
              <a:t>年度から実施している</a:t>
            </a:r>
            <a:r>
              <a:rPr lang="en-US" altLang="ja-JP" sz="1100" dirty="0"/>
              <a:t>『</a:t>
            </a:r>
            <a:r>
              <a:rPr lang="ja-JP" altLang="en-US" sz="1100" dirty="0"/>
              <a:t>長期</a:t>
            </a:r>
            <a:r>
              <a:rPr lang="ja-JP" altLang="en-US" sz="1100" dirty="0" smtClean="0"/>
              <a:t>入院精神障が</a:t>
            </a:r>
            <a:endParaRPr lang="en-US" altLang="ja-JP" sz="1100" dirty="0" smtClean="0"/>
          </a:p>
          <a:p>
            <a:pPr>
              <a:lnSpc>
                <a:spcPts val="1500"/>
              </a:lnSpc>
            </a:pPr>
            <a:r>
              <a:rPr lang="ja-JP" altLang="en-US" sz="1100" dirty="0"/>
              <a:t>　</a:t>
            </a:r>
            <a:r>
              <a:rPr lang="ja-JP" altLang="en-US" sz="1100" dirty="0" smtClean="0"/>
              <a:t> </a:t>
            </a:r>
            <a:r>
              <a:rPr lang="ja-JP" altLang="en-US" sz="1100" dirty="0" err="1" smtClean="0"/>
              <a:t>い</a:t>
            </a:r>
            <a:r>
              <a:rPr lang="ja-JP" altLang="en-US" sz="1100" dirty="0" smtClean="0"/>
              <a:t>者退院</a:t>
            </a:r>
            <a:r>
              <a:rPr lang="ja-JP" altLang="en-US" sz="1100" dirty="0"/>
              <a:t>促進事業</a:t>
            </a:r>
            <a:r>
              <a:rPr lang="en-US" altLang="ja-JP" sz="1100" dirty="0" smtClean="0"/>
              <a:t>』</a:t>
            </a:r>
            <a:r>
              <a:rPr lang="ja-JP" altLang="en-US" sz="1100" dirty="0" smtClean="0"/>
              <a:t>などにより</a:t>
            </a:r>
            <a:r>
              <a:rPr lang="ja-JP" altLang="en-US" sz="1100" dirty="0"/>
              <a:t>、寛解・院内寛解患者を中心</a:t>
            </a:r>
            <a:r>
              <a:rPr lang="ja-JP" altLang="en-US" sz="1100" dirty="0" smtClean="0"/>
              <a:t>に一定</a:t>
            </a:r>
            <a:r>
              <a:rPr lang="ja-JP" altLang="en-US" sz="1100" dirty="0"/>
              <a:t>地域移行の進展が</a:t>
            </a:r>
            <a:r>
              <a:rPr lang="ja-JP" altLang="en-US" sz="1100" dirty="0" smtClean="0"/>
              <a:t>見られる</a:t>
            </a:r>
            <a:r>
              <a:rPr lang="ja-JP" altLang="en-US" sz="1100" dirty="0"/>
              <a:t>。</a:t>
            </a:r>
          </a:p>
          <a:p>
            <a:pPr>
              <a:lnSpc>
                <a:spcPts val="1500"/>
              </a:lnSpc>
            </a:pPr>
            <a:r>
              <a:rPr lang="ja-JP" altLang="en-US" sz="1100" dirty="0"/>
              <a:t>　</a:t>
            </a:r>
            <a:r>
              <a:rPr lang="ja-JP" altLang="en-US" sz="1100" dirty="0" smtClean="0"/>
              <a:t> 退院</a:t>
            </a:r>
            <a:r>
              <a:rPr lang="ja-JP" altLang="en-US" sz="1100" dirty="0"/>
              <a:t>促進事業は精神疾患で長期入院している寛解・院内寛解患者の解消を目的に</a:t>
            </a:r>
            <a:r>
              <a:rPr lang="ja-JP" altLang="en-US" sz="1100" dirty="0" smtClean="0"/>
              <a:t>、実施して</a:t>
            </a:r>
            <a:endParaRPr lang="en-US" altLang="ja-JP" sz="1100" dirty="0" smtClean="0"/>
          </a:p>
          <a:p>
            <a:pPr>
              <a:lnSpc>
                <a:spcPts val="1500"/>
              </a:lnSpc>
            </a:pPr>
            <a:r>
              <a:rPr lang="ja-JP" altLang="en-US" sz="1100" dirty="0"/>
              <a:t>　</a:t>
            </a:r>
            <a:r>
              <a:rPr lang="ja-JP" altLang="en-US" sz="1100" dirty="0" smtClean="0"/>
              <a:t> いる</a:t>
            </a:r>
            <a:r>
              <a:rPr lang="ja-JP" altLang="en-US" sz="1100" dirty="0"/>
              <a:t>ものであり</a:t>
            </a:r>
            <a:r>
              <a:rPr lang="ja-JP" altLang="en-US" sz="1100" dirty="0" smtClean="0"/>
              <a:t>、継続的に入院</a:t>
            </a:r>
            <a:r>
              <a:rPr lang="ja-JP" altLang="en-US" sz="1100" dirty="0"/>
              <a:t>治療が必要</a:t>
            </a:r>
            <a:r>
              <a:rPr lang="ja-JP" altLang="en-US" sz="1100" dirty="0" smtClean="0"/>
              <a:t>な患者</a:t>
            </a:r>
            <a:r>
              <a:rPr lang="ja-JP" altLang="en-US" sz="1100" dirty="0"/>
              <a:t>は退院促進事業の活用を想定して</a:t>
            </a:r>
            <a:r>
              <a:rPr lang="ja-JP" altLang="en-US" sz="1100" dirty="0" smtClean="0"/>
              <a:t>いない。</a:t>
            </a:r>
            <a:endParaRPr lang="en-US" altLang="ja-JP" sz="1100" dirty="0" smtClean="0"/>
          </a:p>
          <a:p>
            <a:pPr>
              <a:lnSpc>
                <a:spcPts val="1500"/>
              </a:lnSpc>
            </a:pPr>
            <a:r>
              <a:rPr lang="ja-JP" altLang="en-US" sz="1100" dirty="0"/>
              <a:t>　</a:t>
            </a:r>
            <a:r>
              <a:rPr lang="ja-JP" altLang="en-US" sz="1100" dirty="0" smtClean="0"/>
              <a:t> 福祉</a:t>
            </a:r>
            <a:r>
              <a:rPr lang="ja-JP" altLang="en-US" sz="1100" dirty="0"/>
              <a:t>医療費助成により、長期入院が助長される懸念は</a:t>
            </a:r>
            <a:r>
              <a:rPr lang="ja-JP" altLang="en-US" sz="1100" dirty="0" smtClean="0"/>
              <a:t>薄まっている。</a:t>
            </a:r>
            <a:endParaRPr lang="en-US" altLang="ja-JP" sz="1100" dirty="0" smtClean="0"/>
          </a:p>
          <a:p>
            <a:pPr>
              <a:lnSpc>
                <a:spcPts val="1500"/>
              </a:lnSpc>
            </a:pPr>
            <a:r>
              <a:rPr lang="ja-JP" altLang="en-US" sz="1100" dirty="0" smtClean="0"/>
              <a:t>→</a:t>
            </a:r>
            <a:endParaRPr lang="en-US" altLang="ja-JP" sz="1100" dirty="0" smtClean="0"/>
          </a:p>
          <a:p>
            <a:pPr>
              <a:lnSpc>
                <a:spcPts val="1500"/>
              </a:lnSpc>
            </a:pPr>
            <a:r>
              <a:rPr lang="ja-JP" altLang="en-US" sz="1100" dirty="0" smtClean="0"/>
              <a:t>★あわせて一層の地域移行施策に取組み、福祉医療施策との両輪で精神疾患による入院者支援</a:t>
            </a:r>
            <a:endParaRPr lang="en-US" altLang="ja-JP" sz="1100" dirty="0" smtClean="0"/>
          </a:p>
          <a:p>
            <a:pPr>
              <a:lnSpc>
                <a:spcPts val="1500"/>
              </a:lnSpc>
            </a:pPr>
            <a:r>
              <a:rPr lang="ja-JP" altLang="en-US" sz="1100" dirty="0"/>
              <a:t>　</a:t>
            </a:r>
            <a:r>
              <a:rPr lang="ja-JP" altLang="en-US" sz="1100" dirty="0" smtClean="0"/>
              <a:t> を行う必要がある。</a:t>
            </a:r>
            <a:endParaRPr lang="en-US" altLang="ja-JP" sz="1100" dirty="0" smtClean="0"/>
          </a:p>
          <a:p>
            <a:pPr>
              <a:lnSpc>
                <a:spcPts val="1500"/>
              </a:lnSpc>
            </a:pPr>
            <a:r>
              <a:rPr lang="en-US" altLang="ja-JP" sz="1100" b="1" dirty="0" smtClean="0"/>
              <a:t>【</a:t>
            </a:r>
            <a:r>
              <a:rPr lang="ja-JP" altLang="en-US" sz="1100" b="1" dirty="0" smtClean="0"/>
              <a:t>助成期間をどうするか</a:t>
            </a:r>
            <a:r>
              <a:rPr lang="en-US" altLang="ja-JP" sz="1100" b="1" dirty="0" smtClean="0"/>
              <a:t>】</a:t>
            </a:r>
            <a:r>
              <a:rPr lang="ja-JP" altLang="en-US" sz="1100" b="1" dirty="0"/>
              <a:t>　</a:t>
            </a:r>
            <a:endParaRPr lang="en-US" altLang="ja-JP" sz="1100" b="1" dirty="0"/>
          </a:p>
          <a:p>
            <a:pPr>
              <a:lnSpc>
                <a:spcPts val="1500"/>
              </a:lnSpc>
            </a:pPr>
            <a:r>
              <a:rPr lang="ja-JP" altLang="en-US" sz="1100" dirty="0" smtClean="0"/>
              <a:t>●対象者</a:t>
            </a:r>
            <a:r>
              <a:rPr lang="ja-JP" altLang="en-US" sz="1100" dirty="0"/>
              <a:t>を</a:t>
            </a:r>
            <a:r>
              <a:rPr lang="en-US" altLang="ja-JP" sz="1100" dirty="0"/>
              <a:t>1</a:t>
            </a:r>
            <a:r>
              <a:rPr lang="ja-JP" altLang="en-US" sz="1100" dirty="0"/>
              <a:t>級に絞った</a:t>
            </a:r>
            <a:r>
              <a:rPr lang="ja-JP" altLang="en-US" sz="1100" dirty="0">
                <a:latin typeface="+mj-ea"/>
                <a:ea typeface="+mj-ea"/>
              </a:rPr>
              <a:t>なかで</a:t>
            </a:r>
            <a:r>
              <a:rPr lang="ja-JP" altLang="en-US" sz="1100" dirty="0" smtClean="0">
                <a:latin typeface="+mj-ea"/>
                <a:ea typeface="+mj-ea"/>
              </a:rPr>
              <a:t>、府立こころの健康総合センターの</a:t>
            </a:r>
            <a:r>
              <a:rPr lang="ja-JP" altLang="en-US" sz="1100" dirty="0">
                <a:latin typeface="+mj-ea"/>
                <a:ea typeface="+mj-ea"/>
              </a:rPr>
              <a:t>意見を伺いながら</a:t>
            </a:r>
            <a:r>
              <a:rPr lang="ja-JP" altLang="en-US" sz="1100" dirty="0"/>
              <a:t>検討した結果</a:t>
            </a:r>
            <a:r>
              <a:rPr lang="ja-JP" altLang="en-US" sz="1100" dirty="0" smtClean="0"/>
              <a:t>、</a:t>
            </a:r>
            <a:endParaRPr lang="en-US" altLang="ja-JP" sz="1100" dirty="0" smtClean="0"/>
          </a:p>
          <a:p>
            <a:pPr>
              <a:lnSpc>
                <a:spcPts val="1500"/>
              </a:lnSpc>
            </a:pPr>
            <a:r>
              <a:rPr lang="ja-JP" altLang="en-US" sz="1100" dirty="0"/>
              <a:t>　 </a:t>
            </a:r>
            <a:r>
              <a:rPr lang="ja-JP" altLang="en-US" sz="1100" dirty="0" smtClean="0"/>
              <a:t>必要</a:t>
            </a:r>
            <a:r>
              <a:rPr lang="ja-JP" altLang="en-US" sz="1100" dirty="0"/>
              <a:t>な医療を</a:t>
            </a:r>
            <a:r>
              <a:rPr lang="ja-JP" altLang="en-US" sz="1100" dirty="0" smtClean="0"/>
              <a:t>受けるため</a:t>
            </a:r>
            <a:r>
              <a:rPr lang="ja-JP" altLang="en-US" sz="1100" dirty="0"/>
              <a:t>の助成とするためにも、期間を限定</a:t>
            </a:r>
            <a:r>
              <a:rPr lang="ja-JP" altLang="en-US" sz="1100" dirty="0" smtClean="0"/>
              <a:t>しないことが望ましい。</a:t>
            </a:r>
            <a:endParaRPr lang="en-US" altLang="ja-JP" sz="1100" dirty="0" smtClean="0"/>
          </a:p>
          <a:p>
            <a:pPr>
              <a:lnSpc>
                <a:spcPts val="1500"/>
              </a:lnSpc>
            </a:pPr>
            <a:r>
              <a:rPr lang="ja-JP" altLang="en-US" sz="1100" dirty="0" smtClean="0"/>
              <a:t>●期間を限定すると、疾患によって異なる取扱いが継続し、公平性の観点から懸念がある。</a:t>
            </a:r>
            <a:endParaRPr lang="ja-JP" altLang="en-US" sz="1100" dirty="0"/>
          </a:p>
          <a:p>
            <a:pPr>
              <a:lnSpc>
                <a:spcPts val="1500"/>
              </a:lnSpc>
            </a:pPr>
            <a:r>
              <a:rPr lang="ja-JP" altLang="en-US" sz="1100" dirty="0" smtClean="0"/>
              <a:t>●期間を限定しなければ、入院</a:t>
            </a:r>
            <a:r>
              <a:rPr lang="ja-JP" altLang="en-US" sz="1100" dirty="0"/>
              <a:t>期間の把握について</a:t>
            </a:r>
            <a:r>
              <a:rPr lang="ja-JP" altLang="en-US" sz="1100" dirty="0" smtClean="0"/>
              <a:t>は不要</a:t>
            </a:r>
            <a:r>
              <a:rPr lang="ja-JP" altLang="en-US" sz="1100" dirty="0"/>
              <a:t>となり、</a:t>
            </a:r>
            <a:r>
              <a:rPr lang="ja-JP" altLang="en-US" sz="1100" dirty="0" smtClean="0"/>
              <a:t>かつ再構築検討時に理想とさ　</a:t>
            </a:r>
            <a:endParaRPr lang="en-US" altLang="ja-JP" sz="1100" dirty="0" smtClean="0"/>
          </a:p>
          <a:p>
            <a:pPr>
              <a:lnSpc>
                <a:spcPts val="1500"/>
              </a:lnSpc>
            </a:pPr>
            <a:r>
              <a:rPr lang="ja-JP" altLang="en-US" sz="1100" dirty="0"/>
              <a:t>　</a:t>
            </a:r>
            <a:r>
              <a:rPr lang="ja-JP" altLang="en-US" sz="1100" dirty="0" smtClean="0"/>
              <a:t>　</a:t>
            </a:r>
            <a:r>
              <a:rPr lang="ja-JP" altLang="en-US" sz="1100" dirty="0" err="1" smtClean="0"/>
              <a:t>れて</a:t>
            </a:r>
            <a:r>
              <a:rPr lang="ja-JP" altLang="en-US" sz="1100" dirty="0" smtClean="0"/>
              <a:t>いた対象者</a:t>
            </a:r>
            <a:r>
              <a:rPr lang="ja-JP" altLang="en-US" sz="1100" dirty="0"/>
              <a:t>・医療機関・市町村にとって負担</a:t>
            </a:r>
            <a:r>
              <a:rPr lang="ja-JP" altLang="en-US" sz="1100" dirty="0" smtClean="0"/>
              <a:t>の少ない現物</a:t>
            </a:r>
            <a:r>
              <a:rPr lang="ja-JP" altLang="en-US" sz="1100" dirty="0"/>
              <a:t>給付を行うことが可能となる</a:t>
            </a:r>
            <a:r>
              <a:rPr lang="ja-JP" altLang="en-US" sz="1100" dirty="0" smtClean="0"/>
              <a:t>。ま</a:t>
            </a:r>
            <a:endParaRPr lang="en-US" altLang="ja-JP" sz="1100" dirty="0" smtClean="0"/>
          </a:p>
          <a:p>
            <a:pPr>
              <a:lnSpc>
                <a:spcPts val="1500"/>
              </a:lnSpc>
            </a:pPr>
            <a:r>
              <a:rPr lang="ja-JP" altLang="en-US" sz="1100" dirty="0"/>
              <a:t>　</a:t>
            </a:r>
            <a:r>
              <a:rPr lang="ja-JP" altLang="en-US" sz="1100" dirty="0" smtClean="0"/>
              <a:t>　た</a:t>
            </a:r>
            <a:r>
              <a:rPr lang="ja-JP" altLang="en-US" sz="1100" dirty="0"/>
              <a:t>、</a:t>
            </a:r>
            <a:r>
              <a:rPr lang="ja-JP" altLang="en-US" sz="1100" dirty="0" smtClean="0"/>
              <a:t>対象者</a:t>
            </a:r>
            <a:r>
              <a:rPr lang="ja-JP" altLang="en-US" sz="1100" dirty="0"/>
              <a:t>の月額上限額については、実績をもとにして新たな試算</a:t>
            </a:r>
            <a:r>
              <a:rPr lang="ja-JP" altLang="en-US" sz="1100" dirty="0" smtClean="0"/>
              <a:t>を</a:t>
            </a:r>
            <a:r>
              <a:rPr lang="ja-JP" altLang="en-US" sz="1100" dirty="0" err="1" smtClean="0"/>
              <a:t>った</a:t>
            </a:r>
            <a:r>
              <a:rPr lang="ja-JP" altLang="en-US" sz="1100" dirty="0" smtClean="0"/>
              <a:t>ところ、さらなる引き上</a:t>
            </a:r>
            <a:endParaRPr lang="en-US" altLang="ja-JP" sz="1100" dirty="0" smtClean="0"/>
          </a:p>
          <a:p>
            <a:pPr>
              <a:lnSpc>
                <a:spcPts val="1500"/>
              </a:lnSpc>
            </a:pPr>
            <a:r>
              <a:rPr lang="ja-JP" altLang="en-US" sz="1100" dirty="0"/>
              <a:t>　</a:t>
            </a:r>
            <a:r>
              <a:rPr lang="ja-JP" altLang="en-US" sz="1100" dirty="0" smtClean="0"/>
              <a:t>　</a:t>
            </a:r>
            <a:r>
              <a:rPr lang="ja-JP" altLang="en-US" sz="1100" dirty="0" err="1" smtClean="0"/>
              <a:t>げは</a:t>
            </a:r>
            <a:r>
              <a:rPr lang="ja-JP" altLang="en-US" sz="1100" dirty="0" smtClean="0"/>
              <a:t>不要</a:t>
            </a:r>
            <a:r>
              <a:rPr lang="ja-JP" altLang="en-US" sz="1100" dirty="0"/>
              <a:t>である</a:t>
            </a:r>
            <a:r>
              <a:rPr lang="ja-JP" altLang="en-US" sz="1100" dirty="0" smtClean="0"/>
              <a:t>。</a:t>
            </a:r>
            <a:endParaRPr lang="en-US" altLang="ja-JP" sz="1100" dirty="0" smtClean="0"/>
          </a:p>
          <a:p>
            <a:pPr>
              <a:lnSpc>
                <a:spcPts val="1500"/>
              </a:lnSpc>
            </a:pPr>
            <a:r>
              <a:rPr lang="ja-JP" altLang="en-US" sz="1100" dirty="0" smtClean="0"/>
              <a:t>→</a:t>
            </a:r>
            <a:endParaRPr lang="en-US" altLang="ja-JP" sz="1100" dirty="0" smtClean="0"/>
          </a:p>
          <a:p>
            <a:pPr>
              <a:lnSpc>
                <a:spcPts val="1500"/>
              </a:lnSpc>
            </a:pPr>
            <a:r>
              <a:rPr lang="ja-JP" altLang="en-US" sz="1100" dirty="0" smtClean="0"/>
              <a:t>★経過措置後切れ目なく助成を行えるよう、令和３年度から開始するのが望ましい。</a:t>
            </a:r>
            <a:endParaRPr lang="ja-JP" altLang="en-US" sz="1100" dirty="0"/>
          </a:p>
        </p:txBody>
      </p:sp>
      <p:sp>
        <p:nvSpPr>
          <p:cNvPr id="3" name="四角形吹き出し 2"/>
          <p:cNvSpPr/>
          <p:nvPr/>
        </p:nvSpPr>
        <p:spPr>
          <a:xfrm>
            <a:off x="1038385" y="6875850"/>
            <a:ext cx="2448272" cy="289455"/>
          </a:xfrm>
          <a:prstGeom prst="wedgeRectCallout">
            <a:avLst>
              <a:gd name="adj1" fmla="val 16717"/>
              <a:gd name="adj2" fmla="val 223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err="1" smtClean="0"/>
              <a:t>重度障がい</a:t>
            </a:r>
            <a:r>
              <a:rPr kumimoji="1" lang="ja-JP" altLang="en-US" sz="1200" b="1" dirty="0" smtClean="0"/>
              <a:t>者への選択と集中</a:t>
            </a:r>
            <a:endParaRPr kumimoji="1" lang="ja-JP" altLang="en-US" sz="1200" b="1" dirty="0"/>
          </a:p>
        </p:txBody>
      </p:sp>
      <p:sp>
        <p:nvSpPr>
          <p:cNvPr id="30" name="四角形吹き出し 29"/>
          <p:cNvSpPr/>
          <p:nvPr/>
        </p:nvSpPr>
        <p:spPr>
          <a:xfrm>
            <a:off x="3580519" y="6872685"/>
            <a:ext cx="2448272" cy="280006"/>
          </a:xfrm>
          <a:prstGeom prst="wedgeRectCallout">
            <a:avLst>
              <a:gd name="adj1" fmla="val -8961"/>
              <a:gd name="adj2" fmla="val 44736"/>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t>持続可能な制度</a:t>
            </a:r>
            <a:endParaRPr kumimoji="1" lang="ja-JP" altLang="en-US" sz="1200" b="1" dirty="0"/>
          </a:p>
        </p:txBody>
      </p:sp>
      <p:sp>
        <p:nvSpPr>
          <p:cNvPr id="34" name="正方形/長方形 33"/>
          <p:cNvSpPr/>
          <p:nvPr/>
        </p:nvSpPr>
        <p:spPr>
          <a:xfrm>
            <a:off x="6688832" y="807270"/>
            <a:ext cx="5996072" cy="179989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dirty="0" smtClean="0">
              <a:solidFill>
                <a:schemeClr val="tx1"/>
              </a:solidFill>
            </a:endParaRPr>
          </a:p>
          <a:p>
            <a:r>
              <a:rPr lang="en-US" altLang="ja-JP" sz="1100" dirty="0" smtClean="0">
                <a:solidFill>
                  <a:schemeClr val="tx1"/>
                </a:solidFill>
              </a:rPr>
              <a:t>※</a:t>
            </a:r>
            <a:r>
              <a:rPr lang="ja-JP" altLang="en-US" sz="1100" dirty="0">
                <a:solidFill>
                  <a:schemeClr val="tx1"/>
                </a:solidFill>
              </a:rPr>
              <a:t>　</a:t>
            </a:r>
            <a:r>
              <a:rPr lang="ja-JP" altLang="en-US" sz="1100" b="1" dirty="0">
                <a:solidFill>
                  <a:schemeClr val="tx1"/>
                </a:solidFill>
              </a:rPr>
              <a:t>精神病床への入院の取扱い（</a:t>
            </a:r>
            <a:r>
              <a:rPr lang="en-US" altLang="ja-JP" sz="1100" b="1" dirty="0">
                <a:solidFill>
                  <a:schemeClr val="tx1"/>
                </a:solidFill>
              </a:rPr>
              <a:t>H30 </a:t>
            </a:r>
            <a:r>
              <a:rPr lang="ja-JP" altLang="en-US" sz="1100" b="1" dirty="0">
                <a:solidFill>
                  <a:schemeClr val="tx1"/>
                </a:solidFill>
              </a:rPr>
              <a:t>年</a:t>
            </a:r>
            <a:r>
              <a:rPr lang="en-US" altLang="ja-JP" sz="1100" b="1" dirty="0">
                <a:solidFill>
                  <a:schemeClr val="tx1"/>
                </a:solidFill>
              </a:rPr>
              <a:t>4</a:t>
            </a:r>
            <a:r>
              <a:rPr lang="ja-JP" altLang="en-US" sz="1100" b="1" dirty="0">
                <a:solidFill>
                  <a:schemeClr val="tx1"/>
                </a:solidFill>
              </a:rPr>
              <a:t>月再構築時に残された課題</a:t>
            </a:r>
            <a:r>
              <a:rPr lang="ja-JP" altLang="en-US" sz="1100" b="1" dirty="0" smtClean="0">
                <a:solidFill>
                  <a:schemeClr val="tx1"/>
                </a:solidFill>
              </a:rPr>
              <a:t>）</a:t>
            </a:r>
            <a:endParaRPr lang="ja-JP" altLang="en-US" sz="1100" b="1" dirty="0">
              <a:solidFill>
                <a:schemeClr val="tx1"/>
              </a:solidFill>
            </a:endParaRPr>
          </a:p>
          <a:p>
            <a:r>
              <a:rPr lang="ja-JP" altLang="en-US" sz="1100" dirty="0">
                <a:solidFill>
                  <a:schemeClr val="tx1"/>
                </a:solidFill>
              </a:rPr>
              <a:t>　精神医療の現場の専門家の意見や精神病床入院患者の入院実態などから、入院期間の限定など様々な課題について検討した結果、平成</a:t>
            </a:r>
            <a:r>
              <a:rPr lang="en-US" altLang="ja-JP" sz="1100" dirty="0">
                <a:solidFill>
                  <a:schemeClr val="tx1"/>
                </a:solidFill>
              </a:rPr>
              <a:t>30</a:t>
            </a:r>
            <a:r>
              <a:rPr lang="ja-JP" altLang="en-US" sz="1100" dirty="0">
                <a:solidFill>
                  <a:schemeClr val="tx1"/>
                </a:solidFill>
              </a:rPr>
              <a:t>年</a:t>
            </a:r>
            <a:r>
              <a:rPr lang="en-US" altLang="ja-JP" sz="1100" dirty="0">
                <a:solidFill>
                  <a:schemeClr val="tx1"/>
                </a:solidFill>
              </a:rPr>
              <a:t>4</a:t>
            </a:r>
            <a:r>
              <a:rPr lang="ja-JP" altLang="en-US" sz="1100" dirty="0">
                <a:solidFill>
                  <a:schemeClr val="tx1"/>
                </a:solidFill>
              </a:rPr>
              <a:t>月の再構築では助成対象外とし、今後、</a:t>
            </a:r>
            <a:r>
              <a:rPr lang="ja-JP" altLang="en-US" sz="1100" dirty="0" err="1">
                <a:solidFill>
                  <a:schemeClr val="tx1"/>
                </a:solidFill>
              </a:rPr>
              <a:t>精神障がい</a:t>
            </a:r>
            <a:r>
              <a:rPr lang="ja-JP" altLang="en-US" sz="1100" dirty="0">
                <a:solidFill>
                  <a:schemeClr val="tx1"/>
                </a:solidFill>
              </a:rPr>
              <a:t>者の地域移行を充実・強化しつつ、引き続き検討することとなった。</a:t>
            </a:r>
          </a:p>
          <a:p>
            <a:r>
              <a:rPr lang="ja-JP" altLang="en-US" sz="1100" dirty="0">
                <a:solidFill>
                  <a:schemeClr val="tx1"/>
                </a:solidFill>
              </a:rPr>
              <a:t>　なお、従来は対象としていた</a:t>
            </a:r>
            <a:r>
              <a:rPr lang="ja-JP" altLang="en-US" sz="1100" dirty="0" err="1">
                <a:solidFill>
                  <a:schemeClr val="tx1"/>
                </a:solidFill>
              </a:rPr>
              <a:t>精神障がい</a:t>
            </a:r>
            <a:r>
              <a:rPr lang="ja-JP" altLang="en-US" sz="1100" dirty="0">
                <a:solidFill>
                  <a:schemeClr val="tx1"/>
                </a:solidFill>
              </a:rPr>
              <a:t>者以外の対象者の精神病床への入院に対する助成についても助成対象外とした（ただし、経過措置期間を３年（令和３年３月末まで）設定した）</a:t>
            </a:r>
            <a:r>
              <a:rPr lang="ja-JP" altLang="en-US" sz="1100" dirty="0" smtClean="0">
                <a:solidFill>
                  <a:schemeClr val="tx1"/>
                </a:solidFill>
              </a:rPr>
              <a:t>。</a:t>
            </a:r>
            <a:endParaRPr lang="ja-JP" altLang="en-US" sz="1100" dirty="0">
              <a:solidFill>
                <a:schemeClr val="tx1"/>
              </a:solidFill>
            </a:endParaRPr>
          </a:p>
          <a:p>
            <a:r>
              <a:rPr lang="ja-JP" altLang="en-US" sz="1100" dirty="0">
                <a:solidFill>
                  <a:schemeClr val="tx1"/>
                </a:solidFill>
              </a:rPr>
              <a:t>　</a:t>
            </a:r>
            <a:r>
              <a:rPr lang="en-US" altLang="ja-JP" sz="1100" dirty="0">
                <a:solidFill>
                  <a:schemeClr val="tx1"/>
                </a:solidFill>
              </a:rPr>
              <a:t>【</a:t>
            </a:r>
            <a:r>
              <a:rPr lang="ja-JP" altLang="en-US" sz="1100" dirty="0">
                <a:solidFill>
                  <a:schemeClr val="tx1"/>
                </a:solidFill>
              </a:rPr>
              <a:t>理由</a:t>
            </a:r>
            <a:r>
              <a:rPr lang="en-US" altLang="ja-JP" sz="1100" dirty="0" smtClean="0">
                <a:solidFill>
                  <a:schemeClr val="tx1"/>
                </a:solidFill>
              </a:rPr>
              <a:t>】</a:t>
            </a:r>
            <a:r>
              <a:rPr lang="ja-JP" altLang="en-US" sz="1100" dirty="0">
                <a:solidFill>
                  <a:schemeClr val="tx1"/>
                </a:solidFill>
              </a:rPr>
              <a:t>　　〇</a:t>
            </a:r>
            <a:r>
              <a:rPr lang="ja-JP" altLang="en-US" sz="1100" dirty="0" err="1">
                <a:solidFill>
                  <a:schemeClr val="tx1"/>
                </a:solidFill>
              </a:rPr>
              <a:t>精神障がい</a:t>
            </a:r>
            <a:r>
              <a:rPr lang="ja-JP" altLang="en-US" sz="1100" dirty="0">
                <a:solidFill>
                  <a:schemeClr val="tx1"/>
                </a:solidFill>
              </a:rPr>
              <a:t>者の地域移行施策との整合性</a:t>
            </a:r>
          </a:p>
          <a:p>
            <a:r>
              <a:rPr lang="ja-JP" altLang="en-US" sz="1100" dirty="0">
                <a:solidFill>
                  <a:schemeClr val="tx1"/>
                </a:solidFill>
              </a:rPr>
              <a:t>　　</a:t>
            </a:r>
            <a:r>
              <a:rPr lang="ja-JP" altLang="en-US" sz="1100" dirty="0" smtClean="0">
                <a:solidFill>
                  <a:schemeClr val="tx1"/>
                </a:solidFill>
              </a:rPr>
              <a:t>                〇</a:t>
            </a:r>
            <a:r>
              <a:rPr lang="ja-JP" altLang="en-US" sz="1100" dirty="0">
                <a:solidFill>
                  <a:schemeClr val="tx1"/>
                </a:solidFill>
              </a:rPr>
              <a:t>入院履歴を把握する技術的問題</a:t>
            </a:r>
          </a:p>
          <a:p>
            <a:r>
              <a:rPr lang="ja-JP" altLang="en-US" sz="1100" dirty="0">
                <a:solidFill>
                  <a:schemeClr val="tx1"/>
                </a:solidFill>
              </a:rPr>
              <a:t>　　</a:t>
            </a:r>
            <a:r>
              <a:rPr lang="ja-JP" altLang="en-US" sz="1100" dirty="0" smtClean="0">
                <a:solidFill>
                  <a:schemeClr val="tx1"/>
                </a:solidFill>
              </a:rPr>
              <a:t>                〇</a:t>
            </a:r>
            <a:r>
              <a:rPr lang="ja-JP" altLang="en-US" sz="1100" dirty="0">
                <a:solidFill>
                  <a:schemeClr val="tx1"/>
                </a:solidFill>
              </a:rPr>
              <a:t>助成額の財源確保のためのさらなる対象者の自己負担増に対する</a:t>
            </a:r>
            <a:r>
              <a:rPr lang="ja-JP" altLang="en-US" sz="1100" dirty="0" smtClean="0">
                <a:solidFill>
                  <a:schemeClr val="tx1"/>
                </a:solidFill>
              </a:rPr>
              <a:t>懸念</a:t>
            </a:r>
            <a:endParaRPr lang="ja-JP" altLang="en-US" sz="1100" dirty="0">
              <a:solidFill>
                <a:schemeClr val="tx1"/>
              </a:solidFill>
            </a:endParaRPr>
          </a:p>
        </p:txBody>
      </p:sp>
      <p:sp>
        <p:nvSpPr>
          <p:cNvPr id="4" name="正方形/長方形 3"/>
          <p:cNvSpPr/>
          <p:nvPr/>
        </p:nvSpPr>
        <p:spPr>
          <a:xfrm>
            <a:off x="2040107" y="8899856"/>
            <a:ext cx="4216926" cy="397681"/>
          </a:xfrm>
          <a:prstGeom prst="rect">
            <a:avLst/>
          </a:prstGeom>
          <a:noFill/>
          <a:ln w="19050">
            <a:solidFill>
              <a:schemeClr val="accent6"/>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1" name="円/楕円 17"/>
          <p:cNvSpPr/>
          <p:nvPr/>
        </p:nvSpPr>
        <p:spPr>
          <a:xfrm>
            <a:off x="6594970" y="616112"/>
            <a:ext cx="2448272" cy="390513"/>
          </a:xfrm>
          <a:prstGeom prst="ellipse">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dirty="0" smtClean="0">
                <a:solidFill>
                  <a:schemeClr val="tx1"/>
                </a:solidFill>
              </a:rPr>
              <a:t>残され</a:t>
            </a:r>
            <a:r>
              <a:rPr lang="ja-JP" altLang="en-US" sz="1800" dirty="0" smtClean="0">
                <a:solidFill>
                  <a:schemeClr val="tx1"/>
                </a:solidFill>
              </a:rPr>
              <a:t>た課題</a:t>
            </a:r>
            <a:endParaRPr kumimoji="1" lang="ja-JP" altLang="en-US" sz="1800" dirty="0">
              <a:solidFill>
                <a:schemeClr val="tx1"/>
              </a:solidFill>
            </a:endParaRPr>
          </a:p>
        </p:txBody>
      </p:sp>
      <p:sp>
        <p:nvSpPr>
          <p:cNvPr id="32" name="正方形/長方形 31"/>
          <p:cNvSpPr/>
          <p:nvPr/>
        </p:nvSpPr>
        <p:spPr>
          <a:xfrm>
            <a:off x="261614" y="807268"/>
            <a:ext cx="6333355" cy="5481762"/>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円/楕円 5"/>
          <p:cNvSpPr/>
          <p:nvPr/>
        </p:nvSpPr>
        <p:spPr>
          <a:xfrm>
            <a:off x="204492" y="637742"/>
            <a:ext cx="5908276" cy="433820"/>
          </a:xfrm>
          <a:prstGeom prst="ellipse">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smtClean="0">
                <a:solidFill>
                  <a:schemeClr val="tx1"/>
                </a:solidFill>
              </a:rPr>
              <a:t>福祉医療費助成</a:t>
            </a:r>
            <a:r>
              <a:rPr lang="ja-JP" altLang="en-US" sz="1200" dirty="0" smtClean="0">
                <a:solidFill>
                  <a:schemeClr val="tx1"/>
                </a:solidFill>
              </a:rPr>
              <a:t>（</a:t>
            </a:r>
            <a:r>
              <a:rPr lang="en-US" altLang="ja-JP" sz="1200" dirty="0" smtClean="0">
                <a:solidFill>
                  <a:schemeClr val="tx1"/>
                </a:solidFill>
              </a:rPr>
              <a:t>H30.4</a:t>
            </a:r>
            <a:r>
              <a:rPr lang="ja-JP" altLang="en-US" sz="1200" dirty="0" smtClean="0">
                <a:solidFill>
                  <a:schemeClr val="tx1"/>
                </a:solidFill>
              </a:rPr>
              <a:t>再構築後）</a:t>
            </a:r>
            <a:endParaRPr kumimoji="1" lang="ja-JP" altLang="en-US" sz="1200" dirty="0">
              <a:solidFill>
                <a:schemeClr val="tx1"/>
              </a:solidFill>
            </a:endParaRPr>
          </a:p>
        </p:txBody>
      </p:sp>
      <p:sp>
        <p:nvSpPr>
          <p:cNvPr id="40" name="AutoShape 5"/>
          <p:cNvSpPr>
            <a:spLocks noChangeArrowheads="1"/>
          </p:cNvSpPr>
          <p:nvPr/>
        </p:nvSpPr>
        <p:spPr bwMode="auto">
          <a:xfrm>
            <a:off x="350358" y="1019877"/>
            <a:ext cx="6050442" cy="535130"/>
          </a:xfrm>
          <a:prstGeom prst="roundRect">
            <a:avLst>
              <a:gd name="adj" fmla="val 12745"/>
            </a:avLst>
          </a:prstGeom>
          <a:noFill/>
          <a:ln>
            <a:noFill/>
          </a:ln>
          <a:extLst/>
        </p:spPr>
        <p:txBody>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lnSpc>
                <a:spcPct val="80000"/>
              </a:lnSpc>
              <a:spcBef>
                <a:spcPct val="0"/>
              </a:spcBef>
              <a:buFontTx/>
              <a:buNone/>
            </a:pPr>
            <a:r>
              <a:rPr lang="ja-JP" altLang="en-US" sz="1000" b="1" dirty="0"/>
              <a:t>事業内容</a:t>
            </a:r>
            <a:endParaRPr lang="ja-JP" altLang="en-US" sz="1000" dirty="0"/>
          </a:p>
          <a:p>
            <a:pPr eaLnBrk="1" hangingPunct="1">
              <a:lnSpc>
                <a:spcPct val="80000"/>
              </a:lnSpc>
              <a:buFontTx/>
              <a:buNone/>
            </a:pPr>
            <a:r>
              <a:rPr lang="ja-JP" altLang="en-US" sz="1000" dirty="0"/>
              <a:t>　</a:t>
            </a:r>
            <a:r>
              <a:rPr lang="ja-JP" altLang="en-US" sz="1000" dirty="0" smtClean="0"/>
              <a:t>福祉的配慮が必要な府民が</a:t>
            </a:r>
            <a:r>
              <a:rPr lang="ja-JP" altLang="en-US" sz="1000" dirty="0"/>
              <a:t>医療機関等窓口で負担する医療費の一部</a:t>
            </a:r>
            <a:r>
              <a:rPr lang="ja-JP" altLang="en-US" sz="1000" dirty="0" smtClean="0"/>
              <a:t>を市町村</a:t>
            </a:r>
            <a:r>
              <a:rPr lang="ja-JP" altLang="en-US" sz="1000" dirty="0"/>
              <a:t>が</a:t>
            </a:r>
            <a:r>
              <a:rPr lang="ja-JP" altLang="en-US" sz="1000" dirty="0" smtClean="0"/>
              <a:t>助成（実施主体：市町村）</a:t>
            </a:r>
            <a:endParaRPr lang="en-US" altLang="ja-JP" sz="1000" dirty="0" smtClean="0"/>
          </a:p>
          <a:p>
            <a:pPr eaLnBrk="1" hangingPunct="1">
              <a:lnSpc>
                <a:spcPct val="80000"/>
              </a:lnSpc>
              <a:buFontTx/>
              <a:buNone/>
            </a:pPr>
            <a:r>
              <a:rPr lang="ja-JP" altLang="en-US" sz="1000" dirty="0"/>
              <a:t>　</a:t>
            </a:r>
            <a:r>
              <a:rPr lang="ja-JP" altLang="en-US" sz="1000" dirty="0" smtClean="0"/>
              <a:t>府</a:t>
            </a:r>
            <a:r>
              <a:rPr lang="ja-JP" altLang="en-US" sz="1000" dirty="0"/>
              <a:t>は、市町村に対し、助成額の１／２を</a:t>
            </a:r>
            <a:r>
              <a:rPr lang="ja-JP" altLang="en-US" sz="1000" dirty="0" smtClean="0"/>
              <a:t>補助</a:t>
            </a:r>
            <a:endParaRPr lang="ja-JP" altLang="en-US" sz="1000" dirty="0"/>
          </a:p>
        </p:txBody>
      </p:sp>
      <p:graphicFrame>
        <p:nvGraphicFramePr>
          <p:cNvPr id="7" name="表 6"/>
          <p:cNvGraphicFramePr>
            <a:graphicFrameLocks noGrp="1"/>
          </p:cNvGraphicFramePr>
          <p:nvPr>
            <p:extLst>
              <p:ext uri="{D42A27DB-BD31-4B8C-83A1-F6EECF244321}">
                <p14:modId xmlns:p14="http://schemas.microsoft.com/office/powerpoint/2010/main" val="1958937449"/>
              </p:ext>
            </p:extLst>
          </p:nvPr>
        </p:nvGraphicFramePr>
        <p:xfrm>
          <a:off x="460484" y="1556957"/>
          <a:ext cx="6052346" cy="4050299"/>
        </p:xfrm>
        <a:graphic>
          <a:graphicData uri="http://schemas.openxmlformats.org/drawingml/2006/table">
            <a:tbl>
              <a:tblPr firstRow="1" bandRow="1">
                <a:tableStyleId>{5C22544A-7EE6-4342-B048-85BDC9FD1C3A}</a:tableStyleId>
              </a:tblPr>
              <a:tblGrid>
                <a:gridCol w="1115780">
                  <a:extLst>
                    <a:ext uri="{9D8B030D-6E8A-4147-A177-3AD203B41FA5}">
                      <a16:colId xmlns:a16="http://schemas.microsoft.com/office/drawing/2014/main" val="1667255792"/>
                    </a:ext>
                  </a:extLst>
                </a:gridCol>
                <a:gridCol w="2808312">
                  <a:extLst>
                    <a:ext uri="{9D8B030D-6E8A-4147-A177-3AD203B41FA5}">
                      <a16:colId xmlns:a16="http://schemas.microsoft.com/office/drawing/2014/main" val="3375436009"/>
                    </a:ext>
                  </a:extLst>
                </a:gridCol>
                <a:gridCol w="1224136">
                  <a:extLst>
                    <a:ext uri="{9D8B030D-6E8A-4147-A177-3AD203B41FA5}">
                      <a16:colId xmlns:a16="http://schemas.microsoft.com/office/drawing/2014/main" val="3493422882"/>
                    </a:ext>
                  </a:extLst>
                </a:gridCol>
                <a:gridCol w="904118">
                  <a:extLst>
                    <a:ext uri="{9D8B030D-6E8A-4147-A177-3AD203B41FA5}">
                      <a16:colId xmlns:a16="http://schemas.microsoft.com/office/drawing/2014/main" val="1957040713"/>
                    </a:ext>
                  </a:extLst>
                </a:gridCol>
              </a:tblGrid>
              <a:tr h="288032">
                <a:tc>
                  <a:txBody>
                    <a:bodyPr/>
                    <a:lstStyle/>
                    <a:p>
                      <a:r>
                        <a:rPr kumimoji="1" lang="ja-JP" altLang="en-US" sz="1050" dirty="0" smtClean="0"/>
                        <a:t>区分</a:t>
                      </a:r>
                      <a:endParaRPr kumimoji="1" lang="ja-JP" altLang="en-US" sz="1050" dirty="0"/>
                    </a:p>
                  </a:txBody>
                  <a:tcPr/>
                </a:tc>
                <a:tc>
                  <a:txBody>
                    <a:bodyPr/>
                    <a:lstStyle/>
                    <a:p>
                      <a:r>
                        <a:rPr kumimoji="1" lang="ja-JP" altLang="en-US" sz="1050" dirty="0" smtClean="0"/>
                        <a:t>対象者</a:t>
                      </a:r>
                      <a:endParaRPr kumimoji="1" lang="ja-JP" altLang="en-US" sz="1050" dirty="0"/>
                    </a:p>
                  </a:txBody>
                  <a:tcPr/>
                </a:tc>
                <a:tc>
                  <a:txBody>
                    <a:bodyPr/>
                    <a:lstStyle/>
                    <a:p>
                      <a:r>
                        <a:rPr kumimoji="1" lang="ja-JP" altLang="en-US" sz="1050" dirty="0" smtClean="0"/>
                        <a:t>自己負担額</a:t>
                      </a:r>
                      <a:endParaRPr kumimoji="1" lang="ja-JP" altLang="en-US" sz="1050" dirty="0"/>
                    </a:p>
                  </a:txBody>
                  <a:tcPr/>
                </a:tc>
                <a:tc>
                  <a:txBody>
                    <a:bodyPr/>
                    <a:lstStyle/>
                    <a:p>
                      <a:r>
                        <a:rPr kumimoji="1" lang="ja-JP" altLang="en-US" sz="1050" dirty="0" smtClean="0"/>
                        <a:t>所得制限</a:t>
                      </a:r>
                      <a:endParaRPr kumimoji="1" lang="ja-JP" altLang="en-US" sz="1050" dirty="0"/>
                    </a:p>
                  </a:txBody>
                  <a:tcPr/>
                </a:tc>
                <a:extLst>
                  <a:ext uri="{0D108BD9-81ED-4DB2-BD59-A6C34878D82A}">
                    <a16:rowId xmlns:a16="http://schemas.microsoft.com/office/drawing/2014/main" val="1106490237"/>
                  </a:ext>
                </a:extLst>
              </a:tr>
              <a:tr h="1325880">
                <a:tc>
                  <a:txBody>
                    <a:bodyPr/>
                    <a:lstStyle/>
                    <a:p>
                      <a:r>
                        <a:rPr kumimoji="1" lang="ja-JP" altLang="en-US" sz="900" dirty="0" smtClean="0"/>
                        <a:t>老人医療経過措置</a:t>
                      </a:r>
                      <a:endParaRPr kumimoji="1" lang="en-US" altLang="ja-JP" sz="900" dirty="0" smtClean="0"/>
                    </a:p>
                    <a:p>
                      <a:endParaRPr kumimoji="1" lang="en-US" altLang="ja-JP" sz="900" dirty="0" smtClean="0"/>
                    </a:p>
                    <a:p>
                      <a:r>
                        <a:rPr kumimoji="1" lang="ja-JP" altLang="en-US" sz="900" dirty="0" smtClean="0"/>
                        <a:t>老人医療は平成</a:t>
                      </a:r>
                      <a:r>
                        <a:rPr kumimoji="1" lang="en-US" altLang="ja-JP" sz="900" dirty="0" smtClean="0"/>
                        <a:t>30</a:t>
                      </a:r>
                      <a:r>
                        <a:rPr kumimoji="1" lang="ja-JP" altLang="en-US" sz="900" dirty="0" smtClean="0"/>
                        <a:t>年</a:t>
                      </a:r>
                      <a:r>
                        <a:rPr kumimoji="1" lang="en-US" altLang="ja-JP" sz="900" dirty="0" smtClean="0"/>
                        <a:t>4</a:t>
                      </a:r>
                      <a:r>
                        <a:rPr kumimoji="1" lang="ja-JP" altLang="en-US" sz="900" dirty="0" smtClean="0"/>
                        <a:t>月</a:t>
                      </a:r>
                      <a:r>
                        <a:rPr kumimoji="1" lang="en-US" altLang="ja-JP" sz="900" dirty="0" smtClean="0"/>
                        <a:t>1</a:t>
                      </a:r>
                      <a:r>
                        <a:rPr kumimoji="1" lang="ja-JP" altLang="en-US" sz="900" dirty="0" smtClean="0"/>
                        <a:t>日制度廃止</a:t>
                      </a:r>
                    </a:p>
                    <a:p>
                      <a:r>
                        <a:rPr kumimoji="1" lang="ja-JP" altLang="en-US" sz="900" dirty="0" smtClean="0"/>
                        <a:t>　（ただし、平成</a:t>
                      </a:r>
                      <a:r>
                        <a:rPr kumimoji="1" lang="en-US" altLang="ja-JP" sz="900" dirty="0" smtClean="0"/>
                        <a:t>30</a:t>
                      </a:r>
                      <a:r>
                        <a:rPr kumimoji="1" lang="ja-JP" altLang="en-US" sz="900" dirty="0" smtClean="0"/>
                        <a:t>年</a:t>
                      </a:r>
                      <a:r>
                        <a:rPr kumimoji="1" lang="en-US" altLang="ja-JP" sz="900" dirty="0" smtClean="0"/>
                        <a:t>3</a:t>
                      </a:r>
                      <a:r>
                        <a:rPr kumimoji="1" lang="ja-JP" altLang="en-US" sz="900" dirty="0" smtClean="0"/>
                        <a:t>月</a:t>
                      </a:r>
                      <a:r>
                        <a:rPr kumimoji="1" lang="en-US" altLang="ja-JP" sz="900" dirty="0" smtClean="0"/>
                        <a:t>31</a:t>
                      </a:r>
                      <a:r>
                        <a:rPr kumimoji="1" lang="ja-JP" altLang="en-US" sz="900" dirty="0" smtClean="0"/>
                        <a:t>日時点の対象者は、令和</a:t>
                      </a:r>
                      <a:r>
                        <a:rPr kumimoji="1" lang="en-US" altLang="ja-JP" sz="900" dirty="0" smtClean="0"/>
                        <a:t>3</a:t>
                      </a:r>
                      <a:r>
                        <a:rPr kumimoji="1" lang="ja-JP" altLang="en-US" sz="900" dirty="0" smtClean="0"/>
                        <a:t>年</a:t>
                      </a:r>
                      <a:r>
                        <a:rPr kumimoji="1" lang="en-US" altLang="ja-JP" sz="900" dirty="0" smtClean="0"/>
                        <a:t>3</a:t>
                      </a:r>
                      <a:r>
                        <a:rPr kumimoji="1" lang="ja-JP" altLang="en-US" sz="900" dirty="0" smtClean="0"/>
                        <a:t>月</a:t>
                      </a:r>
                      <a:r>
                        <a:rPr kumimoji="1" lang="en-US" altLang="ja-JP" sz="900" dirty="0" smtClean="0"/>
                        <a:t>31</a:t>
                      </a:r>
                      <a:r>
                        <a:rPr kumimoji="1" lang="ja-JP" altLang="en-US" sz="900" dirty="0" smtClean="0"/>
                        <a:t>日までの経過措置あり）</a:t>
                      </a:r>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mn-ea"/>
                        </a:rPr>
                        <a:t>●平成</a:t>
                      </a:r>
                      <a:r>
                        <a:rPr kumimoji="0" lang="en-US" altLang="ja-JP" sz="900" b="0" i="0" u="none" strike="noStrike" cap="none" normalizeH="0" baseline="0" dirty="0" smtClean="0">
                          <a:ln>
                            <a:noFill/>
                          </a:ln>
                          <a:solidFill>
                            <a:schemeClr val="tx1"/>
                          </a:solidFill>
                          <a:effectLst/>
                          <a:latin typeface="ＭＳ Ｐゴシック" pitchFamily="50" charset="-128"/>
                          <a:ea typeface="+mn-ea"/>
                        </a:rPr>
                        <a:t>30</a:t>
                      </a:r>
                      <a:r>
                        <a:rPr kumimoji="0" lang="ja-JP" altLang="en-US" sz="900" b="0" i="0" u="none" strike="noStrike" cap="none" normalizeH="0" baseline="0" dirty="0" smtClean="0">
                          <a:ln>
                            <a:noFill/>
                          </a:ln>
                          <a:solidFill>
                            <a:schemeClr val="tx1"/>
                          </a:solidFill>
                          <a:effectLst/>
                          <a:latin typeface="ＭＳ Ｐゴシック" pitchFamily="50" charset="-128"/>
                          <a:ea typeface="+mn-ea"/>
                        </a:rPr>
                        <a:t>年</a:t>
                      </a:r>
                      <a:r>
                        <a:rPr kumimoji="0" lang="en-US" altLang="ja-JP" sz="900" b="0" i="0" u="none" strike="noStrike" cap="none" normalizeH="0" baseline="0" dirty="0" smtClean="0">
                          <a:ln>
                            <a:noFill/>
                          </a:ln>
                          <a:solidFill>
                            <a:schemeClr val="tx1"/>
                          </a:solidFill>
                          <a:effectLst/>
                          <a:latin typeface="ＭＳ Ｐゴシック" pitchFamily="50" charset="-128"/>
                          <a:ea typeface="+mn-ea"/>
                        </a:rPr>
                        <a:t>3</a:t>
                      </a:r>
                      <a:r>
                        <a:rPr kumimoji="0" lang="ja-JP" altLang="en-US" sz="900" b="0" i="0" u="none" strike="noStrike" cap="none" normalizeH="0" baseline="0" dirty="0" smtClean="0">
                          <a:ln>
                            <a:noFill/>
                          </a:ln>
                          <a:solidFill>
                            <a:schemeClr val="tx1"/>
                          </a:solidFill>
                          <a:effectLst/>
                          <a:latin typeface="ＭＳ Ｐゴシック" pitchFamily="50" charset="-128"/>
                          <a:ea typeface="+mn-ea"/>
                        </a:rPr>
                        <a:t>月</a:t>
                      </a:r>
                      <a:r>
                        <a:rPr kumimoji="0" lang="en-US" altLang="ja-JP" sz="900" b="0" i="0" u="none" strike="noStrike" cap="none" normalizeH="0" baseline="0" dirty="0" smtClean="0">
                          <a:ln>
                            <a:noFill/>
                          </a:ln>
                          <a:solidFill>
                            <a:schemeClr val="tx1"/>
                          </a:solidFill>
                          <a:effectLst/>
                          <a:latin typeface="ＭＳ Ｐゴシック" pitchFamily="50" charset="-128"/>
                          <a:ea typeface="+mn-ea"/>
                        </a:rPr>
                        <a:t>31</a:t>
                      </a:r>
                      <a:r>
                        <a:rPr kumimoji="0" lang="ja-JP" altLang="en-US" sz="900" b="0" i="0" u="none" strike="noStrike" cap="none" normalizeH="0" baseline="0" dirty="0" smtClean="0">
                          <a:ln>
                            <a:noFill/>
                          </a:ln>
                          <a:solidFill>
                            <a:schemeClr val="tx1"/>
                          </a:solidFill>
                          <a:effectLst/>
                          <a:latin typeface="ＭＳ Ｐゴシック" pitchFamily="50" charset="-128"/>
                          <a:ea typeface="+mn-ea"/>
                        </a:rPr>
                        <a:t>日時点で</a:t>
                      </a:r>
                      <a:r>
                        <a:rPr kumimoji="0" lang="en-US" altLang="ja-JP" sz="900" b="0" i="0" u="none" strike="noStrike" cap="none" normalizeH="0" baseline="0" dirty="0" smtClean="0">
                          <a:ln>
                            <a:noFill/>
                          </a:ln>
                          <a:solidFill>
                            <a:schemeClr val="tx1"/>
                          </a:solidFill>
                          <a:effectLst/>
                          <a:latin typeface="ＭＳ Ｐゴシック" pitchFamily="50" charset="-128"/>
                          <a:ea typeface="+mn-ea"/>
                        </a:rPr>
                        <a:t>65</a:t>
                      </a:r>
                      <a:r>
                        <a:rPr kumimoji="0" lang="ja-JP" altLang="en-US" sz="900" b="0" i="0" u="none" strike="noStrike" cap="none" normalizeH="0" baseline="0" dirty="0" smtClean="0">
                          <a:ln>
                            <a:noFill/>
                          </a:ln>
                          <a:solidFill>
                            <a:schemeClr val="tx1"/>
                          </a:solidFill>
                          <a:effectLst/>
                          <a:latin typeface="ＭＳ Ｐゴシック" pitchFamily="50" charset="-128"/>
                          <a:ea typeface="+mn-ea"/>
                        </a:rPr>
                        <a:t>歳以上かつ</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①</a:t>
                      </a:r>
                      <a:r>
                        <a:rPr kumimoji="0" lang="ja-JP" altLang="en-US" sz="900" b="0" i="0" u="none" strike="noStrike" cap="none" normalizeH="0" baseline="0" dirty="0" err="1" smtClean="0">
                          <a:ln>
                            <a:noFill/>
                          </a:ln>
                          <a:solidFill>
                            <a:schemeClr val="tx1"/>
                          </a:solidFill>
                          <a:effectLst/>
                          <a:latin typeface="ＭＳ Ｐゴシック" pitchFamily="50" charset="-128"/>
                          <a:ea typeface="+mn-ea"/>
                        </a:rPr>
                        <a:t>障がい</a:t>
                      </a:r>
                      <a:r>
                        <a:rPr kumimoji="0" lang="ja-JP" altLang="en-US" sz="900" b="0" i="0" u="none" strike="noStrike" cap="none" normalizeH="0" baseline="0" dirty="0" smtClean="0">
                          <a:ln>
                            <a:noFill/>
                          </a:ln>
                          <a:solidFill>
                            <a:schemeClr val="tx1"/>
                          </a:solidFill>
                          <a:effectLst/>
                          <a:latin typeface="ＭＳ Ｐゴシック" pitchFamily="50" charset="-128"/>
                          <a:ea typeface="+mn-ea"/>
                        </a:rPr>
                        <a:t>者医療費助成の対象者</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②ひとり親家庭医療費助成の対象者</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③特定疾患（５４疾患）を有する者</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④結核医療を受けている者</a:t>
                      </a:r>
                      <a:endParaRPr kumimoji="0" lang="en-US" altLang="ja-JP" sz="900" b="0" i="0" u="none" strike="noStrike" cap="none" normalizeH="0" baseline="0" dirty="0" smtClean="0">
                        <a:ln>
                          <a:noFill/>
                        </a:ln>
                        <a:solidFill>
                          <a:schemeClr val="tx1"/>
                        </a:solidFill>
                        <a:effectLst/>
                        <a:latin typeface="ＭＳ Ｐゴシック" pitchFamily="50" charset="-128"/>
                        <a:ea typeface="+mn-ea"/>
                      </a:endParaRPr>
                    </a:p>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mn-ea"/>
                        </a:rPr>
                        <a:t>⑤精神通院医療受給者証所持者</a:t>
                      </a:r>
                      <a:endParaRPr kumimoji="0" lang="ja-JP" altLang="en-US" sz="900" b="0" i="0" u="none" strike="noStrike" cap="none" normalizeH="0" baseline="0" dirty="0" smtClean="0">
                        <a:ln>
                          <a:noFill/>
                        </a:ln>
                        <a:solidFill>
                          <a:schemeClr val="tx1"/>
                        </a:solidFill>
                        <a:effectLst/>
                        <a:latin typeface="Arial" charset="0"/>
                        <a:ea typeface="+mn-ea"/>
                      </a:endParaRPr>
                    </a:p>
                  </a:txBody>
                  <a:tcPr/>
                </a:tc>
                <a:tc rowSpan="2">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en-US" altLang="ja-JP" sz="900" b="0" i="0" u="none" strike="noStrike" cap="none" normalizeH="0" baseline="0" dirty="0" smtClean="0">
                          <a:ln>
                            <a:noFill/>
                          </a:ln>
                          <a:solidFill>
                            <a:schemeClr val="tx1"/>
                          </a:solidFill>
                          <a:effectLst/>
                          <a:latin typeface="ＭＳ Ｐゴシック" pitchFamily="50" charset="-128"/>
                          <a:ea typeface="+mn-ea"/>
                        </a:rPr>
                        <a:t>1</a:t>
                      </a:r>
                      <a:r>
                        <a:rPr kumimoji="0" lang="ja-JP" altLang="en-US" sz="900" b="0" i="0" u="none" strike="noStrike" cap="none" normalizeH="0" baseline="0" dirty="0" smtClean="0">
                          <a:ln>
                            <a:noFill/>
                          </a:ln>
                          <a:solidFill>
                            <a:schemeClr val="tx1"/>
                          </a:solidFill>
                          <a:effectLst/>
                          <a:latin typeface="ＭＳ Ｐゴシック" pitchFamily="50" charset="-128"/>
                          <a:ea typeface="+mn-ea"/>
                        </a:rPr>
                        <a:t>医療機関等あたり</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入通院</a:t>
                      </a:r>
                      <a:r>
                        <a:rPr kumimoji="0" lang="en-US" altLang="ja-JP" sz="900" b="0" i="0" u="none" strike="noStrike" cap="none" normalizeH="0" baseline="0" dirty="0" smtClean="0">
                          <a:ln>
                            <a:noFill/>
                          </a:ln>
                          <a:solidFill>
                            <a:schemeClr val="tx1"/>
                          </a:solidFill>
                          <a:effectLst/>
                          <a:latin typeface="ＭＳ Ｐゴシック" pitchFamily="50" charset="-128"/>
                          <a:ea typeface="+mn-ea"/>
                        </a:rPr>
                        <a:t>1</a:t>
                      </a:r>
                      <a:r>
                        <a:rPr kumimoji="0" lang="ja-JP" altLang="en-US" sz="900" b="0" i="0" u="none" strike="noStrike" cap="none" normalizeH="0" baseline="0" dirty="0" smtClean="0">
                          <a:ln>
                            <a:noFill/>
                          </a:ln>
                          <a:solidFill>
                            <a:schemeClr val="tx1"/>
                          </a:solidFill>
                          <a:effectLst/>
                          <a:latin typeface="ＭＳ Ｐゴシック" pitchFamily="50" charset="-128"/>
                          <a:ea typeface="+mn-ea"/>
                        </a:rPr>
                        <a:t>日につき</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各</a:t>
                      </a:r>
                      <a:r>
                        <a:rPr kumimoji="0" lang="en-US" altLang="ja-JP" sz="900" b="0" i="0" u="none" strike="noStrike" cap="none" normalizeH="0" baseline="0" dirty="0" smtClean="0">
                          <a:ln>
                            <a:noFill/>
                          </a:ln>
                          <a:solidFill>
                            <a:schemeClr val="tx1"/>
                          </a:solidFill>
                          <a:effectLst/>
                          <a:latin typeface="ＭＳ Ｐゴシック" pitchFamily="50" charset="-128"/>
                          <a:ea typeface="+mn-ea"/>
                        </a:rPr>
                        <a:t>500</a:t>
                      </a:r>
                      <a:r>
                        <a:rPr kumimoji="0" lang="ja-JP" altLang="en-US" sz="900" b="0" i="0" u="none" strike="noStrike" cap="none" normalizeH="0" baseline="0" dirty="0" smtClean="0">
                          <a:ln>
                            <a:noFill/>
                          </a:ln>
                          <a:solidFill>
                            <a:schemeClr val="tx1"/>
                          </a:solidFill>
                          <a:effectLst/>
                          <a:latin typeface="ＭＳ Ｐゴシック" pitchFamily="50" charset="-128"/>
                          <a:ea typeface="+mn-ea"/>
                        </a:rPr>
                        <a:t>円以内</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（月の負担日数上限なし）</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複数の医療機関等における負担額につき、</a:t>
                      </a:r>
                      <a:r>
                        <a:rPr kumimoji="0" lang="en-US" altLang="ja-JP" sz="900" b="0" i="0" u="none" strike="noStrike" cap="none" normalizeH="0" baseline="0" dirty="0" smtClean="0">
                          <a:ln>
                            <a:noFill/>
                          </a:ln>
                          <a:solidFill>
                            <a:schemeClr val="tx1"/>
                          </a:solidFill>
                          <a:effectLst/>
                          <a:latin typeface="ＭＳ Ｐゴシック" pitchFamily="50" charset="-128"/>
                          <a:ea typeface="+mn-ea"/>
                        </a:rPr>
                        <a:t>1</a:t>
                      </a:r>
                      <a:r>
                        <a:rPr kumimoji="0" lang="ja-JP" altLang="en-US" sz="900" b="0" i="0" u="none" strike="noStrike" cap="none" normalizeH="0" baseline="0" dirty="0" smtClean="0">
                          <a:ln>
                            <a:noFill/>
                          </a:ln>
                          <a:solidFill>
                            <a:schemeClr val="tx1"/>
                          </a:solidFill>
                          <a:effectLst/>
                          <a:latin typeface="ＭＳ Ｐゴシック" pitchFamily="50" charset="-128"/>
                          <a:ea typeface="+mn-ea"/>
                        </a:rPr>
                        <a:t>ヶ月あたり</a:t>
                      </a:r>
                      <a:r>
                        <a:rPr kumimoji="0" lang="en-US" altLang="ja-JP" sz="900" b="0" i="0" u="none" strike="noStrike" cap="none" normalizeH="0" baseline="0" dirty="0" smtClean="0">
                          <a:ln>
                            <a:noFill/>
                          </a:ln>
                          <a:solidFill>
                            <a:schemeClr val="tx1"/>
                          </a:solidFill>
                          <a:effectLst/>
                          <a:latin typeface="ＭＳ Ｐゴシック" pitchFamily="50" charset="-128"/>
                          <a:ea typeface="+mn-ea"/>
                        </a:rPr>
                        <a:t>3,000</a:t>
                      </a:r>
                      <a:r>
                        <a:rPr kumimoji="0" lang="ja-JP" altLang="en-US" sz="900" b="0" i="0" u="none" strike="noStrike" cap="none" normalizeH="0" baseline="0" dirty="0" smtClean="0">
                          <a:ln>
                            <a:noFill/>
                          </a:ln>
                          <a:solidFill>
                            <a:schemeClr val="tx1"/>
                          </a:solidFill>
                          <a:effectLst/>
                          <a:latin typeface="ＭＳ Ｐゴシック" pitchFamily="50" charset="-128"/>
                          <a:ea typeface="+mn-ea"/>
                        </a:rPr>
                        <a:t>円を超える額を償還</a:t>
                      </a:r>
                      <a:endParaRPr kumimoji="0" lang="ja-JP" altLang="en-US" sz="900" b="0" i="0" u="none" strike="noStrike" cap="none" normalizeH="0" baseline="0" dirty="0" smtClean="0">
                        <a:ln>
                          <a:noFill/>
                        </a:ln>
                        <a:solidFill>
                          <a:schemeClr val="tx1"/>
                        </a:solidFill>
                        <a:effectLst/>
                        <a:latin typeface="Arial" charset="0"/>
                        <a:ea typeface="+mn-ea"/>
                      </a:endParaRPr>
                    </a:p>
                    <a:p>
                      <a:endParaRPr kumimoji="1" lang="ja-JP" altLang="en-US" sz="900" dirty="0"/>
                    </a:p>
                    <a:p>
                      <a:endParaRPr kumimoji="1" lang="ja-JP" altLang="en-US" sz="900" dirty="0" smtClean="0">
                        <a:solidFill>
                          <a:schemeClr val="tx1"/>
                        </a:solidFill>
                      </a:endParaRPr>
                    </a:p>
                    <a:p>
                      <a:endParaRPr kumimoji="1" lang="ja-JP" altLang="en-US" sz="900" dirty="0"/>
                    </a:p>
                  </a:txBody>
                  <a:tcPr/>
                </a:tc>
                <a:tc>
                  <a:txBody>
                    <a:bodyPr/>
                    <a:lstStyle/>
                    <a:p>
                      <a:r>
                        <a:rPr kumimoji="1" lang="ja-JP" altLang="en-US" sz="900" dirty="0" smtClean="0"/>
                        <a:t>①</a:t>
                      </a:r>
                      <a:r>
                        <a:rPr kumimoji="1" lang="ja-JP" altLang="en-US" sz="900" dirty="0" err="1" smtClean="0"/>
                        <a:t>障がい</a:t>
                      </a:r>
                      <a:r>
                        <a:rPr kumimoji="1" lang="ja-JP" altLang="en-US" sz="900" dirty="0" smtClean="0"/>
                        <a:t>者医療と同じ</a:t>
                      </a:r>
                      <a:endParaRPr kumimoji="1" lang="en-US" altLang="ja-JP" sz="900" dirty="0" smtClean="0"/>
                    </a:p>
                    <a:p>
                      <a:endParaRPr kumimoji="1" lang="en-US" altLang="ja-JP" sz="900" dirty="0" smtClean="0"/>
                    </a:p>
                    <a:p>
                      <a:r>
                        <a:rPr kumimoji="1" lang="ja-JP" altLang="en-US" sz="900" dirty="0" smtClean="0"/>
                        <a:t>②ひとり親家庭医療と同じ</a:t>
                      </a:r>
                      <a:endParaRPr kumimoji="1" lang="en-US" altLang="ja-JP" sz="900" dirty="0" smtClean="0"/>
                    </a:p>
                    <a:p>
                      <a:endParaRPr kumimoji="1" lang="en-US" altLang="ja-JP" sz="900" dirty="0" smtClean="0"/>
                    </a:p>
                    <a:p>
                      <a:r>
                        <a:rPr kumimoji="1" lang="ja-JP" altLang="en-US" sz="900" dirty="0" smtClean="0"/>
                        <a:t>③④⑤</a:t>
                      </a:r>
                      <a:endParaRPr kumimoji="1" lang="en-US" altLang="ja-JP" sz="900" dirty="0" smtClean="0"/>
                    </a:p>
                    <a:p>
                      <a:r>
                        <a:rPr kumimoji="1" lang="ja-JP" altLang="en-US" sz="900" dirty="0" smtClean="0"/>
                        <a:t>２人世帯　</a:t>
                      </a:r>
                      <a:r>
                        <a:rPr kumimoji="1" lang="en-US" altLang="ja-JP" sz="900" dirty="0" smtClean="0"/>
                        <a:t>259</a:t>
                      </a:r>
                      <a:r>
                        <a:rPr kumimoji="1" lang="ja-JP" altLang="en-US" sz="900" dirty="0" smtClean="0"/>
                        <a:t>万円以下</a:t>
                      </a:r>
                      <a:endParaRPr kumimoji="1" lang="ja-JP" altLang="en-US" sz="900" dirty="0"/>
                    </a:p>
                  </a:txBody>
                  <a:tcPr/>
                </a:tc>
                <a:extLst>
                  <a:ext uri="{0D108BD9-81ED-4DB2-BD59-A6C34878D82A}">
                    <a16:rowId xmlns:a16="http://schemas.microsoft.com/office/drawing/2014/main" val="3477545333"/>
                  </a:ext>
                </a:extLst>
              </a:tr>
              <a:tr h="887348">
                <a:tc>
                  <a:txBody>
                    <a:bodyPr/>
                    <a:lstStyle/>
                    <a:p>
                      <a:r>
                        <a:rPr kumimoji="1" lang="ja-JP" altLang="en-US" sz="900" dirty="0" err="1" smtClean="0"/>
                        <a:t>重度障がい</a:t>
                      </a:r>
                      <a:r>
                        <a:rPr kumimoji="1" lang="ja-JP" altLang="en-US" sz="900" dirty="0" smtClean="0"/>
                        <a:t>者医療</a:t>
                      </a:r>
                      <a:endParaRPr kumimoji="1" lang="ja-JP" altLang="en-US" sz="900" dirty="0"/>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mn-ea"/>
                        </a:rPr>
                        <a:t>●</a:t>
                      </a:r>
                      <a:r>
                        <a:rPr kumimoji="0" lang="en-US" altLang="ja-JP" sz="900" b="0" i="0" u="none" strike="noStrike" cap="none" normalizeH="0" baseline="0" dirty="0" smtClean="0">
                          <a:ln>
                            <a:noFill/>
                          </a:ln>
                          <a:solidFill>
                            <a:schemeClr val="tx1"/>
                          </a:solidFill>
                          <a:effectLst/>
                          <a:latin typeface="ＭＳ Ｐゴシック" pitchFamily="50" charset="-128"/>
                          <a:ea typeface="+mn-ea"/>
                        </a:rPr>
                        <a:t> </a:t>
                      </a:r>
                      <a:r>
                        <a:rPr kumimoji="0" lang="ja-JP" altLang="en-US" sz="900" b="0" i="0" u="none" strike="noStrike" cap="none" normalizeH="0" baseline="0" dirty="0" err="1" smtClean="0">
                          <a:ln>
                            <a:noFill/>
                          </a:ln>
                          <a:solidFill>
                            <a:schemeClr val="tx1"/>
                          </a:solidFill>
                          <a:effectLst/>
                          <a:latin typeface="ＭＳ Ｐゴシック" pitchFamily="50" charset="-128"/>
                          <a:ea typeface="+mn-ea"/>
                        </a:rPr>
                        <a:t>身体障がい</a:t>
                      </a:r>
                      <a:r>
                        <a:rPr kumimoji="0" lang="ja-JP" altLang="en-US" sz="900" b="0" i="0" u="none" strike="noStrike" cap="none" normalizeH="0" baseline="0" dirty="0" smtClean="0">
                          <a:ln>
                            <a:noFill/>
                          </a:ln>
                          <a:solidFill>
                            <a:schemeClr val="tx1"/>
                          </a:solidFill>
                          <a:effectLst/>
                          <a:latin typeface="ＭＳ Ｐゴシック" pitchFamily="50" charset="-128"/>
                          <a:ea typeface="+mn-ea"/>
                        </a:rPr>
                        <a:t>者手帳１・２級所持者</a:t>
                      </a:r>
                      <a:endParaRPr kumimoji="0" lang="en-US" altLang="ja-JP" sz="900" b="0" i="0" u="none" strike="noStrike" cap="none" normalizeH="0" baseline="0" dirty="0" smtClean="0">
                        <a:ln>
                          <a:noFill/>
                        </a:ln>
                        <a:solidFill>
                          <a:schemeClr val="tx1"/>
                        </a:solidFill>
                        <a:effectLst/>
                        <a:latin typeface="ＭＳ Ｐゴシック" pitchFamily="50" charset="-128"/>
                        <a:ea typeface="+mn-ea"/>
                      </a:endParaRPr>
                    </a:p>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mn-ea"/>
                        </a:rPr>
                        <a:t>● 知的</a:t>
                      </a:r>
                      <a:r>
                        <a:rPr kumimoji="0" lang="ja-JP" altLang="en-US" sz="900" b="0" i="0" u="none" strike="noStrike" cap="none" normalizeH="0" baseline="0" dirty="0" err="1" smtClean="0">
                          <a:ln>
                            <a:noFill/>
                          </a:ln>
                          <a:solidFill>
                            <a:schemeClr val="tx1"/>
                          </a:solidFill>
                          <a:effectLst/>
                          <a:latin typeface="ＭＳ Ｐゴシック" pitchFamily="50" charset="-128"/>
                          <a:ea typeface="+mn-ea"/>
                        </a:rPr>
                        <a:t>障がい</a:t>
                      </a:r>
                      <a:r>
                        <a:rPr kumimoji="0" lang="ja-JP" altLang="en-US" sz="900" b="0" i="0" u="none" strike="noStrike" cap="none" normalizeH="0" baseline="0" dirty="0" smtClean="0">
                          <a:ln>
                            <a:noFill/>
                          </a:ln>
                          <a:solidFill>
                            <a:schemeClr val="tx1"/>
                          </a:solidFill>
                          <a:effectLst/>
                          <a:latin typeface="ＭＳ Ｐゴシック" pitchFamily="50" charset="-128"/>
                          <a:ea typeface="+mn-ea"/>
                        </a:rPr>
                        <a:t>（重度）の方</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 重複障がいのある方（知的障がいと身体障がい）</a:t>
                      </a:r>
                      <a:endParaRPr kumimoji="0" lang="en-US" altLang="ja-JP" sz="900" b="0" i="0" u="none" strike="noStrike" cap="none" normalizeH="0" baseline="0" dirty="0" smtClean="0">
                        <a:ln>
                          <a:noFill/>
                        </a:ln>
                        <a:solidFill>
                          <a:schemeClr val="tx1"/>
                        </a:solidFill>
                        <a:effectLst/>
                        <a:latin typeface="ＭＳ Ｐゴシック" pitchFamily="50" charset="-128"/>
                        <a:ea typeface="+mn-ea"/>
                      </a:endParaRPr>
                    </a:p>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mn-ea"/>
                        </a:rPr>
                        <a:t>●</a:t>
                      </a:r>
                      <a:r>
                        <a:rPr kumimoji="0" lang="ja-JP" altLang="en-US" sz="900" b="0" i="0" u="none" strike="noStrike" cap="none" normalizeH="0" baseline="0" dirty="0" err="1" smtClean="0">
                          <a:ln>
                            <a:noFill/>
                          </a:ln>
                          <a:solidFill>
                            <a:schemeClr val="tx1"/>
                          </a:solidFill>
                          <a:effectLst/>
                          <a:latin typeface="ＭＳ Ｐゴシック" pitchFamily="50" charset="-128"/>
                          <a:ea typeface="+mn-ea"/>
                        </a:rPr>
                        <a:t>精神障がい</a:t>
                      </a:r>
                      <a:r>
                        <a:rPr kumimoji="0" lang="ja-JP" altLang="en-US" sz="900" b="0" i="0" u="none" strike="noStrike" cap="none" normalizeH="0" baseline="0" dirty="0" smtClean="0">
                          <a:ln>
                            <a:noFill/>
                          </a:ln>
                          <a:solidFill>
                            <a:schemeClr val="tx1"/>
                          </a:solidFill>
                          <a:effectLst/>
                          <a:latin typeface="ＭＳ Ｐゴシック" pitchFamily="50" charset="-128"/>
                          <a:ea typeface="+mn-ea"/>
                        </a:rPr>
                        <a:t>者保健福祉手帳１級所持者</a:t>
                      </a:r>
                      <a:endParaRPr kumimoji="0" lang="en-US" altLang="ja-JP" sz="900" b="0" i="0" u="none" strike="noStrike" cap="none" normalizeH="0" baseline="0" dirty="0" smtClean="0">
                        <a:ln>
                          <a:noFill/>
                        </a:ln>
                        <a:solidFill>
                          <a:schemeClr val="tx1"/>
                        </a:solidFill>
                        <a:effectLst/>
                        <a:latin typeface="ＭＳ Ｐゴシック" pitchFamily="50" charset="-128"/>
                        <a:ea typeface="+mn-ea"/>
                      </a:endParaRPr>
                    </a:p>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mn-ea"/>
                        </a:rPr>
                        <a:t>●難病医療費助成制度受給者証所持者　かつ</a:t>
                      </a:r>
                      <a:endParaRPr kumimoji="0" lang="en-US" altLang="ja-JP" sz="900" b="0" i="0" u="none" strike="noStrike" cap="none" normalizeH="0" baseline="0" dirty="0" smtClean="0">
                        <a:ln>
                          <a:noFill/>
                        </a:ln>
                        <a:solidFill>
                          <a:schemeClr val="tx1"/>
                        </a:solidFill>
                        <a:effectLst/>
                        <a:latin typeface="ＭＳ Ｐゴシック" pitchFamily="50" charset="-128"/>
                        <a:ea typeface="+mn-ea"/>
                      </a:endParaRPr>
                    </a:p>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mn-ea"/>
                        </a:rPr>
                        <a:t>　</a:t>
                      </a:r>
                      <a:r>
                        <a:rPr kumimoji="0" lang="ja-JP" altLang="en-US" sz="900" b="0" i="0" u="none" strike="noStrike" cap="none" normalizeH="0" baseline="0" dirty="0" err="1" smtClean="0">
                          <a:ln>
                            <a:noFill/>
                          </a:ln>
                          <a:solidFill>
                            <a:schemeClr val="tx1"/>
                          </a:solidFill>
                          <a:effectLst/>
                          <a:latin typeface="ＭＳ Ｐゴシック" pitchFamily="50" charset="-128"/>
                          <a:ea typeface="+mn-ea"/>
                        </a:rPr>
                        <a:t>障がい</a:t>
                      </a:r>
                      <a:r>
                        <a:rPr kumimoji="0" lang="ja-JP" altLang="en-US" sz="900" b="0" i="0" u="none" strike="noStrike" cap="none" normalizeH="0" baseline="0" dirty="0" smtClean="0">
                          <a:ln>
                            <a:noFill/>
                          </a:ln>
                          <a:solidFill>
                            <a:schemeClr val="tx1"/>
                          </a:solidFill>
                          <a:effectLst/>
                          <a:latin typeface="ＭＳ Ｐゴシック" pitchFamily="50" charset="-128"/>
                          <a:ea typeface="+mn-ea"/>
                        </a:rPr>
                        <a:t>年金（又は特別児童扶養手当）１級該当者</a:t>
                      </a:r>
                      <a:endParaRPr kumimoji="0" lang="ja-JP" altLang="en-US" sz="900" b="0" i="0" u="none" strike="noStrike" cap="none" normalizeH="0" baseline="0" dirty="0" smtClean="0">
                        <a:ln>
                          <a:noFill/>
                        </a:ln>
                        <a:solidFill>
                          <a:schemeClr val="tx1"/>
                        </a:solidFill>
                        <a:effectLst/>
                        <a:latin typeface="Arial" charset="0"/>
                        <a:ea typeface="+mn-ea"/>
                      </a:endParaRPr>
                    </a:p>
                  </a:txBody>
                  <a:tcPr/>
                </a:tc>
                <a:tc vMerge="1">
                  <a:txBody>
                    <a:bodyPr/>
                    <a:lstStyle/>
                    <a:p>
                      <a:endParaRPr kumimoji="1" lang="ja-JP" altLang="en-US" sz="1050" dirty="0"/>
                    </a:p>
                  </a:txBody>
                  <a:tcPr/>
                </a:tc>
                <a:tc>
                  <a:txBody>
                    <a:bodyPr/>
                    <a:lstStyle/>
                    <a:p>
                      <a:r>
                        <a:rPr kumimoji="1" lang="ja-JP" altLang="en-US" sz="900" dirty="0" smtClean="0"/>
                        <a:t>障害基礎年金の全部支給停止の所得制限を準用</a:t>
                      </a:r>
                      <a:endParaRPr kumimoji="1" lang="en-US" altLang="ja-JP" sz="900" dirty="0" smtClean="0"/>
                    </a:p>
                    <a:p>
                      <a:r>
                        <a:rPr kumimoji="1" lang="ja-JP" altLang="en-US" sz="900" dirty="0" smtClean="0"/>
                        <a:t>（単身本人所得</a:t>
                      </a:r>
                      <a:r>
                        <a:rPr kumimoji="1" lang="en-US" altLang="ja-JP" sz="900" dirty="0" smtClean="0"/>
                        <a:t>462</a:t>
                      </a:r>
                      <a:r>
                        <a:rPr kumimoji="1" lang="ja-JP" altLang="en-US" sz="900" dirty="0" smtClean="0"/>
                        <a:t>万</a:t>
                      </a:r>
                      <a:r>
                        <a:rPr kumimoji="1" lang="en-US" altLang="ja-JP" sz="900" dirty="0" smtClean="0"/>
                        <a:t>1</a:t>
                      </a:r>
                      <a:r>
                        <a:rPr kumimoji="1" lang="ja-JP" altLang="en-US" sz="900" dirty="0" smtClean="0"/>
                        <a:t>千円以下）</a:t>
                      </a:r>
                      <a:endParaRPr kumimoji="1" lang="ja-JP" altLang="en-US" sz="900" dirty="0"/>
                    </a:p>
                  </a:txBody>
                  <a:tcPr/>
                </a:tc>
                <a:extLst>
                  <a:ext uri="{0D108BD9-81ED-4DB2-BD59-A6C34878D82A}">
                    <a16:rowId xmlns:a16="http://schemas.microsoft.com/office/drawing/2014/main" val="3580396884"/>
                  </a:ext>
                </a:extLst>
              </a:tr>
              <a:tr h="525780">
                <a:tc rowSpan="2">
                  <a:txBody>
                    <a:bodyPr/>
                    <a:lstStyle/>
                    <a:p>
                      <a:r>
                        <a:rPr kumimoji="1" lang="ja-JP" altLang="en-US" sz="900" dirty="0" smtClean="0"/>
                        <a:t>ひとり親家庭医療</a:t>
                      </a:r>
                      <a:endParaRPr kumimoji="1" lang="ja-JP" altLang="en-US" sz="900" dirty="0"/>
                    </a:p>
                  </a:txBody>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ＭＳ Ｐゴシック" pitchFamily="50" charset="-128"/>
                          <a:ea typeface="+mn-ea"/>
                        </a:rPr>
                        <a:t>●</a:t>
                      </a:r>
                      <a:r>
                        <a:rPr kumimoji="0" lang="en-US" altLang="ja-JP" sz="900" b="0" i="0" u="none" strike="noStrike" cap="none" normalizeH="0" baseline="0" dirty="0" smtClean="0">
                          <a:ln>
                            <a:noFill/>
                          </a:ln>
                          <a:solidFill>
                            <a:schemeClr val="tx1"/>
                          </a:solidFill>
                          <a:effectLst/>
                          <a:latin typeface="ＭＳ Ｐゴシック" pitchFamily="50" charset="-128"/>
                          <a:ea typeface="+mn-ea"/>
                        </a:rPr>
                        <a:t> </a:t>
                      </a:r>
                      <a:r>
                        <a:rPr kumimoji="0" lang="ja-JP" altLang="en-US" sz="900" b="0" i="0" u="none" strike="noStrike" cap="none" normalizeH="0" baseline="0" dirty="0" smtClean="0">
                          <a:ln>
                            <a:noFill/>
                          </a:ln>
                          <a:solidFill>
                            <a:schemeClr val="tx1"/>
                          </a:solidFill>
                          <a:effectLst/>
                          <a:latin typeface="ＭＳ Ｐゴシック" pitchFamily="50" charset="-128"/>
                          <a:ea typeface="+mn-ea"/>
                        </a:rPr>
                        <a:t>ひとり親家庭の</a:t>
                      </a:r>
                      <a:r>
                        <a:rPr kumimoji="0" lang="en-US" altLang="ja-JP" sz="900" b="0" i="0" u="none" strike="noStrike" cap="none" normalizeH="0" baseline="0" dirty="0" smtClean="0">
                          <a:ln>
                            <a:noFill/>
                          </a:ln>
                          <a:solidFill>
                            <a:schemeClr val="tx1"/>
                          </a:solidFill>
                          <a:effectLst/>
                          <a:latin typeface="ＭＳ Ｐゴシック" pitchFamily="50" charset="-128"/>
                          <a:ea typeface="+mn-ea"/>
                        </a:rPr>
                        <a:t>18</a:t>
                      </a:r>
                      <a:r>
                        <a:rPr kumimoji="0" lang="ja-JP" altLang="en-US" sz="900" b="0" i="0" u="none" strike="noStrike" cap="none" normalizeH="0" baseline="0" dirty="0" smtClean="0">
                          <a:ln>
                            <a:noFill/>
                          </a:ln>
                          <a:solidFill>
                            <a:schemeClr val="tx1"/>
                          </a:solidFill>
                          <a:effectLst/>
                          <a:latin typeface="ＭＳ Ｐゴシック" pitchFamily="50" charset="-128"/>
                          <a:ea typeface="+mn-ea"/>
                        </a:rPr>
                        <a:t>歳に到達した年度末日までの子</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 上記の子を監護する父又は母</a:t>
                      </a:r>
                      <a:br>
                        <a:rPr kumimoji="0" lang="ja-JP" altLang="en-US" sz="900" b="0" i="0" u="none" strike="noStrike" cap="none" normalizeH="0" baseline="0" dirty="0" smtClean="0">
                          <a:ln>
                            <a:noFill/>
                          </a:ln>
                          <a:solidFill>
                            <a:schemeClr val="tx1"/>
                          </a:solidFill>
                          <a:effectLst/>
                          <a:latin typeface="ＭＳ Ｐゴシック" pitchFamily="50" charset="-128"/>
                          <a:ea typeface="+mn-ea"/>
                        </a:rPr>
                      </a:br>
                      <a:r>
                        <a:rPr kumimoji="0" lang="ja-JP" altLang="en-US" sz="900" b="0" i="0" u="none" strike="noStrike" cap="none" normalizeH="0" baseline="0" dirty="0" smtClean="0">
                          <a:ln>
                            <a:noFill/>
                          </a:ln>
                          <a:solidFill>
                            <a:schemeClr val="tx1"/>
                          </a:solidFill>
                          <a:effectLst/>
                          <a:latin typeface="ＭＳ Ｐゴシック" pitchFamily="50" charset="-128"/>
                          <a:ea typeface="+mn-ea"/>
                        </a:rPr>
                        <a:t>● 上記の子を養育する養育者</a:t>
                      </a:r>
                      <a:endParaRPr kumimoji="0" lang="en-US" altLang="ja-JP" sz="900" b="0" i="0" u="none" strike="noStrike" cap="none" normalizeH="0" baseline="0" dirty="0" smtClean="0">
                        <a:ln>
                          <a:noFill/>
                        </a:ln>
                        <a:solidFill>
                          <a:schemeClr val="tx1"/>
                        </a:solidFill>
                        <a:effectLst/>
                        <a:latin typeface="ＭＳ Ｐゴシック" pitchFamily="50" charset="-128"/>
                        <a:ea typeface="+mn-ea"/>
                      </a:endParaRPr>
                    </a:p>
                    <a:p>
                      <a:pPr marL="0" marR="0" lvl="0" indent="0" algn="l" defTabSz="914400" rtl="0" eaLnBrk="1" fontAlgn="ctr" latinLnBrk="0" hangingPunct="1">
                        <a:lnSpc>
                          <a:spcPct val="100000"/>
                        </a:lnSpc>
                        <a:spcBef>
                          <a:spcPct val="0"/>
                        </a:spcBef>
                        <a:spcAft>
                          <a:spcPct val="0"/>
                        </a:spcAft>
                        <a:buClrTx/>
                        <a:buSzTx/>
                        <a:buFontTx/>
                        <a:buNone/>
                        <a:tabLst/>
                      </a:pPr>
                      <a:r>
                        <a:rPr kumimoji="0" lang="en-US" altLang="ja-JP" sz="900" b="0" i="0" u="none" strike="noStrike" cap="none" normalizeH="0" baseline="0" dirty="0" smtClean="0">
                          <a:ln>
                            <a:noFill/>
                          </a:ln>
                          <a:solidFill>
                            <a:schemeClr val="tx1"/>
                          </a:solidFill>
                          <a:effectLst/>
                          <a:latin typeface="ＭＳ Ｐゴシック" pitchFamily="50" charset="-128"/>
                          <a:ea typeface="+mn-ea"/>
                        </a:rPr>
                        <a:t>※</a:t>
                      </a:r>
                      <a:r>
                        <a:rPr kumimoji="0" lang="ja-JP" altLang="en-US" sz="900" b="0" i="0" u="none" strike="noStrike" cap="none" normalizeH="0" baseline="0" dirty="0" smtClean="0">
                          <a:ln>
                            <a:noFill/>
                          </a:ln>
                          <a:solidFill>
                            <a:schemeClr val="tx1"/>
                          </a:solidFill>
                          <a:effectLst/>
                          <a:latin typeface="ＭＳ Ｐゴシック" pitchFamily="50" charset="-128"/>
                          <a:ea typeface="+mn-ea"/>
                        </a:rPr>
                        <a:t>裁判所から保護命令が出された</a:t>
                      </a:r>
                      <a:r>
                        <a:rPr kumimoji="0" lang="en-US" altLang="ja-JP" sz="900" b="0" i="0" u="none" strike="noStrike" cap="none" normalizeH="0" baseline="0" dirty="0" smtClean="0">
                          <a:ln>
                            <a:noFill/>
                          </a:ln>
                          <a:solidFill>
                            <a:schemeClr val="tx1"/>
                          </a:solidFill>
                          <a:effectLst/>
                          <a:latin typeface="ＭＳ Ｐゴシック" pitchFamily="50" charset="-128"/>
                          <a:ea typeface="+mn-ea"/>
                        </a:rPr>
                        <a:t>DV</a:t>
                      </a:r>
                      <a:r>
                        <a:rPr kumimoji="0" lang="ja-JP" altLang="en-US" sz="900" b="0" i="0" u="none" strike="noStrike" cap="none" normalizeH="0" baseline="0" dirty="0" smtClean="0">
                          <a:ln>
                            <a:noFill/>
                          </a:ln>
                          <a:solidFill>
                            <a:schemeClr val="tx1"/>
                          </a:solidFill>
                          <a:effectLst/>
                          <a:latin typeface="ＭＳ Ｐゴシック" pitchFamily="50" charset="-128"/>
                          <a:ea typeface="+mn-ea"/>
                        </a:rPr>
                        <a:t>被害者含む</a:t>
                      </a:r>
                      <a:endParaRPr kumimoji="0" lang="ja-JP" altLang="en-US" sz="900" b="0" i="0" u="none" strike="noStrike" cap="none" normalizeH="0" baseline="0" dirty="0" smtClean="0">
                        <a:ln>
                          <a:noFill/>
                        </a:ln>
                        <a:solidFill>
                          <a:schemeClr val="tx1"/>
                        </a:solidFill>
                        <a:effectLst/>
                        <a:latin typeface="Arial" charset="0"/>
                        <a:ea typeface="+mn-ea"/>
                      </a:endParaRPr>
                    </a:p>
                  </a:txBody>
                  <a:tcPr/>
                </a:tc>
                <a:tc rowSpan="3">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900" dirty="0" smtClean="0">
                          <a:solidFill>
                            <a:schemeClr val="tx1"/>
                          </a:solidFill>
                        </a:rPr>
                        <a:t>1</a:t>
                      </a:r>
                      <a:r>
                        <a:rPr kumimoji="1" lang="ja-JP" altLang="en-US" sz="900" dirty="0" smtClean="0">
                          <a:solidFill>
                            <a:schemeClr val="tx1"/>
                          </a:solidFill>
                        </a:rPr>
                        <a:t>医療機関等あたり</a:t>
                      </a:r>
                      <a:br>
                        <a:rPr kumimoji="1" lang="ja-JP" altLang="en-US" sz="900" dirty="0" smtClean="0">
                          <a:solidFill>
                            <a:schemeClr val="tx1"/>
                          </a:solidFill>
                        </a:rPr>
                      </a:br>
                      <a:r>
                        <a:rPr kumimoji="1" lang="ja-JP" altLang="en-US" sz="900" dirty="0" smtClean="0">
                          <a:solidFill>
                            <a:schemeClr val="tx1"/>
                          </a:solidFill>
                        </a:rPr>
                        <a:t>入通院</a:t>
                      </a:r>
                      <a:r>
                        <a:rPr kumimoji="1" lang="en-US" altLang="ja-JP" sz="900" dirty="0" smtClean="0">
                          <a:solidFill>
                            <a:schemeClr val="tx1"/>
                          </a:solidFill>
                        </a:rPr>
                        <a:t>1</a:t>
                      </a:r>
                      <a:r>
                        <a:rPr kumimoji="1" lang="ja-JP" altLang="en-US" sz="900" dirty="0" smtClean="0">
                          <a:solidFill>
                            <a:schemeClr val="tx1"/>
                          </a:solidFill>
                        </a:rPr>
                        <a:t>日につき</a:t>
                      </a:r>
                      <a:br>
                        <a:rPr kumimoji="1" lang="ja-JP" altLang="en-US" sz="900" dirty="0" smtClean="0">
                          <a:solidFill>
                            <a:schemeClr val="tx1"/>
                          </a:solidFill>
                        </a:rPr>
                      </a:br>
                      <a:r>
                        <a:rPr kumimoji="1" lang="ja-JP" altLang="en-US" sz="900" dirty="0" smtClean="0">
                          <a:solidFill>
                            <a:schemeClr val="tx1"/>
                          </a:solidFill>
                        </a:rPr>
                        <a:t>各</a:t>
                      </a:r>
                      <a:r>
                        <a:rPr kumimoji="1" lang="en-US" altLang="ja-JP" sz="900" dirty="0" smtClean="0">
                          <a:solidFill>
                            <a:schemeClr val="tx1"/>
                          </a:solidFill>
                        </a:rPr>
                        <a:t>500</a:t>
                      </a:r>
                      <a:r>
                        <a:rPr kumimoji="1" lang="ja-JP" altLang="en-US" sz="900" dirty="0" smtClean="0">
                          <a:solidFill>
                            <a:schemeClr val="tx1"/>
                          </a:solidFill>
                        </a:rPr>
                        <a:t>円以内</a:t>
                      </a:r>
                      <a:br>
                        <a:rPr kumimoji="1" lang="ja-JP" altLang="en-US" sz="900" dirty="0" smtClean="0">
                          <a:solidFill>
                            <a:schemeClr val="tx1"/>
                          </a:solidFill>
                        </a:rPr>
                      </a:br>
                      <a:r>
                        <a:rPr kumimoji="1" lang="ja-JP" altLang="en-US" sz="900" dirty="0" smtClean="0">
                          <a:solidFill>
                            <a:schemeClr val="tx1"/>
                          </a:solidFill>
                        </a:rPr>
                        <a:t>（月</a:t>
                      </a:r>
                      <a:r>
                        <a:rPr kumimoji="1" lang="en-US" altLang="ja-JP" sz="900" dirty="0" smtClean="0">
                          <a:solidFill>
                            <a:schemeClr val="tx1"/>
                          </a:solidFill>
                        </a:rPr>
                        <a:t>2</a:t>
                      </a:r>
                      <a:r>
                        <a:rPr kumimoji="1" lang="ja-JP" altLang="en-US" sz="900" dirty="0" smtClean="0">
                          <a:solidFill>
                            <a:schemeClr val="tx1"/>
                          </a:solidFill>
                        </a:rPr>
                        <a:t>日限度）</a:t>
                      </a:r>
                      <a:br>
                        <a:rPr kumimoji="1" lang="ja-JP" altLang="en-US" sz="900" dirty="0" smtClean="0">
                          <a:solidFill>
                            <a:schemeClr val="tx1"/>
                          </a:solidFill>
                        </a:rPr>
                      </a:br>
                      <a:r>
                        <a:rPr kumimoji="1" lang="ja-JP" altLang="en-US" sz="900" dirty="0" smtClean="0">
                          <a:solidFill>
                            <a:schemeClr val="tx1"/>
                          </a:solidFill>
                        </a:rPr>
                        <a:t/>
                      </a:r>
                      <a:br>
                        <a:rPr kumimoji="1" lang="ja-JP" altLang="en-US" sz="900" dirty="0" smtClean="0">
                          <a:solidFill>
                            <a:schemeClr val="tx1"/>
                          </a:solidFill>
                        </a:rPr>
                      </a:br>
                      <a:r>
                        <a:rPr kumimoji="1" lang="en-US" altLang="ja-JP" sz="900" dirty="0" smtClean="0">
                          <a:solidFill>
                            <a:schemeClr val="tx1"/>
                          </a:solidFill>
                        </a:rPr>
                        <a:t>1</a:t>
                      </a:r>
                      <a:r>
                        <a:rPr kumimoji="1" lang="ja-JP" altLang="en-US" sz="900" dirty="0" smtClean="0">
                          <a:solidFill>
                            <a:schemeClr val="tx1"/>
                          </a:solidFill>
                        </a:rPr>
                        <a:t>ヶ月あたり</a:t>
                      </a:r>
                      <a:r>
                        <a:rPr kumimoji="1" lang="en-US" altLang="ja-JP" sz="900" dirty="0" smtClean="0">
                          <a:solidFill>
                            <a:schemeClr val="tx1"/>
                          </a:solidFill>
                        </a:rPr>
                        <a:t>2,500</a:t>
                      </a:r>
                      <a:r>
                        <a:rPr kumimoji="1" lang="ja-JP" altLang="en-US" sz="900" dirty="0" smtClean="0">
                          <a:solidFill>
                            <a:schemeClr val="tx1"/>
                          </a:solidFill>
                        </a:rPr>
                        <a:t>円</a:t>
                      </a:r>
                      <a:br>
                        <a:rPr kumimoji="1" lang="ja-JP" altLang="en-US" sz="900" dirty="0" smtClean="0">
                          <a:solidFill>
                            <a:schemeClr val="tx1"/>
                          </a:solidFill>
                        </a:rPr>
                      </a:br>
                      <a:r>
                        <a:rPr kumimoji="1" lang="ja-JP" altLang="en-US" sz="900" dirty="0" smtClean="0">
                          <a:solidFill>
                            <a:schemeClr val="tx1"/>
                          </a:solidFill>
                        </a:rPr>
                        <a:t>を超える額を償還</a:t>
                      </a:r>
                      <a:endParaRPr kumimoji="1" lang="ja-JP" altLang="en-US" sz="900" dirty="0"/>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smtClean="0"/>
                        <a:t>児童扶養手当の一部支給の所得制限を準用</a:t>
                      </a:r>
                      <a:endParaRPr kumimoji="1" lang="en-US" altLang="ja-JP" sz="900" dirty="0" smtClean="0"/>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smtClean="0"/>
                        <a:t>（２人世帯　</a:t>
                      </a:r>
                      <a:r>
                        <a:rPr kumimoji="1" lang="en-US" altLang="ja-JP" sz="900" dirty="0" smtClean="0"/>
                        <a:t>230</a:t>
                      </a:r>
                      <a:r>
                        <a:rPr kumimoji="1" lang="ja-JP" altLang="en-US" sz="900" dirty="0" smtClean="0"/>
                        <a:t>万円未満）</a:t>
                      </a:r>
                      <a:endParaRPr kumimoji="1" lang="ja-JP" altLang="en-US" sz="900" dirty="0"/>
                    </a:p>
                  </a:txBody>
                  <a:tcPr/>
                </a:tc>
                <a:extLst>
                  <a:ext uri="{0D108BD9-81ED-4DB2-BD59-A6C34878D82A}">
                    <a16:rowId xmlns:a16="http://schemas.microsoft.com/office/drawing/2014/main" val="1348288711"/>
                  </a:ext>
                </a:extLst>
              </a:tr>
              <a:tr h="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smtClean="0"/>
                        <a:t>（</a:t>
                      </a:r>
                      <a:r>
                        <a:rPr kumimoji="1" lang="ja-JP" altLang="en-US" sz="900" dirty="0" smtClean="0"/>
                        <a:t>４人世帯所得</a:t>
                      </a:r>
                      <a:r>
                        <a:rPr kumimoji="1" lang="en-US" altLang="ja-JP" sz="900" dirty="0" smtClean="0"/>
                        <a:t>357</a:t>
                      </a:r>
                      <a:r>
                        <a:rPr kumimoji="1" lang="ja-JP" altLang="en-US" sz="900" dirty="0" smtClean="0"/>
                        <a:t>万円未満）</a:t>
                      </a:r>
                      <a:endParaRPr kumimoji="1" lang="ja-JP" altLang="en-US" sz="900" dirty="0"/>
                    </a:p>
                  </a:txBody>
                  <a:tcPr/>
                </a:tc>
                <a:extLst>
                  <a:ext uri="{0D108BD9-81ED-4DB2-BD59-A6C34878D82A}">
                    <a16:rowId xmlns:a16="http://schemas.microsoft.com/office/drawing/2014/main" val="1086121326"/>
                  </a:ext>
                </a:extLst>
              </a:tr>
              <a:tr h="399307">
                <a:tc>
                  <a:txBody>
                    <a:bodyPr/>
                    <a:lstStyle/>
                    <a:p>
                      <a:r>
                        <a:rPr kumimoji="1" lang="ja-JP" altLang="en-US" sz="900" dirty="0" smtClean="0"/>
                        <a:t>乳幼児医療</a:t>
                      </a:r>
                      <a:endParaRPr kumimoji="1" lang="ja-JP" altLang="en-US" sz="900" dirty="0"/>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900" b="0" i="0" u="none" strike="noStrike" cap="none" normalizeH="0" baseline="0" dirty="0" smtClean="0">
                          <a:ln>
                            <a:noFill/>
                          </a:ln>
                          <a:solidFill>
                            <a:schemeClr val="tx1"/>
                          </a:solidFill>
                          <a:effectLst/>
                          <a:latin typeface="ＭＳ Ｐゴシック" pitchFamily="50" charset="-128"/>
                          <a:ea typeface="+mn-ea"/>
                        </a:rPr>
                        <a:t>●　就学前児童</a:t>
                      </a:r>
                      <a:endParaRPr kumimoji="0" lang="ja-JP" altLang="en-US" sz="900" b="0" i="0" u="none" strike="noStrike" cap="none" normalizeH="0" baseline="0" dirty="0" smtClean="0">
                        <a:ln>
                          <a:noFill/>
                        </a:ln>
                        <a:solidFill>
                          <a:schemeClr val="tx1"/>
                        </a:solidFill>
                        <a:effectLst/>
                        <a:latin typeface="Arial" charset="0"/>
                        <a:ea typeface="+mn-ea"/>
                      </a:endParaRPr>
                    </a:p>
                  </a:txBody>
                  <a:tcPr/>
                </a:tc>
                <a:tc vMerge="1">
                  <a:txBody>
                    <a:bodyPr/>
                    <a:lstStyle/>
                    <a:p>
                      <a:endParaRPr kumimoji="1" lang="ja-JP" altLang="en-US" sz="1050" dirty="0"/>
                    </a:p>
                  </a:txBody>
                  <a:tcPr/>
                </a:tc>
                <a:tc vMerge="1">
                  <a:txBody>
                    <a:bodyPr/>
                    <a:lstStyle/>
                    <a:p>
                      <a:endParaRPr kumimoji="1" lang="ja-JP" altLang="en-US"/>
                    </a:p>
                  </a:txBody>
                  <a:tcPr/>
                </a:tc>
                <a:extLst>
                  <a:ext uri="{0D108BD9-81ED-4DB2-BD59-A6C34878D82A}">
                    <a16:rowId xmlns:a16="http://schemas.microsoft.com/office/drawing/2014/main" val="2362975226"/>
                  </a:ext>
                </a:extLst>
              </a:tr>
            </a:tbl>
          </a:graphicData>
        </a:graphic>
      </p:graphicFrame>
      <p:sp>
        <p:nvSpPr>
          <p:cNvPr id="6" name="円/楕円 5"/>
          <p:cNvSpPr/>
          <p:nvPr/>
        </p:nvSpPr>
        <p:spPr>
          <a:xfrm>
            <a:off x="199406" y="6200609"/>
            <a:ext cx="3825130" cy="359477"/>
          </a:xfrm>
          <a:prstGeom prst="ellipse">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smtClean="0">
                <a:solidFill>
                  <a:schemeClr val="tx1"/>
                </a:solidFill>
              </a:rPr>
              <a:t>背景（</a:t>
            </a:r>
            <a:r>
              <a:rPr lang="en-US" altLang="ja-JP" sz="1800" dirty="0" smtClean="0">
                <a:solidFill>
                  <a:schemeClr val="tx1"/>
                </a:solidFill>
              </a:rPr>
              <a:t>H30.4</a:t>
            </a:r>
            <a:r>
              <a:rPr lang="ja-JP" altLang="en-US" sz="1800" dirty="0" smtClean="0">
                <a:solidFill>
                  <a:schemeClr val="tx1"/>
                </a:solidFill>
              </a:rPr>
              <a:t>の再構築）</a:t>
            </a:r>
            <a:endParaRPr kumimoji="1" lang="ja-JP" altLang="en-US" sz="1800" dirty="0">
              <a:solidFill>
                <a:schemeClr val="tx1"/>
              </a:solidFill>
            </a:endParaRPr>
          </a:p>
        </p:txBody>
      </p:sp>
      <p:sp>
        <p:nvSpPr>
          <p:cNvPr id="18" name="円/楕円 17"/>
          <p:cNvSpPr/>
          <p:nvPr/>
        </p:nvSpPr>
        <p:spPr>
          <a:xfrm>
            <a:off x="6622954" y="2566327"/>
            <a:ext cx="3061077" cy="377555"/>
          </a:xfrm>
          <a:prstGeom prst="ellipse">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smtClean="0">
                <a:solidFill>
                  <a:schemeClr val="tx1"/>
                </a:solidFill>
              </a:rPr>
              <a:t>課題への対応案</a:t>
            </a:r>
            <a:endParaRPr kumimoji="1" lang="ja-JP" altLang="en-US" sz="1800" dirty="0">
              <a:solidFill>
                <a:schemeClr val="tx1"/>
              </a:solidFill>
            </a:endParaRPr>
          </a:p>
        </p:txBody>
      </p:sp>
      <p:sp>
        <p:nvSpPr>
          <p:cNvPr id="37" name="テキスト ボックス 36"/>
          <p:cNvSpPr txBox="1"/>
          <p:nvPr/>
        </p:nvSpPr>
        <p:spPr>
          <a:xfrm>
            <a:off x="10057563" y="400668"/>
            <a:ext cx="2629804" cy="430887"/>
          </a:xfrm>
          <a:prstGeom prst="rect">
            <a:avLst/>
          </a:prstGeom>
          <a:noFill/>
        </p:spPr>
        <p:txBody>
          <a:bodyPr wrap="square" rtlCol="0">
            <a:spAutoFit/>
          </a:bodyPr>
          <a:lstStyle/>
          <a:p>
            <a:r>
              <a:rPr kumimoji="1" lang="ja-JP" altLang="en-US" sz="1200" dirty="0" smtClean="0">
                <a:latin typeface="+mj-ea"/>
                <a:ea typeface="+mj-ea"/>
              </a:rPr>
              <a:t>福祉医療費助成制度に関する研究会</a:t>
            </a:r>
            <a:endParaRPr kumimoji="1" lang="en-US" altLang="ja-JP" sz="1200" dirty="0" smtClean="0">
              <a:latin typeface="+mj-ea"/>
              <a:ea typeface="+mj-ea"/>
            </a:endParaRPr>
          </a:p>
          <a:p>
            <a:r>
              <a:rPr lang="ja-JP" altLang="en-US" sz="1000" dirty="0" smtClean="0"/>
              <a:t>　（大阪府市長会、大阪府町村長会、大阪府）</a:t>
            </a:r>
            <a:endParaRPr kumimoji="1" lang="ja-JP" altLang="en-US" sz="1000" dirty="0"/>
          </a:p>
        </p:txBody>
      </p:sp>
      <p:sp>
        <p:nvSpPr>
          <p:cNvPr id="38" name="正方形/長方形 37"/>
          <p:cNvSpPr/>
          <p:nvPr/>
        </p:nvSpPr>
        <p:spPr>
          <a:xfrm>
            <a:off x="6682130" y="6854770"/>
            <a:ext cx="5996072" cy="2641656"/>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100" dirty="0" smtClean="0">
              <a:solidFill>
                <a:schemeClr val="tx1"/>
              </a:solidFill>
            </a:endParaRPr>
          </a:p>
          <a:p>
            <a:r>
              <a:rPr lang="ja-JP" altLang="en-US" sz="1100" dirty="0" smtClean="0">
                <a:solidFill>
                  <a:schemeClr val="tx1"/>
                </a:solidFill>
              </a:rPr>
              <a:t>平成</a:t>
            </a:r>
            <a:r>
              <a:rPr lang="ja-JP" altLang="en-US" sz="1100" dirty="0">
                <a:solidFill>
                  <a:schemeClr val="tx1"/>
                </a:solidFill>
              </a:rPr>
              <a:t>３０年４月に福祉医療で導入された住所地特例に</a:t>
            </a:r>
            <a:r>
              <a:rPr lang="ja-JP" altLang="en-US" sz="1100" dirty="0" smtClean="0">
                <a:solidFill>
                  <a:schemeClr val="tx1"/>
                </a:solidFill>
              </a:rPr>
              <a:t>ついて、国民</a:t>
            </a:r>
            <a:r>
              <a:rPr lang="ja-JP" altLang="en-US" sz="1100" dirty="0">
                <a:solidFill>
                  <a:schemeClr val="tx1"/>
                </a:solidFill>
              </a:rPr>
              <a:t>健康保険制度等と異なる市町村が実施主体と</a:t>
            </a:r>
            <a:r>
              <a:rPr lang="ja-JP" altLang="en-US" sz="1100" dirty="0" smtClean="0">
                <a:solidFill>
                  <a:schemeClr val="tx1"/>
                </a:solidFill>
              </a:rPr>
              <a:t>なった場合の混乱を避けるため、以下のとおり見直しを行うことが望ましい。</a:t>
            </a:r>
            <a:endParaRPr lang="en-US" altLang="ja-JP" sz="1100" dirty="0" smtClean="0">
              <a:solidFill>
                <a:schemeClr val="tx1"/>
              </a:solidFill>
            </a:endParaRPr>
          </a:p>
          <a:p>
            <a:endParaRPr lang="en-US" altLang="ja-JP" sz="1100" dirty="0">
              <a:solidFill>
                <a:schemeClr val="tx1"/>
              </a:solidFill>
            </a:endParaRPr>
          </a:p>
          <a:p>
            <a:endParaRPr lang="en-US" altLang="ja-JP" sz="1100" dirty="0" smtClean="0">
              <a:solidFill>
                <a:schemeClr val="tx1"/>
              </a:solidFill>
            </a:endParaRPr>
          </a:p>
          <a:p>
            <a:endParaRPr lang="en-US" altLang="ja-JP" sz="1100" dirty="0">
              <a:solidFill>
                <a:schemeClr val="tx1"/>
              </a:solidFill>
            </a:endParaRPr>
          </a:p>
          <a:p>
            <a:endParaRPr lang="en-US" altLang="ja-JP" sz="1100" dirty="0" smtClean="0">
              <a:solidFill>
                <a:schemeClr val="tx1"/>
              </a:solidFill>
            </a:endParaRPr>
          </a:p>
          <a:p>
            <a:endParaRPr lang="en-US" altLang="ja-JP" sz="1100" dirty="0">
              <a:solidFill>
                <a:schemeClr val="tx1"/>
              </a:solidFill>
            </a:endParaRPr>
          </a:p>
          <a:p>
            <a:endParaRPr lang="en-US" altLang="ja-JP" sz="1100" dirty="0" smtClean="0">
              <a:solidFill>
                <a:schemeClr val="tx1"/>
              </a:solidFill>
            </a:endParaRPr>
          </a:p>
          <a:p>
            <a:endParaRPr lang="en-US" altLang="ja-JP" sz="1100" dirty="0">
              <a:solidFill>
                <a:schemeClr val="tx1"/>
              </a:solidFill>
            </a:endParaRPr>
          </a:p>
          <a:p>
            <a:endParaRPr lang="en-US" altLang="ja-JP" sz="1100" dirty="0" smtClean="0">
              <a:solidFill>
                <a:schemeClr val="tx1"/>
              </a:solidFill>
            </a:endParaRPr>
          </a:p>
          <a:p>
            <a:endParaRPr lang="en-US" altLang="ja-JP" sz="1100" dirty="0">
              <a:solidFill>
                <a:schemeClr val="tx1"/>
              </a:solidFill>
            </a:endParaRPr>
          </a:p>
          <a:p>
            <a:r>
              <a:rPr lang="ja-JP" altLang="en-US" sz="1100" dirty="0">
                <a:solidFill>
                  <a:schemeClr val="tx1"/>
                </a:solidFill>
              </a:rPr>
              <a:t>なお、本研究会においては、方向性について一定の結論を出したが、住所地特例にかかる実務的な実施手法等については、実務担当者を中心とした「課題等検討会」において詳細に検討することとする。その結果によっては方向性の一部変更もありうるものとする。</a:t>
            </a:r>
            <a:endParaRPr lang="en-US" altLang="ja-JP" sz="1100" dirty="0" smtClean="0">
              <a:solidFill>
                <a:schemeClr val="tx1"/>
              </a:solidFill>
            </a:endParaRPr>
          </a:p>
          <a:p>
            <a:endParaRPr lang="ja-JP" altLang="en-US" sz="1100" dirty="0">
              <a:solidFill>
                <a:schemeClr val="tx1"/>
              </a:solidFill>
            </a:endParaRPr>
          </a:p>
        </p:txBody>
      </p:sp>
      <p:sp>
        <p:nvSpPr>
          <p:cNvPr id="39" name="円/楕円 17"/>
          <p:cNvSpPr/>
          <p:nvPr/>
        </p:nvSpPr>
        <p:spPr>
          <a:xfrm>
            <a:off x="6623495" y="6696853"/>
            <a:ext cx="3434068" cy="315835"/>
          </a:xfrm>
          <a:prstGeom prst="ellipse">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dirty="0" smtClean="0">
                <a:solidFill>
                  <a:schemeClr val="tx1"/>
                </a:solidFill>
              </a:rPr>
              <a:t>その他（住所地特例）</a:t>
            </a:r>
            <a:endParaRPr kumimoji="1" lang="ja-JP" altLang="en-US" sz="1800" dirty="0">
              <a:solidFill>
                <a:schemeClr val="tx1"/>
              </a:solidFill>
            </a:endParaRPr>
          </a:p>
        </p:txBody>
      </p:sp>
      <p:graphicFrame>
        <p:nvGraphicFramePr>
          <p:cNvPr id="13" name="表 12"/>
          <p:cNvGraphicFramePr>
            <a:graphicFrameLocks noGrp="1"/>
          </p:cNvGraphicFramePr>
          <p:nvPr>
            <p:extLst>
              <p:ext uri="{D42A27DB-BD31-4B8C-83A1-F6EECF244321}">
                <p14:modId xmlns:p14="http://schemas.microsoft.com/office/powerpoint/2010/main" val="207510429"/>
              </p:ext>
            </p:extLst>
          </p:nvPr>
        </p:nvGraphicFramePr>
        <p:xfrm>
          <a:off x="6816758" y="7488751"/>
          <a:ext cx="5772746" cy="1432476"/>
        </p:xfrm>
        <a:graphic>
          <a:graphicData uri="http://schemas.openxmlformats.org/drawingml/2006/table">
            <a:tbl>
              <a:tblPr firstRow="1" firstCol="1" bandRow="1">
                <a:tableStyleId>{5C22544A-7EE6-4342-B048-85BDC9FD1C3A}</a:tableStyleId>
              </a:tblPr>
              <a:tblGrid>
                <a:gridCol w="1862636">
                  <a:extLst>
                    <a:ext uri="{9D8B030D-6E8A-4147-A177-3AD203B41FA5}">
                      <a16:colId xmlns:a16="http://schemas.microsoft.com/office/drawing/2014/main" val="1860006129"/>
                    </a:ext>
                  </a:extLst>
                </a:gridCol>
                <a:gridCol w="3910110">
                  <a:extLst>
                    <a:ext uri="{9D8B030D-6E8A-4147-A177-3AD203B41FA5}">
                      <a16:colId xmlns:a16="http://schemas.microsoft.com/office/drawing/2014/main" val="1874264353"/>
                    </a:ext>
                  </a:extLst>
                </a:gridCol>
              </a:tblGrid>
              <a:tr h="186606">
                <a:tc>
                  <a:txBody>
                    <a:bodyPr/>
                    <a:lstStyle/>
                    <a:p>
                      <a:pPr algn="ctr">
                        <a:spcAft>
                          <a:spcPts val="0"/>
                        </a:spcAft>
                      </a:pPr>
                      <a:r>
                        <a:rPr lang="ja-JP" sz="1100" kern="100" dirty="0">
                          <a:effectLst/>
                        </a:rPr>
                        <a:t>項　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100" kern="100" dirty="0">
                          <a:effectLst/>
                        </a:rPr>
                        <a:t>検討結果</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722272799"/>
                  </a:ext>
                </a:extLst>
              </a:tr>
              <a:tr h="342900">
                <a:tc>
                  <a:txBody>
                    <a:bodyPr/>
                    <a:lstStyle/>
                    <a:p>
                      <a:pPr algn="just">
                        <a:spcAft>
                          <a:spcPts val="0"/>
                        </a:spcAft>
                      </a:pPr>
                      <a:r>
                        <a:rPr lang="ja-JP" altLang="en-US" sz="1100" kern="100" dirty="0" smtClean="0">
                          <a:effectLst/>
                        </a:rPr>
                        <a:t>①</a:t>
                      </a:r>
                      <a:r>
                        <a:rPr lang="ja-JP" sz="1100" kern="100" dirty="0" smtClean="0">
                          <a:effectLst/>
                        </a:rPr>
                        <a:t>対象</a:t>
                      </a:r>
                      <a:r>
                        <a:rPr lang="ja-JP" sz="1100" kern="100" dirty="0">
                          <a:effectLst/>
                        </a:rPr>
                        <a:t>施設</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1100" kern="100" dirty="0">
                          <a:effectLst/>
                        </a:rPr>
                        <a:t>国保法に準拠する【病院、診療所、児童福祉施設、</a:t>
                      </a:r>
                      <a:r>
                        <a:rPr lang="ja-JP" sz="1100" kern="100" dirty="0" err="1">
                          <a:effectLst/>
                        </a:rPr>
                        <a:t>障がい</a:t>
                      </a:r>
                      <a:r>
                        <a:rPr lang="ja-JP" sz="1100" kern="100" dirty="0">
                          <a:effectLst/>
                        </a:rPr>
                        <a:t>者支援施設、老人福祉施設、介護保険施設、介護保険特定施設】</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2734026065"/>
                  </a:ext>
                </a:extLst>
              </a:tr>
              <a:tr h="228600">
                <a:tc>
                  <a:txBody>
                    <a:bodyPr/>
                    <a:lstStyle/>
                    <a:p>
                      <a:pPr algn="just">
                        <a:spcAft>
                          <a:spcPts val="0"/>
                        </a:spcAft>
                      </a:pPr>
                      <a:r>
                        <a:rPr lang="ja-JP" altLang="en-US" sz="1100" kern="100" dirty="0" smtClean="0">
                          <a:effectLst/>
                        </a:rPr>
                        <a:t>②</a:t>
                      </a:r>
                      <a:r>
                        <a:rPr lang="ja-JP" sz="1100" kern="100" dirty="0" smtClean="0">
                          <a:effectLst/>
                        </a:rPr>
                        <a:t>保険</a:t>
                      </a:r>
                      <a:r>
                        <a:rPr lang="ja-JP" sz="1100" kern="100" dirty="0">
                          <a:effectLst/>
                        </a:rPr>
                        <a:t>種別</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1100" kern="100">
                          <a:effectLst/>
                        </a:rPr>
                        <a:t>現行どおり【国保（国保組合除く）、後期】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4086162567"/>
                  </a:ext>
                </a:extLst>
              </a:tr>
              <a:tr h="123825">
                <a:tc>
                  <a:txBody>
                    <a:bodyPr/>
                    <a:lstStyle/>
                    <a:p>
                      <a:pPr algn="just">
                        <a:spcAft>
                          <a:spcPts val="0"/>
                        </a:spcAft>
                      </a:pPr>
                      <a:r>
                        <a:rPr lang="ja-JP" altLang="en-US" sz="1100" kern="100" dirty="0" smtClean="0">
                          <a:effectLst/>
                        </a:rPr>
                        <a:t>③</a:t>
                      </a:r>
                      <a:r>
                        <a:rPr lang="ja-JP" sz="1100" kern="100" dirty="0" smtClean="0">
                          <a:effectLst/>
                        </a:rPr>
                        <a:t>２</a:t>
                      </a:r>
                      <a:r>
                        <a:rPr lang="ja-JP" sz="1100" kern="100" dirty="0">
                          <a:effectLst/>
                        </a:rPr>
                        <a:t>以上の施設等に継続入所等した場合の取扱い</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1100" kern="100" dirty="0">
                          <a:effectLst/>
                        </a:rPr>
                        <a:t>国保法に準拠する【最初の施設等入所等前の市町村が実施主体となる】</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603282938"/>
                  </a:ext>
                </a:extLst>
              </a:tr>
              <a:tr h="104775">
                <a:tc>
                  <a:txBody>
                    <a:bodyPr/>
                    <a:lstStyle/>
                    <a:p>
                      <a:pPr algn="just">
                        <a:spcAft>
                          <a:spcPts val="0"/>
                        </a:spcAft>
                      </a:pPr>
                      <a:r>
                        <a:rPr lang="ja-JP" altLang="en-US" sz="1100" kern="100" dirty="0" smtClean="0">
                          <a:effectLst/>
                        </a:rPr>
                        <a:t>④</a:t>
                      </a:r>
                      <a:r>
                        <a:rPr lang="ja-JP" sz="1100" kern="100" dirty="0" smtClean="0">
                          <a:effectLst/>
                        </a:rPr>
                        <a:t>適用</a:t>
                      </a:r>
                      <a:r>
                        <a:rPr lang="ja-JP" sz="1100" kern="100" dirty="0">
                          <a:effectLst/>
                        </a:rPr>
                        <a:t>区分</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1100" kern="100">
                          <a:effectLst/>
                        </a:rPr>
                        <a:t>実施時期時点の現入所者から適用</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3422698689"/>
                  </a:ext>
                </a:extLst>
              </a:tr>
              <a:tr h="171450">
                <a:tc>
                  <a:txBody>
                    <a:bodyPr/>
                    <a:lstStyle/>
                    <a:p>
                      <a:pPr algn="just">
                        <a:spcAft>
                          <a:spcPts val="0"/>
                        </a:spcAft>
                      </a:pPr>
                      <a:r>
                        <a:rPr lang="ja-JP" altLang="en-US" sz="1100" kern="100" dirty="0" smtClean="0">
                          <a:effectLst/>
                        </a:rPr>
                        <a:t>⑤</a:t>
                      </a:r>
                      <a:r>
                        <a:rPr lang="ja-JP" sz="1100" kern="100" dirty="0" smtClean="0">
                          <a:effectLst/>
                        </a:rPr>
                        <a:t>実施</a:t>
                      </a:r>
                      <a:r>
                        <a:rPr lang="ja-JP" sz="1100" kern="100" dirty="0">
                          <a:effectLst/>
                        </a:rPr>
                        <a:t>時期</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sz="1100" kern="100" dirty="0">
                          <a:effectLst/>
                        </a:rPr>
                        <a:t>精神病床の入院への</a:t>
                      </a:r>
                      <a:r>
                        <a:rPr lang="ja-JP" sz="1100" kern="100" dirty="0" smtClean="0">
                          <a:effectLst/>
                        </a:rPr>
                        <a:t>助成</a:t>
                      </a:r>
                      <a:r>
                        <a:rPr lang="ja-JP" altLang="en-US" sz="1100" kern="100" dirty="0" smtClean="0">
                          <a:effectLst/>
                        </a:rPr>
                        <a:t>を</a:t>
                      </a:r>
                      <a:r>
                        <a:rPr lang="ja-JP" sz="1100" kern="100" dirty="0" smtClean="0">
                          <a:effectLst/>
                        </a:rPr>
                        <a:t>導入</a:t>
                      </a:r>
                      <a:r>
                        <a:rPr lang="ja-JP" altLang="en-US" sz="1100" kern="100" dirty="0" smtClean="0">
                          <a:effectLst/>
                        </a:rPr>
                        <a:t>する</a:t>
                      </a:r>
                      <a:r>
                        <a:rPr lang="ja-JP" sz="1100" kern="100" dirty="0" smtClean="0">
                          <a:effectLst/>
                        </a:rPr>
                        <a:t>時期</a:t>
                      </a:r>
                      <a:r>
                        <a:rPr lang="ja-JP" sz="1100" kern="100" dirty="0">
                          <a:effectLst/>
                        </a:rPr>
                        <a:t>に</a:t>
                      </a:r>
                      <a:r>
                        <a:rPr lang="ja-JP" sz="1100" kern="100" dirty="0" smtClean="0">
                          <a:effectLst/>
                        </a:rPr>
                        <a:t>合わせ</a:t>
                      </a:r>
                      <a:r>
                        <a:rPr lang="ja-JP" altLang="en-US" sz="1100" kern="100" dirty="0" smtClean="0">
                          <a:effectLst/>
                        </a:rPr>
                        <a:t>る</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2953192098"/>
                  </a:ext>
                </a:extLst>
              </a:tr>
            </a:tbl>
          </a:graphicData>
        </a:graphic>
      </p:graphicFrame>
      <p:sp>
        <p:nvSpPr>
          <p:cNvPr id="27" name="四角形吹き出し 26"/>
          <p:cNvSpPr/>
          <p:nvPr/>
        </p:nvSpPr>
        <p:spPr>
          <a:xfrm>
            <a:off x="6987988" y="4088283"/>
            <a:ext cx="3069575" cy="175070"/>
          </a:xfrm>
          <a:prstGeom prst="wedgeRectCallout">
            <a:avLst>
              <a:gd name="adj1" fmla="val -8961"/>
              <a:gd name="adj2" fmla="val 44736"/>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t>精神病床の入院へ助成を行うのが望ましい</a:t>
            </a:r>
            <a:endParaRPr kumimoji="1" lang="ja-JP" altLang="en-US" sz="1200" b="1" dirty="0"/>
          </a:p>
        </p:txBody>
      </p:sp>
      <p:sp>
        <p:nvSpPr>
          <p:cNvPr id="28" name="四角形吹き出し 27"/>
          <p:cNvSpPr/>
          <p:nvPr/>
        </p:nvSpPr>
        <p:spPr>
          <a:xfrm>
            <a:off x="6987988" y="6188486"/>
            <a:ext cx="2941204" cy="201087"/>
          </a:xfrm>
          <a:prstGeom prst="wedgeRectCallout">
            <a:avLst>
              <a:gd name="adj1" fmla="val -8961"/>
              <a:gd name="adj2" fmla="val 44736"/>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t>期間を限定なく助成を行うのが望ましい</a:t>
            </a:r>
            <a:endParaRPr kumimoji="1" lang="ja-JP" altLang="en-US" sz="1200" b="1" dirty="0"/>
          </a:p>
        </p:txBody>
      </p:sp>
      <p:sp>
        <p:nvSpPr>
          <p:cNvPr id="33" name="テキスト ボックス 32"/>
          <p:cNvSpPr txBox="1"/>
          <p:nvPr/>
        </p:nvSpPr>
        <p:spPr>
          <a:xfrm>
            <a:off x="10074472" y="183206"/>
            <a:ext cx="1582912" cy="276999"/>
          </a:xfrm>
          <a:prstGeom prst="rect">
            <a:avLst/>
          </a:prstGeom>
          <a:noFill/>
        </p:spPr>
        <p:txBody>
          <a:bodyPr wrap="square" rtlCol="0">
            <a:spAutoFit/>
          </a:bodyPr>
          <a:lstStyle/>
          <a:p>
            <a:r>
              <a:rPr lang="ja-JP" altLang="en-US" sz="1200" dirty="0" smtClean="0">
                <a:latin typeface="+mj-ea"/>
                <a:ea typeface="+mj-ea"/>
              </a:rPr>
              <a:t>令　和　２　年　１　月</a:t>
            </a:r>
            <a:endParaRPr kumimoji="1" lang="en-US" altLang="ja-JP" sz="1200" dirty="0" smtClean="0">
              <a:latin typeface="+mj-ea"/>
              <a:ea typeface="+mj-ea"/>
            </a:endParaRPr>
          </a:p>
        </p:txBody>
      </p:sp>
    </p:spTree>
    <p:extLst>
      <p:ext uri="{BB962C8B-B14F-4D97-AF65-F5344CB8AC3E}">
        <p14:creationId xmlns:p14="http://schemas.microsoft.com/office/powerpoint/2010/main" val="3698786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2914</TotalTime>
  <Words>465</Words>
  <Application>Microsoft Office PowerPoint</Application>
  <PresentationFormat>A3 297x420 mm</PresentationFormat>
  <Paragraphs>118</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ＭＳ Ｐゴシック</vt:lpstr>
      <vt:lpstr>ＭＳ 明朝</vt:lpstr>
      <vt:lpstr>Arial</vt:lpstr>
      <vt:lpstr>Calibri</vt:lpstr>
      <vt:lpstr>Century</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松浦　里枝</cp:lastModifiedBy>
  <cp:revision>739</cp:revision>
  <cp:lastPrinted>2019-12-18T01:37:25Z</cp:lastPrinted>
  <dcterms:created xsi:type="dcterms:W3CDTF">2015-05-19T01:13:24Z</dcterms:created>
  <dcterms:modified xsi:type="dcterms:W3CDTF">2020-01-31T00:35:07Z</dcterms:modified>
</cp:coreProperties>
</file>