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8233" autoAdjust="0"/>
  </p:normalViewPr>
  <p:slideViewPr>
    <p:cSldViewPr>
      <p:cViewPr>
        <p:scale>
          <a:sx n="100" d="100"/>
          <a:sy n="100" d="100"/>
        </p:scale>
        <p:origin x="-492" y="-77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4306737" cy="718309"/>
          </a:xfrm>
          <a:prstGeom prst="rect">
            <a:avLst/>
          </a:prstGeom>
        </p:spPr>
        <p:txBody>
          <a:bodyPr vert="horz" lIns="132692" tIns="66347" rIns="132692" bIns="66347"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90" y="0"/>
            <a:ext cx="4306737" cy="718309"/>
          </a:xfrm>
          <a:prstGeom prst="rect">
            <a:avLst/>
          </a:prstGeom>
        </p:spPr>
        <p:txBody>
          <a:bodyPr vert="horz" lIns="132692" tIns="66347" rIns="132692" bIns="66347" rtlCol="0"/>
          <a:lstStyle>
            <a:lvl1pPr algn="r">
              <a:defRPr sz="1700"/>
            </a:lvl1pPr>
          </a:lstStyle>
          <a:p>
            <a:fld id="{FF0A59C6-B442-41CC-80B7-5724F885AF1A}" type="datetimeFigureOut">
              <a:rPr kumimoji="1" lang="ja-JP" altLang="en-US" smtClean="0"/>
              <a:t>2019/11/5</a:t>
            </a:fld>
            <a:endParaRPr kumimoji="1" lang="ja-JP" altLang="en-US"/>
          </a:p>
        </p:txBody>
      </p:sp>
      <p:sp>
        <p:nvSpPr>
          <p:cNvPr id="4" name="スライド イメージ プレースホルダー 3"/>
          <p:cNvSpPr>
            <a:spLocks noGrp="1" noRot="1" noChangeAspect="1"/>
          </p:cNvSpPr>
          <p:nvPr>
            <p:ph type="sldImg" idx="2"/>
          </p:nvPr>
        </p:nvSpPr>
        <p:spPr>
          <a:xfrm>
            <a:off x="1377950" y="1077913"/>
            <a:ext cx="7183438" cy="5386387"/>
          </a:xfrm>
          <a:prstGeom prst="rect">
            <a:avLst/>
          </a:prstGeom>
          <a:noFill/>
          <a:ln w="12700">
            <a:solidFill>
              <a:prstClr val="black"/>
            </a:solidFill>
          </a:ln>
        </p:spPr>
        <p:txBody>
          <a:bodyPr vert="horz" lIns="132692" tIns="66347" rIns="132692" bIns="66347" rtlCol="0" anchor="ctr"/>
          <a:lstStyle/>
          <a:p>
            <a:endParaRPr lang="ja-JP" altLang="en-US"/>
          </a:p>
        </p:txBody>
      </p:sp>
      <p:sp>
        <p:nvSpPr>
          <p:cNvPr id="5" name="ノート プレースホルダー 4"/>
          <p:cNvSpPr>
            <a:spLocks noGrp="1"/>
          </p:cNvSpPr>
          <p:nvPr>
            <p:ph type="body" sz="quarter" idx="3"/>
          </p:nvPr>
        </p:nvSpPr>
        <p:spPr>
          <a:xfrm>
            <a:off x="994405" y="6825077"/>
            <a:ext cx="7950543" cy="6464776"/>
          </a:xfrm>
          <a:prstGeom prst="rect">
            <a:avLst/>
          </a:prstGeom>
        </p:spPr>
        <p:txBody>
          <a:bodyPr vert="horz" lIns="132692" tIns="66347" rIns="132692" bIns="6634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7" y="13647860"/>
            <a:ext cx="4306737" cy="718308"/>
          </a:xfrm>
          <a:prstGeom prst="rect">
            <a:avLst/>
          </a:prstGeom>
        </p:spPr>
        <p:txBody>
          <a:bodyPr vert="horz" lIns="132692" tIns="66347" rIns="132692" bIns="66347"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90" y="13647860"/>
            <a:ext cx="4306737" cy="718308"/>
          </a:xfrm>
          <a:prstGeom prst="rect">
            <a:avLst/>
          </a:prstGeom>
        </p:spPr>
        <p:txBody>
          <a:bodyPr vert="horz" lIns="132692" tIns="66347" rIns="132692" bIns="66347" rtlCol="0" anchor="b"/>
          <a:lstStyle>
            <a:lvl1pPr algn="r">
              <a:defRPr sz="1700"/>
            </a:lvl1pPr>
          </a:lstStyle>
          <a:p>
            <a:fld id="{57D89DD6-053F-404B-9DE1-7136D7918530}" type="slidenum">
              <a:rPr kumimoji="1" lang="ja-JP" altLang="en-US" smtClean="0"/>
              <a:t>‹#›</a:t>
            </a:fld>
            <a:endParaRPr kumimoji="1" lang="ja-JP" altLang="en-US"/>
          </a:p>
        </p:txBody>
      </p:sp>
    </p:spTree>
    <p:extLst>
      <p:ext uri="{BB962C8B-B14F-4D97-AF65-F5344CB8AC3E}">
        <p14:creationId xmlns:p14="http://schemas.microsoft.com/office/powerpoint/2010/main" val="32125101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7D89DD6-053F-404B-9DE1-7136D7918530}" type="slidenum">
              <a:rPr kumimoji="1" lang="ja-JP" altLang="en-US" smtClean="0"/>
              <a:t>1</a:t>
            </a:fld>
            <a:endParaRPr kumimoji="1" lang="ja-JP" altLang="en-US"/>
          </a:p>
        </p:txBody>
      </p:sp>
    </p:spTree>
    <p:extLst>
      <p:ext uri="{BB962C8B-B14F-4D97-AF65-F5344CB8AC3E}">
        <p14:creationId xmlns:p14="http://schemas.microsoft.com/office/powerpoint/2010/main" val="1594992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BCE62AC-810B-400C-AA78-86FAA26D33BA}" type="datetimeFigureOut">
              <a:rPr kumimoji="1" lang="ja-JP" altLang="en-US" smtClean="0"/>
              <a:t>2019/11/5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1659194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CE62AC-810B-400C-AA78-86FAA26D33BA}" type="datetimeFigureOut">
              <a:rPr kumimoji="1" lang="ja-JP" altLang="en-US" smtClean="0"/>
              <a:t>2019/11/5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75347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CE62AC-810B-400C-AA78-86FAA26D33BA}" type="datetimeFigureOut">
              <a:rPr kumimoji="1" lang="ja-JP" altLang="en-US" smtClean="0"/>
              <a:t>2019/11/5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266335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CE62AC-810B-400C-AA78-86FAA26D33BA}" type="datetimeFigureOut">
              <a:rPr kumimoji="1" lang="ja-JP" altLang="en-US" smtClean="0"/>
              <a:t>2019/11/5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1175809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BCE62AC-810B-400C-AA78-86FAA26D33BA}" type="datetimeFigureOut">
              <a:rPr kumimoji="1" lang="ja-JP" altLang="en-US" smtClean="0"/>
              <a:t>2019/11/5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3444617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BCE62AC-810B-400C-AA78-86FAA26D33BA}" type="datetimeFigureOut">
              <a:rPr kumimoji="1" lang="ja-JP" altLang="en-US" smtClean="0"/>
              <a:t>2019/11/5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3443479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BCE62AC-810B-400C-AA78-86FAA26D33BA}" type="datetimeFigureOut">
              <a:rPr kumimoji="1" lang="ja-JP" altLang="en-US" smtClean="0"/>
              <a:t>2019/11/5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3234944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BCE62AC-810B-400C-AA78-86FAA26D33BA}" type="datetimeFigureOut">
              <a:rPr kumimoji="1" lang="ja-JP" altLang="en-US" smtClean="0"/>
              <a:t>2019/11/5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2274237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BCE62AC-810B-400C-AA78-86FAA26D33BA}" type="datetimeFigureOut">
              <a:rPr kumimoji="1" lang="ja-JP" altLang="en-US" smtClean="0"/>
              <a:t>2019/11/5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1402678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BCE62AC-810B-400C-AA78-86FAA26D33BA}" type="datetimeFigureOut">
              <a:rPr kumimoji="1" lang="ja-JP" altLang="en-US" smtClean="0"/>
              <a:t>2019/11/5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332560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BCE62AC-810B-400C-AA78-86FAA26D33BA}" type="datetimeFigureOut">
              <a:rPr kumimoji="1" lang="ja-JP" altLang="en-US" smtClean="0"/>
              <a:t>2019/11/5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3654442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DBCE62AC-810B-400C-AA78-86FAA26D33BA}" type="datetimeFigureOut">
              <a:rPr kumimoji="1" lang="ja-JP" altLang="en-US" smtClean="0"/>
              <a:t>2019/11/5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246538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143136" y="26172"/>
            <a:ext cx="10434128" cy="651472"/>
            <a:chOff x="1200795" y="17600"/>
            <a:chExt cx="8742781" cy="651472"/>
          </a:xfrm>
        </p:grpSpPr>
        <p:sp>
          <p:nvSpPr>
            <p:cNvPr id="5" name="横巻き 4"/>
            <p:cNvSpPr/>
            <p:nvPr/>
          </p:nvSpPr>
          <p:spPr>
            <a:xfrm>
              <a:off x="1200795" y="17600"/>
              <a:ext cx="8742781" cy="651472"/>
            </a:xfrm>
            <a:prstGeom prst="horizontalScrol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1323072" y="112503"/>
              <a:ext cx="8620504" cy="461665"/>
            </a:xfrm>
            <a:prstGeom prst="rect">
              <a:avLst/>
            </a:prstGeom>
            <a:noFill/>
          </p:spPr>
          <p:txBody>
            <a:bodyPr wrap="square" rtlCol="0">
              <a:spAutoFit/>
            </a:bodyPr>
            <a:lstStyle/>
            <a:p>
              <a:pPr algn="ctr"/>
              <a:r>
                <a:rPr kumimoji="1" lang="ja-JP" altLang="en-US" sz="2400" b="1" dirty="0" smtClean="0">
                  <a:latin typeface="HG丸ｺﾞｼｯｸM-PRO" panose="020F0600000000000000" pitchFamily="50" charset="-128"/>
                  <a:ea typeface="HG丸ｺﾞｼｯｸM-PRO" panose="020F0600000000000000" pitchFamily="50" charset="-128"/>
                </a:rPr>
                <a:t>平成</a:t>
              </a:r>
              <a:r>
                <a:rPr kumimoji="1" lang="en-US" altLang="ja-JP" sz="2400" b="1" dirty="0" smtClean="0">
                  <a:latin typeface="HG丸ｺﾞｼｯｸM-PRO" panose="020F0600000000000000" pitchFamily="50" charset="-128"/>
                  <a:ea typeface="HG丸ｺﾞｼｯｸM-PRO" panose="020F0600000000000000" pitchFamily="50" charset="-128"/>
                </a:rPr>
                <a:t>30</a:t>
              </a:r>
              <a:r>
                <a:rPr kumimoji="1" lang="ja-JP" altLang="en-US" sz="2400" b="1" dirty="0" smtClean="0">
                  <a:latin typeface="HG丸ｺﾞｼｯｸM-PRO" panose="020F0600000000000000" pitchFamily="50" charset="-128"/>
                  <a:ea typeface="HG丸ｺﾞｼｯｸM-PRO" panose="020F0600000000000000" pitchFamily="50" charset="-128"/>
                </a:rPr>
                <a:t>年</a:t>
              </a:r>
              <a:r>
                <a:rPr kumimoji="1" lang="en-US" altLang="ja-JP" sz="2400" b="1" dirty="0" smtClean="0">
                  <a:latin typeface="HG丸ｺﾞｼｯｸM-PRO" panose="020F0600000000000000" pitchFamily="50" charset="-128"/>
                  <a:ea typeface="HG丸ｺﾞｼｯｸM-PRO" panose="020F0600000000000000" pitchFamily="50" charset="-128"/>
                </a:rPr>
                <a:t>4</a:t>
              </a:r>
              <a:r>
                <a:rPr kumimoji="1" lang="ja-JP" altLang="en-US" sz="2400" b="1" smtClean="0">
                  <a:latin typeface="HG丸ｺﾞｼｯｸM-PRO" panose="020F0600000000000000" pitchFamily="50" charset="-128"/>
                  <a:ea typeface="HG丸ｺﾞｼｯｸM-PRO" panose="020F0600000000000000" pitchFamily="50" charset="-128"/>
                </a:rPr>
                <a:t>月再構築において残された課題</a:t>
              </a:r>
              <a:r>
                <a:rPr lang="ja-JP" altLang="en-US" sz="2400" b="1" smtClean="0">
                  <a:latin typeface="HG丸ｺﾞｼｯｸM-PRO" panose="020F0600000000000000" pitchFamily="50" charset="-128"/>
                  <a:ea typeface="HG丸ｺﾞｼｯｸM-PRO" panose="020F0600000000000000" pitchFamily="50" charset="-128"/>
                </a:rPr>
                <a:t>について</a:t>
              </a:r>
              <a:r>
                <a:rPr kumimoji="1" lang="ja-JP" altLang="en-US" sz="2400" b="1" dirty="0" smtClean="0">
                  <a:latin typeface="HG丸ｺﾞｼｯｸM-PRO" panose="020F0600000000000000" pitchFamily="50" charset="-128"/>
                  <a:ea typeface="HG丸ｺﾞｼｯｸM-PRO" panose="020F0600000000000000" pitchFamily="50" charset="-128"/>
                </a:rPr>
                <a:t>　</a:t>
              </a:r>
              <a:r>
                <a:rPr lang="ja-JP" altLang="en-US" sz="2400" b="1" dirty="0">
                  <a:latin typeface="HG丸ｺﾞｼｯｸM-PRO" panose="020F0600000000000000" pitchFamily="50" charset="-128"/>
                  <a:ea typeface="HG丸ｺﾞｼｯｸM-PRO" panose="020F0600000000000000" pitchFamily="50" charset="-128"/>
                </a:rPr>
                <a:t>　</a:t>
              </a:r>
              <a:endParaRPr kumimoji="1" lang="ja-JP" altLang="en-US" sz="1000" b="1" dirty="0">
                <a:latin typeface="HG丸ｺﾞｼｯｸM-PRO" panose="020F0600000000000000" pitchFamily="50" charset="-128"/>
                <a:ea typeface="HG丸ｺﾞｼｯｸM-PRO" panose="020F0600000000000000" pitchFamily="50" charset="-128"/>
              </a:endParaRPr>
            </a:p>
          </p:txBody>
        </p:sp>
      </p:grpSp>
      <p:sp>
        <p:nvSpPr>
          <p:cNvPr id="17" name="正方形/長方形 16"/>
          <p:cNvSpPr/>
          <p:nvPr/>
        </p:nvSpPr>
        <p:spPr>
          <a:xfrm>
            <a:off x="6710200" y="818027"/>
            <a:ext cx="5996073" cy="3936622"/>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6879395" y="5331832"/>
            <a:ext cx="5645862" cy="3657411"/>
          </a:xfrm>
          <a:prstGeom prst="rect">
            <a:avLst/>
          </a:prstGeom>
          <a:noFill/>
          <a:ln>
            <a:solidFill>
              <a:schemeClr val="tx1"/>
            </a:solidFill>
            <a:prstDash val="sysDash"/>
          </a:ln>
        </p:spPr>
        <p:txBody>
          <a:bodyPr wrap="square" rtlCol="0">
            <a:spAutoFit/>
          </a:bodyPr>
          <a:lstStyle/>
          <a:p>
            <a:pPr>
              <a:lnSpc>
                <a:spcPts val="1400"/>
              </a:lnSpc>
            </a:pPr>
            <a:r>
              <a:rPr lang="en-US" altLang="ja-JP" sz="1200" b="1" dirty="0" smtClean="0">
                <a:latin typeface="+mn-ea"/>
              </a:rPr>
              <a:t>※</a:t>
            </a:r>
            <a:r>
              <a:rPr lang="ja-JP" altLang="en-US" sz="1200" b="1" dirty="0" smtClean="0">
                <a:latin typeface="+mn-ea"/>
              </a:rPr>
              <a:t>　精神病床</a:t>
            </a:r>
            <a:r>
              <a:rPr lang="ja-JP" altLang="en-US" sz="1200" b="1" dirty="0">
                <a:latin typeface="+mn-ea"/>
              </a:rPr>
              <a:t>へ</a:t>
            </a:r>
            <a:r>
              <a:rPr lang="ja-JP" altLang="en-US" sz="1200" b="1" dirty="0" smtClean="0">
                <a:latin typeface="+mn-ea"/>
              </a:rPr>
              <a:t>の入院の取扱い（</a:t>
            </a:r>
            <a:r>
              <a:rPr lang="en-US" altLang="ja-JP" sz="1200" b="1" dirty="0" smtClean="0">
                <a:latin typeface="+mn-ea"/>
              </a:rPr>
              <a:t>H30</a:t>
            </a:r>
            <a:r>
              <a:rPr lang="ja-JP" altLang="en-US" sz="1200" b="1" dirty="0" smtClean="0">
                <a:latin typeface="+mn-ea"/>
              </a:rPr>
              <a:t> 年</a:t>
            </a:r>
            <a:r>
              <a:rPr lang="en-US" altLang="ja-JP" sz="1200" b="1" dirty="0" smtClean="0">
                <a:latin typeface="+mn-ea"/>
              </a:rPr>
              <a:t>4</a:t>
            </a:r>
            <a:r>
              <a:rPr lang="ja-JP" altLang="en-US" sz="1200" b="1" dirty="0" smtClean="0">
                <a:latin typeface="+mn-ea"/>
              </a:rPr>
              <a:t>月再構築時に残された課題）</a:t>
            </a:r>
            <a:endParaRPr lang="en-US" altLang="ja-JP" sz="1200" b="1" dirty="0" smtClean="0">
              <a:latin typeface="+mn-ea"/>
            </a:endParaRPr>
          </a:p>
          <a:p>
            <a:pPr>
              <a:lnSpc>
                <a:spcPts val="1400"/>
              </a:lnSpc>
            </a:pPr>
            <a:endParaRPr lang="en-US" altLang="ja-JP" sz="1200" dirty="0" smtClean="0">
              <a:latin typeface="+mn-ea"/>
            </a:endParaRPr>
          </a:p>
          <a:p>
            <a:pPr>
              <a:lnSpc>
                <a:spcPts val="1400"/>
              </a:lnSpc>
            </a:pPr>
            <a:r>
              <a:rPr lang="ja-JP" altLang="en-US" sz="1100" dirty="0" smtClean="0">
                <a:latin typeface="+mn-ea"/>
              </a:rPr>
              <a:t>　精神医療の現場の専門家の意見や精神病床入院患者の入院実態などから、入院期間の限定など様々な課題について検討した結果、</a:t>
            </a:r>
            <a:r>
              <a:rPr lang="ja-JP" altLang="en-US" sz="1100" u="sng" dirty="0" smtClean="0">
                <a:latin typeface="+mn-ea"/>
              </a:rPr>
              <a:t>平成</a:t>
            </a:r>
            <a:r>
              <a:rPr lang="en-US" altLang="ja-JP" sz="1100" u="sng" dirty="0" smtClean="0">
                <a:latin typeface="+mn-ea"/>
              </a:rPr>
              <a:t>30</a:t>
            </a:r>
            <a:r>
              <a:rPr lang="ja-JP" altLang="en-US" sz="1100" u="sng" dirty="0" smtClean="0">
                <a:latin typeface="+mn-ea"/>
              </a:rPr>
              <a:t>年</a:t>
            </a:r>
            <a:r>
              <a:rPr lang="en-US" altLang="ja-JP" sz="1100" u="sng" dirty="0" smtClean="0">
                <a:latin typeface="+mn-ea"/>
              </a:rPr>
              <a:t>4</a:t>
            </a:r>
            <a:r>
              <a:rPr lang="ja-JP" altLang="en-US" sz="1100" u="sng" dirty="0" smtClean="0">
                <a:latin typeface="+mn-ea"/>
              </a:rPr>
              <a:t>月の再構築では助成対象外</a:t>
            </a:r>
            <a:r>
              <a:rPr lang="ja-JP" altLang="en-US" sz="1100" dirty="0" smtClean="0">
                <a:latin typeface="+mn-ea"/>
              </a:rPr>
              <a:t>とし、今後、</a:t>
            </a:r>
            <a:r>
              <a:rPr lang="ja-JP" altLang="en-US" sz="1100" dirty="0" err="1" smtClean="0">
                <a:latin typeface="+mn-ea"/>
              </a:rPr>
              <a:t>精神障がい</a:t>
            </a:r>
            <a:r>
              <a:rPr lang="ja-JP" altLang="en-US" sz="1100" dirty="0" smtClean="0">
                <a:latin typeface="+mn-ea"/>
              </a:rPr>
              <a:t>者の地域移行を充実・強化しつつ、</a:t>
            </a:r>
            <a:r>
              <a:rPr lang="ja-JP" altLang="en-US" sz="1100" b="1" u="sng" dirty="0" smtClean="0">
                <a:latin typeface="+mn-ea"/>
              </a:rPr>
              <a:t>引き続き検討することとなった</a:t>
            </a:r>
            <a:r>
              <a:rPr lang="ja-JP" altLang="en-US" sz="1100" b="1" dirty="0" smtClean="0">
                <a:latin typeface="+mn-ea"/>
              </a:rPr>
              <a:t>。</a:t>
            </a:r>
            <a:endParaRPr lang="en-US" altLang="ja-JP" sz="1100" b="1" dirty="0" smtClean="0">
              <a:latin typeface="+mn-ea"/>
            </a:endParaRPr>
          </a:p>
          <a:p>
            <a:pPr>
              <a:lnSpc>
                <a:spcPts val="1400"/>
              </a:lnSpc>
            </a:pPr>
            <a:r>
              <a:rPr lang="ja-JP" altLang="en-US" sz="1100" dirty="0">
                <a:latin typeface="+mn-ea"/>
              </a:rPr>
              <a:t>　</a:t>
            </a:r>
            <a:r>
              <a:rPr lang="ja-JP" altLang="en-US" sz="1100" dirty="0" smtClean="0">
                <a:latin typeface="+mn-ea"/>
              </a:rPr>
              <a:t>なお、</a:t>
            </a:r>
            <a:r>
              <a:rPr lang="ja-JP" altLang="en-US" sz="1100" u="sng" dirty="0" smtClean="0">
                <a:latin typeface="+mn-ea"/>
              </a:rPr>
              <a:t>従来は対象としていた</a:t>
            </a:r>
            <a:r>
              <a:rPr lang="ja-JP" altLang="en-US" sz="1100" u="sng" dirty="0" err="1" smtClean="0">
                <a:latin typeface="+mn-ea"/>
              </a:rPr>
              <a:t>精神障がい</a:t>
            </a:r>
            <a:r>
              <a:rPr lang="ja-JP" altLang="en-US" sz="1100" u="sng" dirty="0" smtClean="0">
                <a:latin typeface="+mn-ea"/>
              </a:rPr>
              <a:t>者以外の対象者の精神病床への入院に対する助成についても助成対象外</a:t>
            </a:r>
            <a:r>
              <a:rPr lang="ja-JP" altLang="en-US" sz="1100" dirty="0" smtClean="0">
                <a:latin typeface="+mn-ea"/>
              </a:rPr>
              <a:t>とし</a:t>
            </a:r>
            <a:r>
              <a:rPr lang="ja-JP" altLang="en-US" sz="1100" dirty="0">
                <a:latin typeface="+mn-ea"/>
              </a:rPr>
              <a:t>た</a:t>
            </a:r>
            <a:r>
              <a:rPr lang="ja-JP" altLang="en-US" sz="1100" dirty="0" smtClean="0">
                <a:latin typeface="+mn-ea"/>
              </a:rPr>
              <a:t>（ただし、</a:t>
            </a:r>
            <a:r>
              <a:rPr lang="ja-JP" altLang="en-US" sz="1100" u="sng" dirty="0" smtClean="0">
                <a:latin typeface="+mn-ea"/>
              </a:rPr>
              <a:t>経過措置期間を３年（令和３年３月末まで）設定した</a:t>
            </a:r>
            <a:r>
              <a:rPr lang="ja-JP" altLang="en-US" sz="1100" dirty="0" smtClean="0">
                <a:latin typeface="+mn-ea"/>
              </a:rPr>
              <a:t>）。</a:t>
            </a:r>
            <a:endParaRPr lang="en-US" altLang="ja-JP" sz="1100" dirty="0" smtClean="0">
              <a:latin typeface="+mn-ea"/>
            </a:endParaRPr>
          </a:p>
          <a:p>
            <a:pPr>
              <a:lnSpc>
                <a:spcPts val="600"/>
              </a:lnSpc>
            </a:pPr>
            <a:endParaRPr lang="en-US" altLang="ja-JP" sz="1100" dirty="0">
              <a:latin typeface="+mn-ea"/>
            </a:endParaRPr>
          </a:p>
          <a:p>
            <a:pPr>
              <a:lnSpc>
                <a:spcPts val="600"/>
              </a:lnSpc>
            </a:pPr>
            <a:endParaRPr lang="en-US" altLang="ja-JP" sz="400" dirty="0" smtClean="0">
              <a:latin typeface="+mn-ea"/>
            </a:endParaRPr>
          </a:p>
          <a:p>
            <a:pPr>
              <a:lnSpc>
                <a:spcPts val="1400"/>
              </a:lnSpc>
            </a:pPr>
            <a:r>
              <a:rPr lang="ja-JP" altLang="en-US" sz="1100" dirty="0" smtClean="0">
                <a:latin typeface="+mn-ea"/>
              </a:rPr>
              <a:t>　</a:t>
            </a:r>
            <a:r>
              <a:rPr lang="en-US" altLang="ja-JP" sz="1100" dirty="0" smtClean="0">
                <a:latin typeface="+mn-ea"/>
              </a:rPr>
              <a:t>【</a:t>
            </a:r>
            <a:r>
              <a:rPr lang="ja-JP" altLang="en-US" sz="1100" dirty="0" smtClean="0">
                <a:latin typeface="+mn-ea"/>
              </a:rPr>
              <a:t>理由</a:t>
            </a:r>
            <a:r>
              <a:rPr lang="en-US" altLang="ja-JP" sz="1100" dirty="0" smtClean="0">
                <a:latin typeface="+mn-ea"/>
              </a:rPr>
              <a:t>】</a:t>
            </a:r>
            <a:endParaRPr lang="en-US" altLang="ja-JP" sz="1100" dirty="0">
              <a:latin typeface="+mn-ea"/>
            </a:endParaRPr>
          </a:p>
          <a:p>
            <a:pPr>
              <a:lnSpc>
                <a:spcPts val="1400"/>
              </a:lnSpc>
            </a:pPr>
            <a:r>
              <a:rPr lang="ja-JP" altLang="en-US" sz="1100" dirty="0" smtClean="0">
                <a:latin typeface="+mn-ea"/>
              </a:rPr>
              <a:t>　　〇</a:t>
            </a:r>
            <a:r>
              <a:rPr lang="ja-JP" altLang="en-US" sz="1100" dirty="0" err="1" smtClean="0">
                <a:latin typeface="+mn-ea"/>
              </a:rPr>
              <a:t>精神障がい</a:t>
            </a:r>
            <a:r>
              <a:rPr lang="ja-JP" altLang="en-US" sz="1100" dirty="0" smtClean="0">
                <a:latin typeface="+mn-ea"/>
              </a:rPr>
              <a:t>者の地域移行施策との整合性</a:t>
            </a:r>
            <a:endParaRPr lang="en-US" altLang="ja-JP" sz="1100" dirty="0" smtClean="0">
              <a:latin typeface="+mn-ea"/>
            </a:endParaRPr>
          </a:p>
          <a:p>
            <a:pPr>
              <a:lnSpc>
                <a:spcPts val="1400"/>
              </a:lnSpc>
            </a:pPr>
            <a:r>
              <a:rPr kumimoji="1" lang="ja-JP" altLang="en-US" sz="1100" dirty="0" smtClean="0">
                <a:latin typeface="+mn-ea"/>
              </a:rPr>
              <a:t>　　〇入院履歴を把握する技術的問題</a:t>
            </a:r>
            <a:endParaRPr kumimoji="1" lang="en-US" altLang="ja-JP" sz="1100" dirty="0" smtClean="0">
              <a:latin typeface="+mn-ea"/>
            </a:endParaRPr>
          </a:p>
          <a:p>
            <a:pPr>
              <a:lnSpc>
                <a:spcPts val="1400"/>
              </a:lnSpc>
            </a:pPr>
            <a:r>
              <a:rPr lang="ja-JP" altLang="en-US" sz="1100" dirty="0">
                <a:latin typeface="+mn-ea"/>
              </a:rPr>
              <a:t>　</a:t>
            </a:r>
            <a:r>
              <a:rPr lang="ja-JP" altLang="en-US" sz="1100" dirty="0" smtClean="0">
                <a:latin typeface="+mn-ea"/>
              </a:rPr>
              <a:t>　〇助成額の財源確保のためのさらなる対象者の自己負担増に対する懸念</a:t>
            </a:r>
            <a:endParaRPr lang="en-US" altLang="ja-JP" sz="1100" dirty="0">
              <a:latin typeface="+mn-ea"/>
            </a:endParaRPr>
          </a:p>
          <a:p>
            <a:pPr>
              <a:lnSpc>
                <a:spcPts val="1400"/>
              </a:lnSpc>
            </a:pPr>
            <a:endParaRPr lang="en-US" altLang="ja-JP" sz="1100" dirty="0" smtClean="0">
              <a:latin typeface="+mn-ea"/>
            </a:endParaRPr>
          </a:p>
          <a:p>
            <a:pPr>
              <a:lnSpc>
                <a:spcPts val="1400"/>
              </a:lnSpc>
            </a:pPr>
            <a:endParaRPr lang="en-US" altLang="ja-JP" sz="1100" dirty="0" smtClean="0">
              <a:latin typeface="+mn-ea"/>
            </a:endParaRPr>
          </a:p>
          <a:p>
            <a:pPr>
              <a:lnSpc>
                <a:spcPts val="1400"/>
              </a:lnSpc>
            </a:pPr>
            <a:endParaRPr lang="en-US" altLang="ja-JP" sz="1100" dirty="0">
              <a:latin typeface="+mn-ea"/>
            </a:endParaRPr>
          </a:p>
          <a:p>
            <a:pPr>
              <a:lnSpc>
                <a:spcPts val="1400"/>
              </a:lnSpc>
            </a:pPr>
            <a:endParaRPr lang="en-US" altLang="ja-JP" sz="1100" dirty="0" smtClean="0">
              <a:latin typeface="+mn-ea"/>
            </a:endParaRPr>
          </a:p>
          <a:p>
            <a:pPr>
              <a:lnSpc>
                <a:spcPts val="1400"/>
              </a:lnSpc>
            </a:pPr>
            <a:endParaRPr lang="en-US" altLang="ja-JP" sz="1100" dirty="0">
              <a:latin typeface="+mn-ea"/>
            </a:endParaRPr>
          </a:p>
          <a:p>
            <a:pPr>
              <a:lnSpc>
                <a:spcPts val="1400"/>
              </a:lnSpc>
            </a:pPr>
            <a:endParaRPr lang="en-US" altLang="ja-JP" sz="1100" dirty="0" smtClean="0">
              <a:latin typeface="+mn-ea"/>
            </a:endParaRPr>
          </a:p>
          <a:p>
            <a:pPr>
              <a:lnSpc>
                <a:spcPts val="1400"/>
              </a:lnSpc>
            </a:pPr>
            <a:endParaRPr lang="en-US" altLang="ja-JP" sz="1100" dirty="0">
              <a:latin typeface="+mn-ea"/>
            </a:endParaRPr>
          </a:p>
          <a:p>
            <a:pPr>
              <a:lnSpc>
                <a:spcPts val="1400"/>
              </a:lnSpc>
            </a:pPr>
            <a:endParaRPr lang="en-US" altLang="ja-JP" sz="1100" dirty="0" smtClean="0">
              <a:latin typeface="+mn-ea"/>
            </a:endParaRPr>
          </a:p>
        </p:txBody>
      </p:sp>
      <p:sp>
        <p:nvSpPr>
          <p:cNvPr id="24" name="テキスト ボックス 23"/>
          <p:cNvSpPr txBox="1"/>
          <p:nvPr/>
        </p:nvSpPr>
        <p:spPr>
          <a:xfrm>
            <a:off x="7102567" y="7575807"/>
            <a:ext cx="5328592" cy="1349087"/>
          </a:xfrm>
          <a:prstGeom prst="rect">
            <a:avLst/>
          </a:prstGeom>
          <a:noFill/>
          <a:ln>
            <a:solidFill>
              <a:schemeClr val="tx1"/>
            </a:solidFill>
            <a:prstDash val="sysDash"/>
          </a:ln>
        </p:spPr>
        <p:txBody>
          <a:bodyPr wrap="square" rtlCol="0">
            <a:spAutoFit/>
          </a:bodyPr>
          <a:lstStyle/>
          <a:p>
            <a:pPr>
              <a:lnSpc>
                <a:spcPts val="1400"/>
              </a:lnSpc>
            </a:pPr>
            <a:r>
              <a:rPr kumimoji="1" lang="ja-JP" altLang="en-US" sz="1100" dirty="0" smtClean="0">
                <a:latin typeface="+mn-ea"/>
              </a:rPr>
              <a:t>平成</a:t>
            </a:r>
            <a:r>
              <a:rPr kumimoji="1" lang="en-US" altLang="ja-JP" sz="1100" dirty="0" smtClean="0">
                <a:latin typeface="+mn-ea"/>
              </a:rPr>
              <a:t>30</a:t>
            </a:r>
            <a:r>
              <a:rPr kumimoji="1" lang="ja-JP" altLang="en-US" sz="1100" dirty="0" smtClean="0">
                <a:latin typeface="+mn-ea"/>
              </a:rPr>
              <a:t>年</a:t>
            </a:r>
            <a:r>
              <a:rPr kumimoji="1" lang="en-US" altLang="ja-JP" sz="1100" dirty="0" smtClean="0">
                <a:latin typeface="+mn-ea"/>
              </a:rPr>
              <a:t>2</a:t>
            </a:r>
            <a:r>
              <a:rPr kumimoji="1" lang="ja-JP" altLang="en-US" sz="1100" dirty="0" smtClean="0">
                <a:latin typeface="+mn-ea"/>
              </a:rPr>
              <a:t>月議会　本会議（一般）</a:t>
            </a:r>
            <a:endParaRPr kumimoji="1" lang="en-US" altLang="ja-JP" sz="1100" dirty="0" smtClean="0">
              <a:latin typeface="+mn-ea"/>
            </a:endParaRPr>
          </a:p>
          <a:p>
            <a:pPr>
              <a:lnSpc>
                <a:spcPts val="1400"/>
              </a:lnSpc>
            </a:pPr>
            <a:r>
              <a:rPr kumimoji="1" lang="en-US" altLang="ja-JP" sz="1100" dirty="0" smtClean="0">
                <a:latin typeface="+mn-ea"/>
              </a:rPr>
              <a:t>《</a:t>
            </a:r>
            <a:r>
              <a:rPr kumimoji="1" lang="ja-JP" altLang="en-US" sz="1100" dirty="0" smtClean="0">
                <a:latin typeface="+mn-ea"/>
              </a:rPr>
              <a:t>知事答弁</a:t>
            </a:r>
            <a:r>
              <a:rPr lang="en-US" altLang="ja-JP" sz="1100" dirty="0" smtClean="0">
                <a:latin typeface="+mn-ea"/>
              </a:rPr>
              <a:t>》</a:t>
            </a:r>
            <a:endParaRPr kumimoji="1" lang="en-US" altLang="ja-JP" sz="1100" dirty="0">
              <a:latin typeface="+mn-ea"/>
            </a:endParaRPr>
          </a:p>
          <a:p>
            <a:pPr>
              <a:lnSpc>
                <a:spcPts val="1400"/>
              </a:lnSpc>
            </a:pPr>
            <a:r>
              <a:rPr lang="ja-JP" altLang="en-US" sz="1100" dirty="0" smtClean="0">
                <a:latin typeface="+mn-ea"/>
              </a:rPr>
              <a:t>　精神</a:t>
            </a:r>
            <a:r>
              <a:rPr lang="ja-JP" altLang="en-US" sz="1100" dirty="0">
                <a:latin typeface="+mn-ea"/>
              </a:rPr>
              <a:t>病床への入院については、</a:t>
            </a:r>
            <a:r>
              <a:rPr lang="ja-JP" altLang="en-US" sz="1100" dirty="0" err="1">
                <a:latin typeface="+mn-ea"/>
              </a:rPr>
              <a:t>精神障がい</a:t>
            </a:r>
            <a:r>
              <a:rPr lang="ja-JP" altLang="en-US" sz="1100" dirty="0">
                <a:latin typeface="+mn-ea"/>
              </a:rPr>
              <a:t>者の地域移行促進の取組みとの整合性を担保する必要があることなどを踏まえ、平成</a:t>
            </a:r>
            <a:r>
              <a:rPr lang="en-US" altLang="ja-JP" sz="1100" dirty="0">
                <a:latin typeface="+mn-ea"/>
              </a:rPr>
              <a:t>30</a:t>
            </a:r>
            <a:r>
              <a:rPr lang="ja-JP" altLang="en-US" sz="1100" dirty="0">
                <a:latin typeface="+mn-ea"/>
              </a:rPr>
              <a:t>年</a:t>
            </a:r>
            <a:r>
              <a:rPr lang="en-US" altLang="ja-JP" sz="1100" dirty="0">
                <a:latin typeface="+mn-ea"/>
              </a:rPr>
              <a:t>3</a:t>
            </a:r>
            <a:r>
              <a:rPr lang="ja-JP" altLang="en-US" sz="1100" dirty="0">
                <a:latin typeface="+mn-ea"/>
              </a:rPr>
              <a:t>月末時点での助成対象者について３年の経過措置期間を設定した上で、対象外としたところであります。今後、</a:t>
            </a:r>
            <a:r>
              <a:rPr lang="ja-JP" altLang="en-US" sz="1100" dirty="0" err="1">
                <a:latin typeface="+mn-ea"/>
              </a:rPr>
              <a:t>精神障がい</a:t>
            </a:r>
            <a:r>
              <a:rPr lang="ja-JP" altLang="en-US" sz="1100" dirty="0">
                <a:latin typeface="+mn-ea"/>
              </a:rPr>
              <a:t>者の地域移行を充実・強化しつつ、精神病床への入院の</a:t>
            </a:r>
            <a:r>
              <a:rPr lang="ja-JP" altLang="en-US" sz="1100" dirty="0" smtClean="0">
                <a:latin typeface="+mn-ea"/>
              </a:rPr>
              <a:t>取扱いについて</a:t>
            </a:r>
            <a:r>
              <a:rPr lang="ja-JP" altLang="en-US" sz="1100" dirty="0">
                <a:latin typeface="+mn-ea"/>
              </a:rPr>
              <a:t>、</a:t>
            </a:r>
            <a:r>
              <a:rPr lang="ja-JP" altLang="en-US" sz="1100" b="1" u="sng" dirty="0">
                <a:latin typeface="+mn-ea"/>
              </a:rPr>
              <a:t>引き続き検討していくこととしております</a:t>
            </a:r>
            <a:r>
              <a:rPr lang="ja-JP" altLang="en-US" sz="1100" b="1" u="sng" dirty="0" smtClean="0">
                <a:latin typeface="+mn-ea"/>
              </a:rPr>
              <a:t>。</a:t>
            </a:r>
            <a:endParaRPr lang="en-US" altLang="ja-JP" sz="1100" b="1" u="sng" dirty="0" smtClean="0">
              <a:latin typeface="+mn-ea"/>
            </a:endParaRPr>
          </a:p>
        </p:txBody>
      </p:sp>
      <p:sp>
        <p:nvSpPr>
          <p:cNvPr id="34" name="正方形/長方形 33"/>
          <p:cNvSpPr/>
          <p:nvPr/>
        </p:nvSpPr>
        <p:spPr>
          <a:xfrm>
            <a:off x="6710201" y="5062059"/>
            <a:ext cx="5996072" cy="4203037"/>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17"/>
          <p:cNvSpPr/>
          <p:nvPr/>
        </p:nvSpPr>
        <p:spPr>
          <a:xfrm>
            <a:off x="6633826" y="4876354"/>
            <a:ext cx="2448272" cy="390513"/>
          </a:xfrm>
          <a:prstGeom prst="ellipse">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smtClean="0">
                <a:solidFill>
                  <a:schemeClr val="tx1"/>
                </a:solidFill>
              </a:rPr>
              <a:t>残され</a:t>
            </a:r>
            <a:r>
              <a:rPr lang="ja-JP" altLang="en-US" sz="1800" dirty="0" smtClean="0">
                <a:solidFill>
                  <a:schemeClr val="tx1"/>
                </a:solidFill>
              </a:rPr>
              <a:t>た課題</a:t>
            </a:r>
            <a:endParaRPr kumimoji="1" lang="ja-JP" altLang="en-US" sz="1800" dirty="0">
              <a:solidFill>
                <a:schemeClr val="tx1"/>
              </a:solidFill>
            </a:endParaRPr>
          </a:p>
        </p:txBody>
      </p:sp>
      <p:sp>
        <p:nvSpPr>
          <p:cNvPr id="32" name="正方形/長方形 31"/>
          <p:cNvSpPr/>
          <p:nvPr/>
        </p:nvSpPr>
        <p:spPr>
          <a:xfrm>
            <a:off x="243891" y="4296544"/>
            <a:ext cx="6333355" cy="4968552"/>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5"/>
          <p:cNvSpPr/>
          <p:nvPr/>
        </p:nvSpPr>
        <p:spPr>
          <a:xfrm>
            <a:off x="167839" y="3983155"/>
            <a:ext cx="6336077" cy="433820"/>
          </a:xfrm>
          <a:prstGeom prst="ellipse">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800" dirty="0">
                <a:solidFill>
                  <a:schemeClr val="tx1"/>
                </a:solidFill>
              </a:rPr>
              <a:t>H30.4</a:t>
            </a:r>
            <a:r>
              <a:rPr lang="ja-JP" altLang="en-US" sz="1800" dirty="0">
                <a:solidFill>
                  <a:schemeClr val="tx1"/>
                </a:solidFill>
              </a:rPr>
              <a:t>の</a:t>
            </a:r>
            <a:r>
              <a:rPr lang="ja-JP" altLang="en-US" sz="1800" dirty="0" smtClean="0">
                <a:solidFill>
                  <a:schemeClr val="tx1"/>
                </a:solidFill>
              </a:rPr>
              <a:t>再構築後の対象者、自己負担額等</a:t>
            </a:r>
            <a:endParaRPr lang="ja-JP" altLang="en-US" sz="1800" dirty="0">
              <a:solidFill>
                <a:schemeClr val="tx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2937003460"/>
              </p:ext>
            </p:extLst>
          </p:nvPr>
        </p:nvGraphicFramePr>
        <p:xfrm>
          <a:off x="447145" y="4606647"/>
          <a:ext cx="6052346" cy="4357112"/>
        </p:xfrm>
        <a:graphic>
          <a:graphicData uri="http://schemas.openxmlformats.org/drawingml/2006/table">
            <a:tbl>
              <a:tblPr firstRow="1" bandRow="1">
                <a:tableStyleId>{5C22544A-7EE6-4342-B048-85BDC9FD1C3A}</a:tableStyleId>
              </a:tblPr>
              <a:tblGrid>
                <a:gridCol w="1115780">
                  <a:extLst>
                    <a:ext uri="{9D8B030D-6E8A-4147-A177-3AD203B41FA5}">
                      <a16:colId xmlns:a16="http://schemas.microsoft.com/office/drawing/2014/main" val="1667255792"/>
                    </a:ext>
                  </a:extLst>
                </a:gridCol>
                <a:gridCol w="2808312">
                  <a:extLst>
                    <a:ext uri="{9D8B030D-6E8A-4147-A177-3AD203B41FA5}">
                      <a16:colId xmlns:a16="http://schemas.microsoft.com/office/drawing/2014/main" val="3375436009"/>
                    </a:ext>
                  </a:extLst>
                </a:gridCol>
                <a:gridCol w="1224136">
                  <a:extLst>
                    <a:ext uri="{9D8B030D-6E8A-4147-A177-3AD203B41FA5}">
                      <a16:colId xmlns:a16="http://schemas.microsoft.com/office/drawing/2014/main" val="3493422882"/>
                    </a:ext>
                  </a:extLst>
                </a:gridCol>
                <a:gridCol w="904118">
                  <a:extLst>
                    <a:ext uri="{9D8B030D-6E8A-4147-A177-3AD203B41FA5}">
                      <a16:colId xmlns:a16="http://schemas.microsoft.com/office/drawing/2014/main" val="1957040713"/>
                    </a:ext>
                  </a:extLst>
                </a:gridCol>
              </a:tblGrid>
              <a:tr h="288032">
                <a:tc>
                  <a:txBody>
                    <a:bodyPr/>
                    <a:lstStyle/>
                    <a:p>
                      <a:r>
                        <a:rPr kumimoji="1" lang="ja-JP" altLang="en-US" sz="1050" dirty="0" smtClean="0"/>
                        <a:t>区分</a:t>
                      </a:r>
                      <a:endParaRPr kumimoji="1" lang="ja-JP" altLang="en-US" sz="1050" dirty="0"/>
                    </a:p>
                  </a:txBody>
                  <a:tcPr/>
                </a:tc>
                <a:tc>
                  <a:txBody>
                    <a:bodyPr/>
                    <a:lstStyle/>
                    <a:p>
                      <a:r>
                        <a:rPr kumimoji="1" lang="ja-JP" altLang="en-US" sz="1050" dirty="0" smtClean="0"/>
                        <a:t>対象者</a:t>
                      </a:r>
                      <a:endParaRPr kumimoji="1" lang="ja-JP" altLang="en-US" sz="1050" dirty="0"/>
                    </a:p>
                  </a:txBody>
                  <a:tcPr/>
                </a:tc>
                <a:tc>
                  <a:txBody>
                    <a:bodyPr/>
                    <a:lstStyle/>
                    <a:p>
                      <a:r>
                        <a:rPr kumimoji="1" lang="ja-JP" altLang="en-US" sz="1050" dirty="0" smtClean="0"/>
                        <a:t>自己負担額</a:t>
                      </a:r>
                      <a:endParaRPr kumimoji="1" lang="ja-JP" altLang="en-US" sz="1050" dirty="0"/>
                    </a:p>
                  </a:txBody>
                  <a:tcPr/>
                </a:tc>
                <a:tc>
                  <a:txBody>
                    <a:bodyPr/>
                    <a:lstStyle/>
                    <a:p>
                      <a:r>
                        <a:rPr kumimoji="1" lang="ja-JP" altLang="en-US" sz="1050" dirty="0" smtClean="0"/>
                        <a:t>所得制限</a:t>
                      </a:r>
                      <a:endParaRPr kumimoji="1" lang="ja-JP" altLang="en-US" sz="1050" dirty="0"/>
                    </a:p>
                  </a:txBody>
                  <a:tcPr/>
                </a:tc>
                <a:extLst>
                  <a:ext uri="{0D108BD9-81ED-4DB2-BD59-A6C34878D82A}">
                    <a16:rowId xmlns:a16="http://schemas.microsoft.com/office/drawing/2014/main" val="1106490237"/>
                  </a:ext>
                </a:extLst>
              </a:tr>
              <a:tr h="1325880">
                <a:tc>
                  <a:txBody>
                    <a:bodyPr/>
                    <a:lstStyle/>
                    <a:p>
                      <a:r>
                        <a:rPr kumimoji="1" lang="ja-JP" altLang="en-US" sz="900" dirty="0" smtClean="0"/>
                        <a:t>老人医療</a:t>
                      </a:r>
                      <a:endParaRPr kumimoji="1" lang="en-US" altLang="ja-JP" sz="900" dirty="0" smtClean="0"/>
                    </a:p>
                    <a:p>
                      <a:endParaRPr kumimoji="1" lang="en-US" altLang="ja-JP" sz="900" dirty="0" smtClean="0"/>
                    </a:p>
                    <a:p>
                      <a:r>
                        <a:rPr kumimoji="1" lang="ja-JP" altLang="en-US" sz="900" dirty="0" smtClean="0"/>
                        <a:t>平成</a:t>
                      </a:r>
                      <a:r>
                        <a:rPr kumimoji="1" lang="en-US" altLang="ja-JP" sz="900" dirty="0" smtClean="0"/>
                        <a:t>30</a:t>
                      </a:r>
                      <a:r>
                        <a:rPr kumimoji="1" lang="ja-JP" altLang="en-US" sz="900" dirty="0" smtClean="0"/>
                        <a:t>年</a:t>
                      </a:r>
                      <a:r>
                        <a:rPr kumimoji="1" lang="en-US" altLang="ja-JP" sz="900" dirty="0" smtClean="0"/>
                        <a:t>4</a:t>
                      </a:r>
                      <a:r>
                        <a:rPr kumimoji="1" lang="ja-JP" altLang="en-US" sz="900" dirty="0" smtClean="0"/>
                        <a:t>月</a:t>
                      </a:r>
                      <a:r>
                        <a:rPr kumimoji="1" lang="en-US" altLang="ja-JP" sz="900" dirty="0" smtClean="0"/>
                        <a:t>1</a:t>
                      </a:r>
                      <a:r>
                        <a:rPr kumimoji="1" lang="ja-JP" altLang="en-US" sz="900" dirty="0" smtClean="0"/>
                        <a:t>日制度廃止</a:t>
                      </a:r>
                    </a:p>
                    <a:p>
                      <a:r>
                        <a:rPr kumimoji="1" lang="ja-JP" altLang="en-US" sz="900" dirty="0" smtClean="0"/>
                        <a:t>　（ただし、平成</a:t>
                      </a:r>
                      <a:r>
                        <a:rPr kumimoji="1" lang="en-US" altLang="ja-JP" sz="900" dirty="0" smtClean="0"/>
                        <a:t>30</a:t>
                      </a:r>
                      <a:r>
                        <a:rPr kumimoji="1" lang="ja-JP" altLang="en-US" sz="900" dirty="0" smtClean="0"/>
                        <a:t>年</a:t>
                      </a:r>
                      <a:r>
                        <a:rPr kumimoji="1" lang="en-US" altLang="ja-JP" sz="900" dirty="0" smtClean="0"/>
                        <a:t>3</a:t>
                      </a:r>
                      <a:r>
                        <a:rPr kumimoji="1" lang="ja-JP" altLang="en-US" sz="900" dirty="0" smtClean="0"/>
                        <a:t>月</a:t>
                      </a:r>
                      <a:r>
                        <a:rPr kumimoji="1" lang="en-US" altLang="ja-JP" sz="900" dirty="0" smtClean="0"/>
                        <a:t>31</a:t>
                      </a:r>
                      <a:r>
                        <a:rPr kumimoji="1" lang="ja-JP" altLang="en-US" sz="900" dirty="0" smtClean="0"/>
                        <a:t>日時点の対象者は、令和</a:t>
                      </a:r>
                      <a:r>
                        <a:rPr kumimoji="1" lang="en-US" altLang="ja-JP" sz="900" dirty="0" smtClean="0"/>
                        <a:t>3</a:t>
                      </a:r>
                      <a:r>
                        <a:rPr kumimoji="1" lang="ja-JP" altLang="en-US" sz="900" dirty="0" smtClean="0"/>
                        <a:t>年</a:t>
                      </a:r>
                      <a:r>
                        <a:rPr kumimoji="1" lang="en-US" altLang="ja-JP" sz="900" dirty="0" smtClean="0"/>
                        <a:t>3</a:t>
                      </a:r>
                      <a:r>
                        <a:rPr kumimoji="1" lang="ja-JP" altLang="en-US" sz="900" dirty="0" smtClean="0"/>
                        <a:t>月</a:t>
                      </a:r>
                      <a:r>
                        <a:rPr kumimoji="1" lang="en-US" altLang="ja-JP" sz="900" dirty="0" smtClean="0"/>
                        <a:t>31</a:t>
                      </a:r>
                      <a:r>
                        <a:rPr kumimoji="1" lang="ja-JP" altLang="en-US" sz="900" dirty="0" smtClean="0"/>
                        <a:t>日までの経過措置あり）</a:t>
                      </a:r>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●平成</a:t>
                      </a:r>
                      <a:r>
                        <a:rPr kumimoji="0" lang="en-US" altLang="ja-JP" sz="900" b="0" i="0" u="none" strike="noStrike" cap="none" normalizeH="0" baseline="0" dirty="0" smtClean="0">
                          <a:ln>
                            <a:noFill/>
                          </a:ln>
                          <a:solidFill>
                            <a:schemeClr val="tx1"/>
                          </a:solidFill>
                          <a:effectLst/>
                          <a:latin typeface="ＭＳ Ｐゴシック" pitchFamily="50" charset="-128"/>
                          <a:ea typeface="+mn-ea"/>
                        </a:rPr>
                        <a:t>30</a:t>
                      </a:r>
                      <a:r>
                        <a:rPr kumimoji="0" lang="ja-JP" altLang="en-US" sz="900" b="0" i="0" u="none" strike="noStrike" cap="none" normalizeH="0" baseline="0" dirty="0" smtClean="0">
                          <a:ln>
                            <a:noFill/>
                          </a:ln>
                          <a:solidFill>
                            <a:schemeClr val="tx1"/>
                          </a:solidFill>
                          <a:effectLst/>
                          <a:latin typeface="ＭＳ Ｐゴシック" pitchFamily="50" charset="-128"/>
                          <a:ea typeface="+mn-ea"/>
                        </a:rPr>
                        <a:t>年</a:t>
                      </a:r>
                      <a:r>
                        <a:rPr kumimoji="0" lang="en-US" altLang="ja-JP" sz="900" b="0" i="0" u="none" strike="noStrike" cap="none" normalizeH="0" baseline="0" dirty="0" smtClean="0">
                          <a:ln>
                            <a:noFill/>
                          </a:ln>
                          <a:solidFill>
                            <a:schemeClr val="tx1"/>
                          </a:solidFill>
                          <a:effectLst/>
                          <a:latin typeface="ＭＳ Ｐゴシック" pitchFamily="50" charset="-128"/>
                          <a:ea typeface="+mn-ea"/>
                        </a:rPr>
                        <a:t>3</a:t>
                      </a:r>
                      <a:r>
                        <a:rPr kumimoji="0" lang="ja-JP" altLang="en-US" sz="900" b="0" i="0" u="none" strike="noStrike" cap="none" normalizeH="0" baseline="0" dirty="0" smtClean="0">
                          <a:ln>
                            <a:noFill/>
                          </a:ln>
                          <a:solidFill>
                            <a:schemeClr val="tx1"/>
                          </a:solidFill>
                          <a:effectLst/>
                          <a:latin typeface="ＭＳ Ｐゴシック" pitchFamily="50" charset="-128"/>
                          <a:ea typeface="+mn-ea"/>
                        </a:rPr>
                        <a:t>月</a:t>
                      </a:r>
                      <a:r>
                        <a:rPr kumimoji="0" lang="en-US" altLang="ja-JP" sz="900" b="0" i="0" u="none" strike="noStrike" cap="none" normalizeH="0" baseline="0" dirty="0" smtClean="0">
                          <a:ln>
                            <a:noFill/>
                          </a:ln>
                          <a:solidFill>
                            <a:schemeClr val="tx1"/>
                          </a:solidFill>
                          <a:effectLst/>
                          <a:latin typeface="ＭＳ Ｐゴシック" pitchFamily="50" charset="-128"/>
                          <a:ea typeface="+mn-ea"/>
                        </a:rPr>
                        <a:t>31</a:t>
                      </a:r>
                      <a:r>
                        <a:rPr kumimoji="0" lang="ja-JP" altLang="en-US" sz="900" b="0" i="0" u="none" strike="noStrike" cap="none" normalizeH="0" baseline="0" dirty="0" smtClean="0">
                          <a:ln>
                            <a:noFill/>
                          </a:ln>
                          <a:solidFill>
                            <a:schemeClr val="tx1"/>
                          </a:solidFill>
                          <a:effectLst/>
                          <a:latin typeface="ＭＳ Ｐゴシック" pitchFamily="50" charset="-128"/>
                          <a:ea typeface="+mn-ea"/>
                        </a:rPr>
                        <a:t>日時点で</a:t>
                      </a:r>
                      <a:r>
                        <a:rPr kumimoji="0" lang="en-US" altLang="ja-JP" sz="900" b="0" i="0" u="none" strike="noStrike" cap="none" normalizeH="0" baseline="0" dirty="0" smtClean="0">
                          <a:ln>
                            <a:noFill/>
                          </a:ln>
                          <a:solidFill>
                            <a:schemeClr val="tx1"/>
                          </a:solidFill>
                          <a:effectLst/>
                          <a:latin typeface="ＭＳ Ｐゴシック" pitchFamily="50" charset="-128"/>
                          <a:ea typeface="+mn-ea"/>
                        </a:rPr>
                        <a:t>65</a:t>
                      </a:r>
                      <a:r>
                        <a:rPr kumimoji="0" lang="ja-JP" altLang="en-US" sz="900" b="0" i="0" u="none" strike="noStrike" cap="none" normalizeH="0" baseline="0" dirty="0" smtClean="0">
                          <a:ln>
                            <a:noFill/>
                          </a:ln>
                          <a:solidFill>
                            <a:schemeClr val="tx1"/>
                          </a:solidFill>
                          <a:effectLst/>
                          <a:latin typeface="ＭＳ Ｐゴシック" pitchFamily="50" charset="-128"/>
                          <a:ea typeface="+mn-ea"/>
                        </a:rPr>
                        <a:t>歳以上かつ</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①</a:t>
                      </a:r>
                      <a:r>
                        <a:rPr kumimoji="0" lang="ja-JP" altLang="en-US" sz="900" b="0" i="0" u="none" strike="noStrike" cap="none" normalizeH="0" baseline="0" dirty="0" err="1" smtClean="0">
                          <a:ln>
                            <a:noFill/>
                          </a:ln>
                          <a:solidFill>
                            <a:schemeClr val="tx1"/>
                          </a:solidFill>
                          <a:effectLst/>
                          <a:latin typeface="ＭＳ Ｐゴシック" pitchFamily="50" charset="-128"/>
                          <a:ea typeface="+mn-ea"/>
                        </a:rPr>
                        <a:t>障がい</a:t>
                      </a:r>
                      <a:r>
                        <a:rPr kumimoji="0" lang="ja-JP" altLang="en-US" sz="900" b="0" i="0" u="none" strike="noStrike" cap="none" normalizeH="0" baseline="0" dirty="0" smtClean="0">
                          <a:ln>
                            <a:noFill/>
                          </a:ln>
                          <a:solidFill>
                            <a:schemeClr val="tx1"/>
                          </a:solidFill>
                          <a:effectLst/>
                          <a:latin typeface="ＭＳ Ｐゴシック" pitchFamily="50" charset="-128"/>
                          <a:ea typeface="+mn-ea"/>
                        </a:rPr>
                        <a:t>者医療費助成の対象者</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②ひとり親家庭医療費助成の対象者</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③特定疾患（５４疾患）を有する者</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④結核医療を受けている者</a:t>
                      </a:r>
                      <a:endParaRPr kumimoji="0" lang="en-US" altLang="ja-JP" sz="900" b="0" i="0" u="none" strike="noStrike" cap="none" normalizeH="0" baseline="0" dirty="0" smtClean="0">
                        <a:ln>
                          <a:noFill/>
                        </a:ln>
                        <a:solidFill>
                          <a:schemeClr val="tx1"/>
                        </a:solidFill>
                        <a:effectLst/>
                        <a:latin typeface="ＭＳ Ｐゴシック" pitchFamily="50" charset="-128"/>
                        <a:ea typeface="+mn-ea"/>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⑤精神通院医療受給者証所持者</a:t>
                      </a:r>
                      <a:endParaRPr kumimoji="0" lang="ja-JP" altLang="en-US" sz="900" b="0" i="0" u="none" strike="noStrike" cap="none" normalizeH="0" baseline="0" dirty="0" smtClean="0">
                        <a:ln>
                          <a:noFill/>
                        </a:ln>
                        <a:solidFill>
                          <a:schemeClr val="tx1"/>
                        </a:solidFill>
                        <a:effectLst/>
                        <a:latin typeface="Arial" charset="0"/>
                        <a:ea typeface="+mn-ea"/>
                      </a:endParaRPr>
                    </a:p>
                  </a:txBody>
                  <a:tcPr/>
                </a:tc>
                <a:tc rowSpan="2">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en-US" altLang="ja-JP" sz="900" b="0" i="0" u="none" strike="noStrike" cap="none" normalizeH="0" baseline="0" dirty="0" smtClean="0">
                          <a:ln>
                            <a:noFill/>
                          </a:ln>
                          <a:solidFill>
                            <a:schemeClr val="tx1"/>
                          </a:solidFill>
                          <a:effectLst/>
                          <a:latin typeface="ＭＳ Ｐゴシック" pitchFamily="50" charset="-128"/>
                          <a:ea typeface="+mn-ea"/>
                        </a:rPr>
                        <a:t>1</a:t>
                      </a:r>
                      <a:r>
                        <a:rPr kumimoji="0" lang="ja-JP" altLang="en-US" sz="900" b="0" i="0" u="none" strike="noStrike" cap="none" normalizeH="0" baseline="0" dirty="0" smtClean="0">
                          <a:ln>
                            <a:noFill/>
                          </a:ln>
                          <a:solidFill>
                            <a:schemeClr val="tx1"/>
                          </a:solidFill>
                          <a:effectLst/>
                          <a:latin typeface="ＭＳ Ｐゴシック" pitchFamily="50" charset="-128"/>
                          <a:ea typeface="+mn-ea"/>
                        </a:rPr>
                        <a:t>医療機関等あたり</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入通院</a:t>
                      </a:r>
                      <a:r>
                        <a:rPr kumimoji="0" lang="en-US" altLang="ja-JP" sz="900" b="0" i="0" u="none" strike="noStrike" cap="none" normalizeH="0" baseline="0" dirty="0" smtClean="0">
                          <a:ln>
                            <a:noFill/>
                          </a:ln>
                          <a:solidFill>
                            <a:schemeClr val="tx1"/>
                          </a:solidFill>
                          <a:effectLst/>
                          <a:latin typeface="ＭＳ Ｐゴシック" pitchFamily="50" charset="-128"/>
                          <a:ea typeface="+mn-ea"/>
                        </a:rPr>
                        <a:t>1</a:t>
                      </a:r>
                      <a:r>
                        <a:rPr kumimoji="0" lang="ja-JP" altLang="en-US" sz="900" b="0" i="0" u="none" strike="noStrike" cap="none" normalizeH="0" baseline="0" dirty="0" smtClean="0">
                          <a:ln>
                            <a:noFill/>
                          </a:ln>
                          <a:solidFill>
                            <a:schemeClr val="tx1"/>
                          </a:solidFill>
                          <a:effectLst/>
                          <a:latin typeface="ＭＳ Ｐゴシック" pitchFamily="50" charset="-128"/>
                          <a:ea typeface="+mn-ea"/>
                        </a:rPr>
                        <a:t>日につき</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各</a:t>
                      </a:r>
                      <a:r>
                        <a:rPr kumimoji="0" lang="en-US" altLang="ja-JP" sz="900" b="0" i="0" u="none" strike="noStrike" cap="none" normalizeH="0" baseline="0" dirty="0" smtClean="0">
                          <a:ln>
                            <a:noFill/>
                          </a:ln>
                          <a:solidFill>
                            <a:schemeClr val="tx1"/>
                          </a:solidFill>
                          <a:effectLst/>
                          <a:latin typeface="ＭＳ Ｐゴシック" pitchFamily="50" charset="-128"/>
                          <a:ea typeface="+mn-ea"/>
                        </a:rPr>
                        <a:t>500</a:t>
                      </a:r>
                      <a:r>
                        <a:rPr kumimoji="0" lang="ja-JP" altLang="en-US" sz="900" b="0" i="0" u="none" strike="noStrike" cap="none" normalizeH="0" baseline="0" dirty="0" smtClean="0">
                          <a:ln>
                            <a:noFill/>
                          </a:ln>
                          <a:solidFill>
                            <a:schemeClr val="tx1"/>
                          </a:solidFill>
                          <a:effectLst/>
                          <a:latin typeface="ＭＳ Ｐゴシック" pitchFamily="50" charset="-128"/>
                          <a:ea typeface="+mn-ea"/>
                        </a:rPr>
                        <a:t>円以内</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（月の負担日数上限なし）</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複数の医療機関等における負担額につき、</a:t>
                      </a:r>
                      <a:r>
                        <a:rPr kumimoji="0" lang="en-US" altLang="ja-JP" sz="900" b="0" i="0" u="none" strike="noStrike" cap="none" normalizeH="0" baseline="0" dirty="0" smtClean="0">
                          <a:ln>
                            <a:noFill/>
                          </a:ln>
                          <a:solidFill>
                            <a:schemeClr val="tx1"/>
                          </a:solidFill>
                          <a:effectLst/>
                          <a:latin typeface="ＭＳ Ｐゴシック" pitchFamily="50" charset="-128"/>
                          <a:ea typeface="+mn-ea"/>
                        </a:rPr>
                        <a:t>1</a:t>
                      </a:r>
                      <a:r>
                        <a:rPr kumimoji="0" lang="ja-JP" altLang="en-US" sz="900" b="0" i="0" u="none" strike="noStrike" cap="none" normalizeH="0" baseline="0" dirty="0" smtClean="0">
                          <a:ln>
                            <a:noFill/>
                          </a:ln>
                          <a:solidFill>
                            <a:schemeClr val="tx1"/>
                          </a:solidFill>
                          <a:effectLst/>
                          <a:latin typeface="ＭＳ Ｐゴシック" pitchFamily="50" charset="-128"/>
                          <a:ea typeface="+mn-ea"/>
                        </a:rPr>
                        <a:t>ヶ月あたり</a:t>
                      </a:r>
                      <a:r>
                        <a:rPr kumimoji="0" lang="en-US" altLang="ja-JP" sz="900" b="0" i="0" u="none" strike="noStrike" cap="none" normalizeH="0" baseline="0" dirty="0" smtClean="0">
                          <a:ln>
                            <a:noFill/>
                          </a:ln>
                          <a:solidFill>
                            <a:schemeClr val="tx1"/>
                          </a:solidFill>
                          <a:effectLst/>
                          <a:latin typeface="ＭＳ Ｐゴシック" pitchFamily="50" charset="-128"/>
                          <a:ea typeface="+mn-ea"/>
                        </a:rPr>
                        <a:t>3,000</a:t>
                      </a:r>
                      <a:r>
                        <a:rPr kumimoji="0" lang="ja-JP" altLang="en-US" sz="900" b="0" i="0" u="none" strike="noStrike" cap="none" normalizeH="0" baseline="0" dirty="0" smtClean="0">
                          <a:ln>
                            <a:noFill/>
                          </a:ln>
                          <a:solidFill>
                            <a:schemeClr val="tx1"/>
                          </a:solidFill>
                          <a:effectLst/>
                          <a:latin typeface="ＭＳ Ｐゴシック" pitchFamily="50" charset="-128"/>
                          <a:ea typeface="+mn-ea"/>
                        </a:rPr>
                        <a:t>円を超える額を償還</a:t>
                      </a:r>
                      <a:endParaRPr kumimoji="0" lang="ja-JP" altLang="en-US" sz="900" b="0" i="0" u="none" strike="noStrike" cap="none" normalizeH="0" baseline="0" dirty="0" smtClean="0">
                        <a:ln>
                          <a:noFill/>
                        </a:ln>
                        <a:solidFill>
                          <a:schemeClr val="tx1"/>
                        </a:solidFill>
                        <a:effectLst/>
                        <a:latin typeface="Arial" charset="0"/>
                        <a:ea typeface="+mn-ea"/>
                      </a:endParaRPr>
                    </a:p>
                    <a:p>
                      <a:endParaRPr kumimoji="1" lang="ja-JP" altLang="en-US" sz="900" dirty="0"/>
                    </a:p>
                    <a:p>
                      <a:endParaRPr kumimoji="1" lang="ja-JP" altLang="en-US" sz="900" dirty="0" smtClean="0">
                        <a:solidFill>
                          <a:schemeClr val="tx1"/>
                        </a:solidFill>
                      </a:endParaRPr>
                    </a:p>
                    <a:p>
                      <a:endParaRPr kumimoji="1" lang="ja-JP" altLang="en-US" sz="900" dirty="0"/>
                    </a:p>
                  </a:txBody>
                  <a:tcPr/>
                </a:tc>
                <a:tc>
                  <a:txBody>
                    <a:bodyPr/>
                    <a:lstStyle/>
                    <a:p>
                      <a:r>
                        <a:rPr kumimoji="1" lang="ja-JP" altLang="en-US" sz="900" dirty="0" smtClean="0"/>
                        <a:t>①</a:t>
                      </a:r>
                      <a:r>
                        <a:rPr kumimoji="1" lang="ja-JP" altLang="en-US" sz="900" dirty="0" err="1" smtClean="0"/>
                        <a:t>障がい</a:t>
                      </a:r>
                      <a:r>
                        <a:rPr kumimoji="1" lang="ja-JP" altLang="en-US" sz="900" dirty="0" smtClean="0"/>
                        <a:t>者医療と同じ</a:t>
                      </a:r>
                      <a:endParaRPr kumimoji="1" lang="en-US" altLang="ja-JP" sz="900" dirty="0" smtClean="0"/>
                    </a:p>
                    <a:p>
                      <a:endParaRPr kumimoji="1" lang="en-US" altLang="ja-JP" sz="900" dirty="0" smtClean="0"/>
                    </a:p>
                    <a:p>
                      <a:r>
                        <a:rPr kumimoji="1" lang="ja-JP" altLang="en-US" sz="900" dirty="0" smtClean="0"/>
                        <a:t>②ひとり親家庭医療と同じ</a:t>
                      </a:r>
                      <a:endParaRPr kumimoji="1" lang="en-US" altLang="ja-JP" sz="900" dirty="0" smtClean="0"/>
                    </a:p>
                    <a:p>
                      <a:endParaRPr kumimoji="1" lang="en-US" altLang="ja-JP" sz="900" dirty="0" smtClean="0"/>
                    </a:p>
                    <a:p>
                      <a:r>
                        <a:rPr kumimoji="1" lang="ja-JP" altLang="en-US" sz="900" dirty="0" smtClean="0"/>
                        <a:t>③④⑤</a:t>
                      </a:r>
                      <a:endParaRPr kumimoji="1" lang="en-US" altLang="ja-JP" sz="900" dirty="0" smtClean="0"/>
                    </a:p>
                    <a:p>
                      <a:r>
                        <a:rPr kumimoji="1" lang="ja-JP" altLang="en-US" sz="900" dirty="0" smtClean="0"/>
                        <a:t>２人世帯　</a:t>
                      </a:r>
                      <a:r>
                        <a:rPr kumimoji="1" lang="en-US" altLang="ja-JP" sz="900" dirty="0" smtClean="0"/>
                        <a:t>259</a:t>
                      </a:r>
                      <a:r>
                        <a:rPr kumimoji="1" lang="ja-JP" altLang="en-US" sz="900" dirty="0" smtClean="0"/>
                        <a:t>万円以下</a:t>
                      </a:r>
                      <a:endParaRPr kumimoji="1" lang="ja-JP" altLang="en-US" sz="900" dirty="0"/>
                    </a:p>
                  </a:txBody>
                  <a:tcPr/>
                </a:tc>
                <a:extLst>
                  <a:ext uri="{0D108BD9-81ED-4DB2-BD59-A6C34878D82A}">
                    <a16:rowId xmlns:a16="http://schemas.microsoft.com/office/drawing/2014/main" val="3477545333"/>
                  </a:ext>
                </a:extLst>
              </a:tr>
              <a:tr h="887348">
                <a:tc>
                  <a:txBody>
                    <a:bodyPr/>
                    <a:lstStyle/>
                    <a:p>
                      <a:r>
                        <a:rPr kumimoji="1" lang="ja-JP" altLang="en-US" sz="900" dirty="0" err="1" smtClean="0"/>
                        <a:t>重度障がい</a:t>
                      </a:r>
                      <a:r>
                        <a:rPr kumimoji="1" lang="ja-JP" altLang="en-US" sz="900" dirty="0" smtClean="0"/>
                        <a:t>者医療</a:t>
                      </a:r>
                      <a:endParaRPr kumimoji="1" lang="ja-JP" altLang="en-US" sz="900" dirty="0"/>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a:t>
                      </a:r>
                      <a:r>
                        <a:rPr kumimoji="0" lang="en-US" altLang="ja-JP" sz="900" b="0" i="0" u="none" strike="noStrike" cap="none" normalizeH="0" baseline="0" dirty="0" smtClean="0">
                          <a:ln>
                            <a:noFill/>
                          </a:ln>
                          <a:solidFill>
                            <a:schemeClr val="tx1"/>
                          </a:solidFill>
                          <a:effectLst/>
                          <a:latin typeface="ＭＳ Ｐゴシック" pitchFamily="50" charset="-128"/>
                          <a:ea typeface="+mn-ea"/>
                        </a:rPr>
                        <a:t> </a:t>
                      </a:r>
                      <a:r>
                        <a:rPr kumimoji="0" lang="ja-JP" altLang="en-US" sz="900" b="0" i="0" u="none" strike="noStrike" cap="none" normalizeH="0" baseline="0" dirty="0" err="1" smtClean="0">
                          <a:ln>
                            <a:noFill/>
                          </a:ln>
                          <a:solidFill>
                            <a:schemeClr val="tx1"/>
                          </a:solidFill>
                          <a:effectLst/>
                          <a:latin typeface="ＭＳ Ｐゴシック" pitchFamily="50" charset="-128"/>
                          <a:ea typeface="+mn-ea"/>
                        </a:rPr>
                        <a:t>身体障がい</a:t>
                      </a:r>
                      <a:r>
                        <a:rPr kumimoji="0" lang="ja-JP" altLang="en-US" sz="900" b="0" i="0" u="none" strike="noStrike" cap="none" normalizeH="0" baseline="0" dirty="0" smtClean="0">
                          <a:ln>
                            <a:noFill/>
                          </a:ln>
                          <a:solidFill>
                            <a:schemeClr val="tx1"/>
                          </a:solidFill>
                          <a:effectLst/>
                          <a:latin typeface="ＭＳ Ｐゴシック" pitchFamily="50" charset="-128"/>
                          <a:ea typeface="+mn-ea"/>
                        </a:rPr>
                        <a:t>者手帳１・２級所持者</a:t>
                      </a:r>
                      <a:endParaRPr kumimoji="0" lang="en-US" altLang="ja-JP" sz="900" b="0" i="0" u="none" strike="noStrike" cap="none" normalizeH="0" baseline="0" dirty="0" smtClean="0">
                        <a:ln>
                          <a:noFill/>
                        </a:ln>
                        <a:solidFill>
                          <a:schemeClr val="tx1"/>
                        </a:solidFill>
                        <a:effectLst/>
                        <a:latin typeface="ＭＳ Ｐゴシック" pitchFamily="50" charset="-128"/>
                        <a:ea typeface="+mn-ea"/>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 知的</a:t>
                      </a:r>
                      <a:r>
                        <a:rPr kumimoji="0" lang="ja-JP" altLang="en-US" sz="900" b="0" i="0" u="none" strike="noStrike" cap="none" normalizeH="0" baseline="0" dirty="0" err="1" smtClean="0">
                          <a:ln>
                            <a:noFill/>
                          </a:ln>
                          <a:solidFill>
                            <a:schemeClr val="tx1"/>
                          </a:solidFill>
                          <a:effectLst/>
                          <a:latin typeface="ＭＳ Ｐゴシック" pitchFamily="50" charset="-128"/>
                          <a:ea typeface="+mn-ea"/>
                        </a:rPr>
                        <a:t>障がい</a:t>
                      </a:r>
                      <a:r>
                        <a:rPr kumimoji="0" lang="ja-JP" altLang="en-US" sz="900" b="0" i="0" u="none" strike="noStrike" cap="none" normalizeH="0" baseline="0" dirty="0" smtClean="0">
                          <a:ln>
                            <a:noFill/>
                          </a:ln>
                          <a:solidFill>
                            <a:schemeClr val="tx1"/>
                          </a:solidFill>
                          <a:effectLst/>
                          <a:latin typeface="ＭＳ Ｐゴシック" pitchFamily="50" charset="-128"/>
                          <a:ea typeface="+mn-ea"/>
                        </a:rPr>
                        <a:t>（重度）の方</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 重複障がいのある方（知的障がいと身体障がい）</a:t>
                      </a:r>
                      <a:endParaRPr kumimoji="0" lang="en-US" altLang="ja-JP" sz="900" b="0" i="0" u="none" strike="noStrike" cap="none" normalizeH="0" baseline="0" dirty="0" smtClean="0">
                        <a:ln>
                          <a:noFill/>
                        </a:ln>
                        <a:solidFill>
                          <a:schemeClr val="tx1"/>
                        </a:solidFill>
                        <a:effectLst/>
                        <a:latin typeface="ＭＳ Ｐゴシック" pitchFamily="50" charset="-128"/>
                        <a:ea typeface="+mn-ea"/>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a:t>
                      </a:r>
                      <a:r>
                        <a:rPr kumimoji="0" lang="ja-JP" altLang="en-US" sz="900" b="0" i="0" u="none" strike="noStrike" cap="none" normalizeH="0" baseline="0" dirty="0" err="1" smtClean="0">
                          <a:ln>
                            <a:noFill/>
                          </a:ln>
                          <a:solidFill>
                            <a:schemeClr val="tx1"/>
                          </a:solidFill>
                          <a:effectLst/>
                          <a:latin typeface="ＭＳ Ｐゴシック" pitchFamily="50" charset="-128"/>
                          <a:ea typeface="+mn-ea"/>
                        </a:rPr>
                        <a:t>精神障がい</a:t>
                      </a:r>
                      <a:r>
                        <a:rPr kumimoji="0" lang="ja-JP" altLang="en-US" sz="900" b="0" i="0" u="none" strike="noStrike" cap="none" normalizeH="0" baseline="0" dirty="0" smtClean="0">
                          <a:ln>
                            <a:noFill/>
                          </a:ln>
                          <a:solidFill>
                            <a:schemeClr val="tx1"/>
                          </a:solidFill>
                          <a:effectLst/>
                          <a:latin typeface="ＭＳ Ｐゴシック" pitchFamily="50" charset="-128"/>
                          <a:ea typeface="+mn-ea"/>
                        </a:rPr>
                        <a:t>者保健福祉手帳１級所持者</a:t>
                      </a:r>
                      <a:endParaRPr kumimoji="0" lang="en-US" altLang="ja-JP" sz="900" b="0" i="0" u="none" strike="noStrike" cap="none" normalizeH="0" baseline="0" dirty="0" smtClean="0">
                        <a:ln>
                          <a:noFill/>
                        </a:ln>
                        <a:solidFill>
                          <a:schemeClr val="tx1"/>
                        </a:solidFill>
                        <a:effectLst/>
                        <a:latin typeface="ＭＳ Ｐゴシック" pitchFamily="50" charset="-128"/>
                        <a:ea typeface="+mn-ea"/>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●難病医療費助成制度受給者証所持者　かつ</a:t>
                      </a:r>
                      <a:endParaRPr kumimoji="0" lang="en-US" altLang="ja-JP" sz="900" b="0" i="0" u="none" strike="noStrike" cap="none" normalizeH="0" baseline="0" dirty="0" smtClean="0">
                        <a:ln>
                          <a:noFill/>
                        </a:ln>
                        <a:solidFill>
                          <a:schemeClr val="tx1"/>
                        </a:solidFill>
                        <a:effectLst/>
                        <a:latin typeface="ＭＳ Ｐゴシック" pitchFamily="50" charset="-128"/>
                        <a:ea typeface="+mn-ea"/>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　</a:t>
                      </a:r>
                      <a:r>
                        <a:rPr kumimoji="0" lang="ja-JP" altLang="en-US" sz="900" b="0" i="0" u="none" strike="noStrike" cap="none" normalizeH="0" baseline="0" dirty="0" err="1" smtClean="0">
                          <a:ln>
                            <a:noFill/>
                          </a:ln>
                          <a:solidFill>
                            <a:schemeClr val="tx1"/>
                          </a:solidFill>
                          <a:effectLst/>
                          <a:latin typeface="ＭＳ Ｐゴシック" pitchFamily="50" charset="-128"/>
                          <a:ea typeface="+mn-ea"/>
                        </a:rPr>
                        <a:t>障がい</a:t>
                      </a:r>
                      <a:r>
                        <a:rPr kumimoji="0" lang="ja-JP" altLang="en-US" sz="900" b="0" i="0" u="none" strike="noStrike" cap="none" normalizeH="0" baseline="0" dirty="0" smtClean="0">
                          <a:ln>
                            <a:noFill/>
                          </a:ln>
                          <a:solidFill>
                            <a:schemeClr val="tx1"/>
                          </a:solidFill>
                          <a:effectLst/>
                          <a:latin typeface="ＭＳ Ｐゴシック" pitchFamily="50" charset="-128"/>
                          <a:ea typeface="+mn-ea"/>
                        </a:rPr>
                        <a:t>年金（又は特別児童扶養手当）１級該当者</a:t>
                      </a:r>
                      <a:endParaRPr kumimoji="0" lang="ja-JP" altLang="en-US" sz="900" b="0" i="0" u="none" strike="noStrike" cap="none" normalizeH="0" baseline="0" dirty="0" smtClean="0">
                        <a:ln>
                          <a:noFill/>
                        </a:ln>
                        <a:solidFill>
                          <a:schemeClr val="tx1"/>
                        </a:solidFill>
                        <a:effectLst/>
                        <a:latin typeface="Arial" charset="0"/>
                        <a:ea typeface="+mn-ea"/>
                      </a:endParaRPr>
                    </a:p>
                  </a:txBody>
                  <a:tcPr/>
                </a:tc>
                <a:tc vMerge="1">
                  <a:txBody>
                    <a:bodyPr/>
                    <a:lstStyle/>
                    <a:p>
                      <a:endParaRPr kumimoji="1" lang="ja-JP" altLang="en-US" sz="1050" dirty="0"/>
                    </a:p>
                  </a:txBody>
                  <a:tcPr/>
                </a:tc>
                <a:tc>
                  <a:txBody>
                    <a:bodyPr/>
                    <a:lstStyle/>
                    <a:p>
                      <a:r>
                        <a:rPr kumimoji="1" lang="ja-JP" altLang="en-US" sz="900" dirty="0" smtClean="0"/>
                        <a:t>障害基礎年金の全部支給停止の所得制限を準用</a:t>
                      </a:r>
                      <a:endParaRPr kumimoji="1" lang="en-US" altLang="ja-JP" sz="900" dirty="0" smtClean="0"/>
                    </a:p>
                    <a:p>
                      <a:r>
                        <a:rPr kumimoji="1" lang="ja-JP" altLang="en-US" sz="900" dirty="0" smtClean="0"/>
                        <a:t>（単身本人所得</a:t>
                      </a:r>
                      <a:r>
                        <a:rPr kumimoji="1" lang="en-US" altLang="ja-JP" sz="900" dirty="0" smtClean="0"/>
                        <a:t>462</a:t>
                      </a:r>
                      <a:r>
                        <a:rPr kumimoji="1" lang="ja-JP" altLang="en-US" sz="900" dirty="0" smtClean="0"/>
                        <a:t>万</a:t>
                      </a:r>
                      <a:r>
                        <a:rPr kumimoji="1" lang="en-US" altLang="ja-JP" sz="900" dirty="0" smtClean="0"/>
                        <a:t>1</a:t>
                      </a:r>
                      <a:r>
                        <a:rPr kumimoji="1" lang="ja-JP" altLang="en-US" sz="900" dirty="0" smtClean="0"/>
                        <a:t>千円以下）</a:t>
                      </a:r>
                      <a:endParaRPr kumimoji="1" lang="ja-JP" altLang="en-US" sz="900" dirty="0"/>
                    </a:p>
                  </a:txBody>
                  <a:tcPr/>
                </a:tc>
                <a:extLst>
                  <a:ext uri="{0D108BD9-81ED-4DB2-BD59-A6C34878D82A}">
                    <a16:rowId xmlns:a16="http://schemas.microsoft.com/office/drawing/2014/main" val="3580396884"/>
                  </a:ext>
                </a:extLst>
              </a:tr>
              <a:tr h="525780">
                <a:tc rowSpan="2">
                  <a:txBody>
                    <a:bodyPr/>
                    <a:lstStyle/>
                    <a:p>
                      <a:r>
                        <a:rPr kumimoji="1" lang="ja-JP" altLang="en-US" sz="900" dirty="0" smtClean="0"/>
                        <a:t>ひとり親家庭医療</a:t>
                      </a:r>
                      <a:endParaRPr kumimoji="1" lang="ja-JP" altLang="en-US" sz="900" dirty="0"/>
                    </a:p>
                  </a:txBody>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a:t>
                      </a:r>
                      <a:r>
                        <a:rPr kumimoji="0" lang="en-US" altLang="ja-JP" sz="900" b="0" i="0" u="none" strike="noStrike" cap="none" normalizeH="0" baseline="0" dirty="0" smtClean="0">
                          <a:ln>
                            <a:noFill/>
                          </a:ln>
                          <a:solidFill>
                            <a:schemeClr val="tx1"/>
                          </a:solidFill>
                          <a:effectLst/>
                          <a:latin typeface="ＭＳ Ｐゴシック" pitchFamily="50" charset="-128"/>
                          <a:ea typeface="+mn-ea"/>
                        </a:rPr>
                        <a:t> </a:t>
                      </a:r>
                      <a:r>
                        <a:rPr kumimoji="0" lang="ja-JP" altLang="en-US" sz="900" b="0" i="0" u="none" strike="noStrike" cap="none" normalizeH="0" baseline="0" dirty="0" smtClean="0">
                          <a:ln>
                            <a:noFill/>
                          </a:ln>
                          <a:solidFill>
                            <a:schemeClr val="tx1"/>
                          </a:solidFill>
                          <a:effectLst/>
                          <a:latin typeface="ＭＳ Ｐゴシック" pitchFamily="50" charset="-128"/>
                          <a:ea typeface="+mn-ea"/>
                        </a:rPr>
                        <a:t>ひとり親家庭の</a:t>
                      </a:r>
                      <a:r>
                        <a:rPr kumimoji="0" lang="en-US" altLang="ja-JP" sz="900" b="0" i="0" u="none" strike="noStrike" cap="none" normalizeH="0" baseline="0" dirty="0" smtClean="0">
                          <a:ln>
                            <a:noFill/>
                          </a:ln>
                          <a:solidFill>
                            <a:schemeClr val="tx1"/>
                          </a:solidFill>
                          <a:effectLst/>
                          <a:latin typeface="ＭＳ Ｐゴシック" pitchFamily="50" charset="-128"/>
                          <a:ea typeface="+mn-ea"/>
                        </a:rPr>
                        <a:t>18</a:t>
                      </a:r>
                      <a:r>
                        <a:rPr kumimoji="0" lang="ja-JP" altLang="en-US" sz="900" b="0" i="0" u="none" strike="noStrike" cap="none" normalizeH="0" baseline="0" dirty="0" smtClean="0">
                          <a:ln>
                            <a:noFill/>
                          </a:ln>
                          <a:solidFill>
                            <a:schemeClr val="tx1"/>
                          </a:solidFill>
                          <a:effectLst/>
                          <a:latin typeface="ＭＳ Ｐゴシック" pitchFamily="50" charset="-128"/>
                          <a:ea typeface="+mn-ea"/>
                        </a:rPr>
                        <a:t>歳に到達した年度末日までの子</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 上記の子を監護する父又は母</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 上記の子を養育する養育者</a:t>
                      </a:r>
                      <a:endParaRPr kumimoji="0" lang="en-US" altLang="ja-JP" sz="900" b="0" i="0" u="none" strike="noStrike" cap="none" normalizeH="0" baseline="0" dirty="0" smtClean="0">
                        <a:ln>
                          <a:noFill/>
                        </a:ln>
                        <a:solidFill>
                          <a:schemeClr val="tx1"/>
                        </a:solidFill>
                        <a:effectLst/>
                        <a:latin typeface="ＭＳ Ｐゴシック" pitchFamily="50" charset="-128"/>
                        <a:ea typeface="+mn-ea"/>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mn-ea"/>
                        </a:rPr>
                        <a:t>※</a:t>
                      </a:r>
                      <a:r>
                        <a:rPr kumimoji="0" lang="ja-JP" altLang="en-US" sz="900" b="0" i="0" u="none" strike="noStrike" cap="none" normalizeH="0" baseline="0" dirty="0" smtClean="0">
                          <a:ln>
                            <a:noFill/>
                          </a:ln>
                          <a:solidFill>
                            <a:schemeClr val="tx1"/>
                          </a:solidFill>
                          <a:effectLst/>
                          <a:latin typeface="ＭＳ Ｐゴシック" pitchFamily="50" charset="-128"/>
                          <a:ea typeface="+mn-ea"/>
                        </a:rPr>
                        <a:t>裁判所から保護命令が出された</a:t>
                      </a:r>
                      <a:r>
                        <a:rPr kumimoji="0" lang="en-US" altLang="ja-JP" sz="900" b="0" i="0" u="none" strike="noStrike" cap="none" normalizeH="0" baseline="0" dirty="0" smtClean="0">
                          <a:ln>
                            <a:noFill/>
                          </a:ln>
                          <a:solidFill>
                            <a:schemeClr val="tx1"/>
                          </a:solidFill>
                          <a:effectLst/>
                          <a:latin typeface="ＭＳ Ｐゴシック" pitchFamily="50" charset="-128"/>
                          <a:ea typeface="+mn-ea"/>
                        </a:rPr>
                        <a:t>DV</a:t>
                      </a:r>
                      <a:r>
                        <a:rPr kumimoji="0" lang="ja-JP" altLang="en-US" sz="900" b="0" i="0" u="none" strike="noStrike" cap="none" normalizeH="0" baseline="0" dirty="0" smtClean="0">
                          <a:ln>
                            <a:noFill/>
                          </a:ln>
                          <a:solidFill>
                            <a:schemeClr val="tx1"/>
                          </a:solidFill>
                          <a:effectLst/>
                          <a:latin typeface="ＭＳ Ｐゴシック" pitchFamily="50" charset="-128"/>
                          <a:ea typeface="+mn-ea"/>
                        </a:rPr>
                        <a:t>被害者含む</a:t>
                      </a:r>
                      <a:endParaRPr kumimoji="0" lang="ja-JP" altLang="en-US" sz="900" b="0" i="0" u="none" strike="noStrike" cap="none" normalizeH="0" baseline="0" dirty="0" smtClean="0">
                        <a:ln>
                          <a:noFill/>
                        </a:ln>
                        <a:solidFill>
                          <a:schemeClr val="tx1"/>
                        </a:solidFill>
                        <a:effectLst/>
                        <a:latin typeface="Arial" charset="0"/>
                        <a:ea typeface="+mn-ea"/>
                      </a:endParaRPr>
                    </a:p>
                  </a:txBody>
                  <a:tcPr/>
                </a:tc>
                <a:tc rowSpan="3">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rPr>
                        <a:t>1</a:t>
                      </a:r>
                      <a:r>
                        <a:rPr kumimoji="1" lang="ja-JP" altLang="en-US" sz="900" dirty="0" smtClean="0">
                          <a:solidFill>
                            <a:schemeClr val="tx1"/>
                          </a:solidFill>
                        </a:rPr>
                        <a:t>医療機関等あたり</a:t>
                      </a:r>
                      <a:br>
                        <a:rPr kumimoji="1" lang="ja-JP" altLang="en-US" sz="900" dirty="0" smtClean="0">
                          <a:solidFill>
                            <a:schemeClr val="tx1"/>
                          </a:solidFill>
                        </a:rPr>
                      </a:br>
                      <a:r>
                        <a:rPr kumimoji="1" lang="ja-JP" altLang="en-US" sz="900" dirty="0" smtClean="0">
                          <a:solidFill>
                            <a:schemeClr val="tx1"/>
                          </a:solidFill>
                        </a:rPr>
                        <a:t>入通院</a:t>
                      </a:r>
                      <a:r>
                        <a:rPr kumimoji="1" lang="en-US" altLang="ja-JP" sz="900" dirty="0" smtClean="0">
                          <a:solidFill>
                            <a:schemeClr val="tx1"/>
                          </a:solidFill>
                        </a:rPr>
                        <a:t>1</a:t>
                      </a:r>
                      <a:r>
                        <a:rPr kumimoji="1" lang="ja-JP" altLang="en-US" sz="900" dirty="0" smtClean="0">
                          <a:solidFill>
                            <a:schemeClr val="tx1"/>
                          </a:solidFill>
                        </a:rPr>
                        <a:t>日につき</a:t>
                      </a:r>
                      <a:br>
                        <a:rPr kumimoji="1" lang="ja-JP" altLang="en-US" sz="900" dirty="0" smtClean="0">
                          <a:solidFill>
                            <a:schemeClr val="tx1"/>
                          </a:solidFill>
                        </a:rPr>
                      </a:br>
                      <a:r>
                        <a:rPr kumimoji="1" lang="ja-JP" altLang="en-US" sz="900" dirty="0" smtClean="0">
                          <a:solidFill>
                            <a:schemeClr val="tx1"/>
                          </a:solidFill>
                        </a:rPr>
                        <a:t>各</a:t>
                      </a:r>
                      <a:r>
                        <a:rPr kumimoji="1" lang="en-US" altLang="ja-JP" sz="900" dirty="0" smtClean="0">
                          <a:solidFill>
                            <a:schemeClr val="tx1"/>
                          </a:solidFill>
                        </a:rPr>
                        <a:t>500</a:t>
                      </a:r>
                      <a:r>
                        <a:rPr kumimoji="1" lang="ja-JP" altLang="en-US" sz="900" dirty="0" smtClean="0">
                          <a:solidFill>
                            <a:schemeClr val="tx1"/>
                          </a:solidFill>
                        </a:rPr>
                        <a:t>円以内</a:t>
                      </a:r>
                      <a:br>
                        <a:rPr kumimoji="1" lang="ja-JP" altLang="en-US" sz="900" dirty="0" smtClean="0">
                          <a:solidFill>
                            <a:schemeClr val="tx1"/>
                          </a:solidFill>
                        </a:rPr>
                      </a:br>
                      <a:r>
                        <a:rPr kumimoji="1" lang="ja-JP" altLang="en-US" sz="900" dirty="0" smtClean="0">
                          <a:solidFill>
                            <a:schemeClr val="tx1"/>
                          </a:solidFill>
                        </a:rPr>
                        <a:t>（月</a:t>
                      </a:r>
                      <a:r>
                        <a:rPr kumimoji="1" lang="en-US" altLang="ja-JP" sz="900" dirty="0" smtClean="0">
                          <a:solidFill>
                            <a:schemeClr val="tx1"/>
                          </a:solidFill>
                        </a:rPr>
                        <a:t>2</a:t>
                      </a:r>
                      <a:r>
                        <a:rPr kumimoji="1" lang="ja-JP" altLang="en-US" sz="900" dirty="0" smtClean="0">
                          <a:solidFill>
                            <a:schemeClr val="tx1"/>
                          </a:solidFill>
                        </a:rPr>
                        <a:t>日限度）</a:t>
                      </a:r>
                      <a:br>
                        <a:rPr kumimoji="1" lang="ja-JP" altLang="en-US" sz="900" dirty="0" smtClean="0">
                          <a:solidFill>
                            <a:schemeClr val="tx1"/>
                          </a:solidFill>
                        </a:rPr>
                      </a:br>
                      <a:r>
                        <a:rPr kumimoji="1" lang="ja-JP" altLang="en-US" sz="900" dirty="0" smtClean="0">
                          <a:solidFill>
                            <a:schemeClr val="tx1"/>
                          </a:solidFill>
                        </a:rPr>
                        <a:t/>
                      </a:r>
                      <a:br>
                        <a:rPr kumimoji="1" lang="ja-JP" altLang="en-US" sz="900" dirty="0" smtClean="0">
                          <a:solidFill>
                            <a:schemeClr val="tx1"/>
                          </a:solidFill>
                        </a:rPr>
                      </a:br>
                      <a:r>
                        <a:rPr kumimoji="1" lang="en-US" altLang="ja-JP" sz="900" dirty="0" smtClean="0">
                          <a:solidFill>
                            <a:schemeClr val="tx1"/>
                          </a:solidFill>
                        </a:rPr>
                        <a:t>1</a:t>
                      </a:r>
                      <a:r>
                        <a:rPr kumimoji="1" lang="ja-JP" altLang="en-US" sz="900" dirty="0" smtClean="0">
                          <a:solidFill>
                            <a:schemeClr val="tx1"/>
                          </a:solidFill>
                        </a:rPr>
                        <a:t>ヶ月あたり</a:t>
                      </a:r>
                      <a:r>
                        <a:rPr kumimoji="1" lang="en-US" altLang="ja-JP" sz="900" dirty="0" smtClean="0">
                          <a:solidFill>
                            <a:schemeClr val="tx1"/>
                          </a:solidFill>
                        </a:rPr>
                        <a:t>2,500</a:t>
                      </a:r>
                      <a:r>
                        <a:rPr kumimoji="1" lang="ja-JP" altLang="en-US" sz="900" dirty="0" smtClean="0">
                          <a:solidFill>
                            <a:schemeClr val="tx1"/>
                          </a:solidFill>
                        </a:rPr>
                        <a:t>円</a:t>
                      </a:r>
                      <a:br>
                        <a:rPr kumimoji="1" lang="ja-JP" altLang="en-US" sz="900" dirty="0" smtClean="0">
                          <a:solidFill>
                            <a:schemeClr val="tx1"/>
                          </a:solidFill>
                        </a:rPr>
                      </a:br>
                      <a:r>
                        <a:rPr kumimoji="1" lang="ja-JP" altLang="en-US" sz="900" dirty="0" smtClean="0">
                          <a:solidFill>
                            <a:schemeClr val="tx1"/>
                          </a:solidFill>
                        </a:rPr>
                        <a:t>を超える額を償還</a:t>
                      </a:r>
                      <a:endParaRPr kumimoji="1" lang="ja-JP" altLang="en-US" sz="900" dirty="0"/>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smtClean="0"/>
                        <a:t>児童扶養手当の一部支給の所得制限を準用</a:t>
                      </a:r>
                      <a:endParaRPr kumimoji="1" lang="en-US" altLang="ja-JP" sz="900" dirty="0" smtClean="0"/>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smtClean="0"/>
                        <a:t>（２人世帯　</a:t>
                      </a:r>
                      <a:r>
                        <a:rPr kumimoji="1" lang="en-US" altLang="ja-JP" sz="900" dirty="0" smtClean="0"/>
                        <a:t>230</a:t>
                      </a:r>
                      <a:r>
                        <a:rPr kumimoji="1" lang="ja-JP" altLang="en-US" sz="900" dirty="0" smtClean="0"/>
                        <a:t>万円未満）</a:t>
                      </a:r>
                      <a:endParaRPr kumimoji="1" lang="ja-JP" altLang="en-US" sz="900" dirty="0"/>
                    </a:p>
                  </a:txBody>
                  <a:tcPr/>
                </a:tc>
                <a:extLst>
                  <a:ext uri="{0D108BD9-81ED-4DB2-BD59-A6C34878D82A}">
                    <a16:rowId xmlns:a16="http://schemas.microsoft.com/office/drawing/2014/main" val="1348288711"/>
                  </a:ext>
                </a:extLst>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smtClean="0"/>
                        <a:t>高額療養費一般低位区分を準用</a:t>
                      </a:r>
                      <a:endParaRPr kumimoji="1" lang="en-US" altLang="ja-JP" sz="900" dirty="0" smtClean="0"/>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smtClean="0"/>
                        <a:t>（４人世帯所得</a:t>
                      </a:r>
                      <a:r>
                        <a:rPr kumimoji="1" lang="en-US" altLang="ja-JP" sz="900" dirty="0" smtClean="0"/>
                        <a:t>357</a:t>
                      </a:r>
                      <a:r>
                        <a:rPr kumimoji="1" lang="ja-JP" altLang="en-US" sz="900" dirty="0" smtClean="0"/>
                        <a:t>万円未満）</a:t>
                      </a:r>
                      <a:endParaRPr kumimoji="1" lang="ja-JP" altLang="en-US" sz="900" dirty="0"/>
                    </a:p>
                  </a:txBody>
                  <a:tcPr/>
                </a:tc>
                <a:extLst>
                  <a:ext uri="{0D108BD9-81ED-4DB2-BD59-A6C34878D82A}">
                    <a16:rowId xmlns:a16="http://schemas.microsoft.com/office/drawing/2014/main" val="1086121326"/>
                  </a:ext>
                </a:extLst>
              </a:tr>
              <a:tr h="399307">
                <a:tc>
                  <a:txBody>
                    <a:bodyPr/>
                    <a:lstStyle/>
                    <a:p>
                      <a:r>
                        <a:rPr kumimoji="1" lang="ja-JP" altLang="en-US" sz="900" dirty="0" smtClean="0"/>
                        <a:t>乳幼児医療</a:t>
                      </a:r>
                      <a:endParaRPr kumimoji="1" lang="ja-JP" altLang="en-US" sz="900" dirty="0"/>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chemeClr val="tx1"/>
                          </a:solidFill>
                          <a:effectLst/>
                          <a:latin typeface="ＭＳ Ｐゴシック" pitchFamily="50" charset="-128"/>
                          <a:ea typeface="+mn-ea"/>
                        </a:rPr>
                        <a:t>●　就学前児童</a:t>
                      </a:r>
                      <a:endParaRPr kumimoji="0" lang="ja-JP" altLang="en-US" sz="900" b="0" i="0" u="none" strike="noStrike" cap="none" normalizeH="0" baseline="0" dirty="0" smtClean="0">
                        <a:ln>
                          <a:noFill/>
                        </a:ln>
                        <a:solidFill>
                          <a:schemeClr val="tx1"/>
                        </a:solidFill>
                        <a:effectLst/>
                        <a:latin typeface="Arial" charset="0"/>
                        <a:ea typeface="+mn-ea"/>
                      </a:endParaRPr>
                    </a:p>
                  </a:txBody>
                  <a:tcPr/>
                </a:tc>
                <a:tc vMerge="1">
                  <a:txBody>
                    <a:bodyPr/>
                    <a:lstStyle/>
                    <a:p>
                      <a:endParaRPr kumimoji="1" lang="ja-JP" altLang="en-US" sz="1050" dirty="0"/>
                    </a:p>
                  </a:txBody>
                  <a:tcPr/>
                </a:tc>
                <a:tc vMerge="1">
                  <a:txBody>
                    <a:bodyPr/>
                    <a:lstStyle/>
                    <a:p>
                      <a:endParaRPr kumimoji="1" lang="ja-JP" altLang="en-US"/>
                    </a:p>
                  </a:txBody>
                  <a:tcPr/>
                </a:tc>
                <a:extLst>
                  <a:ext uri="{0D108BD9-81ED-4DB2-BD59-A6C34878D82A}">
                    <a16:rowId xmlns:a16="http://schemas.microsoft.com/office/drawing/2014/main" val="2362975226"/>
                  </a:ext>
                </a:extLst>
              </a:tr>
            </a:tbl>
          </a:graphicData>
        </a:graphic>
      </p:graphicFrame>
      <p:sp>
        <p:nvSpPr>
          <p:cNvPr id="18" name="円/楕円 17"/>
          <p:cNvSpPr/>
          <p:nvPr/>
        </p:nvSpPr>
        <p:spPr>
          <a:xfrm>
            <a:off x="6640961" y="665217"/>
            <a:ext cx="6160639" cy="377555"/>
          </a:xfrm>
          <a:prstGeom prst="ellipse">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smtClean="0">
                <a:solidFill>
                  <a:schemeClr val="tx1"/>
                </a:solidFill>
              </a:rPr>
              <a:t>Ｒ</a:t>
            </a:r>
            <a:r>
              <a:rPr lang="en-US" altLang="ja-JP" sz="1800" dirty="0" smtClean="0">
                <a:solidFill>
                  <a:schemeClr val="tx1"/>
                </a:solidFill>
              </a:rPr>
              <a:t>3</a:t>
            </a:r>
            <a:r>
              <a:rPr lang="en-US" altLang="ja-JP" sz="1800" dirty="0">
                <a:solidFill>
                  <a:schemeClr val="tx1"/>
                </a:solidFill>
              </a:rPr>
              <a:t>.</a:t>
            </a:r>
            <a:r>
              <a:rPr lang="en-US" altLang="ja-JP" sz="1800" dirty="0" smtClean="0">
                <a:solidFill>
                  <a:schemeClr val="tx1"/>
                </a:solidFill>
              </a:rPr>
              <a:t>3.31</a:t>
            </a:r>
            <a:r>
              <a:rPr lang="ja-JP" altLang="en-US" sz="1800" dirty="0" smtClean="0">
                <a:solidFill>
                  <a:schemeClr val="tx1"/>
                </a:solidFill>
              </a:rPr>
              <a:t>経過措置終了後のイメージ</a:t>
            </a:r>
            <a:endParaRPr lang="ja-JP" altLang="en-US" sz="1800" dirty="0">
              <a:solidFill>
                <a:schemeClr val="tx1"/>
              </a:solidFill>
            </a:endParaRPr>
          </a:p>
        </p:txBody>
      </p:sp>
      <p:sp>
        <p:nvSpPr>
          <p:cNvPr id="27" name="正方形/長方形 26"/>
          <p:cNvSpPr/>
          <p:nvPr/>
        </p:nvSpPr>
        <p:spPr>
          <a:xfrm>
            <a:off x="276615" y="828149"/>
            <a:ext cx="6331886" cy="313435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472292" y="1019108"/>
            <a:ext cx="6099647" cy="2964914"/>
          </a:xfrm>
          <a:prstGeom prst="rect">
            <a:avLst/>
          </a:prstGeom>
          <a:noFill/>
        </p:spPr>
        <p:txBody>
          <a:bodyPr wrap="square" rtlCol="0">
            <a:spAutoFit/>
          </a:bodyPr>
          <a:lstStyle/>
          <a:p>
            <a:pPr>
              <a:lnSpc>
                <a:spcPts val="1400"/>
              </a:lnSpc>
            </a:pPr>
            <a:r>
              <a:rPr lang="ja-JP" altLang="en-US" sz="1100" dirty="0" smtClean="0">
                <a:latin typeface="+mj-ea"/>
                <a:ea typeface="+mj-ea"/>
              </a:rPr>
              <a:t>　●平成</a:t>
            </a:r>
            <a:r>
              <a:rPr lang="en-US" altLang="ja-JP" sz="1100" dirty="0" smtClean="0">
                <a:latin typeface="+mj-ea"/>
                <a:ea typeface="+mj-ea"/>
              </a:rPr>
              <a:t>30</a:t>
            </a:r>
            <a:r>
              <a:rPr lang="ja-JP" altLang="en-US" sz="1100" dirty="0" smtClean="0">
                <a:latin typeface="+mj-ea"/>
                <a:ea typeface="+mj-ea"/>
              </a:rPr>
              <a:t>年</a:t>
            </a:r>
            <a:r>
              <a:rPr lang="en-US" altLang="ja-JP" sz="1100" dirty="0" smtClean="0">
                <a:latin typeface="+mj-ea"/>
                <a:ea typeface="+mj-ea"/>
              </a:rPr>
              <a:t>4</a:t>
            </a:r>
            <a:r>
              <a:rPr lang="ja-JP" altLang="en-US" sz="1100" dirty="0" smtClean="0">
                <a:latin typeface="+mj-ea"/>
                <a:ea typeface="+mj-ea"/>
              </a:rPr>
              <a:t>月に福祉医療費助成制度の再構築を行った。</a:t>
            </a:r>
            <a:endParaRPr lang="en-US" altLang="ja-JP" sz="1100" dirty="0" smtClean="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a:t>
            </a:r>
            <a:r>
              <a:rPr lang="en-US" altLang="ja-JP" sz="1100" dirty="0" smtClean="0">
                <a:latin typeface="+mj-ea"/>
                <a:ea typeface="+mj-ea"/>
              </a:rPr>
              <a:t>【</a:t>
            </a:r>
            <a:r>
              <a:rPr lang="ja-JP" altLang="en-US" sz="1100" dirty="0" smtClean="0">
                <a:latin typeface="+mj-ea"/>
                <a:ea typeface="+mj-ea"/>
              </a:rPr>
              <a:t>趣旨</a:t>
            </a:r>
            <a:r>
              <a:rPr lang="en-US" altLang="ja-JP" sz="1100" dirty="0" smtClean="0">
                <a:latin typeface="+mj-ea"/>
                <a:ea typeface="+mj-ea"/>
              </a:rPr>
              <a:t>】</a:t>
            </a:r>
          </a:p>
          <a:p>
            <a:pPr>
              <a:lnSpc>
                <a:spcPts val="1400"/>
              </a:lnSpc>
            </a:pPr>
            <a:endParaRPr lang="en-US" altLang="ja-JP" sz="1100" dirty="0" smtClean="0">
              <a:latin typeface="+mj-ea"/>
              <a:ea typeface="+mj-ea"/>
            </a:endParaRPr>
          </a:p>
          <a:p>
            <a:pPr>
              <a:lnSpc>
                <a:spcPts val="1400"/>
              </a:lnSpc>
            </a:pPr>
            <a:endParaRPr lang="en-US" altLang="ja-JP" sz="1100" dirty="0" smtClean="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a:t>
            </a:r>
            <a:r>
              <a:rPr lang="en-US" altLang="ja-JP" sz="1100" dirty="0" smtClean="0">
                <a:latin typeface="+mj-ea"/>
                <a:ea typeface="+mj-ea"/>
              </a:rPr>
              <a:t>【</a:t>
            </a:r>
            <a:r>
              <a:rPr lang="ja-JP" altLang="en-US" sz="1100" dirty="0" smtClean="0">
                <a:latin typeface="+mj-ea"/>
                <a:ea typeface="+mj-ea"/>
              </a:rPr>
              <a:t>主な内容</a:t>
            </a:r>
            <a:r>
              <a:rPr lang="en-US" altLang="ja-JP" sz="1100" dirty="0" smtClean="0">
                <a:latin typeface="+mj-ea"/>
                <a:ea typeface="+mj-ea"/>
              </a:rPr>
              <a:t>】</a:t>
            </a:r>
            <a:r>
              <a:rPr lang="ja-JP" altLang="en-US" sz="1100" dirty="0">
                <a:latin typeface="+mj-ea"/>
                <a:ea typeface="+mj-ea"/>
              </a:rPr>
              <a:t>（老人・</a:t>
            </a:r>
            <a:r>
              <a:rPr lang="ja-JP" altLang="en-US" sz="1100" dirty="0" err="1">
                <a:latin typeface="+mj-ea"/>
                <a:ea typeface="+mj-ea"/>
              </a:rPr>
              <a:t>障がい</a:t>
            </a:r>
            <a:r>
              <a:rPr lang="ja-JP" altLang="en-US" sz="1100" dirty="0" smtClean="0">
                <a:latin typeface="+mj-ea"/>
                <a:ea typeface="+mj-ea"/>
              </a:rPr>
              <a:t>）〇</a:t>
            </a:r>
            <a:r>
              <a:rPr lang="ja-JP" altLang="en-US" sz="1100" dirty="0" err="1">
                <a:latin typeface="+mj-ea"/>
                <a:ea typeface="+mj-ea"/>
              </a:rPr>
              <a:t>精神障がい</a:t>
            </a:r>
            <a:r>
              <a:rPr lang="ja-JP" altLang="en-US" sz="1100" dirty="0">
                <a:latin typeface="+mj-ea"/>
                <a:ea typeface="+mj-ea"/>
              </a:rPr>
              <a:t>者（手帳１級）・難病患者（重度）への対象拡充</a:t>
            </a:r>
          </a:p>
          <a:p>
            <a:pPr>
              <a:lnSpc>
                <a:spcPts val="1400"/>
              </a:lnSpc>
            </a:pPr>
            <a:r>
              <a:rPr lang="ja-JP" altLang="en-US" sz="1100" dirty="0" smtClean="0">
                <a:latin typeface="+mj-ea"/>
                <a:ea typeface="+mj-ea"/>
              </a:rPr>
              <a:t>　　　　　　　　　　　　　　　　　　　〇</a:t>
            </a:r>
            <a:r>
              <a:rPr lang="ja-JP" altLang="en-US" sz="1100" dirty="0">
                <a:latin typeface="+mj-ea"/>
                <a:ea typeface="+mj-ea"/>
              </a:rPr>
              <a:t>老人医療と</a:t>
            </a:r>
            <a:r>
              <a:rPr lang="ja-JP" altLang="en-US" sz="1100" dirty="0" err="1">
                <a:latin typeface="+mj-ea"/>
                <a:ea typeface="+mj-ea"/>
              </a:rPr>
              <a:t>障がい</a:t>
            </a:r>
            <a:r>
              <a:rPr lang="ja-JP" altLang="en-US" sz="1100" dirty="0">
                <a:latin typeface="+mj-ea"/>
                <a:ea typeface="+mj-ea"/>
              </a:rPr>
              <a:t>者医療との整理統合</a:t>
            </a:r>
            <a:r>
              <a:rPr lang="ja-JP" altLang="en-US" sz="1100" b="1" dirty="0">
                <a:latin typeface="+mj-ea"/>
                <a:ea typeface="+mj-ea"/>
              </a:rPr>
              <a:t>（老人医療の廃止）</a:t>
            </a:r>
            <a:endParaRPr lang="en-US" altLang="ja-JP" sz="1100" b="1" dirty="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～重度</a:t>
            </a:r>
            <a:r>
              <a:rPr lang="ja-JP" altLang="en-US" sz="1100" dirty="0">
                <a:latin typeface="+mj-ea"/>
                <a:ea typeface="+mj-ea"/>
              </a:rPr>
              <a:t>以外の老人対象者</a:t>
            </a:r>
            <a:r>
              <a:rPr lang="ja-JP" altLang="en-US" sz="1100" dirty="0" smtClean="0">
                <a:latin typeface="+mj-ea"/>
                <a:ea typeface="+mj-ea"/>
              </a:rPr>
              <a:t>は対象外</a:t>
            </a:r>
            <a:r>
              <a:rPr lang="ja-JP" altLang="en-US" sz="1100" dirty="0">
                <a:latin typeface="+mj-ea"/>
                <a:ea typeface="+mj-ea"/>
              </a:rPr>
              <a:t>～経過</a:t>
            </a:r>
            <a:r>
              <a:rPr lang="ja-JP" altLang="en-US" sz="1100" dirty="0" smtClean="0">
                <a:latin typeface="+mj-ea"/>
                <a:ea typeface="+mj-ea"/>
              </a:rPr>
              <a:t>措置</a:t>
            </a:r>
            <a:r>
              <a:rPr lang="en-US" altLang="ja-JP" sz="1100" dirty="0" smtClean="0">
                <a:latin typeface="+mj-ea"/>
                <a:ea typeface="+mj-ea"/>
              </a:rPr>
              <a:t>3</a:t>
            </a:r>
            <a:r>
              <a:rPr lang="ja-JP" altLang="en-US" sz="1100" dirty="0" smtClean="0">
                <a:latin typeface="+mj-ea"/>
                <a:ea typeface="+mj-ea"/>
              </a:rPr>
              <a:t>年（</a:t>
            </a:r>
            <a:r>
              <a:rPr lang="en-US" altLang="ja-JP" sz="1100" dirty="0" smtClean="0">
                <a:latin typeface="+mj-ea"/>
                <a:ea typeface="+mj-ea"/>
              </a:rPr>
              <a:t>R3.3.31</a:t>
            </a:r>
            <a:r>
              <a:rPr lang="ja-JP" altLang="en-US" sz="1100" dirty="0">
                <a:latin typeface="+mj-ea"/>
                <a:ea typeface="+mj-ea"/>
              </a:rPr>
              <a:t>ま</a:t>
            </a:r>
            <a:r>
              <a:rPr lang="ja-JP" altLang="en-US" sz="1100" dirty="0" smtClean="0">
                <a:latin typeface="+mj-ea"/>
                <a:ea typeface="+mj-ea"/>
              </a:rPr>
              <a:t>で）</a:t>
            </a:r>
            <a:r>
              <a:rPr lang="ja-JP" altLang="en-US" sz="1100" dirty="0">
                <a:latin typeface="+mj-ea"/>
                <a:ea typeface="+mj-ea"/>
              </a:rPr>
              <a:t>　</a:t>
            </a:r>
            <a:r>
              <a:rPr lang="ja-JP" altLang="en-US" sz="1100" dirty="0" smtClean="0">
                <a:latin typeface="+mj-ea"/>
                <a:ea typeface="+mj-ea"/>
              </a:rPr>
              <a:t> </a:t>
            </a:r>
            <a:r>
              <a:rPr lang="ja-JP" altLang="en-US" sz="1100" dirty="0">
                <a:latin typeface="+mj-ea"/>
                <a:ea typeface="+mj-ea"/>
              </a:rPr>
              <a:t>　　　　　　　</a:t>
            </a:r>
            <a:endParaRPr lang="en-US" altLang="ja-JP" sz="1100" dirty="0" smtClean="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〇</a:t>
            </a:r>
            <a:r>
              <a:rPr lang="ja-JP" altLang="en-US" sz="1100" dirty="0">
                <a:latin typeface="+mj-ea"/>
                <a:ea typeface="+mj-ea"/>
              </a:rPr>
              <a:t>老人医療（経過措置）と</a:t>
            </a:r>
            <a:r>
              <a:rPr lang="ja-JP" altLang="en-US" sz="1100" dirty="0" err="1">
                <a:latin typeface="+mj-ea"/>
                <a:ea typeface="+mj-ea"/>
              </a:rPr>
              <a:t>障がい</a:t>
            </a:r>
            <a:r>
              <a:rPr lang="ja-JP" altLang="en-US" sz="1100" dirty="0">
                <a:latin typeface="+mj-ea"/>
                <a:ea typeface="+mj-ea"/>
              </a:rPr>
              <a:t>者医療の一部自己負担の変更</a:t>
            </a:r>
            <a:endParaRPr lang="en-US" altLang="ja-JP" sz="1100" dirty="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a:t>
            </a:r>
            <a:r>
              <a:rPr lang="ja-JP" altLang="en-US" sz="1100" dirty="0">
                <a:latin typeface="+mj-ea"/>
                <a:ea typeface="+mj-ea"/>
              </a:rPr>
              <a:t>院外調剤について自己負担を導入</a:t>
            </a:r>
            <a:endParaRPr lang="en-US" altLang="ja-JP" sz="1100" dirty="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a:t>
            </a:r>
            <a:r>
              <a:rPr lang="en-US" altLang="ja-JP" sz="1100" dirty="0">
                <a:latin typeface="+mj-ea"/>
                <a:ea typeface="+mj-ea"/>
              </a:rPr>
              <a:t>1</a:t>
            </a:r>
            <a:r>
              <a:rPr lang="ja-JP" altLang="en-US" sz="1100" dirty="0">
                <a:latin typeface="+mj-ea"/>
                <a:ea typeface="+mj-ea"/>
              </a:rPr>
              <a:t>医療機関当たりの月の負担日数上限（月</a:t>
            </a:r>
            <a:r>
              <a:rPr lang="en-US" altLang="ja-JP" sz="1100" dirty="0">
                <a:latin typeface="+mj-ea"/>
                <a:ea typeface="+mj-ea"/>
              </a:rPr>
              <a:t>2</a:t>
            </a:r>
            <a:r>
              <a:rPr lang="ja-JP" altLang="en-US" sz="1100" dirty="0">
                <a:latin typeface="+mj-ea"/>
                <a:ea typeface="+mj-ea"/>
              </a:rPr>
              <a:t>日限度）の撤廃</a:t>
            </a:r>
          </a:p>
          <a:p>
            <a:pPr>
              <a:lnSpc>
                <a:spcPts val="1400"/>
              </a:lnSpc>
            </a:pPr>
            <a:r>
              <a:rPr lang="ja-JP" altLang="en-US" sz="1100" dirty="0">
                <a:latin typeface="+mj-ea"/>
                <a:ea typeface="+mj-ea"/>
              </a:rPr>
              <a:t>　</a:t>
            </a:r>
            <a:r>
              <a:rPr lang="ja-JP" altLang="en-US" sz="1100" dirty="0" smtClean="0">
                <a:latin typeface="+mj-ea"/>
                <a:ea typeface="+mj-ea"/>
              </a:rPr>
              <a:t>　 </a:t>
            </a:r>
            <a:r>
              <a:rPr lang="ja-JP" altLang="en-US" sz="1100" dirty="0">
                <a:latin typeface="+mj-ea"/>
                <a:ea typeface="+mj-ea"/>
              </a:rPr>
              <a:t>　　　　　　　           </a:t>
            </a:r>
            <a:r>
              <a:rPr lang="ja-JP" altLang="en-US" sz="1100" dirty="0" smtClean="0">
                <a:latin typeface="+mj-ea"/>
                <a:ea typeface="+mj-ea"/>
              </a:rPr>
              <a:t>          ・</a:t>
            </a:r>
            <a:r>
              <a:rPr lang="ja-JP" altLang="en-US" sz="1100" dirty="0">
                <a:latin typeface="+mj-ea"/>
                <a:ea typeface="+mj-ea"/>
              </a:rPr>
              <a:t>月額上限額の変更（</a:t>
            </a:r>
            <a:r>
              <a:rPr lang="en-US" altLang="ja-JP" sz="1100" dirty="0">
                <a:latin typeface="+mj-ea"/>
                <a:ea typeface="+mj-ea"/>
              </a:rPr>
              <a:t>2,500</a:t>
            </a:r>
            <a:r>
              <a:rPr lang="ja-JP" altLang="en-US" sz="1100" dirty="0">
                <a:latin typeface="+mj-ea"/>
                <a:ea typeface="+mj-ea"/>
              </a:rPr>
              <a:t>円→</a:t>
            </a:r>
            <a:r>
              <a:rPr lang="en-US" altLang="ja-JP" sz="1100" dirty="0">
                <a:latin typeface="+mj-ea"/>
                <a:ea typeface="+mj-ea"/>
              </a:rPr>
              <a:t>3,000</a:t>
            </a:r>
            <a:r>
              <a:rPr lang="ja-JP" altLang="en-US" sz="1100" dirty="0">
                <a:latin typeface="+mj-ea"/>
                <a:ea typeface="+mj-ea"/>
              </a:rPr>
              <a:t>円）</a:t>
            </a:r>
            <a:endParaRPr lang="en-US" altLang="ja-JP" sz="1100" dirty="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（ひ と り 親）   </a:t>
            </a:r>
            <a:r>
              <a:rPr lang="ja-JP" altLang="en-US" sz="1100" dirty="0">
                <a:latin typeface="+mj-ea"/>
                <a:ea typeface="+mj-ea"/>
              </a:rPr>
              <a:t>〇裁判所からＤＶ保護命令が出されたＤＶ被害者へ対象拡充</a:t>
            </a:r>
            <a:endParaRPr lang="en-US" altLang="ja-JP" sz="1100" dirty="0">
              <a:latin typeface="+mj-ea"/>
              <a:ea typeface="+mj-ea"/>
            </a:endParaRPr>
          </a:p>
          <a:p>
            <a:pPr>
              <a:lnSpc>
                <a:spcPts val="1400"/>
              </a:lnSpc>
            </a:pPr>
            <a:r>
              <a:rPr lang="ja-JP" altLang="en-US" sz="1100" dirty="0" smtClean="0">
                <a:latin typeface="+mj-ea"/>
                <a:ea typeface="+mj-ea"/>
              </a:rPr>
              <a:t>                    （共        通）   〇</a:t>
            </a:r>
            <a:r>
              <a:rPr lang="ja-JP" altLang="en-US" sz="1100" dirty="0">
                <a:latin typeface="+mj-ea"/>
                <a:ea typeface="+mj-ea"/>
              </a:rPr>
              <a:t>訪問看護ステーションが行う訪問</a:t>
            </a:r>
            <a:r>
              <a:rPr lang="ja-JP" altLang="en-US" sz="1100" dirty="0" smtClean="0">
                <a:latin typeface="+mj-ea"/>
                <a:ea typeface="+mj-ea"/>
              </a:rPr>
              <a:t>看護へ</a:t>
            </a:r>
            <a:r>
              <a:rPr lang="ja-JP" altLang="en-US" sz="1100" dirty="0">
                <a:latin typeface="+mj-ea"/>
                <a:ea typeface="+mj-ea"/>
              </a:rPr>
              <a:t>の対象</a:t>
            </a:r>
            <a:r>
              <a:rPr lang="ja-JP" altLang="en-US" sz="1100" dirty="0" smtClean="0">
                <a:latin typeface="+mj-ea"/>
                <a:ea typeface="+mj-ea"/>
              </a:rPr>
              <a:t>拡充</a:t>
            </a:r>
            <a:endParaRPr lang="en-US" altLang="ja-JP" sz="1100" dirty="0" smtClean="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〇すべて</a:t>
            </a:r>
            <a:r>
              <a:rPr lang="ja-JP" altLang="en-US" sz="1100" dirty="0">
                <a:latin typeface="+mj-ea"/>
                <a:ea typeface="+mj-ea"/>
              </a:rPr>
              <a:t>の</a:t>
            </a:r>
            <a:r>
              <a:rPr lang="ja-JP" altLang="en-US" sz="1100" dirty="0" smtClean="0">
                <a:latin typeface="+mj-ea"/>
                <a:ea typeface="+mj-ea"/>
              </a:rPr>
              <a:t>精神</a:t>
            </a:r>
            <a:r>
              <a:rPr lang="ja-JP" altLang="en-US" sz="1100" dirty="0">
                <a:latin typeface="+mj-ea"/>
                <a:ea typeface="+mj-ea"/>
              </a:rPr>
              <a:t>病床入院</a:t>
            </a:r>
            <a:r>
              <a:rPr lang="ja-JP" altLang="en-US" sz="1100" dirty="0" smtClean="0">
                <a:latin typeface="+mj-ea"/>
                <a:ea typeface="+mj-ea"/>
              </a:rPr>
              <a:t>をいったん対象外</a:t>
            </a:r>
            <a:r>
              <a:rPr lang="ja-JP" altLang="en-US" sz="1100" dirty="0">
                <a:latin typeface="+mj-ea"/>
                <a:ea typeface="+mj-ea"/>
              </a:rPr>
              <a:t>に　</a:t>
            </a:r>
            <a:r>
              <a:rPr lang="en-US" altLang="ja-JP" sz="1100" dirty="0">
                <a:latin typeface="+mj-ea"/>
                <a:ea typeface="+mj-ea"/>
              </a:rPr>
              <a:t>※</a:t>
            </a:r>
          </a:p>
          <a:p>
            <a:pPr>
              <a:lnSpc>
                <a:spcPts val="1400"/>
              </a:lnSpc>
            </a:pPr>
            <a:r>
              <a:rPr lang="ja-JP" altLang="en-US" sz="1100" dirty="0">
                <a:latin typeface="+mj-ea"/>
                <a:ea typeface="+mj-ea"/>
              </a:rPr>
              <a:t>　　　　　　　　　　</a:t>
            </a:r>
            <a:r>
              <a:rPr lang="ja-JP" altLang="en-US" sz="1100" dirty="0" smtClean="0">
                <a:latin typeface="+mj-ea"/>
                <a:ea typeface="+mj-ea"/>
              </a:rPr>
              <a:t>                     （</a:t>
            </a:r>
            <a:r>
              <a:rPr lang="ja-JP" altLang="en-US" sz="1100" dirty="0">
                <a:latin typeface="+mj-ea"/>
                <a:ea typeface="+mj-ea"/>
              </a:rPr>
              <a:t>ただし、</a:t>
            </a:r>
            <a:r>
              <a:rPr lang="en-US" altLang="ja-JP" sz="1100" dirty="0">
                <a:latin typeface="+mj-ea"/>
                <a:ea typeface="+mj-ea"/>
              </a:rPr>
              <a:t>H30.3.31</a:t>
            </a:r>
            <a:r>
              <a:rPr lang="ja-JP" altLang="en-US" sz="1100" dirty="0">
                <a:latin typeface="+mj-ea"/>
                <a:ea typeface="+mj-ea"/>
              </a:rPr>
              <a:t>時点の対象者は</a:t>
            </a:r>
            <a:r>
              <a:rPr lang="en-US" altLang="ja-JP" sz="1100" dirty="0">
                <a:latin typeface="+mj-ea"/>
                <a:ea typeface="+mj-ea"/>
              </a:rPr>
              <a:t>3</a:t>
            </a:r>
            <a:r>
              <a:rPr lang="ja-JP" altLang="en-US" sz="1100" dirty="0">
                <a:latin typeface="+mj-ea"/>
                <a:ea typeface="+mj-ea"/>
              </a:rPr>
              <a:t>年の経過措置あり～</a:t>
            </a:r>
            <a:r>
              <a:rPr lang="en-US" altLang="ja-JP" sz="1100" dirty="0">
                <a:latin typeface="+mj-ea"/>
                <a:ea typeface="+mj-ea"/>
              </a:rPr>
              <a:t>R3.3.31</a:t>
            </a:r>
            <a:r>
              <a:rPr lang="ja-JP" altLang="en-US" sz="1100" dirty="0">
                <a:latin typeface="+mj-ea"/>
                <a:ea typeface="+mj-ea"/>
              </a:rPr>
              <a:t>まで）</a:t>
            </a:r>
          </a:p>
          <a:p>
            <a:pPr>
              <a:lnSpc>
                <a:spcPts val="1400"/>
              </a:lnSpc>
            </a:pPr>
            <a:r>
              <a:rPr lang="ja-JP" altLang="en-US" sz="1100" dirty="0" smtClean="0">
                <a:latin typeface="+mj-ea"/>
                <a:ea typeface="+mj-ea"/>
              </a:rPr>
              <a:t>　　　　　　　　　　　　　　　　　　　　　</a:t>
            </a:r>
            <a:endParaRPr lang="en-US" altLang="ja-JP" sz="1100" dirty="0" smtClean="0">
              <a:latin typeface="+mj-ea"/>
              <a:ea typeface="+mj-ea"/>
            </a:endParaRPr>
          </a:p>
        </p:txBody>
      </p:sp>
      <p:sp>
        <p:nvSpPr>
          <p:cNvPr id="33" name="四角形吹き出し 32"/>
          <p:cNvSpPr/>
          <p:nvPr/>
        </p:nvSpPr>
        <p:spPr>
          <a:xfrm>
            <a:off x="1231417" y="1334872"/>
            <a:ext cx="2448272" cy="289455"/>
          </a:xfrm>
          <a:prstGeom prst="wedgeRectCallout">
            <a:avLst>
              <a:gd name="adj1" fmla="val 16717"/>
              <a:gd name="adj2" fmla="val 223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err="1" smtClean="0"/>
              <a:t>重度障がい</a:t>
            </a:r>
            <a:r>
              <a:rPr kumimoji="1" lang="ja-JP" altLang="en-US" sz="1200" b="1" dirty="0" smtClean="0"/>
              <a:t>者への選択と集中</a:t>
            </a:r>
            <a:endParaRPr kumimoji="1" lang="ja-JP" altLang="en-US" sz="1200" b="1" dirty="0"/>
          </a:p>
        </p:txBody>
      </p:sp>
      <p:sp>
        <p:nvSpPr>
          <p:cNvPr id="36" name="四角形吹き出し 35"/>
          <p:cNvSpPr/>
          <p:nvPr/>
        </p:nvSpPr>
        <p:spPr>
          <a:xfrm>
            <a:off x="3773551" y="1331707"/>
            <a:ext cx="2448272" cy="280006"/>
          </a:xfrm>
          <a:prstGeom prst="wedgeRectCallout">
            <a:avLst>
              <a:gd name="adj1" fmla="val -8961"/>
              <a:gd name="adj2" fmla="val 4473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t>持続可能な制度</a:t>
            </a:r>
            <a:endParaRPr kumimoji="1" lang="ja-JP" altLang="en-US" sz="1200" b="1" dirty="0"/>
          </a:p>
        </p:txBody>
      </p:sp>
      <p:sp>
        <p:nvSpPr>
          <p:cNvPr id="38" name="円/楕円 5"/>
          <p:cNvSpPr/>
          <p:nvPr/>
        </p:nvSpPr>
        <p:spPr>
          <a:xfrm>
            <a:off x="143136" y="641358"/>
            <a:ext cx="3825130" cy="359477"/>
          </a:xfrm>
          <a:prstGeom prst="ellipse">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800" dirty="0" smtClean="0">
                <a:solidFill>
                  <a:schemeClr val="tx1"/>
                </a:solidFill>
              </a:rPr>
              <a:t>H30.4</a:t>
            </a:r>
            <a:r>
              <a:rPr lang="ja-JP" altLang="en-US" sz="1800" dirty="0" smtClean="0">
                <a:solidFill>
                  <a:schemeClr val="tx1"/>
                </a:solidFill>
              </a:rPr>
              <a:t>の再構築の内容</a:t>
            </a:r>
            <a:endParaRPr kumimoji="1" lang="ja-JP" altLang="en-US" sz="1800" dirty="0">
              <a:solidFill>
                <a:schemeClr val="tx1"/>
              </a:solidFill>
            </a:endParaRPr>
          </a:p>
        </p:txBody>
      </p:sp>
      <p:sp>
        <p:nvSpPr>
          <p:cNvPr id="41" name="正方形/長方形 40"/>
          <p:cNvSpPr/>
          <p:nvPr/>
        </p:nvSpPr>
        <p:spPr>
          <a:xfrm>
            <a:off x="2242368" y="3360017"/>
            <a:ext cx="4230458" cy="341007"/>
          </a:xfrm>
          <a:prstGeom prst="rect">
            <a:avLst/>
          </a:prstGeom>
          <a:noFill/>
          <a:ln w="19050">
            <a:solidFill>
              <a:schemeClr val="accent6"/>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42" name="正方形/長方形 41"/>
          <p:cNvSpPr/>
          <p:nvPr/>
        </p:nvSpPr>
        <p:spPr>
          <a:xfrm>
            <a:off x="2269033" y="1958364"/>
            <a:ext cx="4230458" cy="341007"/>
          </a:xfrm>
          <a:prstGeom prst="rect">
            <a:avLst/>
          </a:prstGeom>
          <a:noFill/>
          <a:ln w="19050">
            <a:solidFill>
              <a:schemeClr val="accent6"/>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3" name="正方形/長方形 2"/>
          <p:cNvSpPr/>
          <p:nvPr/>
        </p:nvSpPr>
        <p:spPr>
          <a:xfrm>
            <a:off x="11225336" y="121075"/>
            <a:ext cx="1166967" cy="46166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資料４</a:t>
            </a:r>
            <a:endParaRPr kumimoji="1" lang="ja-JP" altLang="en-US" dirty="0"/>
          </a:p>
        </p:txBody>
      </p:sp>
      <p:pic>
        <p:nvPicPr>
          <p:cNvPr id="4" name="図 3"/>
          <p:cNvPicPr>
            <a:picLocks noChangeAspect="1"/>
          </p:cNvPicPr>
          <p:nvPr/>
        </p:nvPicPr>
        <p:blipFill>
          <a:blip r:embed="rId3"/>
          <a:stretch>
            <a:fillRect/>
          </a:stretch>
        </p:blipFill>
        <p:spPr>
          <a:xfrm>
            <a:off x="6912955" y="1151683"/>
            <a:ext cx="2610128" cy="382498"/>
          </a:xfrm>
          <a:prstGeom prst="rect">
            <a:avLst/>
          </a:prstGeom>
        </p:spPr>
      </p:pic>
      <p:pic>
        <p:nvPicPr>
          <p:cNvPr id="6" name="図 5"/>
          <p:cNvPicPr>
            <a:picLocks noChangeAspect="1"/>
          </p:cNvPicPr>
          <p:nvPr/>
        </p:nvPicPr>
        <p:blipFill>
          <a:blip r:embed="rId4"/>
          <a:stretch>
            <a:fillRect/>
          </a:stretch>
        </p:blipFill>
        <p:spPr>
          <a:xfrm>
            <a:off x="9909761" y="1151682"/>
            <a:ext cx="2615496" cy="415907"/>
          </a:xfrm>
          <a:prstGeom prst="rect">
            <a:avLst/>
          </a:prstGeom>
        </p:spPr>
      </p:pic>
      <p:pic>
        <p:nvPicPr>
          <p:cNvPr id="8" name="図 7"/>
          <p:cNvPicPr>
            <a:picLocks noChangeAspect="1"/>
          </p:cNvPicPr>
          <p:nvPr/>
        </p:nvPicPr>
        <p:blipFill>
          <a:blip r:embed="rId5"/>
          <a:stretch>
            <a:fillRect/>
          </a:stretch>
        </p:blipFill>
        <p:spPr>
          <a:xfrm>
            <a:off x="6741455" y="1810033"/>
            <a:ext cx="2781628" cy="2701193"/>
          </a:xfrm>
          <a:prstGeom prst="rect">
            <a:avLst/>
          </a:prstGeom>
        </p:spPr>
      </p:pic>
      <p:pic>
        <p:nvPicPr>
          <p:cNvPr id="9" name="図 8"/>
          <p:cNvPicPr>
            <a:picLocks noChangeAspect="1"/>
          </p:cNvPicPr>
          <p:nvPr/>
        </p:nvPicPr>
        <p:blipFill>
          <a:blip r:embed="rId6"/>
          <a:stretch>
            <a:fillRect/>
          </a:stretch>
        </p:blipFill>
        <p:spPr>
          <a:xfrm>
            <a:off x="9523085" y="1834627"/>
            <a:ext cx="248416" cy="2461917"/>
          </a:xfrm>
          <a:prstGeom prst="rect">
            <a:avLst/>
          </a:prstGeom>
        </p:spPr>
      </p:pic>
      <p:pic>
        <p:nvPicPr>
          <p:cNvPr id="10" name="図 9"/>
          <p:cNvPicPr>
            <a:picLocks noChangeAspect="1"/>
          </p:cNvPicPr>
          <p:nvPr/>
        </p:nvPicPr>
        <p:blipFill>
          <a:blip r:embed="rId7"/>
          <a:stretch>
            <a:fillRect/>
          </a:stretch>
        </p:blipFill>
        <p:spPr>
          <a:xfrm>
            <a:off x="9805341" y="1810034"/>
            <a:ext cx="2900069" cy="2701192"/>
          </a:xfrm>
          <a:prstGeom prst="rect">
            <a:avLst/>
          </a:prstGeom>
        </p:spPr>
      </p:pic>
      <p:pic>
        <p:nvPicPr>
          <p:cNvPr id="11" name="図 10"/>
          <p:cNvPicPr>
            <a:picLocks noChangeAspect="1"/>
          </p:cNvPicPr>
          <p:nvPr/>
        </p:nvPicPr>
        <p:blipFill>
          <a:blip r:embed="rId8"/>
          <a:stretch>
            <a:fillRect/>
          </a:stretch>
        </p:blipFill>
        <p:spPr>
          <a:xfrm>
            <a:off x="9909761" y="3464427"/>
            <a:ext cx="2519944" cy="1308496"/>
          </a:xfrm>
          <a:prstGeom prst="rect">
            <a:avLst/>
          </a:prstGeom>
        </p:spPr>
      </p:pic>
      <p:pic>
        <p:nvPicPr>
          <p:cNvPr id="12" name="図 11"/>
          <p:cNvPicPr>
            <a:picLocks noChangeAspect="1"/>
          </p:cNvPicPr>
          <p:nvPr/>
        </p:nvPicPr>
        <p:blipFill>
          <a:blip r:embed="rId9"/>
          <a:stretch>
            <a:fillRect/>
          </a:stretch>
        </p:blipFill>
        <p:spPr>
          <a:xfrm>
            <a:off x="11585375" y="4416322"/>
            <a:ext cx="1120898" cy="403292"/>
          </a:xfrm>
          <a:prstGeom prst="rect">
            <a:avLst/>
          </a:prstGeom>
        </p:spPr>
      </p:pic>
      <p:pic>
        <p:nvPicPr>
          <p:cNvPr id="14" name="図 13"/>
          <p:cNvPicPr>
            <a:picLocks noChangeAspect="1"/>
          </p:cNvPicPr>
          <p:nvPr/>
        </p:nvPicPr>
        <p:blipFill>
          <a:blip r:embed="rId10"/>
          <a:stretch>
            <a:fillRect/>
          </a:stretch>
        </p:blipFill>
        <p:spPr>
          <a:xfrm>
            <a:off x="10254897" y="1585863"/>
            <a:ext cx="970439" cy="448997"/>
          </a:xfrm>
          <a:prstGeom prst="rect">
            <a:avLst/>
          </a:prstGeom>
        </p:spPr>
      </p:pic>
      <p:pic>
        <p:nvPicPr>
          <p:cNvPr id="19" name="図 18"/>
          <p:cNvPicPr>
            <a:picLocks noChangeAspect="1"/>
          </p:cNvPicPr>
          <p:nvPr/>
        </p:nvPicPr>
        <p:blipFill>
          <a:blip r:embed="rId11"/>
          <a:stretch>
            <a:fillRect/>
          </a:stretch>
        </p:blipFill>
        <p:spPr>
          <a:xfrm>
            <a:off x="11153328" y="2049745"/>
            <a:ext cx="1552082" cy="647419"/>
          </a:xfrm>
          <a:prstGeom prst="rect">
            <a:avLst/>
          </a:prstGeom>
        </p:spPr>
      </p:pic>
      <p:pic>
        <p:nvPicPr>
          <p:cNvPr id="20" name="図 19"/>
          <p:cNvPicPr>
            <a:picLocks noChangeAspect="1"/>
          </p:cNvPicPr>
          <p:nvPr/>
        </p:nvPicPr>
        <p:blipFill>
          <a:blip r:embed="rId11"/>
          <a:stretch>
            <a:fillRect/>
          </a:stretch>
        </p:blipFill>
        <p:spPr>
          <a:xfrm>
            <a:off x="12305456" y="2697164"/>
            <a:ext cx="388994" cy="748989"/>
          </a:xfrm>
          <a:prstGeom prst="rect">
            <a:avLst/>
          </a:prstGeom>
        </p:spPr>
      </p:pic>
    </p:spTree>
    <p:extLst>
      <p:ext uri="{BB962C8B-B14F-4D97-AF65-F5344CB8AC3E}">
        <p14:creationId xmlns:p14="http://schemas.microsoft.com/office/powerpoint/2010/main" val="369878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2848</TotalTime>
  <Words>213</Words>
  <Application>Microsoft Office PowerPoint</Application>
  <PresentationFormat>A3 297x420 mm</PresentationFormat>
  <Paragraphs>80</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岡田　活政</cp:lastModifiedBy>
  <cp:revision>721</cp:revision>
  <cp:lastPrinted>2019-11-05T00:46:07Z</cp:lastPrinted>
  <dcterms:created xsi:type="dcterms:W3CDTF">2015-05-19T01:13:24Z</dcterms:created>
  <dcterms:modified xsi:type="dcterms:W3CDTF">2019-11-05T00:47:36Z</dcterms:modified>
</cp:coreProperties>
</file>