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2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6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3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3FCEAF-BC1C-4F4F-AEE7-266E10BBF37F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7208E707-4CCB-4347-AFB7-1E4D699158CA}">
      <dgm:prSet phldrT="[テキスト]" custT="1"/>
      <dgm:spPr>
        <a:solidFill>
          <a:schemeClr val="accent2"/>
        </a:solidFill>
        <a:ln w="38100"/>
      </dgm:spPr>
      <dgm:t>
        <a:bodyPr/>
        <a:lstStyle/>
        <a:p>
          <a:endParaRPr kumimoji="1" lang="ja-JP" altLang="en-US" sz="2400" dirty="0"/>
        </a:p>
      </dgm:t>
    </dgm:pt>
    <dgm:pt modelId="{BB1CA800-F8F2-4785-8482-02FB72EDF108}" type="parTrans" cxnId="{BB86409B-0745-4E83-9436-3319BD8FE7E8}">
      <dgm:prSet/>
      <dgm:spPr/>
      <dgm:t>
        <a:bodyPr/>
        <a:lstStyle/>
        <a:p>
          <a:endParaRPr kumimoji="1" lang="ja-JP" altLang="en-US"/>
        </a:p>
      </dgm:t>
    </dgm:pt>
    <dgm:pt modelId="{EF21210F-0AC2-4DBE-A8C5-15F4DACED2B8}" type="sibTrans" cxnId="{BB86409B-0745-4E83-9436-3319BD8FE7E8}">
      <dgm:prSet/>
      <dgm:spPr/>
      <dgm:t>
        <a:bodyPr/>
        <a:lstStyle/>
        <a:p>
          <a:endParaRPr kumimoji="1" lang="ja-JP" altLang="en-US"/>
        </a:p>
      </dgm:t>
    </dgm:pt>
    <dgm:pt modelId="{7B16FBBC-3EEC-4C03-9F48-DDC8BD40D5D3}">
      <dgm:prSet phldrT="[テキスト]" custT="1"/>
      <dgm:spPr>
        <a:solidFill>
          <a:schemeClr val="accent4"/>
        </a:solidFill>
        <a:ln w="38100"/>
      </dgm:spPr>
      <dgm:t>
        <a:bodyPr/>
        <a:lstStyle/>
        <a:p>
          <a:endParaRPr kumimoji="1" lang="ja-JP" altLang="en-US" sz="2400" dirty="0"/>
        </a:p>
      </dgm:t>
    </dgm:pt>
    <dgm:pt modelId="{A43F982D-3B60-496E-A515-74BD66F7A565}" type="sibTrans" cxnId="{E228FB8E-2363-44F6-AA7F-92C2931E9337}">
      <dgm:prSet/>
      <dgm:spPr/>
      <dgm:t>
        <a:bodyPr/>
        <a:lstStyle/>
        <a:p>
          <a:endParaRPr kumimoji="1" lang="ja-JP" altLang="en-US"/>
        </a:p>
      </dgm:t>
    </dgm:pt>
    <dgm:pt modelId="{A9738D51-7498-4FAA-8716-7FD59DA27880}" type="parTrans" cxnId="{E228FB8E-2363-44F6-AA7F-92C2931E9337}">
      <dgm:prSet/>
      <dgm:spPr/>
      <dgm:t>
        <a:bodyPr/>
        <a:lstStyle/>
        <a:p>
          <a:endParaRPr kumimoji="1" lang="ja-JP" altLang="en-US"/>
        </a:p>
      </dgm:t>
    </dgm:pt>
    <dgm:pt modelId="{51D3D9FF-4C64-4292-9AF6-51E6552507C3}">
      <dgm:prSet phldrT="[テキスト]" custT="1"/>
      <dgm:spPr>
        <a:solidFill>
          <a:schemeClr val="accent3"/>
        </a:solidFill>
        <a:ln w="3175"/>
      </dgm:spPr>
      <dgm:t>
        <a:bodyPr/>
        <a:lstStyle/>
        <a:p>
          <a:endParaRPr kumimoji="1" lang="ja-JP" altLang="en-US" sz="2400" dirty="0"/>
        </a:p>
      </dgm:t>
    </dgm:pt>
    <dgm:pt modelId="{B626FFEF-084E-49E4-9BCB-3286DB99EEEC}" type="parTrans" cxnId="{82D91E59-CD5D-4E2C-9B84-D94510216216}">
      <dgm:prSet/>
      <dgm:spPr/>
      <dgm:t>
        <a:bodyPr/>
        <a:lstStyle/>
        <a:p>
          <a:endParaRPr kumimoji="1" lang="ja-JP" altLang="en-US"/>
        </a:p>
      </dgm:t>
    </dgm:pt>
    <dgm:pt modelId="{B27F330F-E141-463D-9236-6321DBBCF672}" type="sibTrans" cxnId="{82D91E59-CD5D-4E2C-9B84-D94510216216}">
      <dgm:prSet/>
      <dgm:spPr/>
      <dgm:t>
        <a:bodyPr/>
        <a:lstStyle/>
        <a:p>
          <a:endParaRPr kumimoji="1" lang="ja-JP" altLang="en-US"/>
        </a:p>
      </dgm:t>
    </dgm:pt>
    <dgm:pt modelId="{9242497D-1303-41F2-9855-6796CBCC445D}" type="pres">
      <dgm:prSet presAssocID="{9A3FCEAF-BC1C-4F4F-AEE7-266E10BBF37F}" presName="Name0" presStyleCnt="0">
        <dgm:presLayoutVars>
          <dgm:dir/>
          <dgm:animLvl val="lvl"/>
          <dgm:resizeHandles val="exact"/>
        </dgm:presLayoutVars>
      </dgm:prSet>
      <dgm:spPr/>
    </dgm:pt>
    <dgm:pt modelId="{32C43929-7628-470F-A797-7A8F7E0E4582}" type="pres">
      <dgm:prSet presAssocID="{7208E707-4CCB-4347-AFB7-1E4D699158CA}" presName="Name8" presStyleCnt="0"/>
      <dgm:spPr/>
    </dgm:pt>
    <dgm:pt modelId="{3FB408BF-CCEB-4663-8DEA-414A269BF54B}" type="pres">
      <dgm:prSet presAssocID="{7208E707-4CCB-4347-AFB7-1E4D699158C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E17B98-4D66-41F5-AACC-46F2228B2329}" type="pres">
      <dgm:prSet presAssocID="{7208E707-4CCB-4347-AFB7-1E4D699158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55DF23C-5310-4D7E-B708-EFC2A610BDFD}" type="pres">
      <dgm:prSet presAssocID="{51D3D9FF-4C64-4292-9AF6-51E6552507C3}" presName="Name8" presStyleCnt="0"/>
      <dgm:spPr/>
    </dgm:pt>
    <dgm:pt modelId="{3E6CDB87-8C39-4F9E-A16E-7225F2455D6D}" type="pres">
      <dgm:prSet presAssocID="{51D3D9FF-4C64-4292-9AF6-51E6552507C3}" presName="level" presStyleLbl="node1" presStyleIdx="1" presStyleCnt="3" custScaleY="60581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BCD6E0E-B514-4EFD-8559-9CDF8F34C48E}" type="pres">
      <dgm:prSet presAssocID="{51D3D9FF-4C64-4292-9AF6-51E6552507C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BFE1BE-F840-48E7-BD93-F1EDA412CEEC}" type="pres">
      <dgm:prSet presAssocID="{7B16FBBC-3EEC-4C03-9F48-DDC8BD40D5D3}" presName="Name8" presStyleCnt="0"/>
      <dgm:spPr/>
    </dgm:pt>
    <dgm:pt modelId="{8FC54239-12FE-4C2F-AF99-4B5185A30850}" type="pres">
      <dgm:prSet presAssocID="{7B16FBBC-3EEC-4C03-9F48-DDC8BD40D5D3}" presName="level" presStyleLbl="node1" presStyleIdx="2" presStyleCnt="3" custScaleY="63209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981A616-E320-442B-B8D8-4D02C3139726}" type="pres">
      <dgm:prSet presAssocID="{7B16FBBC-3EEC-4C03-9F48-DDC8BD40D5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8B01366-CB95-482A-B47D-FDE9CF941044}" type="presOf" srcId="{7208E707-4CCB-4347-AFB7-1E4D699158CA}" destId="{3FB408BF-CCEB-4663-8DEA-414A269BF54B}" srcOrd="0" destOrd="0" presId="urn:microsoft.com/office/officeart/2005/8/layout/pyramid1"/>
    <dgm:cxn modelId="{468F205E-F513-4A63-AA34-068D173FE47F}" type="presOf" srcId="{7B16FBBC-3EEC-4C03-9F48-DDC8BD40D5D3}" destId="{0981A616-E320-442B-B8D8-4D02C3139726}" srcOrd="1" destOrd="0" presId="urn:microsoft.com/office/officeart/2005/8/layout/pyramid1"/>
    <dgm:cxn modelId="{894D6679-7BCE-487B-B16F-3007BF8B5CAF}" type="presOf" srcId="{51D3D9FF-4C64-4292-9AF6-51E6552507C3}" destId="{3BCD6E0E-B514-4EFD-8559-9CDF8F34C48E}" srcOrd="1" destOrd="0" presId="urn:microsoft.com/office/officeart/2005/8/layout/pyramid1"/>
    <dgm:cxn modelId="{10C203E3-3D27-477D-9E17-36A8263B2741}" type="presOf" srcId="{51D3D9FF-4C64-4292-9AF6-51E6552507C3}" destId="{3E6CDB87-8C39-4F9E-A16E-7225F2455D6D}" srcOrd="0" destOrd="0" presId="urn:microsoft.com/office/officeart/2005/8/layout/pyramid1"/>
    <dgm:cxn modelId="{82D91E59-CD5D-4E2C-9B84-D94510216216}" srcId="{9A3FCEAF-BC1C-4F4F-AEE7-266E10BBF37F}" destId="{51D3D9FF-4C64-4292-9AF6-51E6552507C3}" srcOrd="1" destOrd="0" parTransId="{B626FFEF-084E-49E4-9BCB-3286DB99EEEC}" sibTransId="{B27F330F-E141-463D-9236-6321DBBCF672}"/>
    <dgm:cxn modelId="{BB86409B-0745-4E83-9436-3319BD8FE7E8}" srcId="{9A3FCEAF-BC1C-4F4F-AEE7-266E10BBF37F}" destId="{7208E707-4CCB-4347-AFB7-1E4D699158CA}" srcOrd="0" destOrd="0" parTransId="{BB1CA800-F8F2-4785-8482-02FB72EDF108}" sibTransId="{EF21210F-0AC2-4DBE-A8C5-15F4DACED2B8}"/>
    <dgm:cxn modelId="{07712A35-60B8-4D65-A545-1995683B57DF}" type="presOf" srcId="{7208E707-4CCB-4347-AFB7-1E4D699158CA}" destId="{FBE17B98-4D66-41F5-AACC-46F2228B2329}" srcOrd="1" destOrd="0" presId="urn:microsoft.com/office/officeart/2005/8/layout/pyramid1"/>
    <dgm:cxn modelId="{8A5BDB01-A4DE-46CE-A2DC-72973FF3817E}" type="presOf" srcId="{7B16FBBC-3EEC-4C03-9F48-DDC8BD40D5D3}" destId="{8FC54239-12FE-4C2F-AF99-4B5185A30850}" srcOrd="0" destOrd="0" presId="urn:microsoft.com/office/officeart/2005/8/layout/pyramid1"/>
    <dgm:cxn modelId="{E228FB8E-2363-44F6-AA7F-92C2931E9337}" srcId="{9A3FCEAF-BC1C-4F4F-AEE7-266E10BBF37F}" destId="{7B16FBBC-3EEC-4C03-9F48-DDC8BD40D5D3}" srcOrd="2" destOrd="0" parTransId="{A9738D51-7498-4FAA-8716-7FD59DA27880}" sibTransId="{A43F982D-3B60-496E-A515-74BD66F7A565}"/>
    <dgm:cxn modelId="{E5E1ED55-FA99-4F78-9084-4CCA4A61C9D2}" type="presOf" srcId="{9A3FCEAF-BC1C-4F4F-AEE7-266E10BBF37F}" destId="{9242497D-1303-41F2-9855-6796CBCC445D}" srcOrd="0" destOrd="0" presId="urn:microsoft.com/office/officeart/2005/8/layout/pyramid1"/>
    <dgm:cxn modelId="{9C848633-B082-4F1F-8219-28DABEA3D45F}" type="presParOf" srcId="{9242497D-1303-41F2-9855-6796CBCC445D}" destId="{32C43929-7628-470F-A797-7A8F7E0E4582}" srcOrd="0" destOrd="0" presId="urn:microsoft.com/office/officeart/2005/8/layout/pyramid1"/>
    <dgm:cxn modelId="{03A2C1AD-9EA7-450B-9BEB-EF5112A8A611}" type="presParOf" srcId="{32C43929-7628-470F-A797-7A8F7E0E4582}" destId="{3FB408BF-CCEB-4663-8DEA-414A269BF54B}" srcOrd="0" destOrd="0" presId="urn:microsoft.com/office/officeart/2005/8/layout/pyramid1"/>
    <dgm:cxn modelId="{85560C3A-DD0B-49FF-BED0-6794FAE8D638}" type="presParOf" srcId="{32C43929-7628-470F-A797-7A8F7E0E4582}" destId="{FBE17B98-4D66-41F5-AACC-46F2228B2329}" srcOrd="1" destOrd="0" presId="urn:microsoft.com/office/officeart/2005/8/layout/pyramid1"/>
    <dgm:cxn modelId="{0ADE57E5-4A4C-4AAE-8779-17B255168139}" type="presParOf" srcId="{9242497D-1303-41F2-9855-6796CBCC445D}" destId="{D55DF23C-5310-4D7E-B708-EFC2A610BDFD}" srcOrd="1" destOrd="0" presId="urn:microsoft.com/office/officeart/2005/8/layout/pyramid1"/>
    <dgm:cxn modelId="{67734A92-9CF9-4933-995B-98844E9F5C76}" type="presParOf" srcId="{D55DF23C-5310-4D7E-B708-EFC2A610BDFD}" destId="{3E6CDB87-8C39-4F9E-A16E-7225F2455D6D}" srcOrd="0" destOrd="0" presId="urn:microsoft.com/office/officeart/2005/8/layout/pyramid1"/>
    <dgm:cxn modelId="{A3CD46C0-1925-4061-A722-F62AED9E3806}" type="presParOf" srcId="{D55DF23C-5310-4D7E-B708-EFC2A610BDFD}" destId="{3BCD6E0E-B514-4EFD-8559-9CDF8F34C48E}" srcOrd="1" destOrd="0" presId="urn:microsoft.com/office/officeart/2005/8/layout/pyramid1"/>
    <dgm:cxn modelId="{5B14881D-4EF2-4EA4-A70A-0D73A38EE31F}" type="presParOf" srcId="{9242497D-1303-41F2-9855-6796CBCC445D}" destId="{60BFE1BE-F840-48E7-BD93-F1EDA412CEEC}" srcOrd="2" destOrd="0" presId="urn:microsoft.com/office/officeart/2005/8/layout/pyramid1"/>
    <dgm:cxn modelId="{CC309B80-FB54-4693-AD37-E8A9E38C4114}" type="presParOf" srcId="{60BFE1BE-F840-48E7-BD93-F1EDA412CEEC}" destId="{8FC54239-12FE-4C2F-AF99-4B5185A30850}" srcOrd="0" destOrd="0" presId="urn:microsoft.com/office/officeart/2005/8/layout/pyramid1"/>
    <dgm:cxn modelId="{8C8D350B-A19A-4AC1-A56C-8A33166A8F7A}" type="presParOf" srcId="{60BFE1BE-F840-48E7-BD93-F1EDA412CEEC}" destId="{0981A616-E320-442B-B8D8-4D02C3139726}" srcOrd="1" destOrd="0" presId="urn:microsoft.com/office/officeart/2005/8/layout/pyramid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408BF-CCEB-4663-8DEA-414A269BF54B}">
      <dsp:nvSpPr>
        <dsp:cNvPr id="0" name=""/>
        <dsp:cNvSpPr/>
      </dsp:nvSpPr>
      <dsp:spPr>
        <a:xfrm>
          <a:off x="767924" y="0"/>
          <a:ext cx="1240689" cy="665872"/>
        </a:xfrm>
        <a:prstGeom prst="trapezoid">
          <a:avLst>
            <a:gd name="adj" fmla="val 93163"/>
          </a:avLst>
        </a:prstGeom>
        <a:solidFill>
          <a:schemeClr val="accent2"/>
        </a:solidFill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767924" y="0"/>
        <a:ext cx="1240689" cy="665872"/>
      </dsp:txXfrm>
    </dsp:sp>
    <dsp:sp modelId="{3E6CDB87-8C39-4F9E-A16E-7225F2455D6D}">
      <dsp:nvSpPr>
        <dsp:cNvPr id="0" name=""/>
        <dsp:cNvSpPr/>
      </dsp:nvSpPr>
      <dsp:spPr>
        <a:xfrm>
          <a:off x="392113" y="665872"/>
          <a:ext cx="1992310" cy="403392"/>
        </a:xfrm>
        <a:prstGeom prst="trapezoid">
          <a:avLst>
            <a:gd name="adj" fmla="val 93163"/>
          </a:avLst>
        </a:prstGeom>
        <a:solidFill>
          <a:schemeClr val="accent3"/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740767" y="665872"/>
        <a:ext cx="1295002" cy="403392"/>
      </dsp:txXfrm>
    </dsp:sp>
    <dsp:sp modelId="{8FC54239-12FE-4C2F-AF99-4B5185A30850}">
      <dsp:nvSpPr>
        <dsp:cNvPr id="0" name=""/>
        <dsp:cNvSpPr/>
      </dsp:nvSpPr>
      <dsp:spPr>
        <a:xfrm>
          <a:off x="0" y="1069264"/>
          <a:ext cx="2776537" cy="420891"/>
        </a:xfrm>
        <a:prstGeom prst="trapezoid">
          <a:avLst>
            <a:gd name="adj" fmla="val 93163"/>
          </a:avLst>
        </a:prstGeom>
        <a:solidFill>
          <a:schemeClr val="accent4"/>
        </a:solidFill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485894" y="1069264"/>
        <a:ext cx="1804749" cy="420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88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D6D0DE79-363F-4BF4-9958-1A1960F25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quarter" idx="1"/>
          </p:nvPr>
        </p:nvSpPr>
        <p:spPr>
          <a:xfrm>
            <a:off x="3855488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2F0CC921-A2DA-413D-9C77-595C624F65E8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88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488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4812AF01-0A7D-4F6C-8A72-FEB4E4FEB058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87" tIns="45094" rIns="90187" bIns="450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4" y="4782934"/>
            <a:ext cx="5446072" cy="3913595"/>
          </a:xfrm>
          <a:prstGeom prst="rect">
            <a:avLst/>
          </a:prstGeom>
        </p:spPr>
        <p:txBody>
          <a:bodyPr vert="horz" lIns="90187" tIns="45094" rIns="90187" bIns="4509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488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9AE1544B-2857-4BCA-9500-5411B6D45D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243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745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789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5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37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89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653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878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563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99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232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91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25DC-4E9E-4CF5-8DD3-0E31E67C1C9B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693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188" y="29786"/>
            <a:ext cx="8155592" cy="373486"/>
          </a:xfrm>
        </p:spPr>
        <p:txBody>
          <a:bodyPr anchor="ctr">
            <a:normAutofit fontScale="90000"/>
          </a:bodyPr>
          <a:lstStyle/>
          <a:p>
            <a:pPr algn="dist"/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令和３年度医療機器等基準評価検討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部会 </a:t>
            </a:r>
            <a:r>
              <a:rPr lang="ja-JP" altLang="en-US" sz="17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en-US" altLang="ja-JP" sz="17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｢</a:t>
            </a:r>
            <a:r>
              <a:rPr lang="ja-JP" altLang="en-US" sz="17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品質管理監督システム基準書モデル</a:t>
            </a:r>
            <a:r>
              <a:rPr lang="en-US" altLang="ja-JP" sz="17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｣</a:t>
            </a:r>
            <a:r>
              <a:rPr lang="ja-JP" altLang="en-US" sz="17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の改訂について～</a:t>
            </a:r>
            <a:endParaRPr lang="ja-JP" altLang="en-US" sz="17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373486"/>
            <a:ext cx="9118242" cy="646546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ja-JP" altLang="en-US" sz="10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．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ＱＭＳ省令</a:t>
            </a:r>
            <a:r>
              <a:rPr lang="ja-JP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平成</a:t>
            </a:r>
            <a:r>
              <a:rPr lang="en-US" altLang="ja-JP" sz="9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16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lang="zh-CN" altLang="en-US" sz="9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厚生労働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省令第</a:t>
            </a:r>
            <a:r>
              <a:rPr lang="en-US" altLang="ja-JP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169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lang="ja-JP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とは</a:t>
            </a:r>
            <a:endParaRPr lang="en-US" altLang="ja-JP" sz="1050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  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（ＱＭＳ：</a:t>
            </a:r>
            <a:r>
              <a:rPr lang="ja-JP" altLang="en-US" sz="8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Ｑ</a:t>
            </a:r>
            <a:r>
              <a:rPr lang="en-US" altLang="ja-JP" sz="8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uality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Ｍ</a:t>
            </a:r>
            <a:r>
              <a:rPr lang="en-US" altLang="ja-JP" sz="8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anagement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Ｓ</a:t>
            </a:r>
            <a:r>
              <a:rPr lang="en-US" altLang="ja-JP" sz="8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ystem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(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『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医療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機器及び体外診断用医薬品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 製造管理 及び 品質管理 の基準 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』</a:t>
            </a: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国際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整合性という観点から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ISO</a:t>
            </a:r>
            <a:r>
              <a:rPr lang="ja-JP" altLang="en-US" sz="8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13485</a:t>
            </a:r>
            <a:r>
              <a:rPr lang="en-US" altLang="ja-JP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踏まえて制定された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省令。</a:t>
            </a:r>
            <a:endParaRPr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．「品質管理監督システム基準書モデル」の作成（平成</a:t>
            </a:r>
            <a:r>
              <a:rPr lang="en-US" altLang="ja-JP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年度）</a:t>
            </a:r>
            <a:endParaRPr lang="en-US" altLang="ja-JP" sz="1000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◆平成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26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月の薬事法改正により、ＱＭＳ省令も改正。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◆ＱＭＳ省令に基づき、医療機器及び体外診断用医薬品（以下「医療機器等」という。）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製造販売業者（メーカー）は、一定の品質の医療機器等を市場に出荷するための方法や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消費者から寄せられる品質に関する情報の対応方法等について、あらかじめルール化し、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実施すること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が必要となった。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→　</a:t>
            </a:r>
            <a:r>
              <a:rPr lang="ja-JP" altLang="en-US" sz="800" u="wavyHeavy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ルールを明確にした文書（手順書や記録様式）が必要。</a:t>
            </a: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→　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ISO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（国際標準化機構）をベースに作成されたＱＭＳ省令は、文章が難解であるため、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事業者は対応に苦慮。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◆本府では、ＱＭＳ省令にて要求される文書や記録について、 </a:t>
            </a:r>
            <a:r>
              <a:rPr lang="ja-JP" altLang="en-US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モデル</a:t>
            </a:r>
            <a:r>
              <a:rPr lang="en-US" altLang="ja-JP" sz="6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6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ja-JP" altLang="en-US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を作成し、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事業者が行う品質・安全性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確保に寄与するとともに、業界全体のレベルアップを図った。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１）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「品質管理監督システム基準書モデル」、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「品質管理監督システム基準書モデル別冊様式集」（平成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年度部会成果物）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３．ＱＭＳ省令の改正</a:t>
            </a:r>
            <a:endParaRPr lang="en-US" altLang="ja-JP" sz="1000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◆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ISO13485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が改正（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ISO13485:2008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→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2016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）された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ことに伴い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、整合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を図ることを目的と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して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ＱＭＳ省令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が一部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改正。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（令和３年厚生労働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省令第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60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号）</a:t>
            </a:r>
            <a:endParaRPr lang="ja-JP" altLang="en-US" sz="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" name="直線コネクタ 4"/>
          <p:cNvCxnSpPr>
            <a:stCxn id="3" idx="0"/>
            <a:endCxn id="3" idx="2"/>
          </p:cNvCxnSpPr>
          <p:nvPr/>
        </p:nvCxnSpPr>
        <p:spPr>
          <a:xfrm>
            <a:off x="4559121" y="373486"/>
            <a:ext cx="0" cy="6465463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下矢印 5"/>
          <p:cNvSpPr/>
          <p:nvPr/>
        </p:nvSpPr>
        <p:spPr>
          <a:xfrm>
            <a:off x="1954214" y="1295565"/>
            <a:ext cx="150813" cy="9501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64989" y="1408148"/>
            <a:ext cx="4203476" cy="516758"/>
          </a:xfrm>
          <a:prstGeom prst="roundRect">
            <a:avLst>
              <a:gd name="adj" fmla="val 699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・医療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機器における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品質管理監督システム（ＱＭＳ）の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国際規格。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・医療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機器のライフサイクル（設計・開発から製造、保管、流通、設置、廃棄・処分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至る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まで。関連する技術支援の提供などを含む。）に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関するＱＭＳの要求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事項を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規定。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77823" y="6200776"/>
            <a:ext cx="4203476" cy="496756"/>
          </a:xfrm>
          <a:prstGeom prst="roundRect">
            <a:avLst>
              <a:gd name="adj" fmla="val 699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5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公布 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、施行　：　令和３年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３月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26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経 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過 措 置　：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施行後３年（～令和６年３月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日）</a:t>
            </a: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584789" y="363962"/>
            <a:ext cx="4527461" cy="64940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４．本府の取組み（今年度の審議内容）</a:t>
            </a:r>
            <a:endParaRPr kumimoji="1" lang="en-US" altLang="ja-JP" sz="10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◆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ＱＭＳ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省令の改正により、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文書化が必要な事項の確立、実施及び維持が求められ、製品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リスク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に応じた管理等について盛り込まれるなど、旧省令から変更等された内容について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当該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モデルを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改訂。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５．今後の予定</a:t>
            </a:r>
            <a:endParaRPr kumimoji="1" lang="en-US" altLang="ja-JP" sz="10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◆各成果物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周知 </a:t>
            </a:r>
            <a:r>
              <a:rPr kumimoji="1" lang="en-US" altLang="ja-JP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① 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関係団体へ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通知　、② 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本府のホームページに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掲載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◆各成果物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検証 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各製造販売業者（メーカー）への立入調査時などに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事業者から意見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 聞き取り、今後の改訂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の参考とする。</a:t>
            </a: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６．次年度以降の取組み</a:t>
            </a:r>
            <a:endParaRPr kumimoji="1" lang="en-US" altLang="ja-JP" sz="10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◆ＱＭＳ省令で要求される 文書・手順書</a:t>
            </a:r>
            <a:r>
              <a:rPr kumimoji="1" lang="en-US" altLang="ja-JP" sz="6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6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のモデル作成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モデル基準書（品質マニュアル）は、あくまで省令ベースの記載であって、ＱＭＳ省令で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求められる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種々の文書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・手順書・記録やそれら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の活用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を記載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した総論となる文書</a:t>
            </a: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次年度以降、改正ＱＭＳ省令の内容を含めた、より具体的なやり方（手順）について、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モデル手順書を作成し、事業者の製造管理及び品質管理の質の向上を支援する。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2" name="四角形吹き出し 61"/>
          <p:cNvSpPr/>
          <p:nvPr/>
        </p:nvSpPr>
        <p:spPr>
          <a:xfrm>
            <a:off x="4693883" y="1084524"/>
            <a:ext cx="4125221" cy="1209574"/>
          </a:xfrm>
          <a:prstGeom prst="wedgeRectCallout">
            <a:avLst>
              <a:gd name="adj1" fmla="val 11309"/>
              <a:gd name="adj2" fmla="val 501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b="1" u="wavy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品質管理監督システム基準書モデルの改訂のポイント</a:t>
            </a:r>
            <a:endParaRPr kumimoji="1" lang="en-US" altLang="ja-JP" sz="800" b="1" u="wavy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8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省令の文言をベースに、モデル基準書に省令の改正内容を盛り込む。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理解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のため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の、解説を記載。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モデル様式集に、ＱＭＳ省令で要求される全ての記録様式を掲載。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省令で求められる文書や手順書</a:t>
            </a:r>
            <a:r>
              <a:rPr kumimoji="1" lang="en-US" altLang="ja-JP" sz="600" b="1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600" b="1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kumimoji="1" lang="ja-JP" altLang="en-US" sz="6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は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次年度以降にモデルを作成し、モデル基準書全体として、省令を網羅したものを目指す。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Ø"/>
            </a:pPr>
            <a:endParaRPr kumimoji="1" lang="ja-JP" altLang="en-US" sz="7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4713593" y="4071682"/>
            <a:ext cx="4353962" cy="488769"/>
          </a:xfrm>
          <a:prstGeom prst="roundRect">
            <a:avLst>
              <a:gd name="adj" fmla="val 2603"/>
            </a:avLst>
          </a:prstGeom>
          <a:ln w="9525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２）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｢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文書・手順書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｣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とは、製造販売業者が、製品の品質に関して管理・監督するために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必要な要求事項（品質方針や品質目標、作業環境の条件等）、開発から出荷までの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一連の業務に関連する手順などを記した文書を指す。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4764676" y="2362553"/>
            <a:ext cx="2776538" cy="1690078"/>
            <a:chOff x="6983801" y="2395783"/>
            <a:chExt cx="1693595" cy="1690078"/>
          </a:xfrm>
        </p:grpSpPr>
        <p:graphicFrame>
          <p:nvGraphicFramePr>
            <p:cNvPr id="78" name="図表 77"/>
            <p:cNvGraphicFramePr/>
            <p:nvPr>
              <p:extLst>
                <p:ext uri="{D42A27DB-BD31-4B8C-83A1-F6EECF244321}">
                  <p14:modId xmlns:p14="http://schemas.microsoft.com/office/powerpoint/2010/main" val="183911587"/>
                </p:ext>
              </p:extLst>
            </p:nvPr>
          </p:nvGraphicFramePr>
          <p:xfrm>
            <a:off x="6983801" y="2395783"/>
            <a:ext cx="1693595" cy="14901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3" name="テキスト ボックス 82"/>
            <p:cNvSpPr txBox="1"/>
            <p:nvPr/>
          </p:nvSpPr>
          <p:spPr>
            <a:xfrm>
              <a:off x="7454132" y="2547293"/>
              <a:ext cx="7494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r>
                <a:rPr kumimoji="1" lang="ja-JP" altLang="en-US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１次文書</a:t>
              </a:r>
              <a:endParaRPr kumimoji="1"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r>
                <a:rPr kumimoji="1" lang="ja-JP" altLang="en-US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（品質マニュアル）</a:t>
              </a:r>
              <a:endParaRPr kumimoji="1"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7173532" y="3499546"/>
              <a:ext cx="13106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３次文書</a:t>
              </a:r>
              <a:endParaRPr kumimoji="1"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algn="ctr"/>
              <a:r>
                <a:rPr kumimoji="1" lang="ja-JP" altLang="en-US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（記　　録）</a:t>
              </a:r>
              <a:endParaRPr kumimoji="1"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6987923" y="3870417"/>
              <a:ext cx="1681898" cy="215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ja-JP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【</a:t>
              </a:r>
              <a:r>
                <a:rPr lang="ja-JP" altLang="en-US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令和３年度　部会作成物</a:t>
              </a:r>
              <a:r>
                <a:rPr lang="en-US" altLang="ja-JP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】</a:t>
              </a:r>
              <a:endPara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5440982" y="3051745"/>
            <a:ext cx="1418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２次文書</a:t>
            </a:r>
            <a:endParaRPr kumimoji="1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（文書・手順書）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7258851" y="2514063"/>
            <a:ext cx="1791685" cy="365432"/>
          </a:xfrm>
          <a:prstGeom prst="wedgeRoundRectCallout">
            <a:avLst>
              <a:gd name="adj1" fmla="val -87286"/>
              <a:gd name="adj2" fmla="val 2221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基準書モデル（第２版）</a:t>
            </a:r>
            <a:endParaRPr kumimoji="1" lang="ja-JP" altLang="en-US" sz="10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7721101" y="3437610"/>
            <a:ext cx="1329435" cy="365432"/>
          </a:xfrm>
          <a:prstGeom prst="wedgeRoundRectCallout">
            <a:avLst>
              <a:gd name="adj1" fmla="val -73463"/>
              <a:gd name="adj2" fmla="val 143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基準書モデル</a:t>
            </a:r>
            <a:endParaRPr kumimoji="1" lang="en-US" altLang="ja-JP" sz="1000" b="1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様式集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（第２版）</a:t>
            </a:r>
            <a:endParaRPr kumimoji="1" lang="ja-JP" altLang="en-US" sz="10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7273796" y="3000174"/>
            <a:ext cx="1791685" cy="365432"/>
          </a:xfrm>
          <a:prstGeom prst="wedgeRoundRectCallout">
            <a:avLst>
              <a:gd name="adj1" fmla="val -66552"/>
              <a:gd name="adj2" fmla="val 143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u="dottedHeavy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次年度</a:t>
            </a:r>
            <a:r>
              <a:rPr kumimoji="1" lang="ja-JP" altLang="en-US" sz="900" u="dottedHeavy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以降の取組み</a:t>
            </a:r>
            <a:endParaRPr kumimoji="1" lang="ja-JP" altLang="en-US" sz="900" u="dottedHeavy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05905" y="116056"/>
            <a:ext cx="74321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資料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４</a:t>
            </a:r>
            <a:r>
              <a:rPr lang="zh-TW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－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</a:t>
            </a:r>
            <a:endParaRPr kumimoji="1" lang="ja-JP" altLang="en-US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675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1027</TotalTime>
  <Words>934</Words>
  <Application>Microsoft Office PowerPoint</Application>
  <PresentationFormat>画面に合わせる (4:3)</PresentationFormat>
  <Paragraphs>113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Ｐ明朝</vt:lpstr>
      <vt:lpstr>ＭＳ 明朝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令和３年度医療機器等基準評価検討部会 ～｢品質管理監督システム基準書モデル｣の改訂について～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令和３年度医療機器等基準評価検討部会</dc:title>
  <dc:creator/>
  <cp:lastModifiedBy>大阪府</cp:lastModifiedBy>
  <cp:revision>90</cp:revision>
  <cp:lastPrinted>2021-12-28T08:47:37Z</cp:lastPrinted>
  <dcterms:created xsi:type="dcterms:W3CDTF">2021-11-24T06:22:09Z</dcterms:created>
  <dcterms:modified xsi:type="dcterms:W3CDTF">2022-01-11T11:54:18Z</dcterms:modified>
</cp:coreProperties>
</file>