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6"/>
  </p:notesMasterIdLst>
  <p:sldIdLst>
    <p:sldId id="406" r:id="rId2"/>
    <p:sldId id="413" r:id="rId3"/>
    <p:sldId id="409" r:id="rId4"/>
    <p:sldId id="410" r:id="rId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Tahoma"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ahoma"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ahoma"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ahoma"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ahoma" pitchFamily="34" charset="0"/>
        <a:ea typeface="ＭＳ Ｐゴシック" charset="-128"/>
        <a:cs typeface="+mn-cs"/>
      </a:defRPr>
    </a:lvl5pPr>
    <a:lvl6pPr marL="2286000" algn="l" defTabSz="914400" rtl="0" eaLnBrk="1" latinLnBrk="0" hangingPunct="1">
      <a:defRPr kumimoji="1" kern="1200">
        <a:solidFill>
          <a:schemeClr val="tx1"/>
        </a:solidFill>
        <a:latin typeface="Tahoma" pitchFamily="34" charset="0"/>
        <a:ea typeface="ＭＳ Ｐゴシック" charset="-128"/>
        <a:cs typeface="+mn-cs"/>
      </a:defRPr>
    </a:lvl6pPr>
    <a:lvl7pPr marL="2743200" algn="l" defTabSz="914400" rtl="0" eaLnBrk="1" latinLnBrk="0" hangingPunct="1">
      <a:defRPr kumimoji="1" kern="1200">
        <a:solidFill>
          <a:schemeClr val="tx1"/>
        </a:solidFill>
        <a:latin typeface="Tahoma" pitchFamily="34" charset="0"/>
        <a:ea typeface="ＭＳ Ｐゴシック" charset="-128"/>
        <a:cs typeface="+mn-cs"/>
      </a:defRPr>
    </a:lvl7pPr>
    <a:lvl8pPr marL="3200400" algn="l" defTabSz="914400" rtl="0" eaLnBrk="1" latinLnBrk="0" hangingPunct="1">
      <a:defRPr kumimoji="1" kern="1200">
        <a:solidFill>
          <a:schemeClr val="tx1"/>
        </a:solidFill>
        <a:latin typeface="Tahoma" pitchFamily="34" charset="0"/>
        <a:ea typeface="ＭＳ Ｐゴシック" charset="-128"/>
        <a:cs typeface="+mn-cs"/>
      </a:defRPr>
    </a:lvl8pPr>
    <a:lvl9pPr marL="3657600" algn="l" defTabSz="914400" rtl="0" eaLnBrk="1" latinLnBrk="0" hangingPunct="1">
      <a:defRPr kumimoji="1" kern="1200">
        <a:solidFill>
          <a:schemeClr val="tx1"/>
        </a:solidFill>
        <a:latin typeface="Tahom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00FF"/>
    <a:srgbClr val="FFFF00"/>
    <a:srgbClr val="FF0000"/>
    <a:srgbClr val="FF66CC"/>
    <a:srgbClr val="66FFFF"/>
    <a:srgbClr val="66FF99"/>
    <a:srgbClr val="CCFF99"/>
    <a:srgbClr val="0099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15" autoAdjust="0"/>
    <p:restoredTop sz="99338" autoAdjust="0"/>
  </p:normalViewPr>
  <p:slideViewPr>
    <p:cSldViewPr>
      <p:cViewPr varScale="1">
        <p:scale>
          <a:sx n="74" d="100"/>
          <a:sy n="74" d="100"/>
        </p:scale>
        <p:origin x="129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6"/>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1" y="0"/>
            <a:ext cx="2918563"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ea typeface="ＭＳ Ｐゴシック" pitchFamily="50" charset="-128"/>
              </a:defRPr>
            </a:lvl1pPr>
          </a:lstStyle>
          <a:p>
            <a:pPr>
              <a:defRPr/>
            </a:pPr>
            <a:endParaRPr lang="en-US" altLang="ja-JP"/>
          </a:p>
        </p:txBody>
      </p:sp>
      <p:sp>
        <p:nvSpPr>
          <p:cNvPr id="91139" name="Rectangle 3"/>
          <p:cNvSpPr>
            <a:spLocks noGrp="1" noChangeArrowheads="1"/>
          </p:cNvSpPr>
          <p:nvPr>
            <p:ph type="dt" idx="1"/>
          </p:nvPr>
        </p:nvSpPr>
        <p:spPr bwMode="auto">
          <a:xfrm>
            <a:off x="3815598" y="0"/>
            <a:ext cx="2918563"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ea typeface="ＭＳ Ｐゴシック" pitchFamily="50" charset="-128"/>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5"/>
          <p:cNvSpPr>
            <a:spLocks noGrp="1" noChangeArrowheads="1"/>
          </p:cNvSpPr>
          <p:nvPr>
            <p:ph type="body" sz="quarter" idx="3"/>
          </p:nvPr>
        </p:nvSpPr>
        <p:spPr bwMode="auto">
          <a:xfrm>
            <a:off x="674378" y="4687250"/>
            <a:ext cx="5388610" cy="44389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1142" name="Rectangle 6"/>
          <p:cNvSpPr>
            <a:spLocks noGrp="1" noChangeArrowheads="1"/>
          </p:cNvSpPr>
          <p:nvPr>
            <p:ph type="ftr" sz="quarter" idx="4"/>
          </p:nvPr>
        </p:nvSpPr>
        <p:spPr bwMode="auto">
          <a:xfrm>
            <a:off x="1" y="9371336"/>
            <a:ext cx="2918563" cy="4933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ea typeface="ＭＳ Ｐゴシック" pitchFamily="50" charset="-128"/>
              </a:defRPr>
            </a:lvl1pPr>
          </a:lstStyle>
          <a:p>
            <a:pPr>
              <a:defRPr/>
            </a:pPr>
            <a:endParaRPr lang="en-US" altLang="ja-JP"/>
          </a:p>
        </p:txBody>
      </p:sp>
      <p:sp>
        <p:nvSpPr>
          <p:cNvPr id="91143" name="Rectangle 7"/>
          <p:cNvSpPr>
            <a:spLocks noGrp="1" noChangeArrowheads="1"/>
          </p:cNvSpPr>
          <p:nvPr>
            <p:ph type="sldNum" sz="quarter" idx="5"/>
          </p:nvPr>
        </p:nvSpPr>
        <p:spPr bwMode="auto">
          <a:xfrm>
            <a:off x="3815598" y="9371336"/>
            <a:ext cx="2918563" cy="4933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ea typeface="ＭＳ Ｐゴシック" pitchFamily="50" charset="-128"/>
              </a:defRPr>
            </a:lvl1pPr>
          </a:lstStyle>
          <a:p>
            <a:pPr>
              <a:defRPr/>
            </a:pPr>
            <a:fld id="{9EF4AF7E-E127-45E3-8B1A-2F6C9D93F7AA}" type="slidenum">
              <a:rPr lang="en-US" altLang="ja-JP"/>
              <a:pPr>
                <a:defRPr/>
              </a:pPr>
              <a:t>‹#›</a:t>
            </a:fld>
            <a:endParaRPr lang="en-US" altLang="ja-JP"/>
          </a:p>
        </p:txBody>
      </p:sp>
    </p:spTree>
    <p:extLst>
      <p:ext uri="{BB962C8B-B14F-4D97-AF65-F5344CB8AC3E}">
        <p14:creationId xmlns:p14="http://schemas.microsoft.com/office/powerpoint/2010/main" val="40908329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ja-JP" altLang="en-US">
                  <a:ea typeface="ＭＳ Ｐゴシック" pitchFamily="50" charset="-128"/>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ja-JP" altLang="en-US">
                  <a:ea typeface="ＭＳ Ｐゴシック" pitchFamily="50" charset="-128"/>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ja-JP" altLang="en-US">
                  <a:ea typeface="ＭＳ Ｐゴシック" pitchFamily="50" charset="-128"/>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ja-JP" altLang="en-US">
                  <a:ea typeface="ＭＳ Ｐゴシック" pitchFamily="50" charset="-128"/>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ja-JP" altLang="en-US">
                <a:ea typeface="ＭＳ Ｐゴシック" pitchFamily="50" charset="-128"/>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ja-JP" altLang="en-US">
                <a:ea typeface="ＭＳ Ｐゴシック" pitchFamily="50" charset="-128"/>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ja-JP" altLang="en-US">
                <a:ea typeface="ＭＳ Ｐゴシック" pitchFamily="50" charset="-128"/>
              </a:endParaRPr>
            </a:p>
          </p:txBody>
        </p:sp>
      </p:grpSp>
      <p:sp>
        <p:nvSpPr>
          <p:cNvPr id="41996" name="Rectangle 12"/>
          <p:cNvSpPr>
            <a:spLocks noGrp="1" noChangeArrowheads="1"/>
          </p:cNvSpPr>
          <p:nvPr>
            <p:ph type="ctrTitle"/>
          </p:nvPr>
        </p:nvSpPr>
        <p:spPr bwMode="auto">
          <a:xfrm>
            <a:off x="990600" y="1676400"/>
            <a:ext cx="7772400" cy="1462088"/>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a:lvl1pPr>
          </a:lstStyle>
          <a:p>
            <a:r>
              <a:rPr lang="ja-JP" altLang="en-US"/>
              <a:t>マスタ タイトルの書式設定</a:t>
            </a:r>
          </a:p>
        </p:txBody>
      </p:sp>
      <p:sp>
        <p:nvSpPr>
          <p:cNvPr id="41997" name="Rectangle 13"/>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ja-JP" altLang="en-US"/>
              <a:t>マスタ サブタイトルの書式設定</a:t>
            </a:r>
          </a:p>
        </p:txBody>
      </p:sp>
      <p:sp>
        <p:nvSpPr>
          <p:cNvPr id="14" name="Rectangle 14"/>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kumimoji="0" sz="1400" smtClean="0">
                <a:solidFill>
                  <a:schemeClr val="bg2"/>
                </a:solidFill>
                <a:ea typeface="ＭＳ Ｐゴシック" pitchFamily="50" charset="-128"/>
              </a:defRPr>
            </a:lvl1pPr>
          </a:lstStyle>
          <a:p>
            <a:pPr>
              <a:defRPr/>
            </a:pPr>
            <a:endParaRPr lang="en-US" altLang="ja-JP"/>
          </a:p>
        </p:txBody>
      </p:sp>
      <p:sp>
        <p:nvSpPr>
          <p:cNvPr id="15" name="Rectangle 15"/>
          <p:cNvSpPr>
            <a:spLocks noGrp="1" noChangeArrowheads="1"/>
          </p:cNvSpPr>
          <p:nvPr>
            <p:ph type="ftr" sz="quarter" idx="11"/>
          </p:nvPr>
        </p:nvSpPr>
        <p:spPr>
          <a:xfrm>
            <a:off x="3429000" y="6248400"/>
            <a:ext cx="2895600" cy="457200"/>
          </a:xfrm>
        </p:spPr>
        <p:txBody>
          <a:bodyPr/>
          <a:lstStyle>
            <a:lvl1pPr>
              <a:defRPr sz="1400" smtClean="0">
                <a:solidFill>
                  <a:schemeClr val="bg2"/>
                </a:solidFill>
              </a:defRPr>
            </a:lvl1pPr>
          </a:lstStyle>
          <a:p>
            <a:pPr>
              <a:defRPr/>
            </a:pPr>
            <a:r>
              <a:rPr lang="en-US" altLang="ja-JP"/>
              <a:t>ＧＭＰ査察方針・手法の研究について</a:t>
            </a:r>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65A96EE7-6550-4A59-8AF2-CCAC1E2EB0B6}" type="slidenum">
              <a:rPr lang="en-US" altLang="ja-JP"/>
              <a:pPr>
                <a:defRPr/>
              </a:pPr>
              <a:t>‹#›</a:t>
            </a:fld>
            <a:endParaRPr lang="en-US" altLang="ja-JP"/>
          </a:p>
        </p:txBody>
      </p:sp>
    </p:spTree>
    <p:extLst>
      <p:ext uri="{BB962C8B-B14F-4D97-AF65-F5344CB8AC3E}">
        <p14:creationId xmlns:p14="http://schemas.microsoft.com/office/powerpoint/2010/main" val="105674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5" name="Rectangle 13"/>
          <p:cNvSpPr>
            <a:spLocks noGrp="1" noChangeArrowheads="1"/>
          </p:cNvSpPr>
          <p:nvPr>
            <p:ph type="sldNum" sz="quarter" idx="11"/>
          </p:nvPr>
        </p:nvSpPr>
        <p:spPr>
          <a:ln/>
        </p:spPr>
        <p:txBody>
          <a:bodyPr/>
          <a:lstStyle>
            <a:lvl1pPr>
              <a:defRPr/>
            </a:lvl1pPr>
          </a:lstStyle>
          <a:p>
            <a:pPr>
              <a:defRPr/>
            </a:pPr>
            <a:fld id="{09CB7526-9243-4E64-BE44-EDDBCE712AAD}" type="slidenum">
              <a:rPr lang="en-US" altLang="ja-JP"/>
              <a:pPr>
                <a:defRPr/>
              </a:pPr>
              <a:t>‹#›</a:t>
            </a:fld>
            <a:endParaRPr lang="en-US" altLang="ja-JP"/>
          </a:p>
        </p:txBody>
      </p:sp>
    </p:spTree>
    <p:extLst>
      <p:ext uri="{BB962C8B-B14F-4D97-AF65-F5344CB8AC3E}">
        <p14:creationId xmlns:p14="http://schemas.microsoft.com/office/powerpoint/2010/main" val="113831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5" name="Rectangle 13"/>
          <p:cNvSpPr>
            <a:spLocks noGrp="1" noChangeArrowheads="1"/>
          </p:cNvSpPr>
          <p:nvPr>
            <p:ph type="sldNum" sz="quarter" idx="11"/>
          </p:nvPr>
        </p:nvSpPr>
        <p:spPr>
          <a:ln/>
        </p:spPr>
        <p:txBody>
          <a:bodyPr/>
          <a:lstStyle>
            <a:lvl1pPr>
              <a:defRPr/>
            </a:lvl1pPr>
          </a:lstStyle>
          <a:p>
            <a:pPr>
              <a:defRPr/>
            </a:pPr>
            <a:fld id="{2591417F-39E2-4100-862A-B74CF7F7280A}" type="slidenum">
              <a:rPr lang="en-US" altLang="ja-JP"/>
              <a:pPr>
                <a:defRPr/>
              </a:pPr>
              <a:t>‹#›</a:t>
            </a:fld>
            <a:endParaRPr lang="en-US" altLang="ja-JP"/>
          </a:p>
        </p:txBody>
      </p:sp>
    </p:spTree>
    <p:extLst>
      <p:ext uri="{BB962C8B-B14F-4D97-AF65-F5344CB8AC3E}">
        <p14:creationId xmlns:p14="http://schemas.microsoft.com/office/powerpoint/2010/main" val="2273465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5" name="Rectangle 13"/>
          <p:cNvSpPr>
            <a:spLocks noGrp="1" noChangeArrowheads="1"/>
          </p:cNvSpPr>
          <p:nvPr>
            <p:ph type="sldNum" sz="quarter" idx="11"/>
          </p:nvPr>
        </p:nvSpPr>
        <p:spPr>
          <a:ln/>
        </p:spPr>
        <p:txBody>
          <a:bodyPr/>
          <a:lstStyle>
            <a:lvl1pPr>
              <a:defRPr/>
            </a:lvl1pPr>
          </a:lstStyle>
          <a:p>
            <a:pPr>
              <a:defRPr/>
            </a:pPr>
            <a:fld id="{9236253C-8C89-4BD1-8CF3-5AD02829FDC6}" type="slidenum">
              <a:rPr lang="en-US" altLang="ja-JP"/>
              <a:pPr>
                <a:defRPr/>
              </a:pPr>
              <a:t>‹#›</a:t>
            </a:fld>
            <a:endParaRPr lang="en-US" altLang="ja-JP"/>
          </a:p>
        </p:txBody>
      </p:sp>
    </p:spTree>
    <p:extLst>
      <p:ext uri="{BB962C8B-B14F-4D97-AF65-F5344CB8AC3E}">
        <p14:creationId xmlns:p14="http://schemas.microsoft.com/office/powerpoint/2010/main" val="248680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5" name="Rectangle 13"/>
          <p:cNvSpPr>
            <a:spLocks noGrp="1" noChangeArrowheads="1"/>
          </p:cNvSpPr>
          <p:nvPr>
            <p:ph type="sldNum" sz="quarter" idx="11"/>
          </p:nvPr>
        </p:nvSpPr>
        <p:spPr>
          <a:ln/>
        </p:spPr>
        <p:txBody>
          <a:bodyPr/>
          <a:lstStyle>
            <a:lvl1pPr>
              <a:defRPr/>
            </a:lvl1pPr>
          </a:lstStyle>
          <a:p>
            <a:pPr>
              <a:defRPr/>
            </a:pPr>
            <a:fld id="{8A12E1E7-0EBB-4EA1-809B-A0774B8A11F0}" type="slidenum">
              <a:rPr lang="en-US" altLang="ja-JP"/>
              <a:pPr>
                <a:defRPr/>
              </a:pPr>
              <a:t>‹#›</a:t>
            </a:fld>
            <a:endParaRPr lang="en-US" altLang="ja-JP"/>
          </a:p>
        </p:txBody>
      </p:sp>
    </p:spTree>
    <p:extLst>
      <p:ext uri="{BB962C8B-B14F-4D97-AF65-F5344CB8AC3E}">
        <p14:creationId xmlns:p14="http://schemas.microsoft.com/office/powerpoint/2010/main" val="143133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6" name="Rectangle 13"/>
          <p:cNvSpPr>
            <a:spLocks noGrp="1" noChangeArrowheads="1"/>
          </p:cNvSpPr>
          <p:nvPr>
            <p:ph type="sldNum" sz="quarter" idx="11"/>
          </p:nvPr>
        </p:nvSpPr>
        <p:spPr>
          <a:ln/>
        </p:spPr>
        <p:txBody>
          <a:bodyPr/>
          <a:lstStyle>
            <a:lvl1pPr>
              <a:defRPr/>
            </a:lvl1pPr>
          </a:lstStyle>
          <a:p>
            <a:pPr>
              <a:defRPr/>
            </a:pPr>
            <a:fld id="{774F8B5D-CC7C-4B06-BBF1-2C1CB101F9A9}" type="slidenum">
              <a:rPr lang="en-US" altLang="ja-JP"/>
              <a:pPr>
                <a:defRPr/>
              </a:pPr>
              <a:t>‹#›</a:t>
            </a:fld>
            <a:endParaRPr lang="en-US" altLang="ja-JP"/>
          </a:p>
        </p:txBody>
      </p:sp>
    </p:spTree>
    <p:extLst>
      <p:ext uri="{BB962C8B-B14F-4D97-AF65-F5344CB8AC3E}">
        <p14:creationId xmlns:p14="http://schemas.microsoft.com/office/powerpoint/2010/main" val="95728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8" name="Rectangle 13"/>
          <p:cNvSpPr>
            <a:spLocks noGrp="1" noChangeArrowheads="1"/>
          </p:cNvSpPr>
          <p:nvPr>
            <p:ph type="sldNum" sz="quarter" idx="11"/>
          </p:nvPr>
        </p:nvSpPr>
        <p:spPr>
          <a:ln/>
        </p:spPr>
        <p:txBody>
          <a:bodyPr/>
          <a:lstStyle>
            <a:lvl1pPr>
              <a:defRPr/>
            </a:lvl1pPr>
          </a:lstStyle>
          <a:p>
            <a:pPr>
              <a:defRPr/>
            </a:pPr>
            <a:fld id="{33E3CA56-8596-422B-8F9A-448F3857158D}" type="slidenum">
              <a:rPr lang="en-US" altLang="ja-JP"/>
              <a:pPr>
                <a:defRPr/>
              </a:pPr>
              <a:t>‹#›</a:t>
            </a:fld>
            <a:endParaRPr lang="en-US" altLang="ja-JP"/>
          </a:p>
        </p:txBody>
      </p:sp>
    </p:spTree>
    <p:extLst>
      <p:ext uri="{BB962C8B-B14F-4D97-AF65-F5344CB8AC3E}">
        <p14:creationId xmlns:p14="http://schemas.microsoft.com/office/powerpoint/2010/main" val="879982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4" name="Rectangle 13"/>
          <p:cNvSpPr>
            <a:spLocks noGrp="1" noChangeArrowheads="1"/>
          </p:cNvSpPr>
          <p:nvPr>
            <p:ph type="sldNum" sz="quarter" idx="11"/>
          </p:nvPr>
        </p:nvSpPr>
        <p:spPr>
          <a:ln/>
        </p:spPr>
        <p:txBody>
          <a:bodyPr/>
          <a:lstStyle>
            <a:lvl1pPr>
              <a:defRPr/>
            </a:lvl1pPr>
          </a:lstStyle>
          <a:p>
            <a:pPr>
              <a:defRPr/>
            </a:pPr>
            <a:fld id="{A9320A58-6F6B-426F-98C5-40E0F4F70F39}" type="slidenum">
              <a:rPr lang="en-US" altLang="ja-JP"/>
              <a:pPr>
                <a:defRPr/>
              </a:pPr>
              <a:t>‹#›</a:t>
            </a:fld>
            <a:endParaRPr lang="en-US" altLang="ja-JP"/>
          </a:p>
        </p:txBody>
      </p:sp>
    </p:spTree>
    <p:extLst>
      <p:ext uri="{BB962C8B-B14F-4D97-AF65-F5344CB8AC3E}">
        <p14:creationId xmlns:p14="http://schemas.microsoft.com/office/powerpoint/2010/main" val="1691502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3" name="Rectangle 13"/>
          <p:cNvSpPr>
            <a:spLocks noGrp="1" noChangeArrowheads="1"/>
          </p:cNvSpPr>
          <p:nvPr>
            <p:ph type="sldNum" sz="quarter" idx="11"/>
          </p:nvPr>
        </p:nvSpPr>
        <p:spPr>
          <a:ln/>
        </p:spPr>
        <p:txBody>
          <a:bodyPr/>
          <a:lstStyle>
            <a:lvl1pPr>
              <a:defRPr/>
            </a:lvl1pPr>
          </a:lstStyle>
          <a:p>
            <a:pPr>
              <a:defRPr/>
            </a:pPr>
            <a:fld id="{6B5251B0-CD02-49EF-A427-EA89B2B1E1C5}" type="slidenum">
              <a:rPr lang="en-US" altLang="ja-JP"/>
              <a:pPr>
                <a:defRPr/>
              </a:pPr>
              <a:t>‹#›</a:t>
            </a:fld>
            <a:endParaRPr lang="en-US" altLang="ja-JP"/>
          </a:p>
        </p:txBody>
      </p:sp>
    </p:spTree>
    <p:extLst>
      <p:ext uri="{BB962C8B-B14F-4D97-AF65-F5344CB8AC3E}">
        <p14:creationId xmlns:p14="http://schemas.microsoft.com/office/powerpoint/2010/main" val="307512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6" name="Rectangle 13"/>
          <p:cNvSpPr>
            <a:spLocks noGrp="1" noChangeArrowheads="1"/>
          </p:cNvSpPr>
          <p:nvPr>
            <p:ph type="sldNum" sz="quarter" idx="11"/>
          </p:nvPr>
        </p:nvSpPr>
        <p:spPr>
          <a:ln/>
        </p:spPr>
        <p:txBody>
          <a:bodyPr/>
          <a:lstStyle>
            <a:lvl1pPr>
              <a:defRPr/>
            </a:lvl1pPr>
          </a:lstStyle>
          <a:p>
            <a:pPr>
              <a:defRPr/>
            </a:pPr>
            <a:fld id="{E5C7FEB2-D031-4420-9A93-E1BC640B4616}" type="slidenum">
              <a:rPr lang="en-US" altLang="ja-JP"/>
              <a:pPr>
                <a:defRPr/>
              </a:pPr>
              <a:t>‹#›</a:t>
            </a:fld>
            <a:endParaRPr lang="en-US" altLang="ja-JP"/>
          </a:p>
        </p:txBody>
      </p:sp>
    </p:spTree>
    <p:extLst>
      <p:ext uri="{BB962C8B-B14F-4D97-AF65-F5344CB8AC3E}">
        <p14:creationId xmlns:p14="http://schemas.microsoft.com/office/powerpoint/2010/main" val="236264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ltLang="ja-JP"/>
              <a:t>ＧＭＰ査察方針・手法の研究について</a:t>
            </a:r>
          </a:p>
        </p:txBody>
      </p:sp>
      <p:sp>
        <p:nvSpPr>
          <p:cNvPr id="6" name="Rectangle 13"/>
          <p:cNvSpPr>
            <a:spLocks noGrp="1" noChangeArrowheads="1"/>
          </p:cNvSpPr>
          <p:nvPr>
            <p:ph type="sldNum" sz="quarter" idx="11"/>
          </p:nvPr>
        </p:nvSpPr>
        <p:spPr>
          <a:ln/>
        </p:spPr>
        <p:txBody>
          <a:bodyPr/>
          <a:lstStyle>
            <a:lvl1pPr>
              <a:defRPr/>
            </a:lvl1pPr>
          </a:lstStyle>
          <a:p>
            <a:pPr>
              <a:defRPr/>
            </a:pPr>
            <a:fld id="{58915854-F604-4CA6-9D95-CA17733692FB}" type="slidenum">
              <a:rPr lang="en-US" altLang="ja-JP"/>
              <a:pPr>
                <a:defRPr/>
              </a:pPr>
              <a:t>‹#›</a:t>
            </a:fld>
            <a:endParaRPr lang="en-US" altLang="ja-JP"/>
          </a:p>
        </p:txBody>
      </p:sp>
    </p:spTree>
    <p:extLst>
      <p:ext uri="{BB962C8B-B14F-4D97-AF65-F5344CB8AC3E}">
        <p14:creationId xmlns:p14="http://schemas.microsoft.com/office/powerpoint/2010/main" val="3977271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3" name="Rectangle 3"/>
          <p:cNvSpPr>
            <a:spLocks noChangeArrowheads="1"/>
          </p:cNvSpPr>
          <p:nvPr/>
        </p:nvSpPr>
        <p:spPr bwMode="ltGray">
          <a:xfrm>
            <a:off x="800100" y="7937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grpSp>
        <p:nvGrpSpPr>
          <p:cNvPr id="1027" name="Group 15"/>
          <p:cNvGrpSpPr>
            <a:grpSpLocks/>
          </p:cNvGrpSpPr>
          <p:nvPr userDrawn="1"/>
        </p:nvGrpSpPr>
        <p:grpSpPr bwMode="auto">
          <a:xfrm>
            <a:off x="127000" y="187325"/>
            <a:ext cx="8542338" cy="1052513"/>
            <a:chOff x="80" y="346"/>
            <a:chExt cx="5381" cy="663"/>
          </a:xfrm>
        </p:grpSpPr>
        <p:sp>
          <p:nvSpPr>
            <p:cNvPr id="40967" name="Rectangle 7"/>
            <p:cNvSpPr>
              <a:spLocks noChangeArrowheads="1"/>
            </p:cNvSpPr>
            <p:nvPr/>
          </p:nvSpPr>
          <p:spPr bwMode="gray">
            <a:xfrm>
              <a:off x="480" y="346"/>
              <a:ext cx="20" cy="663"/>
            </a:xfrm>
            <a:prstGeom prst="rect">
              <a:avLst/>
            </a:prstGeom>
            <a:solidFill>
              <a:schemeClr val="bg2"/>
            </a:soli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grpSp>
          <p:nvGrpSpPr>
            <p:cNvPr id="1031" name="Group 14"/>
            <p:cNvGrpSpPr>
              <a:grpSpLocks/>
            </p:cNvGrpSpPr>
            <p:nvPr userDrawn="1"/>
          </p:nvGrpSpPr>
          <p:grpSpPr bwMode="auto">
            <a:xfrm>
              <a:off x="80" y="346"/>
              <a:ext cx="5381" cy="565"/>
              <a:chOff x="80" y="692"/>
              <a:chExt cx="5381" cy="565"/>
            </a:xfrm>
          </p:grpSpPr>
          <p:sp>
            <p:nvSpPr>
              <p:cNvPr id="40962" name="Rectangle 2"/>
              <p:cNvSpPr>
                <a:spLocks noChangeArrowheads="1"/>
              </p:cNvSpPr>
              <p:nvPr/>
            </p:nvSpPr>
            <p:spPr bwMode="ltGray">
              <a:xfrm>
                <a:off x="263" y="692"/>
                <a:ext cx="276" cy="299"/>
              </a:xfrm>
              <a:prstGeom prst="rect">
                <a:avLst/>
              </a:prstGeom>
              <a:solidFill>
                <a:schemeClr val="accent2"/>
              </a:soli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sp>
            <p:nvSpPr>
              <p:cNvPr id="40964" name="Rectangle 4"/>
              <p:cNvSpPr>
                <a:spLocks noChangeArrowheads="1"/>
              </p:cNvSpPr>
              <p:nvPr/>
            </p:nvSpPr>
            <p:spPr bwMode="ltGray">
              <a:xfrm>
                <a:off x="341" y="958"/>
                <a:ext cx="266" cy="299"/>
              </a:xfrm>
              <a:prstGeom prst="rect">
                <a:avLst/>
              </a:prstGeom>
              <a:solidFill>
                <a:schemeClr val="folHlink"/>
              </a:soli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sp>
            <p:nvSpPr>
              <p:cNvPr id="40965" name="Rectangle 5"/>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sp>
            <p:nvSpPr>
              <p:cNvPr id="40966"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sp>
            <p:nvSpPr>
              <p:cNvPr id="40968"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ja-JP" altLang="ja-JP" sz="2400">
                  <a:ea typeface="ＭＳ Ｐゴシック" pitchFamily="50" charset="-128"/>
                </a:endParaRPr>
              </a:p>
            </p:txBody>
          </p:sp>
        </p:grpSp>
      </p:grpSp>
      <p:sp>
        <p:nvSpPr>
          <p:cNvPr id="40972" name="Rectangle 12"/>
          <p:cNvSpPr>
            <a:spLocks noGrp="1" noChangeArrowheads="1"/>
          </p:cNvSpPr>
          <p:nvPr>
            <p:ph type="ftr" sz="quarter" idx="3"/>
          </p:nvPr>
        </p:nvSpPr>
        <p:spPr bwMode="auto">
          <a:xfrm>
            <a:off x="1908175" y="6454775"/>
            <a:ext cx="5327650" cy="2873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smtClean="0">
                <a:ea typeface="ＭＳ Ｐゴシック" pitchFamily="50" charset="-128"/>
              </a:defRPr>
            </a:lvl1pPr>
          </a:lstStyle>
          <a:p>
            <a:pPr>
              <a:defRPr/>
            </a:pPr>
            <a:r>
              <a:rPr lang="en-US" altLang="ja-JP"/>
              <a:t>ＧＭＰ査察方針・手法の研究について</a:t>
            </a:r>
          </a:p>
        </p:txBody>
      </p:sp>
      <p:sp>
        <p:nvSpPr>
          <p:cNvPr id="40973" name="Rectangle 13"/>
          <p:cNvSpPr>
            <a:spLocks noGrp="1" noChangeArrowheads="1"/>
          </p:cNvSpPr>
          <p:nvPr>
            <p:ph type="sldNum" sz="quarter" idx="4"/>
          </p:nvPr>
        </p:nvSpPr>
        <p:spPr bwMode="auto">
          <a:xfrm>
            <a:off x="7380288" y="6284913"/>
            <a:ext cx="156686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smtClean="0">
                <a:ea typeface="ＭＳ Ｐゴシック" pitchFamily="50" charset="-128"/>
              </a:defRPr>
            </a:lvl1pPr>
          </a:lstStyle>
          <a:p>
            <a:pPr>
              <a:defRPr/>
            </a:pPr>
            <a:fld id="{30CAE818-E6B4-4498-8FA9-857360D9C1B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03"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hd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ahoma" pitchFamily="34" charset="0"/>
                <a:ea typeface="ＭＳ Ｐゴシック" charset="-128"/>
              </a:defRPr>
            </a:lvl1pPr>
            <a:lvl2pPr marL="742950" indent="-285750" eaLnBrk="0" hangingPunct="0">
              <a:defRPr kumimoji="1">
                <a:solidFill>
                  <a:schemeClr val="tx1"/>
                </a:solidFill>
                <a:latin typeface="Tahoma" pitchFamily="34" charset="0"/>
                <a:ea typeface="ＭＳ Ｐゴシック" charset="-128"/>
              </a:defRPr>
            </a:lvl2pPr>
            <a:lvl3pPr marL="1143000" indent="-228600" eaLnBrk="0" hangingPunct="0">
              <a:defRPr kumimoji="1">
                <a:solidFill>
                  <a:schemeClr val="tx1"/>
                </a:solidFill>
                <a:latin typeface="Tahoma" pitchFamily="34" charset="0"/>
                <a:ea typeface="ＭＳ Ｐゴシック" charset="-128"/>
              </a:defRPr>
            </a:lvl3pPr>
            <a:lvl4pPr marL="1600200" indent="-228600" eaLnBrk="0" hangingPunct="0">
              <a:defRPr kumimoji="1">
                <a:solidFill>
                  <a:schemeClr val="tx1"/>
                </a:solidFill>
                <a:latin typeface="Tahoma" pitchFamily="34" charset="0"/>
                <a:ea typeface="ＭＳ Ｐゴシック" charset="-128"/>
              </a:defRPr>
            </a:lvl4pPr>
            <a:lvl5pPr marL="2057400" indent="-228600" eaLnBrk="0" hangingPunct="0">
              <a:defRPr kumimoji="1">
                <a:solidFill>
                  <a:schemeClr val="tx1"/>
                </a:solidFill>
                <a:latin typeface="Tahom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charset="-128"/>
              </a:defRPr>
            </a:lvl9pPr>
          </a:lstStyle>
          <a:p>
            <a:pPr eaLnBrk="1" hangingPunct="1"/>
            <a:fld id="{D1102FCF-33EA-4DC8-95CA-7B66E52ECD93}" type="slidenum">
              <a:rPr kumimoji="0" lang="en-US" altLang="ja-JP"/>
              <a:pPr eaLnBrk="1" hangingPunct="1"/>
              <a:t>1</a:t>
            </a:fld>
            <a:endParaRPr kumimoji="0" lang="en-US" altLang="ja-JP"/>
          </a:p>
        </p:txBody>
      </p:sp>
      <p:sp>
        <p:nvSpPr>
          <p:cNvPr id="12" name="テキスト ボックス 11"/>
          <p:cNvSpPr txBox="1"/>
          <p:nvPr/>
        </p:nvSpPr>
        <p:spPr>
          <a:xfrm>
            <a:off x="1214627" y="193976"/>
            <a:ext cx="7110790" cy="584775"/>
          </a:xfrm>
          <a:prstGeom prst="rect">
            <a:avLst/>
          </a:prstGeom>
          <a:noFill/>
        </p:spPr>
        <p:txBody>
          <a:bodyPr wrap="square" rtlCol="0">
            <a:spAutoFit/>
          </a:bodyPr>
          <a:lstStyle/>
          <a:p>
            <a:r>
              <a:rPr lang="ja-JP" altLang="en-US" sz="3200" dirty="0" smtClean="0">
                <a:solidFill>
                  <a:srgbClr val="0000FF"/>
                </a:solidFill>
                <a:latin typeface="ＭＳ Ｐゴシック" panose="020B0600070205080204" pitchFamily="50" charset="-128"/>
                <a:ea typeface="ＭＳ Ｐゴシック" panose="020B0600070205080204" pitchFamily="50" charset="-128"/>
              </a:rPr>
              <a:t>外部委託業者の管理に関する手順書</a:t>
            </a:r>
            <a:endParaRPr lang="en-US" altLang="ja-JP" sz="3200" dirty="0">
              <a:solidFill>
                <a:srgbClr val="0000FF"/>
              </a:solidFill>
              <a:latin typeface="ＭＳ Ｐゴシック" panose="020B0600070205080204" pitchFamily="50" charset="-128"/>
              <a:ea typeface="ＭＳ Ｐゴシック" panose="020B0600070205080204" pitchFamily="50" charset="-128"/>
            </a:endParaRPr>
          </a:p>
        </p:txBody>
      </p:sp>
      <p:pic>
        <p:nvPicPr>
          <p:cNvPr id="3" name="図 2" descr="こども向けイラスト | ダウンロード素材 | 治験関連情報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1850" y="1133745"/>
            <a:ext cx="1995396" cy="1214151"/>
          </a:xfrm>
          <a:prstGeom prst="rect">
            <a:avLst/>
          </a:prstGeom>
        </p:spPr>
      </p:pic>
      <p:sp>
        <p:nvSpPr>
          <p:cNvPr id="6" name="右矢印吹き出し 5"/>
          <p:cNvSpPr/>
          <p:nvPr/>
        </p:nvSpPr>
        <p:spPr>
          <a:xfrm>
            <a:off x="1331640" y="1230614"/>
            <a:ext cx="1710190" cy="1125125"/>
          </a:xfrm>
          <a:prstGeom prst="rightArrowCallou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原材料</a:t>
            </a:r>
            <a:endParaRPr kumimoji="1" lang="ja-JP" altLang="en-US" sz="2000" dirty="0">
              <a:solidFill>
                <a:schemeClr val="tx1"/>
              </a:solidFill>
            </a:endParaRPr>
          </a:p>
        </p:txBody>
      </p:sp>
      <p:sp>
        <p:nvSpPr>
          <p:cNvPr id="7" name="右矢印 6"/>
          <p:cNvSpPr/>
          <p:nvPr/>
        </p:nvSpPr>
        <p:spPr>
          <a:xfrm>
            <a:off x="5382090" y="1538790"/>
            <a:ext cx="810090" cy="54006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出荷</a:t>
            </a:r>
            <a:endParaRPr kumimoji="1" lang="ja-JP" altLang="en-US" dirty="0">
              <a:solidFill>
                <a:schemeClr val="tx1"/>
              </a:solidFill>
            </a:endParaRPr>
          </a:p>
        </p:txBody>
      </p:sp>
      <p:pic>
        <p:nvPicPr>
          <p:cNvPr id="8" name="図 7" descr="薬のイラスト | かわいいフリー素材集 いらすとや"/>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2180" y="908720"/>
            <a:ext cx="1890210" cy="1783885"/>
          </a:xfrm>
          <a:prstGeom prst="rect">
            <a:avLst/>
          </a:prstGeom>
        </p:spPr>
      </p:pic>
      <p:sp>
        <p:nvSpPr>
          <p:cNvPr id="9" name="角丸四角形吹き出し 8"/>
          <p:cNvSpPr/>
          <p:nvPr/>
        </p:nvSpPr>
        <p:spPr>
          <a:xfrm>
            <a:off x="746575" y="2798930"/>
            <a:ext cx="6975775" cy="2189701"/>
          </a:xfrm>
          <a:prstGeom prst="wedgeRoundRectCallout">
            <a:avLst>
              <a:gd name="adj1" fmla="val -1925"/>
              <a:gd name="adj2" fmla="val -70188"/>
              <a:gd name="adj3" fmla="val 16667"/>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926595" y="3234305"/>
            <a:ext cx="3555395" cy="1754326"/>
          </a:xfrm>
          <a:prstGeom prst="rect">
            <a:avLst/>
          </a:prstGeom>
          <a:noFill/>
        </p:spPr>
        <p:txBody>
          <a:bodyPr wrap="square" rtlCol="0">
            <a:spAutoFit/>
          </a:bodyPr>
          <a:lstStyle/>
          <a:p>
            <a:r>
              <a:rPr lang="ja-JP" altLang="en-US" dirty="0" smtClean="0">
                <a:latin typeface="ＭＳ Ｐゴシック" panose="020B0600070205080204" pitchFamily="50" charset="-128"/>
                <a:ea typeface="ＭＳ Ｐゴシック" panose="020B0600070205080204" pitchFamily="50" charset="-128"/>
              </a:rPr>
              <a:t>・ 原材料の受入試験</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製造機器の定期点検・校正</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試験機器の定期点検・校正</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製造用水設備の定期点検・校正</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安定性モニタリング</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記録書等の保管</a:t>
            </a:r>
            <a:endParaRPr lang="en-US" altLang="ja-JP" dirty="0" smtClean="0">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4526995" y="3234305"/>
            <a:ext cx="3105345" cy="1754326"/>
          </a:xfrm>
          <a:prstGeom prst="rect">
            <a:avLst/>
          </a:prstGeom>
          <a:noFill/>
        </p:spPr>
        <p:txBody>
          <a:bodyPr wrap="square" rtlCol="0">
            <a:spAutoFit/>
          </a:bodyPr>
          <a:lstStyle/>
          <a:p>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作業着のクリーニング・滅菌</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a:t>
            </a:r>
            <a:r>
              <a:rPr lang="ja-JP" altLang="ja-JP" dirty="0" smtClean="0">
                <a:latin typeface="ＭＳ Ｐゴシック" panose="020B0600070205080204" pitchFamily="50" charset="-128"/>
                <a:ea typeface="ＭＳ Ｐゴシック" panose="020B0600070205080204" pitchFamily="50" charset="-128"/>
              </a:rPr>
              <a:t>作業室</a:t>
            </a:r>
            <a:r>
              <a:rPr lang="ja-JP" altLang="ja-JP" dirty="0">
                <a:latin typeface="ＭＳ Ｐゴシック" panose="020B0600070205080204" pitchFamily="50" charset="-128"/>
                <a:ea typeface="ＭＳ Ｐゴシック" panose="020B0600070205080204" pitchFamily="50" charset="-128"/>
              </a:rPr>
              <a:t>の消毒・殺菌・</a:t>
            </a:r>
            <a:r>
              <a:rPr lang="ja-JP" altLang="ja-JP" dirty="0" smtClean="0">
                <a:latin typeface="ＭＳ Ｐゴシック" panose="020B0600070205080204" pitchFamily="50" charset="-128"/>
                <a:ea typeface="ＭＳ Ｐゴシック" panose="020B0600070205080204" pitchFamily="50" charset="-128"/>
              </a:rPr>
              <a:t>燻蒸</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作業室の清掃</a:t>
            </a:r>
            <a:endParaRPr lang="ja-JP" altLang="ja-JP" dirty="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作業室のモニタリング</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作業室の虫相調査</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 ＊＊＊＊等</a:t>
            </a:r>
            <a:endParaRPr lang="en-US" altLang="ja-JP" dirty="0" smtClean="0">
              <a:latin typeface="ＭＳ Ｐゴシック" panose="020B0600070205080204" pitchFamily="50" charset="-128"/>
              <a:ea typeface="ＭＳ Ｐゴシック" panose="020B0600070205080204" pitchFamily="50" charset="-128"/>
            </a:endParaRPr>
          </a:p>
        </p:txBody>
      </p:sp>
      <p:sp>
        <p:nvSpPr>
          <p:cNvPr id="11" name="テキスト ボックス 10"/>
          <p:cNvSpPr txBox="1"/>
          <p:nvPr/>
        </p:nvSpPr>
        <p:spPr>
          <a:xfrm>
            <a:off x="2096724" y="2888940"/>
            <a:ext cx="4185465" cy="400110"/>
          </a:xfrm>
          <a:prstGeom prst="rect">
            <a:avLst/>
          </a:prstGeom>
          <a:noFill/>
        </p:spPr>
        <p:txBody>
          <a:bodyPr wrap="square" rtlCol="0">
            <a:spAutoFit/>
          </a:bodyPr>
          <a:lstStyle/>
          <a:p>
            <a:r>
              <a:rPr lang="ja-JP" altLang="en-US" sz="2000" dirty="0"/>
              <a:t>多種多様</a:t>
            </a:r>
            <a:r>
              <a:rPr lang="ja-JP" altLang="en-US" sz="2000" dirty="0" smtClean="0"/>
              <a:t>な</a:t>
            </a:r>
            <a:r>
              <a:rPr kumimoji="1" lang="ja-JP" altLang="en-US" sz="2000" dirty="0" smtClean="0"/>
              <a:t>業務を外部業者に委託</a:t>
            </a:r>
            <a:endParaRPr kumimoji="1" lang="ja-JP" altLang="en-US" sz="2000" dirty="0"/>
          </a:p>
        </p:txBody>
      </p:sp>
      <p:sp>
        <p:nvSpPr>
          <p:cNvPr id="14" name="テキスト ボックス 13"/>
          <p:cNvSpPr txBox="1"/>
          <p:nvPr/>
        </p:nvSpPr>
        <p:spPr>
          <a:xfrm>
            <a:off x="499048" y="5184195"/>
            <a:ext cx="8055894" cy="1400383"/>
          </a:xfrm>
          <a:prstGeom prst="rect">
            <a:avLst/>
          </a:prstGeom>
          <a:noFill/>
        </p:spPr>
        <p:txBody>
          <a:bodyPr wrap="square" rtlCol="0">
            <a:spAutoFit/>
          </a:bodyPr>
          <a:lstStyle/>
          <a:p>
            <a:r>
              <a:rPr lang="ja-JP" altLang="en-US" sz="2000" dirty="0"/>
              <a:t>外部</a:t>
            </a:r>
            <a:r>
              <a:rPr kumimoji="1" lang="ja-JP" altLang="en-US" sz="2000" dirty="0" smtClean="0"/>
              <a:t>業者数は、製造所の規模・製造品目等により数十～数百にも及ぶ</a:t>
            </a:r>
            <a:r>
              <a:rPr lang="ja-JP" altLang="en-US" sz="2000" dirty="0" smtClean="0"/>
              <a:t>が</a:t>
            </a:r>
            <a:r>
              <a:rPr lang="ja-JP" altLang="en-US" sz="2000" dirty="0"/>
              <a:t>、</a:t>
            </a:r>
            <a:r>
              <a:rPr kumimoji="1" lang="ja-JP" altLang="en-US" sz="2000" dirty="0" smtClean="0"/>
              <a:t>全ての外部委託業者を同じレベルで管理するのは、非常に困難であり、</a:t>
            </a:r>
            <a:endParaRPr kumimoji="1" lang="en-US" altLang="ja-JP" sz="2000" dirty="0" smtClean="0"/>
          </a:p>
          <a:p>
            <a:pPr>
              <a:spcAft>
                <a:spcPts val="600"/>
              </a:spcAft>
            </a:pPr>
            <a:r>
              <a:rPr kumimoji="1" lang="ja-JP" altLang="en-US" sz="2000" dirty="0" smtClean="0"/>
              <a:t>そこまでの必要性は無いことは理解できるが・・・・</a:t>
            </a:r>
            <a:endParaRPr kumimoji="1" lang="en-US" altLang="ja-JP" sz="2000" dirty="0" smtClean="0"/>
          </a:p>
          <a:p>
            <a:r>
              <a:rPr lang="ja-JP" altLang="en-US" sz="2000" dirty="0" smtClean="0"/>
              <a:t>⇒</a:t>
            </a:r>
            <a:r>
              <a:rPr lang="ja-JP" altLang="en-US" sz="2000" dirty="0" smtClean="0">
                <a:solidFill>
                  <a:srgbClr val="FF0000"/>
                </a:solidFill>
              </a:rPr>
              <a:t>どのような外部業者にどの程度の管理が必要なのかの判断が難しい。</a:t>
            </a:r>
            <a:endParaRPr kumimoji="1" lang="ja-JP" altLang="en-US" sz="2000" dirty="0">
              <a:solidFill>
                <a:srgbClr val="FF0000"/>
              </a:solidFill>
            </a:endParaRPr>
          </a:p>
        </p:txBody>
      </p:sp>
      <p:sp>
        <p:nvSpPr>
          <p:cNvPr id="15" name="テキスト ボックス 14"/>
          <p:cNvSpPr txBox="1"/>
          <p:nvPr/>
        </p:nvSpPr>
        <p:spPr>
          <a:xfrm>
            <a:off x="7722350" y="173695"/>
            <a:ext cx="1224800" cy="369332"/>
          </a:xfrm>
          <a:prstGeom prst="rect">
            <a:avLst/>
          </a:prstGeom>
          <a:noFill/>
          <a:ln>
            <a:solidFill>
              <a:schemeClr val="tx1"/>
            </a:solidFill>
          </a:ln>
        </p:spPr>
        <p:txBody>
          <a:bodyPr wrap="square" rtlCol="0">
            <a:spAutoFit/>
          </a:bodyPr>
          <a:lstStyle/>
          <a:p>
            <a:r>
              <a:rPr lang="zh-TW" altLang="en-US" dirty="0" smtClean="0">
                <a:latin typeface="ＭＳ Ｐ明朝" panose="02020600040205080304" pitchFamily="18" charset="-128"/>
                <a:ea typeface="ＭＳ Ｐ明朝" panose="02020600040205080304" pitchFamily="18" charset="-128"/>
              </a:rPr>
              <a:t>資料</a:t>
            </a:r>
            <a:r>
              <a:rPr lang="ja-JP" altLang="en-US" dirty="0" smtClean="0">
                <a:latin typeface="ＭＳ Ｐ明朝" panose="02020600040205080304" pitchFamily="18" charset="-128"/>
                <a:ea typeface="ＭＳ Ｐ明朝" panose="02020600040205080304" pitchFamily="18" charset="-128"/>
              </a:rPr>
              <a:t>３</a:t>
            </a:r>
            <a:r>
              <a:rPr lang="zh-TW" altLang="en-US" dirty="0" smtClean="0">
                <a:latin typeface="ＭＳ Ｐ明朝" panose="02020600040205080304" pitchFamily="18" charset="-128"/>
                <a:ea typeface="ＭＳ Ｐ明朝" panose="02020600040205080304" pitchFamily="18" charset="-128"/>
              </a:rPr>
              <a:t>－</a:t>
            </a:r>
            <a:r>
              <a:rPr lang="ja-JP" altLang="en-US" dirty="0">
                <a:latin typeface="ＭＳ Ｐ明朝" panose="02020600040205080304" pitchFamily="18" charset="-128"/>
                <a:ea typeface="ＭＳ Ｐ明朝" panose="02020600040205080304" pitchFamily="18" charset="-128"/>
              </a:rPr>
              <a:t>３</a:t>
            </a:r>
            <a:endParaRPr kumimoji="1" lang="ja-JP" altLang="en-US"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284793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ahoma" pitchFamily="34" charset="0"/>
                <a:ea typeface="ＭＳ Ｐゴシック" charset="-128"/>
              </a:defRPr>
            </a:lvl1pPr>
            <a:lvl2pPr marL="742950" indent="-285750" eaLnBrk="0" hangingPunct="0">
              <a:defRPr kumimoji="1">
                <a:solidFill>
                  <a:schemeClr val="tx1"/>
                </a:solidFill>
                <a:latin typeface="Tahoma" pitchFamily="34" charset="0"/>
                <a:ea typeface="ＭＳ Ｐゴシック" charset="-128"/>
              </a:defRPr>
            </a:lvl2pPr>
            <a:lvl3pPr marL="1143000" indent="-228600" eaLnBrk="0" hangingPunct="0">
              <a:defRPr kumimoji="1">
                <a:solidFill>
                  <a:schemeClr val="tx1"/>
                </a:solidFill>
                <a:latin typeface="Tahoma" pitchFamily="34" charset="0"/>
                <a:ea typeface="ＭＳ Ｐゴシック" charset="-128"/>
              </a:defRPr>
            </a:lvl3pPr>
            <a:lvl4pPr marL="1600200" indent="-228600" eaLnBrk="0" hangingPunct="0">
              <a:defRPr kumimoji="1">
                <a:solidFill>
                  <a:schemeClr val="tx1"/>
                </a:solidFill>
                <a:latin typeface="Tahoma" pitchFamily="34" charset="0"/>
                <a:ea typeface="ＭＳ Ｐゴシック" charset="-128"/>
              </a:defRPr>
            </a:lvl4pPr>
            <a:lvl5pPr marL="2057400" indent="-228600" eaLnBrk="0" hangingPunct="0">
              <a:defRPr kumimoji="1">
                <a:solidFill>
                  <a:schemeClr val="tx1"/>
                </a:solidFill>
                <a:latin typeface="Tahom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charset="-128"/>
              </a:defRPr>
            </a:lvl9pPr>
          </a:lstStyle>
          <a:p>
            <a:pPr eaLnBrk="1" hangingPunct="1"/>
            <a:fld id="{D1102FCF-33EA-4DC8-95CA-7B66E52ECD93}" type="slidenum">
              <a:rPr kumimoji="0" lang="en-US" altLang="ja-JP"/>
              <a:pPr eaLnBrk="1" hangingPunct="1"/>
              <a:t>2</a:t>
            </a:fld>
            <a:endParaRPr kumimoji="0" lang="en-US" altLang="ja-JP"/>
          </a:p>
        </p:txBody>
      </p:sp>
      <p:sp>
        <p:nvSpPr>
          <p:cNvPr id="12" name="テキスト ボックス 11"/>
          <p:cNvSpPr txBox="1"/>
          <p:nvPr/>
        </p:nvSpPr>
        <p:spPr>
          <a:xfrm>
            <a:off x="1214627" y="193976"/>
            <a:ext cx="7110790" cy="584775"/>
          </a:xfrm>
          <a:prstGeom prst="rect">
            <a:avLst/>
          </a:prstGeom>
          <a:noFill/>
        </p:spPr>
        <p:txBody>
          <a:bodyPr wrap="square" rtlCol="0">
            <a:spAutoFit/>
          </a:bodyPr>
          <a:lstStyle/>
          <a:p>
            <a:r>
              <a:rPr lang="ja-JP" altLang="en-US" sz="3200" dirty="0" smtClean="0">
                <a:solidFill>
                  <a:srgbClr val="0000FF"/>
                </a:solidFill>
                <a:latin typeface="ＭＳ Ｐゴシック" panose="020B0600070205080204" pitchFamily="50" charset="-128"/>
                <a:ea typeface="ＭＳ Ｐゴシック" panose="020B0600070205080204" pitchFamily="50" charset="-128"/>
              </a:rPr>
              <a:t>外部委託業者の管理に関する手順書</a:t>
            </a:r>
            <a:endParaRPr lang="en-US" altLang="ja-JP" sz="3200" dirty="0">
              <a:solidFill>
                <a:srgbClr val="0000FF"/>
              </a:solidFill>
              <a:latin typeface="ＭＳ Ｐゴシック" panose="020B0600070205080204" pitchFamily="50" charset="-128"/>
              <a:ea typeface="ＭＳ Ｐゴシック" panose="020B0600070205080204" pitchFamily="50" charset="-128"/>
            </a:endParaRPr>
          </a:p>
        </p:txBody>
      </p:sp>
      <p:sp>
        <p:nvSpPr>
          <p:cNvPr id="10" name="テキスト ボックス 9"/>
          <p:cNvSpPr txBox="1"/>
          <p:nvPr/>
        </p:nvSpPr>
        <p:spPr>
          <a:xfrm>
            <a:off x="746575" y="1088740"/>
            <a:ext cx="4005445" cy="400110"/>
          </a:xfrm>
          <a:prstGeom prst="rect">
            <a:avLst/>
          </a:prstGeom>
          <a:noFill/>
        </p:spPr>
        <p:txBody>
          <a:bodyPr wrap="square" rtlCol="0">
            <a:spAutoFit/>
          </a:bodyPr>
          <a:lstStyle/>
          <a:p>
            <a:r>
              <a:rPr kumimoji="1" lang="ja-JP" altLang="en-US" sz="2000" u="sng" dirty="0" smtClean="0">
                <a:solidFill>
                  <a:srgbClr val="0000FF"/>
                </a:solidFill>
                <a:latin typeface="ＭＳ Ｐゴシック" panose="020B0600070205080204" pitchFamily="50" charset="-128"/>
                <a:ea typeface="ＭＳ Ｐゴシック" panose="020B0600070205080204" pitchFamily="50" charset="-128"/>
              </a:rPr>
              <a:t>試験機器の定期点検・校正業務</a:t>
            </a:r>
            <a:endParaRPr kumimoji="1" lang="en-US" altLang="ja-JP" sz="2000" u="sng" dirty="0" smtClean="0">
              <a:solidFill>
                <a:srgbClr val="0000FF"/>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6316221" y="1102974"/>
            <a:ext cx="2261224" cy="400110"/>
          </a:xfrm>
          <a:prstGeom prst="rect">
            <a:avLst/>
          </a:prstGeom>
          <a:noFill/>
        </p:spPr>
        <p:txBody>
          <a:bodyPr wrap="square" rtlCol="0">
            <a:spAutoFit/>
          </a:bodyPr>
          <a:lstStyle/>
          <a:p>
            <a:r>
              <a:rPr lang="ja-JP" altLang="en-US" sz="2000" u="sng" dirty="0" smtClean="0">
                <a:solidFill>
                  <a:srgbClr val="0000FF"/>
                </a:solidFill>
                <a:latin typeface="ＭＳ Ｐゴシック" panose="020B0600070205080204" pitchFamily="50" charset="-128"/>
                <a:ea typeface="ＭＳ Ｐゴシック" panose="020B0600070205080204" pitchFamily="50" charset="-128"/>
              </a:rPr>
              <a:t>倉庫の清掃業務</a:t>
            </a:r>
            <a:endParaRPr lang="ja-JP" altLang="ja-JP" sz="2000" u="sng" dirty="0">
              <a:solidFill>
                <a:srgbClr val="0000FF"/>
              </a:solidFill>
              <a:latin typeface="ＭＳ Ｐゴシック" panose="020B0600070205080204" pitchFamily="50" charset="-128"/>
              <a:ea typeface="ＭＳ Ｐゴシック" panose="020B0600070205080204" pitchFamily="50" charset="-128"/>
            </a:endParaRPr>
          </a:p>
        </p:txBody>
      </p:sp>
      <p:pic>
        <p:nvPicPr>
          <p:cNvPr id="2" name="図 1" descr="96ウェルプレートイラスト - No: 2219396／無料イラストなら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6665" y="1458072"/>
            <a:ext cx="1453896" cy="1036320"/>
          </a:xfrm>
          <a:prstGeom prst="rect">
            <a:avLst/>
          </a:prstGeom>
        </p:spPr>
      </p:pic>
      <p:pic>
        <p:nvPicPr>
          <p:cNvPr id="4" name="図 3" descr="物流の今と未来"/>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7390" y="1358770"/>
            <a:ext cx="1679975" cy="1306181"/>
          </a:xfrm>
          <a:prstGeom prst="rect">
            <a:avLst/>
          </a:prstGeom>
        </p:spPr>
      </p:pic>
      <p:sp>
        <p:nvSpPr>
          <p:cNvPr id="5" name="テキスト ボックス 4"/>
          <p:cNvSpPr txBox="1"/>
          <p:nvPr/>
        </p:nvSpPr>
        <p:spPr>
          <a:xfrm>
            <a:off x="1106614" y="2483895"/>
            <a:ext cx="7695855" cy="646331"/>
          </a:xfrm>
          <a:prstGeom prst="rect">
            <a:avLst/>
          </a:prstGeom>
          <a:noFill/>
        </p:spPr>
        <p:txBody>
          <a:bodyPr wrap="square" rtlCol="0">
            <a:spAutoFit/>
          </a:bodyPr>
          <a:lstStyle/>
          <a:p>
            <a:r>
              <a:rPr kumimoji="1" lang="ja-JP" altLang="en-US" dirty="0" smtClean="0"/>
              <a:t>非常に大きい　　　医薬品の品質への影響の程度　　　ほとんど影響しない</a:t>
            </a:r>
            <a:endParaRPr kumimoji="1" lang="en-US" altLang="ja-JP" dirty="0" smtClean="0"/>
          </a:p>
          <a:p>
            <a:r>
              <a:rPr lang="ja-JP" altLang="en-US" dirty="0" smtClean="0"/>
              <a:t>　（</a:t>
            </a:r>
            <a:r>
              <a:rPr lang="ja-JP" altLang="en-US" dirty="0" smtClean="0">
                <a:solidFill>
                  <a:srgbClr val="FF0000"/>
                </a:solidFill>
              </a:rPr>
              <a:t>リスク大</a:t>
            </a:r>
            <a:r>
              <a:rPr lang="ja-JP" altLang="en-US" dirty="0" smtClean="0"/>
              <a:t>）　　　　　　　　　　　　　　　　　　　　　　　　　　　　（リスク小）</a:t>
            </a:r>
            <a:endParaRPr lang="en-US" altLang="ja-JP" dirty="0" smtClean="0"/>
          </a:p>
        </p:txBody>
      </p:sp>
      <p:pic>
        <p:nvPicPr>
          <p:cNvPr id="3" name="図 2" descr="最高のコレクション 温度 計 イラスト 226904-心 の 温度 計 イラスト"/>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99466" y="4272989"/>
            <a:ext cx="1417340" cy="1417340"/>
          </a:xfrm>
          <a:prstGeom prst="rect">
            <a:avLst/>
          </a:prstGeom>
        </p:spPr>
      </p:pic>
      <p:pic>
        <p:nvPicPr>
          <p:cNvPr id="6" name="図 5" descr="【2019年の最高】 温度計 イラスト フリー - かわいいフリー素材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7095" y="4391609"/>
            <a:ext cx="1338740" cy="1004055"/>
          </a:xfrm>
          <a:prstGeom prst="rect">
            <a:avLst/>
          </a:prstGeom>
        </p:spPr>
      </p:pic>
      <p:sp>
        <p:nvSpPr>
          <p:cNvPr id="7" name="テキスト ボックス 6"/>
          <p:cNvSpPr txBox="1"/>
          <p:nvPr/>
        </p:nvSpPr>
        <p:spPr>
          <a:xfrm>
            <a:off x="836585" y="3609020"/>
            <a:ext cx="7740860" cy="754053"/>
          </a:xfrm>
          <a:prstGeom prst="rect">
            <a:avLst/>
          </a:prstGeom>
          <a:noFill/>
        </p:spPr>
        <p:txBody>
          <a:bodyPr wrap="square" rtlCol="0">
            <a:spAutoFit/>
          </a:bodyPr>
          <a:lstStyle/>
          <a:p>
            <a:r>
              <a:rPr lang="ja-JP" altLang="en-US" sz="2000" u="sng" dirty="0" smtClean="0">
                <a:solidFill>
                  <a:srgbClr val="0000FF"/>
                </a:solidFill>
                <a:latin typeface="ＭＳ Ｐゴシック" panose="020B0600070205080204" pitchFamily="50" charset="-128"/>
                <a:ea typeface="ＭＳ Ｐゴシック" panose="020B0600070205080204" pitchFamily="50" charset="-128"/>
              </a:rPr>
              <a:t>温度計の校正業務</a:t>
            </a:r>
            <a:endParaRPr lang="en-US" altLang="ja-JP" sz="2000" u="sng" dirty="0" smtClean="0">
              <a:solidFill>
                <a:srgbClr val="0000FF"/>
              </a:solidFill>
              <a:latin typeface="ＭＳ Ｐゴシック" panose="020B0600070205080204" pitchFamily="50" charset="-128"/>
              <a:ea typeface="ＭＳ Ｐゴシック" panose="020B0600070205080204" pitchFamily="50" charset="-128"/>
            </a:endParaRPr>
          </a:p>
          <a:p>
            <a:pPr>
              <a:spcBef>
                <a:spcPts val="600"/>
              </a:spcBef>
            </a:pPr>
            <a:r>
              <a:rPr lang="ja-JP" altLang="en-US" dirty="0" smtClean="0"/>
              <a:t>　　滅菌工程の温度計　　　　　　　　　　　　　　作業室の温度計</a:t>
            </a:r>
            <a:endParaRPr kumimoji="1" lang="ja-JP" altLang="en-US" dirty="0"/>
          </a:p>
        </p:txBody>
      </p:sp>
      <p:sp>
        <p:nvSpPr>
          <p:cNvPr id="9" name="テキスト ボックス 8"/>
          <p:cNvSpPr txBox="1"/>
          <p:nvPr/>
        </p:nvSpPr>
        <p:spPr>
          <a:xfrm>
            <a:off x="2681790" y="4443050"/>
            <a:ext cx="1800200" cy="1077218"/>
          </a:xfrm>
          <a:prstGeom prst="rect">
            <a:avLst/>
          </a:prstGeom>
          <a:noFill/>
        </p:spPr>
        <p:txBody>
          <a:bodyPr wrap="square" rtlCol="0">
            <a:spAutoFit/>
          </a:bodyPr>
          <a:lstStyle/>
          <a:p>
            <a:r>
              <a:rPr kumimoji="1" lang="ja-JP" altLang="en-US" sz="1600" dirty="0" smtClean="0"/>
              <a:t>正しい温度から</a:t>
            </a:r>
            <a:r>
              <a:rPr kumimoji="1" lang="en-US" altLang="ja-JP" sz="1600" dirty="0" smtClean="0"/>
              <a:t>0.5</a:t>
            </a:r>
            <a:r>
              <a:rPr kumimoji="1" lang="ja-JP" altLang="en-US" sz="1600" dirty="0" smtClean="0"/>
              <a:t>℃ずれていると無菌性を保証できなくなる可能性</a:t>
            </a:r>
            <a:endParaRPr kumimoji="1" lang="ja-JP" altLang="en-US" sz="1600" dirty="0"/>
          </a:p>
        </p:txBody>
      </p:sp>
      <p:sp>
        <p:nvSpPr>
          <p:cNvPr id="17" name="テキスト ボックス 16"/>
          <p:cNvSpPr txBox="1"/>
          <p:nvPr/>
        </p:nvSpPr>
        <p:spPr>
          <a:xfrm>
            <a:off x="6642230" y="4447854"/>
            <a:ext cx="1800200" cy="830997"/>
          </a:xfrm>
          <a:prstGeom prst="rect">
            <a:avLst/>
          </a:prstGeom>
          <a:noFill/>
        </p:spPr>
        <p:txBody>
          <a:bodyPr wrap="square" rtlCol="0">
            <a:spAutoFit/>
          </a:bodyPr>
          <a:lstStyle/>
          <a:p>
            <a:r>
              <a:rPr kumimoji="1" lang="ja-JP" altLang="en-US" sz="1600" dirty="0" smtClean="0"/>
              <a:t>正しい温度から</a:t>
            </a:r>
            <a:r>
              <a:rPr lang="en-US" altLang="ja-JP" sz="1600" dirty="0"/>
              <a:t>1</a:t>
            </a:r>
            <a:r>
              <a:rPr kumimoji="1" lang="ja-JP" altLang="en-US" sz="1600" dirty="0" smtClean="0"/>
              <a:t>℃ずれて</a:t>
            </a:r>
            <a:r>
              <a:rPr kumimoji="1" lang="ja-JP" altLang="en-US" sz="1600" smtClean="0"/>
              <a:t>いて</a:t>
            </a:r>
            <a:r>
              <a:rPr kumimoji="1" lang="ja-JP" altLang="en-US" sz="1600" smtClean="0"/>
              <a:t>も品質</a:t>
            </a:r>
            <a:r>
              <a:rPr kumimoji="1" lang="ja-JP" altLang="en-US" sz="1600" dirty="0" smtClean="0"/>
              <a:t>に</a:t>
            </a:r>
            <a:r>
              <a:rPr lang="ja-JP" altLang="en-US" sz="1600" dirty="0" smtClean="0"/>
              <a:t>影響しない。</a:t>
            </a:r>
            <a:endParaRPr kumimoji="1" lang="ja-JP" altLang="en-US" sz="1600" dirty="0"/>
          </a:p>
        </p:txBody>
      </p:sp>
      <p:sp>
        <p:nvSpPr>
          <p:cNvPr id="18" name="テキスト ボックス 17"/>
          <p:cNvSpPr txBox="1"/>
          <p:nvPr/>
        </p:nvSpPr>
        <p:spPr>
          <a:xfrm>
            <a:off x="1196625" y="5662989"/>
            <a:ext cx="7695855" cy="646331"/>
          </a:xfrm>
          <a:prstGeom prst="rect">
            <a:avLst/>
          </a:prstGeom>
          <a:noFill/>
        </p:spPr>
        <p:txBody>
          <a:bodyPr wrap="square" rtlCol="0">
            <a:spAutoFit/>
          </a:bodyPr>
          <a:lstStyle/>
          <a:p>
            <a:r>
              <a:rPr kumimoji="1" lang="ja-JP" altLang="en-US" dirty="0" smtClean="0"/>
              <a:t>非常に大きい　　　医薬品の品質への影響の程度　　　ほとんど影響しない</a:t>
            </a:r>
            <a:endParaRPr kumimoji="1" lang="en-US" altLang="ja-JP" dirty="0" smtClean="0"/>
          </a:p>
          <a:p>
            <a:r>
              <a:rPr lang="ja-JP" altLang="en-US" dirty="0" smtClean="0"/>
              <a:t>　（</a:t>
            </a:r>
            <a:r>
              <a:rPr lang="ja-JP" altLang="en-US" dirty="0" smtClean="0">
                <a:solidFill>
                  <a:srgbClr val="FF0000"/>
                </a:solidFill>
              </a:rPr>
              <a:t>リスク大</a:t>
            </a:r>
            <a:r>
              <a:rPr lang="ja-JP" altLang="en-US" dirty="0" smtClean="0"/>
              <a:t>）　　　　　　　　　　　　　　　　　　　　　　　　　　　　（リスク小）</a:t>
            </a:r>
            <a:endParaRPr lang="en-US" altLang="ja-JP" dirty="0" smtClean="0"/>
          </a:p>
        </p:txBody>
      </p:sp>
      <p:sp>
        <p:nvSpPr>
          <p:cNvPr id="8" name="角丸四角形 7"/>
          <p:cNvSpPr/>
          <p:nvPr/>
        </p:nvSpPr>
        <p:spPr>
          <a:xfrm>
            <a:off x="1041024" y="3102478"/>
            <a:ext cx="7128792" cy="405045"/>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委託する業務の種類により、医薬品の品質への影響の程度が異なる。</a:t>
            </a:r>
            <a:endParaRPr kumimoji="1" lang="ja-JP" altLang="en-US" dirty="0">
              <a:solidFill>
                <a:schemeClr val="tx1"/>
              </a:solidFill>
            </a:endParaRPr>
          </a:p>
        </p:txBody>
      </p:sp>
      <p:sp>
        <p:nvSpPr>
          <p:cNvPr id="19" name="角丸四角形 18"/>
          <p:cNvSpPr/>
          <p:nvPr/>
        </p:nvSpPr>
        <p:spPr>
          <a:xfrm>
            <a:off x="1061610" y="6309320"/>
            <a:ext cx="7128792" cy="405045"/>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同</a:t>
            </a:r>
            <a:r>
              <a:rPr lang="ja-JP" altLang="en-US" dirty="0" smtClean="0">
                <a:solidFill>
                  <a:schemeClr val="tx1"/>
                </a:solidFill>
              </a:rPr>
              <a:t>じ</a:t>
            </a:r>
            <a:r>
              <a:rPr kumimoji="1" lang="ja-JP" altLang="en-US" dirty="0" smtClean="0">
                <a:solidFill>
                  <a:schemeClr val="tx1"/>
                </a:solidFill>
              </a:rPr>
              <a:t>業務でも使用用途により、医薬品の品質への影響の程度が異なる。</a:t>
            </a:r>
            <a:endParaRPr kumimoji="1" lang="ja-JP" altLang="en-US" dirty="0">
              <a:solidFill>
                <a:schemeClr val="tx1"/>
              </a:solidFill>
            </a:endParaRPr>
          </a:p>
        </p:txBody>
      </p:sp>
    </p:spTree>
    <p:extLst>
      <p:ext uri="{BB962C8B-B14F-4D97-AF65-F5344CB8AC3E}">
        <p14:creationId xmlns:p14="http://schemas.microsoft.com/office/powerpoint/2010/main" val="2409684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ahoma" pitchFamily="34" charset="0"/>
                <a:ea typeface="ＭＳ Ｐゴシック" charset="-128"/>
              </a:defRPr>
            </a:lvl1pPr>
            <a:lvl2pPr marL="742950" indent="-285750" eaLnBrk="0" hangingPunct="0">
              <a:defRPr kumimoji="1">
                <a:solidFill>
                  <a:schemeClr val="tx1"/>
                </a:solidFill>
                <a:latin typeface="Tahoma" pitchFamily="34" charset="0"/>
                <a:ea typeface="ＭＳ Ｐゴシック" charset="-128"/>
              </a:defRPr>
            </a:lvl2pPr>
            <a:lvl3pPr marL="1143000" indent="-228600" eaLnBrk="0" hangingPunct="0">
              <a:defRPr kumimoji="1">
                <a:solidFill>
                  <a:schemeClr val="tx1"/>
                </a:solidFill>
                <a:latin typeface="Tahoma" pitchFamily="34" charset="0"/>
                <a:ea typeface="ＭＳ Ｐゴシック" charset="-128"/>
              </a:defRPr>
            </a:lvl3pPr>
            <a:lvl4pPr marL="1600200" indent="-228600" eaLnBrk="0" hangingPunct="0">
              <a:defRPr kumimoji="1">
                <a:solidFill>
                  <a:schemeClr val="tx1"/>
                </a:solidFill>
                <a:latin typeface="Tahoma" pitchFamily="34" charset="0"/>
                <a:ea typeface="ＭＳ Ｐゴシック" charset="-128"/>
              </a:defRPr>
            </a:lvl4pPr>
            <a:lvl5pPr marL="2057400" indent="-228600" eaLnBrk="0" hangingPunct="0">
              <a:defRPr kumimoji="1">
                <a:solidFill>
                  <a:schemeClr val="tx1"/>
                </a:solidFill>
                <a:latin typeface="Tahom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charset="-128"/>
              </a:defRPr>
            </a:lvl9pPr>
          </a:lstStyle>
          <a:p>
            <a:pPr eaLnBrk="1" hangingPunct="1"/>
            <a:fld id="{D1102FCF-33EA-4DC8-95CA-7B66E52ECD93}" type="slidenum">
              <a:rPr kumimoji="0" lang="en-US" altLang="ja-JP"/>
              <a:pPr eaLnBrk="1" hangingPunct="1"/>
              <a:t>3</a:t>
            </a:fld>
            <a:endParaRPr kumimoji="0" lang="en-US" altLang="ja-JP"/>
          </a:p>
        </p:txBody>
      </p:sp>
      <p:sp>
        <p:nvSpPr>
          <p:cNvPr id="12" name="テキスト ボックス 11"/>
          <p:cNvSpPr txBox="1"/>
          <p:nvPr/>
        </p:nvSpPr>
        <p:spPr>
          <a:xfrm>
            <a:off x="1214627" y="193976"/>
            <a:ext cx="7110790" cy="584775"/>
          </a:xfrm>
          <a:prstGeom prst="rect">
            <a:avLst/>
          </a:prstGeom>
          <a:noFill/>
        </p:spPr>
        <p:txBody>
          <a:bodyPr wrap="square" rtlCol="0">
            <a:spAutoFit/>
          </a:bodyPr>
          <a:lstStyle/>
          <a:p>
            <a:r>
              <a:rPr lang="ja-JP" altLang="en-US" sz="3200" dirty="0" smtClean="0">
                <a:solidFill>
                  <a:srgbClr val="0000FF"/>
                </a:solidFill>
                <a:latin typeface="ＭＳ Ｐゴシック" panose="020B0600070205080204" pitchFamily="50" charset="-128"/>
                <a:ea typeface="ＭＳ Ｐゴシック" panose="020B0600070205080204" pitchFamily="50" charset="-128"/>
              </a:rPr>
              <a:t>外部委託業者の管理に関する手順書</a:t>
            </a:r>
            <a:endParaRPr lang="en-US" altLang="ja-JP" sz="3200" dirty="0">
              <a:solidFill>
                <a:srgbClr val="0000FF"/>
              </a:solidFill>
              <a:latin typeface="ＭＳ Ｐゴシック" panose="020B0600070205080204" pitchFamily="50" charset="-128"/>
              <a:ea typeface="ＭＳ Ｐゴシック" panose="020B060007020508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27332557"/>
              </p:ext>
            </p:extLst>
          </p:nvPr>
        </p:nvGraphicFramePr>
        <p:xfrm>
          <a:off x="1183841" y="1657536"/>
          <a:ext cx="6525725" cy="1551485"/>
        </p:xfrm>
        <a:graphic>
          <a:graphicData uri="http://schemas.openxmlformats.org/drawingml/2006/table">
            <a:tbl>
              <a:tblPr firstRow="1" firstCol="1" bandRow="1"/>
              <a:tblGrid>
                <a:gridCol w="1935215">
                  <a:extLst>
                    <a:ext uri="{9D8B030D-6E8A-4147-A177-3AD203B41FA5}">
                      <a16:colId xmlns:a16="http://schemas.microsoft.com/office/drawing/2014/main" val="322303828"/>
                    </a:ext>
                  </a:extLst>
                </a:gridCol>
                <a:gridCol w="2250250">
                  <a:extLst>
                    <a:ext uri="{9D8B030D-6E8A-4147-A177-3AD203B41FA5}">
                      <a16:colId xmlns:a16="http://schemas.microsoft.com/office/drawing/2014/main" val="1084300096"/>
                    </a:ext>
                  </a:extLst>
                </a:gridCol>
                <a:gridCol w="2340260">
                  <a:extLst>
                    <a:ext uri="{9D8B030D-6E8A-4147-A177-3AD203B41FA5}">
                      <a16:colId xmlns:a16="http://schemas.microsoft.com/office/drawing/2014/main" val="536220496"/>
                    </a:ext>
                  </a:extLst>
                </a:gridCol>
              </a:tblGrid>
              <a:tr h="310297">
                <a:tc>
                  <a:txBody>
                    <a:bodyPr/>
                    <a:lstStyle/>
                    <a:p>
                      <a:pPr algn="just">
                        <a:spcAft>
                          <a:spcPts val="0"/>
                        </a:spcAft>
                      </a:pPr>
                      <a:r>
                        <a:rPr lang="ja-JP" altLang="en-US" sz="1600" dirty="0" smtClean="0">
                          <a:effectLst/>
                          <a:latin typeface="ＭＳ Ｐゴシック" panose="020B0600070205080204" pitchFamily="50" charset="-128"/>
                          <a:ea typeface="ＭＳ Ｐゴシック" panose="020B0600070205080204" pitchFamily="50" charset="-128"/>
                        </a:rPr>
                        <a:t>業務の実施場所</a:t>
                      </a:r>
                      <a:endParaRPr lang="ja-JP" sz="1600" dirty="0">
                        <a:effectLst/>
                        <a:latin typeface="ＭＳ Ｐゴシック" panose="020B0600070205080204" pitchFamily="50" charset="-128"/>
                        <a:ea typeface="ＭＳ Ｐゴシック" panose="020B060007020508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自製造所内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外部委託業者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CC"/>
                    </a:solidFill>
                  </a:tcPr>
                </a:tc>
                <a:extLst>
                  <a:ext uri="{0D108BD9-81ED-4DB2-BD59-A6C34878D82A}">
                    <a16:rowId xmlns:a16="http://schemas.microsoft.com/office/drawing/2014/main" val="1748586738"/>
                  </a:ext>
                </a:extLst>
              </a:tr>
              <a:tr h="310297">
                <a:tc>
                  <a:txBody>
                    <a:bodyPr/>
                    <a:lstStyle/>
                    <a:p>
                      <a:pPr algn="just">
                        <a:spcAft>
                          <a:spcPts val="0"/>
                        </a:spcAft>
                      </a:pPr>
                      <a:r>
                        <a:rPr lang="ja-JP" sz="1600" kern="120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業務への立会</a:t>
                      </a:r>
                      <a:endParaRPr lang="ja-JP" sz="1600">
                        <a:effectLst/>
                        <a:latin typeface="ＭＳ Ｐゴシック" panose="020B0600070205080204" pitchFamily="50" charset="-128"/>
                        <a:ea typeface="ＭＳ Ｐゴシック" panose="020B060007020508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難しい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CC"/>
                    </a:solidFill>
                  </a:tcPr>
                </a:tc>
                <a:extLst>
                  <a:ext uri="{0D108BD9-81ED-4DB2-BD59-A6C34878D82A}">
                    <a16:rowId xmlns:a16="http://schemas.microsoft.com/office/drawing/2014/main" val="1804191935"/>
                  </a:ext>
                </a:extLst>
              </a:tr>
              <a:tr h="310297">
                <a:tc>
                  <a:txBody>
                    <a:bodyPr/>
                    <a:lstStyle/>
                    <a:p>
                      <a:pPr algn="just">
                        <a:spcAft>
                          <a:spcPts val="0"/>
                        </a:spcAft>
                      </a:pPr>
                      <a:r>
                        <a:rPr lang="ja-JP" sz="1600">
                          <a:effectLst/>
                          <a:latin typeface="ＭＳ Ｐゴシック" panose="020B0600070205080204" pitchFamily="50" charset="-128"/>
                          <a:ea typeface="ＭＳ Ｐゴシック" panose="020B0600070205080204" pitchFamily="50" charset="-128"/>
                        </a:rPr>
                        <a:t>問題の報告スピード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速やか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遅れる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CC"/>
                    </a:solidFill>
                  </a:tcPr>
                </a:tc>
                <a:extLst>
                  <a:ext uri="{0D108BD9-81ED-4DB2-BD59-A6C34878D82A}">
                    <a16:rowId xmlns:a16="http://schemas.microsoft.com/office/drawing/2014/main" val="3768705707"/>
                  </a:ext>
                </a:extLst>
              </a:tr>
              <a:tr h="310297">
                <a:tc>
                  <a:txBody>
                    <a:bodyPr/>
                    <a:lstStyle/>
                    <a:p>
                      <a:pPr algn="just">
                        <a:spcAft>
                          <a:spcPts val="0"/>
                        </a:spcAft>
                      </a:pPr>
                      <a:r>
                        <a:rPr lang="ja-JP" sz="1600">
                          <a:effectLst/>
                          <a:latin typeface="ＭＳ Ｐゴシック" panose="020B0600070205080204" pitchFamily="50" charset="-128"/>
                          <a:ea typeface="ＭＳ Ｐゴシック" panose="020B0600070205080204" pitchFamily="50" charset="-128"/>
                        </a:rPr>
                        <a:t>確認・指示の程度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直接的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間接的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CC"/>
                    </a:solidFill>
                  </a:tcPr>
                </a:tc>
                <a:extLst>
                  <a:ext uri="{0D108BD9-81ED-4DB2-BD59-A6C34878D82A}">
                    <a16:rowId xmlns:a16="http://schemas.microsoft.com/office/drawing/2014/main" val="2041213405"/>
                  </a:ext>
                </a:extLst>
              </a:tr>
              <a:tr h="310297">
                <a:tc>
                  <a:txBody>
                    <a:bodyPr/>
                    <a:lstStyle/>
                    <a:p>
                      <a:pPr algn="just">
                        <a:spcAft>
                          <a:spcPts val="0"/>
                        </a:spcAft>
                      </a:pPr>
                      <a:r>
                        <a:rPr lang="ja-JP" sz="1600">
                          <a:effectLst/>
                          <a:latin typeface="ＭＳ Ｐゴシック" panose="020B0600070205080204" pitchFamily="50" charset="-128"/>
                          <a:ea typeface="ＭＳ Ｐゴシック" panose="020B0600070205080204" pitchFamily="50" charset="-128"/>
                        </a:rPr>
                        <a:t>記録等のデータ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提供される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提供されない場合が多い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CC"/>
                    </a:solidFill>
                  </a:tcPr>
                </a:tc>
                <a:extLst>
                  <a:ext uri="{0D108BD9-81ED-4DB2-BD59-A6C34878D82A}">
                    <a16:rowId xmlns:a16="http://schemas.microsoft.com/office/drawing/2014/main" val="2483323450"/>
                  </a:ext>
                </a:extLst>
              </a:tr>
            </a:tbl>
          </a:graphicData>
        </a:graphic>
      </p:graphicFrame>
      <p:sp>
        <p:nvSpPr>
          <p:cNvPr id="14" name="テキスト ボックス 13"/>
          <p:cNvSpPr txBox="1"/>
          <p:nvPr/>
        </p:nvSpPr>
        <p:spPr>
          <a:xfrm>
            <a:off x="746575" y="1212421"/>
            <a:ext cx="4005445" cy="400110"/>
          </a:xfrm>
          <a:prstGeom prst="rect">
            <a:avLst/>
          </a:prstGeom>
          <a:noFill/>
        </p:spPr>
        <p:txBody>
          <a:bodyPr wrap="square" rtlCol="0">
            <a:spAutoFit/>
          </a:bodyPr>
          <a:lstStyle/>
          <a:p>
            <a:r>
              <a:rPr kumimoji="1" lang="ja-JP" altLang="en-US" sz="2000" u="sng" dirty="0" smtClean="0">
                <a:solidFill>
                  <a:srgbClr val="0000FF"/>
                </a:solidFill>
                <a:latin typeface="ＭＳ Ｐゴシック" panose="020B0600070205080204" pitchFamily="50" charset="-128"/>
                <a:ea typeface="ＭＳ Ｐゴシック" panose="020B0600070205080204" pitchFamily="50" charset="-128"/>
              </a:rPr>
              <a:t>業務の実施場所</a:t>
            </a:r>
            <a:endParaRPr kumimoji="1" lang="en-US" altLang="ja-JP" sz="2000" u="sng" dirty="0" smtClean="0">
              <a:solidFill>
                <a:srgbClr val="0000FF"/>
              </a:solidFill>
              <a:latin typeface="ＭＳ Ｐゴシック" panose="020B0600070205080204" pitchFamily="50" charset="-128"/>
              <a:ea typeface="ＭＳ Ｐゴシック" panose="020B0600070205080204" pitchFamily="50" charset="-128"/>
            </a:endParaRPr>
          </a:p>
        </p:txBody>
      </p:sp>
      <p:sp>
        <p:nvSpPr>
          <p:cNvPr id="15" name="角丸四角形 14"/>
          <p:cNvSpPr/>
          <p:nvPr/>
        </p:nvSpPr>
        <p:spPr>
          <a:xfrm>
            <a:off x="1041024" y="3367726"/>
            <a:ext cx="6668542" cy="691344"/>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同じ業務</a:t>
            </a:r>
            <a:r>
              <a:rPr lang="ja-JP" altLang="en-US" dirty="0">
                <a:solidFill>
                  <a:schemeClr val="tx1"/>
                </a:solidFill>
              </a:rPr>
              <a:t>であっても、業務の実施場所により、業務に対する</a:t>
            </a:r>
            <a:r>
              <a:rPr lang="ja-JP" altLang="en-US" dirty="0" smtClean="0">
                <a:solidFill>
                  <a:schemeClr val="tx1"/>
                </a:solidFill>
              </a:rPr>
              <a:t>把握性</a:t>
            </a:r>
            <a:endParaRPr lang="en-US" altLang="ja-JP" dirty="0" smtClean="0">
              <a:solidFill>
                <a:schemeClr val="tx1"/>
              </a:solidFill>
            </a:endParaRPr>
          </a:p>
          <a:p>
            <a:r>
              <a:rPr lang="ja-JP" altLang="en-US" dirty="0">
                <a:solidFill>
                  <a:schemeClr val="tx1"/>
                </a:solidFill>
              </a:rPr>
              <a:t>・</a:t>
            </a:r>
            <a:r>
              <a:rPr lang="ja-JP" altLang="en-US" dirty="0" smtClean="0">
                <a:solidFill>
                  <a:schemeClr val="tx1"/>
                </a:solidFill>
              </a:rPr>
              <a:t>スピード感・対応指示性等（管理監督の程度）が異なる。</a:t>
            </a:r>
            <a:endParaRPr lang="ja-JP" altLang="en-US" dirty="0">
              <a:solidFill>
                <a:schemeClr val="tx1"/>
              </a:solidFill>
            </a:endParaRPr>
          </a:p>
        </p:txBody>
      </p:sp>
    </p:spTree>
    <p:extLst>
      <p:ext uri="{BB962C8B-B14F-4D97-AF65-F5344CB8AC3E}">
        <p14:creationId xmlns:p14="http://schemas.microsoft.com/office/powerpoint/2010/main" val="3304108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ahoma" pitchFamily="34" charset="0"/>
                <a:ea typeface="ＭＳ Ｐゴシック" charset="-128"/>
              </a:defRPr>
            </a:lvl1pPr>
            <a:lvl2pPr marL="742950" indent="-285750" eaLnBrk="0" hangingPunct="0">
              <a:defRPr kumimoji="1">
                <a:solidFill>
                  <a:schemeClr val="tx1"/>
                </a:solidFill>
                <a:latin typeface="Tahoma" pitchFamily="34" charset="0"/>
                <a:ea typeface="ＭＳ Ｐゴシック" charset="-128"/>
              </a:defRPr>
            </a:lvl2pPr>
            <a:lvl3pPr marL="1143000" indent="-228600" eaLnBrk="0" hangingPunct="0">
              <a:defRPr kumimoji="1">
                <a:solidFill>
                  <a:schemeClr val="tx1"/>
                </a:solidFill>
                <a:latin typeface="Tahoma" pitchFamily="34" charset="0"/>
                <a:ea typeface="ＭＳ Ｐゴシック" charset="-128"/>
              </a:defRPr>
            </a:lvl3pPr>
            <a:lvl4pPr marL="1600200" indent="-228600" eaLnBrk="0" hangingPunct="0">
              <a:defRPr kumimoji="1">
                <a:solidFill>
                  <a:schemeClr val="tx1"/>
                </a:solidFill>
                <a:latin typeface="Tahoma" pitchFamily="34" charset="0"/>
                <a:ea typeface="ＭＳ Ｐゴシック" charset="-128"/>
              </a:defRPr>
            </a:lvl4pPr>
            <a:lvl5pPr marL="2057400" indent="-228600" eaLnBrk="0" hangingPunct="0">
              <a:defRPr kumimoji="1">
                <a:solidFill>
                  <a:schemeClr val="tx1"/>
                </a:solidFill>
                <a:latin typeface="Tahom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charset="-128"/>
              </a:defRPr>
            </a:lvl9pPr>
          </a:lstStyle>
          <a:p>
            <a:pPr eaLnBrk="1" hangingPunct="1"/>
            <a:fld id="{D1102FCF-33EA-4DC8-95CA-7B66E52ECD93}" type="slidenum">
              <a:rPr kumimoji="0" lang="en-US" altLang="ja-JP"/>
              <a:pPr eaLnBrk="1" hangingPunct="1"/>
              <a:t>4</a:t>
            </a:fld>
            <a:endParaRPr kumimoji="0" lang="en-US" altLang="ja-JP"/>
          </a:p>
        </p:txBody>
      </p:sp>
      <p:sp>
        <p:nvSpPr>
          <p:cNvPr id="12" name="テキスト ボックス 11"/>
          <p:cNvSpPr txBox="1"/>
          <p:nvPr/>
        </p:nvSpPr>
        <p:spPr>
          <a:xfrm>
            <a:off x="1214627" y="193976"/>
            <a:ext cx="7110790" cy="584775"/>
          </a:xfrm>
          <a:prstGeom prst="rect">
            <a:avLst/>
          </a:prstGeom>
          <a:noFill/>
        </p:spPr>
        <p:txBody>
          <a:bodyPr wrap="square" rtlCol="0">
            <a:spAutoFit/>
          </a:bodyPr>
          <a:lstStyle/>
          <a:p>
            <a:r>
              <a:rPr lang="ja-JP" altLang="en-US" sz="3200" dirty="0" smtClean="0">
                <a:solidFill>
                  <a:srgbClr val="0000FF"/>
                </a:solidFill>
                <a:latin typeface="ＭＳ Ｐゴシック" panose="020B0600070205080204" pitchFamily="50" charset="-128"/>
                <a:ea typeface="ＭＳ Ｐゴシック" panose="020B0600070205080204" pitchFamily="50" charset="-128"/>
              </a:rPr>
              <a:t>外部委託業者の管理に関する手順書</a:t>
            </a:r>
            <a:endParaRPr lang="en-US" altLang="ja-JP" sz="3200" dirty="0">
              <a:solidFill>
                <a:srgbClr val="0000FF"/>
              </a:solidFill>
              <a:latin typeface="ＭＳ Ｐゴシック" panose="020B0600070205080204" pitchFamily="50" charset="-128"/>
              <a:ea typeface="ＭＳ Ｐゴシック" panose="020B060007020508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73467230"/>
              </p:ext>
            </p:extLst>
          </p:nvPr>
        </p:nvGraphicFramePr>
        <p:xfrm>
          <a:off x="881590" y="2078850"/>
          <a:ext cx="7650852" cy="2592000"/>
        </p:xfrm>
        <a:graphic>
          <a:graphicData uri="http://schemas.openxmlformats.org/drawingml/2006/table">
            <a:tbl>
              <a:tblPr firstRow="1" firstCol="1" bandRow="1"/>
              <a:tblGrid>
                <a:gridCol w="1305145">
                  <a:extLst>
                    <a:ext uri="{9D8B030D-6E8A-4147-A177-3AD203B41FA5}">
                      <a16:colId xmlns:a16="http://schemas.microsoft.com/office/drawing/2014/main" val="2153521398"/>
                    </a:ext>
                  </a:extLst>
                </a:gridCol>
                <a:gridCol w="1035115">
                  <a:extLst>
                    <a:ext uri="{9D8B030D-6E8A-4147-A177-3AD203B41FA5}">
                      <a16:colId xmlns:a16="http://schemas.microsoft.com/office/drawing/2014/main" val="56493249"/>
                    </a:ext>
                  </a:extLst>
                </a:gridCol>
                <a:gridCol w="2745305">
                  <a:extLst>
                    <a:ext uri="{9D8B030D-6E8A-4147-A177-3AD203B41FA5}">
                      <a16:colId xmlns:a16="http://schemas.microsoft.com/office/drawing/2014/main" val="3437833157"/>
                    </a:ext>
                  </a:extLst>
                </a:gridCol>
                <a:gridCol w="2565287">
                  <a:extLst>
                    <a:ext uri="{9D8B030D-6E8A-4147-A177-3AD203B41FA5}">
                      <a16:colId xmlns:a16="http://schemas.microsoft.com/office/drawing/2014/main" val="3399527167"/>
                    </a:ext>
                  </a:extLst>
                </a:gridCol>
              </a:tblGrid>
              <a:tr h="432000">
                <a:tc gridSpan="2">
                  <a:txBody>
                    <a:bodyPr/>
                    <a:lstStyle/>
                    <a:p>
                      <a:pPr algn="ctr">
                        <a:spcAft>
                          <a:spcPts val="0"/>
                        </a:spcAft>
                      </a:pPr>
                      <a:endParaRPr lang="ja-JP" sz="1600" dirty="0">
                        <a:effectLst/>
                        <a:latin typeface="ＭＳ Ｐゴシック" panose="020B0600070205080204" pitchFamily="50" charset="-128"/>
                        <a:ea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ja-JP" sz="1600" dirty="0">
                        <a:effectLst/>
                        <a:latin typeface="ＭＳ Ｐゴシック" panose="020B0600070205080204" pitchFamily="50" charset="-128"/>
                        <a:ea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Bef>
                          <a:spcPts val="300"/>
                        </a:spcBef>
                        <a:spcAft>
                          <a:spcPts val="300"/>
                        </a:spcAft>
                      </a:pPr>
                      <a:r>
                        <a:rPr lang="ja-JP" altLang="en-US" sz="1600" dirty="0" smtClean="0">
                          <a:effectLst/>
                          <a:latin typeface="ＭＳ Ｐゴシック" panose="020B0600070205080204" pitchFamily="50" charset="-128"/>
                          <a:ea typeface="ＭＳ Ｐゴシック" panose="020B0600070205080204" pitchFamily="50" charset="-128"/>
                        </a:rPr>
                        <a:t>外部委託業者の管理事項（ＧＭＰ省令の要求事項）</a:t>
                      </a:r>
                      <a:endParaRPr lang="ja-JP" sz="1600" dirty="0">
                        <a:effectLst/>
                        <a:latin typeface="ＭＳ Ｐゴシック" panose="020B0600070205080204" pitchFamily="50" charset="-128"/>
                        <a:ea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hMerge="1">
                  <a:txBody>
                    <a:bodyPr/>
                    <a:lstStyle/>
                    <a:p>
                      <a:pPr algn="ctr">
                        <a:spcBef>
                          <a:spcPts val="300"/>
                        </a:spcBef>
                        <a:spcAft>
                          <a:spcPts val="300"/>
                        </a:spcAft>
                      </a:pPr>
                      <a:endParaRPr lang="ja-JP" sz="1600" dirty="0">
                        <a:effectLst/>
                        <a:latin typeface="ＭＳ Ｐゴシック" panose="020B0600070205080204" pitchFamily="50" charset="-128"/>
                        <a:ea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890096"/>
                  </a:ext>
                </a:extLst>
              </a:tr>
              <a:tr h="432000">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業務のリスク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実施場所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適性・能力確認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定期的な確認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extLst>
                  <a:ext uri="{0D108BD9-81ED-4DB2-BD59-A6C34878D82A}">
                    <a16:rowId xmlns:a16="http://schemas.microsoft.com/office/drawing/2014/main" val="636499372"/>
                  </a:ext>
                </a:extLst>
              </a:tr>
              <a:tr h="432000">
                <a:tc rowSpan="2">
                  <a:txBody>
                    <a:bodyPr/>
                    <a:lstStyle/>
                    <a:p>
                      <a:pPr algn="ctr">
                        <a:spcAft>
                          <a:spcPts val="0"/>
                        </a:spcAft>
                      </a:pPr>
                      <a:r>
                        <a:rPr lang="ja-JP" sz="1600" dirty="0" smtClean="0">
                          <a:effectLst/>
                          <a:latin typeface="ＭＳ Ｐゴシック" panose="020B0600070205080204" pitchFamily="50" charset="-128"/>
                          <a:ea typeface="ＭＳ Ｐゴシック" panose="020B0600070205080204" pitchFamily="50" charset="-128"/>
                        </a:rPr>
                        <a:t>大</a:t>
                      </a:r>
                      <a:endParaRPr lang="en-US" altLang="ja-JP" sz="1600" dirty="0" smtClean="0">
                        <a:effectLst/>
                        <a:latin typeface="ＭＳ Ｐゴシック" panose="020B0600070205080204" pitchFamily="50" charset="-128"/>
                        <a:ea typeface="ＭＳ Ｐゴシック" panose="020B0600070205080204" pitchFamily="50" charset="-128"/>
                      </a:endParaRPr>
                    </a:p>
                    <a:p>
                      <a:pPr algn="ctr">
                        <a:spcAft>
                          <a:spcPts val="0"/>
                        </a:spcAft>
                      </a:pPr>
                      <a:r>
                        <a:rPr lang="ja-JP" sz="1600" dirty="0" smtClean="0">
                          <a:effectLst/>
                          <a:latin typeface="ＭＳ Ｐゴシック" panose="020B0600070205080204" pitchFamily="50" charset="-128"/>
                          <a:ea typeface="ＭＳ Ｐゴシック" panose="020B0600070205080204" pitchFamily="50" charset="-128"/>
                        </a:rPr>
                        <a:t>（</a:t>
                      </a:r>
                      <a:r>
                        <a:rPr lang="ja-JP" sz="1600" dirty="0">
                          <a:solidFill>
                            <a:srgbClr val="0000FF"/>
                          </a:solidFill>
                          <a:effectLst/>
                          <a:latin typeface="ＭＳ Ｐゴシック" panose="020B0600070205080204" pitchFamily="50" charset="-128"/>
                          <a:ea typeface="ＭＳ Ｐゴシック" panose="020B0600070205080204" pitchFamily="50" charset="-128"/>
                        </a:rPr>
                        <a:t>区分１</a:t>
                      </a:r>
                      <a:r>
                        <a:rPr lang="ja-JP" sz="1600" dirty="0">
                          <a:effectLst/>
                          <a:latin typeface="ＭＳ Ｐゴシック" panose="020B0600070205080204" pitchFamily="50" charset="-128"/>
                          <a:ea typeface="ＭＳ Ｐゴシック" panose="020B060007020508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外部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実地監査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実地監査、又は書面監査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639721"/>
                  </a:ext>
                </a:extLst>
              </a:tr>
              <a:tr h="432000">
                <a:tc vMerge="1">
                  <a:txBody>
                    <a:bodyPr/>
                    <a:lstStyle/>
                    <a:p>
                      <a:endParaRPr kumimoji="1" lang="ja-JP" altLang="en-US"/>
                    </a:p>
                  </a:txBody>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製造所内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面談</a:t>
                      </a:r>
                      <a:r>
                        <a:rPr lang="ja-JP" sz="1600" dirty="0" smtClean="0">
                          <a:effectLst/>
                          <a:latin typeface="ＭＳ Ｐゴシック" panose="020B0600070205080204" pitchFamily="50" charset="-128"/>
                          <a:ea typeface="ＭＳ Ｐゴシック" panose="020B0600070205080204" pitchFamily="50" charset="-128"/>
                        </a:rPr>
                        <a:t>記録、</a:t>
                      </a:r>
                      <a:r>
                        <a:rPr lang="ja-JP" sz="1600" dirty="0">
                          <a:effectLst/>
                          <a:latin typeface="ＭＳ Ｐゴシック" panose="020B0600070205080204" pitchFamily="50" charset="-128"/>
                          <a:ea typeface="ＭＳ Ｐゴシック" panose="020B0600070205080204" pitchFamily="50" charset="-128"/>
                        </a:rPr>
                        <a:t>業者</a:t>
                      </a:r>
                      <a:r>
                        <a:rPr lang="ja-JP" sz="1600" dirty="0" smtClean="0">
                          <a:effectLst/>
                          <a:latin typeface="ＭＳ Ｐゴシック" panose="020B0600070205080204" pitchFamily="50" charset="-128"/>
                          <a:ea typeface="ＭＳ Ｐゴシック" panose="020B0600070205080204" pitchFamily="50" charset="-128"/>
                        </a:rPr>
                        <a:t>資料の</a:t>
                      </a:r>
                      <a:r>
                        <a:rPr lang="ja-JP" sz="1600" dirty="0">
                          <a:effectLst/>
                          <a:latin typeface="ＭＳ Ｐゴシック" panose="020B0600070205080204" pitchFamily="50" charset="-128"/>
                          <a:ea typeface="ＭＳ Ｐゴシック" panose="020B0600070205080204" pitchFamily="50" charset="-128"/>
                        </a:rPr>
                        <a:t>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作業記録の確認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2637988"/>
                  </a:ext>
                </a:extLst>
              </a:tr>
              <a:tr h="432000">
                <a:tc rowSpan="2">
                  <a:txBody>
                    <a:bodyPr/>
                    <a:lstStyle/>
                    <a:p>
                      <a:pPr algn="ctr">
                        <a:spcAft>
                          <a:spcPts val="0"/>
                        </a:spcAft>
                      </a:pPr>
                      <a:r>
                        <a:rPr lang="ja-JP" sz="1600" dirty="0" smtClean="0">
                          <a:effectLst/>
                          <a:latin typeface="ＭＳ Ｐゴシック" panose="020B0600070205080204" pitchFamily="50" charset="-128"/>
                          <a:ea typeface="ＭＳ Ｐゴシック" panose="020B0600070205080204" pitchFamily="50" charset="-128"/>
                        </a:rPr>
                        <a:t>小</a:t>
                      </a:r>
                      <a:endParaRPr lang="en-US" altLang="ja-JP" sz="1600" dirty="0" smtClean="0">
                        <a:effectLst/>
                        <a:latin typeface="ＭＳ Ｐゴシック" panose="020B0600070205080204" pitchFamily="50" charset="-128"/>
                        <a:ea typeface="ＭＳ Ｐゴシック" panose="020B0600070205080204" pitchFamily="50" charset="-128"/>
                      </a:endParaRPr>
                    </a:p>
                    <a:p>
                      <a:pPr algn="ctr">
                        <a:spcAft>
                          <a:spcPts val="0"/>
                        </a:spcAft>
                      </a:pPr>
                      <a:r>
                        <a:rPr lang="ja-JP" sz="1600" dirty="0" smtClean="0">
                          <a:effectLst/>
                          <a:latin typeface="ＭＳ Ｐゴシック" panose="020B0600070205080204" pitchFamily="50" charset="-128"/>
                          <a:ea typeface="ＭＳ Ｐゴシック" panose="020B0600070205080204" pitchFamily="50" charset="-128"/>
                        </a:rPr>
                        <a:t>（</a:t>
                      </a:r>
                      <a:r>
                        <a:rPr lang="ja-JP" sz="1600" dirty="0">
                          <a:solidFill>
                            <a:srgbClr val="0000FF"/>
                          </a:solidFill>
                          <a:effectLst/>
                          <a:latin typeface="ＭＳ Ｐゴシック" panose="020B0600070205080204" pitchFamily="50" charset="-128"/>
                          <a:ea typeface="ＭＳ Ｐゴシック" panose="020B0600070205080204" pitchFamily="50" charset="-128"/>
                        </a:rPr>
                        <a:t>区分２</a:t>
                      </a:r>
                      <a:r>
                        <a:rPr lang="ja-JP" sz="1600" dirty="0">
                          <a:effectLst/>
                          <a:latin typeface="ＭＳ Ｐゴシック" panose="020B0600070205080204" pitchFamily="50" charset="-128"/>
                          <a:ea typeface="ＭＳ Ｐゴシック" panose="020B060007020508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外部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書面監査、業者</a:t>
                      </a:r>
                      <a:r>
                        <a:rPr lang="ja-JP" sz="1600" dirty="0" smtClean="0">
                          <a:effectLst/>
                          <a:latin typeface="ＭＳ Ｐゴシック" panose="020B0600070205080204" pitchFamily="50" charset="-128"/>
                          <a:ea typeface="ＭＳ Ｐゴシック" panose="020B0600070205080204" pitchFamily="50" charset="-128"/>
                        </a:rPr>
                        <a:t>資料の</a:t>
                      </a:r>
                      <a:r>
                        <a:rPr lang="ja-JP" sz="1600" dirty="0">
                          <a:effectLst/>
                          <a:latin typeface="ＭＳ Ｐゴシック" panose="020B0600070205080204" pitchFamily="50" charset="-128"/>
                          <a:ea typeface="ＭＳ Ｐゴシック" panose="020B0600070205080204" pitchFamily="50" charset="-128"/>
                        </a:rPr>
                        <a:t>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書面監査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9914681"/>
                  </a:ext>
                </a:extLst>
              </a:tr>
              <a:tr h="432000">
                <a:tc vMerge="1">
                  <a:txBody>
                    <a:bodyPr/>
                    <a:lstStyle/>
                    <a:p>
                      <a:endParaRPr kumimoji="1" lang="ja-JP" altLang="en-US"/>
                    </a:p>
                  </a:txBody>
                  <a:tcPr/>
                </a:tc>
                <a:tc>
                  <a:txBody>
                    <a:bodyPr/>
                    <a:lstStyle/>
                    <a:p>
                      <a:pPr algn="ctr">
                        <a:spcAft>
                          <a:spcPts val="0"/>
                        </a:spcAft>
                      </a:pPr>
                      <a:r>
                        <a:rPr lang="ja-JP" sz="1600" dirty="0">
                          <a:effectLst/>
                          <a:latin typeface="ＭＳ Ｐゴシック" panose="020B0600070205080204" pitchFamily="50" charset="-128"/>
                          <a:ea typeface="ＭＳ Ｐゴシック" panose="020B0600070205080204" pitchFamily="50" charset="-128"/>
                        </a:rPr>
                        <a:t>製造所内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業者</a:t>
                      </a:r>
                      <a:r>
                        <a:rPr lang="ja-JP" sz="1600" dirty="0" smtClean="0">
                          <a:effectLst/>
                          <a:latin typeface="ＭＳ Ｐゴシック" panose="020B0600070205080204" pitchFamily="50" charset="-128"/>
                          <a:ea typeface="ＭＳ Ｐゴシック" panose="020B0600070205080204" pitchFamily="50" charset="-128"/>
                        </a:rPr>
                        <a:t>資料の</a:t>
                      </a:r>
                      <a:r>
                        <a:rPr lang="ja-JP" sz="1600" dirty="0">
                          <a:effectLst/>
                          <a:latin typeface="ＭＳ Ｐゴシック" panose="020B0600070205080204" pitchFamily="50" charset="-128"/>
                          <a:ea typeface="ＭＳ Ｐゴシック" panose="020B0600070205080204" pitchFamily="50" charset="-128"/>
                        </a:rPr>
                        <a:t>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ja-JP" sz="1600" dirty="0">
                          <a:effectLst/>
                          <a:latin typeface="ＭＳ Ｐゴシック" panose="020B0600070205080204" pitchFamily="50" charset="-128"/>
                          <a:ea typeface="ＭＳ Ｐゴシック" panose="020B0600070205080204" pitchFamily="50" charset="-128"/>
                        </a:rPr>
                        <a:t>作業報告の確認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441969"/>
                  </a:ext>
                </a:extLst>
              </a:tr>
            </a:tbl>
          </a:graphicData>
        </a:graphic>
      </p:graphicFrame>
      <p:sp>
        <p:nvSpPr>
          <p:cNvPr id="2" name="テキスト ボックス 1"/>
          <p:cNvSpPr txBox="1"/>
          <p:nvPr/>
        </p:nvSpPr>
        <p:spPr>
          <a:xfrm>
            <a:off x="881590" y="1268760"/>
            <a:ext cx="6975775" cy="707886"/>
          </a:xfrm>
          <a:prstGeom prst="rect">
            <a:avLst/>
          </a:prstGeom>
          <a:noFill/>
        </p:spPr>
        <p:txBody>
          <a:bodyPr wrap="square" rtlCol="0">
            <a:spAutoFit/>
          </a:bodyPr>
          <a:lstStyle/>
          <a:p>
            <a:r>
              <a:rPr kumimoji="1" lang="ja-JP" altLang="en-US" sz="2000" dirty="0" smtClean="0"/>
              <a:t>業務のリスクと業務の実施場所によって、委託業務の医薬品の品質への影響の程度が異なる。</a:t>
            </a:r>
            <a:endParaRPr kumimoji="1" lang="ja-JP" altLang="en-US" sz="2000" dirty="0"/>
          </a:p>
        </p:txBody>
      </p:sp>
      <p:sp>
        <p:nvSpPr>
          <p:cNvPr id="7" name="角丸四角形 6"/>
          <p:cNvSpPr/>
          <p:nvPr/>
        </p:nvSpPr>
        <p:spPr>
          <a:xfrm>
            <a:off x="1394647" y="4799748"/>
            <a:ext cx="6750750" cy="945105"/>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品質への影響の程度に応じて管理の方法に軽重を付けることにより、医薬品の品質確保と実施可能な外部委託業者の管理の両立を図ることができる。</a:t>
            </a:r>
            <a:endParaRPr lang="en-US" altLang="ja-JP" dirty="0" smtClean="0">
              <a:solidFill>
                <a:schemeClr val="tx1"/>
              </a:solidFill>
            </a:endParaRPr>
          </a:p>
        </p:txBody>
      </p:sp>
    </p:spTree>
    <p:extLst>
      <p:ext uri="{BB962C8B-B14F-4D97-AF65-F5344CB8AC3E}">
        <p14:creationId xmlns:p14="http://schemas.microsoft.com/office/powerpoint/2010/main" val="3501557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11124</TotalTime>
  <Words>641</Words>
  <Application>Microsoft Office PowerPoint</Application>
  <PresentationFormat>画面に合わせる (4:3)</PresentationFormat>
  <Paragraphs>80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ＭＳ Ｐ明朝</vt:lpstr>
      <vt:lpstr>Arial</vt:lpstr>
      <vt:lpstr>Tahoma</vt:lpstr>
      <vt:lpstr>Times New Roman</vt:lpstr>
      <vt:lpstr>Wingdings</vt:lpstr>
      <vt:lpstr>Blends</vt:lpstr>
      <vt:lpstr>PowerPoint プレゼンテーション</vt:lpstr>
      <vt:lpstr>PowerPoint プレゼンテーション</vt:lpstr>
      <vt:lpstr>PowerPoint プレゼンテーション</vt:lpstr>
      <vt:lpstr>PowerPoint プレゼンテーション</vt:lpstr>
    </vt:vector>
  </TitlesOfParts>
  <Company>小野薬品工業株式会社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U00000</dc:creator>
  <cp:lastModifiedBy>大阪府</cp:lastModifiedBy>
  <cp:revision>366</cp:revision>
  <cp:lastPrinted>2020-01-10T05:51:11Z</cp:lastPrinted>
  <dcterms:created xsi:type="dcterms:W3CDTF">2004-11-30T11:57:10Z</dcterms:created>
  <dcterms:modified xsi:type="dcterms:W3CDTF">2022-01-11T10:42:36Z</dcterms:modified>
</cp:coreProperties>
</file>