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4"/>
  </p:notesMasterIdLst>
  <p:sldIdLst>
    <p:sldId id="256" r:id="rId3"/>
  </p:sldIdLst>
  <p:sldSz cx="15122525" cy="10440988"/>
  <p:notesSz cx="6807200" cy="9939338"/>
  <p:defaultTextStyle>
    <a:defPPr>
      <a:defRPr lang="ja-JP"/>
    </a:defPPr>
    <a:lvl1pPr marL="0" algn="l" defTabSz="1475128" rtl="0" eaLnBrk="1" latinLnBrk="0" hangingPunct="1">
      <a:defRPr kumimoji="1" sz="2900" kern="1200">
        <a:solidFill>
          <a:schemeClr val="tx1"/>
        </a:solidFill>
        <a:latin typeface="+mn-lt"/>
        <a:ea typeface="+mn-ea"/>
        <a:cs typeface="+mn-cs"/>
      </a:defRPr>
    </a:lvl1pPr>
    <a:lvl2pPr marL="737564" algn="l" defTabSz="1475128" rtl="0" eaLnBrk="1" latinLnBrk="0" hangingPunct="1">
      <a:defRPr kumimoji="1" sz="2900" kern="1200">
        <a:solidFill>
          <a:schemeClr val="tx1"/>
        </a:solidFill>
        <a:latin typeface="+mn-lt"/>
        <a:ea typeface="+mn-ea"/>
        <a:cs typeface="+mn-cs"/>
      </a:defRPr>
    </a:lvl2pPr>
    <a:lvl3pPr marL="1475128" algn="l" defTabSz="1475128" rtl="0" eaLnBrk="1" latinLnBrk="0" hangingPunct="1">
      <a:defRPr kumimoji="1" sz="2900" kern="1200">
        <a:solidFill>
          <a:schemeClr val="tx1"/>
        </a:solidFill>
        <a:latin typeface="+mn-lt"/>
        <a:ea typeface="+mn-ea"/>
        <a:cs typeface="+mn-cs"/>
      </a:defRPr>
    </a:lvl3pPr>
    <a:lvl4pPr marL="2212693" algn="l" defTabSz="1475128" rtl="0" eaLnBrk="1" latinLnBrk="0" hangingPunct="1">
      <a:defRPr kumimoji="1" sz="2900" kern="1200">
        <a:solidFill>
          <a:schemeClr val="tx1"/>
        </a:solidFill>
        <a:latin typeface="+mn-lt"/>
        <a:ea typeface="+mn-ea"/>
        <a:cs typeface="+mn-cs"/>
      </a:defRPr>
    </a:lvl4pPr>
    <a:lvl5pPr marL="2950257" algn="l" defTabSz="1475128" rtl="0" eaLnBrk="1" latinLnBrk="0" hangingPunct="1">
      <a:defRPr kumimoji="1" sz="2900" kern="1200">
        <a:solidFill>
          <a:schemeClr val="tx1"/>
        </a:solidFill>
        <a:latin typeface="+mn-lt"/>
        <a:ea typeface="+mn-ea"/>
        <a:cs typeface="+mn-cs"/>
      </a:defRPr>
    </a:lvl5pPr>
    <a:lvl6pPr marL="3687821" algn="l" defTabSz="1475128" rtl="0" eaLnBrk="1" latinLnBrk="0" hangingPunct="1">
      <a:defRPr kumimoji="1" sz="2900" kern="1200">
        <a:solidFill>
          <a:schemeClr val="tx1"/>
        </a:solidFill>
        <a:latin typeface="+mn-lt"/>
        <a:ea typeface="+mn-ea"/>
        <a:cs typeface="+mn-cs"/>
      </a:defRPr>
    </a:lvl6pPr>
    <a:lvl7pPr marL="4425385" algn="l" defTabSz="1475128" rtl="0" eaLnBrk="1" latinLnBrk="0" hangingPunct="1">
      <a:defRPr kumimoji="1" sz="2900" kern="1200">
        <a:solidFill>
          <a:schemeClr val="tx1"/>
        </a:solidFill>
        <a:latin typeface="+mn-lt"/>
        <a:ea typeface="+mn-ea"/>
        <a:cs typeface="+mn-cs"/>
      </a:defRPr>
    </a:lvl7pPr>
    <a:lvl8pPr marL="5162949" algn="l" defTabSz="1475128" rtl="0" eaLnBrk="1" latinLnBrk="0" hangingPunct="1">
      <a:defRPr kumimoji="1" sz="2900" kern="1200">
        <a:solidFill>
          <a:schemeClr val="tx1"/>
        </a:solidFill>
        <a:latin typeface="+mn-lt"/>
        <a:ea typeface="+mn-ea"/>
        <a:cs typeface="+mn-cs"/>
      </a:defRPr>
    </a:lvl8pPr>
    <a:lvl9pPr marL="5900513" algn="l" defTabSz="1475128" rtl="0" eaLnBrk="1" latinLnBrk="0" hangingPunct="1">
      <a:defRPr kumimoji="1"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93">
          <p15:clr>
            <a:srgbClr val="A4A3A4"/>
          </p15:clr>
        </p15:guide>
        <p15:guide id="2" pos="494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99"/>
    <a:srgbClr val="51FE44"/>
    <a:srgbClr val="E3B0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3166" autoAdjust="0"/>
    <p:restoredTop sz="98992" autoAdjust="0"/>
  </p:normalViewPr>
  <p:slideViewPr>
    <p:cSldViewPr>
      <p:cViewPr>
        <p:scale>
          <a:sx n="80" d="100"/>
          <a:sy n="80" d="100"/>
        </p:scale>
        <p:origin x="30" y="60"/>
      </p:cViewPr>
      <p:guideLst>
        <p:guide orient="horz" pos="793"/>
        <p:guide pos="494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6C42EA9-D3E0-4E78-9720-66A04A53B99F}" type="doc">
      <dgm:prSet loTypeId="urn:microsoft.com/office/officeart/2005/8/layout/chevron1" loCatId="process" qsTypeId="urn:microsoft.com/office/officeart/2005/8/quickstyle/simple1" qsCatId="simple" csTypeId="urn:microsoft.com/office/officeart/2005/8/colors/accent0_1" csCatId="mainScheme" phldr="1"/>
      <dgm:spPr/>
    </dgm:pt>
    <dgm:pt modelId="{55E947FE-C1A2-4544-81ED-573822F4A982}">
      <dgm:prSet phldrT="[テキスト]" custT="1"/>
      <dgm:spPr>
        <a:solidFill>
          <a:schemeClr val="accent1">
            <a:lumMod val="75000"/>
          </a:schemeClr>
        </a:solidFill>
      </dgm:spPr>
      <dgm:t>
        <a:bodyPr/>
        <a:lstStyle/>
        <a:p>
          <a:pPr algn="l"/>
          <a:r>
            <a:rPr kumimoji="1" lang="ja-JP" altLang="en-US" sz="1200" b="1" dirty="0" smtClean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rPr>
            <a:t>省令・</a:t>
          </a:r>
          <a:r>
            <a:rPr kumimoji="1" lang="en-US" altLang="ja-JP" sz="1200" b="1" dirty="0" smtClean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rPr>
            <a:t/>
          </a:r>
          <a:br>
            <a:rPr kumimoji="1" lang="en-US" altLang="ja-JP" sz="1200" b="1" dirty="0" smtClean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rPr>
          </a:br>
          <a:r>
            <a:rPr kumimoji="1" lang="ja-JP" altLang="en-US" sz="1200" b="1" dirty="0" smtClean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rPr>
            <a:t>各種通知等</a:t>
          </a:r>
          <a:endParaRPr kumimoji="1" lang="ja-JP" altLang="en-US" sz="1200" b="1" dirty="0">
            <a:solidFill>
              <a:schemeClr val="bg1"/>
            </a:solidFill>
            <a:latin typeface="ＭＳ ゴシック" panose="020B0609070205080204" pitchFamily="49" charset="-128"/>
            <a:ea typeface="ＭＳ ゴシック" panose="020B0609070205080204" pitchFamily="49" charset="-128"/>
          </a:endParaRPr>
        </a:p>
      </dgm:t>
    </dgm:pt>
    <dgm:pt modelId="{37708241-CDBA-4C5D-91A6-E28AD935D692}" type="parTrans" cxnId="{A93D3D08-0676-41F9-8AB0-5DBA9245F141}">
      <dgm:prSet/>
      <dgm:spPr/>
      <dgm:t>
        <a:bodyPr/>
        <a:lstStyle/>
        <a:p>
          <a:endParaRPr kumimoji="1" lang="ja-JP" altLang="en-US" sz="1200"/>
        </a:p>
      </dgm:t>
    </dgm:pt>
    <dgm:pt modelId="{189EFE15-D6F6-4C9B-B132-FD9ED0518415}" type="sibTrans" cxnId="{A93D3D08-0676-41F9-8AB0-5DBA9245F141}">
      <dgm:prSet/>
      <dgm:spPr/>
      <dgm:t>
        <a:bodyPr/>
        <a:lstStyle/>
        <a:p>
          <a:endParaRPr kumimoji="1" lang="ja-JP" altLang="en-US" sz="1200"/>
        </a:p>
      </dgm:t>
    </dgm:pt>
    <dgm:pt modelId="{1F9F810B-C431-4D33-A3C9-2C75EA9F980F}">
      <dgm:prSet phldrT="[テキスト]" custT="1"/>
      <dgm:spPr>
        <a:solidFill>
          <a:schemeClr val="accent1">
            <a:lumMod val="75000"/>
          </a:schemeClr>
        </a:solidFill>
      </dgm:spPr>
      <dgm:t>
        <a:bodyPr/>
        <a:lstStyle/>
        <a:p>
          <a:pPr algn="ctr"/>
          <a:r>
            <a:rPr kumimoji="1" lang="ja-JP" altLang="en-US" sz="1200" b="1" dirty="0" smtClean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rPr>
            <a:t>必要事項の把握</a:t>
          </a:r>
          <a:endParaRPr kumimoji="1" lang="ja-JP" altLang="en-US" sz="1200" b="1" dirty="0">
            <a:solidFill>
              <a:schemeClr val="bg1"/>
            </a:solidFill>
            <a:latin typeface="ＭＳ ゴシック" panose="020B0609070205080204" pitchFamily="49" charset="-128"/>
            <a:ea typeface="ＭＳ ゴシック" panose="020B0609070205080204" pitchFamily="49" charset="-128"/>
          </a:endParaRPr>
        </a:p>
      </dgm:t>
    </dgm:pt>
    <dgm:pt modelId="{5484BF7F-3955-47F9-9484-681E18E0E73D}" type="parTrans" cxnId="{12CD6EBD-2BB8-4984-883E-6ADB9648F1BB}">
      <dgm:prSet/>
      <dgm:spPr/>
      <dgm:t>
        <a:bodyPr/>
        <a:lstStyle/>
        <a:p>
          <a:endParaRPr kumimoji="1" lang="ja-JP" altLang="en-US" sz="1200"/>
        </a:p>
      </dgm:t>
    </dgm:pt>
    <dgm:pt modelId="{D95D36E7-2583-480B-BBC7-8F8E6D23C053}" type="sibTrans" cxnId="{12CD6EBD-2BB8-4984-883E-6ADB9648F1BB}">
      <dgm:prSet/>
      <dgm:spPr/>
      <dgm:t>
        <a:bodyPr/>
        <a:lstStyle/>
        <a:p>
          <a:endParaRPr kumimoji="1" lang="ja-JP" altLang="en-US" sz="1200"/>
        </a:p>
      </dgm:t>
    </dgm:pt>
    <dgm:pt modelId="{E011EB6F-629D-4E11-8A69-3503770A0C75}">
      <dgm:prSet phldrT="[テキスト]" custT="1"/>
      <dgm:spPr/>
      <dgm:t>
        <a:bodyPr/>
        <a:lstStyle/>
        <a:p>
          <a:r>
            <a:rPr kumimoji="1" lang="ja-JP" altLang="en-US" sz="12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rPr>
            <a:t>業務実施</a:t>
          </a:r>
          <a:endParaRPr kumimoji="1" lang="ja-JP" altLang="en-US" sz="1200" b="1" dirty="0">
            <a:latin typeface="ＭＳ ゴシック" panose="020B0609070205080204" pitchFamily="49" charset="-128"/>
            <a:ea typeface="ＭＳ ゴシック" panose="020B0609070205080204" pitchFamily="49" charset="-128"/>
          </a:endParaRPr>
        </a:p>
      </dgm:t>
    </dgm:pt>
    <dgm:pt modelId="{CB7D8AE5-94EB-4D31-BEA0-8A6D2AE717D6}" type="parTrans" cxnId="{CB1A4E5B-5C4D-4F10-8601-87E1016F1BD1}">
      <dgm:prSet/>
      <dgm:spPr/>
      <dgm:t>
        <a:bodyPr/>
        <a:lstStyle/>
        <a:p>
          <a:endParaRPr kumimoji="1" lang="ja-JP" altLang="en-US" sz="1200"/>
        </a:p>
      </dgm:t>
    </dgm:pt>
    <dgm:pt modelId="{8992445D-EE0E-45EC-B983-AB3652988361}" type="sibTrans" cxnId="{CB1A4E5B-5C4D-4F10-8601-87E1016F1BD1}">
      <dgm:prSet/>
      <dgm:spPr/>
      <dgm:t>
        <a:bodyPr/>
        <a:lstStyle/>
        <a:p>
          <a:endParaRPr kumimoji="1" lang="ja-JP" altLang="en-US" sz="1200"/>
        </a:p>
      </dgm:t>
    </dgm:pt>
    <dgm:pt modelId="{605211EC-43E2-4E8D-A88A-1148F01487D6}">
      <dgm:prSet phldrT="[テキスト]" custT="1"/>
      <dgm:spPr/>
      <dgm:t>
        <a:bodyPr/>
        <a:lstStyle/>
        <a:p>
          <a:r>
            <a:rPr kumimoji="1" lang="ja-JP" altLang="en-US" sz="12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rPr>
            <a:t>記録</a:t>
          </a:r>
          <a:r>
            <a:rPr kumimoji="1" lang="en-US" altLang="ja-JP" sz="12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rPr>
            <a:t/>
          </a:r>
          <a:br>
            <a:rPr kumimoji="1" lang="en-US" altLang="ja-JP" sz="12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rPr>
          </a:br>
          <a:r>
            <a:rPr kumimoji="1" lang="ja-JP" altLang="en-US" sz="12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rPr>
            <a:t>保管</a:t>
          </a:r>
          <a:endParaRPr kumimoji="1" lang="ja-JP" altLang="en-US" sz="1200" b="1" dirty="0">
            <a:latin typeface="ＭＳ ゴシック" panose="020B0609070205080204" pitchFamily="49" charset="-128"/>
            <a:ea typeface="ＭＳ ゴシック" panose="020B0609070205080204" pitchFamily="49" charset="-128"/>
          </a:endParaRPr>
        </a:p>
      </dgm:t>
    </dgm:pt>
    <dgm:pt modelId="{26EB3C36-28E5-4E8D-B180-E211DB29811D}" type="parTrans" cxnId="{B594388A-C2F7-4D67-8C0D-A9D2E74AFB35}">
      <dgm:prSet/>
      <dgm:spPr/>
      <dgm:t>
        <a:bodyPr/>
        <a:lstStyle/>
        <a:p>
          <a:endParaRPr kumimoji="1" lang="ja-JP" altLang="en-US" sz="1200"/>
        </a:p>
      </dgm:t>
    </dgm:pt>
    <dgm:pt modelId="{A1FE0D44-8CE7-4130-B58C-7F32DAE8EB04}" type="sibTrans" cxnId="{B594388A-C2F7-4D67-8C0D-A9D2E74AFB35}">
      <dgm:prSet/>
      <dgm:spPr/>
      <dgm:t>
        <a:bodyPr/>
        <a:lstStyle/>
        <a:p>
          <a:endParaRPr kumimoji="1" lang="ja-JP" altLang="en-US" sz="1200"/>
        </a:p>
      </dgm:t>
    </dgm:pt>
    <dgm:pt modelId="{5BC6C117-1C51-4A7B-BCA9-3A5AB25CC6D7}">
      <dgm:prSet phldrT="[テキスト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kumimoji="1" lang="ja-JP" altLang="en-US" sz="1200" b="1" dirty="0" smtClean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rPr>
            <a:t>手順書</a:t>
          </a:r>
          <a:r>
            <a:rPr kumimoji="1" lang="en-US" altLang="ja-JP" sz="1200" b="1" dirty="0" smtClean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rPr>
            <a:t/>
          </a:r>
          <a:br>
            <a:rPr kumimoji="1" lang="en-US" altLang="ja-JP" sz="1200" b="1" dirty="0" smtClean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rPr>
          </a:br>
          <a:r>
            <a:rPr kumimoji="1" lang="ja-JP" altLang="en-US" sz="1200" b="1" dirty="0" smtClean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rPr>
            <a:t>の作成</a:t>
          </a:r>
          <a:endParaRPr kumimoji="1" lang="ja-JP" altLang="en-US" sz="1200" b="1" dirty="0">
            <a:solidFill>
              <a:schemeClr val="bg1"/>
            </a:solidFill>
            <a:latin typeface="ＭＳ ゴシック" panose="020B0609070205080204" pitchFamily="49" charset="-128"/>
            <a:ea typeface="ＭＳ ゴシック" panose="020B0609070205080204" pitchFamily="49" charset="-128"/>
          </a:endParaRPr>
        </a:p>
      </dgm:t>
    </dgm:pt>
    <dgm:pt modelId="{DDB9F108-6F03-44D7-A0C6-4670102DCF0D}" type="sibTrans" cxnId="{9F617418-3DD8-4A16-885D-735C80B1884B}">
      <dgm:prSet/>
      <dgm:spPr/>
      <dgm:t>
        <a:bodyPr/>
        <a:lstStyle/>
        <a:p>
          <a:endParaRPr kumimoji="1" lang="ja-JP" altLang="en-US" sz="1200"/>
        </a:p>
      </dgm:t>
    </dgm:pt>
    <dgm:pt modelId="{D29B10C7-967F-4E96-AA62-BF3D53FA139C}" type="parTrans" cxnId="{9F617418-3DD8-4A16-885D-735C80B1884B}">
      <dgm:prSet/>
      <dgm:spPr/>
      <dgm:t>
        <a:bodyPr/>
        <a:lstStyle/>
        <a:p>
          <a:endParaRPr kumimoji="1" lang="ja-JP" altLang="en-US" sz="1200"/>
        </a:p>
      </dgm:t>
    </dgm:pt>
    <dgm:pt modelId="{FD2D2E0B-BCDD-4E75-9E4D-FBB26603C0FF}" type="pres">
      <dgm:prSet presAssocID="{76C42EA9-D3E0-4E78-9720-66A04A53B99F}" presName="Name0" presStyleCnt="0">
        <dgm:presLayoutVars>
          <dgm:dir/>
          <dgm:animLvl val="lvl"/>
          <dgm:resizeHandles val="exact"/>
        </dgm:presLayoutVars>
      </dgm:prSet>
      <dgm:spPr/>
    </dgm:pt>
    <dgm:pt modelId="{74BAC050-0DD5-452A-8B35-7580F17DCFE9}" type="pres">
      <dgm:prSet presAssocID="{55E947FE-C1A2-4544-81ED-573822F4A982}" presName="parTxOnly" presStyleLbl="node1" presStyleIdx="0" presStyleCnt="5" custScaleX="10142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1DD2F8AF-6607-48CE-952D-11E849211E62}" type="pres">
      <dgm:prSet presAssocID="{189EFE15-D6F6-4C9B-B132-FD9ED0518415}" presName="parTxOnlySpace" presStyleCnt="0"/>
      <dgm:spPr/>
    </dgm:pt>
    <dgm:pt modelId="{1E986AA0-140A-4559-A756-C9152774B777}" type="pres">
      <dgm:prSet presAssocID="{1F9F810B-C431-4D33-A3C9-2C75EA9F980F}" presName="parTxOnly" presStyleLbl="node1" presStyleIdx="1" presStyleCnt="5" custScaleX="9951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EE5C3F94-74A5-4AE6-BD42-1A8D8FF639C7}" type="pres">
      <dgm:prSet presAssocID="{D95D36E7-2583-480B-BBC7-8F8E6D23C053}" presName="parTxOnlySpace" presStyleCnt="0"/>
      <dgm:spPr/>
    </dgm:pt>
    <dgm:pt modelId="{69D3E0F4-2EBE-4BEE-9D4C-9096CF16C85A}" type="pres">
      <dgm:prSet presAssocID="{5BC6C117-1C51-4A7B-BCA9-3A5AB25CC6D7}" presName="parTxOnly" presStyleLbl="node1" presStyleIdx="2" presStyleCnt="5" custScaleX="8431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EA035B80-53FF-4FB0-A49F-AC07D41297D8}" type="pres">
      <dgm:prSet presAssocID="{DDB9F108-6F03-44D7-A0C6-4670102DCF0D}" presName="parTxOnlySpace" presStyleCnt="0"/>
      <dgm:spPr/>
    </dgm:pt>
    <dgm:pt modelId="{B0614D9A-52CE-46DF-B688-9C80AA0367CA}" type="pres">
      <dgm:prSet presAssocID="{E011EB6F-629D-4E11-8A69-3503770A0C75}" presName="parTxOnly" presStyleLbl="node1" presStyleIdx="3" presStyleCnt="5" custScaleX="7094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EE3B512-CDC7-43A8-AA73-8CA6DF364321}" type="pres">
      <dgm:prSet presAssocID="{8992445D-EE0E-45EC-B983-AB3652988361}" presName="parTxOnlySpace" presStyleCnt="0"/>
      <dgm:spPr/>
    </dgm:pt>
    <dgm:pt modelId="{70825F0B-76B8-4BAE-A9AC-08F835E1388A}" type="pres">
      <dgm:prSet presAssocID="{605211EC-43E2-4E8D-A88A-1148F01487D6}" presName="parTxOnly" presStyleLbl="node1" presStyleIdx="4" presStyleCnt="5" custScaleX="7591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12CD6EBD-2BB8-4984-883E-6ADB9648F1BB}" srcId="{76C42EA9-D3E0-4E78-9720-66A04A53B99F}" destId="{1F9F810B-C431-4D33-A3C9-2C75EA9F980F}" srcOrd="1" destOrd="0" parTransId="{5484BF7F-3955-47F9-9484-681E18E0E73D}" sibTransId="{D95D36E7-2583-480B-BBC7-8F8E6D23C053}"/>
    <dgm:cxn modelId="{CB1A4E5B-5C4D-4F10-8601-87E1016F1BD1}" srcId="{76C42EA9-D3E0-4E78-9720-66A04A53B99F}" destId="{E011EB6F-629D-4E11-8A69-3503770A0C75}" srcOrd="3" destOrd="0" parTransId="{CB7D8AE5-94EB-4D31-BEA0-8A6D2AE717D6}" sibTransId="{8992445D-EE0E-45EC-B983-AB3652988361}"/>
    <dgm:cxn modelId="{4DA19FDC-363B-4D3E-828C-80CF6B8A8A20}" type="presOf" srcId="{E011EB6F-629D-4E11-8A69-3503770A0C75}" destId="{B0614D9A-52CE-46DF-B688-9C80AA0367CA}" srcOrd="0" destOrd="0" presId="urn:microsoft.com/office/officeart/2005/8/layout/chevron1"/>
    <dgm:cxn modelId="{A93D3D08-0676-41F9-8AB0-5DBA9245F141}" srcId="{76C42EA9-D3E0-4E78-9720-66A04A53B99F}" destId="{55E947FE-C1A2-4544-81ED-573822F4A982}" srcOrd="0" destOrd="0" parTransId="{37708241-CDBA-4C5D-91A6-E28AD935D692}" sibTransId="{189EFE15-D6F6-4C9B-B132-FD9ED0518415}"/>
    <dgm:cxn modelId="{9F617418-3DD8-4A16-885D-735C80B1884B}" srcId="{76C42EA9-D3E0-4E78-9720-66A04A53B99F}" destId="{5BC6C117-1C51-4A7B-BCA9-3A5AB25CC6D7}" srcOrd="2" destOrd="0" parTransId="{D29B10C7-967F-4E96-AA62-BF3D53FA139C}" sibTransId="{DDB9F108-6F03-44D7-A0C6-4670102DCF0D}"/>
    <dgm:cxn modelId="{B594388A-C2F7-4D67-8C0D-A9D2E74AFB35}" srcId="{76C42EA9-D3E0-4E78-9720-66A04A53B99F}" destId="{605211EC-43E2-4E8D-A88A-1148F01487D6}" srcOrd="4" destOrd="0" parTransId="{26EB3C36-28E5-4E8D-B180-E211DB29811D}" sibTransId="{A1FE0D44-8CE7-4130-B58C-7F32DAE8EB04}"/>
    <dgm:cxn modelId="{DD480337-5842-4E64-A852-C282398ABE73}" type="presOf" srcId="{1F9F810B-C431-4D33-A3C9-2C75EA9F980F}" destId="{1E986AA0-140A-4559-A756-C9152774B777}" srcOrd="0" destOrd="0" presId="urn:microsoft.com/office/officeart/2005/8/layout/chevron1"/>
    <dgm:cxn modelId="{39329069-CA91-4425-8D06-9ABB3BD05A90}" type="presOf" srcId="{55E947FE-C1A2-4544-81ED-573822F4A982}" destId="{74BAC050-0DD5-452A-8B35-7580F17DCFE9}" srcOrd="0" destOrd="0" presId="urn:microsoft.com/office/officeart/2005/8/layout/chevron1"/>
    <dgm:cxn modelId="{C22EAC1F-B66B-4157-9908-F3AA84C087CA}" type="presOf" srcId="{605211EC-43E2-4E8D-A88A-1148F01487D6}" destId="{70825F0B-76B8-4BAE-A9AC-08F835E1388A}" srcOrd="0" destOrd="0" presId="urn:microsoft.com/office/officeart/2005/8/layout/chevron1"/>
    <dgm:cxn modelId="{C2F854FC-4805-46DB-AC90-C5DD661B8ABD}" type="presOf" srcId="{5BC6C117-1C51-4A7B-BCA9-3A5AB25CC6D7}" destId="{69D3E0F4-2EBE-4BEE-9D4C-9096CF16C85A}" srcOrd="0" destOrd="0" presId="urn:microsoft.com/office/officeart/2005/8/layout/chevron1"/>
    <dgm:cxn modelId="{7418E24F-46E3-4313-B181-DB36AA0CAD25}" type="presOf" srcId="{76C42EA9-D3E0-4E78-9720-66A04A53B99F}" destId="{FD2D2E0B-BCDD-4E75-9E4D-FBB26603C0FF}" srcOrd="0" destOrd="0" presId="urn:microsoft.com/office/officeart/2005/8/layout/chevron1"/>
    <dgm:cxn modelId="{8E582892-36C6-4BCE-95D3-F6EB7E7CC62C}" type="presParOf" srcId="{FD2D2E0B-BCDD-4E75-9E4D-FBB26603C0FF}" destId="{74BAC050-0DD5-452A-8B35-7580F17DCFE9}" srcOrd="0" destOrd="0" presId="urn:microsoft.com/office/officeart/2005/8/layout/chevron1"/>
    <dgm:cxn modelId="{5A67BD14-8F3D-4060-98F7-E4A59FDE6A87}" type="presParOf" srcId="{FD2D2E0B-BCDD-4E75-9E4D-FBB26603C0FF}" destId="{1DD2F8AF-6607-48CE-952D-11E849211E62}" srcOrd="1" destOrd="0" presId="urn:microsoft.com/office/officeart/2005/8/layout/chevron1"/>
    <dgm:cxn modelId="{2B02B09E-A6CA-48B4-A2FC-C372469236A9}" type="presParOf" srcId="{FD2D2E0B-BCDD-4E75-9E4D-FBB26603C0FF}" destId="{1E986AA0-140A-4559-A756-C9152774B777}" srcOrd="2" destOrd="0" presId="urn:microsoft.com/office/officeart/2005/8/layout/chevron1"/>
    <dgm:cxn modelId="{3DCDE9BC-D542-4E0F-AAFA-A3A0ECDFD203}" type="presParOf" srcId="{FD2D2E0B-BCDD-4E75-9E4D-FBB26603C0FF}" destId="{EE5C3F94-74A5-4AE6-BD42-1A8D8FF639C7}" srcOrd="3" destOrd="0" presId="urn:microsoft.com/office/officeart/2005/8/layout/chevron1"/>
    <dgm:cxn modelId="{8E00C775-1F9A-4024-817C-FB9F09D88EA0}" type="presParOf" srcId="{FD2D2E0B-BCDD-4E75-9E4D-FBB26603C0FF}" destId="{69D3E0F4-2EBE-4BEE-9D4C-9096CF16C85A}" srcOrd="4" destOrd="0" presId="urn:microsoft.com/office/officeart/2005/8/layout/chevron1"/>
    <dgm:cxn modelId="{1368406E-5272-47BD-8A13-F11ED0E2F0CE}" type="presParOf" srcId="{FD2D2E0B-BCDD-4E75-9E4D-FBB26603C0FF}" destId="{EA035B80-53FF-4FB0-A49F-AC07D41297D8}" srcOrd="5" destOrd="0" presId="urn:microsoft.com/office/officeart/2005/8/layout/chevron1"/>
    <dgm:cxn modelId="{BB896282-D61B-447D-A534-74E12268FE94}" type="presParOf" srcId="{FD2D2E0B-BCDD-4E75-9E4D-FBB26603C0FF}" destId="{B0614D9A-52CE-46DF-B688-9C80AA0367CA}" srcOrd="6" destOrd="0" presId="urn:microsoft.com/office/officeart/2005/8/layout/chevron1"/>
    <dgm:cxn modelId="{BE238ABD-16FF-469F-AC66-6F4439D68523}" type="presParOf" srcId="{FD2D2E0B-BCDD-4E75-9E4D-FBB26603C0FF}" destId="{8EE3B512-CDC7-43A8-AA73-8CA6DF364321}" srcOrd="7" destOrd="0" presId="urn:microsoft.com/office/officeart/2005/8/layout/chevron1"/>
    <dgm:cxn modelId="{39B1C429-3B5E-4FD2-BEC2-D98DAF2E91C1}" type="presParOf" srcId="{FD2D2E0B-BCDD-4E75-9E4D-FBB26603C0FF}" destId="{70825F0B-76B8-4BAE-A9AC-08F835E1388A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BAC050-0DD5-452A-8B35-7580F17DCFE9}">
      <dsp:nvSpPr>
        <dsp:cNvPr id="0" name=""/>
        <dsp:cNvSpPr/>
      </dsp:nvSpPr>
      <dsp:spPr>
        <a:xfrm>
          <a:off x="1590" y="0"/>
          <a:ext cx="1506075" cy="549268"/>
        </a:xfrm>
        <a:prstGeom prst="chevron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200" b="1" kern="1200" dirty="0" smtClean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rPr>
            <a:t>省令・</a:t>
          </a:r>
          <a:r>
            <a:rPr kumimoji="1" lang="en-US" altLang="ja-JP" sz="1200" b="1" kern="1200" dirty="0" smtClean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rPr>
            <a:t/>
          </a:r>
          <a:br>
            <a:rPr kumimoji="1" lang="en-US" altLang="ja-JP" sz="1200" b="1" kern="1200" dirty="0" smtClean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rPr>
          </a:br>
          <a:r>
            <a:rPr kumimoji="1" lang="ja-JP" altLang="en-US" sz="1200" b="1" kern="1200" dirty="0" smtClean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rPr>
            <a:t>各種通知等</a:t>
          </a:r>
          <a:endParaRPr kumimoji="1" lang="ja-JP" altLang="en-US" sz="1200" b="1" kern="1200" dirty="0">
            <a:solidFill>
              <a:schemeClr val="bg1"/>
            </a:solidFill>
            <a:latin typeface="ＭＳ ゴシック" panose="020B0609070205080204" pitchFamily="49" charset="-128"/>
            <a:ea typeface="ＭＳ ゴシック" panose="020B0609070205080204" pitchFamily="49" charset="-128"/>
          </a:endParaRPr>
        </a:p>
      </dsp:txBody>
      <dsp:txXfrm>
        <a:off x="276224" y="0"/>
        <a:ext cx="956807" cy="549268"/>
      </dsp:txXfrm>
    </dsp:sp>
    <dsp:sp modelId="{1E986AA0-140A-4559-A756-C9152774B777}">
      <dsp:nvSpPr>
        <dsp:cNvPr id="0" name=""/>
        <dsp:cNvSpPr/>
      </dsp:nvSpPr>
      <dsp:spPr>
        <a:xfrm>
          <a:off x="1359175" y="0"/>
          <a:ext cx="1477684" cy="549268"/>
        </a:xfrm>
        <a:prstGeom prst="chevron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200" b="1" kern="1200" dirty="0" smtClean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rPr>
            <a:t>必要事項の把握</a:t>
          </a:r>
          <a:endParaRPr kumimoji="1" lang="ja-JP" altLang="en-US" sz="1200" b="1" kern="1200" dirty="0">
            <a:solidFill>
              <a:schemeClr val="bg1"/>
            </a:solidFill>
            <a:latin typeface="ＭＳ ゴシック" panose="020B0609070205080204" pitchFamily="49" charset="-128"/>
            <a:ea typeface="ＭＳ ゴシック" panose="020B0609070205080204" pitchFamily="49" charset="-128"/>
          </a:endParaRPr>
        </a:p>
      </dsp:txBody>
      <dsp:txXfrm>
        <a:off x="1633809" y="0"/>
        <a:ext cx="928416" cy="549268"/>
      </dsp:txXfrm>
    </dsp:sp>
    <dsp:sp modelId="{69D3E0F4-2EBE-4BEE-9D4C-9096CF16C85A}">
      <dsp:nvSpPr>
        <dsp:cNvPr id="0" name=""/>
        <dsp:cNvSpPr/>
      </dsp:nvSpPr>
      <dsp:spPr>
        <a:xfrm>
          <a:off x="2688370" y="0"/>
          <a:ext cx="1252053" cy="549268"/>
        </a:xfrm>
        <a:prstGeom prst="chevron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200" b="1" kern="1200" dirty="0" smtClean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rPr>
            <a:t>手順書</a:t>
          </a:r>
          <a:r>
            <a:rPr kumimoji="1" lang="en-US" altLang="ja-JP" sz="1200" b="1" kern="1200" dirty="0" smtClean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rPr>
            <a:t/>
          </a:r>
          <a:br>
            <a:rPr kumimoji="1" lang="en-US" altLang="ja-JP" sz="1200" b="1" kern="1200" dirty="0" smtClean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rPr>
          </a:br>
          <a:r>
            <a:rPr kumimoji="1" lang="ja-JP" altLang="en-US" sz="1200" b="1" kern="1200" dirty="0" smtClean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rPr>
            <a:t>の作成</a:t>
          </a:r>
          <a:endParaRPr kumimoji="1" lang="ja-JP" altLang="en-US" sz="1200" b="1" kern="1200" dirty="0">
            <a:solidFill>
              <a:schemeClr val="bg1"/>
            </a:solidFill>
            <a:latin typeface="ＭＳ ゴシック" panose="020B0609070205080204" pitchFamily="49" charset="-128"/>
            <a:ea typeface="ＭＳ ゴシック" panose="020B0609070205080204" pitchFamily="49" charset="-128"/>
          </a:endParaRPr>
        </a:p>
      </dsp:txBody>
      <dsp:txXfrm>
        <a:off x="2963004" y="0"/>
        <a:ext cx="702785" cy="549268"/>
      </dsp:txXfrm>
    </dsp:sp>
    <dsp:sp modelId="{B0614D9A-52CE-46DF-B688-9C80AA0367CA}">
      <dsp:nvSpPr>
        <dsp:cNvPr id="0" name=""/>
        <dsp:cNvSpPr/>
      </dsp:nvSpPr>
      <dsp:spPr>
        <a:xfrm>
          <a:off x="3791933" y="0"/>
          <a:ext cx="1053522" cy="549268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200" b="1" kern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rPr>
            <a:t>業務実施</a:t>
          </a:r>
          <a:endParaRPr kumimoji="1" lang="ja-JP" altLang="en-US" sz="1200" b="1" kern="1200" dirty="0">
            <a:latin typeface="ＭＳ ゴシック" panose="020B0609070205080204" pitchFamily="49" charset="-128"/>
            <a:ea typeface="ＭＳ ゴシック" panose="020B0609070205080204" pitchFamily="49" charset="-128"/>
          </a:endParaRPr>
        </a:p>
      </dsp:txBody>
      <dsp:txXfrm>
        <a:off x="4066567" y="0"/>
        <a:ext cx="504254" cy="549268"/>
      </dsp:txXfrm>
    </dsp:sp>
    <dsp:sp modelId="{70825F0B-76B8-4BAE-A9AC-08F835E1388A}">
      <dsp:nvSpPr>
        <dsp:cNvPr id="0" name=""/>
        <dsp:cNvSpPr/>
      </dsp:nvSpPr>
      <dsp:spPr>
        <a:xfrm>
          <a:off x="4696966" y="0"/>
          <a:ext cx="1127262" cy="549268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200" b="1" kern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rPr>
            <a:t>記録</a:t>
          </a:r>
          <a:r>
            <a:rPr kumimoji="1" lang="en-US" altLang="ja-JP" sz="1200" b="1" kern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rPr>
            <a:t/>
          </a:r>
          <a:br>
            <a:rPr kumimoji="1" lang="en-US" altLang="ja-JP" sz="1200" b="1" kern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rPr>
          </a:br>
          <a:r>
            <a:rPr kumimoji="1" lang="ja-JP" altLang="en-US" sz="1200" b="1" kern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rPr>
            <a:t>保管</a:t>
          </a:r>
          <a:endParaRPr kumimoji="1" lang="ja-JP" altLang="en-US" sz="1200" b="1" kern="1200" dirty="0">
            <a:latin typeface="ＭＳ ゴシック" panose="020B0609070205080204" pitchFamily="49" charset="-128"/>
            <a:ea typeface="ＭＳ ゴシック" panose="020B0609070205080204" pitchFamily="49" charset="-128"/>
          </a:endParaRPr>
        </a:p>
      </dsp:txBody>
      <dsp:txXfrm>
        <a:off x="4971600" y="0"/>
        <a:ext cx="577994" cy="5492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575" cy="496888"/>
          </a:xfrm>
          <a:prstGeom prst="rect">
            <a:avLst/>
          </a:prstGeom>
        </p:spPr>
        <p:txBody>
          <a:bodyPr vert="horz" lIns="91428" tIns="45713" rIns="91428" bIns="45713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0" y="0"/>
            <a:ext cx="2949575" cy="496888"/>
          </a:xfrm>
          <a:prstGeom prst="rect">
            <a:avLst/>
          </a:prstGeom>
        </p:spPr>
        <p:txBody>
          <a:bodyPr vert="horz" lIns="91428" tIns="45713" rIns="91428" bIns="45713" rtlCol="0"/>
          <a:lstStyle>
            <a:lvl1pPr algn="r">
              <a:defRPr sz="1200"/>
            </a:lvl1pPr>
          </a:lstStyle>
          <a:p>
            <a:fld id="{2DFFD89E-F94D-40B6-824E-C72BB32AC757}" type="datetimeFigureOut">
              <a:rPr kumimoji="1" lang="ja-JP" altLang="en-US" smtClean="0"/>
              <a:t>2022/1/11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04850" y="746125"/>
            <a:ext cx="53975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8" tIns="45713" rIns="91428" bIns="45713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9" y="4721225"/>
            <a:ext cx="5445125" cy="4471988"/>
          </a:xfrm>
          <a:prstGeom prst="rect">
            <a:avLst/>
          </a:prstGeom>
        </p:spPr>
        <p:txBody>
          <a:bodyPr vert="horz" lIns="91428" tIns="45713" rIns="91428" bIns="45713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864"/>
            <a:ext cx="2949575" cy="496887"/>
          </a:xfrm>
          <a:prstGeom prst="rect">
            <a:avLst/>
          </a:prstGeom>
        </p:spPr>
        <p:txBody>
          <a:bodyPr vert="horz" lIns="91428" tIns="45713" rIns="91428" bIns="45713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0" y="9440864"/>
            <a:ext cx="2949575" cy="496887"/>
          </a:xfrm>
          <a:prstGeom prst="rect">
            <a:avLst/>
          </a:prstGeom>
        </p:spPr>
        <p:txBody>
          <a:bodyPr vert="horz" lIns="91428" tIns="45713" rIns="91428" bIns="45713" rtlCol="0" anchor="b"/>
          <a:lstStyle>
            <a:lvl1pPr algn="r">
              <a:defRPr sz="1200"/>
            </a:lvl1pPr>
          </a:lstStyle>
          <a:p>
            <a:fld id="{9C8C04E6-778F-4AB4-8088-127CABF744A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96592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53663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1pPr>
    <a:lvl2pPr marL="526832" algn="l" defTabSz="1053663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2pPr>
    <a:lvl3pPr marL="1053663" algn="l" defTabSz="1053663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3pPr>
    <a:lvl4pPr marL="1580495" algn="l" defTabSz="1053663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4pPr>
    <a:lvl5pPr marL="2107326" algn="l" defTabSz="1053663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5pPr>
    <a:lvl6pPr marL="2634158" algn="l" defTabSz="1053663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6pPr>
    <a:lvl7pPr marL="3160989" algn="l" defTabSz="1053663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7pPr>
    <a:lvl8pPr marL="3687821" algn="l" defTabSz="1053663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8pPr>
    <a:lvl9pPr marL="4214652" algn="l" defTabSz="1053663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04850" y="746125"/>
            <a:ext cx="5397500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8C04E6-778F-4AB4-8088-127CABF744AC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602061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34190" y="3243476"/>
            <a:ext cx="12854146" cy="223804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268379" y="5916559"/>
            <a:ext cx="10585768" cy="266825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5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51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26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502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78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53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629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9005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973C7-0EFA-4E9D-B954-01E785058BC8}" type="datetimeFigureOut">
              <a:rPr kumimoji="1" lang="ja-JP" altLang="en-US" smtClean="0"/>
              <a:t>2022/1/11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81A52-5C3D-41DC-A8C5-70900055BAF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4770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973C7-0EFA-4E9D-B954-01E785058BC8}" type="datetimeFigureOut">
              <a:rPr kumimoji="1" lang="ja-JP" altLang="en-US" smtClean="0"/>
              <a:t>2022/1/11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81A52-5C3D-41DC-A8C5-70900055BAF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20840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5350942" y="584889"/>
            <a:ext cx="4762545" cy="12473597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058052" y="584889"/>
            <a:ext cx="14040844" cy="12473597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973C7-0EFA-4E9D-B954-01E785058BC8}" type="datetimeFigureOut">
              <a:rPr kumimoji="1" lang="ja-JP" altLang="en-US" smtClean="0"/>
              <a:t>2022/1/11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81A52-5C3D-41DC-A8C5-70900055BAF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115566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33475" y="3243263"/>
            <a:ext cx="12855575" cy="223837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268538" y="5916613"/>
            <a:ext cx="10585450" cy="266858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D3973-EB28-497B-85A6-15F774594846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B6988-3195-4422-B2FF-3CE5B7EAB8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59723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D3973-EB28-497B-85A6-15F774594846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B6988-3195-4422-B2FF-3CE5B7EAB8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4831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93800" y="6708775"/>
            <a:ext cx="12855575" cy="20748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193800" y="4425950"/>
            <a:ext cx="12855575" cy="228282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D3973-EB28-497B-85A6-15F774594846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B6988-3195-4422-B2FF-3CE5B7EAB8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54331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55650" y="2436813"/>
            <a:ext cx="6729413" cy="6889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637463" y="2436813"/>
            <a:ext cx="6729412" cy="6889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D3973-EB28-497B-85A6-15F774594846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B6988-3195-4422-B2FF-3CE5B7EAB8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18680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55650" y="2336800"/>
            <a:ext cx="6681788" cy="9747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55650" y="3311525"/>
            <a:ext cx="6681788" cy="60150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681913" y="2336800"/>
            <a:ext cx="6684962" cy="9747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7681913" y="3311525"/>
            <a:ext cx="6684962" cy="60150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D3973-EB28-497B-85A6-15F774594846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B6988-3195-4422-B2FF-3CE5B7EAB8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46940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D3973-EB28-497B-85A6-15F774594846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B6988-3195-4422-B2FF-3CE5B7EAB8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05783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D3973-EB28-497B-85A6-15F774594846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B6988-3195-4422-B2FF-3CE5B7EAB8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14585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55650" y="415925"/>
            <a:ext cx="4975225" cy="1768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911850" y="415925"/>
            <a:ext cx="8455025" cy="891063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55650" y="2184400"/>
            <a:ext cx="4975225" cy="71421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D3973-EB28-497B-85A6-15F774594846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B6988-3195-4422-B2FF-3CE5B7EAB8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166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973C7-0EFA-4E9D-B954-01E785058BC8}" type="datetimeFigureOut">
              <a:rPr kumimoji="1" lang="ja-JP" altLang="en-US" smtClean="0"/>
              <a:t>2022/1/11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81A52-5C3D-41DC-A8C5-70900055BAF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621220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963863" y="7308850"/>
            <a:ext cx="9074150" cy="8620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63863" y="933450"/>
            <a:ext cx="9074150" cy="62642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963863" y="8170863"/>
            <a:ext cx="9074150" cy="12255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D3973-EB28-497B-85A6-15F774594846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B6988-3195-4422-B2FF-3CE5B7EAB8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6999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D3973-EB28-497B-85A6-15F774594846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B6988-3195-4422-B2FF-3CE5B7EAB8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6358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0964863" y="417513"/>
            <a:ext cx="3402012" cy="890905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55650" y="417513"/>
            <a:ext cx="10056813" cy="890905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D3973-EB28-497B-85A6-15F774594846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B6988-3195-4422-B2FF-3CE5B7EAB8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5415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94575" y="6709303"/>
            <a:ext cx="12854146" cy="2073696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194575" y="4425337"/>
            <a:ext cx="12854146" cy="2283966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56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512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269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5025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7821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538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62949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90051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973C7-0EFA-4E9D-B954-01E785058BC8}" type="datetimeFigureOut">
              <a:rPr kumimoji="1" lang="ja-JP" altLang="en-US" smtClean="0"/>
              <a:t>2022/1/11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81A52-5C3D-41DC-A8C5-70900055BAF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83819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058054" y="3410240"/>
            <a:ext cx="9401694" cy="9648247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0711790" y="3410240"/>
            <a:ext cx="9401695" cy="9648247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973C7-0EFA-4E9D-B954-01E785058BC8}" type="datetimeFigureOut">
              <a:rPr kumimoji="1" lang="ja-JP" altLang="en-US" smtClean="0"/>
              <a:t>2022/1/11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81A52-5C3D-41DC-A8C5-70900055BAF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58905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56127" y="418124"/>
            <a:ext cx="13610273" cy="1740164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56128" y="2337140"/>
            <a:ext cx="6681741" cy="974008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564" indent="0">
              <a:buNone/>
              <a:defRPr sz="3200" b="1"/>
            </a:lvl2pPr>
            <a:lvl3pPr marL="1475128" indent="0">
              <a:buNone/>
              <a:defRPr sz="2900" b="1"/>
            </a:lvl3pPr>
            <a:lvl4pPr marL="2212693" indent="0">
              <a:buNone/>
              <a:defRPr sz="2500" b="1"/>
            </a:lvl4pPr>
            <a:lvl5pPr marL="2950257" indent="0">
              <a:buNone/>
              <a:defRPr sz="2500" b="1"/>
            </a:lvl5pPr>
            <a:lvl6pPr marL="3687821" indent="0">
              <a:buNone/>
              <a:defRPr sz="2500" b="1"/>
            </a:lvl6pPr>
            <a:lvl7pPr marL="4425385" indent="0">
              <a:buNone/>
              <a:defRPr sz="2500" b="1"/>
            </a:lvl7pPr>
            <a:lvl8pPr marL="5162949" indent="0">
              <a:buNone/>
              <a:defRPr sz="2500" b="1"/>
            </a:lvl8pPr>
            <a:lvl9pPr marL="5900513" indent="0">
              <a:buNone/>
              <a:defRPr sz="25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56128" y="3311148"/>
            <a:ext cx="6681741" cy="6015653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682034" y="2337140"/>
            <a:ext cx="6684366" cy="974008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564" indent="0">
              <a:buNone/>
              <a:defRPr sz="3200" b="1"/>
            </a:lvl2pPr>
            <a:lvl3pPr marL="1475128" indent="0">
              <a:buNone/>
              <a:defRPr sz="2900" b="1"/>
            </a:lvl3pPr>
            <a:lvl4pPr marL="2212693" indent="0">
              <a:buNone/>
              <a:defRPr sz="2500" b="1"/>
            </a:lvl4pPr>
            <a:lvl5pPr marL="2950257" indent="0">
              <a:buNone/>
              <a:defRPr sz="2500" b="1"/>
            </a:lvl5pPr>
            <a:lvl6pPr marL="3687821" indent="0">
              <a:buNone/>
              <a:defRPr sz="2500" b="1"/>
            </a:lvl6pPr>
            <a:lvl7pPr marL="4425385" indent="0">
              <a:buNone/>
              <a:defRPr sz="2500" b="1"/>
            </a:lvl7pPr>
            <a:lvl8pPr marL="5162949" indent="0">
              <a:buNone/>
              <a:defRPr sz="2500" b="1"/>
            </a:lvl8pPr>
            <a:lvl9pPr marL="5900513" indent="0">
              <a:buNone/>
              <a:defRPr sz="25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7682034" y="3311148"/>
            <a:ext cx="6684366" cy="6015653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973C7-0EFA-4E9D-B954-01E785058BC8}" type="datetimeFigureOut">
              <a:rPr kumimoji="1" lang="ja-JP" altLang="en-US" smtClean="0"/>
              <a:t>2022/1/11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81A52-5C3D-41DC-A8C5-70900055BAF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38858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973C7-0EFA-4E9D-B954-01E785058BC8}" type="datetimeFigureOut">
              <a:rPr kumimoji="1" lang="ja-JP" altLang="en-US" smtClean="0"/>
              <a:t>2022/1/11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81A52-5C3D-41DC-A8C5-70900055BAF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30970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973C7-0EFA-4E9D-B954-01E785058BC8}" type="datetimeFigureOut">
              <a:rPr kumimoji="1" lang="ja-JP" altLang="en-US" smtClean="0"/>
              <a:t>2022/1/11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81A52-5C3D-41DC-A8C5-70900055BAF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58068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56128" y="415707"/>
            <a:ext cx="4975206" cy="1769167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912487" y="415707"/>
            <a:ext cx="8453912" cy="8911093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56128" y="2184875"/>
            <a:ext cx="4975206" cy="7141926"/>
          </a:xfrm>
        </p:spPr>
        <p:txBody>
          <a:bodyPr/>
          <a:lstStyle>
            <a:lvl1pPr marL="0" indent="0">
              <a:buNone/>
              <a:defRPr sz="2300"/>
            </a:lvl1pPr>
            <a:lvl2pPr marL="737564" indent="0">
              <a:buNone/>
              <a:defRPr sz="2000"/>
            </a:lvl2pPr>
            <a:lvl3pPr marL="1475128" indent="0">
              <a:buNone/>
              <a:defRPr sz="1600"/>
            </a:lvl3pPr>
            <a:lvl4pPr marL="2212693" indent="0">
              <a:buNone/>
              <a:defRPr sz="1500"/>
            </a:lvl4pPr>
            <a:lvl5pPr marL="2950257" indent="0">
              <a:buNone/>
              <a:defRPr sz="1500"/>
            </a:lvl5pPr>
            <a:lvl6pPr marL="3687821" indent="0">
              <a:buNone/>
              <a:defRPr sz="1500"/>
            </a:lvl6pPr>
            <a:lvl7pPr marL="4425385" indent="0">
              <a:buNone/>
              <a:defRPr sz="1500"/>
            </a:lvl7pPr>
            <a:lvl8pPr marL="5162949" indent="0">
              <a:buNone/>
              <a:defRPr sz="1500"/>
            </a:lvl8pPr>
            <a:lvl9pPr marL="5900513" indent="0">
              <a:buNone/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973C7-0EFA-4E9D-B954-01E785058BC8}" type="datetimeFigureOut">
              <a:rPr kumimoji="1" lang="ja-JP" altLang="en-US" smtClean="0"/>
              <a:t>2022/1/11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81A52-5C3D-41DC-A8C5-70900055BAF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29276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964122" y="7308693"/>
            <a:ext cx="9073515" cy="862832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64122" y="932921"/>
            <a:ext cx="9073515" cy="6264593"/>
          </a:xfrm>
        </p:spPr>
        <p:txBody>
          <a:bodyPr/>
          <a:lstStyle>
            <a:lvl1pPr marL="0" indent="0">
              <a:buNone/>
              <a:defRPr sz="5200"/>
            </a:lvl1pPr>
            <a:lvl2pPr marL="737564" indent="0">
              <a:buNone/>
              <a:defRPr sz="4500"/>
            </a:lvl2pPr>
            <a:lvl3pPr marL="1475128" indent="0">
              <a:buNone/>
              <a:defRPr sz="3900"/>
            </a:lvl3pPr>
            <a:lvl4pPr marL="2212693" indent="0">
              <a:buNone/>
              <a:defRPr sz="3200"/>
            </a:lvl4pPr>
            <a:lvl5pPr marL="2950257" indent="0">
              <a:buNone/>
              <a:defRPr sz="3200"/>
            </a:lvl5pPr>
            <a:lvl6pPr marL="3687821" indent="0">
              <a:buNone/>
              <a:defRPr sz="3200"/>
            </a:lvl6pPr>
            <a:lvl7pPr marL="4425385" indent="0">
              <a:buNone/>
              <a:defRPr sz="3200"/>
            </a:lvl7pPr>
            <a:lvl8pPr marL="5162949" indent="0">
              <a:buNone/>
              <a:defRPr sz="3200"/>
            </a:lvl8pPr>
            <a:lvl9pPr marL="5900513" indent="0">
              <a:buNone/>
              <a:defRPr sz="32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964122" y="8171525"/>
            <a:ext cx="9073515" cy="1225366"/>
          </a:xfrm>
        </p:spPr>
        <p:txBody>
          <a:bodyPr/>
          <a:lstStyle>
            <a:lvl1pPr marL="0" indent="0">
              <a:buNone/>
              <a:defRPr sz="2300"/>
            </a:lvl1pPr>
            <a:lvl2pPr marL="737564" indent="0">
              <a:buNone/>
              <a:defRPr sz="2000"/>
            </a:lvl2pPr>
            <a:lvl3pPr marL="1475128" indent="0">
              <a:buNone/>
              <a:defRPr sz="1600"/>
            </a:lvl3pPr>
            <a:lvl4pPr marL="2212693" indent="0">
              <a:buNone/>
              <a:defRPr sz="1500"/>
            </a:lvl4pPr>
            <a:lvl5pPr marL="2950257" indent="0">
              <a:buNone/>
              <a:defRPr sz="1500"/>
            </a:lvl5pPr>
            <a:lvl6pPr marL="3687821" indent="0">
              <a:buNone/>
              <a:defRPr sz="1500"/>
            </a:lvl6pPr>
            <a:lvl7pPr marL="4425385" indent="0">
              <a:buNone/>
              <a:defRPr sz="1500"/>
            </a:lvl7pPr>
            <a:lvl8pPr marL="5162949" indent="0">
              <a:buNone/>
              <a:defRPr sz="1500"/>
            </a:lvl8pPr>
            <a:lvl9pPr marL="5900513" indent="0">
              <a:buNone/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973C7-0EFA-4E9D-B954-01E785058BC8}" type="datetimeFigureOut">
              <a:rPr kumimoji="1" lang="ja-JP" altLang="en-US" smtClean="0"/>
              <a:t>2022/1/11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81A52-5C3D-41DC-A8C5-70900055BAF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3137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756127" y="418124"/>
            <a:ext cx="13610273" cy="1740164"/>
          </a:xfrm>
          <a:prstGeom prst="rect">
            <a:avLst/>
          </a:prstGeom>
        </p:spPr>
        <p:txBody>
          <a:bodyPr vert="horz" lIns="147513" tIns="73756" rIns="147513" bIns="73756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56127" y="2436232"/>
            <a:ext cx="13610273" cy="6890569"/>
          </a:xfrm>
          <a:prstGeom prst="rect">
            <a:avLst/>
          </a:prstGeom>
        </p:spPr>
        <p:txBody>
          <a:bodyPr vert="horz" lIns="147513" tIns="73756" rIns="147513" bIns="73756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756127" y="9677251"/>
            <a:ext cx="3528589" cy="555886"/>
          </a:xfrm>
          <a:prstGeom prst="rect">
            <a:avLst/>
          </a:prstGeom>
        </p:spPr>
        <p:txBody>
          <a:bodyPr vert="horz" lIns="147513" tIns="73756" rIns="147513" bIns="73756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3973C7-0EFA-4E9D-B954-01E785058BC8}" type="datetimeFigureOut">
              <a:rPr kumimoji="1" lang="ja-JP" altLang="en-US" smtClean="0"/>
              <a:t>2022/1/11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5166863" y="9677251"/>
            <a:ext cx="4788800" cy="555886"/>
          </a:xfrm>
          <a:prstGeom prst="rect">
            <a:avLst/>
          </a:prstGeom>
        </p:spPr>
        <p:txBody>
          <a:bodyPr vert="horz" lIns="147513" tIns="73756" rIns="147513" bIns="73756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0837811" y="9677251"/>
            <a:ext cx="3528589" cy="555886"/>
          </a:xfrm>
          <a:prstGeom prst="rect">
            <a:avLst/>
          </a:prstGeom>
        </p:spPr>
        <p:txBody>
          <a:bodyPr vert="horz" lIns="147513" tIns="73756" rIns="147513" bIns="73756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881A52-5C3D-41DC-A8C5-70900055BAF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13147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5128" rtl="0" eaLnBrk="1" latinLnBrk="0" hangingPunct="1">
        <a:spcBef>
          <a:spcPct val="0"/>
        </a:spcBef>
        <a:buNone/>
        <a:defRPr kumimoji="1"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3173" indent="-553173" algn="l" defTabSz="147512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8542" indent="-460978" algn="l" defTabSz="1475128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3910" indent="-368782" algn="l" defTabSz="147512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81475" indent="-368782" algn="l" defTabSz="1475128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9039" indent="-368782" algn="l" defTabSz="1475128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6603" indent="-368782" algn="l" defTabSz="147512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4167" indent="-368782" algn="l" defTabSz="147512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31731" indent="-368782" algn="l" defTabSz="147512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9296" indent="-368782" algn="l" defTabSz="147512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475128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564" algn="l" defTabSz="1475128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5128" algn="l" defTabSz="1475128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2693" algn="l" defTabSz="1475128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50257" algn="l" defTabSz="1475128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7821" algn="l" defTabSz="1475128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5385" algn="l" defTabSz="1475128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62949" algn="l" defTabSz="1475128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900513" algn="l" defTabSz="1475128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755650" y="417513"/>
            <a:ext cx="13611225" cy="17414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55650" y="2436813"/>
            <a:ext cx="13611225" cy="6889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755650" y="9677400"/>
            <a:ext cx="3529013" cy="5556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D3973-EB28-497B-85A6-15F774594846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5167313" y="9677400"/>
            <a:ext cx="4787900" cy="5556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0837863" y="9677400"/>
            <a:ext cx="3529012" cy="5556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B6988-3195-4422-B2FF-3CE5B7EAB8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038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/>
          <p:cNvSpPr/>
          <p:nvPr/>
        </p:nvSpPr>
        <p:spPr>
          <a:xfrm>
            <a:off x="330907" y="8316841"/>
            <a:ext cx="14431156" cy="172818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638099" y="2215969"/>
            <a:ext cx="7787259" cy="1132317"/>
          </a:xfrm>
          <a:prstGeom prst="rect">
            <a:avLst/>
          </a:prstGeom>
          <a:noFill/>
        </p:spPr>
        <p:txBody>
          <a:bodyPr wrap="square" lIns="105366" tIns="52683" rIns="105366" bIns="52683" rtlCol="0">
            <a:spAutoFit/>
          </a:bodyPr>
          <a:lstStyle/>
          <a:p>
            <a:pPr marL="190500" indent="-190500">
              <a:lnSpc>
                <a:spcPts val="2000"/>
              </a:lnSpc>
            </a:pPr>
            <a:r>
              <a:rPr lang="ja-JP" altLang="en-US" sz="1200" dirty="0" smtClean="0"/>
              <a:t>医薬品製造所では、医薬品の原料の受入れから最終製品の出荷に至る製造工程等に</a:t>
            </a:r>
            <a:r>
              <a:rPr lang="ja-JP" altLang="en-US" sz="1200" dirty="0"/>
              <a:t>つ</a:t>
            </a:r>
            <a:r>
              <a:rPr lang="ja-JP" altLang="en-US" sz="1200" dirty="0" smtClean="0"/>
              <a:t>いて、</a:t>
            </a:r>
            <a:endParaRPr lang="en-US" altLang="ja-JP" sz="1200" dirty="0" smtClean="0"/>
          </a:p>
          <a:p>
            <a:pPr marL="190500" indent="-190500">
              <a:lnSpc>
                <a:spcPts val="2000"/>
              </a:lnSpc>
            </a:pPr>
            <a:r>
              <a:rPr lang="ja-JP" altLang="en-US" sz="1200" dirty="0" smtClean="0"/>
              <a:t> ＧＭＰ</a:t>
            </a:r>
            <a:r>
              <a:rPr lang="ja-JP" altLang="en-US" sz="1200" dirty="0"/>
              <a:t>省令</a:t>
            </a:r>
            <a:r>
              <a:rPr lang="ja-JP" altLang="en-US" sz="1200" dirty="0" smtClean="0"/>
              <a:t>を遵守し、適切な製造管理及び品質管理が行われる必要がある。</a:t>
            </a:r>
            <a:endParaRPr lang="en-US" altLang="ja-JP" sz="1200" dirty="0"/>
          </a:p>
          <a:p>
            <a:pPr>
              <a:lnSpc>
                <a:spcPts val="2000"/>
              </a:lnSpc>
            </a:pPr>
            <a:r>
              <a:rPr lang="ja-JP" altLang="en-US" sz="1200" dirty="0" smtClean="0"/>
              <a:t>手順書＜モデル＞とは、製造管理及び品質管理を適正かつ円滑に実施するため</a:t>
            </a:r>
            <a:r>
              <a:rPr lang="ja-JP" altLang="en-US" sz="1200" dirty="0"/>
              <a:t>に</a:t>
            </a:r>
            <a:r>
              <a:rPr lang="ja-JP" altLang="en-US" sz="1200" dirty="0" smtClean="0"/>
              <a:t>必要な</a:t>
            </a:r>
            <a:endParaRPr lang="en-US" altLang="ja-JP" sz="1200" dirty="0" smtClean="0"/>
          </a:p>
          <a:p>
            <a:pPr>
              <a:lnSpc>
                <a:spcPts val="2000"/>
              </a:lnSpc>
            </a:pPr>
            <a:r>
              <a:rPr lang="ja-JP" altLang="en-US" sz="1200" dirty="0" smtClean="0"/>
              <a:t>手順書のひな</a:t>
            </a:r>
            <a:r>
              <a:rPr lang="ja-JP" altLang="en-US" sz="1200" dirty="0"/>
              <a:t>型</a:t>
            </a:r>
            <a:r>
              <a:rPr lang="ja-JP" altLang="en-US" sz="1200" dirty="0" smtClean="0"/>
              <a:t>を示したものである。</a:t>
            </a:r>
            <a:endParaRPr lang="en-US" altLang="ja-JP" sz="1200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462351" y="341826"/>
            <a:ext cx="4475175" cy="414172"/>
          </a:xfrm>
          <a:prstGeom prst="rect">
            <a:avLst/>
          </a:prstGeom>
          <a:noFill/>
        </p:spPr>
        <p:txBody>
          <a:bodyPr wrap="none" lIns="105366" tIns="52683" rIns="105366" bIns="52683" rtlCol="0">
            <a:spAutoFit/>
          </a:bodyPr>
          <a:lstStyle/>
          <a:p>
            <a:r>
              <a:rPr lang="ja-JP" altLang="en-US" sz="2000" dirty="0" smtClean="0"/>
              <a:t>令和３年度</a:t>
            </a:r>
            <a:r>
              <a:rPr lang="ja-JP" altLang="en-US" sz="2000" dirty="0"/>
              <a:t>医薬品等基準評価検討部会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330906" y="1370291"/>
            <a:ext cx="14431156" cy="658650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366" tIns="52683" rIns="105366" bIns="52683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角丸四角形 6"/>
          <p:cNvSpPr/>
          <p:nvPr/>
        </p:nvSpPr>
        <p:spPr>
          <a:xfrm>
            <a:off x="183921" y="973991"/>
            <a:ext cx="6381422" cy="646103"/>
          </a:xfrm>
          <a:prstGeom prst="roundRect">
            <a:avLst/>
          </a:prstGeom>
          <a:solidFill>
            <a:srgbClr val="E3B0A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366" tIns="52683" rIns="105366" bIns="52683" rtlCol="0" anchor="ctr"/>
          <a:lstStyle/>
          <a:p>
            <a:pPr algn="ctr"/>
            <a:r>
              <a:rPr lang="ja-JP" altLang="ja-JP" sz="1600" b="1" dirty="0">
                <a:solidFill>
                  <a:srgbClr val="000000"/>
                </a:solidFill>
                <a:latin typeface="Century"/>
                <a:ea typeface="ＭＳ 明朝"/>
                <a:cs typeface="Times New Roman"/>
              </a:rPr>
              <a:t>検討</a:t>
            </a:r>
            <a:r>
              <a:rPr lang="ja-JP" altLang="ja-JP" sz="1600" b="1" dirty="0" smtClean="0">
                <a:solidFill>
                  <a:srgbClr val="000000"/>
                </a:solidFill>
                <a:latin typeface="Century"/>
                <a:ea typeface="ＭＳ 明朝"/>
                <a:cs typeface="Times New Roman"/>
              </a:rPr>
              <a:t>事項</a:t>
            </a:r>
            <a:r>
              <a:rPr lang="en-US" altLang="ja-JP" sz="1600" b="1" dirty="0">
                <a:solidFill>
                  <a:srgbClr val="000000"/>
                </a:solidFill>
                <a:latin typeface="Century"/>
                <a:ea typeface="ＭＳ 明朝"/>
                <a:cs typeface="Times New Roman"/>
              </a:rPr>
              <a:t/>
            </a:r>
            <a:br>
              <a:rPr lang="en-US" altLang="ja-JP" sz="1600" b="1" dirty="0">
                <a:solidFill>
                  <a:srgbClr val="000000"/>
                </a:solidFill>
                <a:latin typeface="Century"/>
                <a:ea typeface="ＭＳ 明朝"/>
                <a:cs typeface="Times New Roman"/>
              </a:rPr>
            </a:br>
            <a:r>
              <a:rPr lang="en-US" altLang="ja-JP" sz="1600" b="1" dirty="0" smtClean="0">
                <a:solidFill>
                  <a:schemeClr val="tx1"/>
                </a:solidFill>
              </a:rPr>
              <a:t>『</a:t>
            </a:r>
            <a:r>
              <a:rPr lang="ja-JP" altLang="en-US" sz="1600" b="1" dirty="0" smtClean="0">
                <a:solidFill>
                  <a:schemeClr val="tx1"/>
                </a:solidFill>
              </a:rPr>
              <a:t>改正ＧＭＰ省令</a:t>
            </a:r>
            <a:r>
              <a:rPr lang="en-US" altLang="ja-JP" sz="1600" b="1" dirty="0">
                <a:solidFill>
                  <a:schemeClr val="tx1"/>
                </a:solidFill>
              </a:rPr>
              <a:t>※</a:t>
            </a:r>
            <a:r>
              <a:rPr lang="ja-JP" altLang="en-US" sz="1600" b="1" dirty="0" smtClean="0">
                <a:solidFill>
                  <a:schemeClr val="tx1"/>
                </a:solidFill>
              </a:rPr>
              <a:t>に伴う新たな手順書</a:t>
            </a:r>
            <a:r>
              <a:rPr lang="ja-JP" altLang="en-US" sz="1600" b="1" dirty="0">
                <a:solidFill>
                  <a:schemeClr val="tx1"/>
                </a:solidFill>
              </a:rPr>
              <a:t>＜モデル＞</a:t>
            </a:r>
            <a:r>
              <a:rPr lang="en-US" altLang="ja-JP" sz="1600" b="1" dirty="0">
                <a:solidFill>
                  <a:schemeClr val="tx1"/>
                </a:solidFill>
              </a:rPr>
              <a:t>』</a:t>
            </a:r>
            <a:r>
              <a:rPr lang="ja-JP" altLang="en-US" sz="1600" b="1" dirty="0">
                <a:solidFill>
                  <a:schemeClr val="tx1"/>
                </a:solidFill>
              </a:rPr>
              <a:t>の</a:t>
            </a:r>
            <a:r>
              <a:rPr lang="ja-JP" altLang="en-US" sz="1600" b="1" dirty="0" smtClean="0">
                <a:solidFill>
                  <a:schemeClr val="tx1"/>
                </a:solidFill>
              </a:rPr>
              <a:t>作成</a:t>
            </a:r>
            <a:endParaRPr lang="en-US" altLang="ja-JP" sz="1600" dirty="0">
              <a:solidFill>
                <a:schemeClr val="tx1"/>
              </a:solidFill>
            </a:endParaRP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9195646"/>
              </p:ext>
            </p:extLst>
          </p:nvPr>
        </p:nvGraphicFramePr>
        <p:xfrm>
          <a:off x="550890" y="3492302"/>
          <a:ext cx="1465756" cy="35290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414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74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69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2904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marL="108018" marR="108018" marT="49719" marB="49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２．背景</a:t>
                      </a:r>
                      <a:endParaRPr kumimoji="1" lang="ja-JP" altLang="en-US" sz="1400" dirty="0"/>
                    </a:p>
                  </a:txBody>
                  <a:tcPr marL="108018" marR="108018" marT="49719" marB="49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marL="108018" marR="108018" marT="49719" marB="49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テキスト ボックス 9"/>
          <p:cNvSpPr txBox="1"/>
          <p:nvPr/>
        </p:nvSpPr>
        <p:spPr>
          <a:xfrm>
            <a:off x="631646" y="3924350"/>
            <a:ext cx="13842384" cy="875836"/>
          </a:xfrm>
          <a:prstGeom prst="rect">
            <a:avLst/>
          </a:prstGeom>
          <a:noFill/>
        </p:spPr>
        <p:txBody>
          <a:bodyPr wrap="square" lIns="105366" tIns="52683" rIns="105366" bIns="52683" rtlCol="0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ja-JP" sz="1200" dirty="0" smtClean="0"/>
              <a:t>国内</a:t>
            </a:r>
            <a:r>
              <a:rPr lang="ja-JP" altLang="ja-JP" sz="1200" dirty="0"/>
              <a:t>ＧＭＰの国際整合化等を目的として</a:t>
            </a:r>
            <a:r>
              <a:rPr lang="ja-JP" altLang="ja-JP" sz="1200" dirty="0" smtClean="0"/>
              <a:t>、ＧＭＰ省令</a:t>
            </a:r>
            <a:r>
              <a:rPr lang="ja-JP" altLang="en-US" sz="1200" dirty="0">
                <a:solidFill>
                  <a:srgbClr val="FF0000"/>
                </a:solidFill>
              </a:rPr>
              <a:t>が</a:t>
            </a:r>
            <a:r>
              <a:rPr lang="ja-JP" altLang="en-US" sz="1200" dirty="0" smtClean="0"/>
              <a:t>改正され</a:t>
            </a:r>
            <a:r>
              <a:rPr lang="ja-JP" altLang="ja-JP" sz="1200" dirty="0" smtClean="0"/>
              <a:t>、</a:t>
            </a:r>
            <a:r>
              <a:rPr lang="ja-JP" altLang="ja-JP" sz="1200" dirty="0"/>
              <a:t>この改正に</a:t>
            </a:r>
            <a:r>
              <a:rPr lang="ja-JP" altLang="ja-JP" sz="1200" dirty="0" smtClean="0"/>
              <a:t>より</a:t>
            </a:r>
            <a:r>
              <a:rPr lang="ja-JP" altLang="en-US" sz="1200" dirty="0" smtClean="0"/>
              <a:t>医薬品製造所</a:t>
            </a:r>
            <a:r>
              <a:rPr lang="ja-JP" altLang="ja-JP" sz="1200" dirty="0" smtClean="0"/>
              <a:t>は</a:t>
            </a:r>
            <a:r>
              <a:rPr lang="ja-JP" altLang="ja-JP" sz="1200" dirty="0"/>
              <a:t>新たな手順書を作成する必要がある</a:t>
            </a:r>
            <a:r>
              <a:rPr lang="ja-JP" altLang="ja-JP" sz="1200" dirty="0" smtClean="0"/>
              <a:t>。</a:t>
            </a:r>
            <a:endParaRPr lang="en-US" altLang="ja-JP" sz="1200" dirty="0" smtClean="0"/>
          </a:p>
          <a:p>
            <a:pPr>
              <a:lnSpc>
                <a:spcPts val="2000"/>
              </a:lnSpc>
            </a:pPr>
            <a:r>
              <a:rPr lang="ja-JP" altLang="ja-JP" sz="1200" dirty="0" smtClean="0"/>
              <a:t>これら</a:t>
            </a:r>
            <a:r>
              <a:rPr lang="ja-JP" altLang="ja-JP" sz="1200" dirty="0"/>
              <a:t>の手順書は</a:t>
            </a:r>
            <a:r>
              <a:rPr lang="ja-JP" altLang="ja-JP" sz="1200" dirty="0" smtClean="0"/>
              <a:t>、医</a:t>
            </a:r>
            <a:r>
              <a:rPr lang="ja-JP" altLang="ja-JP" sz="1200" dirty="0"/>
              <a:t>薬品の品質保証の向上に繋がる重要な手順書であるため、手順書＜モデル＞を作成することとした</a:t>
            </a:r>
            <a:r>
              <a:rPr lang="ja-JP" altLang="ja-JP" sz="1200" dirty="0" smtClean="0"/>
              <a:t>。</a:t>
            </a:r>
            <a:endParaRPr lang="en-US" altLang="ja-JP" sz="1200" dirty="0" smtClean="0"/>
          </a:p>
          <a:p>
            <a:pPr>
              <a:lnSpc>
                <a:spcPts val="2000"/>
              </a:lnSpc>
            </a:pPr>
            <a:endParaRPr lang="ja-JP" altLang="ja-JP" sz="1200" dirty="0"/>
          </a:p>
        </p:txBody>
      </p:sp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9396848"/>
              </p:ext>
            </p:extLst>
          </p:nvPr>
        </p:nvGraphicFramePr>
        <p:xfrm>
          <a:off x="494200" y="4763680"/>
          <a:ext cx="3034614" cy="312798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501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30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14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2887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marL="108018" marR="108018" marT="49719" marB="49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３．令和３年度の取り組み</a:t>
                      </a:r>
                      <a:endParaRPr kumimoji="1" lang="ja-JP" altLang="en-US" sz="1400" dirty="0"/>
                    </a:p>
                  </a:txBody>
                  <a:tcPr marL="108018" marR="108018" marT="49719" marB="49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marL="108018" marR="108018" marT="49719" marB="49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7" name="テキスト ボックス 56"/>
          <p:cNvSpPr txBox="1"/>
          <p:nvPr/>
        </p:nvSpPr>
        <p:spPr>
          <a:xfrm>
            <a:off x="536480" y="5110031"/>
            <a:ext cx="13937550" cy="2414719"/>
          </a:xfrm>
          <a:prstGeom prst="rect">
            <a:avLst/>
          </a:prstGeom>
          <a:noFill/>
        </p:spPr>
        <p:txBody>
          <a:bodyPr wrap="square" lIns="105366" tIns="52683" rIns="105366" bIns="52683" rtlCol="0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1200" dirty="0" smtClean="0">
                <a:solidFill>
                  <a:srgbClr val="FF0000"/>
                </a:solidFill>
              </a:rPr>
              <a:t>（１）令和元年度に作成した以下の</a:t>
            </a:r>
            <a:r>
              <a:rPr lang="en-US" altLang="ja-JP" sz="1200" dirty="0" smtClean="0">
                <a:solidFill>
                  <a:srgbClr val="FF0000"/>
                </a:solidFill>
              </a:rPr>
              <a:t>5</a:t>
            </a:r>
            <a:r>
              <a:rPr lang="ja-JP" altLang="ja-JP" sz="1200" dirty="0" err="1">
                <a:solidFill>
                  <a:srgbClr val="FF0000"/>
                </a:solidFill>
              </a:rPr>
              <a:t>つの</a:t>
            </a:r>
            <a:r>
              <a:rPr lang="ja-JP" altLang="ja-JP" sz="1200" dirty="0">
                <a:solidFill>
                  <a:srgbClr val="FF0000"/>
                </a:solidFill>
              </a:rPr>
              <a:t>手順書＜モデル＞</a:t>
            </a:r>
            <a:r>
              <a:rPr lang="ja-JP" altLang="ja-JP" sz="1200" dirty="0" smtClean="0">
                <a:solidFill>
                  <a:srgbClr val="FF0000"/>
                </a:solidFill>
              </a:rPr>
              <a:t>案</a:t>
            </a:r>
            <a:r>
              <a:rPr lang="ja-JP" altLang="en-US" sz="1200" dirty="0">
                <a:solidFill>
                  <a:srgbClr val="FF0000"/>
                </a:solidFill>
              </a:rPr>
              <a:t>に</a:t>
            </a:r>
            <a:r>
              <a:rPr lang="ja-JP" altLang="en-US" sz="1200" dirty="0" smtClean="0">
                <a:solidFill>
                  <a:srgbClr val="FF0000"/>
                </a:solidFill>
              </a:rPr>
              <a:t>ついて、</a:t>
            </a:r>
            <a:endParaRPr lang="en-US" altLang="ja-JP" sz="1200" dirty="0" smtClean="0">
              <a:solidFill>
                <a:srgbClr val="FF0000"/>
              </a:solidFill>
            </a:endParaRPr>
          </a:p>
          <a:p>
            <a:pPr>
              <a:lnSpc>
                <a:spcPts val="2000"/>
              </a:lnSpc>
            </a:pPr>
            <a:r>
              <a:rPr lang="ja-JP" altLang="en-US" sz="1200" dirty="0">
                <a:solidFill>
                  <a:srgbClr val="FF0000"/>
                </a:solidFill>
              </a:rPr>
              <a:t>　</a:t>
            </a:r>
            <a:r>
              <a:rPr lang="ja-JP" altLang="en-US" sz="1200" dirty="0" smtClean="0">
                <a:solidFill>
                  <a:srgbClr val="FF0000"/>
                </a:solidFill>
              </a:rPr>
              <a:t>　 令和</a:t>
            </a:r>
            <a:r>
              <a:rPr lang="en-US" altLang="ja-JP" sz="1200" dirty="0">
                <a:solidFill>
                  <a:srgbClr val="FF0000"/>
                </a:solidFill>
              </a:rPr>
              <a:t>3</a:t>
            </a:r>
            <a:r>
              <a:rPr lang="ja-JP" altLang="en-US" sz="1200" dirty="0" smtClean="0">
                <a:solidFill>
                  <a:srgbClr val="FF0000"/>
                </a:solidFill>
              </a:rPr>
              <a:t>年</a:t>
            </a:r>
            <a:r>
              <a:rPr lang="en-US" altLang="ja-JP" sz="1200" dirty="0" smtClean="0">
                <a:solidFill>
                  <a:srgbClr val="FF0000"/>
                </a:solidFill>
              </a:rPr>
              <a:t>8</a:t>
            </a:r>
            <a:r>
              <a:rPr lang="ja-JP" altLang="en-US" sz="1200" dirty="0" smtClean="0">
                <a:solidFill>
                  <a:srgbClr val="FF0000"/>
                </a:solidFill>
              </a:rPr>
              <a:t>月</a:t>
            </a:r>
            <a:r>
              <a:rPr lang="en-US" altLang="ja-JP" sz="1200" dirty="0" smtClean="0">
                <a:solidFill>
                  <a:srgbClr val="FF0000"/>
                </a:solidFill>
              </a:rPr>
              <a:t>1</a:t>
            </a:r>
            <a:r>
              <a:rPr lang="ja-JP" altLang="en-US" sz="1200" dirty="0" smtClean="0">
                <a:solidFill>
                  <a:srgbClr val="FF0000"/>
                </a:solidFill>
              </a:rPr>
              <a:t>日に施行された改正</a:t>
            </a:r>
            <a:r>
              <a:rPr lang="en-US" altLang="ja-JP" sz="1200" dirty="0" smtClean="0">
                <a:solidFill>
                  <a:srgbClr val="FF0000"/>
                </a:solidFill>
              </a:rPr>
              <a:t>GMP</a:t>
            </a:r>
            <a:r>
              <a:rPr lang="ja-JP" altLang="en-US" sz="1200" dirty="0" smtClean="0">
                <a:solidFill>
                  <a:srgbClr val="FF0000"/>
                </a:solidFill>
              </a:rPr>
              <a:t>省令等との整合性を確認し、最終案とした。</a:t>
            </a:r>
            <a:endParaRPr lang="en-US" altLang="ja-JP" sz="1200" dirty="0" smtClean="0">
              <a:solidFill>
                <a:srgbClr val="FF0000"/>
              </a:solidFill>
            </a:endParaRPr>
          </a:p>
          <a:p>
            <a:pPr>
              <a:lnSpc>
                <a:spcPts val="2000"/>
              </a:lnSpc>
            </a:pPr>
            <a:r>
              <a:rPr lang="ja-JP" altLang="en-US" sz="1200" dirty="0" smtClean="0"/>
              <a:t>（２</a:t>
            </a:r>
            <a:r>
              <a:rPr lang="ja-JP" altLang="en-US" sz="1200" dirty="0"/>
              <a:t>）</a:t>
            </a:r>
            <a:r>
              <a:rPr lang="ja-JP" altLang="ja-JP" sz="1200" dirty="0" smtClean="0"/>
              <a:t>作成</a:t>
            </a:r>
            <a:r>
              <a:rPr lang="ja-JP" altLang="ja-JP" sz="1200" dirty="0"/>
              <a:t>した手順書＜モデル＞案は、モデル的な手順</a:t>
            </a:r>
            <a:r>
              <a:rPr lang="ja-JP" altLang="ja-JP" sz="1200" dirty="0" smtClean="0"/>
              <a:t>の</a:t>
            </a:r>
            <a:r>
              <a:rPr lang="ja-JP" altLang="en-US" sz="1200" dirty="0" smtClean="0"/>
              <a:t>提示の</a:t>
            </a:r>
            <a:r>
              <a:rPr lang="ja-JP" altLang="ja-JP" sz="1200" dirty="0" smtClean="0"/>
              <a:t>み</a:t>
            </a:r>
            <a:r>
              <a:rPr lang="ja-JP" altLang="ja-JP" sz="1200" dirty="0"/>
              <a:t>ならず</a:t>
            </a:r>
            <a:r>
              <a:rPr lang="ja-JP" altLang="ja-JP" sz="1200" dirty="0" smtClean="0"/>
              <a:t>、</a:t>
            </a:r>
            <a:endParaRPr lang="en-US" altLang="ja-JP" sz="1200" dirty="0" smtClean="0"/>
          </a:p>
          <a:p>
            <a:pPr>
              <a:lnSpc>
                <a:spcPts val="2000"/>
              </a:lnSpc>
            </a:pPr>
            <a:r>
              <a:rPr lang="en-US" altLang="ja-JP" sz="1200" dirty="0"/>
              <a:t> </a:t>
            </a:r>
            <a:r>
              <a:rPr lang="en-US" altLang="ja-JP" sz="1200" dirty="0" smtClean="0"/>
              <a:t>     </a:t>
            </a:r>
            <a:r>
              <a:rPr lang="ja-JP" altLang="ja-JP" sz="1200" dirty="0" smtClean="0"/>
              <a:t>考え方</a:t>
            </a:r>
            <a:r>
              <a:rPr lang="ja-JP" altLang="ja-JP" sz="1200" dirty="0"/>
              <a:t>や参考事例も記載しており</a:t>
            </a:r>
            <a:r>
              <a:rPr lang="ja-JP" altLang="ja-JP" sz="1200" dirty="0" smtClean="0"/>
              <a:t>、個々の</a:t>
            </a:r>
            <a:r>
              <a:rPr lang="ja-JP" altLang="en-US" sz="1200" dirty="0" smtClean="0"/>
              <a:t>製造所に適した手順書を作成できる</a:t>
            </a:r>
            <a:r>
              <a:rPr lang="ja-JP" altLang="ja-JP" sz="1200" dirty="0" smtClean="0"/>
              <a:t>ような</a:t>
            </a:r>
            <a:r>
              <a:rPr lang="ja-JP" altLang="ja-JP" sz="1200" dirty="0"/>
              <a:t>工夫を凝らしている</a:t>
            </a:r>
            <a:r>
              <a:rPr lang="ja-JP" altLang="ja-JP" sz="1200" dirty="0" smtClean="0"/>
              <a:t>。</a:t>
            </a:r>
            <a:endParaRPr lang="en-US" altLang="ja-JP" sz="1200" dirty="0" smtClean="0"/>
          </a:p>
          <a:p>
            <a:pPr>
              <a:lnSpc>
                <a:spcPts val="2000"/>
              </a:lnSpc>
            </a:pPr>
            <a:endParaRPr lang="en-US" altLang="ja-JP" sz="1200" dirty="0"/>
          </a:p>
          <a:p>
            <a:pPr>
              <a:lnSpc>
                <a:spcPts val="2000"/>
              </a:lnSpc>
            </a:pPr>
            <a:endParaRPr lang="en-US" altLang="ja-JP" sz="1200" dirty="0" smtClean="0"/>
          </a:p>
          <a:p>
            <a:pPr>
              <a:lnSpc>
                <a:spcPts val="2000"/>
              </a:lnSpc>
            </a:pPr>
            <a:endParaRPr lang="en-US" altLang="ja-JP" sz="1200" dirty="0"/>
          </a:p>
          <a:p>
            <a:pPr>
              <a:lnSpc>
                <a:spcPts val="2000"/>
              </a:lnSpc>
            </a:pPr>
            <a:endParaRPr lang="en-US" altLang="ja-JP" sz="1200" dirty="0" smtClean="0"/>
          </a:p>
          <a:p>
            <a:pPr>
              <a:lnSpc>
                <a:spcPts val="2000"/>
              </a:lnSpc>
            </a:pPr>
            <a:endParaRPr lang="en-US" altLang="ja-JP" sz="1200" dirty="0"/>
          </a:p>
        </p:txBody>
      </p:sp>
      <p:graphicFrame>
        <p:nvGraphicFramePr>
          <p:cNvPr id="66" name="表 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030288"/>
              </p:ext>
            </p:extLst>
          </p:nvPr>
        </p:nvGraphicFramePr>
        <p:xfrm>
          <a:off x="555955" y="1759731"/>
          <a:ext cx="3476915" cy="364419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622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25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2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4419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marL="108018" marR="108018" marT="49719" marB="49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１．</a:t>
                      </a:r>
                      <a:r>
                        <a:rPr kumimoji="1" lang="en-US" altLang="ja-JP" sz="1400" dirty="0" smtClean="0"/>
                        <a:t>『</a:t>
                      </a:r>
                      <a:r>
                        <a:rPr kumimoji="1" lang="ja-JP" altLang="en-US" sz="1400" dirty="0" smtClean="0"/>
                        <a:t>手順書＜モデル＞ </a:t>
                      </a:r>
                      <a:r>
                        <a:rPr kumimoji="1" lang="en-US" altLang="ja-JP" sz="1400" dirty="0" smtClean="0"/>
                        <a:t>』</a:t>
                      </a:r>
                      <a:r>
                        <a:rPr kumimoji="1" lang="ja-JP" altLang="en-US" sz="1400" dirty="0" smtClean="0"/>
                        <a:t>について</a:t>
                      </a:r>
                      <a:endParaRPr kumimoji="1" lang="ja-JP" altLang="en-US" sz="1400" dirty="0"/>
                    </a:p>
                  </a:txBody>
                  <a:tcPr marL="108018" marR="108018" marT="49719" marB="49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marL="108018" marR="108018" marT="49719" marB="49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0" name="テキスト ボックス 59"/>
          <p:cNvSpPr txBox="1"/>
          <p:nvPr/>
        </p:nvSpPr>
        <p:spPr>
          <a:xfrm>
            <a:off x="6697166" y="1055063"/>
            <a:ext cx="66723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9063" indent="-119063"/>
            <a:r>
              <a:rPr lang="en-US" altLang="ja-JP" sz="1200" dirty="0">
                <a:latin typeface="+mj-ea"/>
              </a:rPr>
              <a:t>※</a:t>
            </a:r>
            <a:r>
              <a:rPr lang="en-US" altLang="ja-JP" sz="1200" dirty="0" smtClean="0">
                <a:latin typeface="+mj-ea"/>
              </a:rPr>
              <a:t>GMP</a:t>
            </a:r>
            <a:r>
              <a:rPr lang="ja-JP" altLang="en-US" sz="1200" dirty="0" smtClean="0">
                <a:latin typeface="+mj-ea"/>
              </a:rPr>
              <a:t>省令（</a:t>
            </a:r>
            <a:r>
              <a:rPr lang="en-US" altLang="ja-JP" sz="1200" dirty="0" smtClean="0">
                <a:latin typeface="+mj-ea"/>
              </a:rPr>
              <a:t>Good </a:t>
            </a:r>
            <a:r>
              <a:rPr lang="en-US" altLang="ja-JP" sz="1200" dirty="0">
                <a:latin typeface="+mj-ea"/>
              </a:rPr>
              <a:t>Manufacturing </a:t>
            </a:r>
            <a:r>
              <a:rPr lang="en-US" altLang="ja-JP" sz="1200" dirty="0" smtClean="0">
                <a:latin typeface="+mj-ea"/>
              </a:rPr>
              <a:t>Practice</a:t>
            </a:r>
            <a:r>
              <a:rPr lang="ja-JP" altLang="en-US" sz="1200" dirty="0" smtClean="0">
                <a:latin typeface="+mj-ea"/>
              </a:rPr>
              <a:t>）：医薬</a:t>
            </a:r>
            <a:r>
              <a:rPr lang="ja-JP" altLang="en-US" sz="1200" dirty="0">
                <a:latin typeface="+mj-ea"/>
              </a:rPr>
              <a:t>品等の製造管理及び品質管理の</a:t>
            </a:r>
            <a:r>
              <a:rPr lang="ja-JP" altLang="en-US" sz="1200" dirty="0" smtClean="0">
                <a:latin typeface="+mj-ea"/>
              </a:rPr>
              <a:t>基準に</a:t>
            </a:r>
            <a:r>
              <a:rPr lang="ja-JP" altLang="en-US" sz="1200" dirty="0">
                <a:latin typeface="+mj-ea"/>
              </a:rPr>
              <a:t>関する</a:t>
            </a:r>
            <a:r>
              <a:rPr lang="ja-JP" altLang="en-US" sz="1200" dirty="0" smtClean="0">
                <a:latin typeface="+mj-ea"/>
              </a:rPr>
              <a:t>省令</a:t>
            </a:r>
            <a:endParaRPr lang="en-US" altLang="ja-JP" sz="1200" dirty="0">
              <a:latin typeface="+mj-ea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4069447" y="116549"/>
            <a:ext cx="848309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zh-TW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資料</a:t>
            </a:r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３</a:t>
            </a:r>
            <a:r>
              <a:rPr lang="zh-TW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－</a:t>
            </a:r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２</a:t>
            </a:r>
            <a:endParaRPr kumimoji="1" lang="ja-JP" altLang="en-US" sz="12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77" name="角丸四角形 76"/>
          <p:cNvSpPr/>
          <p:nvPr/>
        </p:nvSpPr>
        <p:spPr>
          <a:xfrm>
            <a:off x="177706" y="8143859"/>
            <a:ext cx="2588766" cy="389003"/>
          </a:xfrm>
          <a:prstGeom prst="roundRect">
            <a:avLst/>
          </a:prstGeom>
          <a:solidFill>
            <a:srgbClr val="E3B0A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366" tIns="52683" rIns="105366" bIns="52683" rtlCol="0" anchor="ctr"/>
          <a:lstStyle/>
          <a:p>
            <a:pPr algn="ctr"/>
            <a:r>
              <a:rPr lang="ja-JP" altLang="en-US" sz="1600" b="1" dirty="0" smtClean="0">
                <a:solidFill>
                  <a:srgbClr val="000000"/>
                </a:solidFill>
                <a:latin typeface="Century"/>
                <a:ea typeface="ＭＳ 明朝"/>
                <a:cs typeface="Times New Roman"/>
              </a:rPr>
              <a:t>令和４年度の予定</a:t>
            </a:r>
            <a:endParaRPr lang="ja-JP" altLang="ja-JP" sz="1800" kern="100" dirty="0">
              <a:latin typeface="Century"/>
              <a:ea typeface="ＭＳ 明朝"/>
              <a:cs typeface="Times New Roman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477506" y="8525446"/>
            <a:ext cx="140685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200" b="1" dirty="0" smtClean="0"/>
              <a:t>≪検討課題≫</a:t>
            </a:r>
            <a:endParaRPr lang="en-US" altLang="ja-JP" sz="1200" b="1" dirty="0" smtClean="0"/>
          </a:p>
          <a:p>
            <a:pPr>
              <a:lnSpc>
                <a:spcPct val="150000"/>
              </a:lnSpc>
            </a:pPr>
            <a:r>
              <a:rPr lang="ja-JP" altLang="en-US" sz="1200" dirty="0"/>
              <a:t>　</a:t>
            </a:r>
            <a:r>
              <a:rPr lang="ja-JP" altLang="en-US" sz="1200" dirty="0" smtClean="0"/>
              <a:t>製薬</a:t>
            </a:r>
            <a:r>
              <a:rPr lang="ja-JP" altLang="en-US" sz="1200" dirty="0"/>
              <a:t>企業における</a:t>
            </a:r>
            <a:r>
              <a:rPr lang="ja-JP" altLang="en-US" sz="1200" dirty="0" smtClean="0"/>
              <a:t>経営陣</a:t>
            </a:r>
            <a:r>
              <a:rPr lang="ja-JP" altLang="en-US" sz="1200" dirty="0"/>
              <a:t>の</a:t>
            </a:r>
            <a:r>
              <a:rPr lang="ja-JP" altLang="en-US" sz="1200" dirty="0" smtClean="0"/>
              <a:t>製造</a:t>
            </a:r>
            <a:r>
              <a:rPr lang="ja-JP" altLang="en-US" sz="1200" dirty="0"/>
              <a:t>管理・品質管理・安全管理業務の重要性に対する意識の向上に</a:t>
            </a:r>
            <a:r>
              <a:rPr lang="ja-JP" altLang="en-US" sz="1200" dirty="0" smtClean="0"/>
              <a:t>関する</a:t>
            </a:r>
            <a:r>
              <a:rPr lang="ja-JP" altLang="en-US" sz="1200" dirty="0"/>
              <a:t>検討</a:t>
            </a:r>
            <a:r>
              <a:rPr lang="ja-JP" altLang="en-US" sz="1200" dirty="0" smtClean="0"/>
              <a:t>を行う。</a:t>
            </a:r>
            <a:endParaRPr lang="en-US" altLang="ja-JP" sz="1200" dirty="0" smtClean="0"/>
          </a:p>
          <a:p>
            <a:pPr>
              <a:lnSpc>
                <a:spcPct val="150000"/>
              </a:lnSpc>
            </a:pPr>
            <a:endParaRPr lang="en-US" altLang="ja-JP" sz="1200" dirty="0"/>
          </a:p>
          <a:p>
            <a:pPr>
              <a:lnSpc>
                <a:spcPct val="150000"/>
              </a:lnSpc>
            </a:pPr>
            <a:r>
              <a:rPr lang="ja-JP" altLang="en-US" sz="1200" b="1" dirty="0" smtClean="0"/>
              <a:t>≪成果物</a:t>
            </a:r>
            <a:r>
              <a:rPr lang="ja-JP" altLang="en-US" sz="1200" b="1" dirty="0"/>
              <a:t>の</a:t>
            </a:r>
            <a:r>
              <a:rPr lang="ja-JP" altLang="en-US" sz="1200" b="1" dirty="0" smtClean="0"/>
              <a:t>周知</a:t>
            </a:r>
            <a:r>
              <a:rPr lang="ja-JP" altLang="en-US" sz="1200" b="1" dirty="0"/>
              <a:t>等≫</a:t>
            </a:r>
            <a:endParaRPr lang="en-US" altLang="ja-JP" sz="1200" b="1" dirty="0"/>
          </a:p>
          <a:p>
            <a:pPr>
              <a:lnSpc>
                <a:spcPct val="150000"/>
              </a:lnSpc>
            </a:pPr>
            <a:r>
              <a:rPr lang="ja-JP" altLang="en-US" sz="1200" dirty="0"/>
              <a:t>　</a:t>
            </a:r>
            <a:r>
              <a:rPr lang="en-US" altLang="ja-JP" sz="1200" dirty="0" smtClean="0"/>
              <a:t>5</a:t>
            </a:r>
            <a:r>
              <a:rPr lang="ja-JP" altLang="en-US" sz="1200" dirty="0" err="1" smtClean="0"/>
              <a:t>つの</a:t>
            </a:r>
            <a:r>
              <a:rPr lang="ja-JP" altLang="en-US" sz="1200" dirty="0" smtClean="0"/>
              <a:t>手順書＜モデル＞は、今年度末</a:t>
            </a:r>
            <a:r>
              <a:rPr lang="ja-JP" altLang="en-US" sz="1200" dirty="0"/>
              <a:t>に</a:t>
            </a:r>
            <a:r>
              <a:rPr lang="ja-JP" altLang="ja-JP" sz="1200" dirty="0" smtClean="0"/>
              <a:t>通知発出</a:t>
            </a:r>
            <a:r>
              <a:rPr lang="ja-JP" altLang="en-US" sz="1200" dirty="0" smtClean="0"/>
              <a:t>し</a:t>
            </a:r>
            <a:r>
              <a:rPr lang="ja-JP" altLang="ja-JP" sz="1200" dirty="0"/>
              <a:t>、大阪府のホームページに掲載</a:t>
            </a:r>
            <a:r>
              <a:rPr lang="ja-JP" altLang="ja-JP" sz="1200" dirty="0" smtClean="0"/>
              <a:t>する</a:t>
            </a:r>
            <a:r>
              <a:rPr lang="ja-JP" altLang="en-US" sz="1200" dirty="0" smtClean="0"/>
              <a:t>。更に、</a:t>
            </a:r>
            <a:r>
              <a:rPr lang="en-US" altLang="ja-JP" sz="1200" dirty="0"/>
              <a:t> 5</a:t>
            </a:r>
            <a:r>
              <a:rPr lang="ja-JP" altLang="en-US" sz="1200" dirty="0" err="1"/>
              <a:t>つの</a:t>
            </a:r>
            <a:r>
              <a:rPr lang="ja-JP" altLang="en-US" sz="1200" dirty="0"/>
              <a:t>手順書＜</a:t>
            </a:r>
            <a:r>
              <a:rPr lang="ja-JP" altLang="en-US" sz="1200" dirty="0" smtClean="0"/>
              <a:t>モデル＞を広く伝えるために業界</a:t>
            </a:r>
            <a:r>
              <a:rPr lang="ja-JP" altLang="en-US" sz="1200" dirty="0"/>
              <a:t>団体</a:t>
            </a:r>
            <a:r>
              <a:rPr lang="ja-JP" altLang="ja-JP" sz="1200" dirty="0" smtClean="0"/>
              <a:t>が主催する</a:t>
            </a:r>
            <a:r>
              <a:rPr lang="ja-JP" altLang="en-US" sz="1200" dirty="0"/>
              <a:t>講習</a:t>
            </a:r>
            <a:r>
              <a:rPr lang="ja-JP" altLang="ja-JP" sz="1200" dirty="0" smtClean="0"/>
              <a:t>会</a:t>
            </a:r>
            <a:r>
              <a:rPr lang="ja-JP" altLang="en-US" sz="1200" dirty="0" smtClean="0"/>
              <a:t>で</a:t>
            </a:r>
            <a:r>
              <a:rPr lang="ja-JP" altLang="ja-JP" sz="1200" dirty="0" smtClean="0"/>
              <a:t>紹介する。</a:t>
            </a:r>
          </a:p>
        </p:txBody>
      </p:sp>
      <p:sp>
        <p:nvSpPr>
          <p:cNvPr id="27" name="正方形/長方形 26"/>
          <p:cNvSpPr/>
          <p:nvPr/>
        </p:nvSpPr>
        <p:spPr>
          <a:xfrm>
            <a:off x="864518" y="6228606"/>
            <a:ext cx="11521280" cy="1374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2000"/>
              </a:lnSpc>
              <a:spcAft>
                <a:spcPts val="0"/>
              </a:spcAft>
            </a:pPr>
            <a:r>
              <a:rPr lang="ja-JP" altLang="en-US" sz="1200" kern="100" dirty="0" smtClean="0">
                <a:latin typeface="+mn-ea"/>
                <a:cs typeface="Times New Roman" panose="02020603050405020304" pitchFamily="18" charset="0"/>
              </a:rPr>
              <a:t>①</a:t>
            </a:r>
            <a:r>
              <a:rPr lang="ja-JP" altLang="ja-JP" sz="1200" kern="100" dirty="0">
                <a:latin typeface="+mn-ea"/>
                <a:cs typeface="Times New Roman" panose="02020603050405020304" pitchFamily="18" charset="0"/>
              </a:rPr>
              <a:t>記録の完全性に関する手順書</a:t>
            </a:r>
            <a:r>
              <a:rPr lang="en-US" altLang="ja-JP" sz="1200" kern="100" dirty="0">
                <a:latin typeface="+mn-ea"/>
                <a:cs typeface="Times New Roman" panose="02020603050405020304" pitchFamily="18" charset="0"/>
              </a:rPr>
              <a:t>             </a:t>
            </a:r>
            <a:r>
              <a:rPr lang="ja-JP" altLang="en-US" sz="1200" kern="100" dirty="0">
                <a:latin typeface="+mn-ea"/>
                <a:cs typeface="Times New Roman" panose="02020603050405020304" pitchFamily="18" charset="0"/>
              </a:rPr>
              <a:t> </a:t>
            </a:r>
            <a:r>
              <a:rPr lang="en-US" altLang="ja-JP" sz="1200" kern="100" dirty="0" smtClean="0">
                <a:latin typeface="+mn-ea"/>
                <a:cs typeface="Times New Roman" panose="02020603050405020304" pitchFamily="18" charset="0"/>
              </a:rPr>
              <a:t> </a:t>
            </a:r>
            <a:r>
              <a:rPr lang="ja-JP" altLang="en-US" sz="1200" kern="100" dirty="0">
                <a:latin typeface="+mn-ea"/>
                <a:cs typeface="Times New Roman" panose="02020603050405020304" pitchFamily="18" charset="0"/>
              </a:rPr>
              <a:t>→ </a:t>
            </a:r>
            <a:r>
              <a:rPr lang="ja-JP" altLang="en-US" sz="1200" kern="100" dirty="0" smtClean="0">
                <a:latin typeface="+mn-ea"/>
                <a:cs typeface="Times New Roman" panose="02020603050405020304" pitchFamily="18" charset="0"/>
              </a:rPr>
              <a:t> </a:t>
            </a:r>
            <a:r>
              <a:rPr lang="ja-JP" altLang="ja-JP" sz="1200" kern="100" dirty="0" smtClean="0">
                <a:latin typeface="+mn-ea"/>
                <a:cs typeface="Times New Roman" panose="02020603050405020304" pitchFamily="18" charset="0"/>
              </a:rPr>
              <a:t>記録</a:t>
            </a:r>
            <a:r>
              <a:rPr lang="ja-JP" altLang="ja-JP" sz="1200" kern="100" dirty="0">
                <a:latin typeface="+mn-ea"/>
                <a:cs typeface="Times New Roman" panose="02020603050405020304" pitchFamily="18" charset="0"/>
              </a:rPr>
              <a:t>の漏れ、不正、紛失等を防ぎ、記録の</a:t>
            </a:r>
            <a:r>
              <a:rPr lang="ja-JP" altLang="ja-JP" sz="1200" kern="100" dirty="0" smtClean="0">
                <a:latin typeface="+mn-ea"/>
                <a:cs typeface="Times New Roman" panose="02020603050405020304" pitchFamily="18" charset="0"/>
              </a:rPr>
              <a:t>信頼性</a:t>
            </a:r>
            <a:r>
              <a:rPr lang="ja-JP" altLang="en-US" sz="1200" kern="100" dirty="0" smtClean="0">
                <a:latin typeface="+mn-ea"/>
                <a:cs typeface="Times New Roman" panose="02020603050405020304" pitchFamily="18" charset="0"/>
              </a:rPr>
              <a:t>の</a:t>
            </a:r>
            <a:r>
              <a:rPr lang="ja-JP" altLang="ja-JP" sz="1200" kern="100" dirty="0" smtClean="0">
                <a:latin typeface="+mn-ea"/>
                <a:cs typeface="Times New Roman" panose="02020603050405020304" pitchFamily="18" charset="0"/>
              </a:rPr>
              <a:t>確保</a:t>
            </a:r>
            <a:endParaRPr lang="en-US" altLang="ja-JP" sz="1200" kern="100" dirty="0" smtClean="0">
              <a:latin typeface="+mn-ea"/>
              <a:cs typeface="Times New Roman" panose="02020603050405020304" pitchFamily="18" charset="0"/>
            </a:endParaRPr>
          </a:p>
          <a:p>
            <a:pPr algn="just">
              <a:lnSpc>
                <a:spcPts val="2000"/>
              </a:lnSpc>
              <a:spcAft>
                <a:spcPts val="0"/>
              </a:spcAft>
            </a:pPr>
            <a:r>
              <a:rPr lang="ja-JP" altLang="en-US" sz="1200" kern="100" dirty="0" smtClean="0">
                <a:latin typeface="+mn-ea"/>
                <a:cs typeface="Times New Roman" panose="02020603050405020304" pitchFamily="18" charset="0"/>
              </a:rPr>
              <a:t>②</a:t>
            </a:r>
            <a:r>
              <a:rPr lang="ja-JP" altLang="ja-JP" sz="1200" kern="100" dirty="0" smtClean="0">
                <a:latin typeface="+mn-ea"/>
                <a:cs typeface="Times New Roman" panose="02020603050405020304" pitchFamily="18" charset="0"/>
              </a:rPr>
              <a:t>原料</a:t>
            </a:r>
            <a:r>
              <a:rPr lang="ja-JP" altLang="ja-JP" sz="1200" kern="100" dirty="0">
                <a:latin typeface="+mn-ea"/>
                <a:cs typeface="Times New Roman" panose="02020603050405020304" pitchFamily="18" charset="0"/>
              </a:rPr>
              <a:t>等の供給者の管理に関する</a:t>
            </a:r>
            <a:r>
              <a:rPr lang="ja-JP" altLang="ja-JP" sz="1200" kern="100" dirty="0" smtClean="0">
                <a:latin typeface="+mn-ea"/>
                <a:cs typeface="Times New Roman" panose="02020603050405020304" pitchFamily="18" charset="0"/>
              </a:rPr>
              <a:t>手順書</a:t>
            </a:r>
            <a:r>
              <a:rPr lang="en-US" altLang="ja-JP" sz="1200" kern="100" dirty="0" smtClean="0">
                <a:latin typeface="+mn-ea"/>
                <a:cs typeface="Times New Roman" panose="02020603050405020304" pitchFamily="18" charset="0"/>
              </a:rPr>
              <a:t>  </a:t>
            </a:r>
            <a:r>
              <a:rPr lang="ja-JP" altLang="en-US" sz="1200" kern="100" dirty="0" smtClean="0">
                <a:latin typeface="+mn-ea"/>
                <a:cs typeface="Times New Roman" panose="02020603050405020304" pitchFamily="18" charset="0"/>
              </a:rPr>
              <a:t>→</a:t>
            </a:r>
            <a:r>
              <a:rPr lang="en-US" altLang="ja-JP" sz="1200" kern="100" dirty="0">
                <a:latin typeface="+mn-ea"/>
                <a:cs typeface="Times New Roman" panose="02020603050405020304" pitchFamily="18" charset="0"/>
              </a:rPr>
              <a:t> </a:t>
            </a:r>
            <a:r>
              <a:rPr lang="en-US" altLang="ja-JP" sz="1200" kern="100" dirty="0" smtClean="0">
                <a:latin typeface="+mn-ea"/>
                <a:cs typeface="Times New Roman" panose="02020603050405020304" pitchFamily="18" charset="0"/>
              </a:rPr>
              <a:t> </a:t>
            </a:r>
            <a:r>
              <a:rPr lang="ja-JP" altLang="ja-JP" sz="1200" kern="100" dirty="0" smtClean="0">
                <a:latin typeface="+mn-ea"/>
                <a:cs typeface="Times New Roman" panose="02020603050405020304" pitchFamily="18" charset="0"/>
              </a:rPr>
              <a:t>医</a:t>
            </a:r>
            <a:r>
              <a:rPr lang="ja-JP" altLang="ja-JP" sz="1200" kern="100" dirty="0">
                <a:latin typeface="+mn-ea"/>
                <a:cs typeface="Times New Roman" panose="02020603050405020304" pitchFamily="18" charset="0"/>
              </a:rPr>
              <a:t>薬品の</a:t>
            </a:r>
            <a:r>
              <a:rPr lang="ja-JP" altLang="ja-JP" sz="1200" kern="100" dirty="0" smtClean="0">
                <a:latin typeface="+mn-ea"/>
                <a:cs typeface="Times New Roman" panose="02020603050405020304" pitchFamily="18" charset="0"/>
              </a:rPr>
              <a:t>製造</a:t>
            </a:r>
            <a:r>
              <a:rPr lang="ja-JP" altLang="en-US" sz="1200" kern="100" dirty="0" smtClean="0">
                <a:latin typeface="+mn-ea"/>
                <a:cs typeface="Times New Roman" panose="02020603050405020304" pitchFamily="18" charset="0"/>
              </a:rPr>
              <a:t>に用いる</a:t>
            </a:r>
            <a:r>
              <a:rPr lang="ja-JP" altLang="ja-JP" sz="1200" kern="100" dirty="0" smtClean="0">
                <a:latin typeface="+mn-ea"/>
                <a:cs typeface="Times New Roman" panose="02020603050405020304" pitchFamily="18" charset="0"/>
              </a:rPr>
              <a:t>原料</a:t>
            </a:r>
            <a:r>
              <a:rPr lang="ja-JP" altLang="ja-JP" sz="1200" kern="100" dirty="0">
                <a:latin typeface="+mn-ea"/>
                <a:cs typeface="Times New Roman" panose="02020603050405020304" pitchFamily="18" charset="0"/>
              </a:rPr>
              <a:t>や資材</a:t>
            </a:r>
            <a:r>
              <a:rPr lang="ja-JP" altLang="ja-JP" sz="1200" kern="100" dirty="0" smtClean="0">
                <a:latin typeface="+mn-ea"/>
                <a:cs typeface="Times New Roman" panose="02020603050405020304" pitchFamily="18" charset="0"/>
              </a:rPr>
              <a:t>の</a:t>
            </a:r>
            <a:r>
              <a:rPr lang="ja-JP" altLang="en-US" sz="1200" kern="100" dirty="0">
                <a:latin typeface="+mn-ea"/>
                <a:cs typeface="Times New Roman" panose="02020603050405020304" pitchFamily="18" charset="0"/>
              </a:rPr>
              <a:t>工場</a:t>
            </a:r>
            <a:r>
              <a:rPr lang="ja-JP" altLang="ja-JP" sz="1200" kern="100" dirty="0" smtClean="0">
                <a:latin typeface="+mn-ea"/>
                <a:cs typeface="Times New Roman" panose="02020603050405020304" pitchFamily="18" charset="0"/>
              </a:rPr>
              <a:t>等</a:t>
            </a:r>
            <a:r>
              <a:rPr lang="ja-JP" altLang="ja-JP" sz="1200" kern="100" dirty="0">
                <a:latin typeface="+mn-ea"/>
                <a:cs typeface="Times New Roman" panose="02020603050405020304" pitchFamily="18" charset="0"/>
              </a:rPr>
              <a:t>の</a:t>
            </a:r>
            <a:r>
              <a:rPr lang="ja-JP" altLang="ja-JP" sz="1200" kern="100" dirty="0" smtClean="0">
                <a:latin typeface="+mn-ea"/>
                <a:cs typeface="Times New Roman" panose="02020603050405020304" pitchFamily="18" charset="0"/>
              </a:rPr>
              <a:t>管理</a:t>
            </a:r>
            <a:endParaRPr lang="ja-JP" altLang="ja-JP" sz="1200" kern="100" dirty="0">
              <a:latin typeface="+mn-ea"/>
              <a:cs typeface="Times New Roman" panose="02020603050405020304" pitchFamily="18" charset="0"/>
            </a:endParaRPr>
          </a:p>
          <a:p>
            <a:pPr algn="just">
              <a:lnSpc>
                <a:spcPts val="2000"/>
              </a:lnSpc>
              <a:spcAft>
                <a:spcPts val="0"/>
              </a:spcAft>
            </a:pPr>
            <a:r>
              <a:rPr lang="ja-JP" altLang="en-US" sz="1200" kern="100" dirty="0">
                <a:latin typeface="+mn-ea"/>
                <a:cs typeface="Times New Roman" panose="02020603050405020304" pitchFamily="18" charset="0"/>
              </a:rPr>
              <a:t>③</a:t>
            </a:r>
            <a:r>
              <a:rPr lang="ja-JP" altLang="en-US" sz="1200" kern="100" dirty="0" smtClean="0">
                <a:latin typeface="+mn-ea"/>
                <a:cs typeface="Times New Roman" panose="02020603050405020304" pitchFamily="18" charset="0"/>
              </a:rPr>
              <a:t> </a:t>
            </a:r>
            <a:r>
              <a:rPr lang="ja-JP" altLang="ja-JP" sz="1200" kern="100" dirty="0" smtClean="0">
                <a:latin typeface="+mn-ea"/>
                <a:cs typeface="Times New Roman" panose="02020603050405020304" pitchFamily="18" charset="0"/>
              </a:rPr>
              <a:t>外部</a:t>
            </a:r>
            <a:r>
              <a:rPr lang="ja-JP" altLang="ja-JP" sz="1200" kern="100" dirty="0">
                <a:latin typeface="+mn-ea"/>
                <a:cs typeface="Times New Roman" panose="02020603050405020304" pitchFamily="18" charset="0"/>
              </a:rPr>
              <a:t>委託業者の管理に関する</a:t>
            </a:r>
            <a:r>
              <a:rPr lang="ja-JP" altLang="ja-JP" sz="1200" kern="100" dirty="0" smtClean="0">
                <a:latin typeface="+mn-ea"/>
                <a:cs typeface="Times New Roman" panose="02020603050405020304" pitchFamily="18" charset="0"/>
              </a:rPr>
              <a:t>手順書</a:t>
            </a:r>
            <a:r>
              <a:rPr lang="ja-JP" altLang="en-US" sz="1200" kern="100" dirty="0">
                <a:latin typeface="+mn-ea"/>
                <a:cs typeface="Times New Roman" panose="02020603050405020304" pitchFamily="18" charset="0"/>
              </a:rPr>
              <a:t> </a:t>
            </a:r>
            <a:r>
              <a:rPr lang="ja-JP" altLang="en-US" sz="1200" kern="100" dirty="0" smtClean="0">
                <a:latin typeface="+mn-ea"/>
                <a:cs typeface="Times New Roman" panose="02020603050405020304" pitchFamily="18" charset="0"/>
              </a:rPr>
              <a:t>   →  試験検査、</a:t>
            </a:r>
            <a:r>
              <a:rPr lang="ja-JP" altLang="ja-JP" sz="1200" kern="100" dirty="0" smtClean="0">
                <a:latin typeface="+mn-ea"/>
                <a:cs typeface="Times New Roman" panose="02020603050405020304" pitchFamily="18" charset="0"/>
              </a:rPr>
              <a:t>設備</a:t>
            </a:r>
            <a:r>
              <a:rPr lang="ja-JP" altLang="ja-JP" sz="1200" kern="100" dirty="0">
                <a:latin typeface="+mn-ea"/>
                <a:cs typeface="Times New Roman" panose="02020603050405020304" pitchFamily="18" charset="0"/>
              </a:rPr>
              <a:t>等の点検や作業着の</a:t>
            </a:r>
            <a:r>
              <a:rPr lang="ja-JP" altLang="ja-JP" sz="1200" kern="100" dirty="0" smtClean="0">
                <a:latin typeface="+mn-ea"/>
                <a:cs typeface="Times New Roman" panose="02020603050405020304" pitchFamily="18" charset="0"/>
              </a:rPr>
              <a:t>クリーニング</a:t>
            </a:r>
            <a:r>
              <a:rPr lang="ja-JP" altLang="en-US" sz="1200" kern="100" dirty="0" smtClean="0">
                <a:latin typeface="+mn-ea"/>
                <a:cs typeface="Times New Roman" panose="02020603050405020304" pitchFamily="18" charset="0"/>
              </a:rPr>
              <a:t>業者</a:t>
            </a:r>
            <a:r>
              <a:rPr lang="ja-JP" altLang="ja-JP" sz="1200" kern="100" dirty="0" smtClean="0">
                <a:latin typeface="+mn-ea"/>
                <a:cs typeface="Times New Roman" panose="02020603050405020304" pitchFamily="18" charset="0"/>
              </a:rPr>
              <a:t>等</a:t>
            </a:r>
            <a:r>
              <a:rPr lang="ja-JP" altLang="ja-JP" sz="1200" kern="100" dirty="0">
                <a:latin typeface="+mn-ea"/>
                <a:cs typeface="Times New Roman" panose="02020603050405020304" pitchFamily="18" charset="0"/>
              </a:rPr>
              <a:t>の</a:t>
            </a:r>
            <a:r>
              <a:rPr lang="ja-JP" altLang="ja-JP" sz="1200" kern="100" dirty="0" smtClean="0">
                <a:latin typeface="+mn-ea"/>
                <a:cs typeface="Times New Roman" panose="02020603050405020304" pitchFamily="18" charset="0"/>
              </a:rPr>
              <a:t>管理</a:t>
            </a:r>
            <a:endParaRPr lang="ja-JP" altLang="ja-JP" sz="1200" kern="100" dirty="0">
              <a:latin typeface="+mn-ea"/>
              <a:cs typeface="Times New Roman" panose="02020603050405020304" pitchFamily="18" charset="0"/>
            </a:endParaRPr>
          </a:p>
          <a:p>
            <a:pPr algn="just">
              <a:lnSpc>
                <a:spcPts val="2000"/>
              </a:lnSpc>
              <a:spcAft>
                <a:spcPts val="0"/>
              </a:spcAft>
            </a:pPr>
            <a:r>
              <a:rPr lang="ja-JP" altLang="en-US" sz="1200" kern="100" dirty="0" smtClean="0">
                <a:latin typeface="+mn-ea"/>
                <a:cs typeface="Times New Roman" panose="02020603050405020304" pitchFamily="18" charset="0"/>
              </a:rPr>
              <a:t>④ </a:t>
            </a:r>
            <a:r>
              <a:rPr lang="ja-JP" altLang="ja-JP" sz="1200" kern="100" dirty="0" smtClean="0">
                <a:latin typeface="+mn-ea"/>
                <a:cs typeface="Times New Roman" panose="02020603050405020304" pitchFamily="18" charset="0"/>
              </a:rPr>
              <a:t>安定性</a:t>
            </a:r>
            <a:r>
              <a:rPr lang="ja-JP" altLang="ja-JP" sz="1200" kern="100" dirty="0">
                <a:latin typeface="+mn-ea"/>
                <a:cs typeface="Times New Roman" panose="02020603050405020304" pitchFamily="18" charset="0"/>
              </a:rPr>
              <a:t>モニタリングに関する</a:t>
            </a:r>
            <a:r>
              <a:rPr lang="ja-JP" altLang="ja-JP" sz="1200" kern="100" dirty="0" smtClean="0">
                <a:latin typeface="+mn-ea"/>
                <a:cs typeface="Times New Roman" panose="02020603050405020304" pitchFamily="18" charset="0"/>
              </a:rPr>
              <a:t>手順書</a:t>
            </a:r>
            <a:r>
              <a:rPr lang="en-US" altLang="ja-JP" sz="1200" kern="100" dirty="0">
                <a:latin typeface="+mn-ea"/>
                <a:cs typeface="Times New Roman" panose="02020603050405020304" pitchFamily="18" charset="0"/>
              </a:rPr>
              <a:t> </a:t>
            </a:r>
            <a:r>
              <a:rPr lang="en-US" altLang="ja-JP" sz="1200" kern="100" dirty="0" smtClean="0">
                <a:latin typeface="+mn-ea"/>
                <a:cs typeface="Times New Roman" panose="02020603050405020304" pitchFamily="18" charset="0"/>
              </a:rPr>
              <a:t>      </a:t>
            </a:r>
            <a:r>
              <a:rPr lang="ja-JP" altLang="en-US" sz="1200" kern="100" dirty="0" smtClean="0">
                <a:latin typeface="+mn-ea"/>
                <a:cs typeface="Times New Roman" panose="02020603050405020304" pitchFamily="18" charset="0"/>
              </a:rPr>
              <a:t>→  </a:t>
            </a:r>
            <a:r>
              <a:rPr lang="ja-JP" altLang="ja-JP" sz="1200" dirty="0" smtClean="0">
                <a:latin typeface="+mn-ea"/>
              </a:rPr>
              <a:t>医</a:t>
            </a:r>
            <a:r>
              <a:rPr lang="ja-JP" altLang="ja-JP" sz="1200" dirty="0">
                <a:latin typeface="+mn-ea"/>
              </a:rPr>
              <a:t>薬品の</a:t>
            </a:r>
            <a:r>
              <a:rPr lang="ja-JP" altLang="ja-JP" sz="1200" dirty="0" smtClean="0">
                <a:latin typeface="+mn-ea"/>
              </a:rPr>
              <a:t>成分</a:t>
            </a:r>
            <a:r>
              <a:rPr lang="ja-JP" altLang="en-US" sz="1200" dirty="0" smtClean="0">
                <a:latin typeface="+mn-ea"/>
              </a:rPr>
              <a:t>の量や溶解性</a:t>
            </a:r>
            <a:r>
              <a:rPr lang="ja-JP" altLang="ja-JP" sz="1200" dirty="0" smtClean="0">
                <a:latin typeface="+mn-ea"/>
              </a:rPr>
              <a:t>等</a:t>
            </a:r>
            <a:r>
              <a:rPr lang="ja-JP" altLang="ja-JP" sz="1200" dirty="0">
                <a:latin typeface="+mn-ea"/>
              </a:rPr>
              <a:t>に変化がないことを</a:t>
            </a:r>
            <a:r>
              <a:rPr lang="ja-JP" altLang="ja-JP" sz="1200" dirty="0" smtClean="0">
                <a:latin typeface="+mn-ea"/>
              </a:rPr>
              <a:t>確認</a:t>
            </a:r>
            <a:endParaRPr lang="en-US" altLang="ja-JP" sz="1200" dirty="0" smtClean="0">
              <a:latin typeface="+mn-ea"/>
            </a:endParaRPr>
          </a:p>
          <a:p>
            <a:pPr algn="just">
              <a:lnSpc>
                <a:spcPts val="2000"/>
              </a:lnSpc>
              <a:spcAft>
                <a:spcPts val="0"/>
              </a:spcAft>
            </a:pPr>
            <a:r>
              <a:rPr lang="ja-JP" altLang="en-US" sz="1200" kern="100" dirty="0" smtClean="0">
                <a:latin typeface="+mn-ea"/>
                <a:cs typeface="Times New Roman" panose="02020603050405020304" pitchFamily="18" charset="0"/>
              </a:rPr>
              <a:t>⑤ </a:t>
            </a:r>
            <a:r>
              <a:rPr lang="ja-JP" altLang="ja-JP" sz="1200" kern="100" dirty="0" smtClean="0">
                <a:latin typeface="+mn-ea"/>
                <a:cs typeface="Times New Roman" panose="02020603050405020304" pitchFamily="18" charset="0"/>
              </a:rPr>
              <a:t>製品</a:t>
            </a:r>
            <a:r>
              <a:rPr lang="ja-JP" altLang="ja-JP" sz="1200" kern="100" dirty="0">
                <a:latin typeface="+mn-ea"/>
                <a:cs typeface="Times New Roman" panose="02020603050405020304" pitchFamily="18" charset="0"/>
              </a:rPr>
              <a:t>品質の照査に関する</a:t>
            </a:r>
            <a:r>
              <a:rPr lang="ja-JP" altLang="ja-JP" sz="1200" kern="100" dirty="0" smtClean="0">
                <a:latin typeface="+mn-ea"/>
                <a:cs typeface="Times New Roman" panose="02020603050405020304" pitchFamily="18" charset="0"/>
              </a:rPr>
              <a:t>手順書</a:t>
            </a:r>
            <a:r>
              <a:rPr lang="en-US" altLang="ja-JP" sz="1200" kern="100" dirty="0" smtClean="0">
                <a:latin typeface="+mn-ea"/>
                <a:cs typeface="Times New Roman" panose="02020603050405020304" pitchFamily="18" charset="0"/>
              </a:rPr>
              <a:t>          </a:t>
            </a:r>
            <a:r>
              <a:rPr lang="ja-JP" altLang="en-US" sz="1200" kern="100" dirty="0" smtClean="0">
                <a:latin typeface="+mn-ea"/>
                <a:cs typeface="Times New Roman" panose="02020603050405020304" pitchFamily="18" charset="0"/>
              </a:rPr>
              <a:t>→  </a:t>
            </a:r>
            <a:r>
              <a:rPr lang="ja-JP" altLang="ja-JP" sz="1200" dirty="0" smtClean="0">
                <a:latin typeface="+mn-ea"/>
              </a:rPr>
              <a:t>製造</a:t>
            </a:r>
            <a:r>
              <a:rPr lang="ja-JP" altLang="ja-JP" sz="1200" dirty="0">
                <a:latin typeface="+mn-ea"/>
              </a:rPr>
              <a:t>した医薬品について、</a:t>
            </a:r>
            <a:r>
              <a:rPr lang="ja-JP" altLang="ja-JP" sz="1200" dirty="0" smtClean="0">
                <a:latin typeface="+mn-ea"/>
              </a:rPr>
              <a:t>毎年点検し</a:t>
            </a:r>
            <a:r>
              <a:rPr lang="ja-JP" altLang="en-US" sz="1200" dirty="0">
                <a:latin typeface="+mn-ea"/>
              </a:rPr>
              <a:t>、</a:t>
            </a:r>
            <a:r>
              <a:rPr lang="ja-JP" altLang="ja-JP" sz="1200" dirty="0" smtClean="0">
                <a:latin typeface="+mn-ea"/>
              </a:rPr>
              <a:t>好ましく</a:t>
            </a:r>
            <a:r>
              <a:rPr lang="ja-JP" altLang="ja-JP" sz="1200" dirty="0">
                <a:latin typeface="+mn-ea"/>
              </a:rPr>
              <a:t>ない傾向がないかどうか等を確認</a:t>
            </a:r>
            <a:endParaRPr lang="ja-JP" altLang="en-US" sz="1200" dirty="0">
              <a:latin typeface="+mn-ea"/>
            </a:endParaRPr>
          </a:p>
        </p:txBody>
      </p:sp>
      <p:sp>
        <p:nvSpPr>
          <p:cNvPr id="29" name="左中かっこ 28"/>
          <p:cNvSpPr/>
          <p:nvPr/>
        </p:nvSpPr>
        <p:spPr>
          <a:xfrm>
            <a:off x="720502" y="6302728"/>
            <a:ext cx="152738" cy="1222022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3" name="グループ化 22"/>
          <p:cNvGrpSpPr/>
          <p:nvPr/>
        </p:nvGrpSpPr>
        <p:grpSpPr>
          <a:xfrm>
            <a:off x="8385205" y="1556597"/>
            <a:ext cx="5825819" cy="1935705"/>
            <a:chOff x="8843421" y="2753403"/>
            <a:chExt cx="5825819" cy="1935705"/>
          </a:xfrm>
        </p:grpSpPr>
        <p:graphicFrame>
          <p:nvGraphicFramePr>
            <p:cNvPr id="25" name="図表 24"/>
            <p:cNvGraphicFramePr/>
            <p:nvPr>
              <p:extLst>
                <p:ext uri="{D42A27DB-BD31-4B8C-83A1-F6EECF244321}">
                  <p14:modId xmlns:p14="http://schemas.microsoft.com/office/powerpoint/2010/main" val="3867280563"/>
                </p:ext>
              </p:extLst>
            </p:nvPr>
          </p:nvGraphicFramePr>
          <p:xfrm>
            <a:off x="8843421" y="3150859"/>
            <a:ext cx="5825819" cy="549268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sp>
          <p:nvSpPr>
            <p:cNvPr id="28" name="角丸四角形 27"/>
            <p:cNvSpPr/>
            <p:nvPr/>
          </p:nvSpPr>
          <p:spPr>
            <a:xfrm>
              <a:off x="9213759" y="2753403"/>
              <a:ext cx="5455481" cy="320095"/>
            </a:xfrm>
            <a:prstGeom prst="roundRect">
              <a:avLst/>
            </a:prstGeom>
            <a:noFill/>
            <a:ln cmpd="dbl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200" u="sng" dirty="0" smtClean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医薬品製造所はＧＭＰ省令に基づいた手順書の作成が必要！</a:t>
              </a:r>
              <a:endParaRPr lang="ja-JP" altLang="en-US" sz="1200" u="sng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34" name="メモ 33"/>
            <p:cNvSpPr/>
            <p:nvPr/>
          </p:nvSpPr>
          <p:spPr>
            <a:xfrm>
              <a:off x="10553041" y="4113044"/>
              <a:ext cx="2795029" cy="347125"/>
            </a:xfrm>
            <a:prstGeom prst="foldedCorner">
              <a:avLst>
                <a:gd name="adj" fmla="val 50000"/>
              </a:avLst>
            </a:prstGeom>
            <a:no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altLang="ja-JP" sz="1100" b="1" i="1" u="sng" dirty="0" smtClean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『</a:t>
              </a:r>
              <a:r>
                <a:rPr lang="ja-JP" altLang="en-US" sz="1100" b="1" i="1" u="sng" dirty="0" smtClean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ＧＭ</a:t>
              </a:r>
              <a:r>
                <a:rPr lang="ja-JP" altLang="en-US" sz="1100" b="1" i="1" u="sng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Ｐ</a:t>
              </a:r>
              <a:r>
                <a:rPr lang="ja-JP" altLang="en-US" sz="1100" b="1" i="1" u="sng" dirty="0" smtClean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手順書＜</a:t>
              </a:r>
              <a:r>
                <a:rPr lang="ja-JP" altLang="en-US" sz="1100" b="1" i="1" u="sng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モデル＞ </a:t>
              </a:r>
              <a:r>
                <a:rPr lang="en-US" altLang="ja-JP" sz="1100" b="1" i="1" u="sng" dirty="0" smtClean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』</a:t>
              </a:r>
              <a:r>
                <a:rPr lang="ja-JP" altLang="en-US" sz="1100" b="1" i="1" u="sng" dirty="0" smtClean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を参考にし、</a:t>
              </a:r>
              <a:endParaRPr lang="en-US" altLang="ja-JP" sz="1100" b="1" i="1" u="sng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r>
                <a:rPr lang="ja-JP" altLang="en-US" sz="1100" b="1" i="1" u="sng" dirty="0" smtClean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自社の手順書を作成　</a:t>
              </a:r>
              <a:endParaRPr lang="ja-JP" altLang="en-US" sz="1100" b="1" i="1" u="sng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pic>
          <p:nvPicPr>
            <p:cNvPr id="33" name="Picture 2" descr="C:\Users\TaniguchiMe\AppData\Local\Microsoft\Windows\Temporary Internet Files\Content.IE5\63U53KW0\lgi01b201404091600[1].jp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507792" y="4190329"/>
              <a:ext cx="965660" cy="4987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0" name="雲形吹き出し 29"/>
          <p:cNvSpPr/>
          <p:nvPr/>
        </p:nvSpPr>
        <p:spPr>
          <a:xfrm>
            <a:off x="8209334" y="2750779"/>
            <a:ext cx="5376240" cy="885539"/>
          </a:xfrm>
          <a:prstGeom prst="cloudCallout">
            <a:avLst>
              <a:gd name="adj1" fmla="val 13520"/>
              <a:gd name="adj2" fmla="val -7311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/>
          </a:p>
        </p:txBody>
      </p:sp>
      <p:grpSp>
        <p:nvGrpSpPr>
          <p:cNvPr id="31" name="グループ化 30"/>
          <p:cNvGrpSpPr/>
          <p:nvPr/>
        </p:nvGrpSpPr>
        <p:grpSpPr>
          <a:xfrm>
            <a:off x="8704966" y="4332408"/>
            <a:ext cx="2096656" cy="1824190"/>
            <a:chOff x="1473804" y="2259039"/>
            <a:chExt cx="2910403" cy="3028149"/>
          </a:xfrm>
        </p:grpSpPr>
        <p:sp>
          <p:nvSpPr>
            <p:cNvPr id="32" name="正方形/長方形 31"/>
            <p:cNvSpPr/>
            <p:nvPr/>
          </p:nvSpPr>
          <p:spPr>
            <a:xfrm>
              <a:off x="1473804" y="2259039"/>
              <a:ext cx="2115234" cy="27003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ja-JP" altLang="en-US" sz="400" b="1" dirty="0" smtClean="0">
                  <a:solidFill>
                    <a:schemeClr val="tx1"/>
                  </a:solidFill>
                </a:rPr>
                <a:t>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</a:t>
              </a:r>
              <a:endParaRPr lang="en-US" altLang="ja-JP" sz="400" b="1" dirty="0">
                <a:solidFill>
                  <a:schemeClr val="tx1"/>
                </a:solidFill>
              </a:endParaRPr>
            </a:p>
          </p:txBody>
        </p:sp>
        <p:sp>
          <p:nvSpPr>
            <p:cNvPr id="35" name="正方形/長方形 34"/>
            <p:cNvSpPr/>
            <p:nvPr/>
          </p:nvSpPr>
          <p:spPr>
            <a:xfrm>
              <a:off x="1736685" y="2363814"/>
              <a:ext cx="2115234" cy="27003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ja-JP" altLang="en-US" sz="400" b="1" dirty="0" smtClean="0">
                  <a:solidFill>
                    <a:schemeClr val="tx1"/>
                  </a:solidFill>
                </a:rPr>
                <a:t>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</a:t>
              </a:r>
              <a:endParaRPr lang="en-US" altLang="ja-JP" sz="400" b="1" dirty="0">
                <a:solidFill>
                  <a:schemeClr val="tx1"/>
                </a:solidFill>
              </a:endParaRPr>
            </a:p>
          </p:txBody>
        </p:sp>
        <p:sp>
          <p:nvSpPr>
            <p:cNvPr id="36" name="正方形/長方形 35"/>
            <p:cNvSpPr/>
            <p:nvPr/>
          </p:nvSpPr>
          <p:spPr>
            <a:xfrm>
              <a:off x="1999566" y="2468589"/>
              <a:ext cx="2115234" cy="27003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ja-JP" altLang="en-US" sz="400" b="1" dirty="0" smtClean="0">
                  <a:solidFill>
                    <a:schemeClr val="tx1"/>
                  </a:solidFill>
                </a:rPr>
                <a:t>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</a:t>
              </a:r>
              <a:endParaRPr lang="en-US" altLang="ja-JP" sz="400" b="1" dirty="0">
                <a:solidFill>
                  <a:schemeClr val="tx1"/>
                </a:solidFill>
              </a:endParaRPr>
            </a:p>
          </p:txBody>
        </p:sp>
        <p:sp>
          <p:nvSpPr>
            <p:cNvPr id="37" name="正方形/長方形 36"/>
            <p:cNvSpPr/>
            <p:nvPr/>
          </p:nvSpPr>
          <p:spPr>
            <a:xfrm>
              <a:off x="2268973" y="2586888"/>
              <a:ext cx="2115234" cy="27003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altLang="ja-JP" sz="900" dirty="0" smtClean="0">
                <a:solidFill>
                  <a:schemeClr val="tx1"/>
                </a:solidFill>
              </a:endParaRPr>
            </a:p>
            <a:p>
              <a:pPr algn="ctr"/>
              <a:endParaRPr lang="en-US" altLang="ja-JP" sz="900" dirty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900" dirty="0" smtClean="0">
                  <a:solidFill>
                    <a:schemeClr val="tx1"/>
                  </a:solidFill>
                </a:rPr>
                <a:t>＊</a:t>
              </a:r>
              <a:r>
                <a:rPr lang="ja-JP" altLang="en-US" sz="900" dirty="0">
                  <a:solidFill>
                    <a:schemeClr val="tx1"/>
                  </a:solidFill>
                </a:rPr>
                <a:t>＊手順書＜モデル＞</a:t>
              </a:r>
              <a:endParaRPr lang="en-US" altLang="ja-JP" sz="900" dirty="0">
                <a:solidFill>
                  <a:schemeClr val="tx1"/>
                </a:solidFill>
              </a:endParaRPr>
            </a:p>
            <a:p>
              <a:pPr algn="ctr"/>
              <a:endParaRPr lang="en-US" altLang="ja-JP" sz="700" dirty="0" smtClean="0">
                <a:solidFill>
                  <a:schemeClr val="tx1"/>
                </a:solidFill>
              </a:endParaRPr>
            </a:p>
            <a:p>
              <a:pPr algn="ctr"/>
              <a:endParaRPr lang="en-US" altLang="ja-JP" sz="700" dirty="0">
                <a:solidFill>
                  <a:schemeClr val="tx1"/>
                </a:solidFill>
              </a:endParaRPr>
            </a:p>
            <a:p>
              <a:pPr algn="ctr"/>
              <a:endParaRPr lang="en-US" altLang="ja-JP" sz="700" dirty="0">
                <a:solidFill>
                  <a:schemeClr val="tx1"/>
                </a:solidFill>
              </a:endParaRPr>
            </a:p>
            <a:p>
              <a:pPr algn="ctr"/>
              <a:endParaRPr lang="en-US" altLang="ja-JP" sz="700" dirty="0">
                <a:solidFill>
                  <a:schemeClr val="tx1"/>
                </a:solidFill>
              </a:endParaRPr>
            </a:p>
            <a:p>
              <a:pPr algn="ctr"/>
              <a:r>
                <a:rPr lang="zh-TW" altLang="en-US" sz="700" dirty="0">
                  <a:solidFill>
                    <a:schemeClr val="tx1"/>
                  </a:solidFill>
                </a:rPr>
                <a:t>大阪府薬事審議会</a:t>
              </a:r>
              <a:endParaRPr lang="en-US" altLang="zh-TW" sz="700" dirty="0">
                <a:solidFill>
                  <a:schemeClr val="tx1"/>
                </a:solidFill>
              </a:endParaRPr>
            </a:p>
            <a:p>
              <a:pPr algn="ctr"/>
              <a:r>
                <a:rPr lang="zh-TW" altLang="en-US" sz="700" dirty="0">
                  <a:solidFill>
                    <a:schemeClr val="tx1"/>
                  </a:solidFill>
                </a:rPr>
                <a:t> 医薬品等基準評価検討部会 </a:t>
              </a:r>
              <a:endParaRPr lang="en-US" altLang="zh-TW" sz="700" dirty="0">
                <a:solidFill>
                  <a:schemeClr val="tx1"/>
                </a:solidFill>
              </a:endParaRPr>
            </a:p>
            <a:p>
              <a:pPr algn="ctr"/>
              <a:r>
                <a:rPr lang="zh-TW" altLang="en-US" sz="700" dirty="0">
                  <a:solidFill>
                    <a:schemeClr val="tx1"/>
                  </a:solidFill>
                </a:rPr>
                <a:t>大阪府健康医療部薬務課</a:t>
              </a:r>
              <a:endParaRPr lang="ja-JP" altLang="en-US" sz="700" dirty="0">
                <a:solidFill>
                  <a:schemeClr val="tx1"/>
                </a:solidFill>
              </a:endParaRPr>
            </a:p>
          </p:txBody>
        </p:sp>
      </p:grpSp>
      <p:sp>
        <p:nvSpPr>
          <p:cNvPr id="38" name="角丸四角形 37"/>
          <p:cNvSpPr/>
          <p:nvPr/>
        </p:nvSpPr>
        <p:spPr>
          <a:xfrm>
            <a:off x="9564917" y="5249641"/>
            <a:ext cx="1596745" cy="258885"/>
          </a:xfrm>
          <a:prstGeom prst="roundRect">
            <a:avLst/>
          </a:prstGeom>
          <a:solidFill>
            <a:srgbClr val="51FE4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＋ 考え方・参考事例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9" name="右矢印 38"/>
          <p:cNvSpPr/>
          <p:nvPr/>
        </p:nvSpPr>
        <p:spPr>
          <a:xfrm>
            <a:off x="11355695" y="4943806"/>
            <a:ext cx="742071" cy="492712"/>
          </a:xfrm>
          <a:prstGeom prst="rightArrow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</a:rPr>
              <a:t>考</a:t>
            </a:r>
            <a:r>
              <a:rPr lang="ja-JP" altLang="en-US" sz="1200" dirty="0" smtClean="0">
                <a:solidFill>
                  <a:schemeClr val="tx1"/>
                </a:solidFill>
              </a:rPr>
              <a:t>える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grpSp>
        <p:nvGrpSpPr>
          <p:cNvPr id="40" name="グループ化 39"/>
          <p:cNvGrpSpPr/>
          <p:nvPr/>
        </p:nvGrpSpPr>
        <p:grpSpPr>
          <a:xfrm>
            <a:off x="12354465" y="4269123"/>
            <a:ext cx="1903541" cy="1743459"/>
            <a:chOff x="1473804" y="2259039"/>
            <a:chExt cx="2910403" cy="3028149"/>
          </a:xfrm>
          <a:solidFill>
            <a:srgbClr val="CCFF99"/>
          </a:solidFill>
        </p:grpSpPr>
        <p:sp>
          <p:nvSpPr>
            <p:cNvPr id="41" name="正方形/長方形 40"/>
            <p:cNvSpPr/>
            <p:nvPr/>
          </p:nvSpPr>
          <p:spPr>
            <a:xfrm>
              <a:off x="1473804" y="2259039"/>
              <a:ext cx="2115234" cy="27003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500" b="1" dirty="0" smtClean="0">
                  <a:solidFill>
                    <a:schemeClr val="tx1"/>
                  </a:solidFill>
                </a:rPr>
                <a:t>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</a:t>
              </a:r>
              <a:endParaRPr lang="en-US" altLang="ja-JP" sz="500" b="1" dirty="0">
                <a:solidFill>
                  <a:schemeClr val="tx1"/>
                </a:solidFill>
              </a:endParaRPr>
            </a:p>
          </p:txBody>
        </p:sp>
        <p:sp>
          <p:nvSpPr>
            <p:cNvPr id="42" name="正方形/長方形 41"/>
            <p:cNvSpPr/>
            <p:nvPr/>
          </p:nvSpPr>
          <p:spPr>
            <a:xfrm>
              <a:off x="1736685" y="2363814"/>
              <a:ext cx="2115234" cy="27003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500" b="1" dirty="0" smtClean="0">
                  <a:solidFill>
                    <a:schemeClr val="tx1"/>
                  </a:solidFill>
                </a:rPr>
                <a:t>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</a:t>
              </a:r>
              <a:endParaRPr lang="en-US" altLang="ja-JP" sz="500" b="1" dirty="0">
                <a:solidFill>
                  <a:schemeClr val="tx1"/>
                </a:solidFill>
              </a:endParaRPr>
            </a:p>
          </p:txBody>
        </p:sp>
        <p:sp>
          <p:nvSpPr>
            <p:cNvPr id="43" name="正方形/長方形 42"/>
            <p:cNvSpPr/>
            <p:nvPr/>
          </p:nvSpPr>
          <p:spPr>
            <a:xfrm>
              <a:off x="1999566" y="2468589"/>
              <a:ext cx="2115234" cy="27003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500" b="1" dirty="0" smtClean="0">
                  <a:solidFill>
                    <a:schemeClr val="tx1"/>
                  </a:solidFill>
                </a:rPr>
                <a:t>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</a:t>
              </a:r>
              <a:endParaRPr lang="en-US" altLang="ja-JP" sz="500" b="1" dirty="0">
                <a:solidFill>
                  <a:schemeClr val="tx1"/>
                </a:solidFill>
              </a:endParaRPr>
            </a:p>
          </p:txBody>
        </p:sp>
        <p:sp>
          <p:nvSpPr>
            <p:cNvPr id="44" name="正方形/長方形 43"/>
            <p:cNvSpPr/>
            <p:nvPr/>
          </p:nvSpPr>
          <p:spPr>
            <a:xfrm>
              <a:off x="2268973" y="2586888"/>
              <a:ext cx="2115234" cy="27003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600" dirty="0" smtClean="0">
                <a:solidFill>
                  <a:schemeClr val="tx1"/>
                </a:solidFill>
              </a:endParaRPr>
            </a:p>
            <a:p>
              <a:pPr algn="ctr"/>
              <a:endParaRPr lang="en-US" altLang="ja-JP" sz="600" dirty="0">
                <a:solidFill>
                  <a:schemeClr val="tx1"/>
                </a:solidFill>
              </a:endParaRPr>
            </a:p>
            <a:p>
              <a:pPr algn="ctr"/>
              <a:endParaRPr lang="en-US" altLang="ja-JP" sz="600" dirty="0" smtClean="0">
                <a:solidFill>
                  <a:schemeClr val="tx1"/>
                </a:solidFill>
              </a:endParaRPr>
            </a:p>
            <a:p>
              <a:pPr algn="ctr"/>
              <a:endParaRPr lang="en-US" altLang="ja-JP" sz="1050" dirty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1050" dirty="0" smtClean="0">
                  <a:solidFill>
                    <a:schemeClr val="tx1"/>
                  </a:solidFill>
                </a:rPr>
                <a:t>＊</a:t>
              </a:r>
              <a:r>
                <a:rPr lang="ja-JP" altLang="en-US" sz="1050" dirty="0">
                  <a:solidFill>
                    <a:schemeClr val="tx1"/>
                  </a:solidFill>
                </a:rPr>
                <a:t>＊</a:t>
              </a:r>
              <a:r>
                <a:rPr lang="ja-JP" altLang="en-US" sz="1050" dirty="0" smtClean="0">
                  <a:solidFill>
                    <a:schemeClr val="tx1"/>
                  </a:solidFill>
                </a:rPr>
                <a:t>手順書</a:t>
              </a:r>
              <a:endParaRPr lang="en-US" altLang="ja-JP" sz="1050" dirty="0">
                <a:solidFill>
                  <a:schemeClr val="tx1"/>
                </a:solidFill>
              </a:endParaRPr>
            </a:p>
            <a:p>
              <a:pPr algn="ctr"/>
              <a:endParaRPr lang="en-US" altLang="ja-JP" sz="600" dirty="0">
                <a:solidFill>
                  <a:schemeClr val="tx1"/>
                </a:solidFill>
              </a:endParaRPr>
            </a:p>
            <a:p>
              <a:pPr algn="ctr"/>
              <a:endParaRPr lang="en-US" altLang="ja-JP" sz="600" dirty="0">
                <a:solidFill>
                  <a:schemeClr val="tx1"/>
                </a:solidFill>
              </a:endParaRPr>
            </a:p>
            <a:p>
              <a:pPr algn="ctr"/>
              <a:endParaRPr lang="en-US" altLang="ja-JP" sz="600" dirty="0" smtClean="0">
                <a:solidFill>
                  <a:schemeClr val="tx1"/>
                </a:solidFill>
              </a:endParaRPr>
            </a:p>
            <a:p>
              <a:pPr algn="ctr"/>
              <a:endParaRPr lang="en-US" altLang="ja-JP" sz="600" dirty="0">
                <a:solidFill>
                  <a:schemeClr val="tx1"/>
                </a:solidFill>
              </a:endParaRPr>
            </a:p>
            <a:p>
              <a:pPr algn="ctr"/>
              <a:endParaRPr lang="en-US" altLang="ja-JP" sz="600" dirty="0">
                <a:solidFill>
                  <a:schemeClr val="tx1"/>
                </a:solidFill>
              </a:endParaRPr>
            </a:p>
            <a:p>
              <a:pPr algn="ctr"/>
              <a:endParaRPr lang="en-US" altLang="zh-TW" sz="600" dirty="0">
                <a:solidFill>
                  <a:schemeClr val="tx1"/>
                </a:solidFill>
              </a:endParaRPr>
            </a:p>
            <a:p>
              <a:pPr algn="ctr"/>
              <a:endParaRPr lang="en-US" altLang="zh-TW" sz="600" dirty="0">
                <a:solidFill>
                  <a:schemeClr val="tx1"/>
                </a:solidFill>
              </a:endParaRPr>
            </a:p>
            <a:p>
              <a:pPr algn="ctr"/>
              <a:r>
                <a:rPr lang="zh-TW" altLang="en-US" sz="1000" dirty="0">
                  <a:solidFill>
                    <a:schemeClr val="tx1"/>
                  </a:solidFill>
                </a:rPr>
                <a:t> </a:t>
              </a:r>
              <a:r>
                <a:rPr lang="ja-JP" altLang="en-US" sz="1000" dirty="0">
                  <a:solidFill>
                    <a:schemeClr val="tx1"/>
                  </a:solidFill>
                </a:rPr>
                <a:t>大阪</a:t>
              </a:r>
              <a:r>
                <a:rPr lang="ja-JP" altLang="en-US" sz="1000" dirty="0" smtClean="0">
                  <a:solidFill>
                    <a:schemeClr val="tx1"/>
                  </a:solidFill>
                </a:rPr>
                <a:t>製薬　大阪工場</a:t>
              </a:r>
              <a:r>
                <a:rPr lang="zh-TW" altLang="en-US" sz="1000" dirty="0" smtClean="0">
                  <a:solidFill>
                    <a:schemeClr val="tx1"/>
                  </a:solidFill>
                </a:rPr>
                <a:t> </a:t>
              </a:r>
              <a:endParaRPr lang="en-US" altLang="zh-TW" sz="1000" dirty="0">
                <a:solidFill>
                  <a:schemeClr val="tx1"/>
                </a:solidFill>
              </a:endParaRPr>
            </a:p>
            <a:p>
              <a:pPr algn="ctr"/>
              <a:endParaRPr lang="ja-JP" altLang="en-US" sz="600" dirty="0">
                <a:solidFill>
                  <a:schemeClr val="tx1"/>
                </a:solidFill>
              </a:endParaRPr>
            </a:p>
          </p:txBody>
        </p:sp>
      </p:grpSp>
      <p:pic>
        <p:nvPicPr>
          <p:cNvPr id="46" name="図 45" descr="画像 : &lt;strong&gt;自信&lt;/strong&gt;ないわ。&lt;strong&gt;自信&lt;/strong&gt;をつける方法 - NAVER まとめ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81037" y="6156598"/>
            <a:ext cx="1148977" cy="1544843"/>
          </a:xfrm>
          <a:prstGeom prst="rect">
            <a:avLst/>
          </a:prstGeom>
        </p:spPr>
      </p:pic>
      <p:sp>
        <p:nvSpPr>
          <p:cNvPr id="47" name="角丸四角形吹き出し 46"/>
          <p:cNvSpPr/>
          <p:nvPr/>
        </p:nvSpPr>
        <p:spPr>
          <a:xfrm>
            <a:off x="9156099" y="6352368"/>
            <a:ext cx="4062034" cy="942687"/>
          </a:xfrm>
          <a:prstGeom prst="wedgeRoundRectCallout">
            <a:avLst>
              <a:gd name="adj1" fmla="val 46634"/>
              <a:gd name="adj2" fmla="val 73794"/>
              <a:gd name="adj3" fmla="val 16667"/>
            </a:avLst>
          </a:prstGeom>
          <a:solidFill>
            <a:srgbClr val="66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>
                <a:solidFill>
                  <a:schemeClr val="tx1"/>
                </a:solidFill>
              </a:rPr>
              <a:t>・ 手順の</a:t>
            </a:r>
            <a:r>
              <a:rPr lang="ja-JP" altLang="en-US" sz="1200" dirty="0" smtClean="0">
                <a:solidFill>
                  <a:schemeClr val="tx1"/>
                </a:solidFill>
              </a:rPr>
              <a:t>意味、目的</a:t>
            </a:r>
            <a:r>
              <a:rPr lang="ja-JP" altLang="en-US" sz="1200" dirty="0">
                <a:solidFill>
                  <a:schemeClr val="tx1"/>
                </a:solidFill>
              </a:rPr>
              <a:t>、</a:t>
            </a:r>
            <a:r>
              <a:rPr lang="ja-JP" altLang="en-US" sz="1200" dirty="0" smtClean="0">
                <a:solidFill>
                  <a:schemeClr val="tx1"/>
                </a:solidFill>
              </a:rPr>
              <a:t>注意点</a:t>
            </a:r>
            <a:r>
              <a:rPr lang="ja-JP" altLang="en-US" sz="1200" dirty="0">
                <a:solidFill>
                  <a:schemeClr val="tx1"/>
                </a:solidFill>
              </a:rPr>
              <a:t>等を正確に理解できる。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r>
              <a:rPr lang="ja-JP" altLang="en-US" sz="1200" dirty="0">
                <a:solidFill>
                  <a:srgbClr val="FF0000"/>
                </a:solidFill>
              </a:rPr>
              <a:t>・各製造所の状況に応じた適切な手順書となる。</a:t>
            </a:r>
            <a:r>
              <a:rPr lang="ja-JP" altLang="en-US" sz="1200" dirty="0">
                <a:solidFill>
                  <a:schemeClr val="tx1"/>
                </a:solidFill>
              </a:rPr>
              <a:t>　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</a:rPr>
              <a:t>・ 手順書の最終的な目的である医薬品の品質確保、患者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</a:rPr>
              <a:t>   の利益に繋げ</a:t>
            </a:r>
            <a:r>
              <a:rPr lang="ja-JP" altLang="en-US" sz="1200" dirty="0">
                <a:solidFill>
                  <a:schemeClr val="tx1"/>
                </a:solidFill>
              </a:rPr>
              <a:t>ら</a:t>
            </a:r>
            <a:r>
              <a:rPr lang="ja-JP" altLang="en-US" sz="1200" dirty="0" smtClean="0">
                <a:solidFill>
                  <a:schemeClr val="tx1"/>
                </a:solidFill>
              </a:rPr>
              <a:t>れる。</a:t>
            </a:r>
            <a:endParaRPr lang="en-US" altLang="ja-JP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5302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フォーマル">
      <a:maj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1754</TotalTime>
  <Words>4028</Words>
  <Application>Microsoft Office PowerPoint</Application>
  <PresentationFormat>ユーザー設定</PresentationFormat>
  <Paragraphs>75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3" baseType="lpstr">
      <vt:lpstr>標楷體</vt:lpstr>
      <vt:lpstr>ＭＳ Ｐゴシック</vt:lpstr>
      <vt:lpstr>ＭＳ Ｐ明朝</vt:lpstr>
      <vt:lpstr>ＭＳ ゴシック</vt:lpstr>
      <vt:lpstr>ＭＳ 明朝</vt:lpstr>
      <vt:lpstr>Arial</vt:lpstr>
      <vt:lpstr>Calibri</vt:lpstr>
      <vt:lpstr>Century</vt:lpstr>
      <vt:lpstr>Garamond</vt:lpstr>
      <vt:lpstr>Times New Roman</vt:lpstr>
      <vt:lpstr>Office ​​テーマ</vt:lpstr>
      <vt:lpstr>デザインの設定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Osaka</dc:creator>
  <cp:lastModifiedBy>大阪府</cp:lastModifiedBy>
  <cp:revision>207</cp:revision>
  <cp:lastPrinted>2020-01-10T07:23:32Z</cp:lastPrinted>
  <dcterms:created xsi:type="dcterms:W3CDTF">2017-10-31T07:23:06Z</dcterms:created>
  <dcterms:modified xsi:type="dcterms:W3CDTF">2022-01-11T09:58:38Z</dcterms:modified>
</cp:coreProperties>
</file>