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  <p:sldMasterId id="2147483728" r:id="rId2"/>
  </p:sldMasterIdLst>
  <p:notesMasterIdLst>
    <p:notesMasterId r:id="rId9"/>
  </p:notesMasterIdLst>
  <p:sldIdLst>
    <p:sldId id="407" r:id="rId3"/>
    <p:sldId id="405" r:id="rId4"/>
    <p:sldId id="404" r:id="rId5"/>
    <p:sldId id="406" r:id="rId6"/>
    <p:sldId id="397" r:id="rId7"/>
    <p:sldId id="408" r:id="rId8"/>
  </p:sldIdLst>
  <p:sldSz cx="9144000" cy="6858000" type="screen4x3"/>
  <p:notesSz cx="6800850" cy="993298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66FFFF"/>
    <a:srgbClr val="CCFF99"/>
    <a:srgbClr val="FF0000"/>
    <a:srgbClr val="FF66CC"/>
    <a:srgbClr val="FFCCFF"/>
    <a:srgbClr val="009900"/>
    <a:srgbClr val="3399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5" autoAdjust="0"/>
    <p:restoredTop sz="99338" autoAdjust="0"/>
  </p:normalViewPr>
  <p:slideViewPr>
    <p:cSldViewPr>
      <p:cViewPr varScale="1">
        <p:scale>
          <a:sx n="71" d="100"/>
          <a:sy n="71" d="100"/>
        </p:scale>
        <p:origin x="130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765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68" y="1"/>
            <a:ext cx="2946765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7288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94" y="4718926"/>
            <a:ext cx="5440680" cy="446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4667"/>
            <a:ext cx="2946765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68" y="9434667"/>
            <a:ext cx="2946765" cy="496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9EF4AF7E-E127-45E3-8B1A-2F6C9D93F7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8329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</p:grpSp>
      <p:sp>
        <p:nvSpPr>
          <p:cNvPr id="41996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676400"/>
            <a:ext cx="7772400" cy="1462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1997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bg2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5A96EE7-6550-4A59-8AF2-CCAC1E2EB0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674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B7526-9243-4E64-BE44-EDDBCE712AA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831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1417F-39E2-4100-862A-B74CF7F728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3465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A96EE7-6550-4A59-8AF2-CCAC1E2EB0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7024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36253C-8C89-4BD1-8CF3-5AD02829FDC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42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2E1E7-0EBB-4EA1-809B-A0774B8A11F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9185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4F8B5D-CC7C-4B06-BBF1-2C1CB101F9A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8961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3CA56-8596-422B-8F9A-448F3857158D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638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320A58-6F6B-426F-98C5-40E0F4F70F3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4828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5251B0-CD02-49EF-A427-EA89B2B1E1C5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6870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AE818-E6B4-4498-8FA9-857360D9C1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64413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6253C-8C89-4BD1-8CF3-5AD02829FDC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68089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15854-F604-4CA6-9D95-CA17733692F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84035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AE818-E6B4-4498-8FA9-857360D9C1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3994700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ED0A6-1610-412E-BA0C-4219FB93B028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CAE818-E6B4-4498-8FA9-857360D9C1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4680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2E1E7-0EBB-4EA1-809B-A0774B8A11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1336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F8B5D-CC7C-4B06-BBF1-2C1CB101F9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728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3CA56-8596-422B-8F9A-448F385715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7998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20A58-6F6B-426F-98C5-40E0F4F70F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150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251B0-CD02-49EF-A427-EA89B2B1E1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512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7FEB2-D031-4420-9A93-E1BC640B46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264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15854-F604-4CA6-9D95-CA17733692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727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ChangeArrowheads="1"/>
          </p:cNvSpPr>
          <p:nvPr/>
        </p:nvSpPr>
        <p:spPr bwMode="ltGray">
          <a:xfrm>
            <a:off x="800100" y="7937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sz="2400">
              <a:ea typeface="ＭＳ Ｐゴシック" pitchFamily="50" charset="-128"/>
            </a:endParaRPr>
          </a:p>
        </p:txBody>
      </p:sp>
      <p:grpSp>
        <p:nvGrpSpPr>
          <p:cNvPr id="1027" name="Group 15"/>
          <p:cNvGrpSpPr>
            <a:grpSpLocks/>
          </p:cNvGrpSpPr>
          <p:nvPr userDrawn="1"/>
        </p:nvGrpSpPr>
        <p:grpSpPr bwMode="auto">
          <a:xfrm>
            <a:off x="127000" y="187325"/>
            <a:ext cx="8542338" cy="1052513"/>
            <a:chOff x="80" y="346"/>
            <a:chExt cx="5381" cy="663"/>
          </a:xfrm>
        </p:grpSpPr>
        <p:sp>
          <p:nvSpPr>
            <p:cNvPr id="40967" name="Rectangle 7"/>
            <p:cNvSpPr>
              <a:spLocks noChangeArrowheads="1"/>
            </p:cNvSpPr>
            <p:nvPr/>
          </p:nvSpPr>
          <p:spPr bwMode="gray">
            <a:xfrm>
              <a:off x="480" y="34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ja-JP" sz="2400">
                <a:ea typeface="ＭＳ Ｐゴシック" pitchFamily="50" charset="-128"/>
              </a:endParaRPr>
            </a:p>
          </p:txBody>
        </p:sp>
        <p:grpSp>
          <p:nvGrpSpPr>
            <p:cNvPr id="1031" name="Group 14"/>
            <p:cNvGrpSpPr>
              <a:grpSpLocks/>
            </p:cNvGrpSpPr>
            <p:nvPr userDrawn="1"/>
          </p:nvGrpSpPr>
          <p:grpSpPr bwMode="auto">
            <a:xfrm>
              <a:off x="80" y="346"/>
              <a:ext cx="5381" cy="565"/>
              <a:chOff x="80" y="692"/>
              <a:chExt cx="5381" cy="565"/>
            </a:xfrm>
          </p:grpSpPr>
          <p:sp>
            <p:nvSpPr>
              <p:cNvPr id="40962" name="Rectangle 2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40964" name="Rectangle 4"/>
              <p:cNvSpPr>
                <a:spLocks noChangeArrowheads="1"/>
              </p:cNvSpPr>
              <p:nvPr/>
            </p:nvSpPr>
            <p:spPr bwMode="ltGray">
              <a:xfrm>
                <a:off x="341" y="958"/>
                <a:ext cx="266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40965" name="Rectangle 5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40966" name="Rectangle 6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40968" name="Rectangle 8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409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8175" y="6454775"/>
            <a:ext cx="532765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ＧＭＰ査察方針・手法の研究について</a:t>
            </a:r>
          </a:p>
        </p:txBody>
      </p:sp>
      <p:sp>
        <p:nvSpPr>
          <p:cNvPr id="409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284913"/>
            <a:ext cx="1566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ea typeface="ＭＳ Ｐゴシック" pitchFamily="50" charset="-128"/>
              </a:defRPr>
            </a:lvl1pPr>
          </a:lstStyle>
          <a:p>
            <a:pPr>
              <a:defRPr/>
            </a:pPr>
            <a:fld id="{30CAE818-E6B4-4498-8FA9-857360D9C1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866C6-A2AD-46F1-B39A-46CCAB0921F7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ja-JP" smtClean="0"/>
              <a:t>ＧＭＰ査察方針・手法の研究について</a:t>
            </a: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CAE818-E6B4-4498-8FA9-857360D9C1B6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7" name="Group 15"/>
          <p:cNvGrpSpPr>
            <a:grpSpLocks/>
          </p:cNvGrpSpPr>
          <p:nvPr userDrawn="1"/>
        </p:nvGrpSpPr>
        <p:grpSpPr bwMode="auto">
          <a:xfrm>
            <a:off x="127000" y="187325"/>
            <a:ext cx="8542338" cy="1052513"/>
            <a:chOff x="80" y="346"/>
            <a:chExt cx="5381" cy="663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gray">
            <a:xfrm>
              <a:off x="480" y="34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ja-JP" sz="2400">
                <a:ea typeface="ＭＳ Ｐゴシック" pitchFamily="50" charset="-128"/>
              </a:endParaRPr>
            </a:p>
          </p:txBody>
        </p:sp>
        <p:grpSp>
          <p:nvGrpSpPr>
            <p:cNvPr id="9" name="Group 14"/>
            <p:cNvGrpSpPr>
              <a:grpSpLocks/>
            </p:cNvGrpSpPr>
            <p:nvPr userDrawn="1"/>
          </p:nvGrpSpPr>
          <p:grpSpPr bwMode="auto">
            <a:xfrm>
              <a:off x="80" y="346"/>
              <a:ext cx="5381" cy="565"/>
              <a:chOff x="80" y="692"/>
              <a:chExt cx="5381" cy="565"/>
            </a:xfrm>
          </p:grpSpPr>
          <p:sp>
            <p:nvSpPr>
              <p:cNvPr id="10" name="Rectangle 2"/>
              <p:cNvSpPr>
                <a:spLocks noChangeArrowheads="1"/>
              </p:cNvSpPr>
              <p:nvPr/>
            </p:nvSpPr>
            <p:spPr bwMode="ltGray">
              <a:xfrm>
                <a:off x="263" y="692"/>
                <a:ext cx="276" cy="2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11" name="Rectangle 4"/>
              <p:cNvSpPr>
                <a:spLocks noChangeArrowheads="1"/>
              </p:cNvSpPr>
              <p:nvPr/>
            </p:nvSpPr>
            <p:spPr bwMode="ltGray">
              <a:xfrm>
                <a:off x="341" y="958"/>
                <a:ext cx="266" cy="2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12" name="Rectangle 5"/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13" name="Rectangle 6"/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gray">
              <a:xfrm>
                <a:off x="279" y="1122"/>
                <a:ext cx="5182" cy="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ja-JP" altLang="ja-JP" sz="2400">
                  <a:ea typeface="ＭＳ Ｐゴシック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612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827088" y="6165850"/>
            <a:ext cx="698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>
              <a:latin typeface="Garamond" pitchFamily="18" charset="0"/>
            </a:endParaRPr>
          </a:p>
        </p:txBody>
      </p:sp>
      <p:sp>
        <p:nvSpPr>
          <p:cNvPr id="3077" name="Rectangle 3"/>
          <p:cNvSpPr>
            <a:spLocks noChangeArrowheads="1"/>
          </p:cNvSpPr>
          <p:nvPr/>
        </p:nvSpPr>
        <p:spPr bwMode="auto">
          <a:xfrm>
            <a:off x="1016605" y="1242025"/>
            <a:ext cx="7650850" cy="104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r>
              <a:rPr lang="ja-JP" altLang="ja-JP" sz="2400" dirty="0" smtClean="0"/>
              <a:t>ＧＭＰ</a:t>
            </a:r>
            <a:r>
              <a:rPr lang="ja-JP" altLang="ja-JP" sz="2400" dirty="0"/>
              <a:t>省令改正に伴い新たに作成が</a:t>
            </a:r>
            <a:r>
              <a:rPr lang="ja-JP" altLang="ja-JP" sz="2400" dirty="0" smtClean="0"/>
              <a:t>必要と</a:t>
            </a:r>
            <a:r>
              <a:rPr lang="ja-JP" altLang="ja-JP" sz="2400" dirty="0"/>
              <a:t>なった手順書＜モデル</a:t>
            </a:r>
            <a:r>
              <a:rPr lang="ja-JP" altLang="ja-JP" sz="2400" dirty="0" smtClean="0"/>
              <a:t>＞</a:t>
            </a: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ja-JP" altLang="en-US" sz="2400" dirty="0" smtClean="0">
                <a:latin typeface="ＭＳ Ｐゴシック" pitchFamily="50" charset="-128"/>
                <a:ea typeface="ＭＳ Ｐゴシック" pitchFamily="50" charset="-128"/>
              </a:rPr>
              <a:t>補足説明</a:t>
            </a:r>
            <a:r>
              <a:rPr lang="ja-JP" altLang="en-US" sz="2400" dirty="0">
                <a:latin typeface="ＭＳ Ｐゴシック" pitchFamily="50" charset="-128"/>
                <a:ea typeface="ＭＳ Ｐゴシック" pitchFamily="50" charset="-128"/>
              </a:rPr>
              <a:t>資料</a:t>
            </a:r>
            <a:endParaRPr lang="en-US" altLang="ja-JP" sz="24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1151620" y="5706209"/>
            <a:ext cx="6588348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15000"/>
              </a:spcBef>
              <a:spcAft>
                <a:spcPct val="15000"/>
              </a:spcAft>
            </a:pP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令和２年１月２９日</a:t>
            </a:r>
            <a:endParaRPr lang="en-US" altLang="ja-JP" sz="2000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pPr algn="ctr" eaLnBrk="1" hangingPunct="1">
              <a:spcBef>
                <a:spcPct val="15000"/>
              </a:spcBef>
              <a:spcAft>
                <a:spcPct val="15000"/>
              </a:spcAft>
            </a:pPr>
            <a:r>
              <a:rPr lang="ja-JP" altLang="en-US" sz="2000" dirty="0" smtClean="0">
                <a:latin typeface="ＭＳ Ｐゴシック" pitchFamily="50" charset="-128"/>
                <a:ea typeface="ＭＳ Ｐゴシック" pitchFamily="50" charset="-128"/>
              </a:rPr>
              <a:t>　　大阪府薬事審議会　医薬品等基準評価検討部会　</a:t>
            </a:r>
            <a:endParaRPr lang="en-US" altLang="ja-JP" sz="2000" dirty="0" smtClean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033210" y="3230798"/>
            <a:ext cx="519408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kumimoji="1" lang="ja-JP" altLang="en-US" sz="28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１．原料等の供給者の管理</a:t>
            </a:r>
            <a:endParaRPr kumimoji="1" lang="en-US" altLang="ja-JP" sz="2800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8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２．記録</a:t>
            </a:r>
            <a:r>
              <a:rPr lang="ja-JP" altLang="en-US" sz="28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（紙媒体）の</a:t>
            </a:r>
            <a:r>
              <a:rPr lang="ja-JP" altLang="en-US" sz="28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完全性</a:t>
            </a:r>
            <a:endParaRPr kumimoji="1" lang="en-US" altLang="ja-JP" sz="2800" dirty="0" smtClean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4"/>
          <p:cNvSpPr txBox="1"/>
          <p:nvPr/>
        </p:nvSpPr>
        <p:spPr>
          <a:xfrm>
            <a:off x="7452320" y="186485"/>
            <a:ext cx="1532471" cy="408596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marL="0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7564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5128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12693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50257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7821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25385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62949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900513" algn="l" defTabSz="1475128" rtl="0" eaLnBrk="1" latinLnBrk="0" hangingPunct="1">
              <a:defRPr kumimoji="1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－</a:t>
            </a: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7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41630" y="188640"/>
            <a:ext cx="7650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原料等の供給者の管理と</a:t>
            </a:r>
            <a:r>
              <a:rPr lang="ja-JP" altLang="en-US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lang="en-US" altLang="ja-JP" sz="32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39137" y="1720792"/>
            <a:ext cx="15751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PTP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フィルム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・アルミ箔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・ピロー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・乾燥剤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・添付文書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・個装箱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・糊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・封緘テープ 等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073552" y="908720"/>
            <a:ext cx="15301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sz="1600" dirty="0" smtClean="0"/>
              <a:t>・出発物質</a:t>
            </a:r>
            <a:endParaRPr lang="en-US" altLang="ja-JP" sz="1600" dirty="0" smtClean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ja-JP" sz="1600" dirty="0" smtClean="0"/>
              <a:t>試薬</a:t>
            </a:r>
            <a:endParaRPr lang="en-US" altLang="ja-JP" sz="1600" dirty="0" smtClean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ja-JP" sz="1600" dirty="0" smtClean="0"/>
              <a:t>反応剤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ja-JP" sz="1600" dirty="0" smtClean="0"/>
              <a:t>溶媒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ja-JP" sz="1600" dirty="0" smtClean="0"/>
              <a:t>触媒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ja-JP" sz="1600" dirty="0" smtClean="0"/>
              <a:t>ガス</a:t>
            </a:r>
            <a:endParaRPr lang="en-US" altLang="ja-JP" sz="1600" dirty="0" smtClean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・ろ過</a:t>
            </a:r>
            <a:r>
              <a:rPr lang="ja-JP" altLang="en-US" sz="1600" dirty="0"/>
              <a:t>助剤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</a:t>
            </a:r>
            <a:r>
              <a:rPr lang="ja-JP" altLang="en-US" sz="1600" dirty="0" err="1" smtClean="0"/>
              <a:t>ろ</a:t>
            </a:r>
            <a:r>
              <a:rPr lang="ja-JP" altLang="en-US" sz="1600" dirty="0"/>
              <a:t>材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・金属</a:t>
            </a:r>
            <a:r>
              <a:rPr lang="ja-JP" altLang="en-US" sz="1600" dirty="0"/>
              <a:t>除去剤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・脱色剤</a:t>
            </a:r>
            <a:endParaRPr lang="en-US" altLang="ja-JP" sz="1600" dirty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・乾燥剤</a:t>
            </a:r>
            <a:endParaRPr lang="en-US" altLang="ja-JP" sz="1600" dirty="0" smtClean="0"/>
          </a:p>
          <a:p>
            <a:pPr>
              <a:spcBef>
                <a:spcPts val="0"/>
              </a:spcBef>
            </a:pPr>
            <a:r>
              <a:rPr lang="ja-JP" altLang="en-US" sz="1600" dirty="0" smtClean="0"/>
              <a:t>・包材</a:t>
            </a:r>
            <a:r>
              <a:rPr lang="en-US" altLang="ja-JP" sz="1600" dirty="0" smtClean="0"/>
              <a:t> </a:t>
            </a:r>
            <a:r>
              <a:rPr lang="ja-JP" altLang="ja-JP" sz="1600" dirty="0" smtClean="0"/>
              <a:t>等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7" name="図 6" descr="F:\DCIM\100CASIO\CIMG1034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5" t="24792" r="17878" b="12047"/>
          <a:stretch/>
        </p:blipFill>
        <p:spPr bwMode="auto">
          <a:xfrm>
            <a:off x="729593" y="1268760"/>
            <a:ext cx="2099332" cy="18452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64982" b="160"/>
          <a:stretch/>
        </p:blipFill>
        <p:spPr>
          <a:xfrm>
            <a:off x="3221850" y="4531152"/>
            <a:ext cx="900100" cy="128311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8" y="3248980"/>
            <a:ext cx="1531857" cy="168504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271869" y="3924055"/>
            <a:ext cx="1620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6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原薬</a:t>
            </a:r>
            <a:endParaRPr lang="en-US" altLang="ja-JP" sz="16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・賦形剤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・崩壊剤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・安定化剤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・結合剤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・滑沢剤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・流動化剤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・コーティング剤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・着色剤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・遮光剤 等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左中かっこ 10"/>
          <p:cNvSpPr/>
          <p:nvPr/>
        </p:nvSpPr>
        <p:spPr>
          <a:xfrm>
            <a:off x="2952344" y="1673805"/>
            <a:ext cx="202266" cy="206210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左中かっこ 13"/>
          <p:cNvSpPr/>
          <p:nvPr/>
        </p:nvSpPr>
        <p:spPr>
          <a:xfrm>
            <a:off x="4127018" y="3969060"/>
            <a:ext cx="299408" cy="250982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 descr="粉末防錆剤・サビ防止パウダー・錆び止め剤 [タニムラ株式会社]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066560"/>
            <a:ext cx="1069315" cy="831689"/>
          </a:xfrm>
          <a:prstGeom prst="rect">
            <a:avLst/>
          </a:prstGeom>
        </p:spPr>
      </p:pic>
      <p:sp>
        <p:nvSpPr>
          <p:cNvPr id="16" name="左中かっこ 15"/>
          <p:cNvSpPr/>
          <p:nvPr/>
        </p:nvSpPr>
        <p:spPr>
          <a:xfrm>
            <a:off x="6818335" y="908720"/>
            <a:ext cx="299408" cy="306476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1692215" y="4730272"/>
            <a:ext cx="1510219" cy="371253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V="1">
            <a:off x="4869529" y="2898249"/>
            <a:ext cx="1007616" cy="1177991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角丸四角形 20"/>
          <p:cNvSpPr/>
          <p:nvPr/>
        </p:nvSpPr>
        <p:spPr>
          <a:xfrm>
            <a:off x="5877145" y="4059070"/>
            <a:ext cx="2886913" cy="85290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医薬品の製造に供される原料等の数は非常に多く、その供給者の数も非常に多い！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5860632" y="4959170"/>
            <a:ext cx="2970330" cy="160501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</a:rPr>
              <a:t>錠剤、カプセル剤、顆粒剤、散剤、シロップ剤、軟膏剤、クリーム剤、貼付剤、吸入剤、液剤、点眼剤、点耳剤、スプレー剤、注射剤（液剤・凍結乾燥）・・・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/>
                </a:solidFill>
              </a:rPr>
              <a:t>多種多様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8710936" y="6467437"/>
            <a:ext cx="4154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740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241630" y="278650"/>
            <a:ext cx="7470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0000FF"/>
                </a:solidFill>
              </a:rPr>
              <a:t>原料等の供給者の管理に関する手順書</a:t>
            </a:r>
            <a:endParaRPr kumimoji="1" lang="ja-JP" altLang="en-US" sz="2800" dirty="0">
              <a:solidFill>
                <a:srgbClr val="0000FF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43080"/>
              </p:ext>
            </p:extLst>
          </p:nvPr>
        </p:nvGraphicFramePr>
        <p:xfrm>
          <a:off x="476545" y="1725734"/>
          <a:ext cx="8235916" cy="4237430"/>
        </p:xfrm>
        <a:graphic>
          <a:graphicData uri="http://schemas.openxmlformats.org/drawingml/2006/table">
            <a:tbl>
              <a:tblPr firstRow="1" firstCol="1" bandRow="1"/>
              <a:tblGrid>
                <a:gridCol w="1080949">
                  <a:extLst>
                    <a:ext uri="{9D8B030D-6E8A-4147-A177-3AD203B41FA5}">
                      <a16:colId xmlns:a16="http://schemas.microsoft.com/office/drawing/2014/main" val="137261073"/>
                    </a:ext>
                  </a:extLst>
                </a:gridCol>
                <a:gridCol w="2097053">
                  <a:extLst>
                    <a:ext uri="{9D8B030D-6E8A-4147-A177-3AD203B41FA5}">
                      <a16:colId xmlns:a16="http://schemas.microsoft.com/office/drawing/2014/main" val="1704065446"/>
                    </a:ext>
                  </a:extLst>
                </a:gridCol>
                <a:gridCol w="1174945">
                  <a:extLst>
                    <a:ext uri="{9D8B030D-6E8A-4147-A177-3AD203B41FA5}">
                      <a16:colId xmlns:a16="http://schemas.microsoft.com/office/drawing/2014/main" val="1917482495"/>
                    </a:ext>
                  </a:extLst>
                </a:gridCol>
                <a:gridCol w="3882969">
                  <a:extLst>
                    <a:ext uri="{9D8B030D-6E8A-4147-A177-3AD203B41FA5}">
                      <a16:colId xmlns:a16="http://schemas.microsoft.com/office/drawing/2014/main" val="1537774278"/>
                    </a:ext>
                  </a:extLst>
                </a:gridCol>
              </a:tblGrid>
              <a:tr h="755924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リスク</a:t>
                      </a:r>
                      <a:endParaRPr lang="en-US" altLang="ja-JP" sz="1800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区分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定義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例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2251173"/>
                  </a:ext>
                </a:extLst>
              </a:tr>
              <a:tr h="835772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区分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製品品質に影響を及ぼす原料等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>
                          <a:effectLst/>
                          <a:latin typeface="+mn-ea"/>
                          <a:ea typeface="+mn-ea"/>
                        </a:rPr>
                        <a:t>製剤での例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原薬、添加剤（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</a:rPr>
                        <a:t>A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）、</a:t>
                      </a: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一次包装材料、安定性に影響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する</a:t>
                      </a:r>
                      <a:r>
                        <a:rPr lang="ja-JP" altLang="en-US" sz="1800" dirty="0" smtClean="0">
                          <a:effectLst/>
                          <a:latin typeface="+mn-ea"/>
                          <a:ea typeface="+mn-ea"/>
                        </a:rPr>
                        <a:t>・・・・・・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084676"/>
                  </a:ext>
                </a:extLst>
              </a:tr>
              <a:tr h="11338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原薬での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例 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出発物質等の原薬の骨格を成す原料、最終精製等に使用する溶媒、原薬等の包装材料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1800" dirty="0" smtClean="0">
                          <a:effectLst/>
                          <a:latin typeface="+mn-ea"/>
                          <a:ea typeface="+mn-ea"/>
                        </a:rPr>
                        <a:t>・・・・・・・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332145"/>
                  </a:ext>
                </a:extLst>
              </a:tr>
              <a:tr h="75592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区分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製品品質に影響を及ぼす可能性の低い原料等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製剤での例</a:t>
                      </a: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添加剤（</a:t>
                      </a:r>
                      <a:r>
                        <a:rPr lang="en-US" sz="1800" dirty="0">
                          <a:effectLst/>
                          <a:latin typeface="+mn-ea"/>
                          <a:ea typeface="+mn-ea"/>
                        </a:rPr>
                        <a:t>B</a:t>
                      </a: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）、添付文書、表示材料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1800" dirty="0" smtClean="0">
                          <a:effectLst/>
                          <a:latin typeface="+mn-ea"/>
                          <a:ea typeface="+mn-ea"/>
                        </a:rPr>
                        <a:t>・・・・・・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620429"/>
                  </a:ext>
                </a:extLst>
              </a:tr>
              <a:tr h="7559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原薬での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例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ja-JP" sz="1800" dirty="0">
                          <a:effectLst/>
                          <a:latin typeface="+mn-ea"/>
                          <a:ea typeface="+mn-ea"/>
                        </a:rPr>
                        <a:t>試薬、反応剤、溶媒</a:t>
                      </a:r>
                      <a:r>
                        <a:rPr lang="ja-JP" sz="1800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altLang="en-US" sz="1800" dirty="0" smtClean="0">
                          <a:effectLst/>
                          <a:latin typeface="+mn-ea"/>
                          <a:ea typeface="+mn-ea"/>
                        </a:rPr>
                        <a:t>・・・・・・</a:t>
                      </a:r>
                      <a:endParaRPr lang="ja-JP" sz="18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338" marR="68338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291267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2157052" y="6090311"/>
            <a:ext cx="67957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400" dirty="0"/>
              <a:t>リスクに応じた管理と</a:t>
            </a:r>
            <a:r>
              <a:rPr lang="ja-JP" altLang="ja-JP" sz="1400" dirty="0">
                <a:latin typeface="+mn-ea"/>
                <a:ea typeface="+mn-ea"/>
              </a:rPr>
              <a:t>するため、</a:t>
            </a:r>
            <a:r>
              <a:rPr lang="en-US" altLang="ja-JP" sz="1400" dirty="0">
                <a:latin typeface="+mn-ea"/>
                <a:ea typeface="+mn-ea"/>
              </a:rPr>
              <a:t>2</a:t>
            </a:r>
            <a:r>
              <a:rPr lang="ja-JP" altLang="ja-JP" sz="1400" dirty="0" err="1">
                <a:latin typeface="+mn-ea"/>
                <a:ea typeface="+mn-ea"/>
              </a:rPr>
              <a:t>つに</a:t>
            </a:r>
            <a:r>
              <a:rPr lang="ja-JP" altLang="ja-JP" sz="1400" dirty="0">
                <a:latin typeface="+mn-ea"/>
                <a:ea typeface="+mn-ea"/>
              </a:rPr>
              <a:t>区分しているが、</a:t>
            </a:r>
            <a:r>
              <a:rPr lang="en-US" altLang="ja-JP" sz="1400" dirty="0">
                <a:latin typeface="+mn-ea"/>
                <a:ea typeface="+mn-ea"/>
              </a:rPr>
              <a:t>3</a:t>
            </a:r>
            <a:r>
              <a:rPr lang="ja-JP" altLang="ja-JP" sz="1400" dirty="0" err="1">
                <a:latin typeface="+mn-ea"/>
                <a:ea typeface="+mn-ea"/>
              </a:rPr>
              <a:t>つに</a:t>
            </a:r>
            <a:r>
              <a:rPr lang="ja-JP" altLang="ja-JP" sz="1400" dirty="0">
                <a:latin typeface="+mn-ea"/>
                <a:ea typeface="+mn-ea"/>
              </a:rPr>
              <a:t>区分する</a:t>
            </a:r>
            <a:r>
              <a:rPr lang="ja-JP" altLang="ja-JP" sz="1400" dirty="0"/>
              <a:t>ことも考えられる。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592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2"/>
          <p:cNvSpPr/>
          <p:nvPr/>
        </p:nvSpPr>
        <p:spPr>
          <a:xfrm>
            <a:off x="868344" y="920047"/>
            <a:ext cx="2880320" cy="708753"/>
          </a:xfrm>
          <a:prstGeom prst="ellipse">
            <a:avLst/>
          </a:prstGeom>
          <a:solidFill>
            <a:srgbClr val="00FFFF"/>
          </a:solidFill>
          <a:ln w="25400" cap="flat" cmpd="sng" algn="ctr">
            <a:solidFill>
              <a:srgbClr val="00E4A8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性善説的な考え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86635" y="2843935"/>
            <a:ext cx="6264696" cy="243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</a:rPr>
              <a:t>人を疑えではない。⇒人には、弱い側面がある。</a:t>
            </a:r>
            <a:endParaRPr kumimoji="0" lang="en-US" altLang="ja-JP" sz="11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</a:rPr>
              <a:t>　　　　</a:t>
            </a: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/>
                <a:ea typeface="ＭＳ Ｐゴシック"/>
              </a:rPr>
              <a:t> ・ 不正等が起き難い職場雰囲気</a:t>
            </a:r>
            <a:endParaRPr kumimoji="0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ahoma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ahoma"/>
                <a:ea typeface="ＭＳ Ｐゴシック"/>
              </a:rPr>
              <a:t>　　　　 </a:t>
            </a: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ＭＳ Ｐゴシック"/>
              </a:rPr>
              <a:t>・ 不正が起き難い管理体制</a:t>
            </a:r>
            <a:endParaRPr kumimoji="0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ＭＳ Ｐゴシック"/>
              </a:rPr>
              <a:t>　　　　 ・ 不正がし難い記録書書式</a:t>
            </a:r>
            <a:endParaRPr kumimoji="0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/>
              <a:ea typeface="ＭＳ Ｐゴシック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/>
                <a:ea typeface="ＭＳ Ｐゴシック"/>
              </a:rPr>
              <a:t>　　 　　・ 不正を検出できる体制</a:t>
            </a:r>
          </a:p>
        </p:txBody>
      </p:sp>
      <p:sp>
        <p:nvSpPr>
          <p:cNvPr id="14" name="下矢印 13"/>
          <p:cNvSpPr/>
          <p:nvPr/>
        </p:nvSpPr>
        <p:spPr>
          <a:xfrm rot="2862410">
            <a:off x="4391544" y="990163"/>
            <a:ext cx="236495" cy="2273048"/>
          </a:xfrm>
          <a:prstGeom prst="downArrow">
            <a:avLst>
              <a:gd name="adj1" fmla="val 50000"/>
              <a:gd name="adj2" fmla="val 89693"/>
            </a:avLst>
          </a:prstGeom>
          <a:solidFill>
            <a:srgbClr val="FFFFFF"/>
          </a:solidFill>
          <a:ln w="285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/>
              <a:ea typeface="ＭＳ Ｐゴシック"/>
              <a:cs typeface="+mn-cs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254020" y="3440260"/>
            <a:ext cx="1656183" cy="1080120"/>
          </a:xfrm>
          <a:prstGeom prst="wedgeRoundRectCallout">
            <a:avLst>
              <a:gd name="adj1" fmla="val 74140"/>
              <a:gd name="adj2" fmla="val -15564"/>
              <a:gd name="adj3" fmla="val 16667"/>
            </a:avLst>
          </a:prstGeom>
          <a:solidFill>
            <a:srgbClr val="66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クオリティ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カルチャー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の醸成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6912260" y="4147157"/>
            <a:ext cx="1836203" cy="833677"/>
          </a:xfrm>
          <a:prstGeom prst="wedgeRoundRectCallout">
            <a:avLst>
              <a:gd name="adj1" fmla="val -77493"/>
              <a:gd name="adj2" fmla="val 2458"/>
              <a:gd name="adj3" fmla="val 16667"/>
            </a:avLst>
          </a:prstGeom>
          <a:solidFill>
            <a:srgbClr val="FF66CC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記録の完全性</a:t>
            </a:r>
            <a:endParaRPr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の確保</a:t>
            </a:r>
            <a:endParaRPr kumimoji="1" lang="en-US" altLang="ja-JP" sz="2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右中かっこ 3"/>
          <p:cNvSpPr/>
          <p:nvPr/>
        </p:nvSpPr>
        <p:spPr>
          <a:xfrm>
            <a:off x="6021162" y="4032067"/>
            <a:ext cx="360040" cy="1107123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214627" y="193976"/>
            <a:ext cx="7110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記録の完全性と</a:t>
            </a:r>
            <a:r>
              <a:rPr lang="ja-JP" altLang="en-US" sz="3200" dirty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lang="en-US" altLang="ja-JP" sz="32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雲 17"/>
          <p:cNvSpPr/>
          <p:nvPr/>
        </p:nvSpPr>
        <p:spPr>
          <a:xfrm>
            <a:off x="4647482" y="1454929"/>
            <a:ext cx="4166146" cy="1461578"/>
          </a:xfrm>
          <a:prstGeom prst="cloud">
            <a:avLst/>
          </a:prstGeom>
          <a:solidFill>
            <a:srgbClr val="FFFF00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不正のオンパレード</a:t>
            </a:r>
            <a:endParaRPr lang="en-US" altLang="ja-JP" sz="1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神戸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製鋼、東レ、日産自動車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、東洋ゴム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、スルガ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銀行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、</a:t>
            </a:r>
            <a:r>
              <a:rPr lang="ja-JP" altLang="en-US" sz="1400" dirty="0">
                <a:solidFill>
                  <a:srgbClr val="FF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化血研、山本化学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、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省庁・</a:t>
            </a:r>
            <a:r>
              <a:rPr lang="ja-JP" altLang="en-US" sz="14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・・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Arial" panose="020B0604020202020204" pitchFamily="34" charset="0"/>
              </a:rPr>
              <a:t>・</a:t>
            </a:r>
            <a:endParaRPr lang="ja-JP" altLang="en-US" sz="1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17" name="円/楕円 2"/>
          <p:cNvSpPr/>
          <p:nvPr/>
        </p:nvSpPr>
        <p:spPr>
          <a:xfrm>
            <a:off x="5337085" y="908720"/>
            <a:ext cx="2880320" cy="736284"/>
          </a:xfrm>
          <a:prstGeom prst="ellipse">
            <a:avLst/>
          </a:prstGeom>
          <a:solidFill>
            <a:srgbClr val="FF66CC"/>
          </a:solidFill>
          <a:ln w="25400" cap="flat" cmpd="sng" algn="ctr">
            <a:solidFill>
              <a:srgbClr val="00E4A8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/>
                <a:cs typeface="+mn-cs"/>
              </a:rPr>
              <a:t>性悪説的な考え</a:t>
            </a:r>
          </a:p>
        </p:txBody>
      </p:sp>
      <p:cxnSp>
        <p:nvCxnSpPr>
          <p:cNvPr id="5" name="直線矢印コネクタ 4"/>
          <p:cNvCxnSpPr>
            <a:stCxn id="9" idx="6"/>
            <a:endCxn id="17" idx="2"/>
          </p:cNvCxnSpPr>
          <p:nvPr/>
        </p:nvCxnSpPr>
        <p:spPr>
          <a:xfrm>
            <a:off x="3748664" y="1274424"/>
            <a:ext cx="1588421" cy="2438"/>
          </a:xfrm>
          <a:prstGeom prst="straightConnector1">
            <a:avLst/>
          </a:prstGeom>
          <a:ln w="762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下矢印 6"/>
          <p:cNvSpPr/>
          <p:nvPr/>
        </p:nvSpPr>
        <p:spPr>
          <a:xfrm>
            <a:off x="4131196" y="3293985"/>
            <a:ext cx="530814" cy="315035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868344" y="5364215"/>
            <a:ext cx="7574086" cy="128788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ja-JP" altLang="en-US" sz="2400" dirty="0" smtClean="0">
                <a:solidFill>
                  <a:schemeClr val="tx1"/>
                </a:solidFill>
              </a:rPr>
              <a:t>記録の完全性とは：</a:t>
            </a:r>
            <a:r>
              <a:rPr lang="ja-JP" altLang="ja-JP" sz="2400" dirty="0" smtClean="0">
                <a:solidFill>
                  <a:schemeClr val="tx1"/>
                </a:solidFill>
              </a:rPr>
              <a:t>記録</a:t>
            </a:r>
            <a:r>
              <a:rPr lang="ja-JP" altLang="en-US" sz="2400" dirty="0">
                <a:solidFill>
                  <a:schemeClr val="tx1"/>
                </a:solidFill>
              </a:rPr>
              <a:t>の</a:t>
            </a:r>
            <a:r>
              <a:rPr lang="ja-JP" altLang="ja-JP" sz="2400" dirty="0">
                <a:solidFill>
                  <a:schemeClr val="tx1"/>
                </a:solidFill>
              </a:rPr>
              <a:t>作成時から保管期間満了までの全ての過程において欠落、不整合、不正確</a:t>
            </a:r>
            <a:r>
              <a:rPr lang="ja-JP" altLang="en-US" sz="2400" dirty="0">
                <a:solidFill>
                  <a:schemeClr val="tx1"/>
                </a:solidFill>
              </a:rPr>
              <a:t>、</a:t>
            </a:r>
            <a:r>
              <a:rPr lang="ja-JP" altLang="ja-JP" sz="2400" dirty="0">
                <a:solidFill>
                  <a:schemeClr val="tx1"/>
                </a:solidFill>
              </a:rPr>
              <a:t>不適切な訂正又は更新その他の問題が生じ</a:t>
            </a:r>
            <a:r>
              <a:rPr lang="ja-JP" altLang="en-US" sz="2400" dirty="0">
                <a:solidFill>
                  <a:schemeClr val="tx1"/>
                </a:solidFill>
              </a:rPr>
              <a:t>ていないこと</a:t>
            </a:r>
            <a:endParaRPr lang="ja-JP" altLang="en-US" sz="2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710936" y="6467437"/>
            <a:ext cx="4154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47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35433" y="1488274"/>
            <a:ext cx="8867008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記録</a:t>
            </a: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記載（ミス等が無く、正確で信頼性のある記録となるため）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・作業者本人が作業後、速やかに記載（記憶による記録の禁止）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・消せない筆記用具の使用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・メモ書きから転記は禁止（清書の禁止）</a:t>
            </a:r>
            <a:endParaRPr lang="en-US" altLang="ja-JP" sz="2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・重要</a:t>
            </a: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な記録は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ダブルチェック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（例：表示値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200g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を記録＋別の作業者の確認記録）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・署名・印鑑登録（記録者の特定、印鑑の管理手順書）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・訂正方法の統一（訂正も重要な記録、修正液等の使用禁止）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・日付の書式設定（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日ではなく⇒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04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01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日）等</a:t>
            </a:r>
            <a:endParaRPr lang="en-US" altLang="ja-JP" sz="2400" dirty="0">
              <a:solidFill>
                <a:srgbClr val="00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14627" y="193976"/>
            <a:ext cx="7110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記録の完全性に関する手順書</a:t>
            </a:r>
            <a:endParaRPr lang="en-US" altLang="ja-JP" sz="3200" dirty="0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836585" y="5409220"/>
            <a:ext cx="7484685" cy="103511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dirty="0">
                <a:solidFill>
                  <a:schemeClr val="tx1"/>
                </a:solidFill>
              </a:rPr>
              <a:t>記録は、手順書等に従って所定の業務を行った証</a:t>
            </a:r>
            <a:r>
              <a:rPr lang="ja-JP" altLang="ja-JP" dirty="0" smtClean="0">
                <a:solidFill>
                  <a:schemeClr val="tx1"/>
                </a:solidFill>
              </a:rPr>
              <a:t>、得られた</a:t>
            </a:r>
            <a:r>
              <a:rPr lang="ja-JP" altLang="ja-JP" dirty="0">
                <a:solidFill>
                  <a:schemeClr val="tx1"/>
                </a:solidFill>
              </a:rPr>
              <a:t>結果等であり、記録</a:t>
            </a:r>
            <a:r>
              <a:rPr lang="ja-JP" altLang="ja-JP" dirty="0" smtClean="0">
                <a:solidFill>
                  <a:schemeClr val="tx1"/>
                </a:solidFill>
              </a:rPr>
              <a:t>の</a:t>
            </a:r>
            <a:r>
              <a:rPr lang="ja-JP" altLang="en-US" dirty="0">
                <a:solidFill>
                  <a:schemeClr val="tx1"/>
                </a:solidFill>
              </a:rPr>
              <a:t>完全</a:t>
            </a:r>
            <a:r>
              <a:rPr lang="ja-JP" altLang="ja-JP" dirty="0" smtClean="0">
                <a:solidFill>
                  <a:schemeClr val="tx1"/>
                </a:solidFill>
              </a:rPr>
              <a:t>性</a:t>
            </a:r>
            <a:r>
              <a:rPr lang="ja-JP" altLang="ja-JP" dirty="0">
                <a:solidFill>
                  <a:schemeClr val="tx1"/>
                </a:solidFill>
              </a:rPr>
              <a:t>は医薬品の信頼性の根幹を成すものであり、また、何か問題が起きた際の業務のトレーサビリティーを可能とするものである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1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8710936" y="6467437"/>
            <a:ext cx="4154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７</a:t>
            </a:r>
            <a:endParaRPr lang="en-US" altLang="ja-JP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85865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10450</TotalTime>
  <Words>527</Words>
  <PresentationFormat>画面に合わせる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20" baseType="lpstr">
      <vt:lpstr>ＭＳ Ｐゴシック</vt:lpstr>
      <vt:lpstr>ＭＳ Ｐ明朝</vt:lpstr>
      <vt:lpstr>ＭＳ ゴシック</vt:lpstr>
      <vt:lpstr>ＭＳ 明朝</vt:lpstr>
      <vt:lpstr>游ゴシック</vt:lpstr>
      <vt:lpstr>游ゴシック Light</vt:lpstr>
      <vt:lpstr>Arial</vt:lpstr>
      <vt:lpstr>Century</vt:lpstr>
      <vt:lpstr>Garamond</vt:lpstr>
      <vt:lpstr>Tahoma</vt:lpstr>
      <vt:lpstr>Times New Roman</vt:lpstr>
      <vt:lpstr>Wingdings</vt:lpstr>
      <vt:lpstr>Blends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2020-01-30T01:26:48Z</cp:lastPrinted>
  <dcterms:created xsi:type="dcterms:W3CDTF">2004-11-30T11:57:10Z</dcterms:created>
  <dcterms:modified xsi:type="dcterms:W3CDTF">2020-01-30T01:27:06Z</dcterms:modified>
</cp:coreProperties>
</file>