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>
      <p:cViewPr>
        <p:scale>
          <a:sx n="75" d="100"/>
          <a:sy n="75" d="100"/>
        </p:scale>
        <p:origin x="-1074" y="-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06B0EF-A8C9-41D6-A802-44B691BAD1B0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AB02D-985D-47EC-A1B4-5CA7C3A285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05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AB02D-985D-47EC-A1B4-5CA7C3A285A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6067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5" Type="http://schemas.openxmlformats.org/officeDocument/2006/relationships/image" Target="../media/image3.emf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3"/>
          <p:cNvSpPr txBox="1">
            <a:spLocks/>
          </p:cNvSpPr>
          <p:nvPr/>
        </p:nvSpPr>
        <p:spPr>
          <a:xfrm>
            <a:off x="103841" y="281892"/>
            <a:ext cx="1174498" cy="26678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200" dirty="0" smtClean="0">
                <a:solidFill>
                  <a:prstClr val="black"/>
                </a:solidFill>
              </a:rPr>
              <a:t>●現状と課題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03844" y="522787"/>
            <a:ext cx="2616907" cy="608788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500" dirty="0" smtClean="0">
              <a:solidFill>
                <a:prstClr val="black"/>
              </a:solidFill>
            </a:endParaRPr>
          </a:p>
          <a:p>
            <a:r>
              <a:rPr lang="ja-JP" altLang="en-US" sz="1200" b="1" dirty="0">
                <a:solidFill>
                  <a:prstClr val="black"/>
                </a:solidFill>
              </a:rPr>
              <a:t>○危険</a:t>
            </a:r>
            <a:r>
              <a:rPr lang="ja-JP" altLang="en-US" sz="1200" b="1" dirty="0" smtClean="0">
                <a:solidFill>
                  <a:prstClr val="black"/>
                </a:solidFill>
              </a:rPr>
              <a:t>ドラッグ流通</a:t>
            </a:r>
            <a:r>
              <a:rPr lang="ja-JP" altLang="en-US" sz="1200" b="1" dirty="0">
                <a:solidFill>
                  <a:prstClr val="black"/>
                </a:solidFill>
              </a:rPr>
              <a:t>ルート</a:t>
            </a:r>
            <a:r>
              <a:rPr lang="ja-JP" altLang="en-US" sz="1200" b="1" dirty="0" smtClean="0">
                <a:solidFill>
                  <a:prstClr val="black"/>
                </a:solidFill>
              </a:rPr>
              <a:t>の潜在化</a:t>
            </a:r>
            <a:endParaRPr lang="en-US" altLang="ja-JP" sz="1200" b="1" dirty="0" smtClean="0">
              <a:solidFill>
                <a:prstClr val="black"/>
              </a:solidFill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</a:rPr>
              <a:t>　</a:t>
            </a:r>
            <a:r>
              <a:rPr lang="ja-JP" altLang="ja-JP" sz="1100" dirty="0" smtClean="0">
                <a:solidFill>
                  <a:schemeClr val="tx1"/>
                </a:solidFill>
              </a:rPr>
              <a:t>危険</a:t>
            </a:r>
            <a:r>
              <a:rPr lang="ja-JP" altLang="ja-JP" sz="1100" dirty="0">
                <a:solidFill>
                  <a:schemeClr val="tx1"/>
                </a:solidFill>
              </a:rPr>
              <a:t>ドラッグを公然と販売</a:t>
            </a:r>
            <a:r>
              <a:rPr lang="ja-JP" altLang="ja-JP" sz="1100" dirty="0" smtClean="0">
                <a:solidFill>
                  <a:schemeClr val="tx1"/>
                </a:solidFill>
              </a:rPr>
              <a:t>する店舗</a:t>
            </a:r>
            <a:r>
              <a:rPr lang="en-US" altLang="ja-JP" sz="1100" dirty="0" smtClean="0">
                <a:solidFill>
                  <a:schemeClr val="tx1"/>
                </a:solidFill>
              </a:rPr>
              <a:t>(*1)</a:t>
            </a:r>
            <a:r>
              <a:rPr lang="ja-JP" altLang="en-US" sz="1100" dirty="0" smtClean="0">
                <a:solidFill>
                  <a:schemeClr val="tx1"/>
                </a:solidFill>
              </a:rPr>
              <a:t>は、条例</a:t>
            </a:r>
            <a:r>
              <a:rPr lang="en-US" altLang="ja-JP" sz="1100" dirty="0" smtClean="0">
                <a:solidFill>
                  <a:schemeClr val="tx1"/>
                </a:solidFill>
              </a:rPr>
              <a:t>(*2)</a:t>
            </a:r>
            <a:r>
              <a:rPr lang="ja-JP" altLang="en-US" sz="1100" dirty="0" smtClean="0">
                <a:solidFill>
                  <a:schemeClr val="tx1"/>
                </a:solidFill>
              </a:rPr>
              <a:t>の制定及び立入検査の結果</a:t>
            </a:r>
            <a:r>
              <a:rPr lang="ja-JP" altLang="ja-JP" sz="1100" dirty="0" smtClean="0">
                <a:solidFill>
                  <a:schemeClr val="tx1"/>
                </a:solidFill>
              </a:rPr>
              <a:t>「</a:t>
            </a:r>
            <a:r>
              <a:rPr lang="ja-JP" altLang="ja-JP" sz="1100" dirty="0">
                <a:solidFill>
                  <a:schemeClr val="tx1"/>
                </a:solidFill>
              </a:rPr>
              <a:t>ゼロ</a:t>
            </a:r>
            <a:r>
              <a:rPr lang="ja-JP" altLang="ja-JP" sz="1100" dirty="0" smtClean="0">
                <a:solidFill>
                  <a:schemeClr val="tx1"/>
                </a:solidFill>
              </a:rPr>
              <a:t>」に</a:t>
            </a:r>
            <a:r>
              <a:rPr lang="ja-JP" altLang="en-US" sz="1100" dirty="0" smtClean="0">
                <a:solidFill>
                  <a:schemeClr val="tx1"/>
                </a:solidFill>
              </a:rPr>
              <a:t>なったが、</a:t>
            </a:r>
            <a:r>
              <a:rPr lang="ja-JP" altLang="ja-JP" sz="1100" dirty="0" smtClean="0">
                <a:solidFill>
                  <a:schemeClr val="tx1"/>
                </a:solidFill>
              </a:rPr>
              <a:t>インターネット</a:t>
            </a:r>
            <a:r>
              <a:rPr lang="ja-JP" altLang="en-US" sz="1100" dirty="0" smtClean="0">
                <a:solidFill>
                  <a:schemeClr val="tx1"/>
                </a:solidFill>
              </a:rPr>
              <a:t>を利用した販売</a:t>
            </a:r>
            <a:r>
              <a:rPr lang="ja-JP" altLang="ja-JP" sz="1100" dirty="0" smtClean="0">
                <a:solidFill>
                  <a:schemeClr val="tx1"/>
                </a:solidFill>
              </a:rPr>
              <a:t>など</a:t>
            </a:r>
            <a:r>
              <a:rPr lang="ja-JP" altLang="en-US" sz="1100" dirty="0" smtClean="0">
                <a:solidFill>
                  <a:schemeClr val="tx1"/>
                </a:solidFill>
              </a:rPr>
              <a:t>流通ルートが潜在化。</a:t>
            </a:r>
            <a:endParaRPr lang="en-US" altLang="ja-JP" sz="1100" dirty="0" smtClean="0">
              <a:solidFill>
                <a:schemeClr val="tx1"/>
              </a:solidFill>
            </a:endParaRPr>
          </a:p>
          <a:p>
            <a:r>
              <a:rPr lang="ja-JP" altLang="en-US" sz="900" dirty="0">
                <a:solidFill>
                  <a:schemeClr val="tx1"/>
                </a:solidFill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</a:rPr>
              <a:t>＊</a:t>
            </a:r>
            <a:r>
              <a:rPr lang="en-US" altLang="ja-JP" sz="900" dirty="0" smtClean="0">
                <a:solidFill>
                  <a:schemeClr val="tx1"/>
                </a:solidFill>
              </a:rPr>
              <a:t>1</a:t>
            </a:r>
            <a:r>
              <a:rPr lang="ja-JP" altLang="en-US" sz="900" dirty="0" smtClean="0">
                <a:solidFill>
                  <a:schemeClr val="tx1"/>
                </a:solidFill>
              </a:rPr>
              <a:t>：府内店舗数は、最大</a:t>
            </a:r>
            <a:r>
              <a:rPr lang="en-US" altLang="ja-JP" sz="900" dirty="0" smtClean="0">
                <a:solidFill>
                  <a:schemeClr val="tx1"/>
                </a:solidFill>
              </a:rPr>
              <a:t>73</a:t>
            </a:r>
            <a:r>
              <a:rPr lang="ja-JP" altLang="en-US" sz="900" dirty="0" smtClean="0">
                <a:solidFill>
                  <a:schemeClr val="tx1"/>
                </a:solidFill>
              </a:rPr>
              <a:t>店舗であった。</a:t>
            </a:r>
            <a:endParaRPr lang="en-US" altLang="ja-JP" sz="900" dirty="0" smtClean="0">
              <a:solidFill>
                <a:schemeClr val="tx1"/>
              </a:solidFill>
            </a:endParaRPr>
          </a:p>
          <a:p>
            <a:r>
              <a:rPr lang="ja-JP" altLang="en-US" sz="900" dirty="0">
                <a:solidFill>
                  <a:schemeClr val="tx1"/>
                </a:solidFill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</a:rPr>
              <a:t>＊</a:t>
            </a:r>
            <a:r>
              <a:rPr lang="en-US" altLang="ja-JP" sz="900" dirty="0" smtClean="0">
                <a:solidFill>
                  <a:schemeClr val="tx1"/>
                </a:solidFill>
              </a:rPr>
              <a:t>2</a:t>
            </a:r>
            <a:r>
              <a:rPr lang="ja-JP" altLang="en-US" sz="900" dirty="0" smtClean="0">
                <a:solidFill>
                  <a:schemeClr val="tx1"/>
                </a:solidFill>
              </a:rPr>
              <a:t>：大阪府</a:t>
            </a:r>
            <a:r>
              <a:rPr lang="ja-JP" altLang="en-US" sz="900" dirty="0">
                <a:solidFill>
                  <a:schemeClr val="tx1"/>
                </a:solidFill>
              </a:rPr>
              <a:t>薬物の濫用の防止に</a:t>
            </a:r>
            <a:r>
              <a:rPr lang="ja-JP" altLang="en-US" sz="900" dirty="0" smtClean="0">
                <a:solidFill>
                  <a:schemeClr val="tx1"/>
                </a:solidFill>
              </a:rPr>
              <a:t>関する条例　　</a:t>
            </a:r>
            <a:endParaRPr lang="en-US" altLang="ja-JP" sz="900" dirty="0" smtClean="0">
              <a:solidFill>
                <a:schemeClr val="tx1"/>
              </a:solidFill>
            </a:endParaRPr>
          </a:p>
          <a:p>
            <a:r>
              <a:rPr lang="ja-JP" altLang="en-US" sz="900" dirty="0">
                <a:solidFill>
                  <a:schemeClr val="tx1"/>
                </a:solidFill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</a:rPr>
              <a:t>　　　　　　　　　　　　　　　　　　（</a:t>
            </a:r>
            <a:r>
              <a:rPr lang="en-US" altLang="ja-JP" sz="900" dirty="0" smtClean="0">
                <a:solidFill>
                  <a:schemeClr val="tx1"/>
                </a:solidFill>
              </a:rPr>
              <a:t>H24.11</a:t>
            </a:r>
            <a:r>
              <a:rPr lang="ja-JP" altLang="en-US" sz="900" dirty="0" smtClean="0">
                <a:solidFill>
                  <a:schemeClr val="tx1"/>
                </a:solidFill>
              </a:rPr>
              <a:t>制定</a:t>
            </a:r>
            <a:r>
              <a:rPr lang="ja-JP" altLang="en-US" sz="900" dirty="0">
                <a:solidFill>
                  <a:schemeClr val="tx1"/>
                </a:solidFill>
              </a:rPr>
              <a:t>）</a:t>
            </a:r>
            <a:endParaRPr lang="en-US" altLang="ja-JP" sz="900" dirty="0">
              <a:solidFill>
                <a:schemeClr val="tx1"/>
              </a:solidFill>
            </a:endParaRPr>
          </a:p>
          <a:p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ja-JP" altLang="en-US" sz="1200" b="1" dirty="0" smtClean="0">
                <a:solidFill>
                  <a:prstClr val="black"/>
                </a:solidFill>
              </a:rPr>
              <a:t>○新たな危険ドラッグの出現</a:t>
            </a:r>
            <a:endParaRPr lang="en-US" altLang="ja-JP" sz="1200" b="1" dirty="0" smtClean="0">
              <a:solidFill>
                <a:prstClr val="black"/>
              </a:solidFill>
            </a:endParaRPr>
          </a:p>
          <a:p>
            <a:r>
              <a:rPr lang="ja-JP" altLang="en-US" sz="1100" dirty="0" smtClean="0">
                <a:solidFill>
                  <a:prstClr val="black"/>
                </a:solidFill>
              </a:rPr>
              <a:t>　</a:t>
            </a:r>
            <a:r>
              <a:rPr lang="ja-JP" altLang="en-US" sz="1100" dirty="0">
                <a:solidFill>
                  <a:prstClr val="black"/>
                </a:solidFill>
              </a:rPr>
              <a:t>海外で</a:t>
            </a:r>
            <a:r>
              <a:rPr lang="ja-JP" altLang="en-US" sz="1100" dirty="0" smtClean="0">
                <a:solidFill>
                  <a:prstClr val="black"/>
                </a:solidFill>
              </a:rPr>
              <a:t>オピオイド</a:t>
            </a:r>
            <a:r>
              <a:rPr lang="ja-JP" altLang="en-US" sz="1100" dirty="0">
                <a:solidFill>
                  <a:prstClr val="black"/>
                </a:solidFill>
              </a:rPr>
              <a:t>系</a:t>
            </a:r>
            <a:r>
              <a:rPr lang="ja-JP" altLang="en-US" sz="1100" dirty="0" smtClean="0">
                <a:solidFill>
                  <a:prstClr val="black"/>
                </a:solidFill>
              </a:rPr>
              <a:t>の危険</a:t>
            </a:r>
            <a:r>
              <a:rPr lang="ja-JP" altLang="en-US" sz="1100" dirty="0">
                <a:solidFill>
                  <a:prstClr val="black"/>
                </a:solidFill>
              </a:rPr>
              <a:t>ドラッグ</a:t>
            </a:r>
            <a:r>
              <a:rPr lang="ja-JP" altLang="en-US" sz="1100" dirty="0" smtClean="0">
                <a:solidFill>
                  <a:prstClr val="black"/>
                </a:solidFill>
              </a:rPr>
              <a:t>が流行し、死亡事例が発生する等、依然として新たな危険ドラッグが出現し続けている。</a:t>
            </a:r>
            <a:endParaRPr lang="en-US" altLang="ja-JP" sz="1100" dirty="0" smtClean="0">
              <a:solidFill>
                <a:prstClr val="black"/>
              </a:solidFill>
            </a:endParaRPr>
          </a:p>
          <a:p>
            <a:endParaRPr lang="en-US" altLang="ja-JP" sz="1100" dirty="0" smtClean="0">
              <a:solidFill>
                <a:prstClr val="black"/>
              </a:solidFill>
            </a:endParaRPr>
          </a:p>
          <a:p>
            <a:endParaRPr lang="en-US" altLang="ja-JP" sz="1100" dirty="0">
              <a:solidFill>
                <a:prstClr val="black"/>
              </a:solidFill>
            </a:endParaRPr>
          </a:p>
          <a:p>
            <a:endParaRPr lang="en-US" altLang="ja-JP" sz="1100" b="1" dirty="0" smtClean="0">
              <a:solidFill>
                <a:prstClr val="black"/>
              </a:solidFill>
            </a:endParaRPr>
          </a:p>
          <a:p>
            <a:endParaRPr lang="en-US" altLang="ja-JP" sz="1200" b="1" dirty="0" smtClean="0">
              <a:solidFill>
                <a:prstClr val="black"/>
              </a:solidFill>
            </a:endParaRPr>
          </a:p>
          <a:p>
            <a:r>
              <a:rPr lang="ja-JP" altLang="en-US" sz="1200" b="1" dirty="0" smtClean="0">
                <a:solidFill>
                  <a:prstClr val="black"/>
                </a:solidFill>
              </a:rPr>
              <a:t>○若者による大麻乱用の増加</a:t>
            </a:r>
            <a:endParaRPr lang="en-US" altLang="ja-JP" sz="1200" b="1" dirty="0" smtClean="0">
              <a:solidFill>
                <a:prstClr val="black"/>
              </a:solidFill>
            </a:endParaRPr>
          </a:p>
          <a:p>
            <a:r>
              <a:rPr lang="ja-JP" altLang="en-US" sz="1050" dirty="0" smtClean="0">
                <a:solidFill>
                  <a:prstClr val="black"/>
                </a:solidFill>
              </a:rPr>
              <a:t>　全国的に</a:t>
            </a:r>
            <a:r>
              <a:rPr lang="ja-JP" altLang="en-US" sz="1100" dirty="0" smtClean="0">
                <a:solidFill>
                  <a:prstClr val="black"/>
                </a:solidFill>
              </a:rPr>
              <a:t>大麻事犯</a:t>
            </a:r>
            <a:r>
              <a:rPr lang="ja-JP" altLang="en-US" sz="1100" dirty="0">
                <a:solidFill>
                  <a:prstClr val="black"/>
                </a:solidFill>
              </a:rPr>
              <a:t>の</a:t>
            </a:r>
            <a:r>
              <a:rPr lang="ja-JP" altLang="en-US" sz="1100" dirty="0" smtClean="0">
                <a:solidFill>
                  <a:prstClr val="black"/>
                </a:solidFill>
              </a:rPr>
              <a:t>検挙者数が増加。</a:t>
            </a:r>
            <a:r>
              <a:rPr lang="ja-JP" altLang="en-US" sz="1100" dirty="0">
                <a:solidFill>
                  <a:prstClr val="black"/>
                </a:solidFill>
              </a:rPr>
              <a:t>　</a:t>
            </a:r>
            <a:endParaRPr lang="en-US" altLang="ja-JP" sz="1100" dirty="0" smtClean="0">
              <a:solidFill>
                <a:prstClr val="black"/>
              </a:solidFill>
            </a:endParaRPr>
          </a:p>
          <a:p>
            <a:r>
              <a:rPr lang="ja-JP" altLang="en-US" sz="1100" dirty="0" smtClean="0">
                <a:solidFill>
                  <a:prstClr val="black"/>
                </a:solidFill>
              </a:rPr>
              <a:t>特</a:t>
            </a:r>
            <a:r>
              <a:rPr lang="ja-JP" altLang="en-US" sz="1100" dirty="0">
                <a:solidFill>
                  <a:prstClr val="black"/>
                </a:solidFill>
              </a:rPr>
              <a:t>に未成年の検挙者数が急増</a:t>
            </a:r>
            <a:r>
              <a:rPr lang="ja-JP" altLang="en-US" sz="1100" dirty="0" smtClean="0">
                <a:solidFill>
                  <a:prstClr val="black"/>
                </a:solidFill>
              </a:rPr>
              <a:t>し、府内の検挙者数も平成</a:t>
            </a:r>
            <a:r>
              <a:rPr lang="en-US" altLang="ja-JP" sz="1100" dirty="0">
                <a:solidFill>
                  <a:prstClr val="black"/>
                </a:solidFill>
              </a:rPr>
              <a:t>27</a:t>
            </a:r>
            <a:r>
              <a:rPr lang="ja-JP" altLang="en-US" sz="1100" dirty="0">
                <a:solidFill>
                  <a:prstClr val="black"/>
                </a:solidFill>
              </a:rPr>
              <a:t>年から平成</a:t>
            </a:r>
            <a:r>
              <a:rPr lang="en-US" altLang="ja-JP" sz="1100" dirty="0">
                <a:solidFill>
                  <a:prstClr val="black"/>
                </a:solidFill>
              </a:rPr>
              <a:t>28</a:t>
            </a:r>
            <a:r>
              <a:rPr lang="ja-JP" altLang="en-US" sz="1100" dirty="0">
                <a:solidFill>
                  <a:prstClr val="black"/>
                </a:solidFill>
              </a:rPr>
              <a:t>年に</a:t>
            </a:r>
            <a:r>
              <a:rPr lang="ja-JP" altLang="en-US" sz="1100" dirty="0" smtClean="0">
                <a:solidFill>
                  <a:prstClr val="black"/>
                </a:solidFill>
              </a:rPr>
              <a:t>かけて</a:t>
            </a:r>
            <a:r>
              <a:rPr lang="en-US" altLang="ja-JP" sz="1100" dirty="0" smtClean="0">
                <a:solidFill>
                  <a:prstClr val="black"/>
                </a:solidFill>
              </a:rPr>
              <a:t>2</a:t>
            </a:r>
            <a:r>
              <a:rPr lang="ja-JP" altLang="en-US" sz="1100" dirty="0" smtClean="0">
                <a:solidFill>
                  <a:prstClr val="black"/>
                </a:solidFill>
              </a:rPr>
              <a:t>倍となっている</a:t>
            </a:r>
            <a:r>
              <a:rPr lang="ja-JP" altLang="en-US" sz="1100" dirty="0">
                <a:solidFill>
                  <a:prstClr val="black"/>
                </a:solidFill>
              </a:rPr>
              <a:t>。</a:t>
            </a:r>
            <a:endParaRPr lang="en-US" altLang="ja-JP" sz="1100" dirty="0">
              <a:solidFill>
                <a:prstClr val="black"/>
              </a:solidFill>
            </a:endParaRPr>
          </a:p>
          <a:p>
            <a:r>
              <a:rPr lang="ja-JP" altLang="en-US" sz="1100" dirty="0" smtClean="0">
                <a:solidFill>
                  <a:prstClr val="black"/>
                </a:solidFill>
              </a:rPr>
              <a:t>　背景には、大麻</a:t>
            </a:r>
            <a:r>
              <a:rPr lang="ja-JP" altLang="en-US" sz="1100" dirty="0">
                <a:solidFill>
                  <a:prstClr val="black"/>
                </a:solidFill>
              </a:rPr>
              <a:t>について「身体への悪影響がない」「依存性がない」などといった誤った情報がインターネットなどを通じて</a:t>
            </a:r>
            <a:r>
              <a:rPr lang="ja-JP" altLang="en-US" sz="1100" dirty="0" smtClean="0">
                <a:solidFill>
                  <a:prstClr val="black"/>
                </a:solidFill>
              </a:rPr>
              <a:t>広がっている影響が考えられる。</a:t>
            </a:r>
            <a:endParaRPr lang="en-US" altLang="ja-JP" sz="1100" dirty="0" smtClean="0">
              <a:solidFill>
                <a:prstClr val="black"/>
              </a:solidFill>
            </a:endParaRPr>
          </a:p>
          <a:p>
            <a:endParaRPr lang="en-US" altLang="ja-JP" sz="1100" dirty="0" smtClean="0">
              <a:solidFill>
                <a:prstClr val="black"/>
              </a:solidFill>
            </a:endParaRPr>
          </a:p>
          <a:p>
            <a:endParaRPr lang="en-US" altLang="ja-JP" sz="1100" dirty="0" smtClean="0">
              <a:solidFill>
                <a:prstClr val="black"/>
              </a:solidFill>
            </a:endParaRPr>
          </a:p>
          <a:p>
            <a:endParaRPr lang="en-US" altLang="ja-JP" sz="1100" dirty="0">
              <a:solidFill>
                <a:prstClr val="black"/>
              </a:solidFill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-5469" y="4115"/>
            <a:ext cx="9906000" cy="346174"/>
          </a:xfrm>
          <a:ln>
            <a:noFill/>
          </a:ln>
        </p:spPr>
        <p:txBody>
          <a:bodyPr>
            <a:normAutofit/>
          </a:bodyPr>
          <a:lstStyle/>
          <a:p>
            <a:pPr>
              <a:tabLst>
                <a:tab pos="6905625" algn="l"/>
              </a:tabLst>
            </a:pPr>
            <a:r>
              <a:rPr lang="ja-JP" altLang="en-US" sz="1400" b="1" dirty="0" smtClean="0"/>
              <a:t>薬物乱用防止対策</a:t>
            </a:r>
            <a:r>
              <a:rPr kumimoji="1" lang="ja-JP" altLang="en-US" sz="1400" b="1" dirty="0" smtClean="0"/>
              <a:t>事業について</a:t>
            </a:r>
            <a:endParaRPr kumimoji="1" lang="ja-JP" altLang="en-US" sz="1400" b="1" dirty="0"/>
          </a:p>
        </p:txBody>
      </p:sp>
      <p:grpSp>
        <p:nvGrpSpPr>
          <p:cNvPr id="26" name="グループ化 25"/>
          <p:cNvGrpSpPr/>
          <p:nvPr/>
        </p:nvGrpSpPr>
        <p:grpSpPr>
          <a:xfrm>
            <a:off x="3008784" y="310777"/>
            <a:ext cx="6695998" cy="2686175"/>
            <a:chOff x="5188837" y="4233542"/>
            <a:chExt cx="2874625" cy="1706706"/>
          </a:xfrm>
        </p:grpSpPr>
        <p:sp>
          <p:nvSpPr>
            <p:cNvPr id="56" name="タイトル 3"/>
            <p:cNvSpPr txBox="1">
              <a:spLocks/>
            </p:cNvSpPr>
            <p:nvPr/>
          </p:nvSpPr>
          <p:spPr>
            <a:xfrm>
              <a:off x="5188837" y="4233542"/>
              <a:ext cx="1063983" cy="151786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ja-JP" altLang="en-US" sz="1200" dirty="0" smtClean="0">
                  <a:solidFill>
                    <a:prstClr val="black"/>
                  </a:solidFill>
                </a:rPr>
                <a:t>●その対策</a:t>
              </a:r>
              <a:endParaRPr lang="ja-JP" altLang="en-US" sz="800" dirty="0">
                <a:solidFill>
                  <a:prstClr val="black"/>
                </a:solidFill>
              </a:endParaRPr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5188837" y="4365950"/>
              <a:ext cx="2874625" cy="1574298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266700" indent="-266700">
                <a:defRPr/>
              </a:pPr>
              <a:endParaRPr lang="en-US" altLang="ja-JP" sz="300" dirty="0">
                <a:solidFill>
                  <a:prstClr val="black"/>
                </a:solidFill>
              </a:endParaRPr>
            </a:p>
            <a:p>
              <a:pPr marL="266700" indent="-266700">
                <a:defRPr/>
              </a:pPr>
              <a:r>
                <a:rPr lang="ja-JP" altLang="en-US" sz="1200" b="1" dirty="0" smtClean="0">
                  <a:solidFill>
                    <a:prstClr val="black"/>
                  </a:solidFill>
                </a:rPr>
                <a:t>■インターネット監視の強化、未規制物質</a:t>
              </a:r>
              <a:r>
                <a:rPr lang="ja-JP" altLang="en-US" sz="1200" b="1" dirty="0">
                  <a:solidFill>
                    <a:prstClr val="black"/>
                  </a:solidFill>
                </a:rPr>
                <a:t>の迅速な規制に</a:t>
              </a:r>
              <a:r>
                <a:rPr lang="ja-JP" altLang="en-US" sz="1200" b="1" dirty="0" smtClean="0">
                  <a:solidFill>
                    <a:prstClr val="black"/>
                  </a:solidFill>
                </a:rPr>
                <a:t>より、危険ドラッグ健康被害の防止を</a:t>
              </a:r>
              <a:r>
                <a:rPr lang="ja-JP" altLang="en-US" sz="1200" b="1" dirty="0">
                  <a:solidFill>
                    <a:prstClr val="black"/>
                  </a:solidFill>
                </a:rPr>
                <a:t>図る。</a:t>
              </a:r>
              <a:endParaRPr lang="en-US" altLang="ja-JP" sz="800" b="1" dirty="0" smtClean="0">
                <a:solidFill>
                  <a:prstClr val="black"/>
                </a:solidFill>
              </a:endParaRPr>
            </a:p>
            <a:p>
              <a:pPr marL="266700" indent="-266700"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ＭＳ Ｐゴシック"/>
                </a:rPr>
                <a:t>　</a:t>
              </a:r>
              <a:endParaRPr lang="en-US" altLang="ja-JP" sz="800" b="1" dirty="0" smtClean="0">
                <a:solidFill>
                  <a:prstClr val="black"/>
                </a:solidFill>
                <a:latin typeface="ＭＳ Ｐゴシック"/>
              </a:endParaRPr>
            </a:p>
            <a:p>
              <a:pPr indent="85725"/>
              <a:r>
                <a:rPr lang="en-US" altLang="ja-JP" sz="1200" b="1" dirty="0" smtClean="0">
                  <a:solidFill>
                    <a:prstClr val="black"/>
                  </a:solidFill>
                  <a:latin typeface="ＭＳ Ｐゴシック"/>
                </a:rPr>
                <a:t>《</a:t>
              </a:r>
              <a:r>
                <a:rPr lang="ja-JP" altLang="en-US" sz="1200" b="1" dirty="0">
                  <a:solidFill>
                    <a:prstClr val="black"/>
                  </a:solidFill>
                  <a:latin typeface="ＭＳ Ｐゴシック"/>
                </a:rPr>
                <a:t>具体的な取組み</a:t>
              </a:r>
              <a:r>
                <a:rPr lang="en-US" altLang="ja-JP" sz="1200" b="1" dirty="0" smtClean="0">
                  <a:solidFill>
                    <a:prstClr val="black"/>
                  </a:solidFill>
                  <a:latin typeface="ＭＳ Ｐゴシック"/>
                </a:rPr>
                <a:t>》</a:t>
              </a:r>
              <a:endParaRPr lang="en-US" altLang="ja-JP" sz="1200" b="1" dirty="0" smtClean="0">
                <a:solidFill>
                  <a:prstClr val="black"/>
                </a:solidFill>
              </a:endParaRPr>
            </a:p>
            <a:p>
              <a:pPr indent="85725"/>
              <a:r>
                <a:rPr lang="ja-JP" altLang="en-US" sz="1200" b="1" dirty="0" smtClean="0">
                  <a:solidFill>
                    <a:prstClr val="black"/>
                  </a:solidFill>
                </a:rPr>
                <a:t>○潜在化する流通ルートに対応した製品の買上調査の実施</a:t>
              </a:r>
              <a:endParaRPr lang="en-US" altLang="ja-JP" sz="1200" b="1" dirty="0" smtClean="0">
                <a:solidFill>
                  <a:prstClr val="black"/>
                </a:solidFill>
              </a:endParaRPr>
            </a:p>
            <a:p>
              <a:pPr marL="266700" indent="-174625">
                <a:defRPr/>
              </a:pPr>
              <a:r>
                <a:rPr lang="ja-JP" altLang="en-US" sz="1100" b="1" dirty="0" smtClean="0">
                  <a:solidFill>
                    <a:prstClr val="black"/>
                  </a:solidFill>
                  <a:latin typeface="ＭＳ Ｐゴシック"/>
                </a:rPr>
                <a:t>　</a:t>
              </a:r>
              <a:r>
                <a:rPr lang="ja-JP" altLang="en-US" sz="1100" dirty="0" smtClean="0">
                  <a:solidFill>
                    <a:prstClr val="black"/>
                  </a:solidFill>
                  <a:latin typeface="ＭＳ Ｐゴシック"/>
                </a:rPr>
                <a:t>・府庁の回線から独立したスマートフォンを用いて、インターネット販売</a:t>
              </a:r>
              <a:endParaRPr lang="en-US" altLang="ja-JP" sz="1100" dirty="0" smtClean="0">
                <a:solidFill>
                  <a:prstClr val="black"/>
                </a:solidFill>
                <a:latin typeface="ＭＳ Ｐゴシック"/>
              </a:endParaRPr>
            </a:p>
            <a:p>
              <a:pPr marL="266700" indent="-174625">
                <a:defRPr/>
              </a:pPr>
              <a:r>
                <a:rPr lang="ja-JP" altLang="en-US" sz="1100" dirty="0">
                  <a:solidFill>
                    <a:prstClr val="black"/>
                  </a:solidFill>
                  <a:latin typeface="ＭＳ Ｐゴシック"/>
                </a:rPr>
                <a:t>　</a:t>
              </a:r>
              <a:r>
                <a:rPr lang="ja-JP" altLang="en-US" sz="1100" dirty="0" smtClean="0">
                  <a:solidFill>
                    <a:prstClr val="black"/>
                  </a:solidFill>
                  <a:latin typeface="ＭＳ Ｐゴシック"/>
                </a:rPr>
                <a:t>　サイトからの製品の買上調査を実施。</a:t>
              </a:r>
              <a:endParaRPr lang="en-US" altLang="ja-JP" sz="1100" dirty="0" smtClean="0">
                <a:solidFill>
                  <a:prstClr val="black"/>
                </a:solidFill>
                <a:latin typeface="ＭＳ Ｐゴシック"/>
              </a:endParaRPr>
            </a:p>
            <a:p>
              <a:pPr marL="266700" indent="-174625">
                <a:defRPr/>
              </a:pPr>
              <a:r>
                <a:rPr lang="ja-JP" altLang="en-US" sz="1100" dirty="0" smtClean="0">
                  <a:solidFill>
                    <a:prstClr val="black"/>
                  </a:solidFill>
                  <a:latin typeface="ＭＳ Ｐゴシック"/>
                </a:rPr>
                <a:t>　・指定薬物が検出された販売サイトに対し販売中止の警告等を実施。</a:t>
              </a:r>
              <a:endParaRPr lang="en-US" altLang="ja-JP" sz="1100" dirty="0" smtClean="0">
                <a:solidFill>
                  <a:prstClr val="black"/>
                </a:solidFill>
                <a:latin typeface="ＭＳ Ｐゴシック"/>
              </a:endParaRPr>
            </a:p>
            <a:p>
              <a:pPr marL="266700" indent="-174625">
                <a:defRPr/>
              </a:pPr>
              <a:r>
                <a:rPr lang="ja-JP" altLang="en-US" sz="1100" dirty="0">
                  <a:solidFill>
                    <a:prstClr val="black"/>
                  </a:solidFill>
                  <a:latin typeface="ＭＳ Ｐゴシック"/>
                </a:rPr>
                <a:t>　</a:t>
              </a:r>
              <a:r>
                <a:rPr lang="ja-JP" altLang="en-US" sz="1100" dirty="0" smtClean="0">
                  <a:solidFill>
                    <a:prstClr val="black"/>
                  </a:solidFill>
                  <a:latin typeface="ＭＳ Ｐゴシック"/>
                </a:rPr>
                <a:t>　未規制薬物が検出された場合は、速やかに知事指定薬物に指定。</a:t>
              </a:r>
              <a:endParaRPr lang="en-US" altLang="ja-JP" sz="800" dirty="0" smtClean="0">
                <a:solidFill>
                  <a:prstClr val="black"/>
                </a:solidFill>
                <a:latin typeface="ＭＳ Ｐゴシック"/>
              </a:endParaRPr>
            </a:p>
            <a:p>
              <a:pPr marL="266700" indent="-174625">
                <a:defRPr/>
              </a:pPr>
              <a:r>
                <a:rPr lang="ja-JP" altLang="en-US" sz="800" dirty="0" smtClean="0">
                  <a:solidFill>
                    <a:prstClr val="black"/>
                  </a:solidFill>
                  <a:latin typeface="ＭＳ Ｐゴシック"/>
                </a:rPr>
                <a:t>　</a:t>
              </a:r>
              <a:endParaRPr lang="en-US" altLang="ja-JP" sz="800" b="1" dirty="0" smtClean="0">
                <a:solidFill>
                  <a:prstClr val="black"/>
                </a:solidFill>
              </a:endParaRPr>
            </a:p>
            <a:p>
              <a:pPr indent="85725"/>
              <a:r>
                <a:rPr lang="ja-JP" altLang="en-US" sz="1200" b="1" dirty="0" smtClean="0">
                  <a:solidFill>
                    <a:prstClr val="black"/>
                  </a:solidFill>
                </a:rPr>
                <a:t>○</a:t>
              </a:r>
              <a:r>
                <a:rPr lang="ja-JP" altLang="ja-JP" sz="1200" b="1" dirty="0" smtClean="0">
                  <a:solidFill>
                    <a:prstClr val="black"/>
                  </a:solidFill>
                </a:rPr>
                <a:t>迅速な</a:t>
              </a:r>
              <a:r>
                <a:rPr lang="ja-JP" altLang="en-US" sz="1200" b="1" dirty="0" smtClean="0">
                  <a:solidFill>
                    <a:prstClr val="black"/>
                  </a:solidFill>
                </a:rPr>
                <a:t>知事</a:t>
              </a:r>
              <a:r>
                <a:rPr lang="ja-JP" altLang="ja-JP" sz="1200" b="1" dirty="0" smtClean="0">
                  <a:solidFill>
                    <a:prstClr val="black"/>
                  </a:solidFill>
                </a:rPr>
                <a:t>指定</a:t>
              </a:r>
              <a:r>
                <a:rPr lang="ja-JP" altLang="en-US" sz="1200" b="1" dirty="0" smtClean="0">
                  <a:solidFill>
                    <a:prstClr val="black"/>
                  </a:solidFill>
                </a:rPr>
                <a:t>の実施</a:t>
              </a:r>
              <a:endParaRPr lang="en-US" altLang="ja-JP" sz="1200" b="1" dirty="0" smtClean="0">
                <a:solidFill>
                  <a:prstClr val="black"/>
                </a:solidFill>
              </a:endParaRPr>
            </a:p>
            <a:p>
              <a:pPr marL="266700" indent="-174625">
                <a:defRPr/>
              </a:pPr>
              <a:r>
                <a:rPr lang="ja-JP" altLang="en-US" sz="1100" dirty="0" smtClean="0">
                  <a:solidFill>
                    <a:prstClr val="black"/>
                  </a:solidFill>
                  <a:latin typeface="ＭＳ Ｐゴシック"/>
                </a:rPr>
                <a:t>　・</a:t>
              </a:r>
              <a:r>
                <a:rPr lang="ja-JP" altLang="en-US" sz="1100" dirty="0">
                  <a:solidFill>
                    <a:prstClr val="black"/>
                  </a:solidFill>
                  <a:latin typeface="ＭＳ Ｐゴシック"/>
                </a:rPr>
                <a:t>新た</a:t>
              </a:r>
              <a:r>
                <a:rPr lang="ja-JP" altLang="en-US" sz="1100" dirty="0" smtClean="0">
                  <a:solidFill>
                    <a:prstClr val="black"/>
                  </a:solidFill>
                  <a:latin typeface="ＭＳ Ｐゴシック"/>
                </a:rPr>
                <a:t>な危険ドラッグについて</a:t>
              </a:r>
              <a:r>
                <a:rPr lang="ja-JP" altLang="en-US" sz="1100" dirty="0">
                  <a:solidFill>
                    <a:prstClr val="black"/>
                  </a:solidFill>
                  <a:latin typeface="ＭＳ Ｐゴシック"/>
                </a:rPr>
                <a:t>、大阪健康安全基盤研究所と協力</a:t>
              </a:r>
              <a:r>
                <a:rPr lang="ja-JP" altLang="en-US" sz="1100" dirty="0" smtClean="0">
                  <a:solidFill>
                    <a:prstClr val="black"/>
                  </a:solidFill>
                  <a:latin typeface="ＭＳ Ｐゴシック"/>
                </a:rPr>
                <a:t>して調査</a:t>
              </a:r>
              <a:r>
                <a:rPr lang="ja-JP" altLang="en-US" sz="1100" dirty="0">
                  <a:solidFill>
                    <a:prstClr val="black"/>
                  </a:solidFill>
                  <a:latin typeface="ＭＳ Ｐゴシック"/>
                </a:rPr>
                <a:t>研究を行い</a:t>
              </a:r>
              <a:r>
                <a:rPr lang="ja-JP" altLang="en-US" sz="1100" dirty="0" smtClean="0">
                  <a:solidFill>
                    <a:prstClr val="black"/>
                  </a:solidFill>
                  <a:latin typeface="ＭＳ Ｐゴシック"/>
                </a:rPr>
                <a:t>、</a:t>
              </a:r>
              <a:endParaRPr lang="en-US" altLang="ja-JP" sz="1100" dirty="0" smtClean="0">
                <a:solidFill>
                  <a:prstClr val="black"/>
                </a:solidFill>
                <a:latin typeface="ＭＳ Ｐゴシック"/>
              </a:endParaRPr>
            </a:p>
            <a:p>
              <a:pPr marL="266700" indent="-174625">
                <a:defRPr/>
              </a:pPr>
              <a:r>
                <a:rPr lang="ja-JP" altLang="en-US" sz="1100" dirty="0">
                  <a:solidFill>
                    <a:prstClr val="black"/>
                  </a:solidFill>
                  <a:latin typeface="ＭＳ Ｐゴシック"/>
                </a:rPr>
                <a:t>　</a:t>
              </a:r>
              <a:r>
                <a:rPr lang="ja-JP" altLang="en-US" sz="1100" dirty="0" smtClean="0">
                  <a:solidFill>
                    <a:prstClr val="black"/>
                  </a:solidFill>
                  <a:latin typeface="ＭＳ Ｐゴシック"/>
                </a:rPr>
                <a:t>　国</a:t>
              </a:r>
              <a:r>
                <a:rPr lang="ja-JP" altLang="en-US" sz="1100" dirty="0">
                  <a:solidFill>
                    <a:prstClr val="black"/>
                  </a:solidFill>
                  <a:latin typeface="ＭＳ Ｐゴシック"/>
                </a:rPr>
                <a:t>に先んじて知事指定</a:t>
              </a:r>
              <a:r>
                <a:rPr lang="ja-JP" altLang="en-US" sz="1100" dirty="0" smtClean="0">
                  <a:solidFill>
                    <a:prstClr val="black"/>
                  </a:solidFill>
                  <a:latin typeface="ＭＳ Ｐゴシック"/>
                </a:rPr>
                <a:t>薬物に指定することで、府内</a:t>
              </a:r>
              <a:r>
                <a:rPr lang="ja-JP" altLang="en-US" sz="1100" dirty="0">
                  <a:solidFill>
                    <a:prstClr val="black"/>
                  </a:solidFill>
                  <a:latin typeface="ＭＳ Ｐゴシック"/>
                </a:rPr>
                <a:t>への</a:t>
              </a:r>
              <a:r>
                <a:rPr lang="ja-JP" altLang="en-US" sz="1100" dirty="0" smtClean="0">
                  <a:solidFill>
                    <a:prstClr val="black"/>
                  </a:solidFill>
                  <a:latin typeface="ＭＳ Ｐゴシック"/>
                </a:rPr>
                <a:t>流入を防止。</a:t>
              </a:r>
              <a:endParaRPr lang="en-US" altLang="ja-JP" sz="1100" dirty="0" smtClean="0">
                <a:solidFill>
                  <a:prstClr val="black"/>
                </a:solidFill>
                <a:latin typeface="ＭＳ Ｐゴシック"/>
              </a:endParaRPr>
            </a:p>
            <a:p>
              <a:pPr marL="266700" indent="-174625">
                <a:defRPr/>
              </a:pPr>
              <a:r>
                <a:rPr lang="ja-JP" altLang="en-US" sz="1100" dirty="0" smtClean="0">
                  <a:solidFill>
                    <a:prstClr val="black"/>
                  </a:solidFill>
                  <a:latin typeface="ＭＳ Ｐゴシック"/>
                </a:rPr>
                <a:t>　・平成</a:t>
              </a:r>
              <a:r>
                <a:rPr lang="en-US" altLang="ja-JP" sz="1100" dirty="0" smtClean="0">
                  <a:solidFill>
                    <a:prstClr val="black"/>
                  </a:solidFill>
                  <a:latin typeface="ＭＳ Ｐゴシック"/>
                </a:rPr>
                <a:t>29</a:t>
              </a:r>
              <a:r>
                <a:rPr lang="ja-JP" altLang="en-US" sz="1100" dirty="0" smtClean="0">
                  <a:solidFill>
                    <a:prstClr val="black"/>
                  </a:solidFill>
                  <a:latin typeface="ＭＳ Ｐゴシック"/>
                </a:rPr>
                <a:t>年度は新たに</a:t>
              </a:r>
              <a:r>
                <a:rPr lang="en-US" altLang="ja-JP" sz="1100" dirty="0" smtClean="0">
                  <a:solidFill>
                    <a:prstClr val="black"/>
                  </a:solidFill>
                  <a:latin typeface="ＭＳ Ｐゴシック"/>
                </a:rPr>
                <a:t>11</a:t>
              </a:r>
              <a:r>
                <a:rPr lang="ja-JP" altLang="en-US" sz="1100" dirty="0" smtClean="0">
                  <a:solidFill>
                    <a:prstClr val="black"/>
                  </a:solidFill>
                  <a:latin typeface="ＭＳ Ｐゴシック"/>
                </a:rPr>
                <a:t>物質（</a:t>
              </a:r>
              <a:r>
                <a:rPr lang="en-US" altLang="ja-JP" sz="1100" dirty="0" smtClean="0">
                  <a:solidFill>
                    <a:prstClr val="black"/>
                  </a:solidFill>
                  <a:latin typeface="ＭＳ Ｐゴシック"/>
                </a:rPr>
                <a:t>12</a:t>
              </a:r>
              <a:r>
                <a:rPr lang="ja-JP" altLang="en-US" sz="1100" dirty="0" smtClean="0">
                  <a:solidFill>
                    <a:prstClr val="black"/>
                  </a:solidFill>
                  <a:latin typeface="ＭＳ Ｐゴシック"/>
                </a:rPr>
                <a:t>月末時点）を知事指定薬物に指定。</a:t>
              </a:r>
              <a:endParaRPr lang="en-US" altLang="ja-JP" sz="1100" dirty="0" smtClean="0">
                <a:solidFill>
                  <a:prstClr val="black"/>
                </a:solidFill>
                <a:latin typeface="ＭＳ Ｐゴシック"/>
              </a:endParaRPr>
            </a:p>
            <a:p>
              <a:pPr marL="266700" indent="-174625">
                <a:defRPr/>
              </a:pPr>
              <a:r>
                <a:rPr lang="ja-JP" altLang="en-US" sz="1100" dirty="0">
                  <a:solidFill>
                    <a:prstClr val="black"/>
                  </a:solidFill>
                  <a:latin typeface="ＭＳ Ｐゴシック"/>
                </a:rPr>
                <a:t>　</a:t>
              </a:r>
              <a:r>
                <a:rPr lang="ja-JP" altLang="en-US" sz="1100" dirty="0" smtClean="0">
                  <a:solidFill>
                    <a:prstClr val="black"/>
                  </a:solidFill>
                  <a:latin typeface="ＭＳ Ｐゴシック"/>
                </a:rPr>
                <a:t>　これまで計</a:t>
              </a:r>
              <a:r>
                <a:rPr lang="en-US" altLang="ja-JP" sz="1100" dirty="0" smtClean="0">
                  <a:solidFill>
                    <a:prstClr val="black"/>
                  </a:solidFill>
                  <a:latin typeface="ＭＳ Ｐゴシック"/>
                </a:rPr>
                <a:t>109</a:t>
              </a:r>
              <a:r>
                <a:rPr lang="ja-JP" altLang="en-US" sz="1100" dirty="0" smtClean="0">
                  <a:solidFill>
                    <a:prstClr val="black"/>
                  </a:solidFill>
                  <a:latin typeface="ＭＳ Ｐゴシック"/>
                </a:rPr>
                <a:t>物質を指定。全物質が国</a:t>
              </a:r>
              <a:r>
                <a:rPr lang="ja-JP" altLang="en-US" sz="1100" dirty="0">
                  <a:solidFill>
                    <a:prstClr val="black"/>
                  </a:solidFill>
                  <a:latin typeface="ＭＳ Ｐゴシック"/>
                </a:rPr>
                <a:t>指定薬物に</a:t>
              </a:r>
              <a:r>
                <a:rPr lang="ja-JP" altLang="en-US" sz="1100" dirty="0" smtClean="0">
                  <a:solidFill>
                    <a:prstClr val="black"/>
                  </a:solidFill>
                  <a:latin typeface="ＭＳ Ｐゴシック"/>
                </a:rPr>
                <a:t>移行し全国で規制される。</a:t>
              </a:r>
              <a:endParaRPr lang="en-US" altLang="ja-JP" sz="1100" dirty="0" smtClean="0">
                <a:solidFill>
                  <a:prstClr val="black"/>
                </a:solidFill>
                <a:latin typeface="ＭＳ Ｐゴシック"/>
              </a:endParaRPr>
            </a:p>
          </p:txBody>
        </p:sp>
      </p:grpSp>
      <p:sp>
        <p:nvSpPr>
          <p:cNvPr id="49" name="正方形/長方形 48"/>
          <p:cNvSpPr/>
          <p:nvPr/>
        </p:nvSpPr>
        <p:spPr>
          <a:xfrm>
            <a:off x="3008789" y="3154289"/>
            <a:ext cx="6695995" cy="345638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6700" indent="-266700">
              <a:defRPr/>
            </a:pPr>
            <a:endParaRPr lang="en-US" altLang="ja-JP" sz="400" dirty="0">
              <a:solidFill>
                <a:prstClr val="black"/>
              </a:solidFill>
            </a:endParaRPr>
          </a:p>
          <a:p>
            <a:pPr marL="266700" indent="-266700">
              <a:lnSpc>
                <a:spcPct val="150000"/>
              </a:lnSpc>
              <a:defRPr/>
            </a:pPr>
            <a:r>
              <a:rPr lang="ja-JP" altLang="en-US" sz="1200" b="1" dirty="0" smtClean="0">
                <a:solidFill>
                  <a:prstClr val="black"/>
                </a:solidFill>
              </a:rPr>
              <a:t>■青少年を中心とした府民</a:t>
            </a:r>
            <a:r>
              <a:rPr lang="ja-JP" altLang="en-US" sz="1200" b="1" dirty="0">
                <a:solidFill>
                  <a:prstClr val="black"/>
                </a:solidFill>
              </a:rPr>
              <a:t>に</a:t>
            </a:r>
            <a:r>
              <a:rPr lang="ja-JP" altLang="en-US" sz="1200" b="1" dirty="0" smtClean="0">
                <a:solidFill>
                  <a:prstClr val="black"/>
                </a:solidFill>
              </a:rPr>
              <a:t>向けて、正しい</a:t>
            </a:r>
            <a:r>
              <a:rPr lang="ja-JP" altLang="en-US" sz="1200" b="1" dirty="0">
                <a:solidFill>
                  <a:prstClr val="black"/>
                </a:solidFill>
              </a:rPr>
              <a:t>知識</a:t>
            </a:r>
            <a:r>
              <a:rPr lang="ja-JP" altLang="en-US" sz="1200" b="1" dirty="0" smtClean="0">
                <a:solidFill>
                  <a:prstClr val="black"/>
                </a:solidFill>
              </a:rPr>
              <a:t>を普及・啓発し、薬物乱用の未然防止を図る。</a:t>
            </a:r>
            <a:endParaRPr lang="en-US" altLang="ja-JP" sz="800" b="1" dirty="0">
              <a:solidFill>
                <a:prstClr val="black"/>
              </a:solidFill>
            </a:endParaRPr>
          </a:p>
          <a:p>
            <a:pPr marL="85725" indent="6350">
              <a:defRPr/>
            </a:pPr>
            <a:r>
              <a:rPr lang="ja-JP" altLang="en-US" sz="800" b="1" dirty="0" smtClean="0">
                <a:solidFill>
                  <a:prstClr val="black"/>
                </a:solidFill>
              </a:rPr>
              <a:t>　</a:t>
            </a:r>
            <a:endParaRPr lang="en-US" altLang="ja-JP" sz="800" dirty="0" smtClean="0">
              <a:solidFill>
                <a:prstClr val="black"/>
              </a:solidFill>
            </a:endParaRPr>
          </a:p>
          <a:p>
            <a:pPr marL="92075">
              <a:defRPr/>
            </a:pPr>
            <a:r>
              <a:rPr lang="en-US" altLang="ja-JP" sz="1200" b="1" dirty="0" smtClean="0">
                <a:solidFill>
                  <a:prstClr val="black"/>
                </a:solidFill>
                <a:latin typeface="ＭＳ Ｐゴシック"/>
              </a:rPr>
              <a:t>《</a:t>
            </a:r>
            <a:r>
              <a:rPr lang="ja-JP" altLang="en-US" sz="1200" b="1" dirty="0" smtClean="0">
                <a:solidFill>
                  <a:prstClr val="black"/>
                </a:solidFill>
                <a:latin typeface="ＭＳ Ｐゴシック"/>
              </a:rPr>
              <a:t>具体的な取組み</a:t>
            </a:r>
            <a:r>
              <a:rPr lang="en-US" altLang="ja-JP" sz="1200" b="1" dirty="0">
                <a:solidFill>
                  <a:prstClr val="black"/>
                </a:solidFill>
                <a:latin typeface="ＭＳ Ｐゴシック"/>
              </a:rPr>
              <a:t>》</a:t>
            </a:r>
          </a:p>
          <a:p>
            <a:pPr marL="93658" lvl="0">
              <a:defRPr/>
            </a:pPr>
            <a:r>
              <a:rPr lang="ja-JP" altLang="en-US" sz="1200" b="1" dirty="0" smtClean="0">
                <a:solidFill>
                  <a:prstClr val="black"/>
                </a:solidFill>
                <a:latin typeface="ＭＳ Ｐゴシック"/>
              </a:rPr>
              <a:t>○学校における薬物乱用防止教室１００％実施のための支援</a:t>
            </a:r>
            <a:endParaRPr lang="en-US" altLang="ja-JP" sz="1400" b="1" dirty="0">
              <a:solidFill>
                <a:prstClr val="black"/>
              </a:solidFill>
              <a:latin typeface="ＭＳ Ｐゴシック"/>
            </a:endParaRPr>
          </a:p>
          <a:p>
            <a:pPr marL="93658" lvl="0">
              <a:defRPr/>
            </a:pPr>
            <a:r>
              <a:rPr lang="ja-JP" altLang="en-US" sz="1100" dirty="0">
                <a:solidFill>
                  <a:prstClr val="black"/>
                </a:solidFill>
                <a:latin typeface="ＭＳ Ｐゴシック"/>
              </a:rPr>
              <a:t>　</a:t>
            </a:r>
            <a:r>
              <a:rPr lang="ja-JP" altLang="en-US" sz="1100" dirty="0" smtClean="0">
                <a:solidFill>
                  <a:prstClr val="black"/>
                </a:solidFill>
                <a:latin typeface="ＭＳ Ｐゴシック"/>
              </a:rPr>
              <a:t>・小・中・高校からの依頼に応じ、ボランティア</a:t>
            </a:r>
            <a:r>
              <a:rPr lang="ja-JP" altLang="en-US" sz="1100" dirty="0">
                <a:solidFill>
                  <a:prstClr val="black"/>
                </a:solidFill>
                <a:latin typeface="ＭＳ Ｐゴシック"/>
              </a:rPr>
              <a:t>の薬物乱用</a:t>
            </a:r>
            <a:r>
              <a:rPr lang="ja-JP" altLang="en-US" sz="1100" dirty="0" smtClean="0">
                <a:solidFill>
                  <a:prstClr val="black"/>
                </a:solidFill>
                <a:latin typeface="ＭＳ Ｐゴシック"/>
              </a:rPr>
              <a:t>防止指導員（薬剤師、保護司等）を講師として派遣。</a:t>
            </a:r>
            <a:endParaRPr lang="en-US" altLang="ja-JP" sz="600" dirty="0">
              <a:solidFill>
                <a:prstClr val="black"/>
              </a:solidFill>
              <a:latin typeface="ＭＳ Ｐゴシック"/>
            </a:endParaRPr>
          </a:p>
          <a:p>
            <a:pPr marL="93658" lvl="0">
              <a:defRPr/>
            </a:pPr>
            <a:r>
              <a:rPr lang="ja-JP" altLang="en-US" sz="1100" dirty="0">
                <a:solidFill>
                  <a:prstClr val="black"/>
                </a:solidFill>
                <a:latin typeface="ＭＳ Ｐゴシック"/>
              </a:rPr>
              <a:t>　</a:t>
            </a:r>
            <a:r>
              <a:rPr lang="ja-JP" altLang="en-US" sz="1100" dirty="0" smtClean="0">
                <a:solidFill>
                  <a:prstClr val="black"/>
                </a:solidFill>
                <a:latin typeface="ＭＳ Ｐゴシック"/>
              </a:rPr>
              <a:t>・リーフレット</a:t>
            </a:r>
            <a:r>
              <a:rPr lang="ja-JP" altLang="en-US" sz="1100" dirty="0">
                <a:solidFill>
                  <a:prstClr val="black"/>
                </a:solidFill>
                <a:latin typeface="ＭＳ Ｐゴシック"/>
              </a:rPr>
              <a:t>等の資材提供や啓発ＤＶＤの貸出しなど</a:t>
            </a:r>
            <a:r>
              <a:rPr lang="ja-JP" altLang="en-US" sz="1100" dirty="0" smtClean="0">
                <a:solidFill>
                  <a:prstClr val="black"/>
                </a:solidFill>
                <a:latin typeface="ＭＳ Ｐゴシック"/>
              </a:rPr>
              <a:t>を実施。</a:t>
            </a:r>
            <a:endParaRPr lang="en-US" altLang="ja-JP" sz="1100" dirty="0">
              <a:solidFill>
                <a:prstClr val="black"/>
              </a:solidFill>
              <a:latin typeface="ＭＳ Ｐゴシック"/>
            </a:endParaRPr>
          </a:p>
          <a:p>
            <a:pPr marL="93658" lvl="0">
              <a:defRPr/>
            </a:pPr>
            <a:r>
              <a:rPr lang="ja-JP" altLang="en-US" sz="1100" dirty="0">
                <a:solidFill>
                  <a:prstClr val="black"/>
                </a:solidFill>
                <a:latin typeface="ＭＳ Ｐゴシック"/>
              </a:rPr>
              <a:t>　</a:t>
            </a:r>
            <a:r>
              <a:rPr lang="ja-JP" altLang="en-US" sz="1100" dirty="0" smtClean="0">
                <a:solidFill>
                  <a:prstClr val="black"/>
                </a:solidFill>
                <a:latin typeface="ＭＳ Ｐゴシック"/>
              </a:rPr>
              <a:t>・薬物</a:t>
            </a:r>
            <a:r>
              <a:rPr lang="ja-JP" altLang="en-US" sz="1100" dirty="0">
                <a:solidFill>
                  <a:prstClr val="black"/>
                </a:solidFill>
                <a:latin typeface="ＭＳ Ｐゴシック"/>
              </a:rPr>
              <a:t>乱用防止指導員の養成・資質向上の</a:t>
            </a:r>
            <a:r>
              <a:rPr lang="ja-JP" altLang="en-US" sz="1100" dirty="0" smtClean="0">
                <a:solidFill>
                  <a:prstClr val="black"/>
                </a:solidFill>
                <a:latin typeface="ＭＳ Ｐゴシック"/>
              </a:rPr>
              <a:t>ため、府教育庁等の関係機関と連携し、研修会を開催。</a:t>
            </a:r>
            <a:endParaRPr lang="en-US" altLang="ja-JP" sz="800" dirty="0" smtClean="0">
              <a:solidFill>
                <a:prstClr val="black"/>
              </a:solidFill>
              <a:latin typeface="ＭＳ Ｐゴシック"/>
            </a:endParaRPr>
          </a:p>
          <a:p>
            <a:pPr marL="93658" lvl="0">
              <a:defRPr/>
            </a:pPr>
            <a:endParaRPr lang="en-US" altLang="ja-JP" sz="800" dirty="0" smtClean="0">
              <a:solidFill>
                <a:prstClr val="black"/>
              </a:solidFill>
              <a:latin typeface="ＭＳ Ｐゴシック"/>
            </a:endParaRPr>
          </a:p>
          <a:p>
            <a:pPr marL="93658" lvl="0">
              <a:defRPr/>
            </a:pPr>
            <a:endParaRPr lang="en-US" altLang="ja-JP" sz="800" dirty="0" smtClean="0">
              <a:solidFill>
                <a:prstClr val="black"/>
              </a:solidFill>
              <a:latin typeface="ＭＳ Ｐゴシック"/>
            </a:endParaRPr>
          </a:p>
          <a:p>
            <a:pPr marL="93658" lvl="0">
              <a:defRPr/>
            </a:pPr>
            <a:r>
              <a:rPr lang="ja-JP" altLang="en-US" sz="1200" b="1" dirty="0" smtClean="0">
                <a:solidFill>
                  <a:prstClr val="black"/>
                </a:solidFill>
                <a:latin typeface="ＭＳ Ｐゴシック"/>
              </a:rPr>
              <a:t>○大学内での薬物</a:t>
            </a:r>
            <a:r>
              <a:rPr lang="ja-JP" altLang="en-US" sz="1200" b="1" dirty="0">
                <a:solidFill>
                  <a:prstClr val="black"/>
                </a:solidFill>
                <a:latin typeface="ＭＳ Ｐゴシック"/>
              </a:rPr>
              <a:t>乱用防止啓発の充実</a:t>
            </a:r>
            <a:endParaRPr lang="en-US" altLang="ja-JP" sz="1600" b="1" dirty="0">
              <a:solidFill>
                <a:prstClr val="black"/>
              </a:solidFill>
              <a:latin typeface="ＭＳ Ｐゴシック"/>
            </a:endParaRPr>
          </a:p>
          <a:p>
            <a:pPr marL="93658">
              <a:defRPr/>
            </a:pPr>
            <a:r>
              <a:rPr lang="ja-JP" altLang="en-US" sz="1100" dirty="0" smtClean="0">
                <a:solidFill>
                  <a:prstClr val="black"/>
                </a:solidFill>
                <a:latin typeface="ＭＳ Ｐゴシック"/>
              </a:rPr>
              <a:t>　・大学</a:t>
            </a:r>
            <a:r>
              <a:rPr lang="ja-JP" altLang="en-US" sz="1100" dirty="0">
                <a:solidFill>
                  <a:prstClr val="black"/>
                </a:solidFill>
                <a:latin typeface="ＭＳ Ｐゴシック"/>
              </a:rPr>
              <a:t>関係者に</a:t>
            </a:r>
            <a:r>
              <a:rPr lang="ja-JP" altLang="en-US" sz="1100" dirty="0" smtClean="0">
                <a:solidFill>
                  <a:prstClr val="black"/>
                </a:solidFill>
                <a:latin typeface="ＭＳ Ｐゴシック"/>
              </a:rPr>
              <a:t>対して</a:t>
            </a:r>
            <a:r>
              <a:rPr lang="ja-JP" altLang="en-US" sz="1100" dirty="0">
                <a:solidFill>
                  <a:prstClr val="black"/>
                </a:solidFill>
                <a:latin typeface="ＭＳ Ｐゴシック"/>
              </a:rPr>
              <a:t>大学内での自発的な啓発活動</a:t>
            </a:r>
            <a:r>
              <a:rPr lang="ja-JP" altLang="en-US" sz="1100" dirty="0" smtClean="0">
                <a:solidFill>
                  <a:prstClr val="black"/>
                </a:solidFill>
                <a:latin typeface="ＭＳ Ｐゴシック"/>
              </a:rPr>
              <a:t>を</a:t>
            </a:r>
            <a:endParaRPr lang="en-US" altLang="ja-JP" sz="1100" dirty="0" smtClean="0">
              <a:solidFill>
                <a:prstClr val="black"/>
              </a:solidFill>
              <a:latin typeface="ＭＳ Ｐゴシック"/>
            </a:endParaRPr>
          </a:p>
          <a:p>
            <a:pPr marL="93658">
              <a:defRPr/>
            </a:pPr>
            <a:r>
              <a:rPr lang="ja-JP" altLang="en-US" sz="1100" dirty="0" smtClean="0">
                <a:solidFill>
                  <a:prstClr val="black"/>
                </a:solidFill>
                <a:latin typeface="ＭＳ Ｐゴシック"/>
              </a:rPr>
              <a:t>　　支援するための説明会を開催。</a:t>
            </a:r>
            <a:endParaRPr lang="en-US" altLang="ja-JP" sz="1100" dirty="0" smtClean="0">
              <a:solidFill>
                <a:prstClr val="black"/>
              </a:solidFill>
              <a:latin typeface="ＭＳ Ｐゴシック"/>
            </a:endParaRPr>
          </a:p>
          <a:p>
            <a:pPr marL="93658">
              <a:defRPr/>
            </a:pPr>
            <a:endParaRPr lang="en-US" altLang="ja-JP" sz="800" dirty="0" smtClean="0">
              <a:solidFill>
                <a:prstClr val="black"/>
              </a:solidFill>
              <a:latin typeface="ＭＳ Ｐゴシック"/>
            </a:endParaRPr>
          </a:p>
          <a:p>
            <a:pPr marL="93658">
              <a:defRPr/>
            </a:pPr>
            <a:endParaRPr lang="en-US" altLang="ja-JP" sz="800" dirty="0">
              <a:solidFill>
                <a:prstClr val="black"/>
              </a:solidFill>
              <a:latin typeface="ＭＳ Ｐゴシック"/>
            </a:endParaRPr>
          </a:p>
          <a:p>
            <a:pPr marL="93658" lvl="0">
              <a:defRPr/>
            </a:pPr>
            <a:r>
              <a:rPr lang="ja-JP" altLang="en-US" sz="1200" b="1" dirty="0" smtClean="0">
                <a:solidFill>
                  <a:prstClr val="black"/>
                </a:solidFill>
                <a:latin typeface="ＭＳ Ｐゴシック"/>
              </a:rPr>
              <a:t>○若者が集まる場所での啓発キャンペーンの実施</a:t>
            </a:r>
            <a:endParaRPr lang="en-US" altLang="ja-JP" sz="1100" b="1" dirty="0">
              <a:solidFill>
                <a:prstClr val="black"/>
              </a:solidFill>
              <a:latin typeface="ＭＳ Ｐゴシック"/>
            </a:endParaRPr>
          </a:p>
          <a:p>
            <a:pPr marL="93658">
              <a:defRPr/>
            </a:pPr>
            <a:r>
              <a:rPr lang="ja-JP" altLang="en-US" sz="1050" dirty="0" smtClean="0">
                <a:solidFill>
                  <a:prstClr val="black"/>
                </a:solidFill>
                <a:latin typeface="ＭＳ Ｐゴシック"/>
              </a:rPr>
              <a:t>　 ・「ダメ。ゼッタイ普及運動」等の月間に合わせて</a:t>
            </a:r>
            <a:endParaRPr lang="en-US" altLang="ja-JP" sz="1050" dirty="0" smtClean="0">
              <a:solidFill>
                <a:prstClr val="black"/>
              </a:solidFill>
              <a:latin typeface="ＭＳ Ｐゴシック"/>
            </a:endParaRPr>
          </a:p>
          <a:p>
            <a:pPr marL="93658">
              <a:defRPr/>
            </a:pPr>
            <a:r>
              <a:rPr lang="ja-JP" altLang="en-US" sz="1050" dirty="0" smtClean="0">
                <a:solidFill>
                  <a:prstClr val="black"/>
                </a:solidFill>
                <a:latin typeface="ＭＳ Ｐゴシック"/>
              </a:rPr>
              <a:t>　　 </a:t>
            </a:r>
            <a:r>
              <a:rPr lang="ja-JP" altLang="en-US" sz="1050" dirty="0">
                <a:solidFill>
                  <a:prstClr val="black"/>
                </a:solidFill>
                <a:latin typeface="ＭＳ Ｐゴシック"/>
              </a:rPr>
              <a:t>大学生ボランティア、薬物乱用防止</a:t>
            </a:r>
            <a:r>
              <a:rPr lang="ja-JP" altLang="en-US" sz="1050" dirty="0" smtClean="0">
                <a:solidFill>
                  <a:prstClr val="black"/>
                </a:solidFill>
                <a:latin typeface="ＭＳ Ｐゴシック"/>
              </a:rPr>
              <a:t>指導員ら</a:t>
            </a:r>
            <a:r>
              <a:rPr lang="ja-JP" altLang="en-US" sz="1050" dirty="0">
                <a:solidFill>
                  <a:prstClr val="black"/>
                </a:solidFill>
                <a:latin typeface="ＭＳ Ｐゴシック"/>
              </a:rPr>
              <a:t>ととも</a:t>
            </a:r>
            <a:r>
              <a:rPr lang="ja-JP" altLang="en-US" sz="1050" dirty="0" smtClean="0">
                <a:solidFill>
                  <a:prstClr val="black"/>
                </a:solidFill>
                <a:latin typeface="ＭＳ Ｐゴシック"/>
              </a:rPr>
              <a:t>に</a:t>
            </a:r>
            <a:endParaRPr lang="en-US" altLang="ja-JP" sz="1050" dirty="0" smtClean="0">
              <a:solidFill>
                <a:prstClr val="black"/>
              </a:solidFill>
              <a:latin typeface="ＭＳ Ｐゴシック"/>
            </a:endParaRPr>
          </a:p>
          <a:p>
            <a:pPr marL="93658">
              <a:defRPr/>
            </a:pPr>
            <a:r>
              <a:rPr lang="ja-JP" altLang="en-US" sz="1050" dirty="0">
                <a:solidFill>
                  <a:prstClr val="black"/>
                </a:solidFill>
                <a:latin typeface="ＭＳ Ｐゴシック"/>
              </a:rPr>
              <a:t>　</a:t>
            </a:r>
            <a:r>
              <a:rPr lang="ja-JP" altLang="en-US" sz="1050" dirty="0" smtClean="0">
                <a:solidFill>
                  <a:prstClr val="black"/>
                </a:solidFill>
                <a:latin typeface="ＭＳ Ｐゴシック"/>
              </a:rPr>
              <a:t>　 若者が集まる主要駅等で啓発</a:t>
            </a:r>
            <a:r>
              <a:rPr lang="ja-JP" altLang="en-US" sz="1050" dirty="0">
                <a:solidFill>
                  <a:prstClr val="black"/>
                </a:solidFill>
                <a:latin typeface="ＭＳ Ｐゴシック"/>
              </a:rPr>
              <a:t>キャンペーンを実施</a:t>
            </a:r>
            <a:r>
              <a:rPr lang="ja-JP" altLang="en-US" sz="1050" dirty="0" smtClean="0">
                <a:solidFill>
                  <a:prstClr val="black"/>
                </a:solidFill>
                <a:latin typeface="ＭＳ Ｐゴシック"/>
              </a:rPr>
              <a:t>。</a:t>
            </a:r>
            <a:endParaRPr lang="en-US" altLang="ja-JP" sz="800" dirty="0" smtClean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232988" y="6280673"/>
            <a:ext cx="164249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900" dirty="0" smtClean="0">
                <a:solidFill>
                  <a:prstClr val="black"/>
                </a:solidFill>
                <a:latin typeface="ＭＳ Ｐゴシック"/>
              </a:rPr>
              <a:t>＜ＪＲ天王寺駅にて＞</a:t>
            </a:r>
            <a:endParaRPr lang="ja-JP" altLang="en-US" sz="900" dirty="0"/>
          </a:p>
        </p:txBody>
      </p:sp>
      <p:sp>
        <p:nvSpPr>
          <p:cNvPr id="8" name="右矢印 7"/>
          <p:cNvSpPr/>
          <p:nvPr/>
        </p:nvSpPr>
        <p:spPr>
          <a:xfrm>
            <a:off x="2720752" y="1111797"/>
            <a:ext cx="324039" cy="13681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右矢印 23"/>
          <p:cNvSpPr/>
          <p:nvPr/>
        </p:nvSpPr>
        <p:spPr>
          <a:xfrm>
            <a:off x="2720751" y="4149080"/>
            <a:ext cx="324039" cy="13681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5" name="直線コネクタ 24"/>
          <p:cNvCxnSpPr/>
          <p:nvPr/>
        </p:nvCxnSpPr>
        <p:spPr>
          <a:xfrm>
            <a:off x="103844" y="3140968"/>
            <a:ext cx="2616908" cy="1332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 descr="\\10089sv000003\05麻薬毒劇物G\03　薬物乱用防止対策関係\ダメ普及運動\ダメゼッタイ事業\H29年度\街頭キャンペーン\写真\121___06\IMG_29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3806" y="4790244"/>
            <a:ext cx="1090482" cy="145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\\10089sv000003\05麻薬毒劇物G\03　薬物乱用防止対策関係\ダメ普及運動\ダメゼッタイ事業\H29年度\街頭キャンペーン\写真\121___06\IMG_29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10" t="7126"/>
          <a:stretch/>
        </p:blipFill>
        <p:spPr bwMode="auto">
          <a:xfrm>
            <a:off x="7732351" y="4775294"/>
            <a:ext cx="1809440" cy="146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103" y="1998701"/>
            <a:ext cx="1063401" cy="823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7296" y="1111797"/>
            <a:ext cx="125818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タイトル 3"/>
          <p:cNvSpPr txBox="1">
            <a:spLocks/>
          </p:cNvSpPr>
          <p:nvPr/>
        </p:nvSpPr>
        <p:spPr>
          <a:xfrm rot="5400000">
            <a:off x="9301299" y="278701"/>
            <a:ext cx="851458" cy="314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6905625" algn="l"/>
              </a:tabLst>
            </a:pPr>
            <a:r>
              <a:rPr lang="ja-JP" altLang="en-US" sz="1200" dirty="0" smtClean="0"/>
              <a:t>資料５－２</a:t>
            </a:r>
            <a:endParaRPr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6723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2781</TotalTime>
  <Words>79</Words>
  <Application>Microsoft Office PowerPoint</Application>
  <PresentationFormat>A4 210 x 297 mm</PresentationFormat>
  <Paragraphs>58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薬物乱用防止対策事業について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＊＊＊＊事業について</dc:title>
  <dc:creator>貞德　奈美子</dc:creator>
  <cp:lastModifiedBy>HOSTNAME</cp:lastModifiedBy>
  <cp:revision>261</cp:revision>
  <cp:lastPrinted>2017-12-20T05:09:16Z</cp:lastPrinted>
  <dcterms:created xsi:type="dcterms:W3CDTF">2016-11-25T06:15:57Z</dcterms:created>
  <dcterms:modified xsi:type="dcterms:W3CDTF">2018-02-09T04:35:40Z</dcterms:modified>
</cp:coreProperties>
</file>