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6" r:id="rId3"/>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316" y="-14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0D7AAF19-CD60-4D14-AD77-662810A5276A}" type="datetimeFigureOut">
              <a:rPr kumimoji="1" lang="ja-JP" altLang="en-US" smtClean="0"/>
              <a:t>2018/2/9</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7908EFB4-9C87-4CB0-B200-000C3C1BB85B}" type="slidenum">
              <a:rPr kumimoji="1" lang="ja-JP" altLang="en-US" smtClean="0"/>
              <a:t>‹#›</a:t>
            </a:fld>
            <a:endParaRPr kumimoji="1" lang="ja-JP" altLang="en-US"/>
          </a:p>
        </p:txBody>
      </p:sp>
    </p:spTree>
    <p:extLst>
      <p:ext uri="{BB962C8B-B14F-4D97-AF65-F5344CB8AC3E}">
        <p14:creationId xmlns:p14="http://schemas.microsoft.com/office/powerpoint/2010/main" val="34713228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508156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2191191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113917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281585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3448381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41674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351702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2282188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2581582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2615135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2F9F341-B8A1-46D7-BB19-3760569FEA60}" type="datetimeFigureOut">
              <a:rPr kumimoji="1" lang="ja-JP" altLang="en-US" smtClean="0"/>
              <a:t>2018/2/9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316753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F9F341-B8A1-46D7-BB19-3760569FEA60}" type="datetimeFigureOut">
              <a:rPr kumimoji="1" lang="ja-JP" altLang="en-US" smtClean="0"/>
              <a:t>2018/2/9</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3719187-98FF-467A-8B27-2E4386C6464D}" type="slidenum">
              <a:rPr kumimoji="1" lang="ja-JP" altLang="en-US" smtClean="0"/>
              <a:t>‹#›</a:t>
            </a:fld>
            <a:endParaRPr kumimoji="1" lang="ja-JP" altLang="en-US"/>
          </a:p>
        </p:txBody>
      </p:sp>
    </p:spTree>
    <p:extLst>
      <p:ext uri="{BB962C8B-B14F-4D97-AF65-F5344CB8AC3E}">
        <p14:creationId xmlns:p14="http://schemas.microsoft.com/office/powerpoint/2010/main" val="3655750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角丸四角形 46"/>
          <p:cNvSpPr/>
          <p:nvPr/>
        </p:nvSpPr>
        <p:spPr>
          <a:xfrm>
            <a:off x="188508" y="4233357"/>
            <a:ext cx="6454625" cy="2248683"/>
          </a:xfrm>
          <a:prstGeom prst="roundRect">
            <a:avLst>
              <a:gd name="adj" fmla="val 6752"/>
            </a:avLst>
          </a:prstGeom>
          <a:solidFill>
            <a:schemeClr val="tx2">
              <a:lumMod val="20000"/>
              <a:lumOff val="80000"/>
            </a:schemeClr>
          </a:solidFill>
          <a:ln w="38100">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prstClr val="black"/>
              </a:solidFill>
            </a:endParaRPr>
          </a:p>
        </p:txBody>
      </p:sp>
      <p:sp>
        <p:nvSpPr>
          <p:cNvPr id="4" name="正方形/長方形 3"/>
          <p:cNvSpPr/>
          <p:nvPr/>
        </p:nvSpPr>
        <p:spPr>
          <a:xfrm>
            <a:off x="44624" y="543016"/>
            <a:ext cx="6598509" cy="1354217"/>
          </a:xfrm>
          <a:prstGeom prst="rect">
            <a:avLst/>
          </a:prstGeom>
        </p:spPr>
        <p:txBody>
          <a:bodyPr wrap="square">
            <a:spAutoFit/>
          </a:bodyPr>
          <a:lstStyle/>
          <a:p>
            <a:r>
              <a:rPr lang="en-US" altLang="ja-JP" sz="1600" b="1" dirty="0" smtClean="0">
                <a:latin typeface="ＭＳ ゴシック" panose="020B0609070205080204" pitchFamily="49" charset="-128"/>
                <a:ea typeface="ＭＳ ゴシック" panose="020B0609070205080204" pitchFamily="49" charset="-128"/>
              </a:rPr>
              <a:t>【</a:t>
            </a:r>
            <a:r>
              <a:rPr lang="ja-JP" altLang="en-US" sz="1600" b="1" dirty="0" smtClean="0">
                <a:latin typeface="ＭＳ ゴシック" panose="020B0609070205080204" pitchFamily="49" charset="-128"/>
                <a:ea typeface="ＭＳ ゴシック" panose="020B0609070205080204" pitchFamily="49" charset="-128"/>
              </a:rPr>
              <a:t>背景</a:t>
            </a:r>
            <a:r>
              <a:rPr lang="en-US" altLang="ja-JP" sz="1600" b="1" dirty="0" smtClean="0">
                <a:latin typeface="ＭＳ ゴシック" panose="020B0609070205080204" pitchFamily="49" charset="-128"/>
                <a:ea typeface="ＭＳ ゴシック" panose="020B0609070205080204" pitchFamily="49" charset="-128"/>
              </a:rPr>
              <a:t>】</a:t>
            </a:r>
          </a:p>
          <a:p>
            <a:pPr marL="285750" indent="-285750">
              <a:buFont typeface="MS Mincho" panose="02020609040205080304" pitchFamily="17" charset="-128"/>
              <a:buChar char="○"/>
            </a:pPr>
            <a:r>
              <a:rPr lang="ja-JP" altLang="ja-JP" sz="1600" dirty="0" smtClean="0">
                <a:latin typeface="ＭＳ ゴシック" panose="020B0609070205080204" pitchFamily="49" charset="-128"/>
                <a:ea typeface="ＭＳ ゴシック" panose="020B0609070205080204" pitchFamily="49" charset="-128"/>
              </a:rPr>
              <a:t>厚生労働省により</a:t>
            </a:r>
            <a:r>
              <a:rPr lang="ja-JP" altLang="en-US" sz="1600" dirty="0" smtClean="0">
                <a:latin typeface="ＭＳ ゴシック" panose="020B0609070205080204" pitchFamily="49" charset="-128"/>
                <a:ea typeface="ＭＳ ゴシック" panose="020B0609070205080204" pitchFamily="49" charset="-128"/>
              </a:rPr>
              <a:t>策定された</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患者のための薬局ビジョン</a:t>
            </a:r>
            <a:r>
              <a:rPr lang="ja-JP" altLang="ja-JP" sz="1600" dirty="0" smtClean="0">
                <a:latin typeface="ＭＳ ゴシック" panose="020B0609070205080204" pitchFamily="49" charset="-128"/>
                <a:ea typeface="ＭＳ ゴシック" panose="020B0609070205080204" pitchFamily="49" charset="-128"/>
              </a:rPr>
              <a:t>」（</a:t>
            </a:r>
            <a:r>
              <a:rPr lang="ja-JP" altLang="ja-JP" sz="1600" dirty="0">
                <a:latin typeface="ＭＳ ゴシック" panose="020B0609070205080204" pitchFamily="49" charset="-128"/>
                <a:ea typeface="ＭＳ ゴシック" panose="020B0609070205080204" pitchFamily="49" charset="-128"/>
              </a:rPr>
              <a:t>平成</a:t>
            </a:r>
            <a:r>
              <a:rPr lang="en-US" altLang="ja-JP" sz="1600" dirty="0">
                <a:latin typeface="ＭＳ ゴシック" panose="020B0609070205080204" pitchFamily="49" charset="-128"/>
                <a:ea typeface="ＭＳ ゴシック" panose="020B0609070205080204" pitchFamily="49" charset="-128"/>
              </a:rPr>
              <a:t>27</a:t>
            </a:r>
            <a:r>
              <a:rPr lang="ja-JP" altLang="ja-JP" sz="1600" dirty="0">
                <a:latin typeface="ＭＳ ゴシック" panose="020B0609070205080204" pitchFamily="49" charset="-128"/>
                <a:ea typeface="ＭＳ ゴシック" panose="020B0609070205080204" pitchFamily="49" charset="-128"/>
              </a:rPr>
              <a:t>年</a:t>
            </a:r>
            <a:r>
              <a:rPr lang="en-US" altLang="ja-JP" sz="1600" dirty="0">
                <a:latin typeface="ＭＳ ゴシック" panose="020B0609070205080204" pitchFamily="49" charset="-128"/>
                <a:ea typeface="ＭＳ ゴシック" panose="020B0609070205080204" pitchFamily="49" charset="-128"/>
              </a:rPr>
              <a:t>10</a:t>
            </a:r>
            <a:r>
              <a:rPr lang="ja-JP" altLang="ja-JP" sz="1600" dirty="0">
                <a:latin typeface="ＭＳ ゴシック" panose="020B0609070205080204" pitchFamily="49" charset="-128"/>
                <a:ea typeface="ＭＳ ゴシック" panose="020B0609070205080204" pitchFamily="49" charset="-128"/>
              </a:rPr>
              <a:t>月</a:t>
            </a:r>
            <a:r>
              <a:rPr lang="en-US" altLang="ja-JP" sz="1600" dirty="0">
                <a:latin typeface="ＭＳ ゴシック" panose="020B0609070205080204" pitchFamily="49" charset="-128"/>
                <a:ea typeface="ＭＳ ゴシック" panose="020B0609070205080204" pitchFamily="49" charset="-128"/>
              </a:rPr>
              <a:t>23</a:t>
            </a:r>
            <a:r>
              <a:rPr lang="ja-JP" altLang="ja-JP" sz="1600" dirty="0">
                <a:latin typeface="ＭＳ ゴシック" panose="020B0609070205080204" pitchFamily="49" charset="-128"/>
                <a:ea typeface="ＭＳ ゴシック" panose="020B0609070205080204" pitchFamily="49" charset="-128"/>
              </a:rPr>
              <a:t>日公表</a:t>
            </a:r>
            <a:r>
              <a:rPr lang="en-US" altLang="ja-JP" sz="1600" dirty="0" smtClean="0">
                <a:latin typeface="ＭＳ ゴシック" panose="020B0609070205080204" pitchFamily="49" charset="-128"/>
                <a:ea typeface="ＭＳ ゴシック" panose="020B0609070205080204" pitchFamily="49" charset="-128"/>
              </a:rPr>
              <a:t>)</a:t>
            </a:r>
            <a:r>
              <a:rPr lang="ja-JP" altLang="en-US" sz="1600" dirty="0" smtClean="0">
                <a:latin typeface="ＭＳ ゴシック" panose="020B0609070205080204" pitchFamily="49" charset="-128"/>
                <a:ea typeface="ＭＳ ゴシック" panose="020B0609070205080204" pitchFamily="49" charset="-128"/>
              </a:rPr>
              <a:t>に基づき、昨年度より</a:t>
            </a:r>
            <a:r>
              <a:rPr lang="ja-JP" altLang="ja-JP" sz="1600" dirty="0" smtClean="0">
                <a:latin typeface="ＭＳ ゴシック" panose="020B0609070205080204" pitchFamily="49" charset="-128"/>
                <a:ea typeface="ＭＳ ゴシック" panose="020B0609070205080204" pitchFamily="49" charset="-128"/>
              </a:rPr>
              <a:t>国庫委託事業にて、かかりつけ薬剤師・薬局機能の強化のためのモデル事業を実施している。</a:t>
            </a:r>
          </a:p>
          <a:p>
            <a:r>
              <a:rPr lang="en-US" altLang="ja-JP" dirty="0" smtClean="0">
                <a:latin typeface="ＭＳ ゴシック" panose="020B0609070205080204" pitchFamily="49" charset="-128"/>
                <a:ea typeface="ＭＳ ゴシック" panose="020B0609070205080204" pitchFamily="49" charset="-128"/>
              </a:rPr>
              <a:t> </a:t>
            </a:r>
            <a:endParaRPr lang="ja-JP" altLang="ja-JP" dirty="0" smtClean="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158418" y="6851282"/>
            <a:ext cx="6523200" cy="2185214"/>
          </a:xfrm>
          <a:prstGeom prst="rect">
            <a:avLst/>
          </a:prstGeom>
          <a:noFill/>
        </p:spPr>
        <p:txBody>
          <a:bodyPr wrap="square" rtlCol="0">
            <a:spAutoFit/>
          </a:bodyPr>
          <a:lstStyle/>
          <a:p>
            <a:pPr defTabSz="914400"/>
            <a:r>
              <a:rPr kumimoji="1" lang="en-US" altLang="ja-JP" sz="1600" b="1" dirty="0" smtClean="0">
                <a:solidFill>
                  <a:prstClr val="black"/>
                </a:solidFill>
                <a:latin typeface="ＭＳ ゴシック" panose="020B0609070205080204" pitchFamily="49" charset="-128"/>
                <a:ea typeface="ＭＳ ゴシック" panose="020B0609070205080204" pitchFamily="49" charset="-128"/>
              </a:rPr>
              <a:t>【</a:t>
            </a:r>
            <a:r>
              <a:rPr kumimoji="1" lang="ja-JP" altLang="en-US" sz="1600" b="1" dirty="0" smtClean="0">
                <a:solidFill>
                  <a:prstClr val="black"/>
                </a:solidFill>
                <a:latin typeface="ＭＳ ゴシック" panose="020B0609070205080204" pitchFamily="49" charset="-128"/>
                <a:ea typeface="ＭＳ ゴシック" panose="020B0609070205080204" pitchFamily="49" charset="-128"/>
              </a:rPr>
              <a:t>現状・課題</a:t>
            </a:r>
            <a:r>
              <a:rPr kumimoji="1" lang="en-US" altLang="ja-JP" sz="1600" b="1" dirty="0" smtClean="0">
                <a:solidFill>
                  <a:prstClr val="black"/>
                </a:solidFill>
                <a:latin typeface="ＭＳ ゴシック" panose="020B0609070205080204" pitchFamily="49" charset="-128"/>
                <a:ea typeface="ＭＳ ゴシック" panose="020B0609070205080204" pitchFamily="49" charset="-128"/>
              </a:rPr>
              <a:t>】</a:t>
            </a:r>
            <a:endParaRPr kumimoji="1" lang="en-US" altLang="ja-JP" sz="1600" dirty="0" smtClean="0">
              <a:solidFill>
                <a:prstClr val="black"/>
              </a:solidFill>
              <a:latin typeface="ＭＳ ゴシック" panose="020B0609070205080204" pitchFamily="49" charset="-128"/>
              <a:ea typeface="ＭＳ ゴシック" panose="020B0609070205080204" pitchFamily="49" charset="-128"/>
            </a:endParaRPr>
          </a:p>
          <a:p>
            <a:pPr marL="285750" indent="-285750">
              <a:buFont typeface="MS Mincho" panose="02020609040205080304" pitchFamily="17" charset="-128"/>
              <a:buChar char="○"/>
            </a:pPr>
            <a:r>
              <a:rPr lang="ja-JP" altLang="en-US" sz="1600" dirty="0">
                <a:solidFill>
                  <a:prstClr val="black"/>
                </a:solidFill>
                <a:latin typeface="ＭＳ ゴシック" panose="020B0609070205080204" pitchFamily="49" charset="-128"/>
                <a:ea typeface="ＭＳ ゴシック" panose="020B0609070205080204" pitchFamily="49" charset="-128"/>
              </a:rPr>
              <a:t>本府内</a:t>
            </a:r>
            <a:r>
              <a:rPr lang="ja-JP" altLang="en-US" sz="1600" dirty="0" smtClean="0">
                <a:solidFill>
                  <a:prstClr val="black"/>
                </a:solidFill>
                <a:latin typeface="ＭＳ ゴシック" panose="020B0609070205080204" pitchFamily="49" charset="-128"/>
                <a:ea typeface="ＭＳ ゴシック" panose="020B0609070205080204" pitchFamily="49" charset="-128"/>
              </a:rPr>
              <a:t>は小規模薬局（薬剤師が</a:t>
            </a:r>
            <a:r>
              <a:rPr lang="ja-JP" altLang="en-US" sz="1600" dirty="0">
                <a:solidFill>
                  <a:prstClr val="black"/>
                </a:solidFill>
                <a:latin typeface="ＭＳ ゴシック" panose="020B0609070205080204" pitchFamily="49" charset="-128"/>
                <a:ea typeface="ＭＳ ゴシック" panose="020B0609070205080204" pitchFamily="49" charset="-128"/>
              </a:rPr>
              <a:t>１</a:t>
            </a:r>
            <a:r>
              <a:rPr lang="ja-JP" altLang="en-US" sz="1600" dirty="0" smtClean="0">
                <a:solidFill>
                  <a:prstClr val="black"/>
                </a:solidFill>
                <a:latin typeface="ＭＳ ゴシック" panose="020B0609070205080204" pitchFamily="49" charset="-128"/>
                <a:ea typeface="ＭＳ ゴシック" panose="020B0609070205080204" pitchFamily="49" charset="-128"/>
              </a:rPr>
              <a:t>～</a:t>
            </a:r>
            <a:r>
              <a:rPr lang="ja-JP" altLang="en-US" sz="1600" dirty="0">
                <a:solidFill>
                  <a:prstClr val="black"/>
                </a:solidFill>
                <a:latin typeface="ＭＳ ゴシック" panose="020B0609070205080204" pitchFamily="49" charset="-128"/>
                <a:ea typeface="ＭＳ ゴシック" panose="020B0609070205080204" pitchFamily="49" charset="-128"/>
              </a:rPr>
              <a:t>２</a:t>
            </a:r>
            <a:r>
              <a:rPr lang="ja-JP" altLang="en-US" sz="1600" dirty="0" smtClean="0">
                <a:solidFill>
                  <a:prstClr val="black"/>
                </a:solidFill>
                <a:latin typeface="ＭＳ ゴシック" panose="020B0609070205080204" pitchFamily="49" charset="-128"/>
                <a:ea typeface="ＭＳ ゴシック" panose="020B0609070205080204" pitchFamily="49" charset="-128"/>
              </a:rPr>
              <a:t>人）が</a:t>
            </a:r>
            <a:r>
              <a:rPr lang="ja-JP" altLang="en-US" sz="1600" dirty="0">
                <a:solidFill>
                  <a:prstClr val="black"/>
                </a:solidFill>
                <a:latin typeface="ＭＳ ゴシック" panose="020B0609070205080204" pitchFamily="49" charset="-128"/>
                <a:ea typeface="ＭＳ ゴシック" panose="020B0609070205080204" pitchFamily="49" charset="-128"/>
              </a:rPr>
              <a:t>４割を占めるため</a:t>
            </a:r>
            <a:r>
              <a:rPr lang="ja-JP" altLang="en-US" sz="1600" dirty="0" smtClean="0">
                <a:solidFill>
                  <a:prstClr val="black"/>
                </a:solidFill>
                <a:latin typeface="ＭＳ ゴシック" panose="020B0609070205080204" pitchFamily="49" charset="-128"/>
                <a:ea typeface="ＭＳ ゴシック" panose="020B0609070205080204" pitchFamily="49" charset="-128"/>
              </a:rPr>
              <a:t>、府全体の機能強化のためには、これら薬局でも対応できる内容を検討することが必要。</a:t>
            </a:r>
            <a:endParaRPr kumimoji="1" lang="en-US" altLang="ja-JP" sz="900" dirty="0" smtClean="0">
              <a:solidFill>
                <a:prstClr val="black"/>
              </a:solidFill>
              <a:latin typeface="ＭＳ ゴシック" panose="020B0609070205080204" pitchFamily="49" charset="-128"/>
              <a:ea typeface="ＭＳ ゴシック" panose="020B0609070205080204" pitchFamily="49" charset="-128"/>
            </a:endParaRPr>
          </a:p>
          <a:p>
            <a:pPr defTabSz="914400">
              <a:spcBef>
                <a:spcPts val="600"/>
              </a:spcBef>
            </a:pPr>
            <a:r>
              <a:rPr kumimoji="1" lang="en-US" altLang="ja-JP" sz="1600" b="1" dirty="0" smtClean="0">
                <a:solidFill>
                  <a:prstClr val="black"/>
                </a:solidFill>
                <a:latin typeface="ＭＳ ゴシック" panose="020B0609070205080204" pitchFamily="49" charset="-128"/>
                <a:ea typeface="ＭＳ ゴシック" panose="020B0609070205080204" pitchFamily="49" charset="-128"/>
              </a:rPr>
              <a:t>【</a:t>
            </a:r>
            <a:r>
              <a:rPr lang="ja-JP" altLang="en-US" sz="1600" b="1" dirty="0">
                <a:solidFill>
                  <a:prstClr val="black"/>
                </a:solidFill>
                <a:latin typeface="ＭＳ ゴシック" panose="020B0609070205080204" pitchFamily="49" charset="-128"/>
                <a:ea typeface="ＭＳ ゴシック" panose="020B0609070205080204" pitchFamily="49" charset="-128"/>
              </a:rPr>
              <a:t>本</a:t>
            </a:r>
            <a:r>
              <a:rPr kumimoji="1" lang="ja-JP" altLang="en-US" sz="1600" b="1" dirty="0" smtClean="0">
                <a:solidFill>
                  <a:prstClr val="black"/>
                </a:solidFill>
                <a:latin typeface="ＭＳ ゴシック" panose="020B0609070205080204" pitchFamily="49" charset="-128"/>
                <a:ea typeface="ＭＳ ゴシック" panose="020B0609070205080204" pitchFamily="49" charset="-128"/>
              </a:rPr>
              <a:t>年度の</a:t>
            </a:r>
            <a:r>
              <a:rPr lang="ja-JP" altLang="en-US" sz="1600" b="1" dirty="0" smtClean="0">
                <a:solidFill>
                  <a:prstClr val="black"/>
                </a:solidFill>
                <a:latin typeface="ＭＳ ゴシック" panose="020B0609070205080204" pitchFamily="49" charset="-128"/>
                <a:ea typeface="ＭＳ ゴシック" panose="020B0609070205080204" pitchFamily="49" charset="-128"/>
              </a:rPr>
              <a:t>取組み</a:t>
            </a:r>
            <a:r>
              <a:rPr kumimoji="1" lang="ja-JP" altLang="en-US" sz="1600" b="1" dirty="0" smtClean="0">
                <a:solidFill>
                  <a:prstClr val="black"/>
                </a:solidFill>
                <a:latin typeface="ＭＳ ゴシック" panose="020B0609070205080204" pitchFamily="49" charset="-128"/>
                <a:ea typeface="ＭＳ ゴシック" panose="020B0609070205080204" pitchFamily="49" charset="-128"/>
              </a:rPr>
              <a:t>内容</a:t>
            </a:r>
            <a:r>
              <a:rPr kumimoji="1" lang="en-US" altLang="ja-JP" sz="1600" b="1" dirty="0" smtClean="0">
                <a:solidFill>
                  <a:prstClr val="black"/>
                </a:solidFill>
                <a:latin typeface="ＭＳ ゴシック" panose="020B0609070205080204" pitchFamily="49" charset="-128"/>
                <a:ea typeface="ＭＳ ゴシック" panose="020B0609070205080204" pitchFamily="49" charset="-128"/>
              </a:rPr>
              <a:t>】</a:t>
            </a:r>
          </a:p>
          <a:p>
            <a:pPr marL="285750" indent="-285750" eaLnBrk="0" fontAlgn="base" latinLnBrk="1" hangingPunct="0">
              <a:buFont typeface="MS Mincho" panose="02020609040205080304" pitchFamily="17" charset="-128"/>
              <a:buChar char="○"/>
            </a:pPr>
            <a:r>
              <a:rPr lang="ja-JP" altLang="en-US" sz="1600" dirty="0">
                <a:solidFill>
                  <a:prstClr val="black"/>
                </a:solidFill>
                <a:latin typeface="ＭＳ ゴシック" panose="020B0609070205080204" pitchFamily="49" charset="-128"/>
                <a:ea typeface="ＭＳ ゴシック" panose="020B0609070205080204" pitchFamily="49" charset="-128"/>
              </a:rPr>
              <a:t>かかりつけ薬剤師・薬局の機能を</a:t>
            </a:r>
            <a:r>
              <a:rPr lang="ja-JP" altLang="en-US" sz="1600" dirty="0" smtClean="0">
                <a:solidFill>
                  <a:prstClr val="black"/>
                </a:solidFill>
                <a:latin typeface="ＭＳ ゴシック" panose="020B0609070205080204" pitchFamily="49" charset="-128"/>
                <a:ea typeface="ＭＳ ゴシック" panose="020B0609070205080204" pitchFamily="49" charset="-128"/>
              </a:rPr>
              <a:t>発揮しやすくするため、</a:t>
            </a:r>
            <a:r>
              <a:rPr kumimoji="1" lang="ja-JP" altLang="en-US" sz="1600" dirty="0" smtClean="0">
                <a:solidFill>
                  <a:prstClr val="black"/>
                </a:solidFill>
                <a:latin typeface="ＭＳ ゴシック" panose="020B0609070205080204" pitchFamily="49" charset="-128"/>
                <a:ea typeface="ＭＳ ゴシック" panose="020B0609070205080204" pitchFamily="49" charset="-128"/>
              </a:rPr>
              <a:t>医療機関との情報共有の強化</a:t>
            </a:r>
            <a:r>
              <a:rPr lang="ja-JP" altLang="en-US" sz="1600" dirty="0" smtClean="0">
                <a:solidFill>
                  <a:prstClr val="black"/>
                </a:solidFill>
                <a:latin typeface="ＭＳ ゴシック" panose="020B0609070205080204" pitchFamily="49" charset="-128"/>
                <a:ea typeface="ＭＳ ゴシック" panose="020B0609070205080204" pitchFamily="49" charset="-128"/>
              </a:rPr>
              <a:t>や、</a:t>
            </a:r>
            <a:r>
              <a:rPr lang="en-US" altLang="ja-JP" sz="1600" dirty="0" smtClean="0">
                <a:solidFill>
                  <a:prstClr val="black"/>
                </a:solidFill>
                <a:latin typeface="ＭＳ ゴシック" panose="020B0609070205080204" pitchFamily="49" charset="-128"/>
                <a:ea typeface="ＭＳ ゴシック" panose="020B0609070205080204" pitchFamily="49" charset="-128"/>
              </a:rPr>
              <a:t>24</a:t>
            </a:r>
            <a:r>
              <a:rPr lang="ja-JP" altLang="en-US" sz="1600" dirty="0" smtClean="0">
                <a:solidFill>
                  <a:prstClr val="black"/>
                </a:solidFill>
                <a:latin typeface="ＭＳ ゴシック" panose="020B0609070205080204" pitchFamily="49" charset="-128"/>
                <a:ea typeface="ＭＳ ゴシック" panose="020B0609070205080204" pitchFamily="49" charset="-128"/>
              </a:rPr>
              <a:t>時間の相談対応等、薬局薬剤師の役割について他</a:t>
            </a:r>
            <a:r>
              <a:rPr lang="ja-JP" altLang="en-US" sz="1600" dirty="0">
                <a:solidFill>
                  <a:prstClr val="black"/>
                </a:solidFill>
                <a:latin typeface="ＭＳ ゴシック" panose="020B0609070205080204" pitchFamily="49" charset="-128"/>
                <a:ea typeface="ＭＳ ゴシック" panose="020B0609070205080204" pitchFamily="49" charset="-128"/>
              </a:rPr>
              <a:t>職種</a:t>
            </a:r>
            <a:r>
              <a:rPr lang="ja-JP" altLang="en-US" sz="1600" dirty="0" smtClean="0">
                <a:solidFill>
                  <a:prstClr val="black"/>
                </a:solidFill>
                <a:latin typeface="ＭＳ ゴシック" panose="020B0609070205080204" pitchFamily="49" charset="-128"/>
                <a:ea typeface="ＭＳ ゴシック" panose="020B0609070205080204" pitchFamily="49" charset="-128"/>
              </a:rPr>
              <a:t>からの理解促進を図る。</a:t>
            </a:r>
            <a:endParaRPr lang="en-US" altLang="ja-JP" sz="1600" dirty="0">
              <a:solidFill>
                <a:prstClr val="black"/>
              </a:solidFill>
              <a:latin typeface="ＭＳ ゴシック" panose="020B0609070205080204" pitchFamily="49" charset="-128"/>
              <a:ea typeface="ＭＳ ゴシック" panose="020B0609070205080204" pitchFamily="49" charset="-128"/>
            </a:endParaRPr>
          </a:p>
        </p:txBody>
      </p:sp>
      <p:sp>
        <p:nvSpPr>
          <p:cNvPr id="6" name="正方形/長方形 5"/>
          <p:cNvSpPr/>
          <p:nvPr/>
        </p:nvSpPr>
        <p:spPr>
          <a:xfrm>
            <a:off x="16905" y="0"/>
            <a:ext cx="6027612" cy="461665"/>
          </a:xfrm>
          <a:prstGeom prst="rect">
            <a:avLst/>
          </a:prstGeom>
        </p:spPr>
        <p:txBody>
          <a:bodyPr wrap="none">
            <a:spAutoFit/>
          </a:bodyPr>
          <a:lstStyle/>
          <a:p>
            <a:r>
              <a:rPr lang="ja-JP" altLang="ja-JP" sz="2400" b="1" dirty="0" smtClean="0"/>
              <a:t>かかりつけ</a:t>
            </a:r>
            <a:r>
              <a:rPr lang="ja-JP" altLang="en-US" sz="2400" b="1" dirty="0" smtClean="0"/>
              <a:t>薬剤師・薬局</a:t>
            </a:r>
            <a:r>
              <a:rPr lang="ja-JP" altLang="ja-JP" sz="2400" b="1" dirty="0" smtClean="0"/>
              <a:t>機能</a:t>
            </a:r>
            <a:r>
              <a:rPr lang="ja-JP" altLang="en-US" sz="2400" b="1" dirty="0" smtClean="0"/>
              <a:t>の</a:t>
            </a:r>
            <a:r>
              <a:rPr lang="ja-JP" altLang="ja-JP" sz="2400" b="1" dirty="0" smtClean="0"/>
              <a:t>推進</a:t>
            </a:r>
            <a:r>
              <a:rPr lang="ja-JP" altLang="en-US" sz="2400" b="1" dirty="0"/>
              <a:t>について</a:t>
            </a:r>
          </a:p>
        </p:txBody>
      </p:sp>
      <p:sp>
        <p:nvSpPr>
          <p:cNvPr id="27" name="角丸四角形 26"/>
          <p:cNvSpPr/>
          <p:nvPr/>
        </p:nvSpPr>
        <p:spPr bwMode="auto">
          <a:xfrm>
            <a:off x="404532" y="5722836"/>
            <a:ext cx="6045795" cy="670761"/>
          </a:xfrm>
          <a:prstGeom prst="roundRect">
            <a:avLst>
              <a:gd name="adj" fmla="val 16982"/>
            </a:avLst>
          </a:prstGeom>
          <a:solidFill>
            <a:schemeClr val="bg1"/>
          </a:solidFill>
          <a:ln w="22225" cap="flat" cmpd="sng" algn="ctr">
            <a:solidFill>
              <a:schemeClr val="accent1"/>
            </a:solidFill>
            <a:prstDash val="solid"/>
            <a:round/>
            <a:headEnd type="none" w="med" len="med"/>
            <a:tailEnd type="none" w="med" len="med"/>
          </a:ln>
          <a:effectLst/>
        </p:spPr>
        <p:txBody>
          <a:bodyPr vert="horz" wrap="none" lIns="126000" tIns="54000" rIns="126000" bIns="54000" numCol="1" rtlCol="0" anchor="ctr"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1" lang="ja-JP" altLang="en-US" b="0" i="0" u="none" strike="noStrike" cap="none" normalizeH="0" baseline="0" smtClean="0">
              <a:ln>
                <a:noFill/>
              </a:ln>
              <a:effectLst/>
              <a:latin typeface="+mn-ea"/>
            </a:endParaRPr>
          </a:p>
        </p:txBody>
      </p:sp>
      <p:sp>
        <p:nvSpPr>
          <p:cNvPr id="29" name="角丸四角形 28"/>
          <p:cNvSpPr/>
          <p:nvPr/>
        </p:nvSpPr>
        <p:spPr bwMode="auto">
          <a:xfrm>
            <a:off x="332524" y="4650593"/>
            <a:ext cx="3207897" cy="834776"/>
          </a:xfrm>
          <a:prstGeom prst="roundRect">
            <a:avLst>
              <a:gd name="adj" fmla="val 13512"/>
            </a:avLst>
          </a:prstGeom>
          <a:solidFill>
            <a:schemeClr val="bg1"/>
          </a:solidFill>
          <a:ln w="22225" cap="flat" cmpd="sng" algn="ctr">
            <a:solidFill>
              <a:schemeClr val="accent1"/>
            </a:solidFill>
            <a:prstDash val="solid"/>
            <a:round/>
            <a:headEnd type="none" w="med" len="med"/>
            <a:tailEnd type="none" w="med" len="med"/>
          </a:ln>
          <a:effectLst/>
        </p:spPr>
        <p:txBody>
          <a:bodyPr vert="horz" wrap="none" lIns="126000" tIns="54000" rIns="126000" bIns="54000" numCol="1" rtlCol="0" anchor="ctr"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1" lang="ja-JP" altLang="en-US" i="0" u="none" strike="noStrike" cap="none" normalizeH="0" baseline="0" smtClean="0">
              <a:ln>
                <a:noFill/>
              </a:ln>
              <a:effectLst/>
              <a:latin typeface="+mn-ea"/>
            </a:endParaRPr>
          </a:p>
        </p:txBody>
      </p:sp>
      <p:sp>
        <p:nvSpPr>
          <p:cNvPr id="32" name="角丸四角形 31"/>
          <p:cNvSpPr/>
          <p:nvPr/>
        </p:nvSpPr>
        <p:spPr bwMode="auto">
          <a:xfrm>
            <a:off x="3615937" y="4650593"/>
            <a:ext cx="2899487" cy="931772"/>
          </a:xfrm>
          <a:prstGeom prst="roundRect">
            <a:avLst>
              <a:gd name="adj" fmla="val 12460"/>
            </a:avLst>
          </a:prstGeom>
          <a:solidFill>
            <a:schemeClr val="bg1"/>
          </a:solidFill>
          <a:ln w="22225" cap="flat" cmpd="sng" algn="ctr">
            <a:solidFill>
              <a:schemeClr val="accent1"/>
            </a:solidFill>
            <a:prstDash val="solid"/>
            <a:round/>
            <a:headEnd type="none" w="med" len="med"/>
            <a:tailEnd type="none" w="med" len="med"/>
          </a:ln>
          <a:effectLst/>
        </p:spPr>
        <p:txBody>
          <a:bodyPr vert="horz" wrap="none" lIns="126000" tIns="54000" rIns="126000" bIns="54000" numCol="1" rtlCol="0" anchor="ctr"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1" lang="ja-JP" altLang="en-US" i="0" u="none" strike="noStrike" cap="none" normalizeH="0" baseline="0" smtClean="0">
              <a:ln>
                <a:noFill/>
              </a:ln>
              <a:effectLst/>
              <a:latin typeface="+mn-ea"/>
            </a:endParaRPr>
          </a:p>
        </p:txBody>
      </p:sp>
      <p:sp>
        <p:nvSpPr>
          <p:cNvPr id="33" name="テキスト ボックス 32"/>
          <p:cNvSpPr txBox="1"/>
          <p:nvPr/>
        </p:nvSpPr>
        <p:spPr>
          <a:xfrm>
            <a:off x="387493" y="4823793"/>
            <a:ext cx="3552224" cy="561692"/>
          </a:xfrm>
          <a:prstGeom prst="rect">
            <a:avLst/>
          </a:prstGeom>
          <a:noFill/>
        </p:spPr>
        <p:txBody>
          <a:bodyPr wrap="square" rtlCol="0">
            <a:spAutoFit/>
          </a:bodyPr>
          <a:lstStyle/>
          <a:p>
            <a:pPr>
              <a:lnSpc>
                <a:spcPct val="100000"/>
              </a:lnSpc>
              <a:spcBef>
                <a:spcPts val="300"/>
              </a:spcBef>
            </a:pPr>
            <a:r>
              <a:rPr lang="ja-JP" altLang="en-US" sz="1400" dirty="0" smtClean="0">
                <a:latin typeface="+mn-ea"/>
              </a:rPr>
              <a:t>☆ </a:t>
            </a:r>
            <a:r>
              <a:rPr lang="ja-JP" altLang="en-US" sz="1400" b="1" u="sng" dirty="0" smtClean="0">
                <a:solidFill>
                  <a:srgbClr val="FF0000"/>
                </a:solidFill>
                <a:latin typeface="+mn-ea"/>
              </a:rPr>
              <a:t>副作用や効果</a:t>
            </a:r>
            <a:r>
              <a:rPr lang="ja-JP" altLang="en-US" sz="1400" dirty="0" smtClean="0">
                <a:latin typeface="+mn-ea"/>
              </a:rPr>
              <a:t>の継続的な確認</a:t>
            </a:r>
            <a:endParaRPr lang="en-US" altLang="ja-JP" sz="1400" dirty="0" smtClean="0">
              <a:latin typeface="+mn-ea"/>
            </a:endParaRPr>
          </a:p>
          <a:p>
            <a:pPr>
              <a:lnSpc>
                <a:spcPct val="100000"/>
              </a:lnSpc>
              <a:spcBef>
                <a:spcPts val="300"/>
              </a:spcBef>
            </a:pPr>
            <a:r>
              <a:rPr lang="ja-JP" altLang="en-US" sz="1400" dirty="0" smtClean="0">
                <a:latin typeface="+mn-ea"/>
              </a:rPr>
              <a:t>☆ </a:t>
            </a:r>
            <a:r>
              <a:rPr lang="ja-JP" altLang="en-US" sz="1400" b="1" u="sng" dirty="0" smtClean="0">
                <a:solidFill>
                  <a:srgbClr val="FF0000"/>
                </a:solidFill>
                <a:latin typeface="+mn-ea"/>
              </a:rPr>
              <a:t>多剤・重複投薬や相互作用の防止</a:t>
            </a:r>
            <a:endParaRPr lang="ja-JP" altLang="en-US" sz="1400" b="1" u="sng" dirty="0">
              <a:solidFill>
                <a:srgbClr val="FF0000"/>
              </a:solidFill>
              <a:latin typeface="+mn-ea"/>
            </a:endParaRPr>
          </a:p>
        </p:txBody>
      </p:sp>
      <p:sp>
        <p:nvSpPr>
          <p:cNvPr id="34" name="テキスト ボックス 33"/>
          <p:cNvSpPr txBox="1"/>
          <p:nvPr/>
        </p:nvSpPr>
        <p:spPr>
          <a:xfrm>
            <a:off x="3773601" y="5042788"/>
            <a:ext cx="2741823" cy="487313"/>
          </a:xfrm>
          <a:prstGeom prst="rect">
            <a:avLst/>
          </a:prstGeom>
          <a:noFill/>
        </p:spPr>
        <p:txBody>
          <a:bodyPr wrap="square" rtlCol="0">
            <a:spAutoFit/>
          </a:bodyPr>
          <a:lstStyle/>
          <a:p>
            <a:pPr>
              <a:spcBef>
                <a:spcPts val="200"/>
              </a:spcBef>
            </a:pPr>
            <a:r>
              <a:rPr lang="ja-JP" altLang="en-US" sz="1200" dirty="0" smtClean="0">
                <a:latin typeface="+mn-ea"/>
                <a:cs typeface="メイリオ" panose="020B0604030504040204" pitchFamily="50" charset="-128"/>
              </a:rPr>
              <a:t>・ </a:t>
            </a:r>
            <a:r>
              <a:rPr lang="en-US" altLang="ja-JP" sz="1200" u="sng" dirty="0" smtClean="0">
                <a:latin typeface="+mn-ea"/>
                <a:cs typeface="メイリオ" panose="020B0604030504040204" pitchFamily="50" charset="-128"/>
              </a:rPr>
              <a:t>24</a:t>
            </a:r>
            <a:r>
              <a:rPr lang="ja-JP" altLang="en-US" sz="1200" u="sng" dirty="0" smtClean="0">
                <a:latin typeface="+mn-ea"/>
                <a:cs typeface="メイリオ" panose="020B0604030504040204" pitchFamily="50" charset="-128"/>
              </a:rPr>
              <a:t>時間</a:t>
            </a:r>
            <a:r>
              <a:rPr lang="ja-JP" altLang="en-US" sz="1200" dirty="0" smtClean="0">
                <a:latin typeface="+mn-ea"/>
                <a:cs typeface="メイリオ" panose="020B0604030504040204" pitchFamily="50" charset="-128"/>
              </a:rPr>
              <a:t>の対応</a:t>
            </a:r>
            <a:endParaRPr lang="en-US" altLang="ja-JP" sz="1200" dirty="0" smtClean="0">
              <a:latin typeface="+mn-ea"/>
              <a:cs typeface="メイリオ" panose="020B0604030504040204" pitchFamily="50" charset="-128"/>
            </a:endParaRPr>
          </a:p>
          <a:p>
            <a:pPr>
              <a:spcBef>
                <a:spcPts val="200"/>
              </a:spcBef>
            </a:pPr>
            <a:r>
              <a:rPr lang="ja-JP" altLang="en-US" sz="1200" dirty="0" smtClean="0">
                <a:latin typeface="+mn-ea"/>
                <a:cs typeface="メイリオ" panose="020B0604030504040204" pitchFamily="50" charset="-128"/>
              </a:rPr>
              <a:t>・ </a:t>
            </a:r>
            <a:r>
              <a:rPr lang="ja-JP" altLang="en-US" sz="1200" u="sng" dirty="0" smtClean="0">
                <a:latin typeface="+mn-ea"/>
                <a:cs typeface="メイリオ" panose="020B0604030504040204" pitchFamily="50" charset="-128"/>
              </a:rPr>
              <a:t>在宅患者</a:t>
            </a:r>
            <a:r>
              <a:rPr lang="ja-JP" altLang="en-US" sz="1200" dirty="0" smtClean="0">
                <a:latin typeface="+mn-ea"/>
                <a:cs typeface="メイリオ" panose="020B0604030504040204" pitchFamily="50" charset="-128"/>
              </a:rPr>
              <a:t>への薬学的管理・服薬指導</a:t>
            </a:r>
            <a:endParaRPr lang="en-US" altLang="ja-JP" sz="1200" dirty="0" smtClean="0">
              <a:latin typeface="+mn-ea"/>
              <a:cs typeface="メイリオ" panose="020B0604030504040204" pitchFamily="50" charset="-128"/>
            </a:endParaRPr>
          </a:p>
        </p:txBody>
      </p:sp>
      <p:sp>
        <p:nvSpPr>
          <p:cNvPr id="35" name="テキスト ボックス 34"/>
          <p:cNvSpPr txBox="1"/>
          <p:nvPr/>
        </p:nvSpPr>
        <p:spPr>
          <a:xfrm>
            <a:off x="3615937" y="4809421"/>
            <a:ext cx="2965976" cy="307777"/>
          </a:xfrm>
          <a:prstGeom prst="rect">
            <a:avLst/>
          </a:prstGeom>
          <a:noFill/>
        </p:spPr>
        <p:txBody>
          <a:bodyPr wrap="square" rtlCol="0">
            <a:spAutoFit/>
          </a:bodyPr>
          <a:lstStyle/>
          <a:p>
            <a:pPr marL="266700" indent="-266700"/>
            <a:r>
              <a:rPr lang="ja-JP" altLang="en-US" sz="1400" dirty="0" smtClean="0">
                <a:latin typeface="+mn-ea"/>
              </a:rPr>
              <a:t>☆ </a:t>
            </a:r>
            <a:r>
              <a:rPr lang="ja-JP" altLang="en-US" sz="1400" b="1" u="sng" dirty="0" smtClean="0">
                <a:solidFill>
                  <a:srgbClr val="FF0000"/>
                </a:solidFill>
                <a:latin typeface="+mn-ea"/>
              </a:rPr>
              <a:t>夜間・休日、在宅医療</a:t>
            </a:r>
            <a:r>
              <a:rPr lang="ja-JP" altLang="en-US" sz="1400" dirty="0" smtClean="0">
                <a:latin typeface="+mn-ea"/>
              </a:rPr>
              <a:t>への対応</a:t>
            </a:r>
            <a:endParaRPr lang="ja-JP" altLang="en-US" sz="1400" dirty="0">
              <a:latin typeface="+mn-ea"/>
            </a:endParaRPr>
          </a:p>
        </p:txBody>
      </p:sp>
      <p:sp>
        <p:nvSpPr>
          <p:cNvPr id="36" name="正方形/長方形 35"/>
          <p:cNvSpPr/>
          <p:nvPr/>
        </p:nvSpPr>
        <p:spPr>
          <a:xfrm>
            <a:off x="692564" y="5817533"/>
            <a:ext cx="2706256" cy="598801"/>
          </a:xfrm>
          <a:prstGeom prst="rect">
            <a:avLst/>
          </a:prstGeom>
          <a:noFill/>
          <a:ln>
            <a:noFill/>
          </a:ln>
          <a:effectLst/>
        </p:spPr>
        <p:style>
          <a:lnRef idx="3">
            <a:schemeClr val="lt1"/>
          </a:lnRef>
          <a:fillRef idx="1">
            <a:schemeClr val="accent2"/>
          </a:fillRef>
          <a:effectRef idx="1">
            <a:schemeClr val="accent2"/>
          </a:effectRef>
          <a:fontRef idx="minor">
            <a:schemeClr val="lt1"/>
          </a:fontRef>
        </p:style>
        <p:txBody>
          <a:bodyPr rtlCol="0" anchor="ctr"/>
          <a:lstStyle/>
          <a:p>
            <a:pPr>
              <a:lnSpc>
                <a:spcPct val="100000"/>
              </a:lnSpc>
            </a:pPr>
            <a:r>
              <a:rPr lang="ja-JP" altLang="en-US" sz="1300" dirty="0" smtClean="0">
                <a:solidFill>
                  <a:schemeClr val="tx1"/>
                </a:solidFill>
                <a:latin typeface="+mn-ea"/>
              </a:rPr>
              <a:t>☆疑義</a:t>
            </a:r>
            <a:r>
              <a:rPr lang="ja-JP" altLang="en-US" sz="1300" dirty="0">
                <a:solidFill>
                  <a:schemeClr val="tx1"/>
                </a:solidFill>
                <a:latin typeface="+mn-ea"/>
              </a:rPr>
              <a:t>照会</a:t>
            </a:r>
            <a:r>
              <a:rPr lang="ja-JP" altLang="en-US" sz="1300" dirty="0" smtClean="0">
                <a:solidFill>
                  <a:schemeClr val="tx1"/>
                </a:solidFill>
                <a:latin typeface="+mn-ea"/>
              </a:rPr>
              <a:t>・処方提案</a:t>
            </a:r>
            <a:endParaRPr lang="en-US" altLang="ja-JP" sz="1300" dirty="0" smtClean="0">
              <a:solidFill>
                <a:schemeClr val="tx1"/>
              </a:solidFill>
              <a:latin typeface="+mn-ea"/>
            </a:endParaRPr>
          </a:p>
          <a:p>
            <a:pPr>
              <a:lnSpc>
                <a:spcPct val="100000"/>
              </a:lnSpc>
            </a:pPr>
            <a:r>
              <a:rPr lang="ja-JP" altLang="en-US" sz="1300" dirty="0" smtClean="0">
                <a:solidFill>
                  <a:schemeClr val="tx1"/>
                </a:solidFill>
                <a:latin typeface="+mn-ea"/>
              </a:rPr>
              <a:t>☆副作用・服薬状況のフィードバック</a:t>
            </a:r>
            <a:endParaRPr lang="en-US" altLang="ja-JP" sz="1300" dirty="0" smtClean="0">
              <a:solidFill>
                <a:schemeClr val="tx1"/>
              </a:solidFill>
              <a:latin typeface="+mn-ea"/>
            </a:endParaRPr>
          </a:p>
        </p:txBody>
      </p:sp>
      <p:sp>
        <p:nvSpPr>
          <p:cNvPr id="37" name="角丸四角形 36"/>
          <p:cNvSpPr/>
          <p:nvPr/>
        </p:nvSpPr>
        <p:spPr bwMode="auto">
          <a:xfrm>
            <a:off x="512520" y="5570852"/>
            <a:ext cx="2337691" cy="314058"/>
          </a:xfrm>
          <a:prstGeom prst="roundRect">
            <a:avLst>
              <a:gd name="adj" fmla="val 26460"/>
            </a:avLst>
          </a:prstGeom>
          <a:solidFill>
            <a:schemeClr val="bg1"/>
          </a:solidFill>
          <a:ln w="22225" cap="flat" cmpd="sng" algn="ctr">
            <a:solidFill>
              <a:schemeClr val="accent1"/>
            </a:solidFill>
            <a:prstDash val="solid"/>
            <a:round/>
            <a:headEnd type="none" w="med" len="med"/>
            <a:tailEnd type="none" w="med" len="med"/>
          </a:ln>
          <a:effectLst>
            <a:outerShdw blurRad="50800" dist="38100" dir="5400000" algn="t" rotWithShape="0">
              <a:prstClr val="black">
                <a:alpha val="40000"/>
              </a:prstClr>
            </a:outerShdw>
          </a:effectLst>
        </p:spPr>
        <p:txBody>
          <a:bodyPr vert="horz" wrap="none" lIns="126000" tIns="54000" rIns="126000" bIns="54000" numCol="1" rtlCol="0" anchor="ctr" anchorCtr="0" compatLnSpc="1">
            <a:prstTxWarp prst="textNoShape">
              <a:avLst/>
            </a:prstTxWarp>
          </a:bodyPr>
          <a:lstStyle/>
          <a:p>
            <a:pPr algn="ctr">
              <a:lnSpc>
                <a:spcPct val="100000"/>
              </a:lnSpc>
            </a:pPr>
            <a:r>
              <a:rPr lang="ja-JP" altLang="en-US" sz="1600" dirty="0" smtClean="0">
                <a:latin typeface="HGP創英角ｺﾞｼｯｸUB" panose="020B0900000000000000" pitchFamily="50" charset="-128"/>
                <a:ea typeface="HGP創英角ｺﾞｼｯｸUB" panose="020B0900000000000000" pitchFamily="50" charset="-128"/>
              </a:rPr>
              <a:t>③ 医療</a:t>
            </a:r>
            <a:r>
              <a:rPr lang="ja-JP" altLang="en-US" sz="1600" dirty="0">
                <a:latin typeface="HGP創英角ｺﾞｼｯｸUB" panose="020B0900000000000000" pitchFamily="50" charset="-128"/>
                <a:ea typeface="HGP創英角ｺﾞｼｯｸUB" panose="020B0900000000000000" pitchFamily="50" charset="-128"/>
              </a:rPr>
              <a:t>機関等との連携</a:t>
            </a:r>
          </a:p>
        </p:txBody>
      </p:sp>
      <p:sp>
        <p:nvSpPr>
          <p:cNvPr id="38" name="角丸四角形 37"/>
          <p:cNvSpPr/>
          <p:nvPr/>
        </p:nvSpPr>
        <p:spPr bwMode="auto">
          <a:xfrm>
            <a:off x="3773601" y="4449381"/>
            <a:ext cx="2592288" cy="360040"/>
          </a:xfrm>
          <a:prstGeom prst="roundRect">
            <a:avLst>
              <a:gd name="adj" fmla="val 26460"/>
            </a:avLst>
          </a:prstGeom>
          <a:solidFill>
            <a:schemeClr val="bg1"/>
          </a:solidFill>
          <a:ln w="22225" cap="flat" cmpd="sng" algn="ctr">
            <a:solidFill>
              <a:schemeClr val="accent1"/>
            </a:solidFill>
            <a:prstDash val="solid"/>
            <a:round/>
            <a:headEnd type="none" w="med" len="med"/>
            <a:tailEnd type="none" w="med" len="med"/>
          </a:ln>
          <a:effectLst>
            <a:outerShdw blurRad="50800" dist="38100" dir="5400000" algn="t" rotWithShape="0">
              <a:prstClr val="black">
                <a:alpha val="40000"/>
              </a:prstClr>
            </a:outerShdw>
          </a:effectLst>
        </p:spPr>
        <p:txBody>
          <a:bodyPr vert="horz" wrap="none" lIns="126000" tIns="54000" rIns="126000" bIns="54000" numCol="1" rtlCol="0" anchor="ctr" anchorCtr="0" compatLnSpc="1">
            <a:prstTxWarp prst="textNoShape">
              <a:avLst/>
            </a:prstTxWarp>
          </a:bodyPr>
          <a:lstStyle/>
          <a:p>
            <a:pPr algn="ctr">
              <a:lnSpc>
                <a:spcPct val="100000"/>
              </a:lnSpc>
            </a:pPr>
            <a:r>
              <a:rPr lang="ja-JP" altLang="en-US" sz="1600" dirty="0" smtClean="0">
                <a:latin typeface="HGP創英角ｺﾞｼｯｸUB" panose="020B0900000000000000" pitchFamily="50" charset="-128"/>
                <a:ea typeface="HGP創英角ｺﾞｼｯｸUB" panose="020B0900000000000000" pitchFamily="50" charset="-128"/>
              </a:rPr>
              <a:t>② </a:t>
            </a:r>
            <a:r>
              <a:rPr lang="en-US" altLang="ja-JP" sz="1600" dirty="0" smtClean="0">
                <a:latin typeface="HGP創英角ｺﾞｼｯｸUB" panose="020B0900000000000000" pitchFamily="50" charset="-128"/>
                <a:ea typeface="HGP創英角ｺﾞｼｯｸUB" panose="020B0900000000000000" pitchFamily="50" charset="-128"/>
              </a:rPr>
              <a:t>24</a:t>
            </a:r>
            <a:r>
              <a:rPr lang="ja-JP" altLang="en-US" sz="1600" dirty="0" smtClean="0">
                <a:latin typeface="HGP創英角ｺﾞｼｯｸUB" panose="020B0900000000000000" pitchFamily="50" charset="-128"/>
                <a:ea typeface="HGP創英角ｺﾞｼｯｸUB" panose="020B0900000000000000" pitchFamily="50" charset="-128"/>
              </a:rPr>
              <a:t>時間の相談等の対応</a:t>
            </a:r>
            <a:endParaRPr lang="ja-JP" altLang="en-US" sz="1600" dirty="0">
              <a:latin typeface="HGP創英角ｺﾞｼｯｸUB" panose="020B0900000000000000" pitchFamily="50" charset="-128"/>
              <a:ea typeface="HGP創英角ｺﾞｼｯｸUB" panose="020B0900000000000000" pitchFamily="50" charset="-128"/>
            </a:endParaRPr>
          </a:p>
        </p:txBody>
      </p:sp>
      <p:sp>
        <p:nvSpPr>
          <p:cNvPr id="39" name="角丸四角形 38"/>
          <p:cNvSpPr/>
          <p:nvPr/>
        </p:nvSpPr>
        <p:spPr bwMode="auto">
          <a:xfrm>
            <a:off x="432562" y="4449381"/>
            <a:ext cx="2919083" cy="330442"/>
          </a:xfrm>
          <a:prstGeom prst="roundRect">
            <a:avLst>
              <a:gd name="adj" fmla="val 26460"/>
            </a:avLst>
          </a:prstGeom>
          <a:solidFill>
            <a:schemeClr val="bg1"/>
          </a:solidFill>
          <a:ln w="22225" cap="flat" cmpd="sng" algn="ctr">
            <a:solidFill>
              <a:schemeClr val="accent1"/>
            </a:solidFill>
            <a:prstDash val="solid"/>
            <a:round/>
            <a:headEnd type="none" w="med" len="med"/>
            <a:tailEnd type="none" w="med" len="med"/>
          </a:ln>
          <a:effectLst>
            <a:outerShdw blurRad="50800" dist="38100" dir="5400000" algn="t" rotWithShape="0">
              <a:prstClr val="black">
                <a:alpha val="40000"/>
              </a:prstClr>
            </a:outerShdw>
          </a:effectLst>
        </p:spPr>
        <p:txBody>
          <a:bodyPr vert="horz" wrap="none" lIns="126000" tIns="54000" rIns="126000" bIns="54000" numCol="1" rtlCol="0" anchor="ctr" anchorCtr="0" compatLnSpc="1">
            <a:prstTxWarp prst="textNoShape">
              <a:avLst/>
            </a:prstTxWarp>
          </a:bodyPr>
          <a:lstStyle/>
          <a:p>
            <a:pPr algn="ctr">
              <a:lnSpc>
                <a:spcPct val="100000"/>
              </a:lnSpc>
            </a:pPr>
            <a:r>
              <a:rPr lang="ja-JP" altLang="en-US" sz="1600" dirty="0" smtClean="0">
                <a:latin typeface="HGP創英角ｺﾞｼｯｸUB" panose="020B0900000000000000" pitchFamily="50" charset="-128"/>
                <a:ea typeface="HGP創英角ｺﾞｼｯｸUB" panose="020B0900000000000000" pitchFamily="50" charset="-128"/>
              </a:rPr>
              <a:t>① 服薬</a:t>
            </a:r>
            <a:r>
              <a:rPr lang="ja-JP" altLang="en-US" sz="1600" dirty="0">
                <a:latin typeface="HGP創英角ｺﾞｼｯｸUB" panose="020B0900000000000000" pitchFamily="50" charset="-128"/>
                <a:ea typeface="HGP創英角ｺﾞｼｯｸUB" panose="020B0900000000000000" pitchFamily="50" charset="-128"/>
              </a:rPr>
              <a:t>情報の</a:t>
            </a:r>
            <a:r>
              <a:rPr lang="ja-JP" altLang="en-US" sz="1600" dirty="0" smtClean="0">
                <a:latin typeface="HGP創英角ｺﾞｼｯｸUB" panose="020B0900000000000000" pitchFamily="50" charset="-128"/>
                <a:ea typeface="HGP創英角ｺﾞｼｯｸUB" panose="020B0900000000000000" pitchFamily="50" charset="-128"/>
              </a:rPr>
              <a:t>一元的な管理</a:t>
            </a:r>
            <a:endParaRPr lang="ja-JP" altLang="en-US" sz="1600" dirty="0">
              <a:latin typeface="HGP創英角ｺﾞｼｯｸUB" panose="020B0900000000000000" pitchFamily="50" charset="-128"/>
              <a:ea typeface="HGP創英角ｺﾞｼｯｸUB" panose="020B0900000000000000" pitchFamily="50" charset="-128"/>
            </a:endParaRPr>
          </a:p>
        </p:txBody>
      </p:sp>
      <p:sp>
        <p:nvSpPr>
          <p:cNvPr id="40" name="正方形/長方形 39"/>
          <p:cNvSpPr/>
          <p:nvPr/>
        </p:nvSpPr>
        <p:spPr>
          <a:xfrm>
            <a:off x="3489908" y="5889541"/>
            <a:ext cx="2538943" cy="492443"/>
          </a:xfrm>
          <a:prstGeom prst="rect">
            <a:avLst/>
          </a:prstGeom>
        </p:spPr>
        <p:txBody>
          <a:bodyPr wrap="square">
            <a:spAutoFit/>
          </a:bodyPr>
          <a:lstStyle/>
          <a:p>
            <a:pPr>
              <a:lnSpc>
                <a:spcPct val="100000"/>
              </a:lnSpc>
            </a:pPr>
            <a:r>
              <a:rPr lang="ja-JP" altLang="en-US" sz="1300" dirty="0" smtClean="0">
                <a:solidFill>
                  <a:schemeClr val="tx1"/>
                </a:solidFill>
                <a:latin typeface="+mn-ea"/>
              </a:rPr>
              <a:t>☆情報共有や各相談への対応</a:t>
            </a:r>
            <a:endParaRPr lang="en-US" altLang="ja-JP" sz="1300" dirty="0" smtClean="0">
              <a:solidFill>
                <a:schemeClr val="tx1"/>
              </a:solidFill>
              <a:latin typeface="+mn-ea"/>
            </a:endParaRPr>
          </a:p>
          <a:p>
            <a:pPr>
              <a:lnSpc>
                <a:spcPct val="100000"/>
              </a:lnSpc>
            </a:pPr>
            <a:r>
              <a:rPr lang="ja-JP" altLang="en-US" sz="1300" dirty="0" smtClean="0">
                <a:solidFill>
                  <a:schemeClr val="tx1"/>
                </a:solidFill>
                <a:latin typeface="+mn-ea"/>
              </a:rPr>
              <a:t>☆医療機関への受診勧奨　　など</a:t>
            </a:r>
            <a:endParaRPr lang="en-US" altLang="ja-JP" sz="1300" dirty="0" smtClean="0">
              <a:solidFill>
                <a:schemeClr val="tx1"/>
              </a:solidFill>
              <a:latin typeface="+mn-ea"/>
            </a:endParaRPr>
          </a:p>
        </p:txBody>
      </p:sp>
      <p:sp>
        <p:nvSpPr>
          <p:cNvPr id="42" name="角丸四角形 41"/>
          <p:cNvSpPr/>
          <p:nvPr/>
        </p:nvSpPr>
        <p:spPr bwMode="auto">
          <a:xfrm>
            <a:off x="127289" y="2722574"/>
            <a:ext cx="3362620" cy="1006727"/>
          </a:xfrm>
          <a:prstGeom prst="roundRect">
            <a:avLst>
              <a:gd name="adj" fmla="val 9749"/>
            </a:avLst>
          </a:prstGeom>
          <a:solidFill>
            <a:srgbClr val="FFFF99"/>
          </a:solidFill>
          <a:ln w="38100" cap="flat" cmpd="sng" algn="ctr">
            <a:solidFill>
              <a:srgbClr val="FF6600"/>
            </a:solidFill>
            <a:prstDash val="solid"/>
            <a:round/>
            <a:headEnd type="none" w="med" len="med"/>
            <a:tailEnd type="none" w="med" len="med"/>
          </a:ln>
          <a:effectLst/>
        </p:spPr>
        <p:txBody>
          <a:bodyPr vert="horz" wrap="none" lIns="126000" tIns="54000" rIns="126000" bIns="54000" numCol="1" rtlCol="0" anchor="ctr"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1" lang="ja-JP" altLang="en-US" b="0" i="0" u="none" strike="noStrike" cap="none" normalizeH="0" baseline="0" smtClean="0">
              <a:ln>
                <a:noFill/>
              </a:ln>
              <a:solidFill>
                <a:schemeClr val="tx1"/>
              </a:solidFill>
              <a:effectLst/>
              <a:latin typeface="Arial" charset="0"/>
              <a:ea typeface="ＭＳ Ｐゴシック" pitchFamily="50" charset="-128"/>
            </a:endParaRPr>
          </a:p>
        </p:txBody>
      </p:sp>
      <p:sp>
        <p:nvSpPr>
          <p:cNvPr id="43" name="テキスト ボックス 42"/>
          <p:cNvSpPr txBox="1"/>
          <p:nvPr/>
        </p:nvSpPr>
        <p:spPr>
          <a:xfrm>
            <a:off x="293352" y="3082970"/>
            <a:ext cx="3204016" cy="646331"/>
          </a:xfrm>
          <a:prstGeom prst="rect">
            <a:avLst/>
          </a:prstGeom>
          <a:noFill/>
        </p:spPr>
        <p:txBody>
          <a:bodyPr wrap="square" rtlCol="0">
            <a:spAutoFit/>
          </a:bodyPr>
          <a:lstStyle/>
          <a:p>
            <a:pPr marL="144000" indent="-144000"/>
            <a:r>
              <a:rPr lang="ja-JP" altLang="en-US" sz="1200" dirty="0" smtClean="0">
                <a:solidFill>
                  <a:prstClr val="black"/>
                </a:solidFill>
                <a:cs typeface="メイリオ" panose="020B0604030504040204" pitchFamily="50" charset="-128"/>
              </a:rPr>
              <a:t>・</a:t>
            </a:r>
            <a:r>
              <a:rPr lang="en-US" altLang="ja-JP" sz="1200" dirty="0" smtClean="0">
                <a:solidFill>
                  <a:prstClr val="black"/>
                </a:solidFill>
                <a:cs typeface="メイリオ" panose="020B0604030504040204" pitchFamily="50" charset="-128"/>
              </a:rPr>
              <a:t>	</a:t>
            </a:r>
            <a:r>
              <a:rPr lang="ja-JP" altLang="en-US" sz="1200" dirty="0" smtClean="0">
                <a:solidFill>
                  <a:prstClr val="black"/>
                </a:solidFill>
                <a:cs typeface="メイリオ" panose="020B0604030504040204" pitchFamily="50" charset="-128"/>
              </a:rPr>
              <a:t>要指導</a:t>
            </a:r>
            <a:r>
              <a:rPr lang="ja-JP" altLang="en-US" sz="1200" dirty="0">
                <a:solidFill>
                  <a:prstClr val="black"/>
                </a:solidFill>
                <a:cs typeface="メイリオ" panose="020B0604030504040204" pitchFamily="50" charset="-128"/>
              </a:rPr>
              <a:t>医薬品等を適切に選択できるよう</a:t>
            </a:r>
            <a:r>
              <a:rPr lang="ja-JP" altLang="en-US" sz="1200" dirty="0" smtClean="0">
                <a:solidFill>
                  <a:prstClr val="black"/>
                </a:solidFill>
                <a:cs typeface="メイリオ" panose="020B0604030504040204" pitchFamily="50" charset="-128"/>
              </a:rPr>
              <a:t>な供給機能</a:t>
            </a:r>
            <a:r>
              <a:rPr lang="ja-JP" altLang="en-US" sz="1200" dirty="0">
                <a:solidFill>
                  <a:prstClr val="black"/>
                </a:solidFill>
                <a:cs typeface="メイリオ" panose="020B0604030504040204" pitchFamily="50" charset="-128"/>
              </a:rPr>
              <a:t>や助言の</a:t>
            </a:r>
            <a:r>
              <a:rPr lang="ja-JP" altLang="en-US" sz="1200" dirty="0" smtClean="0">
                <a:solidFill>
                  <a:prstClr val="black"/>
                </a:solidFill>
                <a:cs typeface="メイリオ" panose="020B0604030504040204" pitchFamily="50" charset="-128"/>
              </a:rPr>
              <a:t>体制</a:t>
            </a:r>
            <a:endParaRPr lang="en-US" altLang="ja-JP" sz="1200" dirty="0" smtClean="0">
              <a:solidFill>
                <a:prstClr val="black"/>
              </a:solidFill>
              <a:cs typeface="メイリオ" panose="020B0604030504040204" pitchFamily="50" charset="-128"/>
            </a:endParaRPr>
          </a:p>
          <a:p>
            <a:pPr marL="144000" indent="-144000"/>
            <a:r>
              <a:rPr lang="ja-JP" altLang="en-US" sz="1200" dirty="0" smtClean="0">
                <a:solidFill>
                  <a:prstClr val="black"/>
                </a:solidFill>
                <a:cs typeface="メイリオ" panose="020B0604030504040204" pitchFamily="50" charset="-128"/>
              </a:rPr>
              <a:t>・</a:t>
            </a:r>
            <a:r>
              <a:rPr lang="en-US" altLang="ja-JP" sz="1200" dirty="0" smtClean="0">
                <a:solidFill>
                  <a:prstClr val="black"/>
                </a:solidFill>
                <a:cs typeface="メイリオ" panose="020B0604030504040204" pitchFamily="50" charset="-128"/>
              </a:rPr>
              <a:t>	</a:t>
            </a:r>
            <a:r>
              <a:rPr lang="ja-JP" altLang="en-US" sz="1200" dirty="0" smtClean="0">
                <a:solidFill>
                  <a:prstClr val="black"/>
                </a:solidFill>
                <a:cs typeface="メイリオ" panose="020B0604030504040204" pitchFamily="50" charset="-128"/>
              </a:rPr>
              <a:t>健康相談受付、受診勧奨・関係機関紹介 等　　　</a:t>
            </a:r>
            <a:endParaRPr lang="ja-JP" altLang="en-US" sz="1200" dirty="0">
              <a:solidFill>
                <a:prstClr val="black"/>
              </a:solidFill>
            </a:endParaRPr>
          </a:p>
        </p:txBody>
      </p:sp>
      <p:sp>
        <p:nvSpPr>
          <p:cNvPr id="44" name="正方形/長方形 43"/>
          <p:cNvSpPr/>
          <p:nvPr/>
        </p:nvSpPr>
        <p:spPr>
          <a:xfrm>
            <a:off x="144178" y="2822915"/>
            <a:ext cx="3471759" cy="292388"/>
          </a:xfrm>
          <a:prstGeom prst="rect">
            <a:avLst/>
          </a:prstGeom>
        </p:spPr>
        <p:txBody>
          <a:bodyPr wrap="square">
            <a:spAutoFit/>
          </a:bodyPr>
          <a:lstStyle/>
          <a:p>
            <a:r>
              <a:rPr lang="ja-JP" altLang="en-US" sz="1300" b="1" dirty="0" smtClean="0">
                <a:solidFill>
                  <a:prstClr val="black"/>
                </a:solidFill>
                <a:latin typeface="メイリオ" panose="020B0604030504040204" pitchFamily="50" charset="-128"/>
                <a:cs typeface="メイリオ" panose="020B0604030504040204" pitchFamily="50" charset="-128"/>
              </a:rPr>
              <a:t>☆</a:t>
            </a:r>
            <a:r>
              <a:rPr lang="ja-JP" altLang="en-US" sz="1300" dirty="0" smtClean="0">
                <a:solidFill>
                  <a:prstClr val="black"/>
                </a:solidFill>
                <a:latin typeface="メイリオ" panose="020B0604030504040204" pitchFamily="50" charset="-128"/>
                <a:cs typeface="メイリオ" panose="020B0604030504040204" pitchFamily="50" charset="-128"/>
              </a:rPr>
              <a:t> 国民</a:t>
            </a:r>
            <a:r>
              <a:rPr lang="ja-JP" altLang="en-US" sz="1300" dirty="0">
                <a:solidFill>
                  <a:prstClr val="black"/>
                </a:solidFill>
                <a:latin typeface="メイリオ" panose="020B0604030504040204" pitchFamily="50" charset="-128"/>
                <a:cs typeface="メイリオ" panose="020B0604030504040204" pitchFamily="50" charset="-128"/>
              </a:rPr>
              <a:t>の</a:t>
            </a:r>
            <a:r>
              <a:rPr lang="ja-JP" altLang="en-US" sz="1300" b="1" u="sng" dirty="0">
                <a:solidFill>
                  <a:srgbClr val="FF0000"/>
                </a:solidFill>
                <a:latin typeface="メイリオ" panose="020B0604030504040204" pitchFamily="50" charset="-128"/>
                <a:cs typeface="メイリオ" panose="020B0604030504040204" pitchFamily="50" charset="-128"/>
              </a:rPr>
              <a:t>病気の予防や</a:t>
            </a:r>
            <a:r>
              <a:rPr lang="ja-JP" altLang="en-US" sz="1300" b="1" u="sng" dirty="0" smtClean="0">
                <a:solidFill>
                  <a:srgbClr val="FF0000"/>
                </a:solidFill>
                <a:latin typeface="メイリオ" panose="020B0604030504040204" pitchFamily="50" charset="-128"/>
                <a:cs typeface="メイリオ" panose="020B0604030504040204" pitchFamily="50" charset="-128"/>
              </a:rPr>
              <a:t>健康</a:t>
            </a:r>
            <a:r>
              <a:rPr lang="ja-JP" altLang="en-US" sz="1300" b="1" u="sng" dirty="0">
                <a:solidFill>
                  <a:srgbClr val="FF0000"/>
                </a:solidFill>
                <a:latin typeface="メイリオ" panose="020B0604030504040204" pitchFamily="50" charset="-128"/>
                <a:cs typeface="メイリオ" panose="020B0604030504040204" pitchFamily="50" charset="-128"/>
              </a:rPr>
              <a:t>サポート</a:t>
            </a:r>
            <a:r>
              <a:rPr lang="ja-JP" altLang="en-US" sz="1300" b="1" u="sng" dirty="0" smtClean="0">
                <a:solidFill>
                  <a:srgbClr val="FF0000"/>
                </a:solidFill>
                <a:latin typeface="メイリオ" panose="020B0604030504040204" pitchFamily="50" charset="-128"/>
                <a:cs typeface="メイリオ" panose="020B0604030504040204" pitchFamily="50" charset="-128"/>
              </a:rPr>
              <a:t>に貢献</a:t>
            </a:r>
            <a:endParaRPr lang="ja-JP" altLang="en-US" sz="1300" b="1" dirty="0">
              <a:solidFill>
                <a:prstClr val="black"/>
              </a:solidFill>
            </a:endParaRPr>
          </a:p>
        </p:txBody>
      </p:sp>
      <p:sp>
        <p:nvSpPr>
          <p:cNvPr id="45" name="角丸四角形 44"/>
          <p:cNvSpPr/>
          <p:nvPr/>
        </p:nvSpPr>
        <p:spPr bwMode="auto">
          <a:xfrm>
            <a:off x="260516" y="2473882"/>
            <a:ext cx="1903089" cy="319315"/>
          </a:xfrm>
          <a:prstGeom prst="roundRect">
            <a:avLst>
              <a:gd name="adj" fmla="val 26460"/>
            </a:avLst>
          </a:prstGeom>
          <a:solidFill>
            <a:schemeClr val="bg1"/>
          </a:solidFill>
          <a:ln w="57150" cap="flat" cmpd="sng" algn="ctr">
            <a:solidFill>
              <a:srgbClr val="FF6600"/>
            </a:solid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126000" tIns="54000" rIns="126000" bIns="54000" numCol="1" rtlCol="0" anchor="ctr" anchorCtr="0" compatLnSpc="1">
            <a:prstTxWarp prst="textNoShape">
              <a:avLst/>
            </a:prstTxWarp>
          </a:bodyPr>
          <a:lstStyle/>
          <a:p>
            <a:pPr algn="ctr">
              <a:lnSpc>
                <a:spcPct val="100000"/>
              </a:lnSpc>
            </a:pPr>
            <a:r>
              <a:rPr lang="ja-JP" altLang="en-US" sz="1600" dirty="0">
                <a:latin typeface="HGP創英角ｺﾞｼｯｸUB" panose="020B0900000000000000" pitchFamily="50" charset="-128"/>
                <a:ea typeface="HGP創英角ｺﾞｼｯｸUB" panose="020B0900000000000000" pitchFamily="50" charset="-128"/>
              </a:rPr>
              <a:t>健康サポート機能</a:t>
            </a:r>
          </a:p>
        </p:txBody>
      </p:sp>
      <p:sp>
        <p:nvSpPr>
          <p:cNvPr id="49" name="フローチャート : 代替処理 48"/>
          <p:cNvSpPr/>
          <p:nvPr/>
        </p:nvSpPr>
        <p:spPr>
          <a:xfrm>
            <a:off x="900339" y="3990041"/>
            <a:ext cx="5179138" cy="355220"/>
          </a:xfrm>
          <a:prstGeom prst="flowChartAlternateProcess">
            <a:avLst/>
          </a:prstGeom>
          <a:solidFill>
            <a:schemeClr val="tx2"/>
          </a:solidFill>
          <a:ln>
            <a:noFill/>
          </a:ln>
        </p:spPr>
        <p:style>
          <a:lnRef idx="0">
            <a:schemeClr val="accent6"/>
          </a:lnRef>
          <a:fillRef idx="3">
            <a:schemeClr val="accent6"/>
          </a:fillRef>
          <a:effectRef idx="3">
            <a:schemeClr val="accent6"/>
          </a:effectRef>
          <a:fontRef idx="minor">
            <a:schemeClr val="lt1"/>
          </a:fontRef>
        </p:style>
        <p:txBody>
          <a:bodyPr rtlCol="0" anchor="ctr"/>
          <a:lstStyle/>
          <a:p>
            <a:pPr algn="ctr">
              <a:lnSpc>
                <a:spcPct val="100000"/>
              </a:lnSpc>
            </a:pPr>
            <a:r>
              <a:rPr lang="ja-JP" altLang="en-US" dirty="0" smtClean="0">
                <a:solidFill>
                  <a:schemeClr val="bg1"/>
                </a:solidFill>
                <a:latin typeface="HGP創英角ｺﾞｼｯｸUB" panose="020B0900000000000000" pitchFamily="50" charset="-128"/>
                <a:ea typeface="HGP創英角ｺﾞｼｯｸUB" panose="020B0900000000000000" pitchFamily="50" charset="-128"/>
              </a:rPr>
              <a:t>かかりつけ薬剤師・薬局に求められる３つの機能</a:t>
            </a:r>
            <a:endParaRPr lang="en-US" altLang="ja-JP" dirty="0" smtClean="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0" name="角丸四角形 49"/>
          <p:cNvSpPr/>
          <p:nvPr/>
        </p:nvSpPr>
        <p:spPr bwMode="auto">
          <a:xfrm>
            <a:off x="3671980" y="2823676"/>
            <a:ext cx="2940548" cy="833617"/>
          </a:xfrm>
          <a:prstGeom prst="roundRect">
            <a:avLst>
              <a:gd name="adj" fmla="val 7921"/>
            </a:avLst>
          </a:prstGeom>
          <a:solidFill>
            <a:schemeClr val="accent4">
              <a:lumMod val="20000"/>
              <a:lumOff val="80000"/>
            </a:schemeClr>
          </a:solidFill>
          <a:ln w="38100" cap="flat" cmpd="sng" algn="ctr">
            <a:solidFill>
              <a:schemeClr val="accent4"/>
            </a:solidFill>
            <a:prstDash val="solid"/>
            <a:round/>
            <a:headEnd type="none" w="med" len="med"/>
            <a:tailEnd type="none" w="med" len="med"/>
          </a:ln>
          <a:effectLst/>
        </p:spPr>
        <p:txBody>
          <a:bodyPr vert="horz" wrap="none" lIns="126000" tIns="54000" rIns="126000" bIns="54000" numCol="1" rtlCol="0" anchor="ctr" anchorCtr="0" compatLnSpc="1">
            <a:prstTxWarp prst="textNoShape">
              <a:avLst/>
            </a:prstTxWarp>
          </a:bodyPr>
          <a:lstStyle/>
          <a:p>
            <a:pPr marL="0" marR="0" indent="0" algn="l" defTabSz="914400" rtl="0" eaLnBrk="1" fontAlgn="base" latinLnBrk="0" hangingPunct="1">
              <a:lnSpc>
                <a:spcPct val="110000"/>
              </a:lnSpc>
              <a:spcBef>
                <a:spcPct val="0"/>
              </a:spcBef>
              <a:spcAft>
                <a:spcPct val="0"/>
              </a:spcAft>
              <a:buClrTx/>
              <a:buSzTx/>
              <a:buFontTx/>
              <a:buNone/>
              <a:tabLst/>
            </a:pPr>
            <a:endParaRPr kumimoji="1" lang="ja-JP" altLang="en-US" sz="1600" b="0" i="0" u="none" strike="noStrike" cap="none" normalizeH="0" baseline="0" smtClean="0">
              <a:ln>
                <a:noFill/>
              </a:ln>
              <a:solidFill>
                <a:schemeClr val="tx1"/>
              </a:solidFill>
              <a:effectLst/>
              <a:latin typeface="Arial" charset="0"/>
              <a:ea typeface="ＭＳ Ｐゴシック" pitchFamily="50" charset="-128"/>
            </a:endParaRPr>
          </a:p>
        </p:txBody>
      </p:sp>
      <p:sp>
        <p:nvSpPr>
          <p:cNvPr id="51" name="テキスト ボックス 50"/>
          <p:cNvSpPr txBox="1"/>
          <p:nvPr/>
        </p:nvSpPr>
        <p:spPr>
          <a:xfrm>
            <a:off x="3761367" y="3195628"/>
            <a:ext cx="2851159" cy="461665"/>
          </a:xfrm>
          <a:prstGeom prst="rect">
            <a:avLst/>
          </a:prstGeom>
          <a:noFill/>
        </p:spPr>
        <p:txBody>
          <a:bodyPr wrap="square" rtlCol="0">
            <a:spAutoFit/>
          </a:bodyPr>
          <a:lstStyle/>
          <a:p>
            <a:pPr marL="144000" indent="-144000"/>
            <a:r>
              <a:rPr lang="ja-JP" altLang="en-US" sz="1200" dirty="0" smtClean="0">
                <a:solidFill>
                  <a:prstClr val="black"/>
                </a:solidFill>
                <a:latin typeface="メイリオ" panose="020B0604030504040204" pitchFamily="50" charset="-128"/>
                <a:cs typeface="メイリオ" panose="020B0604030504040204" pitchFamily="50" charset="-128"/>
              </a:rPr>
              <a:t>・</a:t>
            </a:r>
            <a:r>
              <a:rPr lang="en-US" altLang="ja-JP" sz="1200" dirty="0" smtClean="0">
                <a:solidFill>
                  <a:prstClr val="black"/>
                </a:solidFill>
                <a:latin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cs typeface="メイリオ" panose="020B0604030504040204" pitchFamily="50" charset="-128"/>
              </a:rPr>
              <a:t>専門</a:t>
            </a:r>
            <a:r>
              <a:rPr lang="ja-JP" altLang="en-US" sz="1200" dirty="0">
                <a:solidFill>
                  <a:prstClr val="black"/>
                </a:solidFill>
                <a:latin typeface="メイリオ" panose="020B0604030504040204" pitchFamily="50" charset="-128"/>
                <a:cs typeface="メイリオ" panose="020B0604030504040204" pitchFamily="50" charset="-128"/>
              </a:rPr>
              <a:t>機関と連携し抗がん剤の</a:t>
            </a:r>
            <a:r>
              <a:rPr lang="ja-JP" altLang="en-US" sz="1200" dirty="0" smtClean="0">
                <a:solidFill>
                  <a:prstClr val="black"/>
                </a:solidFill>
                <a:latin typeface="メイリオ" panose="020B0604030504040204" pitchFamily="50" charset="-128"/>
                <a:cs typeface="メイリオ" panose="020B0604030504040204" pitchFamily="50" charset="-128"/>
              </a:rPr>
              <a:t>副作用</a:t>
            </a:r>
            <a:endParaRPr lang="en-US" altLang="ja-JP" sz="1200" dirty="0" smtClean="0">
              <a:solidFill>
                <a:prstClr val="black"/>
              </a:solidFill>
              <a:latin typeface="メイリオ" panose="020B0604030504040204" pitchFamily="50" charset="-128"/>
              <a:cs typeface="メイリオ" panose="020B0604030504040204" pitchFamily="50" charset="-128"/>
            </a:endParaRPr>
          </a:p>
          <a:p>
            <a:pPr marL="144000" indent="-144000"/>
            <a:r>
              <a:rPr lang="ja-JP" altLang="en-US" sz="1200" dirty="0">
                <a:solidFill>
                  <a:prstClr val="black"/>
                </a:solidFill>
                <a:latin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cs typeface="メイリオ" panose="020B0604030504040204" pitchFamily="50" charset="-128"/>
              </a:rPr>
              <a:t> 対応や抗</a:t>
            </a:r>
            <a:r>
              <a:rPr lang="en-US" altLang="ja-JP" sz="1200" dirty="0" smtClean="0">
                <a:solidFill>
                  <a:prstClr val="black"/>
                </a:solidFill>
                <a:latin typeface="メイリオ" panose="020B0604030504040204" pitchFamily="50" charset="-128"/>
                <a:cs typeface="メイリオ" panose="020B0604030504040204" pitchFamily="50" charset="-128"/>
              </a:rPr>
              <a:t>HIV</a:t>
            </a:r>
            <a:r>
              <a:rPr lang="ja-JP" altLang="en-US" sz="1200" dirty="0" smtClean="0">
                <a:solidFill>
                  <a:prstClr val="black"/>
                </a:solidFill>
                <a:latin typeface="メイリオ" panose="020B0604030504040204" pitchFamily="50" charset="-128"/>
                <a:cs typeface="メイリオ" panose="020B0604030504040204" pitchFamily="50" charset="-128"/>
              </a:rPr>
              <a:t>薬</a:t>
            </a:r>
            <a:r>
              <a:rPr lang="ja-JP" altLang="en-US" sz="1200" dirty="0">
                <a:solidFill>
                  <a:prstClr val="black"/>
                </a:solidFill>
                <a:latin typeface="メイリオ" panose="020B0604030504040204" pitchFamily="50" charset="-128"/>
                <a:cs typeface="メイリオ" panose="020B0604030504040204" pitchFamily="50" charset="-128"/>
              </a:rPr>
              <a:t>の選択などを支援　</a:t>
            </a:r>
            <a:r>
              <a:rPr lang="ja-JP" altLang="en-US" sz="1200" dirty="0" smtClean="0">
                <a:solidFill>
                  <a:prstClr val="black"/>
                </a:solidFill>
                <a:latin typeface="メイリオ" panose="020B0604030504040204" pitchFamily="50" charset="-128"/>
                <a:cs typeface="メイリオ" panose="020B0604030504040204" pitchFamily="50" charset="-128"/>
              </a:rPr>
              <a:t>等</a:t>
            </a:r>
            <a:endParaRPr lang="ja-JP" altLang="en-US" sz="1200" dirty="0">
              <a:solidFill>
                <a:prstClr val="black"/>
              </a:solidFill>
              <a:latin typeface="メイリオ" panose="020B0604030504040204" pitchFamily="50" charset="-128"/>
              <a:cs typeface="メイリオ" panose="020B0604030504040204" pitchFamily="50" charset="-128"/>
            </a:endParaRPr>
          </a:p>
        </p:txBody>
      </p:sp>
      <p:sp>
        <p:nvSpPr>
          <p:cNvPr id="52" name="正方形/長方形 51"/>
          <p:cNvSpPr/>
          <p:nvPr/>
        </p:nvSpPr>
        <p:spPr>
          <a:xfrm>
            <a:off x="3671979" y="2937213"/>
            <a:ext cx="2866490" cy="292388"/>
          </a:xfrm>
          <a:prstGeom prst="rect">
            <a:avLst/>
          </a:prstGeom>
        </p:spPr>
        <p:txBody>
          <a:bodyPr wrap="none">
            <a:spAutoFit/>
          </a:bodyPr>
          <a:lstStyle/>
          <a:p>
            <a:pPr marL="179388" indent="-179388"/>
            <a:r>
              <a:rPr lang="ja-JP" altLang="en-US" sz="1300" b="1" dirty="0" smtClean="0">
                <a:solidFill>
                  <a:prstClr val="black"/>
                </a:solidFill>
                <a:latin typeface="メイリオ" panose="020B0604030504040204" pitchFamily="50" charset="-128"/>
                <a:cs typeface="メイリオ" panose="020B0604030504040204" pitchFamily="50" charset="-128"/>
              </a:rPr>
              <a:t>☆</a:t>
            </a:r>
            <a:r>
              <a:rPr lang="ja-JP" altLang="en-US" sz="1300" dirty="0">
                <a:solidFill>
                  <a:prstClr val="black"/>
                </a:solidFill>
                <a:latin typeface="メイリオ" panose="020B0604030504040204" pitchFamily="50" charset="-128"/>
                <a:cs typeface="メイリオ" panose="020B0604030504040204" pitchFamily="50" charset="-128"/>
              </a:rPr>
              <a:t> </a:t>
            </a:r>
            <a:r>
              <a:rPr lang="ja-JP" altLang="en-US" sz="1300" b="1" u="sng" dirty="0" smtClean="0">
                <a:solidFill>
                  <a:srgbClr val="FF0000"/>
                </a:solidFill>
                <a:latin typeface="メイリオ" panose="020B0604030504040204" pitchFamily="50" charset="-128"/>
                <a:cs typeface="メイリオ" panose="020B0604030504040204" pitchFamily="50" charset="-128"/>
              </a:rPr>
              <a:t>高度</a:t>
            </a:r>
            <a:r>
              <a:rPr lang="ja-JP" altLang="en-US" sz="1300" b="1" u="sng" dirty="0">
                <a:solidFill>
                  <a:srgbClr val="FF0000"/>
                </a:solidFill>
                <a:latin typeface="メイリオ" panose="020B0604030504040204" pitchFamily="50" charset="-128"/>
                <a:cs typeface="メイリオ" panose="020B0604030504040204" pitchFamily="50" charset="-128"/>
              </a:rPr>
              <a:t>な薬学的管理ニーズ</a:t>
            </a:r>
            <a:r>
              <a:rPr lang="ja-JP" altLang="en-US" sz="1300" dirty="0">
                <a:solidFill>
                  <a:prstClr val="black"/>
                </a:solidFill>
                <a:latin typeface="メイリオ" panose="020B0604030504040204" pitchFamily="50" charset="-128"/>
                <a:cs typeface="メイリオ" panose="020B0604030504040204" pitchFamily="50" charset="-128"/>
              </a:rPr>
              <a:t>への対応</a:t>
            </a:r>
            <a:endParaRPr lang="en-US" altLang="ja-JP" sz="1300" dirty="0">
              <a:solidFill>
                <a:prstClr val="black"/>
              </a:solidFill>
              <a:latin typeface="メイリオ" panose="020B0604030504040204" pitchFamily="50" charset="-128"/>
              <a:cs typeface="メイリオ" panose="020B0604030504040204" pitchFamily="50" charset="-128"/>
            </a:endParaRPr>
          </a:p>
        </p:txBody>
      </p:sp>
      <p:sp>
        <p:nvSpPr>
          <p:cNvPr id="53" name="角丸四角形 52"/>
          <p:cNvSpPr/>
          <p:nvPr/>
        </p:nvSpPr>
        <p:spPr bwMode="auto">
          <a:xfrm>
            <a:off x="3817441" y="2577173"/>
            <a:ext cx="1987691" cy="306601"/>
          </a:xfrm>
          <a:prstGeom prst="roundRect">
            <a:avLst>
              <a:gd name="adj" fmla="val 26460"/>
            </a:avLst>
          </a:prstGeom>
          <a:solidFill>
            <a:schemeClr val="bg1"/>
          </a:solidFill>
          <a:ln w="57150" cap="flat" cmpd="sng" algn="ctr">
            <a:solidFill>
              <a:schemeClr val="accent4"/>
            </a:solid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126000" tIns="54000" rIns="126000" bIns="54000" numCol="1" rtlCol="0" anchor="ctr" anchorCtr="0" compatLnSpc="1">
            <a:prstTxWarp prst="textNoShape">
              <a:avLst/>
            </a:prstTxWarp>
          </a:bodyPr>
          <a:lstStyle/>
          <a:p>
            <a:pPr algn="ctr">
              <a:lnSpc>
                <a:spcPct val="100000"/>
              </a:lnSpc>
            </a:pPr>
            <a:r>
              <a:rPr lang="ja-JP" altLang="en-US" sz="1600" dirty="0">
                <a:latin typeface="HGP創英角ｺﾞｼｯｸUB" panose="020B0900000000000000" pitchFamily="50" charset="-128"/>
                <a:ea typeface="HGP創英角ｺﾞｼｯｸUB" panose="020B0900000000000000" pitchFamily="50" charset="-128"/>
              </a:rPr>
              <a:t>高度薬学管理機能</a:t>
            </a:r>
          </a:p>
        </p:txBody>
      </p:sp>
      <p:sp>
        <p:nvSpPr>
          <p:cNvPr id="55" name="十字形 54"/>
          <p:cNvSpPr/>
          <p:nvPr/>
        </p:nvSpPr>
        <p:spPr>
          <a:xfrm>
            <a:off x="1700676" y="3773188"/>
            <a:ext cx="190279" cy="177205"/>
          </a:xfrm>
          <a:prstGeom prst="plus">
            <a:avLst>
              <a:gd name="adj" fmla="val 34721"/>
            </a:avLst>
          </a:prstGeom>
          <a:solidFill>
            <a:srgbClr val="C0000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56" name="直線コネクタ 55"/>
          <p:cNvCxnSpPr/>
          <p:nvPr/>
        </p:nvCxnSpPr>
        <p:spPr>
          <a:xfrm>
            <a:off x="127196" y="6609621"/>
            <a:ext cx="6614041" cy="0"/>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61473" y="2414846"/>
            <a:ext cx="0" cy="4194775"/>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H="1">
            <a:off x="6741237" y="3812835"/>
            <a:ext cx="24868" cy="2796786"/>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3572884" y="3832729"/>
            <a:ext cx="3180991" cy="0"/>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3572884" y="2414846"/>
            <a:ext cx="0" cy="1441876"/>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54" name="十字形 53"/>
          <p:cNvSpPr/>
          <p:nvPr/>
        </p:nvSpPr>
        <p:spPr>
          <a:xfrm>
            <a:off x="5033570" y="3729301"/>
            <a:ext cx="190279" cy="177205"/>
          </a:xfrm>
          <a:prstGeom prst="plus">
            <a:avLst>
              <a:gd name="adj" fmla="val 34721"/>
            </a:avLst>
          </a:prstGeom>
          <a:solidFill>
            <a:srgbClr val="C0000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64" name="直線コネクタ 63"/>
          <p:cNvCxnSpPr/>
          <p:nvPr/>
        </p:nvCxnSpPr>
        <p:spPr>
          <a:xfrm>
            <a:off x="44624" y="2381578"/>
            <a:ext cx="3528260" cy="0"/>
          </a:xfrm>
          <a:prstGeom prst="line">
            <a:avLst/>
          </a:prstGeom>
          <a:ln w="444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68" name="正方形/長方形 67"/>
          <p:cNvSpPr/>
          <p:nvPr/>
        </p:nvSpPr>
        <p:spPr>
          <a:xfrm>
            <a:off x="111249" y="1929190"/>
            <a:ext cx="5982047" cy="338554"/>
          </a:xfrm>
          <a:prstGeom prst="rect">
            <a:avLst/>
          </a:prstGeom>
        </p:spPr>
        <p:txBody>
          <a:bodyPr wrap="square">
            <a:spAutoFit/>
          </a:bodyPr>
          <a:lstStyle/>
          <a:p>
            <a:pPr algn="ctr"/>
            <a:r>
              <a:rPr lang="en-US" altLang="ja-JP" sz="1600" b="1" dirty="0" smtClean="0"/>
              <a:t>【</a:t>
            </a:r>
            <a:r>
              <a:rPr lang="ja-JP" altLang="en-US" sz="1600" b="1" dirty="0" smtClean="0"/>
              <a:t>「</a:t>
            </a:r>
            <a:r>
              <a:rPr lang="ja-JP" altLang="en-US" sz="1600" b="1" dirty="0"/>
              <a:t>患者のための薬局ビジョン</a:t>
            </a:r>
            <a:r>
              <a:rPr lang="ja-JP" altLang="en-US" sz="1600" b="1" dirty="0" smtClean="0"/>
              <a:t>」</a:t>
            </a:r>
            <a:r>
              <a:rPr lang="ja-JP" altLang="en-US" sz="1600" b="1" dirty="0"/>
              <a:t>に</a:t>
            </a:r>
            <a:r>
              <a:rPr lang="ja-JP" altLang="en-US" sz="1600" b="1" dirty="0" smtClean="0"/>
              <a:t>おける薬剤師・薬局の機能概要</a:t>
            </a:r>
            <a:r>
              <a:rPr lang="en-US" altLang="ja-JP" sz="1600" b="1" dirty="0" smtClean="0"/>
              <a:t>】</a:t>
            </a:r>
            <a:endParaRPr lang="ja-JP" altLang="en-US" sz="2800" b="1" dirty="0"/>
          </a:p>
        </p:txBody>
      </p:sp>
      <p:sp>
        <p:nvSpPr>
          <p:cNvPr id="48" name="フローチャート : 代替処理 47"/>
          <p:cNvSpPr/>
          <p:nvPr/>
        </p:nvSpPr>
        <p:spPr>
          <a:xfrm>
            <a:off x="2245979" y="2284434"/>
            <a:ext cx="1580111" cy="294203"/>
          </a:xfrm>
          <a:prstGeom prst="flowChartAlternateProcess">
            <a:avLst/>
          </a:prstGeom>
          <a:solidFill>
            <a:srgbClr val="FF0000"/>
          </a:solidFill>
          <a:ln>
            <a:noFill/>
          </a:ln>
        </p:spPr>
        <p:style>
          <a:lnRef idx="0">
            <a:schemeClr val="accent6"/>
          </a:lnRef>
          <a:fillRef idx="3">
            <a:schemeClr val="accent6"/>
          </a:fillRef>
          <a:effectRef idx="3">
            <a:schemeClr val="accent6"/>
          </a:effectRef>
          <a:fontRef idx="minor">
            <a:schemeClr val="lt1"/>
          </a:fontRef>
        </p:style>
        <p:txBody>
          <a:bodyPr rtlCol="0" anchor="ctr"/>
          <a:lstStyle/>
          <a:p>
            <a:pPr algn="ctr">
              <a:lnSpc>
                <a:spcPct val="100000"/>
              </a:lnSpc>
            </a:pP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健康</a:t>
            </a:r>
            <a:r>
              <a:rPr lang="ja-JP" altLang="en-US" sz="1400" dirty="0" smtClean="0">
                <a:solidFill>
                  <a:schemeClr val="bg1"/>
                </a:solidFill>
                <a:latin typeface="HGP創英角ｺﾞｼｯｸUB" panose="020B0900000000000000" pitchFamily="50" charset="-128"/>
                <a:ea typeface="HGP創英角ｺﾞｼｯｸUB" panose="020B0900000000000000" pitchFamily="50" charset="-128"/>
              </a:rPr>
              <a:t>サポート薬局</a:t>
            </a:r>
            <a:endParaRPr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801005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角丸四角形 105"/>
          <p:cNvSpPr/>
          <p:nvPr/>
        </p:nvSpPr>
        <p:spPr>
          <a:xfrm>
            <a:off x="320696" y="7060849"/>
            <a:ext cx="6113160" cy="927029"/>
          </a:xfrm>
          <a:prstGeom prst="roundRect">
            <a:avLst>
              <a:gd name="adj" fmla="val 6392"/>
            </a:avLst>
          </a:prstGeom>
          <a:solidFill>
            <a:srgbClr val="FFCC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50" dirty="0" smtClean="0">
                <a:solidFill>
                  <a:schemeClr val="tx1"/>
                </a:solidFill>
                <a:latin typeface="+mn-ea"/>
              </a:rPr>
              <a:t>②の機能に</a:t>
            </a:r>
            <a:r>
              <a:rPr lang="ja-JP" altLang="en-US" sz="1550" dirty="0">
                <a:solidFill>
                  <a:schemeClr val="tx1"/>
                </a:solidFill>
                <a:latin typeface="+mn-ea"/>
              </a:rPr>
              <a:t>着目し、</a:t>
            </a:r>
            <a:r>
              <a:rPr lang="ja-JP" altLang="en-US" sz="1550" dirty="0" smtClean="0">
                <a:solidFill>
                  <a:schemeClr val="tx1"/>
                </a:solidFill>
              </a:rPr>
              <a:t>他職種が薬のことで相談したいときに、薬局にいつでも相談連絡いただけるよう、地域のケア会議等において地域内の薬局の連絡先や応需できる業務内容について周知強化を図った。</a:t>
            </a:r>
            <a:endParaRPr kumimoji="1" lang="ja-JP" altLang="en-US" sz="1550" dirty="0">
              <a:solidFill>
                <a:schemeClr val="tx1"/>
              </a:solidFill>
            </a:endParaRPr>
          </a:p>
        </p:txBody>
      </p:sp>
      <p:sp>
        <p:nvSpPr>
          <p:cNvPr id="110" name="正方形/長方形 109"/>
          <p:cNvSpPr/>
          <p:nvPr/>
        </p:nvSpPr>
        <p:spPr>
          <a:xfrm>
            <a:off x="398457" y="8081808"/>
            <a:ext cx="6035399" cy="784830"/>
          </a:xfrm>
          <a:prstGeom prst="rect">
            <a:avLst/>
          </a:prstGeom>
        </p:spPr>
        <p:txBody>
          <a:bodyPr wrap="square">
            <a:spAutoFit/>
          </a:bodyPr>
          <a:lstStyle/>
          <a:p>
            <a:r>
              <a:rPr lang="ja-JP" altLang="en-US" sz="1500" dirty="0" smtClean="0"/>
              <a:t>（今後の課題）</a:t>
            </a:r>
            <a:endParaRPr lang="en-US" altLang="ja-JP" sz="1500" dirty="0" smtClean="0"/>
          </a:p>
          <a:p>
            <a:r>
              <a:rPr lang="ja-JP" altLang="ja-JP" sz="1500" dirty="0" smtClean="0"/>
              <a:t>事業中</a:t>
            </a:r>
            <a:r>
              <a:rPr lang="ja-JP" altLang="ja-JP" sz="1500" dirty="0"/>
              <a:t>に</a:t>
            </a:r>
            <a:r>
              <a:rPr lang="ja-JP" altLang="en-US" sz="1500" dirty="0"/>
              <a:t>発生</a:t>
            </a:r>
            <a:r>
              <a:rPr lang="ja-JP" altLang="en-US" sz="1500" dirty="0" smtClean="0"/>
              <a:t>した</a:t>
            </a:r>
            <a:r>
              <a:rPr lang="ja-JP" altLang="en-US" sz="1500" dirty="0"/>
              <a:t>相談</a:t>
            </a:r>
            <a:r>
              <a:rPr lang="ja-JP" altLang="ja-JP" sz="1500" dirty="0" smtClean="0"/>
              <a:t>事例</a:t>
            </a:r>
            <a:r>
              <a:rPr lang="ja-JP" altLang="en-US" sz="1500" dirty="0" smtClean="0"/>
              <a:t>について</a:t>
            </a:r>
            <a:r>
              <a:rPr lang="ja-JP" altLang="ja-JP" sz="1500" dirty="0" smtClean="0"/>
              <a:t>取りまとめ</a:t>
            </a:r>
            <a:r>
              <a:rPr lang="ja-JP" altLang="en-US" sz="1500" dirty="0" smtClean="0"/>
              <a:t>、未だ</a:t>
            </a:r>
            <a:r>
              <a:rPr lang="en-US" altLang="ja-JP" sz="1500" dirty="0" smtClean="0"/>
              <a:t>24</a:t>
            </a:r>
            <a:r>
              <a:rPr lang="ja-JP" altLang="en-US" sz="1500" dirty="0" smtClean="0"/>
              <a:t>時間対応に取組んでいない薬局の後押しに活用していく。</a:t>
            </a:r>
            <a:endParaRPr lang="ja-JP" altLang="en-US" sz="1500" dirty="0"/>
          </a:p>
        </p:txBody>
      </p:sp>
      <p:sp>
        <p:nvSpPr>
          <p:cNvPr id="111" name="角丸四角形 110"/>
          <p:cNvSpPr/>
          <p:nvPr/>
        </p:nvSpPr>
        <p:spPr>
          <a:xfrm>
            <a:off x="343534" y="3523139"/>
            <a:ext cx="6090322" cy="936347"/>
          </a:xfrm>
          <a:prstGeom prst="roundRect">
            <a:avLst>
              <a:gd name="adj" fmla="val 9309"/>
            </a:avLst>
          </a:prstGeom>
          <a:solidFill>
            <a:srgbClr val="FFCCFF"/>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smtClean="0">
                <a:solidFill>
                  <a:schemeClr val="tx1"/>
                </a:solidFill>
                <a:latin typeface="+mn-ea"/>
              </a:rPr>
              <a:t>③の機能に着目し、退院後も安心して調剤や訪問薬剤管理等を受けるため、医療機関から薬局に対する情報共有に使用する</a:t>
            </a:r>
            <a:r>
              <a:rPr lang="en-US" altLang="ja-JP" sz="1600" dirty="0" smtClean="0">
                <a:solidFill>
                  <a:schemeClr val="tx1"/>
                </a:solidFill>
                <a:latin typeface="+mn-ea"/>
              </a:rPr>
              <a:t>『</a:t>
            </a:r>
            <a:r>
              <a:rPr lang="ja-JP" altLang="en-US" sz="1600" dirty="0" smtClean="0">
                <a:solidFill>
                  <a:schemeClr val="tx1"/>
                </a:solidFill>
                <a:latin typeface="+mn-ea"/>
              </a:rPr>
              <a:t>薬剤管理情報提供書</a:t>
            </a:r>
            <a:r>
              <a:rPr lang="en-US" altLang="ja-JP" sz="1600" dirty="0" smtClean="0">
                <a:solidFill>
                  <a:schemeClr val="tx1"/>
                </a:solidFill>
                <a:latin typeface="+mn-ea"/>
              </a:rPr>
              <a:t>』</a:t>
            </a:r>
            <a:r>
              <a:rPr lang="ja-JP" altLang="en-US" sz="1600" dirty="0" smtClean="0">
                <a:solidFill>
                  <a:schemeClr val="tx1"/>
                </a:solidFill>
                <a:latin typeface="+mn-ea"/>
              </a:rPr>
              <a:t>の内容や提供方法の検討を図った。</a:t>
            </a:r>
            <a:endParaRPr lang="ja-JP" altLang="ja-JP" sz="1600" dirty="0">
              <a:solidFill>
                <a:schemeClr val="tx1"/>
              </a:solidFill>
              <a:latin typeface="+mn-ea"/>
            </a:endParaRPr>
          </a:p>
        </p:txBody>
      </p:sp>
      <p:sp>
        <p:nvSpPr>
          <p:cNvPr id="113" name="正方形/長方形 112"/>
          <p:cNvSpPr/>
          <p:nvPr/>
        </p:nvSpPr>
        <p:spPr>
          <a:xfrm>
            <a:off x="836712" y="3122548"/>
            <a:ext cx="2124299" cy="369332"/>
          </a:xfrm>
          <a:prstGeom prst="rect">
            <a:avLst/>
          </a:prstGeom>
        </p:spPr>
        <p:txBody>
          <a:bodyPr wrap="none">
            <a:spAutoFit/>
          </a:bodyPr>
          <a:lstStyle/>
          <a:p>
            <a:r>
              <a:rPr lang="ja-JP" altLang="en-US" b="1" dirty="0" smtClean="0"/>
              <a:t>本年度の取組み１．</a:t>
            </a:r>
            <a:endParaRPr lang="ja-JP" altLang="en-US" b="1" dirty="0"/>
          </a:p>
        </p:txBody>
      </p:sp>
      <p:sp>
        <p:nvSpPr>
          <p:cNvPr id="115" name="正方形/長方形 114"/>
          <p:cNvSpPr/>
          <p:nvPr/>
        </p:nvSpPr>
        <p:spPr>
          <a:xfrm>
            <a:off x="817232" y="6660232"/>
            <a:ext cx="2124299" cy="369332"/>
          </a:xfrm>
          <a:prstGeom prst="rect">
            <a:avLst/>
          </a:prstGeom>
        </p:spPr>
        <p:txBody>
          <a:bodyPr wrap="none">
            <a:spAutoFit/>
          </a:bodyPr>
          <a:lstStyle/>
          <a:p>
            <a:r>
              <a:rPr lang="ja-JP" altLang="en-US" b="1" dirty="0" smtClean="0"/>
              <a:t>本年度の取組み２．</a:t>
            </a:r>
            <a:endParaRPr lang="ja-JP" altLang="en-US" b="1" dirty="0"/>
          </a:p>
        </p:txBody>
      </p:sp>
      <p:sp>
        <p:nvSpPr>
          <p:cNvPr id="118" name="正方形/長方形 117"/>
          <p:cNvSpPr/>
          <p:nvPr/>
        </p:nvSpPr>
        <p:spPr>
          <a:xfrm>
            <a:off x="382145" y="4477633"/>
            <a:ext cx="2797239" cy="1246495"/>
          </a:xfrm>
          <a:prstGeom prst="rect">
            <a:avLst/>
          </a:prstGeom>
          <a:noFill/>
          <a:ln>
            <a:noFill/>
          </a:ln>
        </p:spPr>
        <p:txBody>
          <a:bodyPr wrap="square">
            <a:spAutoFit/>
          </a:bodyPr>
          <a:lstStyle/>
          <a:p>
            <a:r>
              <a:rPr lang="ja-JP" altLang="en-US" sz="1500" dirty="0"/>
              <a:t>（今後の課題）</a:t>
            </a:r>
            <a:endParaRPr lang="en-US" altLang="ja-JP" sz="1500" dirty="0"/>
          </a:p>
          <a:p>
            <a:r>
              <a:rPr lang="ja-JP" altLang="en-US" sz="1500" dirty="0"/>
              <a:t>関係施設の意見を基に</a:t>
            </a:r>
            <a:r>
              <a:rPr lang="ja-JP" altLang="en-US" sz="1500" dirty="0" smtClean="0"/>
              <a:t>、情報提供項目</a:t>
            </a:r>
            <a:r>
              <a:rPr lang="ja-JP" altLang="en-US" sz="1500" dirty="0"/>
              <a:t>や共有方法</a:t>
            </a:r>
            <a:r>
              <a:rPr lang="ja-JP" altLang="en-US" sz="1500" dirty="0" smtClean="0"/>
              <a:t>等</a:t>
            </a:r>
            <a:r>
              <a:rPr lang="ja-JP" altLang="en-US" sz="1500" dirty="0"/>
              <a:t>の</a:t>
            </a:r>
            <a:r>
              <a:rPr lang="ja-JP" altLang="en-US" sz="1500" dirty="0" smtClean="0"/>
              <a:t>在り方</a:t>
            </a:r>
            <a:r>
              <a:rPr lang="ja-JP" altLang="en-US" sz="1500" dirty="0"/>
              <a:t>について</a:t>
            </a:r>
            <a:r>
              <a:rPr lang="ja-JP" altLang="en-US" sz="1500" dirty="0" smtClean="0"/>
              <a:t>取りまとめ、継続的な取組みに繋げていく。</a:t>
            </a:r>
            <a:endParaRPr lang="ja-JP" altLang="en-US" sz="1500" dirty="0"/>
          </a:p>
        </p:txBody>
      </p:sp>
      <p:sp>
        <p:nvSpPr>
          <p:cNvPr id="48" name="正方形/長方形 47"/>
          <p:cNvSpPr/>
          <p:nvPr/>
        </p:nvSpPr>
        <p:spPr>
          <a:xfrm>
            <a:off x="3284984" y="0"/>
            <a:ext cx="3193503" cy="369332"/>
          </a:xfrm>
          <a:prstGeom prst="rect">
            <a:avLst/>
          </a:prstGeom>
        </p:spPr>
        <p:txBody>
          <a:bodyPr wrap="none">
            <a:spAutoFit/>
          </a:bodyPr>
          <a:lstStyle/>
          <a:p>
            <a:r>
              <a:rPr lang="ja-JP" altLang="en-US" b="1" dirty="0"/>
              <a:t>　</a:t>
            </a:r>
            <a:r>
              <a:rPr lang="ja-JP" altLang="en-US" b="1" dirty="0" smtClean="0"/>
              <a:t>薬務課医薬品流通グループ</a:t>
            </a:r>
            <a:endParaRPr lang="ja-JP" altLang="en-US" b="1" dirty="0"/>
          </a:p>
        </p:txBody>
      </p:sp>
      <p:sp>
        <p:nvSpPr>
          <p:cNvPr id="51" name="角丸四角形 50"/>
          <p:cNvSpPr/>
          <p:nvPr/>
        </p:nvSpPr>
        <p:spPr>
          <a:xfrm>
            <a:off x="116631" y="467544"/>
            <a:ext cx="6624738" cy="2376264"/>
          </a:xfrm>
          <a:prstGeom prst="roundRect">
            <a:avLst>
              <a:gd name="adj" fmla="val 7862"/>
            </a:avLst>
          </a:prstGeom>
          <a:ln w="34925"/>
        </p:spPr>
        <p:style>
          <a:lnRef idx="2">
            <a:schemeClr val="accent6"/>
          </a:lnRef>
          <a:fillRef idx="1">
            <a:schemeClr val="lt1"/>
          </a:fillRef>
          <a:effectRef idx="0">
            <a:schemeClr val="accent6"/>
          </a:effectRef>
          <a:fontRef idx="minor">
            <a:schemeClr val="dk1"/>
          </a:fontRef>
        </p:style>
        <p:txBody>
          <a:bodyPr rtlCol="0" anchor="ctr"/>
          <a:lstStyle/>
          <a:p>
            <a:r>
              <a:rPr lang="ja-JP" altLang="en-US" b="1" dirty="0" smtClean="0">
                <a:solidFill>
                  <a:prstClr val="black"/>
                </a:solidFill>
                <a:latin typeface="ＭＳ ゴシック" panose="020B0609070205080204" pitchFamily="49" charset="-128"/>
                <a:ea typeface="ＭＳ ゴシック" panose="020B0609070205080204" pitchFamily="49" charset="-128"/>
              </a:rPr>
              <a:t>参考</a:t>
            </a:r>
            <a:r>
              <a:rPr lang="ja-JP" altLang="en-US" b="1" dirty="0">
                <a:solidFill>
                  <a:prstClr val="black"/>
                </a:solidFill>
                <a:latin typeface="ＭＳ ゴシック" panose="020B0609070205080204" pitchFamily="49" charset="-128"/>
                <a:ea typeface="ＭＳ ゴシック" panose="020B0609070205080204" pitchFamily="49" charset="-128"/>
              </a:rPr>
              <a:t>：昨年度の</a:t>
            </a:r>
            <a:r>
              <a:rPr lang="ja-JP" altLang="en-US" b="1" dirty="0" smtClean="0">
                <a:solidFill>
                  <a:prstClr val="black"/>
                </a:solidFill>
                <a:latin typeface="ＭＳ ゴシック" panose="020B0609070205080204" pitchFamily="49" charset="-128"/>
                <a:ea typeface="ＭＳ ゴシック" panose="020B0609070205080204" pitchFamily="49" charset="-128"/>
              </a:rPr>
              <a:t>取組み</a:t>
            </a:r>
            <a:endParaRPr lang="en-US" altLang="ja-JP" b="1"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300" b="1" dirty="0">
              <a:solidFill>
                <a:prstClr val="black"/>
              </a:solidFill>
              <a:latin typeface="ＭＳ ゴシック" panose="020B0609070205080204" pitchFamily="49" charset="-128"/>
              <a:ea typeface="ＭＳ ゴシック" panose="020B0609070205080204" pitchFamily="49" charset="-128"/>
            </a:endParaRPr>
          </a:p>
          <a:p>
            <a:pPr marL="285750" indent="-285750">
              <a:buFont typeface="MS Mincho" panose="02020609040205080304" pitchFamily="17" charset="-128"/>
              <a:buChar char="○"/>
            </a:pPr>
            <a:r>
              <a:rPr lang="ja-JP" altLang="en-US" sz="1500" dirty="0">
                <a:solidFill>
                  <a:prstClr val="black"/>
                </a:solidFill>
                <a:latin typeface="ＭＳ ゴシック" panose="020B0609070205080204" pitchFamily="49" charset="-128"/>
                <a:ea typeface="ＭＳ ゴシック" panose="020B0609070205080204" pitchFamily="49" charset="-128"/>
              </a:rPr>
              <a:t>①の機能に着目し、患者およびその家族等に対して、残薬のリスク、飲み忘れを防ぐ工夫の</a:t>
            </a:r>
            <a:r>
              <a:rPr lang="ja-JP" altLang="en-US" sz="1500" dirty="0" smtClean="0">
                <a:solidFill>
                  <a:prstClr val="black"/>
                </a:solidFill>
                <a:latin typeface="ＭＳ ゴシック" panose="020B0609070205080204" pitchFamily="49" charset="-128"/>
                <a:ea typeface="ＭＳ ゴシック" panose="020B0609070205080204" pitchFamily="49" charset="-128"/>
              </a:rPr>
              <a:t>啓発や、薬</a:t>
            </a:r>
            <a:r>
              <a:rPr lang="ja-JP" altLang="en-US" sz="1500" dirty="0">
                <a:solidFill>
                  <a:prstClr val="black"/>
                </a:solidFill>
                <a:latin typeface="ＭＳ ゴシック" panose="020B0609070205080204" pitchFamily="49" charset="-128"/>
                <a:ea typeface="ＭＳ ゴシック" panose="020B0609070205080204" pitchFamily="49" charset="-128"/>
              </a:rPr>
              <a:t>の持参袋の</a:t>
            </a:r>
            <a:r>
              <a:rPr lang="ja-JP" altLang="en-US" sz="1500" dirty="0" smtClean="0">
                <a:solidFill>
                  <a:prstClr val="black"/>
                </a:solidFill>
                <a:latin typeface="ＭＳ ゴシック" panose="020B0609070205080204" pitchFamily="49" charset="-128"/>
                <a:ea typeface="ＭＳ ゴシック" panose="020B0609070205080204" pitchFamily="49" charset="-128"/>
              </a:rPr>
              <a:t>活用、また他</a:t>
            </a:r>
            <a:r>
              <a:rPr lang="ja-JP" altLang="en-US" sz="1500" dirty="0">
                <a:solidFill>
                  <a:prstClr val="black"/>
                </a:solidFill>
                <a:latin typeface="ＭＳ ゴシック" panose="020B0609070205080204" pitchFamily="49" charset="-128"/>
                <a:ea typeface="ＭＳ ゴシック" panose="020B0609070205080204" pitchFamily="49" charset="-128"/>
              </a:rPr>
              <a:t>職種からの情報提供に基づく服薬管理（残薬調整）を実施</a:t>
            </a:r>
            <a:r>
              <a:rPr lang="ja-JP" altLang="en-US" sz="15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500"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1500" dirty="0" smtClean="0">
              <a:solidFill>
                <a:prstClr val="black"/>
              </a:solidFill>
              <a:latin typeface="ＭＳ ゴシック" panose="020B0609070205080204" pitchFamily="49" charset="-128"/>
              <a:ea typeface="ＭＳ ゴシック" panose="020B0609070205080204" pitchFamily="49" charset="-128"/>
            </a:endParaRPr>
          </a:p>
          <a:p>
            <a:pPr marL="285750" indent="-285750">
              <a:buFont typeface="MS Mincho" panose="02020609040205080304" pitchFamily="17" charset="-128"/>
              <a:buChar char="○"/>
            </a:pPr>
            <a:r>
              <a:rPr lang="ja-JP" altLang="en-US" sz="1500" dirty="0" smtClean="0">
                <a:latin typeface="+mn-ea"/>
                <a:cs typeface="Times New Roman" panose="02020603050405020304" pitchFamily="18" charset="0"/>
              </a:rPr>
              <a:t>例えば家庭においては薬は１カ所で保管することなど、薬局薬剤師が丁寧に啓発することで、残薬問題の解消に繋がることが確認できた。</a:t>
            </a:r>
            <a:endParaRPr lang="en-US" altLang="ja-JP" sz="1500" dirty="0" smtClean="0">
              <a:latin typeface="+mn-ea"/>
              <a:cs typeface="Times New Roman" panose="02020603050405020304" pitchFamily="18" charset="0"/>
            </a:endParaRPr>
          </a:p>
          <a:p>
            <a:pPr marL="285750" indent="-285750">
              <a:buFont typeface="MS Mincho" panose="02020609040205080304" pitchFamily="17" charset="-128"/>
              <a:buChar char="○"/>
            </a:pPr>
            <a:r>
              <a:rPr lang="ja-JP" altLang="en-US" sz="1500" dirty="0" smtClean="0">
                <a:latin typeface="+mn-ea"/>
                <a:cs typeface="Times New Roman" panose="02020603050405020304" pitchFamily="18" charset="0"/>
              </a:rPr>
              <a:t>モデル</a:t>
            </a:r>
            <a:r>
              <a:rPr lang="ja-JP" altLang="en-US" sz="1500" dirty="0">
                <a:latin typeface="+mn-ea"/>
                <a:cs typeface="Times New Roman" panose="02020603050405020304" pitchFamily="18" charset="0"/>
              </a:rPr>
              <a:t>地域でのこれらの取り組みの継続と、府全域への展開を行っていく。</a:t>
            </a:r>
            <a:endParaRPr lang="en-US" altLang="ja-JP" sz="1500" dirty="0">
              <a:latin typeface="+mn-ea"/>
              <a:cs typeface="Times New Roman" panose="02020603050405020304" pitchFamily="18" charset="0"/>
            </a:endParaRPr>
          </a:p>
          <a:p>
            <a:r>
              <a:rPr lang="ja-JP" altLang="en-US" sz="1500" dirty="0">
                <a:latin typeface="+mn-ea"/>
                <a:cs typeface="Times New Roman" panose="02020603050405020304" pitchFamily="18" charset="0"/>
              </a:rPr>
              <a:t>　　</a:t>
            </a:r>
            <a:r>
              <a:rPr lang="ja-JP" altLang="en-US" sz="1500" dirty="0" smtClean="0">
                <a:latin typeface="+mn-ea"/>
                <a:cs typeface="Times New Roman" panose="02020603050405020304" pitchFamily="18" charset="0"/>
              </a:rPr>
              <a:t>　（本年度</a:t>
            </a:r>
            <a:r>
              <a:rPr lang="ja-JP" altLang="en-US" sz="1500" dirty="0">
                <a:latin typeface="+mn-ea"/>
                <a:cs typeface="Times New Roman" panose="02020603050405020304" pitchFamily="18" charset="0"/>
              </a:rPr>
              <a:t>の保健所活動特別推進事業を</a:t>
            </a:r>
            <a:r>
              <a:rPr lang="ja-JP" altLang="en-US" sz="1500" dirty="0" smtClean="0">
                <a:latin typeface="+mn-ea"/>
                <a:cs typeface="Times New Roman" panose="02020603050405020304" pitchFamily="18" charset="0"/>
              </a:rPr>
              <a:t>実施中）</a:t>
            </a:r>
            <a:endParaRPr lang="ja-JP" altLang="en-US" sz="1500" dirty="0">
              <a:latin typeface="+mn-ea"/>
            </a:endParaRPr>
          </a:p>
        </p:txBody>
      </p:sp>
      <p:sp>
        <p:nvSpPr>
          <p:cNvPr id="52" name="下矢印 51"/>
          <p:cNvSpPr/>
          <p:nvPr/>
        </p:nvSpPr>
        <p:spPr>
          <a:xfrm>
            <a:off x="3178829" y="1674386"/>
            <a:ext cx="398803" cy="161310"/>
          </a:xfrm>
          <a:prstGeom prst="downArrow">
            <a:avLst/>
          </a:prstGeom>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9" name="Picture 7" descr="D:\OkamotoSa\Documents\My Pictures\dai_byouin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3290" y="5724128"/>
            <a:ext cx="1199606" cy="874790"/>
          </a:xfrm>
          <a:prstGeom prst="rect">
            <a:avLst/>
          </a:prstGeom>
          <a:noFill/>
          <a:extLst>
            <a:ext uri="{909E8E84-426E-40DD-AFC4-6F175D3DCCD1}">
              <a14:hiddenFill xmlns:a14="http://schemas.microsoft.com/office/drawing/2010/main">
                <a:solidFill>
                  <a:srgbClr val="FFFFFF"/>
                </a:solidFill>
              </a14:hiddenFill>
            </a:ext>
          </a:extLst>
        </p:spPr>
      </p:pic>
      <p:pic>
        <p:nvPicPr>
          <p:cNvPr id="60" name="Picture 10" descr="pharmacist-d-f"/>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bwMode="auto">
          <a:xfrm>
            <a:off x="4648063" y="6088903"/>
            <a:ext cx="653145" cy="787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 name="円弧 106"/>
          <p:cNvSpPr/>
          <p:nvPr/>
        </p:nvSpPr>
        <p:spPr>
          <a:xfrm rot="20158514">
            <a:off x="2152045" y="5629361"/>
            <a:ext cx="2054679" cy="1546127"/>
          </a:xfrm>
          <a:prstGeom prst="arc">
            <a:avLst>
              <a:gd name="adj1" fmla="val 14170159"/>
              <a:gd name="adj2" fmla="val 317576"/>
            </a:avLst>
          </a:prstGeom>
          <a:ln w="63500">
            <a:solidFill>
              <a:srgbClr val="FF0000"/>
            </a:solidFill>
            <a:prstDash val="solid"/>
            <a:headEnd type="none" w="lg" len="lg"/>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109" name="Group 19"/>
          <p:cNvGrpSpPr>
            <a:grpSpLocks/>
          </p:cNvGrpSpPr>
          <p:nvPr/>
        </p:nvGrpSpPr>
        <p:grpSpPr bwMode="auto">
          <a:xfrm>
            <a:off x="3867634" y="6174203"/>
            <a:ext cx="783135" cy="572584"/>
            <a:chOff x="295" y="1570"/>
            <a:chExt cx="753" cy="653"/>
          </a:xfrm>
        </p:grpSpPr>
        <p:pic>
          <p:nvPicPr>
            <p:cNvPr id="117" name="Picture 20" descr="j007913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295" y="1570"/>
              <a:ext cx="753" cy="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 name="AutoShape 22"/>
            <p:cNvSpPr>
              <a:spLocks noChangeArrowheads="1"/>
            </p:cNvSpPr>
            <p:nvPr/>
          </p:nvSpPr>
          <p:spPr bwMode="auto">
            <a:xfrm rot="139370" flipH="1">
              <a:off x="380" y="1570"/>
              <a:ext cx="433" cy="260"/>
            </a:xfrm>
            <a:prstGeom prst="roundRect">
              <a:avLst>
                <a:gd name="adj" fmla="val 16667"/>
              </a:avLst>
            </a:prstGeom>
            <a:solidFill>
              <a:srgbClr val="FFFF00"/>
            </a:solidFill>
            <a:ln w="9525">
              <a:solidFill>
                <a:schemeClr val="tx1"/>
              </a:solidFill>
              <a:round/>
              <a:headEnd/>
              <a:tailEnd/>
            </a:ln>
          </p:spPr>
          <p:txBody>
            <a:bodyPr wrap="none" lIns="0" tIns="0" rIns="0" bIns="0" anchor="ctr"/>
            <a:lstStyle/>
            <a:p>
              <a:pPr algn="ctr" defTabSz="914400">
                <a:defRPr/>
              </a:pPr>
              <a:r>
                <a:rPr kumimoji="1" lang="en-US" altLang="ja-JP" sz="800" dirty="0">
                  <a:solidFill>
                    <a:prstClr val="black"/>
                  </a:solidFill>
                  <a:latin typeface="ＭＳ Ｐゴシック"/>
                </a:rPr>
                <a:t>○○</a:t>
              </a:r>
              <a:r>
                <a:rPr kumimoji="1" lang="ja-JP" altLang="en-US" sz="800" dirty="0">
                  <a:solidFill>
                    <a:prstClr val="black"/>
                  </a:solidFill>
                  <a:latin typeface="ＭＳ Ｐゴシック"/>
                </a:rPr>
                <a:t>薬局</a:t>
              </a:r>
            </a:p>
          </p:txBody>
        </p:sp>
      </p:grpSp>
      <p:pic>
        <p:nvPicPr>
          <p:cNvPr id="8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5924" y="5164285"/>
            <a:ext cx="708765" cy="9145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0" name="四角形吹き出し 99"/>
          <p:cNvSpPr/>
          <p:nvPr/>
        </p:nvSpPr>
        <p:spPr>
          <a:xfrm>
            <a:off x="4349457" y="4572000"/>
            <a:ext cx="2175887" cy="1389456"/>
          </a:xfrm>
          <a:prstGeom prst="wedgeRectCallout">
            <a:avLst>
              <a:gd name="adj1" fmla="val -69947"/>
              <a:gd name="adj2" fmla="val -173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dirty="0" smtClean="0">
                <a:solidFill>
                  <a:schemeClr val="tx1"/>
                </a:solidFill>
              </a:rPr>
              <a:t>情報</a:t>
            </a:r>
            <a:r>
              <a:rPr lang="ja-JP" altLang="en-US" sz="1200" b="1" dirty="0">
                <a:solidFill>
                  <a:schemeClr val="tx1"/>
                </a:solidFill>
              </a:rPr>
              <a:t>提供書における</a:t>
            </a:r>
            <a:r>
              <a:rPr lang="ja-JP" altLang="ja-JP" sz="1200" b="1" dirty="0">
                <a:solidFill>
                  <a:schemeClr val="tx1"/>
                </a:solidFill>
              </a:rPr>
              <a:t>情報項目</a:t>
            </a:r>
            <a:endParaRPr lang="en-US" altLang="ja-JP" sz="1200" b="1" dirty="0">
              <a:solidFill>
                <a:schemeClr val="tx1"/>
              </a:solidFill>
            </a:endParaRPr>
          </a:p>
          <a:p>
            <a:pPr marL="342900" lvl="0" indent="-342900">
              <a:buFont typeface="+mj-ea"/>
              <a:buAutoNum type="circleNumDbPlain"/>
            </a:pPr>
            <a:r>
              <a:rPr lang="ja-JP" altLang="ja-JP" sz="1200" dirty="0" smtClean="0">
                <a:solidFill>
                  <a:schemeClr val="tx1"/>
                </a:solidFill>
              </a:rPr>
              <a:t>入院病名</a:t>
            </a:r>
            <a:r>
              <a:rPr lang="ja-JP" altLang="en-US" sz="1200" dirty="0" smtClean="0">
                <a:solidFill>
                  <a:schemeClr val="tx1"/>
                </a:solidFill>
              </a:rPr>
              <a:t>や</a:t>
            </a:r>
            <a:r>
              <a:rPr lang="ja-JP" altLang="ja-JP" sz="1200" dirty="0" smtClean="0">
                <a:solidFill>
                  <a:schemeClr val="tx1"/>
                </a:solidFill>
              </a:rPr>
              <a:t>治療</a:t>
            </a:r>
            <a:r>
              <a:rPr lang="ja-JP" altLang="ja-JP" sz="1200" dirty="0">
                <a:solidFill>
                  <a:schemeClr val="tx1"/>
                </a:solidFill>
              </a:rPr>
              <a:t>経過</a:t>
            </a:r>
            <a:endParaRPr lang="en-US" altLang="ja-JP" sz="1200" dirty="0">
              <a:solidFill>
                <a:schemeClr val="tx1"/>
              </a:solidFill>
            </a:endParaRPr>
          </a:p>
          <a:p>
            <a:pPr marL="342900" lvl="0" indent="-342900">
              <a:buFont typeface="+mj-ea"/>
              <a:buAutoNum type="circleNumDbPlain"/>
            </a:pPr>
            <a:r>
              <a:rPr lang="ja-JP" altLang="ja-JP" sz="1200" dirty="0">
                <a:solidFill>
                  <a:schemeClr val="tx1"/>
                </a:solidFill>
              </a:rPr>
              <a:t>退院時処方</a:t>
            </a:r>
            <a:endParaRPr lang="en-US" altLang="ja-JP" sz="1200" dirty="0">
              <a:solidFill>
                <a:schemeClr val="tx1"/>
              </a:solidFill>
            </a:endParaRPr>
          </a:p>
          <a:p>
            <a:pPr marL="342900" lvl="0" indent="-342900">
              <a:buFont typeface="+mj-ea"/>
              <a:buAutoNum type="circleNumDbPlain"/>
            </a:pPr>
            <a:r>
              <a:rPr lang="ja-JP" altLang="ja-JP" sz="1200" dirty="0" smtClean="0">
                <a:solidFill>
                  <a:schemeClr val="tx1"/>
                </a:solidFill>
              </a:rPr>
              <a:t>検査値</a:t>
            </a:r>
            <a:endParaRPr lang="en-US" altLang="ja-JP" sz="1200" dirty="0">
              <a:solidFill>
                <a:schemeClr val="tx1"/>
              </a:solidFill>
            </a:endParaRPr>
          </a:p>
          <a:p>
            <a:pPr marL="342900" lvl="0" indent="-342900">
              <a:buFont typeface="+mj-ea"/>
              <a:buAutoNum type="circleNumDbPlain"/>
            </a:pPr>
            <a:r>
              <a:rPr lang="ja-JP" altLang="en-US" sz="1200" dirty="0" smtClean="0">
                <a:solidFill>
                  <a:schemeClr val="tx1"/>
                </a:solidFill>
              </a:rPr>
              <a:t>服薬管理についての情報</a:t>
            </a:r>
            <a:endParaRPr lang="en-US" altLang="ja-JP" sz="1200" dirty="0" smtClean="0">
              <a:solidFill>
                <a:schemeClr val="tx1"/>
              </a:solidFill>
            </a:endParaRPr>
          </a:p>
          <a:p>
            <a:pPr marL="342900" lvl="0" indent="-342900">
              <a:buFont typeface="+mj-ea"/>
              <a:buAutoNum type="circleNumDbPlain" startAt="5"/>
            </a:pPr>
            <a:r>
              <a:rPr lang="ja-JP" altLang="en-US" sz="1200" dirty="0">
                <a:solidFill>
                  <a:schemeClr val="tx1"/>
                </a:solidFill>
              </a:rPr>
              <a:t>日常生活面の</a:t>
            </a:r>
            <a:r>
              <a:rPr lang="ja-JP" altLang="en-US" sz="1200" dirty="0" smtClean="0">
                <a:solidFill>
                  <a:schemeClr val="tx1"/>
                </a:solidFill>
              </a:rPr>
              <a:t>こと</a:t>
            </a:r>
            <a:endParaRPr lang="en-US" altLang="ja-JP" sz="1200" dirty="0" smtClean="0">
              <a:solidFill>
                <a:schemeClr val="tx1"/>
              </a:solidFill>
            </a:endParaRPr>
          </a:p>
          <a:p>
            <a:pPr marL="342900" lvl="0" indent="-342900">
              <a:buFont typeface="+mj-ea"/>
              <a:buAutoNum type="circleNumDbPlain" startAt="5"/>
            </a:pPr>
            <a:r>
              <a:rPr lang="ja-JP" altLang="en-US" sz="1200" dirty="0" smtClean="0">
                <a:solidFill>
                  <a:schemeClr val="tx1"/>
                </a:solidFill>
              </a:rPr>
              <a:t>他</a:t>
            </a:r>
            <a:r>
              <a:rPr lang="ja-JP" altLang="en-US" sz="1200" dirty="0">
                <a:solidFill>
                  <a:schemeClr val="tx1"/>
                </a:solidFill>
              </a:rPr>
              <a:t>職種</a:t>
            </a:r>
            <a:r>
              <a:rPr lang="ja-JP" altLang="en-US" sz="1200" dirty="0" smtClean="0">
                <a:solidFill>
                  <a:schemeClr val="tx1"/>
                </a:solidFill>
              </a:rPr>
              <a:t>の連絡先</a:t>
            </a:r>
            <a:endParaRPr lang="en-US" altLang="ja-JP" sz="1200" dirty="0" smtClean="0">
              <a:solidFill>
                <a:schemeClr val="tx1"/>
              </a:solidFill>
            </a:endParaRPr>
          </a:p>
          <a:p>
            <a:pPr marL="342900" lvl="0" indent="-342900">
              <a:buFont typeface="+mj-ea"/>
              <a:buAutoNum type="circleNumDbPlain" startAt="5"/>
            </a:pPr>
            <a:endParaRPr lang="en-US" altLang="ja-JP" sz="1200" u="sng" dirty="0">
              <a:solidFill>
                <a:schemeClr val="tx1"/>
              </a:solidFill>
            </a:endParaRPr>
          </a:p>
          <a:p>
            <a:pPr marL="342900" lvl="0" indent="-342900">
              <a:buFont typeface="+mj-ea"/>
              <a:buAutoNum type="circleNumDbPlain" startAt="5"/>
            </a:pPr>
            <a:endParaRPr lang="en-US" altLang="ja-JP" sz="800" u="sng" dirty="0" smtClean="0">
              <a:solidFill>
                <a:schemeClr val="tx1"/>
              </a:solidFill>
            </a:endParaRPr>
          </a:p>
          <a:p>
            <a:pPr marL="342900" lvl="0" indent="-342900">
              <a:buFont typeface="+mj-ea"/>
              <a:buAutoNum type="circleNumDbPlain" startAt="5"/>
            </a:pPr>
            <a:endParaRPr lang="en-US" altLang="ja-JP" sz="1200" u="sng" dirty="0">
              <a:solidFill>
                <a:schemeClr val="tx1"/>
              </a:solidFill>
            </a:endParaRPr>
          </a:p>
          <a:p>
            <a:pPr marL="342900" lvl="0" indent="-342900">
              <a:buFont typeface="+mj-ea"/>
              <a:buAutoNum type="circleNumDbPlain" startAt="5"/>
            </a:pPr>
            <a:endParaRPr lang="en-US" altLang="ja-JP" sz="1200" u="sng" dirty="0" smtClean="0">
              <a:solidFill>
                <a:schemeClr val="tx1"/>
              </a:solidFill>
            </a:endParaRPr>
          </a:p>
          <a:p>
            <a:pPr marL="342900" lvl="0" indent="-342900">
              <a:buFont typeface="+mj-ea"/>
              <a:buAutoNum type="circleNumDbPlain" startAt="5"/>
            </a:pPr>
            <a:endParaRPr lang="en-US" altLang="ja-JP" sz="1200" u="sng" dirty="0">
              <a:solidFill>
                <a:schemeClr val="tx1"/>
              </a:solidFill>
            </a:endParaRPr>
          </a:p>
          <a:p>
            <a:pPr marL="342900" lvl="0" indent="-342900">
              <a:buFont typeface="+mj-ea"/>
              <a:buAutoNum type="circleNumDbPlain" startAt="5"/>
            </a:pPr>
            <a:endParaRPr lang="en-US" altLang="ja-JP" sz="1200" u="sng" dirty="0" smtClean="0">
              <a:solidFill>
                <a:schemeClr val="tx1"/>
              </a:solidFill>
            </a:endParaRPr>
          </a:p>
          <a:p>
            <a:pPr marL="342900" lvl="0" indent="-342900">
              <a:buFont typeface="+mj-ea"/>
              <a:buAutoNum type="circleNumDbPlain" startAt="5"/>
            </a:pPr>
            <a:endParaRPr lang="en-US" altLang="ja-JP" sz="1200" u="sng" dirty="0">
              <a:solidFill>
                <a:schemeClr val="tx1"/>
              </a:solidFill>
            </a:endParaRPr>
          </a:p>
          <a:p>
            <a:pPr algn="ctr"/>
            <a:endParaRPr kumimoji="1" lang="ja-JP" altLang="en-US" sz="1200" dirty="0">
              <a:solidFill>
                <a:schemeClr val="tx1"/>
              </a:solidFill>
            </a:endParaRPr>
          </a:p>
        </p:txBody>
      </p:sp>
      <p:sp>
        <p:nvSpPr>
          <p:cNvPr id="2" name="角丸四角形 1"/>
          <p:cNvSpPr/>
          <p:nvPr/>
        </p:nvSpPr>
        <p:spPr>
          <a:xfrm>
            <a:off x="116631" y="2987824"/>
            <a:ext cx="6624738" cy="6087896"/>
          </a:xfrm>
          <a:prstGeom prst="roundRect">
            <a:avLst>
              <a:gd name="adj" fmla="val 2586"/>
            </a:avLst>
          </a:prstGeom>
          <a:noFill/>
          <a:ln w="349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2" name="Picture 2" descr="読みかけの本のイラスト"/>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573" y="2956322"/>
            <a:ext cx="679574" cy="679574"/>
          </a:xfrm>
          <a:prstGeom prst="rect">
            <a:avLst/>
          </a:prstGeom>
          <a:noFill/>
          <a:extLst>
            <a:ext uri="{909E8E84-426E-40DD-AFC4-6F175D3DCCD1}">
              <a14:hiddenFill xmlns:a14="http://schemas.microsoft.com/office/drawing/2010/main">
                <a:solidFill>
                  <a:srgbClr val="FFFFFF"/>
                </a:solidFill>
              </a14:hiddenFill>
            </a:ext>
          </a:extLst>
        </p:spPr>
      </p:pic>
      <p:pic>
        <p:nvPicPr>
          <p:cNvPr id="114" name="Picture 2" descr="読みかけの本のイラスト"/>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8640" y="6516216"/>
            <a:ext cx="679574" cy="679574"/>
          </a:xfrm>
          <a:prstGeom prst="rect">
            <a:avLst/>
          </a:prstGeom>
          <a:noFill/>
          <a:extLst>
            <a:ext uri="{909E8E84-426E-40DD-AFC4-6F175D3DCCD1}">
              <a14:hiddenFill xmlns:a14="http://schemas.microsoft.com/office/drawing/2010/main">
                <a:solidFill>
                  <a:srgbClr val="FFFFFF"/>
                </a:solidFill>
              </a14:hiddenFill>
            </a:ext>
          </a:extLst>
        </p:spPr>
      </p:pic>
      <p:sp>
        <p:nvSpPr>
          <p:cNvPr id="50" name="正方形/長方形 49"/>
          <p:cNvSpPr/>
          <p:nvPr/>
        </p:nvSpPr>
        <p:spPr>
          <a:xfrm rot="5400000">
            <a:off x="6067477" y="8328162"/>
            <a:ext cx="1191352" cy="369332"/>
          </a:xfrm>
          <a:prstGeom prst="rect">
            <a:avLst/>
          </a:prstGeom>
          <a:solidFill>
            <a:schemeClr val="lt1"/>
          </a:solidFill>
          <a:ln>
            <a:solidFill>
              <a:schemeClr val="tx1"/>
            </a:solidFill>
          </a:ln>
        </p:spPr>
        <p:txBody>
          <a:bodyPr wrap="none">
            <a:spAutoFit/>
          </a:bodyPr>
          <a:lstStyle/>
          <a:p>
            <a:r>
              <a:rPr lang="ja-JP" altLang="en-US" dirty="0" smtClean="0"/>
              <a:t>資料５－１</a:t>
            </a:r>
            <a:endParaRPr lang="ja-JP" altLang="en-US" dirty="0"/>
          </a:p>
        </p:txBody>
      </p:sp>
    </p:spTree>
    <p:extLst>
      <p:ext uri="{BB962C8B-B14F-4D97-AF65-F5344CB8AC3E}">
        <p14:creationId xmlns:p14="http://schemas.microsoft.com/office/powerpoint/2010/main" val="29542416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632</Words>
  <Application>Microsoft Office PowerPoint</Application>
  <PresentationFormat>画面に合わせる (4:3)</PresentationFormat>
  <Paragraphs>62</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60</cp:revision>
  <cp:lastPrinted>2017-12-19T07:22:24Z</cp:lastPrinted>
  <dcterms:created xsi:type="dcterms:W3CDTF">2017-12-12T04:53:19Z</dcterms:created>
  <dcterms:modified xsi:type="dcterms:W3CDTF">2018-02-09T04:35:33Z</dcterms:modified>
</cp:coreProperties>
</file>