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0"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65" autoAdjust="0"/>
    <p:restoredTop sz="94660"/>
  </p:normalViewPr>
  <p:slideViewPr>
    <p:cSldViewPr>
      <p:cViewPr>
        <p:scale>
          <a:sx n="100" d="100"/>
          <a:sy n="100" d="100"/>
        </p:scale>
        <p:origin x="-432" y="1230"/>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D206B0EF-A8C9-41D6-A802-44B691BAD1B0}" type="datetimeFigureOut">
              <a:rPr kumimoji="1" lang="ja-JP" altLang="en-US" smtClean="0"/>
              <a:t>2017/1/21</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C62AB02D-985D-47EC-A1B4-5CA7C3A285A9}" type="slidenum">
              <a:rPr kumimoji="1" lang="ja-JP" altLang="en-US" smtClean="0"/>
              <a:t>‹#›</a:t>
            </a:fld>
            <a:endParaRPr kumimoji="1" lang="ja-JP" altLang="en-US"/>
          </a:p>
        </p:txBody>
      </p:sp>
    </p:spTree>
    <p:extLst>
      <p:ext uri="{BB962C8B-B14F-4D97-AF65-F5344CB8AC3E}">
        <p14:creationId xmlns:p14="http://schemas.microsoft.com/office/powerpoint/2010/main" val="4258059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62AB02D-985D-47EC-A1B4-5CA7C3A285A9}" type="slidenum">
              <a:rPr kumimoji="1" lang="ja-JP" altLang="en-US" smtClean="0"/>
              <a:t>1</a:t>
            </a:fld>
            <a:endParaRPr kumimoji="1" lang="ja-JP" altLang="en-US"/>
          </a:p>
        </p:txBody>
      </p:sp>
    </p:spTree>
    <p:extLst>
      <p:ext uri="{BB962C8B-B14F-4D97-AF65-F5344CB8AC3E}">
        <p14:creationId xmlns:p14="http://schemas.microsoft.com/office/powerpoint/2010/main" val="14660678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2017/1/21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2017/1/21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2017/1/21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2017/1/21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2017/1/21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2017/1/21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2017/1/21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2017/1/21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2017/1/21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2017/1/21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2017/1/21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2017/1/21</a:t>
            </a:fld>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4.emf"/><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92913" y="908720"/>
            <a:ext cx="2183879" cy="10014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タイトル 3"/>
          <p:cNvSpPr txBox="1">
            <a:spLocks/>
          </p:cNvSpPr>
          <p:nvPr/>
        </p:nvSpPr>
        <p:spPr>
          <a:xfrm>
            <a:off x="103841" y="281892"/>
            <a:ext cx="1174498" cy="266788"/>
          </a:xfrm>
          <a:prstGeom prst="rect">
            <a:avLst/>
          </a:prstGeom>
          <a:solidFill>
            <a:schemeClr val="bg1"/>
          </a:solidFill>
          <a:ln>
            <a:no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200" dirty="0" smtClean="0">
                <a:solidFill>
                  <a:prstClr val="black"/>
                </a:solidFill>
              </a:rPr>
              <a:t>●現状と課題</a:t>
            </a:r>
            <a:endParaRPr lang="ja-JP" altLang="en-US" sz="1200" dirty="0">
              <a:solidFill>
                <a:prstClr val="black"/>
              </a:solidFill>
            </a:endParaRPr>
          </a:p>
        </p:txBody>
      </p:sp>
      <p:sp>
        <p:nvSpPr>
          <p:cNvPr id="12" name="正方形/長方形 11"/>
          <p:cNvSpPr/>
          <p:nvPr/>
        </p:nvSpPr>
        <p:spPr>
          <a:xfrm>
            <a:off x="103844" y="522787"/>
            <a:ext cx="2616908" cy="6218579"/>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500" dirty="0" smtClean="0">
              <a:solidFill>
                <a:prstClr val="black"/>
              </a:solidFill>
            </a:endParaRPr>
          </a:p>
          <a:p>
            <a:r>
              <a:rPr lang="ja-JP" altLang="ja-JP" sz="1200" dirty="0" smtClean="0">
                <a:solidFill>
                  <a:prstClr val="black"/>
                </a:solidFill>
              </a:rPr>
              <a:t>・</a:t>
            </a:r>
            <a:r>
              <a:rPr lang="ja-JP" altLang="en-US" sz="1200" b="1" dirty="0">
                <a:solidFill>
                  <a:prstClr val="black"/>
                </a:solidFill>
              </a:rPr>
              <a:t>流通ルート</a:t>
            </a:r>
            <a:r>
              <a:rPr lang="ja-JP" altLang="en-US" sz="1200" b="1" dirty="0" smtClean="0">
                <a:solidFill>
                  <a:prstClr val="black"/>
                </a:solidFill>
              </a:rPr>
              <a:t>の潜在化</a:t>
            </a:r>
            <a:endParaRPr lang="en-US" altLang="ja-JP" sz="1200" b="1" dirty="0" smtClean="0">
              <a:solidFill>
                <a:prstClr val="black"/>
              </a:solidFill>
            </a:endParaRPr>
          </a:p>
          <a:p>
            <a:r>
              <a:rPr lang="ja-JP" altLang="en-US" sz="1100" dirty="0" smtClean="0">
                <a:solidFill>
                  <a:schemeClr val="tx1"/>
                </a:solidFill>
              </a:rPr>
              <a:t>　</a:t>
            </a:r>
            <a:r>
              <a:rPr lang="ja-JP" altLang="ja-JP" sz="1100" dirty="0" smtClean="0">
                <a:solidFill>
                  <a:schemeClr val="tx1"/>
                </a:solidFill>
              </a:rPr>
              <a:t>危険</a:t>
            </a:r>
            <a:r>
              <a:rPr lang="ja-JP" altLang="ja-JP" sz="1100" dirty="0">
                <a:solidFill>
                  <a:schemeClr val="tx1"/>
                </a:solidFill>
              </a:rPr>
              <a:t>ドラッグを公然と販売</a:t>
            </a:r>
            <a:r>
              <a:rPr lang="ja-JP" altLang="ja-JP" sz="1100" dirty="0" smtClean="0">
                <a:solidFill>
                  <a:schemeClr val="tx1"/>
                </a:solidFill>
              </a:rPr>
              <a:t>する店舗</a:t>
            </a:r>
            <a:r>
              <a:rPr lang="en-US" altLang="ja-JP" sz="1100" dirty="0" smtClean="0">
                <a:solidFill>
                  <a:schemeClr val="tx1"/>
                </a:solidFill>
              </a:rPr>
              <a:t>(*1)</a:t>
            </a:r>
            <a:r>
              <a:rPr lang="ja-JP" altLang="en-US" sz="1100" dirty="0" smtClean="0">
                <a:solidFill>
                  <a:schemeClr val="tx1"/>
                </a:solidFill>
              </a:rPr>
              <a:t>は、条例</a:t>
            </a:r>
            <a:r>
              <a:rPr lang="en-US" altLang="ja-JP" sz="1100" dirty="0" smtClean="0">
                <a:solidFill>
                  <a:schemeClr val="tx1"/>
                </a:solidFill>
              </a:rPr>
              <a:t>(*2)</a:t>
            </a:r>
            <a:r>
              <a:rPr lang="ja-JP" altLang="en-US" sz="1100" dirty="0" smtClean="0">
                <a:solidFill>
                  <a:schemeClr val="tx1"/>
                </a:solidFill>
              </a:rPr>
              <a:t>の制定及び立入検査の結果</a:t>
            </a:r>
            <a:r>
              <a:rPr lang="ja-JP" altLang="ja-JP" sz="1100" dirty="0" smtClean="0">
                <a:solidFill>
                  <a:schemeClr val="tx1"/>
                </a:solidFill>
              </a:rPr>
              <a:t>「</a:t>
            </a:r>
            <a:r>
              <a:rPr lang="ja-JP" altLang="ja-JP" sz="1100" dirty="0">
                <a:solidFill>
                  <a:schemeClr val="tx1"/>
                </a:solidFill>
              </a:rPr>
              <a:t>ゼロ</a:t>
            </a:r>
            <a:r>
              <a:rPr lang="ja-JP" altLang="ja-JP" sz="1100" dirty="0" smtClean="0">
                <a:solidFill>
                  <a:schemeClr val="tx1"/>
                </a:solidFill>
              </a:rPr>
              <a:t>」に</a:t>
            </a:r>
            <a:r>
              <a:rPr lang="ja-JP" altLang="en-US" sz="1100" dirty="0" smtClean="0">
                <a:solidFill>
                  <a:schemeClr val="tx1"/>
                </a:solidFill>
              </a:rPr>
              <a:t>なったが、</a:t>
            </a:r>
            <a:r>
              <a:rPr lang="ja-JP" altLang="ja-JP" sz="1100" dirty="0" smtClean="0">
                <a:solidFill>
                  <a:schemeClr val="tx1"/>
                </a:solidFill>
              </a:rPr>
              <a:t>インターネット</a:t>
            </a:r>
            <a:r>
              <a:rPr lang="ja-JP" altLang="en-US" sz="1100" dirty="0" smtClean="0">
                <a:solidFill>
                  <a:schemeClr val="tx1"/>
                </a:solidFill>
              </a:rPr>
              <a:t>販売</a:t>
            </a:r>
            <a:r>
              <a:rPr lang="ja-JP" altLang="ja-JP" sz="1100" dirty="0" smtClean="0">
                <a:solidFill>
                  <a:schemeClr val="tx1"/>
                </a:solidFill>
              </a:rPr>
              <a:t>や宅配など</a:t>
            </a:r>
            <a:r>
              <a:rPr lang="ja-JP" altLang="en-US" sz="1100" dirty="0" smtClean="0">
                <a:solidFill>
                  <a:schemeClr val="tx1"/>
                </a:solidFill>
              </a:rPr>
              <a:t>の潜在化対策が必要となった。</a:t>
            </a:r>
            <a:endParaRPr lang="en-US" altLang="ja-JP" sz="1100" dirty="0" smtClean="0">
              <a:solidFill>
                <a:schemeClr val="tx1"/>
              </a:solidFill>
            </a:endParaRPr>
          </a:p>
          <a:p>
            <a:r>
              <a:rPr lang="ja-JP" altLang="en-US" sz="900" dirty="0">
                <a:solidFill>
                  <a:schemeClr val="tx1"/>
                </a:solidFill>
              </a:rPr>
              <a:t>　</a:t>
            </a:r>
            <a:r>
              <a:rPr lang="ja-JP" altLang="en-US" sz="900" dirty="0" smtClean="0">
                <a:solidFill>
                  <a:schemeClr val="tx1"/>
                </a:solidFill>
              </a:rPr>
              <a:t>＊</a:t>
            </a:r>
            <a:r>
              <a:rPr lang="en-US" altLang="ja-JP" sz="900" dirty="0" smtClean="0">
                <a:solidFill>
                  <a:schemeClr val="tx1"/>
                </a:solidFill>
              </a:rPr>
              <a:t>1</a:t>
            </a:r>
            <a:r>
              <a:rPr lang="ja-JP" altLang="en-US" sz="900" dirty="0" smtClean="0">
                <a:solidFill>
                  <a:schemeClr val="tx1"/>
                </a:solidFill>
              </a:rPr>
              <a:t>：府内店舗数は、最大</a:t>
            </a:r>
            <a:r>
              <a:rPr lang="en-US" altLang="ja-JP" sz="900" dirty="0" smtClean="0">
                <a:solidFill>
                  <a:schemeClr val="tx1"/>
                </a:solidFill>
              </a:rPr>
              <a:t>73</a:t>
            </a:r>
            <a:r>
              <a:rPr lang="ja-JP" altLang="en-US" sz="900" dirty="0" smtClean="0">
                <a:solidFill>
                  <a:schemeClr val="tx1"/>
                </a:solidFill>
              </a:rPr>
              <a:t>店舗であった。</a:t>
            </a:r>
            <a:endParaRPr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a:t>
            </a:r>
            <a:r>
              <a:rPr lang="en-US" altLang="ja-JP" sz="900" dirty="0" smtClean="0">
                <a:solidFill>
                  <a:schemeClr val="tx1"/>
                </a:solidFill>
              </a:rPr>
              <a:t>2</a:t>
            </a:r>
            <a:r>
              <a:rPr lang="ja-JP" altLang="en-US" sz="900" dirty="0" smtClean="0">
                <a:solidFill>
                  <a:schemeClr val="tx1"/>
                </a:solidFill>
              </a:rPr>
              <a:t>：</a:t>
            </a:r>
            <a:r>
              <a:rPr lang="ja-JP" altLang="en-US" sz="1000" dirty="0" smtClean="0">
                <a:solidFill>
                  <a:schemeClr val="tx1"/>
                </a:solidFill>
              </a:rPr>
              <a:t>大阪府</a:t>
            </a:r>
            <a:r>
              <a:rPr lang="ja-JP" altLang="en-US" sz="1000" dirty="0">
                <a:solidFill>
                  <a:schemeClr val="tx1"/>
                </a:solidFill>
              </a:rPr>
              <a:t>薬物の濫用の防止に</a:t>
            </a:r>
            <a:r>
              <a:rPr lang="ja-JP" altLang="en-US" sz="1000" dirty="0" smtClean="0">
                <a:solidFill>
                  <a:schemeClr val="tx1"/>
                </a:solidFill>
              </a:rPr>
              <a:t>関する条例　　</a:t>
            </a:r>
            <a:endParaRPr lang="en-US" altLang="ja-JP" sz="1000" dirty="0" smtClean="0">
              <a:solidFill>
                <a:schemeClr val="tx1"/>
              </a:solidFill>
            </a:endParaRPr>
          </a:p>
          <a:p>
            <a:r>
              <a:rPr lang="ja-JP" altLang="en-US" sz="1000" dirty="0">
                <a:solidFill>
                  <a:schemeClr val="tx1"/>
                </a:solidFill>
              </a:rPr>
              <a:t>　</a:t>
            </a:r>
            <a:r>
              <a:rPr lang="ja-JP" altLang="en-US" sz="1000" dirty="0" smtClean="0">
                <a:solidFill>
                  <a:schemeClr val="tx1"/>
                </a:solidFill>
              </a:rPr>
              <a:t>　　　　　　　　　　　　　　　　　　（</a:t>
            </a:r>
            <a:r>
              <a:rPr lang="en-US" altLang="ja-JP" sz="1000" dirty="0" smtClean="0">
                <a:solidFill>
                  <a:schemeClr val="tx1"/>
                </a:solidFill>
              </a:rPr>
              <a:t>H24.11</a:t>
            </a:r>
            <a:r>
              <a:rPr lang="ja-JP" altLang="en-US" sz="1000" dirty="0" smtClean="0">
                <a:solidFill>
                  <a:schemeClr val="tx1"/>
                </a:solidFill>
              </a:rPr>
              <a:t>制定</a:t>
            </a:r>
            <a:r>
              <a:rPr lang="ja-JP" altLang="en-US" sz="1000" dirty="0">
                <a:solidFill>
                  <a:schemeClr val="tx1"/>
                </a:solidFill>
              </a:rPr>
              <a:t>）</a:t>
            </a:r>
            <a:endParaRPr lang="en-US" altLang="ja-JP" sz="1000" dirty="0">
              <a:solidFill>
                <a:schemeClr val="tx1"/>
              </a:solidFill>
            </a:endParaRPr>
          </a:p>
          <a:p>
            <a:endParaRPr lang="en-US" altLang="ja-JP" sz="1200" dirty="0" smtClean="0">
              <a:solidFill>
                <a:prstClr val="black"/>
              </a:solidFill>
            </a:endParaRPr>
          </a:p>
          <a:p>
            <a:r>
              <a:rPr lang="ja-JP" altLang="ja-JP" sz="1200" dirty="0" smtClean="0">
                <a:solidFill>
                  <a:prstClr val="black"/>
                </a:solidFill>
              </a:rPr>
              <a:t>・</a:t>
            </a:r>
            <a:r>
              <a:rPr lang="ja-JP" altLang="en-US" sz="1200" b="1" dirty="0" smtClean="0">
                <a:solidFill>
                  <a:prstClr val="black"/>
                </a:solidFill>
              </a:rPr>
              <a:t>新たな薬物の出現等</a:t>
            </a:r>
            <a:endParaRPr lang="en-US" altLang="ja-JP" sz="1200" b="1" dirty="0" smtClean="0">
              <a:solidFill>
                <a:prstClr val="black"/>
              </a:solidFill>
            </a:endParaRPr>
          </a:p>
          <a:p>
            <a:r>
              <a:rPr lang="ja-JP" altLang="en-US" sz="1100" dirty="0" smtClean="0">
                <a:solidFill>
                  <a:prstClr val="black"/>
                </a:solidFill>
              </a:rPr>
              <a:t>　</a:t>
            </a:r>
            <a:r>
              <a:rPr lang="ja-JP" altLang="ja-JP" sz="1100" dirty="0" smtClean="0">
                <a:solidFill>
                  <a:prstClr val="black"/>
                </a:solidFill>
              </a:rPr>
              <a:t>新た</a:t>
            </a:r>
            <a:r>
              <a:rPr lang="ja-JP" altLang="ja-JP" sz="1100" dirty="0">
                <a:solidFill>
                  <a:prstClr val="black"/>
                </a:solidFill>
              </a:rPr>
              <a:t>な危険ドラッグ（シバガス</a:t>
            </a:r>
            <a:r>
              <a:rPr lang="ja-JP" altLang="ja-JP" sz="1100" dirty="0" smtClean="0">
                <a:solidFill>
                  <a:prstClr val="black"/>
                </a:solidFill>
              </a:rPr>
              <a:t>）の</a:t>
            </a:r>
            <a:r>
              <a:rPr lang="ja-JP" altLang="ja-JP" sz="1100" dirty="0">
                <a:solidFill>
                  <a:prstClr val="black"/>
                </a:solidFill>
              </a:rPr>
              <a:t>出現</a:t>
            </a:r>
            <a:r>
              <a:rPr lang="ja-JP" altLang="ja-JP" sz="1100" dirty="0" smtClean="0">
                <a:solidFill>
                  <a:prstClr val="black"/>
                </a:solidFill>
              </a:rPr>
              <a:t>、</a:t>
            </a:r>
            <a:r>
              <a:rPr lang="ja-JP" altLang="en-US" sz="1100" dirty="0" smtClean="0">
                <a:solidFill>
                  <a:prstClr val="black"/>
                </a:solidFill>
              </a:rPr>
              <a:t>海外に</a:t>
            </a:r>
            <a:r>
              <a:rPr lang="ja-JP" altLang="en-US" sz="1100" dirty="0">
                <a:solidFill>
                  <a:prstClr val="black"/>
                </a:solidFill>
              </a:rPr>
              <a:t>おける</a:t>
            </a:r>
            <a:r>
              <a:rPr lang="ja-JP" altLang="en-US" sz="1100" dirty="0" smtClean="0">
                <a:solidFill>
                  <a:prstClr val="black"/>
                </a:solidFill>
              </a:rPr>
              <a:t>強力な薬物の流通、</a:t>
            </a:r>
            <a:r>
              <a:rPr lang="ja-JP" altLang="ja-JP" sz="1100" dirty="0" smtClean="0">
                <a:solidFill>
                  <a:prstClr val="black"/>
                </a:solidFill>
              </a:rPr>
              <a:t>危険</a:t>
            </a:r>
            <a:r>
              <a:rPr lang="ja-JP" altLang="ja-JP" sz="1100" dirty="0">
                <a:solidFill>
                  <a:prstClr val="black"/>
                </a:solidFill>
              </a:rPr>
              <a:t>ドラッグ</a:t>
            </a:r>
            <a:r>
              <a:rPr lang="ja-JP" altLang="ja-JP" sz="1100" dirty="0" smtClean="0">
                <a:solidFill>
                  <a:prstClr val="black"/>
                </a:solidFill>
              </a:rPr>
              <a:t>の密輸拡大など</a:t>
            </a:r>
            <a:r>
              <a:rPr lang="ja-JP" altLang="en-US" sz="1100" dirty="0" smtClean="0">
                <a:solidFill>
                  <a:prstClr val="black"/>
                </a:solidFill>
              </a:rPr>
              <a:t>の傾向がある。</a:t>
            </a:r>
            <a:endParaRPr lang="en-US" altLang="ja-JP" sz="1100" dirty="0" smtClean="0">
              <a:solidFill>
                <a:prstClr val="black"/>
              </a:solidFill>
            </a:endParaRPr>
          </a:p>
          <a:p>
            <a:endParaRPr lang="en-US" altLang="ja-JP" sz="1100" dirty="0">
              <a:solidFill>
                <a:prstClr val="black"/>
              </a:solidFill>
            </a:endParaRPr>
          </a:p>
          <a:p>
            <a:endParaRPr lang="en-US" altLang="ja-JP" sz="1100" dirty="0" smtClean="0">
              <a:solidFill>
                <a:prstClr val="black"/>
              </a:solidFill>
            </a:endParaRPr>
          </a:p>
          <a:p>
            <a:endParaRPr lang="en-US" altLang="ja-JP" sz="1200" b="1" dirty="0" smtClean="0">
              <a:solidFill>
                <a:prstClr val="black"/>
              </a:solidFill>
            </a:endParaRPr>
          </a:p>
          <a:p>
            <a:r>
              <a:rPr lang="ja-JP" altLang="en-US" sz="1200" b="1" dirty="0" smtClean="0">
                <a:solidFill>
                  <a:prstClr val="black"/>
                </a:solidFill>
              </a:rPr>
              <a:t>・若年層の薬物乱用</a:t>
            </a:r>
            <a:endParaRPr lang="en-US" altLang="ja-JP" sz="1200" b="1" dirty="0" smtClean="0">
              <a:solidFill>
                <a:prstClr val="black"/>
              </a:solidFill>
            </a:endParaRPr>
          </a:p>
          <a:p>
            <a:r>
              <a:rPr lang="ja-JP" altLang="en-US" sz="1100" dirty="0" smtClean="0">
                <a:solidFill>
                  <a:prstClr val="black"/>
                </a:solidFill>
              </a:rPr>
              <a:t>大麻事犯増大の下、その検挙人員に占める</a:t>
            </a:r>
            <a:r>
              <a:rPr lang="en-US" altLang="ja-JP" sz="1100" dirty="0" smtClean="0">
                <a:solidFill>
                  <a:prstClr val="black"/>
                </a:solidFill>
              </a:rPr>
              <a:t>10</a:t>
            </a:r>
            <a:r>
              <a:rPr lang="ja-JP" altLang="en-US" sz="1100" dirty="0" smtClean="0">
                <a:solidFill>
                  <a:prstClr val="black"/>
                </a:solidFill>
              </a:rPr>
              <a:t>歳代・</a:t>
            </a:r>
            <a:r>
              <a:rPr lang="en-US" altLang="ja-JP" sz="1100" dirty="0" smtClean="0">
                <a:solidFill>
                  <a:prstClr val="black"/>
                </a:solidFill>
              </a:rPr>
              <a:t>20</a:t>
            </a:r>
            <a:r>
              <a:rPr lang="ja-JP" altLang="en-US" sz="1100" dirty="0" smtClean="0">
                <a:solidFill>
                  <a:prstClr val="black"/>
                </a:solidFill>
              </a:rPr>
              <a:t>歳代の割合は４割強で、他の規制薬物に比べ若年層の比率が高い。</a:t>
            </a:r>
            <a:endParaRPr lang="en-US" altLang="ja-JP" sz="1100" dirty="0" smtClean="0">
              <a:solidFill>
                <a:prstClr val="black"/>
              </a:solidFill>
            </a:endParaRPr>
          </a:p>
          <a:p>
            <a:endParaRPr lang="en-US" altLang="ja-JP" sz="1100" dirty="0" smtClean="0">
              <a:solidFill>
                <a:prstClr val="black"/>
              </a:solidFill>
            </a:endParaRPr>
          </a:p>
          <a:p>
            <a:r>
              <a:rPr lang="ja-JP" altLang="en-US" sz="1100" dirty="0">
                <a:solidFill>
                  <a:prstClr val="black"/>
                </a:solidFill>
              </a:rPr>
              <a:t>　</a:t>
            </a:r>
            <a:r>
              <a:rPr lang="ja-JP" altLang="en-US" sz="1100" dirty="0" smtClean="0">
                <a:solidFill>
                  <a:prstClr val="black"/>
                </a:solidFill>
              </a:rPr>
              <a:t>⇒　危険ドラッグの取締強化により、</a:t>
            </a:r>
            <a:endParaRPr lang="en-US" altLang="ja-JP" sz="1100" dirty="0" smtClean="0">
              <a:solidFill>
                <a:prstClr val="black"/>
              </a:solidFill>
            </a:endParaRPr>
          </a:p>
          <a:p>
            <a:r>
              <a:rPr lang="ja-JP" altLang="en-US" sz="1100" dirty="0">
                <a:solidFill>
                  <a:prstClr val="black"/>
                </a:solidFill>
              </a:rPr>
              <a:t>　</a:t>
            </a:r>
            <a:r>
              <a:rPr lang="ja-JP" altLang="en-US" sz="1100" dirty="0" smtClean="0">
                <a:solidFill>
                  <a:prstClr val="black"/>
                </a:solidFill>
              </a:rPr>
              <a:t>　　大麻に回帰。</a:t>
            </a:r>
            <a:endParaRPr lang="en-US" altLang="ja-JP" sz="1100" dirty="0" smtClean="0">
              <a:solidFill>
                <a:prstClr val="black"/>
              </a:solidFill>
            </a:endParaRPr>
          </a:p>
          <a:p>
            <a:endParaRPr lang="en-US" altLang="ja-JP" sz="1200" dirty="0">
              <a:solidFill>
                <a:prstClr val="black"/>
              </a:solidFill>
            </a:endParaRPr>
          </a:p>
          <a:p>
            <a:endParaRPr lang="en-US" altLang="ja-JP" sz="1200" dirty="0" smtClean="0">
              <a:solidFill>
                <a:prstClr val="black"/>
              </a:solidFill>
            </a:endParaRPr>
          </a:p>
          <a:p>
            <a:r>
              <a:rPr lang="ja-JP" altLang="en-US" sz="1200" dirty="0" smtClean="0">
                <a:solidFill>
                  <a:prstClr val="black"/>
                </a:solidFill>
              </a:rPr>
              <a:t>・</a:t>
            </a:r>
            <a:r>
              <a:rPr lang="ja-JP" altLang="en-US" sz="1200" b="1" dirty="0" smtClean="0">
                <a:solidFill>
                  <a:prstClr val="black"/>
                </a:solidFill>
              </a:rPr>
              <a:t>誤った情報の流布</a:t>
            </a:r>
            <a:endParaRPr lang="en-US" altLang="ja-JP" sz="1200" b="1" dirty="0" smtClean="0">
              <a:solidFill>
                <a:prstClr val="black"/>
              </a:solidFill>
            </a:endParaRPr>
          </a:p>
          <a:p>
            <a:r>
              <a:rPr lang="ja-JP" altLang="en-US" sz="1100" dirty="0" smtClean="0">
                <a:solidFill>
                  <a:prstClr val="black"/>
                </a:solidFill>
              </a:rPr>
              <a:t>「大麻は安全」「海外では合法」等、大麻に関する誤った情報がインターネット上で流布され、特に青少年の大麻濫用を助長</a:t>
            </a:r>
            <a:endParaRPr lang="en-US" altLang="ja-JP" sz="1100" dirty="0" smtClean="0">
              <a:solidFill>
                <a:prstClr val="black"/>
              </a:solidFill>
            </a:endParaRPr>
          </a:p>
          <a:p>
            <a:r>
              <a:rPr lang="ja-JP" altLang="en-US" sz="1100" dirty="0" smtClean="0">
                <a:solidFill>
                  <a:prstClr val="black"/>
                </a:solidFill>
              </a:rPr>
              <a:t>する恐れが生じている。</a:t>
            </a:r>
            <a:endParaRPr lang="en-US" altLang="ja-JP" sz="1100" dirty="0" smtClean="0">
              <a:solidFill>
                <a:prstClr val="black"/>
              </a:solidFill>
            </a:endParaRPr>
          </a:p>
          <a:p>
            <a:r>
              <a:rPr lang="ja-JP" altLang="en-US" sz="1100" dirty="0" smtClean="0">
                <a:solidFill>
                  <a:prstClr val="black"/>
                </a:solidFill>
              </a:rPr>
              <a:t>　</a:t>
            </a:r>
            <a:endParaRPr lang="en-US" altLang="ja-JP" sz="1100" dirty="0" smtClean="0">
              <a:solidFill>
                <a:prstClr val="black"/>
              </a:solidFill>
            </a:endParaRPr>
          </a:p>
          <a:p>
            <a:r>
              <a:rPr lang="ja-JP" altLang="en-US" sz="1100" dirty="0">
                <a:solidFill>
                  <a:prstClr val="black"/>
                </a:solidFill>
              </a:rPr>
              <a:t>　</a:t>
            </a:r>
            <a:r>
              <a:rPr lang="ja-JP" altLang="en-US" sz="1100" dirty="0" smtClean="0">
                <a:solidFill>
                  <a:prstClr val="black"/>
                </a:solidFill>
              </a:rPr>
              <a:t>⇒　有名人等による薬物事犯の摘発</a:t>
            </a:r>
            <a:endParaRPr lang="en-US" altLang="ja-JP" sz="1100" dirty="0" smtClean="0">
              <a:solidFill>
                <a:prstClr val="black"/>
              </a:solidFill>
            </a:endParaRPr>
          </a:p>
          <a:p>
            <a:r>
              <a:rPr lang="ja-JP" altLang="en-US" sz="1100" dirty="0">
                <a:solidFill>
                  <a:prstClr val="black"/>
                </a:solidFill>
              </a:rPr>
              <a:t>　</a:t>
            </a:r>
            <a:r>
              <a:rPr lang="ja-JP" altLang="en-US" sz="1100" dirty="0" smtClean="0">
                <a:solidFill>
                  <a:prstClr val="black"/>
                </a:solidFill>
              </a:rPr>
              <a:t>　　続発。</a:t>
            </a:r>
            <a:endParaRPr lang="en-US" altLang="ja-JP" sz="1100" dirty="0" smtClean="0">
              <a:solidFill>
                <a:prstClr val="black"/>
              </a:solidFill>
            </a:endParaRPr>
          </a:p>
        </p:txBody>
      </p:sp>
      <p:sp>
        <p:nvSpPr>
          <p:cNvPr id="4" name="タイトル 3"/>
          <p:cNvSpPr>
            <a:spLocks noGrp="1"/>
          </p:cNvSpPr>
          <p:nvPr>
            <p:ph type="title"/>
          </p:nvPr>
        </p:nvSpPr>
        <p:spPr>
          <a:xfrm>
            <a:off x="-5469" y="4115"/>
            <a:ext cx="9906000" cy="346174"/>
          </a:xfrm>
          <a:ln>
            <a:noFill/>
          </a:ln>
        </p:spPr>
        <p:txBody>
          <a:bodyPr>
            <a:normAutofit/>
          </a:bodyPr>
          <a:lstStyle/>
          <a:p>
            <a:r>
              <a:rPr lang="ja-JP" altLang="en-US" sz="1400" b="1" dirty="0" smtClean="0"/>
              <a:t>薬物乱用防止対策</a:t>
            </a:r>
            <a:r>
              <a:rPr kumimoji="1" lang="ja-JP" altLang="en-US" sz="1400" b="1" dirty="0" smtClean="0"/>
              <a:t>事業について</a:t>
            </a:r>
            <a:endParaRPr kumimoji="1" lang="ja-JP" altLang="en-US" sz="1400" b="1" dirty="0"/>
          </a:p>
        </p:txBody>
      </p:sp>
      <p:grpSp>
        <p:nvGrpSpPr>
          <p:cNvPr id="26" name="グループ化 25"/>
          <p:cNvGrpSpPr/>
          <p:nvPr/>
        </p:nvGrpSpPr>
        <p:grpSpPr>
          <a:xfrm>
            <a:off x="3080793" y="310775"/>
            <a:ext cx="6730652" cy="2407189"/>
            <a:chOff x="5188837" y="4233542"/>
            <a:chExt cx="2889502" cy="1533013"/>
          </a:xfrm>
        </p:grpSpPr>
        <p:sp>
          <p:nvSpPr>
            <p:cNvPr id="56" name="タイトル 3"/>
            <p:cNvSpPr txBox="1">
              <a:spLocks/>
            </p:cNvSpPr>
            <p:nvPr/>
          </p:nvSpPr>
          <p:spPr>
            <a:xfrm>
              <a:off x="5188837" y="4233542"/>
              <a:ext cx="1063983" cy="151786"/>
            </a:xfrm>
            <a:prstGeom prst="rect">
              <a:avLst/>
            </a:prstGeom>
            <a:solidFill>
              <a:schemeClr val="bg1"/>
            </a:solidFill>
            <a:ln>
              <a:no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200" dirty="0" smtClean="0">
                  <a:solidFill>
                    <a:prstClr val="black"/>
                  </a:solidFill>
                </a:rPr>
                <a:t>●薬物条例による</a:t>
              </a:r>
              <a:r>
                <a:rPr lang="ja-JP" altLang="en-US" sz="1200" dirty="0">
                  <a:solidFill>
                    <a:prstClr val="black"/>
                  </a:solidFill>
                </a:rPr>
                <a:t>対応</a:t>
              </a:r>
              <a:endParaRPr lang="ja-JP" altLang="en-US" sz="800" dirty="0">
                <a:solidFill>
                  <a:prstClr val="black"/>
                </a:solidFill>
              </a:endParaRPr>
            </a:p>
          </p:txBody>
        </p:sp>
        <p:sp>
          <p:nvSpPr>
            <p:cNvPr id="57" name="正方形/長方形 56"/>
            <p:cNvSpPr/>
            <p:nvPr/>
          </p:nvSpPr>
          <p:spPr>
            <a:xfrm>
              <a:off x="5188837" y="4365950"/>
              <a:ext cx="2889502" cy="140060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3658">
                <a:defRPr/>
              </a:pPr>
              <a:r>
                <a:rPr lang="ja-JP" altLang="en-US" sz="1200" b="1" dirty="0" smtClean="0">
                  <a:solidFill>
                    <a:prstClr val="black"/>
                  </a:solidFill>
                  <a:latin typeface="ＭＳ Ｐゴシック"/>
                </a:rPr>
                <a:t>・密売拠点化対策</a:t>
              </a:r>
              <a:endParaRPr lang="en-US" altLang="ja-JP" sz="1200" b="1" dirty="0" smtClean="0">
                <a:solidFill>
                  <a:prstClr val="black"/>
                </a:solidFill>
                <a:latin typeface="ＭＳ Ｐゴシック"/>
              </a:endParaRPr>
            </a:p>
            <a:p>
              <a:pPr marL="93658">
                <a:defRPr/>
              </a:pPr>
              <a:r>
                <a:rPr lang="ja-JP" altLang="en-US" sz="1100" dirty="0" smtClean="0">
                  <a:solidFill>
                    <a:prstClr val="black"/>
                  </a:solidFill>
                  <a:latin typeface="ＭＳ Ｐゴシック"/>
                </a:rPr>
                <a:t>　薬物の製造目的等での、賃貸</a:t>
              </a:r>
              <a:r>
                <a:rPr lang="ja-JP" altLang="en-US" sz="1100" dirty="0">
                  <a:solidFill>
                    <a:prstClr val="black"/>
                  </a:solidFill>
                  <a:latin typeface="ＭＳ Ｐゴシック"/>
                </a:rPr>
                <a:t>物件や旅館</a:t>
              </a:r>
              <a:r>
                <a:rPr lang="ja-JP" altLang="en-US" sz="1100" dirty="0" smtClean="0">
                  <a:solidFill>
                    <a:prstClr val="black"/>
                  </a:solidFill>
                  <a:latin typeface="ＭＳ Ｐゴシック"/>
                </a:rPr>
                <a:t>等の使用を禁止。</a:t>
              </a:r>
              <a:r>
                <a:rPr lang="ja-JP" altLang="en-US" sz="1100" dirty="0" smtClean="0">
                  <a:solidFill>
                    <a:prstClr val="black"/>
                  </a:solidFill>
                </a:rPr>
                <a:t>（</a:t>
              </a:r>
              <a:r>
                <a:rPr lang="en-US" altLang="ja-JP" sz="1100" dirty="0">
                  <a:solidFill>
                    <a:prstClr val="black"/>
                  </a:solidFill>
                </a:rPr>
                <a:t>H27.11</a:t>
              </a:r>
              <a:r>
                <a:rPr lang="ja-JP" altLang="en-US" sz="1100" dirty="0">
                  <a:solidFill>
                    <a:prstClr val="black"/>
                  </a:solidFill>
                </a:rPr>
                <a:t>一部改正</a:t>
              </a:r>
              <a:r>
                <a:rPr lang="ja-JP" altLang="en-US" sz="1100" dirty="0" smtClean="0">
                  <a:solidFill>
                    <a:prstClr val="black"/>
                  </a:solidFill>
                </a:rPr>
                <a:t>）</a:t>
              </a:r>
              <a:endParaRPr lang="en-US" altLang="ja-JP" sz="1100" dirty="0" smtClean="0">
                <a:solidFill>
                  <a:prstClr val="black"/>
                </a:solidFill>
              </a:endParaRPr>
            </a:p>
            <a:p>
              <a:pPr marL="93658">
                <a:defRPr/>
              </a:pPr>
              <a:r>
                <a:rPr lang="ja-JP" altLang="en-US" sz="1100" dirty="0" smtClean="0">
                  <a:solidFill>
                    <a:prstClr val="black"/>
                  </a:solidFill>
                </a:rPr>
                <a:t>　⇒府警</a:t>
              </a:r>
              <a:r>
                <a:rPr lang="ja-JP" altLang="en-US" sz="1100" dirty="0">
                  <a:solidFill>
                    <a:prstClr val="black"/>
                  </a:solidFill>
                </a:rPr>
                <a:t>と連携</a:t>
              </a:r>
              <a:r>
                <a:rPr lang="ja-JP" altLang="en-US" sz="1100" dirty="0" smtClean="0">
                  <a:solidFill>
                    <a:prstClr val="black"/>
                  </a:solidFill>
                </a:rPr>
                <a:t>し、</a:t>
              </a:r>
              <a:endParaRPr lang="en-US" altLang="ja-JP" sz="1100" dirty="0" smtClean="0">
                <a:solidFill>
                  <a:prstClr val="black"/>
                </a:solidFill>
              </a:endParaRPr>
            </a:p>
            <a:p>
              <a:pPr marL="93658">
                <a:defRPr/>
              </a:pPr>
              <a:r>
                <a:rPr lang="ja-JP" altLang="en-US" sz="1100" dirty="0">
                  <a:solidFill>
                    <a:prstClr val="black"/>
                  </a:solidFill>
                </a:rPr>
                <a:t>　</a:t>
              </a:r>
              <a:r>
                <a:rPr lang="ja-JP" altLang="en-US" sz="1100" dirty="0" smtClean="0">
                  <a:solidFill>
                    <a:prstClr val="black"/>
                  </a:solidFill>
                </a:rPr>
                <a:t>　・不動産営</a:t>
              </a:r>
              <a:r>
                <a:rPr lang="ja-JP" altLang="en-US" sz="1100" dirty="0">
                  <a:solidFill>
                    <a:prstClr val="black"/>
                  </a:solidFill>
                </a:rPr>
                <a:t>業者、旅館営業者</a:t>
              </a:r>
              <a:r>
                <a:rPr lang="ja-JP" altLang="en-US" sz="1100" dirty="0" smtClean="0">
                  <a:solidFill>
                    <a:prstClr val="black"/>
                  </a:solidFill>
                </a:rPr>
                <a:t>の研修会にて協力を依頼（計</a:t>
              </a:r>
              <a:r>
                <a:rPr lang="en-US" altLang="ja-JP" sz="1100" dirty="0" smtClean="0">
                  <a:solidFill>
                    <a:prstClr val="black"/>
                  </a:solidFill>
                </a:rPr>
                <a:t>18</a:t>
              </a:r>
              <a:r>
                <a:rPr lang="ja-JP" altLang="en-US" sz="1100" dirty="0" smtClean="0">
                  <a:solidFill>
                    <a:prstClr val="black"/>
                  </a:solidFill>
                </a:rPr>
                <a:t>回）</a:t>
              </a:r>
              <a:endParaRPr lang="en-US" altLang="ja-JP" sz="1100" dirty="0" smtClean="0">
                <a:solidFill>
                  <a:prstClr val="black"/>
                </a:solidFill>
              </a:endParaRPr>
            </a:p>
            <a:p>
              <a:pPr marL="93658">
                <a:defRPr/>
              </a:pPr>
              <a:r>
                <a:rPr lang="ja-JP" altLang="en-US" sz="1100" dirty="0">
                  <a:solidFill>
                    <a:prstClr val="black"/>
                  </a:solidFill>
                </a:rPr>
                <a:t>　</a:t>
              </a:r>
              <a:r>
                <a:rPr lang="ja-JP" altLang="en-US" sz="1100" dirty="0" smtClean="0">
                  <a:solidFill>
                    <a:prstClr val="black"/>
                  </a:solidFill>
                </a:rPr>
                <a:t>　・事</a:t>
              </a:r>
              <a:r>
                <a:rPr lang="ja-JP" altLang="en-US" sz="1100" dirty="0">
                  <a:solidFill>
                    <a:prstClr val="black"/>
                  </a:solidFill>
                </a:rPr>
                <a:t>業者へのステッカー</a:t>
              </a:r>
              <a:r>
                <a:rPr lang="ja-JP" altLang="en-US" sz="1100" dirty="0" smtClean="0">
                  <a:solidFill>
                    <a:prstClr val="black"/>
                  </a:solidFill>
                </a:rPr>
                <a:t>配布（</a:t>
              </a:r>
              <a:r>
                <a:rPr lang="en-US" altLang="ja-JP" sz="1100" dirty="0" smtClean="0">
                  <a:solidFill>
                    <a:prstClr val="black"/>
                  </a:solidFill>
                </a:rPr>
                <a:t>12,000</a:t>
              </a:r>
              <a:r>
                <a:rPr lang="ja-JP" altLang="en-US" sz="1100" dirty="0" smtClean="0">
                  <a:solidFill>
                    <a:prstClr val="black"/>
                  </a:solidFill>
                </a:rPr>
                <a:t>部）</a:t>
              </a:r>
              <a:endParaRPr lang="en-US" altLang="ja-JP" sz="500" dirty="0" smtClean="0">
                <a:solidFill>
                  <a:prstClr val="black"/>
                </a:solidFill>
                <a:latin typeface="ＭＳ Ｐゴシック"/>
              </a:endParaRPr>
            </a:p>
            <a:p>
              <a:pPr marL="93658">
                <a:defRPr/>
              </a:pPr>
              <a:r>
                <a:rPr lang="ja-JP" altLang="en-US" sz="1200" b="1" dirty="0" smtClean="0">
                  <a:solidFill>
                    <a:prstClr val="black"/>
                  </a:solidFill>
                  <a:latin typeface="ＭＳ Ｐゴシック"/>
                </a:rPr>
                <a:t>・知事指定薬物の指定</a:t>
              </a:r>
              <a:endParaRPr lang="en-US" altLang="ja-JP" sz="1200" b="1" dirty="0" smtClean="0">
                <a:solidFill>
                  <a:prstClr val="black"/>
                </a:solidFill>
                <a:latin typeface="ＭＳ Ｐゴシック"/>
              </a:endParaRPr>
            </a:p>
            <a:p>
              <a:pPr marL="93658">
                <a:defRPr/>
              </a:pPr>
              <a:r>
                <a:rPr lang="ja-JP" altLang="en-US" sz="1100" dirty="0" smtClean="0">
                  <a:solidFill>
                    <a:prstClr val="black"/>
                  </a:solidFill>
                  <a:latin typeface="ＭＳ Ｐゴシック"/>
                </a:rPr>
                <a:t>　今年度、大阪府薬物指定審査会を</a:t>
              </a:r>
              <a:r>
                <a:rPr lang="en-US" altLang="ja-JP" sz="1100" dirty="0" smtClean="0">
                  <a:solidFill>
                    <a:prstClr val="black"/>
                  </a:solidFill>
                  <a:latin typeface="ＭＳ Ｐゴシック"/>
                </a:rPr>
                <a:t>4</a:t>
              </a:r>
              <a:r>
                <a:rPr lang="ja-JP" altLang="en-US" sz="1100" dirty="0" smtClean="0">
                  <a:solidFill>
                    <a:prstClr val="black"/>
                  </a:solidFill>
                  <a:latin typeface="ＭＳ Ｐゴシック"/>
                </a:rPr>
                <a:t>回開催。</a:t>
              </a:r>
              <a:endParaRPr lang="en-US" altLang="ja-JP" sz="1100" dirty="0" smtClean="0">
                <a:solidFill>
                  <a:prstClr val="black"/>
                </a:solidFill>
                <a:latin typeface="ＭＳ Ｐゴシック"/>
              </a:endParaRPr>
            </a:p>
            <a:p>
              <a:pPr marL="93658">
                <a:defRPr/>
              </a:pPr>
              <a:r>
                <a:rPr lang="ja-JP" altLang="en-US" sz="1100" dirty="0" smtClean="0">
                  <a:solidFill>
                    <a:prstClr val="black"/>
                  </a:solidFill>
                  <a:latin typeface="ＭＳ Ｐゴシック"/>
                </a:rPr>
                <a:t>　新たに１１</a:t>
              </a:r>
              <a:r>
                <a:rPr lang="ja-JP" altLang="en-US" sz="1100" dirty="0">
                  <a:solidFill>
                    <a:prstClr val="black"/>
                  </a:solidFill>
                  <a:latin typeface="ＭＳ Ｐゴシック"/>
                </a:rPr>
                <a:t>物質</a:t>
              </a:r>
              <a:r>
                <a:rPr lang="ja-JP" altLang="en-US" sz="1100" dirty="0" smtClean="0">
                  <a:solidFill>
                    <a:prstClr val="black"/>
                  </a:solidFill>
                  <a:latin typeface="ＭＳ Ｐゴシック"/>
                </a:rPr>
                <a:t>を指定（</a:t>
              </a:r>
              <a:r>
                <a:rPr lang="ja-JP" altLang="en-US" sz="1100" dirty="0">
                  <a:solidFill>
                    <a:prstClr val="black"/>
                  </a:solidFill>
                  <a:latin typeface="ＭＳ Ｐゴシック"/>
                </a:rPr>
                <a:t>平成</a:t>
              </a:r>
              <a:r>
                <a:rPr lang="en-US" altLang="ja-JP" sz="1100" dirty="0">
                  <a:solidFill>
                    <a:prstClr val="black"/>
                  </a:solidFill>
                  <a:latin typeface="ＭＳ Ｐゴシック"/>
                </a:rPr>
                <a:t>28</a:t>
              </a:r>
              <a:r>
                <a:rPr lang="ja-JP" altLang="en-US" sz="1100" dirty="0">
                  <a:solidFill>
                    <a:prstClr val="black"/>
                  </a:solidFill>
                  <a:latin typeface="ＭＳ Ｐゴシック"/>
                </a:rPr>
                <a:t>年</a:t>
              </a:r>
              <a:r>
                <a:rPr lang="en-US" altLang="ja-JP" sz="1100" dirty="0" smtClean="0">
                  <a:solidFill>
                    <a:prstClr val="black"/>
                  </a:solidFill>
                  <a:latin typeface="ＭＳ Ｐゴシック"/>
                </a:rPr>
                <a:t>12</a:t>
              </a:r>
              <a:r>
                <a:rPr lang="ja-JP" altLang="en-US" sz="1100" dirty="0" smtClean="0">
                  <a:solidFill>
                    <a:prstClr val="black"/>
                  </a:solidFill>
                  <a:latin typeface="ＭＳ Ｐゴシック"/>
                </a:rPr>
                <a:t>月末）。知事指定薬物は計９５物質に。</a:t>
              </a:r>
              <a:endParaRPr lang="en-US" altLang="ja-JP" sz="1100" dirty="0" smtClean="0">
                <a:solidFill>
                  <a:prstClr val="black"/>
                </a:solidFill>
                <a:latin typeface="ＭＳ Ｐゴシック"/>
              </a:endParaRPr>
            </a:p>
            <a:p>
              <a:pPr marL="93658">
                <a:defRPr/>
              </a:pPr>
              <a:endParaRPr lang="en-US" altLang="ja-JP" sz="900" dirty="0">
                <a:solidFill>
                  <a:prstClr val="black"/>
                </a:solidFill>
                <a:latin typeface="ＭＳ Ｐゴシック"/>
              </a:endParaRPr>
            </a:p>
            <a:p>
              <a:pPr marL="93658">
                <a:defRPr/>
              </a:pPr>
              <a:r>
                <a:rPr lang="en-US" altLang="ja-JP" sz="1200" b="1" dirty="0" smtClean="0">
                  <a:solidFill>
                    <a:prstClr val="black"/>
                  </a:solidFill>
                  <a:latin typeface="ＭＳ Ｐゴシック"/>
                </a:rPr>
                <a:t>《</a:t>
              </a:r>
              <a:r>
                <a:rPr lang="ja-JP" altLang="en-US" sz="1200" b="1" dirty="0" smtClean="0">
                  <a:solidFill>
                    <a:prstClr val="black"/>
                  </a:solidFill>
                  <a:latin typeface="ＭＳ Ｐゴシック"/>
                </a:rPr>
                <a:t>今後の対策</a:t>
              </a:r>
              <a:r>
                <a:rPr lang="en-US" altLang="ja-JP" sz="1200" b="1" dirty="0" smtClean="0">
                  <a:solidFill>
                    <a:prstClr val="black"/>
                  </a:solidFill>
                  <a:latin typeface="ＭＳ Ｐゴシック"/>
                </a:rPr>
                <a:t>》</a:t>
              </a:r>
              <a:endParaRPr lang="en-US" altLang="ja-JP" sz="1200" b="1" dirty="0">
                <a:solidFill>
                  <a:prstClr val="black"/>
                </a:solidFill>
                <a:latin typeface="ＭＳ Ｐゴシック"/>
              </a:endParaRPr>
            </a:p>
            <a:p>
              <a:r>
                <a:rPr lang="ja-JP" altLang="en-US" sz="1400" b="1" dirty="0" smtClean="0">
                  <a:solidFill>
                    <a:prstClr val="black"/>
                  </a:solidFill>
                </a:rPr>
                <a:t>・</a:t>
              </a:r>
              <a:r>
                <a:rPr lang="ja-JP" altLang="en-US" sz="1400" b="1" dirty="0">
                  <a:solidFill>
                    <a:prstClr val="black"/>
                  </a:solidFill>
                </a:rPr>
                <a:t>インターネット販売サイトへの監視強化や製品の買上調査による監視の継続</a:t>
              </a:r>
              <a:endParaRPr lang="en-US" altLang="ja-JP" sz="1400" b="1" dirty="0">
                <a:solidFill>
                  <a:prstClr val="black"/>
                </a:solidFill>
              </a:endParaRPr>
            </a:p>
            <a:p>
              <a:r>
                <a:rPr lang="ja-JP" altLang="ja-JP" sz="1400" b="1" dirty="0" smtClean="0">
                  <a:solidFill>
                    <a:prstClr val="black"/>
                  </a:solidFill>
                </a:rPr>
                <a:t>・</a:t>
              </a:r>
              <a:r>
                <a:rPr lang="ja-JP" altLang="ja-JP" sz="1400" b="1" dirty="0">
                  <a:solidFill>
                    <a:prstClr val="black"/>
                  </a:solidFill>
                </a:rPr>
                <a:t>海外からの薬物の流入を防ぐため、国に先駆けて、未規制薬物の迅速な指定を</a:t>
              </a:r>
              <a:r>
                <a:rPr lang="ja-JP" altLang="en-US" sz="1400" b="1" dirty="0">
                  <a:solidFill>
                    <a:prstClr val="black"/>
                  </a:solidFill>
                </a:rPr>
                <a:t>継続</a:t>
              </a:r>
              <a:endParaRPr lang="en-US" altLang="ja-JP" sz="1400" b="1" dirty="0" smtClean="0">
                <a:solidFill>
                  <a:prstClr val="black"/>
                </a:solidFill>
                <a:latin typeface="ＭＳ Ｐゴシック"/>
              </a:endParaRPr>
            </a:p>
          </p:txBody>
        </p:sp>
      </p:grpSp>
      <p:grpSp>
        <p:nvGrpSpPr>
          <p:cNvPr id="48" name="グループ化 47"/>
          <p:cNvGrpSpPr/>
          <p:nvPr/>
        </p:nvGrpSpPr>
        <p:grpSpPr>
          <a:xfrm>
            <a:off x="3061954" y="2733676"/>
            <a:ext cx="6749491" cy="4007691"/>
            <a:chOff x="4939290" y="3752480"/>
            <a:chExt cx="3066190" cy="1410102"/>
          </a:xfrm>
        </p:grpSpPr>
        <p:sp>
          <p:nvSpPr>
            <p:cNvPr id="50" name="タイトル 3"/>
            <p:cNvSpPr txBox="1">
              <a:spLocks/>
            </p:cNvSpPr>
            <p:nvPr/>
          </p:nvSpPr>
          <p:spPr>
            <a:xfrm>
              <a:off x="4939290" y="3752480"/>
              <a:ext cx="602854" cy="91085"/>
            </a:xfrm>
            <a:prstGeom prst="rect">
              <a:avLst/>
            </a:prstGeom>
            <a:solidFill>
              <a:schemeClr val="bg1"/>
            </a:solidFill>
            <a:ln>
              <a:no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200" dirty="0" smtClean="0">
                  <a:solidFill>
                    <a:prstClr val="black"/>
                  </a:solidFill>
                </a:rPr>
                <a:t>●啓発活動</a:t>
              </a:r>
              <a:endParaRPr lang="ja-JP" altLang="en-US" sz="800" dirty="0">
                <a:solidFill>
                  <a:prstClr val="black"/>
                </a:solidFill>
              </a:endParaRPr>
            </a:p>
          </p:txBody>
        </p:sp>
        <p:sp>
          <p:nvSpPr>
            <p:cNvPr id="49" name="正方形/長方形 48"/>
            <p:cNvSpPr/>
            <p:nvPr/>
          </p:nvSpPr>
          <p:spPr>
            <a:xfrm>
              <a:off x="4947849" y="3843565"/>
              <a:ext cx="3057631" cy="1319017"/>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3658" lvl="0">
                <a:defRPr/>
              </a:pPr>
              <a:r>
                <a:rPr lang="ja-JP" altLang="en-US" sz="1200" b="1" dirty="0">
                  <a:solidFill>
                    <a:prstClr val="black"/>
                  </a:solidFill>
                  <a:latin typeface="ＭＳ Ｐゴシック"/>
                </a:rPr>
                <a:t>・ボランティアの薬物乱用防止指導員（保護司や薬剤師等）が小中学校</a:t>
              </a:r>
              <a:r>
                <a:rPr lang="ja-JP" altLang="en-US" sz="1200" b="1" dirty="0" smtClean="0">
                  <a:solidFill>
                    <a:prstClr val="black"/>
                  </a:solidFill>
                  <a:latin typeface="ＭＳ Ｐゴシック"/>
                </a:rPr>
                <a:t>で出前講演</a:t>
              </a:r>
              <a:endParaRPr lang="en-US" altLang="ja-JP" sz="1200" b="1" dirty="0" smtClean="0">
                <a:solidFill>
                  <a:prstClr val="black"/>
                </a:solidFill>
                <a:latin typeface="ＭＳ Ｐゴシック"/>
              </a:endParaRPr>
            </a:p>
            <a:p>
              <a:pPr marL="93658" lvl="0">
                <a:defRPr/>
              </a:pPr>
              <a:r>
                <a:rPr lang="en-US" altLang="ja-JP" sz="1200" b="1" dirty="0">
                  <a:solidFill>
                    <a:prstClr val="black"/>
                  </a:solidFill>
                  <a:latin typeface="ＭＳ Ｐゴシック"/>
                </a:rPr>
                <a:t> </a:t>
              </a:r>
              <a:r>
                <a:rPr lang="ja-JP" altLang="en-US" sz="1200" b="1" dirty="0" smtClean="0">
                  <a:solidFill>
                    <a:prstClr val="black"/>
                  </a:solidFill>
                  <a:latin typeface="ＭＳ Ｐゴシック"/>
                </a:rPr>
                <a:t>（</a:t>
              </a:r>
              <a:r>
                <a:rPr lang="ja-JP" altLang="en-US" sz="1200" b="1" dirty="0">
                  <a:solidFill>
                    <a:prstClr val="black"/>
                  </a:solidFill>
                  <a:latin typeface="ＭＳ Ｐゴシック"/>
                </a:rPr>
                <a:t>薬物乱用防止教室）</a:t>
              </a:r>
              <a:endParaRPr lang="en-US" altLang="ja-JP" sz="1400" b="1" dirty="0">
                <a:solidFill>
                  <a:prstClr val="black"/>
                </a:solidFill>
                <a:latin typeface="ＭＳ Ｐゴシック"/>
              </a:endParaRPr>
            </a:p>
            <a:p>
              <a:pPr marL="93658" lvl="0">
                <a:defRPr/>
              </a:pPr>
              <a:r>
                <a:rPr lang="ja-JP" altLang="en-US" sz="1100" dirty="0">
                  <a:solidFill>
                    <a:prstClr val="black"/>
                  </a:solidFill>
                  <a:latin typeface="ＭＳ Ｐゴシック"/>
                </a:rPr>
                <a:t>⇒活動状況について、保護司が、「更生保護の経験をふまえた中学生への「ダメ。ゼッタイ。」運動の展開」を</a:t>
              </a:r>
              <a:endParaRPr lang="en-US" altLang="ja-JP" sz="1100" dirty="0">
                <a:solidFill>
                  <a:prstClr val="black"/>
                </a:solidFill>
                <a:latin typeface="ＭＳ Ｐゴシック"/>
              </a:endParaRPr>
            </a:p>
            <a:p>
              <a:pPr marL="93658" lvl="0">
                <a:defRPr/>
              </a:pPr>
              <a:r>
                <a:rPr lang="ja-JP" altLang="en-US" sz="1100" dirty="0">
                  <a:solidFill>
                    <a:prstClr val="black"/>
                  </a:solidFill>
                  <a:latin typeface="ＭＳ Ｐゴシック"/>
                </a:rPr>
                <a:t>　テーマに、日本公衆衛生学会で講演</a:t>
              </a:r>
              <a:r>
                <a:rPr lang="ja-JP" altLang="en-US" sz="1100" dirty="0" smtClean="0">
                  <a:solidFill>
                    <a:prstClr val="black"/>
                  </a:solidFill>
                  <a:latin typeface="ＭＳ Ｐゴシック"/>
                </a:rPr>
                <a:t>。</a:t>
              </a:r>
              <a:endParaRPr lang="en-US" altLang="ja-JP" sz="1200" dirty="0" smtClean="0">
                <a:solidFill>
                  <a:prstClr val="black"/>
                </a:solidFill>
                <a:latin typeface="ＭＳ Ｐゴシック"/>
              </a:endParaRPr>
            </a:p>
            <a:p>
              <a:pPr marL="93658" lvl="0">
                <a:defRPr/>
              </a:pPr>
              <a:endParaRPr lang="en-US" altLang="ja-JP" sz="600" dirty="0" smtClean="0">
                <a:solidFill>
                  <a:prstClr val="black"/>
                </a:solidFill>
                <a:latin typeface="ＭＳ Ｐゴシック"/>
              </a:endParaRPr>
            </a:p>
            <a:p>
              <a:pPr marL="93658" lvl="0">
                <a:defRPr/>
              </a:pPr>
              <a:r>
                <a:rPr lang="ja-JP" altLang="en-US" sz="1200" dirty="0" smtClean="0">
                  <a:solidFill>
                    <a:prstClr val="black"/>
                  </a:solidFill>
                  <a:latin typeface="ＭＳ Ｐゴシック"/>
                </a:rPr>
                <a:t> </a:t>
              </a:r>
              <a:r>
                <a:rPr lang="ja-JP" altLang="en-US" sz="1200" b="1" dirty="0" smtClean="0">
                  <a:solidFill>
                    <a:prstClr val="black"/>
                  </a:solidFill>
                  <a:latin typeface="ＭＳ Ｐゴシック"/>
                </a:rPr>
                <a:t>・「</a:t>
              </a:r>
              <a:r>
                <a:rPr lang="ja-JP" altLang="en-US" sz="1200" b="1" dirty="0">
                  <a:solidFill>
                    <a:prstClr val="black"/>
                  </a:solidFill>
                  <a:latin typeface="ＭＳ Ｐゴシック"/>
                </a:rPr>
                <a:t>平成</a:t>
              </a:r>
              <a:r>
                <a:rPr lang="en-US" altLang="ja-JP" sz="1200" b="1" dirty="0">
                  <a:solidFill>
                    <a:prstClr val="black"/>
                  </a:solidFill>
                  <a:latin typeface="ＭＳ Ｐゴシック"/>
                </a:rPr>
                <a:t>28</a:t>
              </a:r>
              <a:r>
                <a:rPr lang="ja-JP" altLang="en-US" sz="1200" b="1" dirty="0" smtClean="0">
                  <a:solidFill>
                    <a:prstClr val="black"/>
                  </a:solidFill>
                  <a:latin typeface="ＭＳ Ｐゴシック"/>
                </a:rPr>
                <a:t>年度麻薬・覚醒剤</a:t>
              </a:r>
              <a:r>
                <a:rPr lang="ja-JP" altLang="en-US" sz="1200" b="1" dirty="0">
                  <a:solidFill>
                    <a:prstClr val="black"/>
                  </a:solidFill>
                  <a:latin typeface="ＭＳ Ｐゴシック"/>
                </a:rPr>
                <a:t>乱用</a:t>
              </a:r>
              <a:r>
                <a:rPr lang="ja-JP" altLang="en-US" sz="1200" b="1" dirty="0" smtClean="0">
                  <a:solidFill>
                    <a:prstClr val="black"/>
                  </a:solidFill>
                  <a:latin typeface="ＭＳ Ｐゴシック"/>
                </a:rPr>
                <a:t>防止運動大阪大会」を開催。</a:t>
              </a:r>
              <a:r>
                <a:rPr lang="ja-JP" altLang="en-US" sz="1100" b="1" dirty="0" smtClean="0">
                  <a:solidFill>
                    <a:prstClr val="black"/>
                  </a:solidFill>
                  <a:latin typeface="ＭＳ Ｐゴシック"/>
                </a:rPr>
                <a:t>＜</a:t>
              </a:r>
              <a:r>
                <a:rPr lang="en-US" altLang="ja-JP" sz="1100" b="1" dirty="0" smtClean="0">
                  <a:solidFill>
                    <a:prstClr val="black"/>
                  </a:solidFill>
                  <a:latin typeface="ＭＳ Ｐゴシック"/>
                </a:rPr>
                <a:t>11</a:t>
              </a:r>
              <a:r>
                <a:rPr lang="ja-JP" altLang="en-US" sz="1100" b="1" dirty="0" smtClean="0">
                  <a:solidFill>
                    <a:prstClr val="black"/>
                  </a:solidFill>
                  <a:latin typeface="ＭＳ Ｐゴシック"/>
                </a:rPr>
                <a:t>月</a:t>
              </a:r>
              <a:r>
                <a:rPr lang="en-US" altLang="ja-JP" sz="1100" b="1" dirty="0" smtClean="0">
                  <a:solidFill>
                    <a:prstClr val="black"/>
                  </a:solidFill>
                  <a:latin typeface="ＭＳ Ｐゴシック"/>
                </a:rPr>
                <a:t>27</a:t>
              </a:r>
              <a:r>
                <a:rPr lang="ja-JP" altLang="en-US" sz="1100" b="1" dirty="0" smtClean="0">
                  <a:solidFill>
                    <a:prstClr val="black"/>
                  </a:solidFill>
                  <a:latin typeface="ＭＳ Ｐゴシック"/>
                </a:rPr>
                <a:t>日＞</a:t>
              </a:r>
              <a:endParaRPr lang="en-US" altLang="ja-JP" sz="1100" b="1" dirty="0">
                <a:solidFill>
                  <a:prstClr val="black"/>
                </a:solidFill>
                <a:latin typeface="ＭＳ Ｐゴシック"/>
              </a:endParaRPr>
            </a:p>
            <a:p>
              <a:pPr marL="93658">
                <a:defRPr/>
              </a:pPr>
              <a:r>
                <a:rPr lang="ja-JP" altLang="en-US" sz="1000" dirty="0" smtClean="0">
                  <a:solidFill>
                    <a:prstClr val="black"/>
                  </a:solidFill>
                  <a:latin typeface="ＭＳ Ｐゴシック"/>
                </a:rPr>
                <a:t>⇒青少年に対して大麻を含めた薬物乱用の怖さ</a:t>
              </a:r>
              <a:r>
                <a:rPr lang="ja-JP" altLang="en-US" sz="1000" dirty="0">
                  <a:solidFill>
                    <a:prstClr val="black"/>
                  </a:solidFill>
                  <a:latin typeface="ＭＳ Ｐゴシック"/>
                </a:rPr>
                <a:t>について</a:t>
              </a:r>
              <a:r>
                <a:rPr lang="ja-JP" altLang="en-US" sz="1000" dirty="0" smtClean="0">
                  <a:solidFill>
                    <a:prstClr val="black"/>
                  </a:solidFill>
                  <a:latin typeface="ＭＳ Ｐゴシック"/>
                </a:rPr>
                <a:t>、よしもと若手芸人とともに学んだ。</a:t>
              </a:r>
              <a:endParaRPr lang="en-US" altLang="ja-JP" sz="1000" dirty="0">
                <a:solidFill>
                  <a:prstClr val="black"/>
                </a:solidFill>
                <a:latin typeface="ＭＳ Ｐゴシック"/>
              </a:endParaRPr>
            </a:p>
            <a:p>
              <a:pPr marL="93658">
                <a:defRPr/>
              </a:pPr>
              <a:endParaRPr lang="en-US" altLang="ja-JP" sz="1200" dirty="0" smtClean="0">
                <a:solidFill>
                  <a:prstClr val="black"/>
                </a:solidFill>
                <a:latin typeface="ＭＳ Ｐゴシック"/>
              </a:endParaRPr>
            </a:p>
            <a:p>
              <a:pPr marL="93658">
                <a:defRPr/>
              </a:pPr>
              <a:endParaRPr lang="en-US" altLang="ja-JP" sz="1200" dirty="0">
                <a:solidFill>
                  <a:prstClr val="black"/>
                </a:solidFill>
                <a:latin typeface="ＭＳ Ｐゴシック"/>
              </a:endParaRPr>
            </a:p>
            <a:p>
              <a:pPr marL="93658">
                <a:defRPr/>
              </a:pPr>
              <a:endParaRPr lang="en-US" altLang="ja-JP" sz="1200" dirty="0" smtClean="0">
                <a:solidFill>
                  <a:prstClr val="black"/>
                </a:solidFill>
                <a:latin typeface="ＭＳ Ｐゴシック"/>
              </a:endParaRPr>
            </a:p>
            <a:p>
              <a:pPr marL="93658">
                <a:defRPr/>
              </a:pPr>
              <a:endParaRPr lang="en-US" altLang="ja-JP" sz="1200" dirty="0">
                <a:solidFill>
                  <a:prstClr val="black"/>
                </a:solidFill>
                <a:latin typeface="ＭＳ Ｐゴシック"/>
              </a:endParaRPr>
            </a:p>
            <a:p>
              <a:pPr marL="93658" lvl="0">
                <a:defRPr/>
              </a:pPr>
              <a:endParaRPr lang="en-US" altLang="ja-JP" sz="1200" dirty="0" smtClean="0">
                <a:solidFill>
                  <a:prstClr val="black"/>
                </a:solidFill>
                <a:latin typeface="ＭＳ Ｐゴシック"/>
              </a:endParaRPr>
            </a:p>
            <a:p>
              <a:pPr marL="93658" lvl="0">
                <a:defRPr/>
              </a:pPr>
              <a:endParaRPr lang="en-US" altLang="ja-JP" sz="1200" b="1" dirty="0" smtClean="0">
                <a:solidFill>
                  <a:prstClr val="black"/>
                </a:solidFill>
                <a:latin typeface="ＭＳ Ｐゴシック"/>
              </a:endParaRPr>
            </a:p>
            <a:p>
              <a:pPr marL="93658" lvl="0">
                <a:defRPr/>
              </a:pPr>
              <a:endParaRPr lang="en-US" altLang="ja-JP" sz="1200" b="1" dirty="0" smtClean="0">
                <a:solidFill>
                  <a:prstClr val="black"/>
                </a:solidFill>
                <a:latin typeface="ＭＳ Ｐゴシック"/>
              </a:endParaRPr>
            </a:p>
            <a:p>
              <a:pPr marL="93658" lvl="0">
                <a:defRPr/>
              </a:pPr>
              <a:endParaRPr lang="en-US" altLang="ja-JP" sz="1200" b="1" dirty="0">
                <a:solidFill>
                  <a:prstClr val="black"/>
                </a:solidFill>
                <a:latin typeface="ＭＳ Ｐゴシック"/>
              </a:endParaRPr>
            </a:p>
            <a:p>
              <a:pPr marL="93658">
                <a:defRPr/>
              </a:pPr>
              <a:endParaRPr lang="en-US" altLang="ja-JP" sz="800" dirty="0" smtClean="0">
                <a:solidFill>
                  <a:prstClr val="black"/>
                </a:solidFill>
                <a:latin typeface="ＭＳ Ｐゴシック"/>
              </a:endParaRPr>
            </a:p>
            <a:p>
              <a:pPr marL="93658">
                <a:defRPr/>
              </a:pPr>
              <a:r>
                <a:rPr lang="en-US" altLang="ja-JP" sz="1200" b="1" dirty="0" smtClean="0">
                  <a:solidFill>
                    <a:prstClr val="black"/>
                  </a:solidFill>
                  <a:latin typeface="ＭＳ Ｐゴシック"/>
                </a:rPr>
                <a:t>《</a:t>
              </a:r>
              <a:r>
                <a:rPr lang="ja-JP" altLang="en-US" sz="1200" b="1" dirty="0">
                  <a:solidFill>
                    <a:prstClr val="black"/>
                  </a:solidFill>
                  <a:latin typeface="ＭＳ Ｐゴシック"/>
                </a:rPr>
                <a:t>今後の対策</a:t>
              </a:r>
              <a:r>
                <a:rPr lang="en-US" altLang="ja-JP" sz="1200" b="1" dirty="0">
                  <a:solidFill>
                    <a:prstClr val="black"/>
                  </a:solidFill>
                  <a:latin typeface="ＭＳ Ｐゴシック"/>
                </a:rPr>
                <a:t>》</a:t>
              </a:r>
            </a:p>
            <a:p>
              <a:r>
                <a:rPr lang="ja-JP" altLang="en-US" sz="1400" b="1" dirty="0" smtClean="0">
                  <a:solidFill>
                    <a:prstClr val="black"/>
                  </a:solidFill>
                </a:rPr>
                <a:t>・正しい知識の普及</a:t>
              </a:r>
              <a:endParaRPr lang="en-US" altLang="ja-JP" sz="1200" b="1" dirty="0">
                <a:solidFill>
                  <a:prstClr val="black"/>
                </a:solidFill>
              </a:endParaRPr>
            </a:p>
            <a:p>
              <a:r>
                <a:rPr lang="ja-JP" altLang="en-US" sz="1200" b="1" dirty="0">
                  <a:solidFill>
                    <a:prstClr val="black"/>
                  </a:solidFill>
                  <a:latin typeface="ＭＳ Ｐゴシック"/>
                </a:rPr>
                <a:t>　</a:t>
              </a:r>
              <a:r>
                <a:rPr lang="ja-JP" altLang="en-US" sz="1100" dirty="0">
                  <a:solidFill>
                    <a:prstClr val="black"/>
                  </a:solidFill>
                  <a:latin typeface="ＭＳ Ｐゴシック"/>
                </a:rPr>
                <a:t>⇒大麻乱用防止の啓発パンフレットを作成し、</a:t>
              </a:r>
              <a:r>
                <a:rPr lang="ja-JP" altLang="en-US" sz="1100" dirty="0" smtClean="0">
                  <a:solidFill>
                    <a:prstClr val="black"/>
                  </a:solidFill>
                  <a:latin typeface="ＭＳ Ｐゴシック"/>
                </a:rPr>
                <a:t>配布するなど、同世代に</a:t>
              </a:r>
              <a:r>
                <a:rPr lang="ja-JP" altLang="en-US" sz="1100" dirty="0">
                  <a:solidFill>
                    <a:prstClr val="black"/>
                  </a:solidFill>
                  <a:latin typeface="ＭＳ Ｐゴシック"/>
                </a:rPr>
                <a:t>向けて「薬物乱用防止」を発信する</a:t>
              </a:r>
              <a:r>
                <a:rPr lang="ja-JP" altLang="en-US" sz="1100" dirty="0" smtClean="0">
                  <a:solidFill>
                    <a:prstClr val="black"/>
                  </a:solidFill>
                  <a:latin typeface="ＭＳ Ｐゴシック"/>
                </a:rPr>
                <a:t>学生、</a:t>
              </a:r>
              <a:endParaRPr lang="en-US" altLang="ja-JP" sz="1100" dirty="0" smtClean="0">
                <a:solidFill>
                  <a:prstClr val="black"/>
                </a:solidFill>
                <a:latin typeface="ＭＳ Ｐゴシック"/>
              </a:endParaRPr>
            </a:p>
            <a:p>
              <a:r>
                <a:rPr lang="ja-JP" altLang="en-US" sz="1100" dirty="0">
                  <a:solidFill>
                    <a:prstClr val="black"/>
                  </a:solidFill>
                  <a:latin typeface="ＭＳ Ｐゴシック"/>
                </a:rPr>
                <a:t>　</a:t>
              </a:r>
              <a:r>
                <a:rPr lang="ja-JP" altLang="en-US" sz="1100" dirty="0" smtClean="0">
                  <a:solidFill>
                    <a:prstClr val="black"/>
                  </a:solidFill>
                  <a:latin typeface="ＭＳ Ｐゴシック"/>
                </a:rPr>
                <a:t>　　及び</a:t>
              </a:r>
              <a:r>
                <a:rPr lang="ja-JP" altLang="en-US" sz="1100" dirty="0">
                  <a:solidFill>
                    <a:prstClr val="black"/>
                  </a:solidFill>
                  <a:latin typeface="ＭＳ Ｐゴシック"/>
                </a:rPr>
                <a:t>教職員の支援に力を注ぐ。</a:t>
              </a:r>
              <a:endParaRPr lang="en-US" altLang="ja-JP" sz="1100" dirty="0">
                <a:solidFill>
                  <a:prstClr val="black"/>
                </a:solidFill>
                <a:latin typeface="ＭＳ Ｐゴシック"/>
              </a:endParaRPr>
            </a:p>
            <a:p>
              <a:r>
                <a:rPr lang="ja-JP" altLang="en-US" sz="1100" dirty="0">
                  <a:solidFill>
                    <a:prstClr val="black"/>
                  </a:solidFill>
                  <a:latin typeface="ＭＳ Ｐゴシック"/>
                </a:rPr>
                <a:t>　⇒若者が海外旅行に行く時期＜春休み期間など＞に、関西国際空港にて薬物乱用防止を訴える。</a:t>
              </a:r>
              <a:endParaRPr lang="en-US" altLang="ja-JP" sz="1100" dirty="0">
                <a:solidFill>
                  <a:prstClr val="black"/>
                </a:solidFill>
                <a:latin typeface="ＭＳ Ｐゴシック"/>
              </a:endParaRPr>
            </a:p>
            <a:p>
              <a:pPr marL="93658">
                <a:defRPr/>
              </a:pPr>
              <a:endParaRPr lang="en-US" altLang="ja-JP" sz="1200" dirty="0">
                <a:solidFill>
                  <a:prstClr val="black"/>
                </a:solidFill>
                <a:latin typeface="ＭＳ Ｐゴシック"/>
              </a:endParaRPr>
            </a:p>
            <a:p>
              <a:pPr marL="93658">
                <a:defRPr/>
              </a:pPr>
              <a:endParaRPr lang="en-US" altLang="ja-JP" sz="1200" dirty="0">
                <a:solidFill>
                  <a:prstClr val="black"/>
                </a:solidFill>
                <a:latin typeface="ＭＳ Ｐゴシック"/>
              </a:endParaRPr>
            </a:p>
          </p:txBody>
        </p:sp>
      </p:grpSp>
      <p:pic>
        <p:nvPicPr>
          <p:cNvPr id="51" name="Picture 2" descr="C:\Users\minamiken\AppData\Local\Microsoft\Windows\Temporary Internet Files\Content.Outlook\VLR97IY4\IMG_2309.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72010" y="4265523"/>
            <a:ext cx="1811665" cy="1266791"/>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D:\minamiken\Desktop\薬事審議会\8街頭117.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889104" y="4265523"/>
            <a:ext cx="1830961" cy="1280284"/>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121352" y="3829908"/>
            <a:ext cx="1366192" cy="18905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正方形/長方形 5"/>
          <p:cNvSpPr/>
          <p:nvPr/>
        </p:nvSpPr>
        <p:spPr>
          <a:xfrm>
            <a:off x="4001639" y="5518157"/>
            <a:ext cx="1642494" cy="230832"/>
          </a:xfrm>
          <a:prstGeom prst="rect">
            <a:avLst/>
          </a:prstGeom>
        </p:spPr>
        <p:txBody>
          <a:bodyPr wrap="square">
            <a:spAutoFit/>
          </a:bodyPr>
          <a:lstStyle/>
          <a:p>
            <a:r>
              <a:rPr lang="ja-JP" altLang="en-US" sz="900" dirty="0" smtClean="0">
                <a:solidFill>
                  <a:prstClr val="black"/>
                </a:solidFill>
                <a:latin typeface="ＭＳ Ｐゴシック"/>
              </a:rPr>
              <a:t>＜よしもと漫才劇場にて＞</a:t>
            </a:r>
            <a:endParaRPr lang="ja-JP" altLang="en-US" sz="900" dirty="0"/>
          </a:p>
        </p:txBody>
      </p:sp>
      <p:sp>
        <p:nvSpPr>
          <p:cNvPr id="32" name="正方形/長方形 31"/>
          <p:cNvSpPr/>
          <p:nvPr/>
        </p:nvSpPr>
        <p:spPr>
          <a:xfrm>
            <a:off x="6092449" y="5518157"/>
            <a:ext cx="1668491" cy="230832"/>
          </a:xfrm>
          <a:prstGeom prst="rect">
            <a:avLst/>
          </a:prstGeom>
        </p:spPr>
        <p:txBody>
          <a:bodyPr wrap="square">
            <a:spAutoFit/>
          </a:bodyPr>
          <a:lstStyle/>
          <a:p>
            <a:r>
              <a:rPr lang="ja-JP" altLang="en-US" sz="900" dirty="0" smtClean="0">
                <a:solidFill>
                  <a:prstClr val="black"/>
                </a:solidFill>
                <a:latin typeface="ＭＳ Ｐゴシック"/>
              </a:rPr>
              <a:t>＜ミナミ：三角公園にて＞</a:t>
            </a:r>
            <a:endParaRPr lang="ja-JP" altLang="en-US" sz="900" dirty="0"/>
          </a:p>
        </p:txBody>
      </p:sp>
      <p:cxnSp>
        <p:nvCxnSpPr>
          <p:cNvPr id="5" name="直線コネクタ 4"/>
          <p:cNvCxnSpPr/>
          <p:nvPr/>
        </p:nvCxnSpPr>
        <p:spPr>
          <a:xfrm>
            <a:off x="3097958" y="1988840"/>
            <a:ext cx="6713488"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3082891" y="5720414"/>
            <a:ext cx="6713487"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 name="右矢印 7"/>
          <p:cNvSpPr/>
          <p:nvPr/>
        </p:nvSpPr>
        <p:spPr>
          <a:xfrm>
            <a:off x="2720752" y="1111797"/>
            <a:ext cx="324039" cy="13681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右矢印 23"/>
          <p:cNvSpPr/>
          <p:nvPr/>
        </p:nvSpPr>
        <p:spPr>
          <a:xfrm>
            <a:off x="2720751" y="4149080"/>
            <a:ext cx="324039" cy="13681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5" name="直線コネクタ 24"/>
          <p:cNvCxnSpPr/>
          <p:nvPr/>
        </p:nvCxnSpPr>
        <p:spPr>
          <a:xfrm>
            <a:off x="103844" y="3140968"/>
            <a:ext cx="2616908" cy="13321"/>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43260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1767</TotalTime>
  <Words>98</Words>
  <Application>Microsoft Office PowerPoint</Application>
  <PresentationFormat>A4 210 x 297 mm</PresentationFormat>
  <Paragraphs>65</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薬物乱用防止対策事業について</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＊＊＊＊事業について</dc:title>
  <dc:creator>貞德　奈美子</dc:creator>
  <cp:lastModifiedBy>HOSTNAME</cp:lastModifiedBy>
  <cp:revision>143</cp:revision>
  <cp:lastPrinted>2017-01-20T06:25:48Z</cp:lastPrinted>
  <dcterms:created xsi:type="dcterms:W3CDTF">2016-11-25T06:15:57Z</dcterms:created>
  <dcterms:modified xsi:type="dcterms:W3CDTF">2017-01-21T02:52:55Z</dcterms:modified>
</cp:coreProperties>
</file>