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3"/>
  </p:notesMasterIdLst>
  <p:sldIdLst>
    <p:sldId id="53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15:guide id="1" orient="horz" pos="3173" userDrawn="1">
          <p15:clr>
            <a:srgbClr val="A4A3A4"/>
          </p15:clr>
        </p15:guide>
        <p15:guide id="2" pos="2188" userDrawn="1">
          <p15:clr>
            <a:srgbClr val="A4A3A4"/>
          </p15:clr>
        </p15:guide>
        <p15:guide id="3" orient="horz" pos="3152" userDrawn="1">
          <p15:clr>
            <a:srgbClr val="A4A3A4"/>
          </p15:clr>
        </p15:guide>
        <p15:guide id="4" pos="2167" userDrawn="1">
          <p15:clr>
            <a:srgbClr val="A4A3A4"/>
          </p15:clr>
        </p15:guide>
        <p15:guide id="5" orient="horz" pos="3131" userDrawn="1">
          <p15:clr>
            <a:srgbClr val="A4A3A4"/>
          </p15:clr>
        </p15:guide>
        <p15:guide id="6" pos="2166" userDrawn="1">
          <p15:clr>
            <a:srgbClr val="A4A3A4"/>
          </p15:clr>
        </p15:guide>
        <p15:guide id="7"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CE6F2"/>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3" autoAdjust="0"/>
    <p:restoredTop sz="94434" autoAdjust="0"/>
  </p:normalViewPr>
  <p:slideViewPr>
    <p:cSldViewPr>
      <p:cViewPr varScale="1">
        <p:scale>
          <a:sx n="74" d="100"/>
          <a:sy n="74" d="100"/>
        </p:scale>
        <p:origin x="1068" y="72"/>
      </p:cViewPr>
      <p:guideLst>
        <p:guide orient="horz" pos="2160"/>
        <p:guide pos="2880"/>
        <p:guide pos="312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904" y="-96"/>
      </p:cViewPr>
      <p:guideLst>
        <p:guide orient="horz" pos="3173"/>
        <p:guide pos="2188"/>
        <p:guide orient="horz" pos="3152"/>
        <p:guide pos="2167"/>
        <p:guide orient="horz" pos="3131"/>
        <p:guide pos="2166"/>
        <p:guide pos="2145"/>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7"/>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8" tIns="45714" rIns="91428" bIns="45714" rtlCol="0"/>
          <a:lstStyle>
            <a:lvl1pPr algn="r">
              <a:defRPr sz="1200"/>
            </a:lvl1pPr>
          </a:lstStyle>
          <a:p>
            <a:fld id="{870115B4-E1CD-492B-B01A-DD243396A973}" type="datetimeFigureOut">
              <a:rPr kumimoji="1" lang="ja-JP" altLang="en-US" smtClean="0"/>
              <a:pPr/>
              <a:t>2017/1/19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0720" y="4721185"/>
            <a:ext cx="5445760" cy="447270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8" tIns="45714" rIns="91428" bIns="45714" rtlCol="0" anchor="b"/>
          <a:lstStyle>
            <a:lvl1pPr algn="r">
              <a:defRPr sz="1200"/>
            </a:lvl1pPr>
          </a:lstStyle>
          <a:p>
            <a:fld id="{050F82C4-018C-4D2F-8ACE-903529810845}" type="slidenum">
              <a:rPr kumimoji="1" lang="ja-JP" altLang="en-US" smtClean="0"/>
              <a:pPr/>
              <a:t>‹#›</a:t>
            </a:fld>
            <a:endParaRPr kumimoji="1" lang="ja-JP" altLang="en-US"/>
          </a:p>
        </p:txBody>
      </p:sp>
    </p:spTree>
    <p:extLst>
      <p:ext uri="{BB962C8B-B14F-4D97-AF65-F5344CB8AC3E}">
        <p14:creationId xmlns:p14="http://schemas.microsoft.com/office/powerpoint/2010/main" val="33817029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50F82C4-018C-4D2F-8ACE-903529810845}" type="slidenum">
              <a:rPr kumimoji="1" lang="ja-JP" altLang="en-US" smtClean="0"/>
              <a:pPr/>
              <a:t>1</a:t>
            </a:fld>
            <a:endParaRPr kumimoji="1" lang="ja-JP" altLang="en-US"/>
          </a:p>
        </p:txBody>
      </p:sp>
    </p:spTree>
    <p:extLst>
      <p:ext uri="{BB962C8B-B14F-4D97-AF65-F5344CB8AC3E}">
        <p14:creationId xmlns:p14="http://schemas.microsoft.com/office/powerpoint/2010/main" val="1957661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2492552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239412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1600191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366406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1495615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1615593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128191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140719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7343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3856996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D57E97-7EB3-41C0-A811-4E76A04B39E4}" type="datetimeFigureOut">
              <a:rPr kumimoji="1" lang="ja-JP" altLang="en-US" smtClean="0"/>
              <a:pPr/>
              <a:t>2017/1/19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151693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57E97-7EB3-41C0-A811-4E76A04B39E4}" type="datetimeFigureOut">
              <a:rPr kumimoji="1" lang="ja-JP" altLang="en-US" smtClean="0"/>
              <a:pPr/>
              <a:t>2017/1/19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AE5F6-AD9E-489C-BDF9-FBE86621E7D0}" type="slidenum">
              <a:rPr kumimoji="1" lang="ja-JP" altLang="en-US" smtClean="0"/>
              <a:pPr/>
              <a:t>‹#›</a:t>
            </a:fld>
            <a:endParaRPr kumimoji="1" lang="ja-JP" altLang="en-US"/>
          </a:p>
        </p:txBody>
      </p:sp>
    </p:spTree>
    <p:extLst>
      <p:ext uri="{BB962C8B-B14F-4D97-AF65-F5344CB8AC3E}">
        <p14:creationId xmlns:p14="http://schemas.microsoft.com/office/powerpoint/2010/main" val="288585290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flipH="1">
            <a:off x="8121352" y="1122178"/>
            <a:ext cx="705454" cy="557348"/>
            <a:chOff x="5822873" y="2383815"/>
            <a:chExt cx="1102209" cy="852655"/>
          </a:xfrm>
        </p:grpSpPr>
        <p:pic>
          <p:nvPicPr>
            <p:cNvPr id="15" name="Picture 20" descr="j0079132"/>
            <p:cNvPicPr>
              <a:picLocks noChangeAspect="1" noChangeArrowheads="1"/>
            </p:cNvPicPr>
            <p:nvPr/>
          </p:nvPicPr>
          <p:blipFill>
            <a:blip r:embed="rId3" cstate="print">
              <a:lum bright="40000" contrast="20000"/>
              <a:extLst>
                <a:ext uri="{28A0092B-C50C-407E-A947-70E740481C1C}">
                  <a14:useLocalDpi xmlns:a14="http://schemas.microsoft.com/office/drawing/2010/main" val="0"/>
                </a:ext>
              </a:extLst>
            </a:blip>
            <a:srcRect/>
            <a:stretch>
              <a:fillRect/>
            </a:stretch>
          </p:blipFill>
          <p:spPr bwMode="auto">
            <a:xfrm>
              <a:off x="5822873" y="2383815"/>
              <a:ext cx="1102209" cy="85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AutoShape 22"/>
            <p:cNvSpPr>
              <a:spLocks noChangeArrowheads="1"/>
            </p:cNvSpPr>
            <p:nvPr/>
          </p:nvSpPr>
          <p:spPr bwMode="auto">
            <a:xfrm rot="21460630">
              <a:off x="6197595" y="2383815"/>
              <a:ext cx="633807" cy="339495"/>
            </a:xfrm>
            <a:prstGeom prst="roundRect">
              <a:avLst>
                <a:gd name="adj" fmla="val 16667"/>
              </a:avLst>
            </a:prstGeom>
            <a:solidFill>
              <a:srgbClr val="FFFF66"/>
            </a:solidFill>
            <a:ln w="9525">
              <a:solidFill>
                <a:schemeClr val="tx1"/>
              </a:solidFill>
              <a:round/>
              <a:headEnd/>
              <a:tailEnd/>
            </a:ln>
          </p:spPr>
          <p:txBody>
            <a:bodyPr wrap="none" lIns="0" tIns="0" rIns="0" bIns="0" anchor="ctr"/>
            <a:lstStyle/>
            <a:p>
              <a:pPr algn="ctr">
                <a:defRPr/>
              </a:pPr>
              <a:r>
                <a:rPr lang="en-US" altLang="ja-JP" sz="800" dirty="0">
                  <a:latin typeface="ＭＳ Ｐゴシック" panose="020B0600070205080204" pitchFamily="50" charset="-128"/>
                  <a:ea typeface="ＭＳ Ｐゴシック" panose="020B0600070205080204" pitchFamily="50" charset="-128"/>
                </a:rPr>
                <a:t>○○</a:t>
              </a:r>
              <a:r>
                <a:rPr lang="ja-JP" altLang="en-US" sz="800" dirty="0">
                  <a:latin typeface="ＭＳ Ｐゴシック" panose="020B0600070205080204" pitchFamily="50" charset="-128"/>
                  <a:ea typeface="ＭＳ Ｐゴシック" panose="020B0600070205080204" pitchFamily="50" charset="-128"/>
                </a:rPr>
                <a:t>薬局</a:t>
              </a:r>
            </a:p>
          </p:txBody>
        </p:sp>
      </p:grpSp>
      <p:sp>
        <p:nvSpPr>
          <p:cNvPr id="23" name="テキスト ボックス 22"/>
          <p:cNvSpPr txBox="1"/>
          <p:nvPr/>
        </p:nvSpPr>
        <p:spPr>
          <a:xfrm>
            <a:off x="8686006" y="811657"/>
            <a:ext cx="992579" cy="253916"/>
          </a:xfrm>
          <a:prstGeom prst="rect">
            <a:avLst/>
          </a:prstGeom>
        </p:spPr>
        <p:style>
          <a:lnRef idx="1">
            <a:schemeClr val="dk1"/>
          </a:lnRef>
          <a:fillRef idx="0">
            <a:schemeClr val="dk1"/>
          </a:fillRef>
          <a:effectRef idx="0">
            <a:schemeClr val="dk1"/>
          </a:effectRef>
          <a:fontRef idx="minor">
            <a:schemeClr val="tx1"/>
          </a:fontRef>
        </p:style>
        <p:txBody>
          <a:bodyPr wrap="none" rtlCol="0">
            <a:spAutoFit/>
          </a:bodyPr>
          <a:lstStyle/>
          <a:p>
            <a:pPr algn="ctr"/>
            <a:r>
              <a:rPr lang="ja-JP" altLang="en-US" sz="1050" b="1" u="sng" dirty="0">
                <a:latin typeface="ＭＳ Ｐゴシック" panose="020B0600070205080204" pitchFamily="50" charset="-128"/>
                <a:ea typeface="ＭＳ Ｐゴシック" panose="020B0600070205080204" pitchFamily="50" charset="-128"/>
              </a:rPr>
              <a:t>地域</a:t>
            </a:r>
            <a:r>
              <a:rPr lang="ja-JP" altLang="en-US" sz="1050" b="1" u="sng" dirty="0" smtClean="0">
                <a:latin typeface="ＭＳ Ｐゴシック" panose="020B0600070205080204" pitchFamily="50" charset="-128"/>
                <a:ea typeface="ＭＳ Ｐゴシック" panose="020B0600070205080204" pitchFamily="50" charset="-128"/>
              </a:rPr>
              <a:t>薬剤師会</a:t>
            </a:r>
            <a:endParaRPr kumimoji="1" lang="ja-JP" altLang="en-US" sz="1050" b="1" u="sng" dirty="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5074077" y="1607518"/>
            <a:ext cx="946093" cy="253916"/>
          </a:xfrm>
          <a:prstGeom prst="rect">
            <a:avLst/>
          </a:prstGeom>
          <a:noFill/>
        </p:spPr>
        <p:txBody>
          <a:bodyPr wrap="none" rtlCol="0">
            <a:spAutoFit/>
          </a:bodyPr>
          <a:lstStyle>
            <a:defPPr>
              <a:defRPr lang="ja-JP"/>
            </a:defPPr>
            <a:lvl1pPr>
              <a:defRPr sz="1100" b="1">
                <a:latin typeface="HG丸ｺﾞｼｯｸM-PRO" panose="020F0600000000000000" pitchFamily="50" charset="-128"/>
                <a:ea typeface="HG丸ｺﾞｼｯｸM-PRO" panose="020F0600000000000000" pitchFamily="50" charset="-128"/>
              </a:defRPr>
            </a:lvl1pPr>
          </a:lstStyle>
          <a:p>
            <a:r>
              <a:rPr lang="ja-JP" altLang="en-US" sz="1050" u="sng" dirty="0" smtClean="0">
                <a:latin typeface="ＭＳ Ｐゴシック" panose="020B0600070205080204" pitchFamily="50" charset="-128"/>
                <a:ea typeface="ＭＳ Ｐゴシック" panose="020B0600070205080204" pitchFamily="50" charset="-128"/>
              </a:rPr>
              <a:t>かかりつけ医</a:t>
            </a:r>
            <a:endParaRPr lang="ja-JP" altLang="en-US" sz="1050" u="sng" dirty="0">
              <a:latin typeface="ＭＳ Ｐゴシック" panose="020B0600070205080204" pitchFamily="50" charset="-128"/>
              <a:ea typeface="ＭＳ Ｐゴシック" panose="020B0600070205080204" pitchFamily="50" charset="-128"/>
            </a:endParaRPr>
          </a:p>
        </p:txBody>
      </p:sp>
      <p:sp>
        <p:nvSpPr>
          <p:cNvPr id="43" name="正方形/長方形 42"/>
          <p:cNvSpPr/>
          <p:nvPr/>
        </p:nvSpPr>
        <p:spPr>
          <a:xfrm>
            <a:off x="6142390" y="1345908"/>
            <a:ext cx="466794" cy="261610"/>
          </a:xfrm>
          <a:prstGeom prst="rect">
            <a:avLst/>
          </a:prstGeom>
        </p:spPr>
        <p:txBody>
          <a:bodyPr wrap="none">
            <a:spAutoFit/>
          </a:bodyPr>
          <a:lstStyle/>
          <a:p>
            <a:r>
              <a:rPr lang="ja-JP" altLang="en-US" sz="1050" b="1" u="sng" dirty="0">
                <a:latin typeface="ＭＳ Ｐゴシック" panose="020B0600070205080204" pitchFamily="50" charset="-128"/>
                <a:ea typeface="ＭＳ Ｐゴシック" panose="020B0600070205080204" pitchFamily="50" charset="-128"/>
              </a:rPr>
              <a:t>患者</a:t>
            </a:r>
            <a:endParaRPr lang="en-US" altLang="ja-JP" sz="1400" b="1" u="sng" dirty="0">
              <a:latin typeface="ＭＳ Ｐゴシック" panose="020B0600070205080204" pitchFamily="50" charset="-128"/>
              <a:ea typeface="ＭＳ Ｐゴシック" panose="020B0600070205080204" pitchFamily="50" charset="-128"/>
            </a:endParaRPr>
          </a:p>
        </p:txBody>
      </p:sp>
      <p:pic>
        <p:nvPicPr>
          <p:cNvPr id="54" name="Picture 8" descr="doctor-d-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10982" y="889986"/>
            <a:ext cx="578122" cy="78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 name="グループ化 81"/>
          <p:cNvGrpSpPr/>
          <p:nvPr/>
        </p:nvGrpSpPr>
        <p:grpSpPr>
          <a:xfrm>
            <a:off x="6438353" y="1091263"/>
            <a:ext cx="1899023" cy="1230466"/>
            <a:chOff x="5675799" y="4095906"/>
            <a:chExt cx="2692644" cy="1744690"/>
          </a:xfrm>
        </p:grpSpPr>
        <p:grpSp>
          <p:nvGrpSpPr>
            <p:cNvPr id="55" name="グループ化 54"/>
            <p:cNvGrpSpPr>
              <a:grpSpLocks noChangeAspect="1"/>
            </p:cNvGrpSpPr>
            <p:nvPr/>
          </p:nvGrpSpPr>
          <p:grpSpPr>
            <a:xfrm>
              <a:off x="5675799" y="4095906"/>
              <a:ext cx="2692644" cy="1744690"/>
              <a:chOff x="5614000" y="4921989"/>
              <a:chExt cx="1455837" cy="1021701"/>
            </a:xfrm>
          </p:grpSpPr>
          <p:sp>
            <p:nvSpPr>
              <p:cNvPr id="56" name="円/楕円 55"/>
              <p:cNvSpPr/>
              <p:nvPr/>
            </p:nvSpPr>
            <p:spPr>
              <a:xfrm>
                <a:off x="5614000" y="5501542"/>
                <a:ext cx="1455837" cy="442148"/>
              </a:xfrm>
              <a:prstGeom prst="ellipse">
                <a:avLst/>
              </a:prstGeom>
              <a:ln/>
              <a:effectLst/>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dirty="0"/>
              </a:p>
            </p:txBody>
          </p:sp>
          <p:pic>
            <p:nvPicPr>
              <p:cNvPr id="57" name="Picture 10" descr="pharmacist-d-f"/>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6406798" y="4921989"/>
                <a:ext cx="638232" cy="768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 descr="man-d-05"/>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flipH="1">
                <a:off x="6003873" y="5029437"/>
                <a:ext cx="416076" cy="578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2" descr="M:\イラスト\woman-d-06.pn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a:stretch/>
            </p:blipFill>
            <p:spPr bwMode="auto">
              <a:xfrm flipH="1">
                <a:off x="5628221" y="5140380"/>
                <a:ext cx="510381" cy="560153"/>
              </a:xfrm>
              <a:prstGeom prst="rect">
                <a:avLst/>
              </a:prstGeom>
              <a:noFill/>
              <a:extLst>
                <a:ext uri="{909E8E84-426E-40DD-AFC4-6F175D3DCCD1}">
                  <a14:hiddenFill xmlns:a14="http://schemas.microsoft.com/office/drawing/2010/main">
                    <a:solidFill>
                      <a:srgbClr val="FFFFFF"/>
                    </a:solidFill>
                  </a14:hiddenFill>
                </a:ext>
              </a:extLst>
            </p:spPr>
          </p:pic>
          <p:grpSp>
            <p:nvGrpSpPr>
              <p:cNvPr id="60" name="グループ化 59"/>
              <p:cNvGrpSpPr/>
              <p:nvPr/>
            </p:nvGrpSpPr>
            <p:grpSpPr>
              <a:xfrm>
                <a:off x="6258683" y="5444428"/>
                <a:ext cx="550692" cy="467203"/>
                <a:chOff x="5320234" y="5244946"/>
                <a:chExt cx="550692" cy="467203"/>
              </a:xfrm>
            </p:grpSpPr>
            <p:sp>
              <p:nvSpPr>
                <p:cNvPr id="61" name="角丸四角形 60"/>
                <p:cNvSpPr/>
                <p:nvPr/>
              </p:nvSpPr>
              <p:spPr>
                <a:xfrm>
                  <a:off x="5376901" y="5244946"/>
                  <a:ext cx="400802" cy="467203"/>
                </a:xfrm>
                <a:prstGeom prst="roundRect">
                  <a:avLst>
                    <a:gd name="adj" fmla="val 23126"/>
                  </a:avLst>
                </a:prstGeom>
                <a:solidFill>
                  <a:schemeClr val="bg2">
                    <a:lumMod val="75000"/>
                  </a:schemeClr>
                </a:solidFill>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2" name="角丸四角形 61"/>
                <p:cNvSpPr/>
                <p:nvPr/>
              </p:nvSpPr>
              <p:spPr>
                <a:xfrm>
                  <a:off x="5495868" y="5310648"/>
                  <a:ext cx="162865" cy="45719"/>
                </a:xfrm>
                <a:prstGeom prst="roundRect">
                  <a:avLst>
                    <a:gd name="adj" fmla="val 23126"/>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3" name="テキスト ボックス 62"/>
                <p:cNvSpPr txBox="1"/>
                <p:nvPr/>
              </p:nvSpPr>
              <p:spPr>
                <a:xfrm>
                  <a:off x="5320234" y="5354031"/>
                  <a:ext cx="550692" cy="357781"/>
                </a:xfrm>
                <a:prstGeom prst="rect">
                  <a:avLst/>
                </a:prstGeom>
                <a:noFill/>
              </p:spPr>
              <p:txBody>
                <a:bodyPr wrap="square" rtlCol="0">
                  <a:spAutoFit/>
                </a:bodyPr>
                <a:lstStyle/>
                <a:p>
                  <a:pPr algn="ctr"/>
                  <a:r>
                    <a:rPr kumimoji="1" lang="ja-JP" altLang="en-US" sz="1100" dirty="0" smtClean="0">
                      <a:latin typeface="ＭＳ Ｐゴシック" panose="020B0600070205080204" pitchFamily="50" charset="-128"/>
                      <a:ea typeface="ＭＳ Ｐゴシック" panose="020B0600070205080204" pitchFamily="50" charset="-128"/>
                    </a:rPr>
                    <a:t>ブラウン</a:t>
                  </a:r>
                  <a:r>
                    <a:rPr kumimoji="1" lang="en-US" altLang="ja-JP" sz="1100" dirty="0" smtClean="0">
                      <a:latin typeface="ＭＳ Ｐゴシック" panose="020B0600070205080204" pitchFamily="50" charset="-128"/>
                      <a:ea typeface="ＭＳ Ｐゴシック" panose="020B0600070205080204" pitchFamily="50" charset="-128"/>
                    </a:rPr>
                    <a:t/>
                  </a:r>
                  <a:br>
                    <a:rPr kumimoji="1" lang="en-US" altLang="ja-JP" sz="1100" dirty="0" smtClean="0">
                      <a:latin typeface="ＭＳ Ｐゴシック" panose="020B0600070205080204" pitchFamily="50" charset="-128"/>
                      <a:ea typeface="ＭＳ Ｐゴシック" panose="020B0600070205080204" pitchFamily="50" charset="-128"/>
                    </a:rPr>
                  </a:br>
                  <a:r>
                    <a:rPr kumimoji="1" lang="ja-JP" altLang="en-US" sz="1100" dirty="0" smtClean="0">
                      <a:latin typeface="ＭＳ Ｐゴシック" panose="020B0600070205080204" pitchFamily="50" charset="-128"/>
                      <a:ea typeface="ＭＳ Ｐゴシック" panose="020B0600070205080204" pitchFamily="50" charset="-128"/>
                    </a:rPr>
                    <a:t>バッグ</a:t>
                  </a:r>
                  <a:endParaRPr kumimoji="1" lang="ja-JP" altLang="en-US" sz="1100" dirty="0">
                    <a:latin typeface="ＭＳ Ｐゴシック" panose="020B0600070205080204" pitchFamily="50" charset="-128"/>
                    <a:ea typeface="ＭＳ Ｐゴシック" panose="020B0600070205080204" pitchFamily="50" charset="-128"/>
                  </a:endParaRPr>
                </a:p>
              </p:txBody>
            </p:sp>
          </p:grpSp>
        </p:grpSp>
        <p:grpSp>
          <p:nvGrpSpPr>
            <p:cNvPr id="80" name="グループ化 79"/>
            <p:cNvGrpSpPr/>
            <p:nvPr/>
          </p:nvGrpSpPr>
          <p:grpSpPr>
            <a:xfrm>
              <a:off x="6307933" y="5092896"/>
              <a:ext cx="718504" cy="635708"/>
              <a:chOff x="6430894" y="5220426"/>
              <a:chExt cx="351408" cy="320524"/>
            </a:xfrm>
          </p:grpSpPr>
          <p:grpSp>
            <p:nvGrpSpPr>
              <p:cNvPr id="64" name="グループ化 63"/>
              <p:cNvGrpSpPr>
                <a:grpSpLocks noChangeAspect="1"/>
              </p:cNvGrpSpPr>
              <p:nvPr/>
            </p:nvGrpSpPr>
            <p:grpSpPr>
              <a:xfrm rot="20457481">
                <a:off x="6430894" y="5227533"/>
                <a:ext cx="226835" cy="313417"/>
                <a:chOff x="2884842" y="3857624"/>
                <a:chExt cx="427307" cy="639627"/>
              </a:xfrm>
            </p:grpSpPr>
            <p:pic>
              <p:nvPicPr>
                <p:cNvPr id="65" name="Picture 5" descr="M:\イラスト\pharmacist-d-f.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a:stretch/>
              </p:blipFill>
              <p:spPr bwMode="auto">
                <a:xfrm>
                  <a:off x="2884842" y="3857624"/>
                  <a:ext cx="263172" cy="547689"/>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5" descr="M:\イラスト\pharmacist-d-f.pn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a:stretch/>
              </p:blipFill>
              <p:spPr bwMode="auto">
                <a:xfrm>
                  <a:off x="3073908" y="3999050"/>
                  <a:ext cx="238241" cy="49820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7" name="グループ化 66"/>
              <p:cNvGrpSpPr>
                <a:grpSpLocks noChangeAspect="1"/>
              </p:cNvGrpSpPr>
              <p:nvPr/>
            </p:nvGrpSpPr>
            <p:grpSpPr>
              <a:xfrm rot="355432">
                <a:off x="6555467" y="5220426"/>
                <a:ext cx="226835" cy="313417"/>
                <a:chOff x="2884842" y="3857624"/>
                <a:chExt cx="427307" cy="639627"/>
              </a:xfrm>
            </p:grpSpPr>
            <p:pic>
              <p:nvPicPr>
                <p:cNvPr id="68" name="Picture 5" descr="M:\イラスト\pharmacist-d-f.pn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a:stretch/>
              </p:blipFill>
              <p:spPr bwMode="auto">
                <a:xfrm>
                  <a:off x="2884842" y="3857624"/>
                  <a:ext cx="263172" cy="547689"/>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5" descr="M:\イラスト\pharmacist-d-f.png"/>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a:stretch/>
              </p:blipFill>
              <p:spPr bwMode="auto">
                <a:xfrm>
                  <a:off x="3073908" y="3999050"/>
                  <a:ext cx="238241" cy="498201"/>
                </a:xfrm>
                <a:prstGeom prst="rect">
                  <a:avLst/>
                </a:prstGeom>
                <a:noFill/>
                <a:extLst>
                  <a:ext uri="{909E8E84-426E-40DD-AFC4-6F175D3DCCD1}">
                    <a14:hiddenFill xmlns:a14="http://schemas.microsoft.com/office/drawing/2010/main">
                      <a:solidFill>
                        <a:srgbClr val="FFFFFF"/>
                      </a:solidFill>
                    </a14:hiddenFill>
                  </a:ext>
                </a:extLst>
              </p:spPr>
            </p:pic>
          </p:grpSp>
          <p:pic>
            <p:nvPicPr>
              <p:cNvPr id="70" name="Picture 5" descr="M:\イラスト\pharmacist-d-f.png"/>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6513173" y="5415332"/>
                <a:ext cx="116372" cy="119455"/>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4" name="環状矢印 23"/>
          <p:cNvSpPr/>
          <p:nvPr/>
        </p:nvSpPr>
        <p:spPr>
          <a:xfrm rot="14004021" flipH="1">
            <a:off x="5266678" y="925114"/>
            <a:ext cx="1457518" cy="1390051"/>
          </a:xfrm>
          <a:prstGeom prst="circularArrow">
            <a:avLst>
              <a:gd name="adj1" fmla="val 9052"/>
              <a:gd name="adj2" fmla="val 1806118"/>
              <a:gd name="adj3" fmla="val 20534487"/>
              <a:gd name="adj4" fmla="val 16074608"/>
              <a:gd name="adj5" fmla="val 15422"/>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chemeClr val="tx1"/>
              </a:solidFill>
            </a:endParaRPr>
          </a:p>
        </p:txBody>
      </p:sp>
      <p:sp>
        <p:nvSpPr>
          <p:cNvPr id="40" name="正方形/長方形 39"/>
          <p:cNvSpPr/>
          <p:nvPr/>
        </p:nvSpPr>
        <p:spPr>
          <a:xfrm>
            <a:off x="5167059" y="1895550"/>
            <a:ext cx="491713" cy="415498"/>
          </a:xfrm>
          <a:prstGeom prst="rect">
            <a:avLst/>
          </a:prstGeom>
        </p:spPr>
        <p:txBody>
          <a:bodyPr wrap="square">
            <a:spAutoFit/>
          </a:bodyPr>
          <a:lstStyle/>
          <a:p>
            <a:pPr algn="ctr"/>
            <a:r>
              <a:rPr lang="ja-JP" altLang="en-US" sz="1050" dirty="0">
                <a:latin typeface="ＭＳ Ｐゴシック" panose="020B0600070205080204" pitchFamily="50" charset="-128"/>
                <a:ea typeface="ＭＳ Ｐゴシック" panose="020B0600070205080204" pitchFamily="50" charset="-128"/>
              </a:rPr>
              <a:t>処方調整</a:t>
            </a:r>
          </a:p>
        </p:txBody>
      </p:sp>
      <p:sp>
        <p:nvSpPr>
          <p:cNvPr id="3" name="正方形/長方形 2"/>
          <p:cNvSpPr/>
          <p:nvPr/>
        </p:nvSpPr>
        <p:spPr>
          <a:xfrm>
            <a:off x="179918" y="585063"/>
            <a:ext cx="4764855" cy="5868273"/>
          </a:xfrm>
          <a:prstGeom prst="rect">
            <a:avLst/>
          </a:prstGeom>
        </p:spPr>
        <p:txBody>
          <a:bodyPr wrap="square">
            <a:spAutoFit/>
          </a:bodyPr>
          <a:lstStyle/>
          <a:p>
            <a:pPr algn="just">
              <a:spcBef>
                <a:spcPts val="240"/>
              </a:spcBef>
            </a:pPr>
            <a:r>
              <a:rPr lang="ja-JP" altLang="en-US" sz="1200" dirty="0">
                <a:latin typeface="ＭＳ Ｐゴシック" panose="020B0600070205080204" pitchFamily="50" charset="-128"/>
                <a:ea typeface="ＭＳ Ｐゴシック" panose="020B0600070205080204" pitchFamily="50" charset="-128"/>
              </a:rPr>
              <a:t>平成</a:t>
            </a:r>
            <a:r>
              <a:rPr lang="en-US" altLang="ja-JP" sz="1200" dirty="0">
                <a:latin typeface="ＭＳ Ｐゴシック" panose="020B0600070205080204" pitchFamily="50" charset="-128"/>
                <a:ea typeface="ＭＳ Ｐゴシック" panose="020B0600070205080204" pitchFamily="50" charset="-128"/>
              </a:rPr>
              <a:t>27</a:t>
            </a:r>
            <a:r>
              <a:rPr lang="ja-JP" altLang="en-US" sz="1200" dirty="0">
                <a:latin typeface="ＭＳ Ｐゴシック" panose="020B0600070205080204" pitchFamily="50" charset="-128"/>
                <a:ea typeface="ＭＳ Ｐゴシック" panose="020B0600070205080204" pitchFamily="50" charset="-128"/>
              </a:rPr>
              <a:t>年度</a:t>
            </a:r>
            <a:r>
              <a:rPr lang="ja-JP" altLang="en-US" sz="1200" dirty="0" smtClean="0">
                <a:latin typeface="ＭＳ Ｐゴシック" panose="020B0600070205080204" pitchFamily="50" charset="-128"/>
                <a:ea typeface="ＭＳ Ｐゴシック" panose="020B0600070205080204" pitchFamily="50" charset="-128"/>
              </a:rPr>
              <a:t>、医師から処方された薬の患者宅における管理状況や残薬の実態について藤井寺</a:t>
            </a:r>
            <a:r>
              <a:rPr lang="ja-JP" altLang="en-US" sz="1200" dirty="0">
                <a:latin typeface="ＭＳ Ｐゴシック" panose="020B0600070205080204" pitchFamily="50" charset="-128"/>
                <a:ea typeface="ＭＳ Ｐゴシック" panose="020B0600070205080204" pitchFamily="50" charset="-128"/>
              </a:rPr>
              <a:t>保健所</a:t>
            </a:r>
            <a:r>
              <a:rPr lang="ja-JP" altLang="en-US" sz="1200" dirty="0" smtClean="0">
                <a:latin typeface="ＭＳ Ｐゴシック" panose="020B0600070205080204" pitchFamily="50" charset="-128"/>
                <a:ea typeface="ＭＳ Ｐゴシック" panose="020B0600070205080204" pitchFamily="50" charset="-128"/>
              </a:rPr>
              <a:t>が調査を実施</a:t>
            </a:r>
            <a:endParaRPr lang="en-US" altLang="ja-JP" sz="1200" dirty="0" smtClean="0">
              <a:latin typeface="ＭＳ Ｐゴシック" panose="020B0600070205080204" pitchFamily="50" charset="-128"/>
              <a:ea typeface="ＭＳ Ｐゴシック" panose="020B0600070205080204" pitchFamily="50" charset="-128"/>
            </a:endParaRPr>
          </a:p>
          <a:p>
            <a:pPr algn="just">
              <a:spcBef>
                <a:spcPts val="240"/>
              </a:spcBef>
            </a:pPr>
            <a:r>
              <a:rPr lang="ja-JP" altLang="en-US" sz="1200" dirty="0" smtClean="0">
                <a:latin typeface="ＭＳ Ｐゴシック" panose="020B0600070205080204" pitchFamily="50" charset="-128"/>
                <a:ea typeface="ＭＳ Ｐゴシック" panose="020B0600070205080204" pitchFamily="50" charset="-128"/>
              </a:rPr>
              <a:t>　（調査結果）</a:t>
            </a:r>
            <a:endParaRPr lang="en-US" altLang="ja-JP" sz="12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200" dirty="0" smtClean="0">
                <a:latin typeface="ＭＳ Ｐゴシック" panose="020B0600070205080204" pitchFamily="50" charset="-128"/>
                <a:ea typeface="ＭＳ Ｐゴシック" panose="020B0600070205080204" pitchFamily="50" charset="-128"/>
              </a:rPr>
              <a:t>協力の得られた</a:t>
            </a:r>
            <a:r>
              <a:rPr lang="en-US" altLang="ja-JP" sz="1200" dirty="0" smtClean="0">
                <a:latin typeface="ＭＳ Ｐゴシック" panose="020B0600070205080204" pitchFamily="50" charset="-128"/>
                <a:ea typeface="ＭＳ Ｐゴシック" panose="020B0600070205080204" pitchFamily="50" charset="-128"/>
              </a:rPr>
              <a:t>43</a:t>
            </a:r>
            <a:r>
              <a:rPr lang="ja-JP" altLang="en-US" sz="1200" dirty="0" smtClean="0">
                <a:latin typeface="ＭＳ Ｐゴシック" panose="020B0600070205080204" pitchFamily="50" charset="-128"/>
                <a:ea typeface="ＭＳ Ｐゴシック" panose="020B0600070205080204" pitchFamily="50" charset="-128"/>
              </a:rPr>
              <a:t>薬局、患者</a:t>
            </a:r>
            <a:r>
              <a:rPr lang="en-US" altLang="ja-JP" sz="1200" dirty="0" smtClean="0">
                <a:latin typeface="ＭＳ Ｐゴシック" panose="020B0600070205080204" pitchFamily="50" charset="-128"/>
                <a:ea typeface="ＭＳ Ｐゴシック" panose="020B0600070205080204" pitchFamily="50" charset="-128"/>
              </a:rPr>
              <a:t>66</a:t>
            </a:r>
            <a:r>
              <a:rPr lang="ja-JP" altLang="en-US" sz="1200" dirty="0" smtClean="0">
                <a:latin typeface="ＭＳ Ｐゴシック" panose="020B0600070205080204" pitchFamily="50" charset="-128"/>
                <a:ea typeface="ＭＳ Ｐゴシック" panose="020B0600070205080204" pitchFamily="50" charset="-128"/>
              </a:rPr>
              <a:t>名</a:t>
            </a:r>
            <a:endParaRPr lang="en-US" altLang="ja-JP" sz="1200" dirty="0" smtClean="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200" dirty="0" smtClean="0">
                <a:latin typeface="ＭＳ Ｐゴシック" panose="020B0600070205080204" pitchFamily="50" charset="-128"/>
                <a:ea typeface="ＭＳ Ｐゴシック" panose="020B0600070205080204" pitchFamily="50" charset="-128"/>
              </a:rPr>
              <a:t>残</a:t>
            </a:r>
            <a:r>
              <a:rPr lang="ja-JP" altLang="en-US" sz="1200" dirty="0">
                <a:latin typeface="ＭＳ Ｐゴシック" panose="020B0600070205080204" pitchFamily="50" charset="-128"/>
                <a:ea typeface="ＭＳ Ｐゴシック" panose="020B0600070205080204" pitchFamily="50" charset="-128"/>
              </a:rPr>
              <a:t>薬平均額</a:t>
            </a:r>
            <a:r>
              <a:rPr lang="en-US" altLang="ja-JP" sz="1200" dirty="0">
                <a:latin typeface="ＭＳ Ｐゴシック" panose="020B0600070205080204" pitchFamily="50" charset="-128"/>
                <a:ea typeface="ＭＳ Ｐゴシック" panose="020B0600070205080204" pitchFamily="50" charset="-128"/>
              </a:rPr>
              <a:t>7,786</a:t>
            </a:r>
            <a:r>
              <a:rPr lang="ja-JP" altLang="en-US" sz="1200" dirty="0" smtClean="0">
                <a:latin typeface="ＭＳ Ｐゴシック" panose="020B0600070205080204" pitchFamily="50" charset="-128"/>
                <a:ea typeface="ＭＳ Ｐゴシック" panose="020B0600070205080204" pitchFamily="50" charset="-128"/>
              </a:rPr>
              <a:t>円、最大額</a:t>
            </a:r>
            <a:r>
              <a:rPr lang="en-US" altLang="ja-JP" sz="1200" dirty="0" smtClean="0">
                <a:latin typeface="ＭＳ Ｐゴシック" panose="020B0600070205080204" pitchFamily="50" charset="-128"/>
                <a:ea typeface="ＭＳ Ｐゴシック" panose="020B0600070205080204" pitchFamily="50" charset="-128"/>
              </a:rPr>
              <a:t>104,750</a:t>
            </a:r>
            <a:r>
              <a:rPr lang="ja-JP" altLang="en-US" sz="1200" dirty="0" smtClean="0">
                <a:latin typeface="ＭＳ Ｐゴシック" panose="020B0600070205080204" pitchFamily="50" charset="-128"/>
                <a:ea typeface="ＭＳ Ｐゴシック" panose="020B0600070205080204" pitchFamily="50" charset="-128"/>
              </a:rPr>
              <a:t>円</a:t>
            </a:r>
            <a:endParaRPr lang="en-US" altLang="ja-JP" sz="12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200" dirty="0">
                <a:latin typeface="ＭＳ Ｐゴシック" panose="020B0600070205080204" pitchFamily="50" charset="-128"/>
                <a:ea typeface="ＭＳ Ｐゴシック" panose="020B0600070205080204" pitchFamily="50" charset="-128"/>
              </a:rPr>
              <a:t>飲み忘れの理由：「つい飲み忘れる（</a:t>
            </a:r>
            <a:r>
              <a:rPr lang="en-US" altLang="ja-JP" sz="1200" dirty="0">
                <a:latin typeface="ＭＳ Ｐゴシック" panose="020B0600070205080204" pitchFamily="50" charset="-128"/>
                <a:ea typeface="ＭＳ Ｐゴシック" panose="020B0600070205080204" pitchFamily="50" charset="-128"/>
              </a:rPr>
              <a:t>31</a:t>
            </a:r>
            <a:r>
              <a:rPr lang="ja-JP" altLang="en-US" sz="1200" dirty="0">
                <a:latin typeface="ＭＳ Ｐゴシック" panose="020B0600070205080204" pitchFamily="50" charset="-128"/>
                <a:ea typeface="ＭＳ Ｐゴシック" panose="020B0600070205080204" pitchFamily="50" charset="-128"/>
              </a:rPr>
              <a:t>件）」「自己判断（</a:t>
            </a:r>
            <a:r>
              <a:rPr lang="en-US" altLang="ja-JP" sz="1200" dirty="0">
                <a:latin typeface="ＭＳ Ｐゴシック" panose="020B0600070205080204" pitchFamily="50" charset="-128"/>
                <a:ea typeface="ＭＳ Ｐゴシック" panose="020B0600070205080204" pitchFamily="50" charset="-128"/>
              </a:rPr>
              <a:t>16</a:t>
            </a:r>
            <a:r>
              <a:rPr lang="ja-JP" altLang="en-US" sz="1200" dirty="0">
                <a:latin typeface="ＭＳ Ｐゴシック" panose="020B0600070205080204" pitchFamily="50" charset="-128"/>
                <a:ea typeface="ＭＳ Ｐゴシック" panose="020B0600070205080204" pitchFamily="50" charset="-128"/>
              </a:rPr>
              <a:t>件）」等</a:t>
            </a:r>
            <a:endParaRPr lang="en-US" altLang="ja-JP" sz="1200" dirty="0">
              <a:latin typeface="ＭＳ Ｐゴシック" panose="020B0600070205080204" pitchFamily="50" charset="-128"/>
              <a:ea typeface="ＭＳ Ｐゴシック" panose="020B0600070205080204" pitchFamily="50" charset="-128"/>
            </a:endParaRPr>
          </a:p>
          <a:p>
            <a:pPr marL="171450" indent="-171450">
              <a:buFont typeface="Arial" panose="020B0604020202020204" pitchFamily="34" charset="0"/>
              <a:buChar char="•"/>
            </a:pPr>
            <a:r>
              <a:rPr lang="ja-JP" altLang="en-US" sz="1200" dirty="0">
                <a:latin typeface="ＭＳ Ｐゴシック" panose="020B0600070205080204" pitchFamily="50" charset="-128"/>
                <a:ea typeface="ＭＳ Ｐゴシック" panose="020B0600070205080204" pitchFamily="50" charset="-128"/>
              </a:rPr>
              <a:t>「保管場所を１か所にまとめる」「一包化」等を行っている患者は、残薬が少なかった</a:t>
            </a:r>
            <a:r>
              <a:rPr lang="ja-JP" altLang="en-US" sz="1200" dirty="0" smtClean="0">
                <a:latin typeface="ＭＳ Ｐゴシック" panose="020B0600070205080204" pitchFamily="50" charset="-128"/>
                <a:ea typeface="ＭＳ Ｐゴシック" panose="020B0600070205080204" pitchFamily="50" charset="-128"/>
              </a:rPr>
              <a:t>。</a:t>
            </a:r>
            <a:endParaRPr lang="en-US" altLang="ja-JP" sz="1200" b="1"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lang="en-US" altLang="ja-JP" sz="1200" dirty="0" smtClean="0">
              <a:latin typeface="ＭＳ Ｐゴシック" panose="020B0600070205080204" pitchFamily="50" charset="-128"/>
              <a:ea typeface="ＭＳ Ｐゴシック" panose="020B0600070205080204" pitchFamily="50" charset="-128"/>
            </a:endParaRPr>
          </a:p>
          <a:p>
            <a:endParaRPr lang="en-US" altLang="ja-JP" sz="1200" dirty="0" smtClean="0">
              <a:latin typeface="ＭＳ Ｐゴシック" panose="020B0600070205080204" pitchFamily="50" charset="-128"/>
              <a:ea typeface="ＭＳ Ｐゴシック" panose="020B0600070205080204" pitchFamily="50" charset="-128"/>
            </a:endParaRPr>
          </a:p>
          <a:p>
            <a:r>
              <a:rPr lang="ja-JP" altLang="en-US" sz="1200" b="1" dirty="0" smtClean="0">
                <a:latin typeface="ＭＳ Ｐゴシック" panose="020B0600070205080204" pitchFamily="50" charset="-128"/>
                <a:ea typeface="ＭＳ Ｐゴシック" panose="020B0600070205080204" pitchFamily="50" charset="-128"/>
              </a:rPr>
              <a:t>平成</a:t>
            </a:r>
            <a:r>
              <a:rPr lang="en-US" altLang="ja-JP" sz="1200" b="1" dirty="0" smtClean="0">
                <a:latin typeface="ＭＳ Ｐゴシック" panose="020B0600070205080204" pitchFamily="50" charset="-128"/>
                <a:ea typeface="ＭＳ Ｐゴシック" panose="020B0600070205080204" pitchFamily="50" charset="-128"/>
              </a:rPr>
              <a:t>28</a:t>
            </a:r>
            <a:r>
              <a:rPr lang="ja-JP" altLang="en-US" sz="1200" b="1" dirty="0" smtClean="0">
                <a:latin typeface="ＭＳ Ｐゴシック" panose="020B0600070205080204" pitchFamily="50" charset="-128"/>
                <a:ea typeface="ＭＳ Ｐゴシック" panose="020B0600070205080204" pitchFamily="50" charset="-128"/>
              </a:rPr>
              <a:t>年度モデル事業</a:t>
            </a:r>
            <a:r>
              <a:rPr lang="ja-JP" altLang="en-US" sz="1200" dirty="0" smtClean="0">
                <a:latin typeface="ＭＳ Ｐゴシック" panose="020B0600070205080204" pitchFamily="50" charset="-128"/>
                <a:ea typeface="ＭＳ Ｐゴシック" panose="020B0600070205080204" pitchFamily="50" charset="-128"/>
              </a:rPr>
              <a:t>として以下を実施</a:t>
            </a:r>
            <a:endParaRPr lang="en-US" altLang="ja-JP" sz="1200" dirty="0">
              <a:latin typeface="ＭＳ Ｐゴシック" panose="020B0600070205080204" pitchFamily="50" charset="-128"/>
              <a:ea typeface="ＭＳ Ｐゴシック" panose="020B0600070205080204" pitchFamily="50" charset="-128"/>
            </a:endParaRPr>
          </a:p>
          <a:p>
            <a:pPr algn="just">
              <a:spcBef>
                <a:spcPts val="240"/>
              </a:spcBef>
              <a:spcAft>
                <a:spcPts val="0"/>
              </a:spcAft>
            </a:pP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服薬管理（残薬調整）、残薬リスク</a:t>
            </a:r>
            <a:r>
              <a:rPr lang="ja-JP" altLang="en-US"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・飲み忘れを防ぐ工夫</a:t>
            </a:r>
            <a:r>
              <a:rPr lang="ja-JP" altLang="en-US"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の啓発</a:t>
            </a: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7780" algn="just"/>
            <a:r>
              <a:rPr lang="ja-JP"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薬局薬剤師が患者及びその家族等に医薬品の適正使用の観点から残薬のリスク</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お薬の飲み忘れを防ぐ工夫</a:t>
            </a:r>
            <a:r>
              <a:rPr lang="ja-JP"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を啓発する</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7780" algn="just"/>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また、</a:t>
            </a:r>
            <a:r>
              <a:rPr lang="ja-JP"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お薬持参</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袋（ブラウンバック）の活用や他職種からの情報提供に基づく服薬管理（残薬調整）を実施</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する。</a:t>
            </a:r>
            <a:endParaRPr lang="en-US" altLang="ja-JP" sz="105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17780" algn="just"/>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b="1" u="sng"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コンプライアンス・アドヒアランスの向上　＆　残薬問題の解消</a:t>
            </a:r>
          </a:p>
          <a:p>
            <a:pPr marL="17780" algn="r"/>
            <a:endParaRPr lang="ja-JP" altLang="en-US" sz="1200" dirty="0" smtClean="0">
              <a:latin typeface="ＭＳ Ｐゴシック" panose="020B0600070205080204" pitchFamily="50" charset="-128"/>
              <a:ea typeface="ＭＳ Ｐゴシック" panose="020B0600070205080204" pitchFamily="50" charset="-128"/>
            </a:endParaRPr>
          </a:p>
          <a:p>
            <a:pPr marL="304800" indent="-304800" algn="just"/>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実施</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地域</a:t>
            </a:r>
            <a:r>
              <a:rPr lang="ja-JP" altLang="ja-JP" sz="12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12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藤井寺保健所広域管内の薬局</a:t>
            </a:r>
            <a:r>
              <a:rPr lang="ja-JP" altLang="en-US" sz="12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en-US" altLang="ja-JP" sz="12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354</a:t>
            </a:r>
            <a:r>
              <a:rPr lang="ja-JP" altLang="en-US" sz="12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件</a:t>
            </a:r>
            <a:endParaRPr lang="en-US" altLang="ja-JP" sz="12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12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04800" indent="-304800" algn="just"/>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スケジュール</a:t>
            </a:r>
            <a:endParaRPr lang="en-US"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04800" indent="-304800" algn="just"/>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H28.8</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大阪府</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薬剤師会</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へ</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事業</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委託</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04800" indent="-304800" algn="just"/>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H28.8</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事業参加薬局を対象とした説明会の開催</a:t>
            </a:r>
          </a:p>
          <a:p>
            <a:pPr marL="304800" indent="-304800" algn="just"/>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H28.9</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11</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モデル事業の実施</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04800" indent="-304800" algn="just"/>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H28.12</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H29.1</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事業</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結果の</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集約</a:t>
            </a:r>
          </a:p>
          <a:p>
            <a:pPr marL="304800" indent="-304800" algn="just"/>
            <a:r>
              <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H29.3</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報告書とりまとめ</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04800" indent="-304800" algn="just"/>
            <a:endParaRPr lang="en-US" altLang="ja-JP" sz="1200" strike="sngStrike"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304800" indent="-304800" algn="just"/>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○今後の課題</a:t>
            </a:r>
            <a:endParaRPr lang="en-US" altLang="ja-JP"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モデル事業の成果を府内の他地域へ展開し、薬剤師</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・薬局のかかりつけ</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機能の強化を</a:t>
            </a:r>
            <a:r>
              <a:rPr lang="ja-JP" altLang="en-US" sz="1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図</a:t>
            </a:r>
            <a:r>
              <a:rPr lang="ja-JP" altLang="en-US" sz="1200"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る</a:t>
            </a:r>
          </a:p>
        </p:txBody>
      </p:sp>
      <p:sp>
        <p:nvSpPr>
          <p:cNvPr id="84" name="環状矢印 83"/>
          <p:cNvSpPr/>
          <p:nvPr/>
        </p:nvSpPr>
        <p:spPr>
          <a:xfrm rot="2907356" flipH="1">
            <a:off x="5006204" y="778304"/>
            <a:ext cx="3404883" cy="3300468"/>
          </a:xfrm>
          <a:prstGeom prst="circularArrow">
            <a:avLst>
              <a:gd name="adj1" fmla="val 3603"/>
              <a:gd name="adj2" fmla="val 725065"/>
              <a:gd name="adj3" fmla="val 20561931"/>
              <a:gd name="adj4" fmla="val 17345965"/>
              <a:gd name="adj5" fmla="val 5971"/>
            </a:avLst>
          </a:prstGeom>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solidFill>
                <a:schemeClr val="tx1"/>
              </a:solidFill>
            </a:endParaRPr>
          </a:p>
        </p:txBody>
      </p:sp>
      <p:sp>
        <p:nvSpPr>
          <p:cNvPr id="88" name="正方形/長方形 87"/>
          <p:cNvSpPr/>
          <p:nvPr/>
        </p:nvSpPr>
        <p:spPr>
          <a:xfrm>
            <a:off x="7218280" y="811657"/>
            <a:ext cx="748923" cy="261610"/>
          </a:xfrm>
          <a:prstGeom prst="rect">
            <a:avLst/>
          </a:prstGeom>
        </p:spPr>
        <p:txBody>
          <a:bodyPr wrap="none">
            <a:spAutoFit/>
          </a:bodyPr>
          <a:lstStyle/>
          <a:p>
            <a:pPr algn="ctr"/>
            <a:r>
              <a:rPr lang="ja-JP" altLang="en-US" sz="1050" dirty="0" smtClean="0">
                <a:latin typeface="ＭＳ Ｐゴシック" panose="020B0600070205080204" pitchFamily="50" charset="-128"/>
                <a:ea typeface="ＭＳ Ｐゴシック" panose="020B0600070205080204" pitchFamily="50" charset="-128"/>
              </a:rPr>
              <a:t>情報</a:t>
            </a:r>
            <a:r>
              <a:rPr lang="ja-JP" altLang="en-US" sz="1050" dirty="0">
                <a:latin typeface="ＭＳ Ｐゴシック" panose="020B0600070205080204" pitchFamily="50" charset="-128"/>
                <a:ea typeface="ＭＳ Ｐゴシック" panose="020B0600070205080204" pitchFamily="50" charset="-128"/>
              </a:rPr>
              <a:t>提供</a:t>
            </a:r>
          </a:p>
        </p:txBody>
      </p:sp>
      <p:sp>
        <p:nvSpPr>
          <p:cNvPr id="19" name="正方形/長方形 18"/>
          <p:cNvSpPr/>
          <p:nvPr/>
        </p:nvSpPr>
        <p:spPr>
          <a:xfrm>
            <a:off x="8265368" y="1607518"/>
            <a:ext cx="1236632" cy="415498"/>
          </a:xfrm>
          <a:prstGeom prst="rect">
            <a:avLst/>
          </a:prstGeom>
          <a:noFill/>
        </p:spPr>
        <p:txBody>
          <a:bodyPr wrap="square" rtlCol="0">
            <a:spAutoFit/>
          </a:bodyPr>
          <a:lstStyle/>
          <a:p>
            <a:r>
              <a:rPr lang="ja-JP" altLang="en-US" sz="1050" b="1" u="sng" dirty="0" smtClean="0">
                <a:latin typeface="ＭＳ Ｐゴシック" panose="020B0600070205080204" pitchFamily="50" charset="-128"/>
                <a:ea typeface="ＭＳ Ｐゴシック" panose="020B0600070205080204" pitchFamily="50" charset="-128"/>
              </a:rPr>
              <a:t>かかりつけ</a:t>
            </a:r>
            <a:r>
              <a:rPr lang="en-US" altLang="ja-JP" sz="1050" b="1" u="sng" dirty="0" smtClean="0">
                <a:latin typeface="ＭＳ Ｐゴシック" panose="020B0600070205080204" pitchFamily="50" charset="-128"/>
                <a:ea typeface="ＭＳ Ｐゴシック" panose="020B0600070205080204" pitchFamily="50" charset="-128"/>
              </a:rPr>
              <a:t/>
            </a:r>
            <a:br>
              <a:rPr lang="en-US" altLang="ja-JP" sz="1050" b="1" u="sng" dirty="0" smtClean="0">
                <a:latin typeface="ＭＳ Ｐゴシック" panose="020B0600070205080204" pitchFamily="50" charset="-128"/>
                <a:ea typeface="ＭＳ Ｐゴシック" panose="020B0600070205080204" pitchFamily="50" charset="-128"/>
              </a:rPr>
            </a:br>
            <a:r>
              <a:rPr lang="ja-JP" altLang="en-US" sz="1050" b="1" u="sng" dirty="0" smtClean="0">
                <a:latin typeface="ＭＳ Ｐゴシック" panose="020B0600070205080204" pitchFamily="50" charset="-128"/>
                <a:ea typeface="ＭＳ Ｐゴシック" panose="020B0600070205080204" pitchFamily="50" charset="-128"/>
              </a:rPr>
              <a:t>薬剤師</a:t>
            </a:r>
            <a:r>
              <a:rPr lang="ja-JP" altLang="en-US" sz="1050" b="1" u="sng" dirty="0">
                <a:latin typeface="ＭＳ Ｐゴシック" panose="020B0600070205080204" pitchFamily="50" charset="-128"/>
                <a:ea typeface="ＭＳ Ｐゴシック" panose="020B0600070205080204" pitchFamily="50" charset="-128"/>
              </a:rPr>
              <a:t>・薬局</a:t>
            </a:r>
          </a:p>
        </p:txBody>
      </p:sp>
      <p:cxnSp>
        <p:nvCxnSpPr>
          <p:cNvPr id="6" name="直線コネクタ 5"/>
          <p:cNvCxnSpPr/>
          <p:nvPr/>
        </p:nvCxnSpPr>
        <p:spPr>
          <a:xfrm>
            <a:off x="4953000" y="476672"/>
            <a:ext cx="0" cy="594928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正方形/長方形 4"/>
          <p:cNvSpPr/>
          <p:nvPr/>
        </p:nvSpPr>
        <p:spPr>
          <a:xfrm>
            <a:off x="5097016" y="595633"/>
            <a:ext cx="874060" cy="276999"/>
          </a:xfrm>
          <a:prstGeom prst="rect">
            <a:avLst/>
          </a:prstGeom>
        </p:spPr>
        <p:txBody>
          <a:bodyPr wrap="square">
            <a:spAutoFit/>
          </a:bodyPr>
          <a:lstStyle/>
          <a:p>
            <a:r>
              <a:rPr lang="ja-JP"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概要図</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5097016" y="3043905"/>
            <a:ext cx="1238458" cy="276999"/>
          </a:xfrm>
          <a:prstGeom prst="rect">
            <a:avLst/>
          </a:prstGeom>
        </p:spPr>
        <p:txBody>
          <a:bodyPr wrap="square">
            <a:spAutoFit/>
          </a:bodyPr>
          <a:lstStyle/>
          <a:p>
            <a:r>
              <a:rPr lang="ja-JP" altLang="ja-JP" sz="1200" dirty="0" smtClean="0">
                <a:latin typeface="ＭＳ Ｐゴシック" panose="020B0600070205080204" pitchFamily="50" charset="-128"/>
                <a:ea typeface="ＭＳ Ｐゴシック" panose="020B0600070205080204" pitchFamily="50" charset="-128"/>
              </a:rPr>
              <a:t>【</a:t>
            </a:r>
            <a:r>
              <a:rPr lang="ja-JP" altLang="en-US" sz="1200" dirty="0" smtClean="0">
                <a:latin typeface="ＭＳ Ｐゴシック" panose="020B0600070205080204" pitchFamily="50" charset="-128"/>
                <a:ea typeface="ＭＳ Ｐゴシック" panose="020B0600070205080204" pitchFamily="50" charset="-128"/>
              </a:rPr>
              <a:t>啓発</a:t>
            </a:r>
            <a:r>
              <a:rPr lang="ja-JP" altLang="en-US" sz="1200" dirty="0">
                <a:latin typeface="ＭＳ Ｐゴシック" panose="020B0600070205080204" pitchFamily="50" charset="-128"/>
                <a:ea typeface="ＭＳ Ｐゴシック" panose="020B0600070205080204" pitchFamily="50" charset="-128"/>
              </a:rPr>
              <a:t>の</a:t>
            </a:r>
            <a:r>
              <a:rPr lang="ja-JP" altLang="en-US" sz="1200" dirty="0" smtClean="0">
                <a:latin typeface="ＭＳ Ｐゴシック" panose="020B0600070205080204" pitchFamily="50" charset="-128"/>
                <a:ea typeface="ＭＳ Ｐゴシック" panose="020B0600070205080204" pitchFamily="50" charset="-128"/>
              </a:rPr>
              <a:t>流れ</a:t>
            </a:r>
            <a:r>
              <a:rPr lang="en-US" altLang="ja-JP" sz="1200" dirty="0" smtClean="0">
                <a:latin typeface="ＭＳ Ｐゴシック" panose="020B0600070205080204" pitchFamily="50" charset="-128"/>
                <a:ea typeface="ＭＳ Ｐゴシック" panose="020B0600070205080204" pitchFamily="50" charset="-128"/>
              </a:rPr>
              <a:t>】</a:t>
            </a:r>
            <a:endParaRPr lang="ja-JP" altLang="en-US" sz="1200" dirty="0">
              <a:latin typeface="ＭＳ Ｐゴシック" panose="020B0600070205080204" pitchFamily="50" charset="-128"/>
              <a:ea typeface="ＭＳ Ｐゴシック" panose="020B0600070205080204" pitchFamily="50" charset="-128"/>
            </a:endParaRPr>
          </a:p>
        </p:txBody>
      </p:sp>
      <p:grpSp>
        <p:nvGrpSpPr>
          <p:cNvPr id="17" name="グループ化 16"/>
          <p:cNvGrpSpPr/>
          <p:nvPr/>
        </p:nvGrpSpPr>
        <p:grpSpPr>
          <a:xfrm>
            <a:off x="5097016" y="3248896"/>
            <a:ext cx="4698766" cy="3060424"/>
            <a:chOff x="5097016" y="2780928"/>
            <a:chExt cx="4698766" cy="3060424"/>
          </a:xfrm>
        </p:grpSpPr>
        <p:grpSp>
          <p:nvGrpSpPr>
            <p:cNvPr id="30" name="グループ化 29"/>
            <p:cNvGrpSpPr/>
            <p:nvPr/>
          </p:nvGrpSpPr>
          <p:grpSpPr>
            <a:xfrm>
              <a:off x="5097016" y="2780928"/>
              <a:ext cx="4698766" cy="3060424"/>
              <a:chOff x="5241032" y="2924944"/>
              <a:chExt cx="4698766" cy="3060424"/>
            </a:xfrm>
          </p:grpSpPr>
          <p:sp>
            <p:nvSpPr>
              <p:cNvPr id="89" name="テキスト ボックス 12"/>
              <p:cNvSpPr txBox="1">
                <a:spLocks noChangeArrowheads="1"/>
              </p:cNvSpPr>
              <p:nvPr/>
            </p:nvSpPr>
            <p:spPr bwMode="auto">
              <a:xfrm>
                <a:off x="5974293" y="4964617"/>
                <a:ext cx="3499866" cy="424092"/>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ct val="0"/>
                  </a:spcAft>
                  <a:buClrTx/>
                  <a:buSzTx/>
                  <a:tabLst/>
                </a:pPr>
                <a:r>
                  <a:rPr kumimoji="0" lang="ja-JP" altLang="ja-JP" sz="1050" b="1" i="0" u="sng"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残薬のリスクを啓発</a:t>
                </a:r>
                <a:r>
                  <a:rPr kumimoji="0" lang="ja-JP" altLang="ja-JP" sz="105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。ブラウンバッグ（お薬バッグ）の配布</a:t>
                </a:r>
                <a:r>
                  <a:rPr kumimoji="0" lang="ja-JP" altLang="en-US" sz="105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、服薬管理・残薬調整</a:t>
                </a:r>
                <a:endParaRPr kumimoji="0" lang="ja-JP" altLang="ja-JP" sz="700" b="0" i="0" u="none" strike="noStrike" cap="none" normalizeH="0" baseline="0" dirty="0" smtClean="0">
                  <a:ln>
                    <a:noFill/>
                  </a:ln>
                  <a:solidFill>
                    <a:schemeClr val="tx1"/>
                  </a:solidFill>
                  <a:effectLst/>
                  <a:latin typeface="ＭＳ Ｐゴシック" panose="020B0600070205080204" pitchFamily="50" charset="-128"/>
                  <a:ea typeface="ＭＳ Ｐゴシック" panose="020B0600070205080204" pitchFamily="50" charset="-128"/>
                </a:endParaRPr>
              </a:p>
            </p:txBody>
          </p:sp>
          <p:sp>
            <p:nvSpPr>
              <p:cNvPr id="37" name="正方形/長方形 36"/>
              <p:cNvSpPr/>
              <p:nvPr/>
            </p:nvSpPr>
            <p:spPr>
              <a:xfrm>
                <a:off x="5241032" y="2924944"/>
                <a:ext cx="1321196" cy="253916"/>
              </a:xfrm>
              <a:prstGeom prst="rect">
                <a:avLst/>
              </a:prstGeom>
            </p:spPr>
            <p:txBody>
              <a:bodyPr wrap="non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①自己紹介・声掛け</a:t>
                </a:r>
                <a:endParaRPr kumimoji="0" lang="ja-JP" altLang="ja-JP" sz="1050" dirty="0">
                  <a:latin typeface="ＭＳ Ｐゴシック" panose="020B0600070205080204" pitchFamily="50" charset="-128"/>
                  <a:ea typeface="ＭＳ Ｐゴシック" panose="020B0600070205080204" pitchFamily="50" charset="-128"/>
                </a:endParaRPr>
              </a:p>
            </p:txBody>
          </p:sp>
          <p:sp>
            <p:nvSpPr>
              <p:cNvPr id="38" name="正方形/長方形 37"/>
              <p:cNvSpPr/>
              <p:nvPr/>
            </p:nvSpPr>
            <p:spPr>
              <a:xfrm>
                <a:off x="5241032" y="3235621"/>
                <a:ext cx="2533066" cy="253916"/>
              </a:xfrm>
              <a:prstGeom prst="rect">
                <a:avLst/>
              </a:prstGeom>
            </p:spPr>
            <p:txBody>
              <a:bodyPr wrap="non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②服用薬の確認（薬歴・お薬手帳の活用）</a:t>
                </a:r>
                <a:endParaRPr kumimoji="0" lang="ja-JP" altLang="ja-JP" sz="1050" dirty="0">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5887999" y="4375198"/>
                <a:ext cx="1518364" cy="253916"/>
              </a:xfrm>
              <a:prstGeom prst="rect">
                <a:avLst/>
              </a:prstGeom>
            </p:spPr>
            <p:txBody>
              <a:bodyPr wrap="non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ａ．服薬良好（残薬なし）</a:t>
                </a:r>
                <a:endParaRPr kumimoji="0" lang="ja-JP" altLang="ja-JP" sz="1050" dirty="0">
                  <a:latin typeface="ＭＳ Ｐゴシック" panose="020B0600070205080204" pitchFamily="50" charset="-128"/>
                  <a:ea typeface="ＭＳ Ｐゴシック" panose="020B0600070205080204" pitchFamily="50" charset="-128"/>
                </a:endParaRPr>
              </a:p>
            </p:txBody>
          </p:sp>
          <p:sp>
            <p:nvSpPr>
              <p:cNvPr id="42" name="正方形/長方形 41"/>
              <p:cNvSpPr/>
              <p:nvPr/>
            </p:nvSpPr>
            <p:spPr>
              <a:xfrm>
                <a:off x="7187102" y="3538288"/>
                <a:ext cx="2752696" cy="253916"/>
              </a:xfrm>
              <a:prstGeom prst="rect">
                <a:avLst/>
              </a:prstGeom>
            </p:spPr>
            <p:txBody>
              <a:bodyPr wrap="squar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○お薬手帳のない</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方</a:t>
                </a: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１冊</a:t>
                </a: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にまとめていない</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方</a:t>
                </a:r>
                <a:endParaRPr kumimoji="0"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4" name="正方形/長方形 43"/>
              <p:cNvSpPr/>
              <p:nvPr/>
            </p:nvSpPr>
            <p:spPr>
              <a:xfrm>
                <a:off x="5241032" y="3546298"/>
                <a:ext cx="857927" cy="253916"/>
              </a:xfrm>
              <a:prstGeom prst="rect">
                <a:avLst/>
              </a:prstGeom>
            </p:spPr>
            <p:txBody>
              <a:bodyPr wrap="non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③服薬指導</a:t>
                </a:r>
                <a:endParaRPr kumimoji="0" lang="ja-JP" altLang="ja-JP" sz="1050" dirty="0">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5529064" y="3735440"/>
                <a:ext cx="1486304" cy="577081"/>
              </a:xfrm>
              <a:prstGeom prst="rect">
                <a:avLst/>
              </a:prstGeom>
            </p:spPr>
            <p:txBody>
              <a:bodyPr wrap="non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ア．服薬状況の</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確認</a:t>
                </a:r>
                <a:endParaRPr kumimoji="0"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lvl="0" eaLnBrk="0" fontAlgn="base" hangingPunct="0">
                  <a:spcBef>
                    <a:spcPct val="0"/>
                  </a:spcBef>
                  <a:spcAft>
                    <a:spcPct val="0"/>
                  </a:spcAft>
                </a:pP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服薬</a:t>
                </a: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状況の確認</a:t>
                </a:r>
                <a:endParaRPr kumimoji="0" lang="ja-JP" altLang="ja-JP" sz="1050" dirty="0">
                  <a:latin typeface="ＭＳ Ｐゴシック" panose="020B0600070205080204" pitchFamily="50" charset="-128"/>
                  <a:ea typeface="ＭＳ Ｐゴシック" panose="020B0600070205080204" pitchFamily="50" charset="-128"/>
                </a:endParaRPr>
              </a:p>
              <a:p>
                <a:pPr lvl="0" eaLnBrk="0" fontAlgn="base" hangingPunct="0">
                  <a:spcBef>
                    <a:spcPct val="0"/>
                  </a:spcBef>
                  <a:spcAft>
                    <a:spcPct val="0"/>
                  </a:spcAft>
                </a:pP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残薬の内容の確認</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kumimoji="0" lang="ja-JP" altLang="ja-JP" sz="1050" dirty="0">
                  <a:latin typeface="ＭＳ Ｐゴシック" panose="020B0600070205080204" pitchFamily="50" charset="-128"/>
                  <a:ea typeface="ＭＳ Ｐゴシック" panose="020B0600070205080204" pitchFamily="50" charset="-128"/>
                </a:endParaRPr>
              </a:p>
            </p:txBody>
          </p:sp>
          <p:sp>
            <p:nvSpPr>
              <p:cNvPr id="46" name="正方形/長方形 45"/>
              <p:cNvSpPr/>
              <p:nvPr/>
            </p:nvSpPr>
            <p:spPr>
              <a:xfrm>
                <a:off x="5536953" y="5460756"/>
                <a:ext cx="2589383" cy="253916"/>
              </a:xfrm>
              <a:prstGeom prst="rect">
                <a:avLst/>
              </a:prstGeom>
            </p:spPr>
            <p:txBody>
              <a:bodyPr wrap="square">
                <a:spAutoFit/>
              </a:bodyPr>
              <a:lstStyle/>
              <a:p>
                <a:pPr lvl="0" eaLnBrk="0" fontAlgn="base" hangingPunct="0">
                  <a:spcBef>
                    <a:spcPct val="0"/>
                  </a:spcBef>
                  <a:spcAft>
                    <a:spcPct val="0"/>
                  </a:spcAft>
                </a:pP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イ．</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お薬</a:t>
                </a: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の飲み忘れ</a:t>
                </a:r>
                <a:r>
                  <a:rPr kumimoji="0"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を防ぐ</a:t>
                </a: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工夫を</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啓発</a:t>
                </a:r>
                <a:endParaRPr kumimoji="0"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47" name="正方形/長方形 46"/>
              <p:cNvSpPr/>
              <p:nvPr/>
            </p:nvSpPr>
            <p:spPr>
              <a:xfrm>
                <a:off x="5888000" y="4685701"/>
                <a:ext cx="3750138" cy="253916"/>
              </a:xfrm>
              <a:prstGeom prst="rect">
                <a:avLst/>
              </a:prstGeom>
            </p:spPr>
            <p:txBody>
              <a:bodyPr wrap="square">
                <a:spAutoFit/>
              </a:bodyPr>
              <a:lstStyle/>
              <a:p>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ｂ．服薬に問題あり（残薬あり）・服薬状況が不明（把握できない）</a:t>
                </a:r>
                <a:endParaRPr lang="ja-JP" altLang="en-US" sz="1050" dirty="0">
                  <a:latin typeface="ＭＳ Ｐゴシック" panose="020B0600070205080204" pitchFamily="50" charset="-128"/>
                  <a:ea typeface="ＭＳ Ｐゴシック" panose="020B0600070205080204" pitchFamily="50" charset="-128"/>
                </a:endParaRPr>
              </a:p>
            </p:txBody>
          </p:sp>
          <p:sp>
            <p:nvSpPr>
              <p:cNvPr id="4" name="正方形/長方形 3"/>
              <p:cNvSpPr/>
              <p:nvPr/>
            </p:nvSpPr>
            <p:spPr>
              <a:xfrm>
                <a:off x="5605689" y="5714672"/>
                <a:ext cx="3868469" cy="234608"/>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ja-JP" sz="1050" b="1" u="sng"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１か所</a:t>
                </a:r>
                <a:r>
                  <a:rPr kumimoji="0" lang="ja-JP" altLang="ja-JP" sz="1050" b="1" u="sng" dirty="0">
                    <a:latin typeface="ＭＳ Ｐゴシック" panose="020B0600070205080204" pitchFamily="50" charset="-128"/>
                    <a:ea typeface="ＭＳ Ｐゴシック" panose="020B0600070205080204" pitchFamily="50" charset="-128"/>
                    <a:cs typeface="Times New Roman" panose="02020603050405020304" pitchFamily="18" charset="0"/>
                  </a:rPr>
                  <a:t>に</a:t>
                </a:r>
                <a:r>
                  <a:rPr kumimoji="0" lang="ja-JP" altLang="ja-JP" sz="1050" b="1" u="sng"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まとめて</a:t>
                </a:r>
                <a:r>
                  <a:rPr kumimoji="0" lang="ja-JP" altLang="en-US" sz="1050" b="1" u="sng"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保管する、</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一</a:t>
                </a:r>
                <a:r>
                  <a:rPr kumimoji="0"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包化、お薬</a:t>
                </a:r>
                <a:r>
                  <a:rPr kumimoji="0"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カレンダー</a:t>
                </a: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の利用</a:t>
                </a:r>
                <a:r>
                  <a:rPr kumimoji="0"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kumimoji="0"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等</a:t>
                </a:r>
                <a:endParaRPr kumimoji="0"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cxnSp>
            <p:nvCxnSpPr>
              <p:cNvPr id="7" name="直線矢印コネクタ 6"/>
              <p:cNvCxnSpPr/>
              <p:nvPr/>
            </p:nvCxnSpPr>
            <p:spPr>
              <a:xfrm>
                <a:off x="5878226" y="3137156"/>
                <a:ext cx="0" cy="162000"/>
              </a:xfrm>
              <a:prstGeom prst="straightConnector1">
                <a:avLst/>
              </a:prstGeom>
              <a:ln>
                <a:tailEnd type="triangle"/>
              </a:ln>
              <a:effectLst/>
            </p:spPr>
            <p:style>
              <a:lnRef idx="3">
                <a:schemeClr val="dk1"/>
              </a:lnRef>
              <a:fillRef idx="0">
                <a:schemeClr val="dk1"/>
              </a:fillRef>
              <a:effectRef idx="2">
                <a:schemeClr val="dk1"/>
              </a:effectRef>
              <a:fontRef idx="minor">
                <a:schemeClr val="tx1"/>
              </a:fontRef>
            </p:style>
          </p:cxnSp>
          <p:cxnSp>
            <p:nvCxnSpPr>
              <p:cNvPr id="48" name="直線矢印コネクタ 47"/>
              <p:cNvCxnSpPr/>
              <p:nvPr/>
            </p:nvCxnSpPr>
            <p:spPr>
              <a:xfrm>
                <a:off x="5877730" y="3443289"/>
                <a:ext cx="0" cy="162000"/>
              </a:xfrm>
              <a:prstGeom prst="straightConnector1">
                <a:avLst/>
              </a:prstGeom>
              <a:ln>
                <a:tailEnd type="triangle"/>
              </a:ln>
              <a:effectLst/>
            </p:spPr>
            <p:style>
              <a:lnRef idx="3">
                <a:schemeClr val="dk1"/>
              </a:lnRef>
              <a:fillRef idx="0">
                <a:schemeClr val="dk1"/>
              </a:fillRef>
              <a:effectRef idx="2">
                <a:schemeClr val="dk1"/>
              </a:effectRef>
              <a:fontRef idx="minor">
                <a:schemeClr val="tx1"/>
              </a:fontRef>
            </p:style>
          </p:cxnSp>
          <p:cxnSp>
            <p:nvCxnSpPr>
              <p:cNvPr id="51" name="直線矢印コネクタ 50"/>
              <p:cNvCxnSpPr/>
              <p:nvPr/>
            </p:nvCxnSpPr>
            <p:spPr>
              <a:xfrm flipH="1" flipV="1">
                <a:off x="6033120" y="3673256"/>
                <a:ext cx="1206085" cy="0"/>
              </a:xfrm>
              <a:prstGeom prst="straightConnector1">
                <a:avLst/>
              </a:prstGeom>
              <a:ln>
                <a:tailEnd type="triangle"/>
              </a:ln>
              <a:effectLst/>
            </p:spPr>
            <p:style>
              <a:lnRef idx="3">
                <a:schemeClr val="dk1"/>
              </a:lnRef>
              <a:fillRef idx="0">
                <a:schemeClr val="dk1"/>
              </a:fillRef>
              <a:effectRef idx="2">
                <a:schemeClr val="dk1"/>
              </a:effectRef>
              <a:fontRef idx="minor">
                <a:schemeClr val="tx1"/>
              </a:fontRef>
            </p:style>
          </p:cxnSp>
          <p:cxnSp>
            <p:nvCxnSpPr>
              <p:cNvPr id="72" name="直線矢印コネクタ 71"/>
              <p:cNvCxnSpPr/>
              <p:nvPr/>
            </p:nvCxnSpPr>
            <p:spPr>
              <a:xfrm>
                <a:off x="5732359" y="4514453"/>
                <a:ext cx="216000" cy="0"/>
              </a:xfrm>
              <a:prstGeom prst="straightConnector1">
                <a:avLst/>
              </a:prstGeom>
              <a:ln>
                <a:tailEnd type="triangle"/>
              </a:ln>
              <a:effectLst/>
            </p:spPr>
            <p:style>
              <a:lnRef idx="3">
                <a:schemeClr val="dk1"/>
              </a:lnRef>
              <a:fillRef idx="0">
                <a:schemeClr val="dk1"/>
              </a:fillRef>
              <a:effectRef idx="2">
                <a:schemeClr val="dk1"/>
              </a:effectRef>
              <a:fontRef idx="minor">
                <a:schemeClr val="tx1"/>
              </a:fontRef>
            </p:style>
          </p:cxnSp>
          <p:sp>
            <p:nvSpPr>
              <p:cNvPr id="21" name="左大かっこ 20"/>
              <p:cNvSpPr/>
              <p:nvPr/>
            </p:nvSpPr>
            <p:spPr>
              <a:xfrm>
                <a:off x="5529064" y="3789368"/>
                <a:ext cx="45719" cy="2196000"/>
              </a:xfrm>
              <a:prstGeom prst="leftBracket">
                <a:avLst/>
              </a:prstGeom>
              <a:ln w="19050"/>
              <a:effectLst/>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25" name="正方形/長方形 24"/>
              <p:cNvSpPr/>
              <p:nvPr/>
            </p:nvSpPr>
            <p:spPr>
              <a:xfrm>
                <a:off x="7187102" y="3804106"/>
                <a:ext cx="2029723" cy="253916"/>
              </a:xfrm>
              <a:prstGeom prst="rect">
                <a:avLst/>
              </a:prstGeom>
              <a:solidFill>
                <a:srgbClr val="FFFF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pPr eaLnBrk="0" fontAlgn="base" hangingPunct="0">
                  <a:spcBef>
                    <a:spcPct val="0"/>
                  </a:spcBef>
                  <a:spcAft>
                    <a:spcPct val="0"/>
                  </a:spcAft>
                </a:pPr>
                <a:r>
                  <a:rPr kumimoji="0" lang="ja-JP" altLang="ja-JP" sz="1050" b="1" u="sng" dirty="0">
                    <a:latin typeface="ＭＳ Ｐゴシック" panose="020B0600070205080204" pitchFamily="50" charset="-128"/>
                    <a:ea typeface="ＭＳ Ｐゴシック" panose="020B0600070205080204" pitchFamily="50" charset="-128"/>
                    <a:cs typeface="Times New Roman" panose="02020603050405020304" pitchFamily="18" charset="0"/>
                  </a:rPr>
                  <a:t>お薬手帳の重要性について説明</a:t>
                </a:r>
              </a:p>
            </p:txBody>
          </p:sp>
        </p:grpSp>
        <p:cxnSp>
          <p:nvCxnSpPr>
            <p:cNvPr id="9" name="カギ線コネクタ 8"/>
            <p:cNvCxnSpPr/>
            <p:nvPr/>
          </p:nvCxnSpPr>
          <p:spPr>
            <a:xfrm>
              <a:off x="7530696" y="3231662"/>
              <a:ext cx="370090" cy="216000"/>
            </a:xfrm>
            <a:prstGeom prst="bentConnector2">
              <a:avLst/>
            </a:prstGeom>
            <a:ln>
              <a:tailEnd type="triangle"/>
            </a:ln>
            <a:effectLst/>
          </p:spPr>
          <p:style>
            <a:lnRef idx="3">
              <a:schemeClr val="dk1"/>
            </a:lnRef>
            <a:fillRef idx="0">
              <a:schemeClr val="dk1"/>
            </a:fillRef>
            <a:effectRef idx="2">
              <a:schemeClr val="dk1"/>
            </a:effectRef>
            <a:fontRef idx="minor">
              <a:schemeClr val="tx1"/>
            </a:fontRef>
          </p:style>
        </p:cxnSp>
        <p:cxnSp>
          <p:nvCxnSpPr>
            <p:cNvPr id="13" name="カギ線コネクタ 12"/>
            <p:cNvCxnSpPr/>
            <p:nvPr/>
          </p:nvCxnSpPr>
          <p:spPr>
            <a:xfrm rot="16200000" flipH="1">
              <a:off x="5403836" y="4305162"/>
              <a:ext cx="576000" cy="216000"/>
            </a:xfrm>
            <a:prstGeom prst="bentConnector2">
              <a:avLst/>
            </a:prstGeom>
            <a:ln>
              <a:tailEnd type="triangle"/>
            </a:ln>
            <a:effectLst/>
          </p:spPr>
          <p:style>
            <a:lnRef idx="3">
              <a:schemeClr val="dk1"/>
            </a:lnRef>
            <a:fillRef idx="0">
              <a:schemeClr val="dk1"/>
            </a:fillRef>
            <a:effectRef idx="2">
              <a:schemeClr val="dk1"/>
            </a:effectRef>
            <a:fontRef idx="minor">
              <a:schemeClr val="tx1"/>
            </a:fontRef>
          </p:style>
        </p:cxnSp>
      </p:grpSp>
      <p:sp>
        <p:nvSpPr>
          <p:cNvPr id="71" name="正方形/長方形 70"/>
          <p:cNvSpPr/>
          <p:nvPr/>
        </p:nvSpPr>
        <p:spPr>
          <a:xfrm>
            <a:off x="0" y="23720"/>
            <a:ext cx="9906000" cy="452952"/>
          </a:xfrm>
          <a:prstGeom prst="rect">
            <a:avLst/>
          </a:prstGeom>
          <a:noFill/>
          <a:ln>
            <a:noFill/>
          </a:ln>
          <a:effectLst/>
        </p:spPr>
        <p:style>
          <a:lnRef idx="1">
            <a:schemeClr val="dk1"/>
          </a:lnRef>
          <a:fillRef idx="2">
            <a:schemeClr val="dk1"/>
          </a:fillRef>
          <a:effectRef idx="1">
            <a:schemeClr val="dk1"/>
          </a:effectRef>
          <a:fontRef idx="minor">
            <a:schemeClr val="dk1"/>
          </a:fontRef>
        </p:style>
        <p:txBody>
          <a:bodyPr rtlCol="0" anchor="ctr"/>
          <a:lstStyle/>
          <a:p>
            <a:pPr algn="ctr"/>
            <a:r>
              <a:rPr lang="ja-JP" altLang="en-US" b="1" dirty="0" smtClean="0">
                <a:latin typeface="ＭＳ Ｐゴシック" panose="020B0600070205080204" pitchFamily="50" charset="-128"/>
                <a:ea typeface="ＭＳ Ｐゴシック" panose="020B0600070205080204" pitchFamily="50" charset="-128"/>
              </a:rPr>
              <a:t>服薬</a:t>
            </a:r>
            <a:r>
              <a:rPr lang="ja-JP" altLang="en-US" b="1" dirty="0">
                <a:latin typeface="ＭＳ Ｐゴシック" panose="020B0600070205080204" pitchFamily="50" charset="-128"/>
                <a:ea typeface="ＭＳ Ｐゴシック" panose="020B0600070205080204" pitchFamily="50" charset="-128"/>
              </a:rPr>
              <a:t>管理（残薬調整）</a:t>
            </a:r>
            <a:r>
              <a:rPr lang="ja-JP" altLang="en-US" b="1" dirty="0" smtClean="0">
                <a:latin typeface="ＭＳ Ｐゴシック" panose="020B0600070205080204" pitchFamily="50" charset="-128"/>
                <a:ea typeface="ＭＳ Ｐゴシック" panose="020B0600070205080204" pitchFamily="50" charset="-128"/>
              </a:rPr>
              <a:t>の</a:t>
            </a:r>
            <a:r>
              <a:rPr lang="ja-JP" altLang="en-US" b="1" dirty="0" smtClean="0">
                <a:solidFill>
                  <a:schemeClr val="tx1"/>
                </a:solidFill>
                <a:latin typeface="ＭＳ Ｐゴシック" panose="020B0600070205080204" pitchFamily="50" charset="-128"/>
                <a:ea typeface="ＭＳ Ｐゴシック" panose="020B0600070205080204" pitchFamily="50" charset="-128"/>
              </a:rPr>
              <a:t>推進にかかる取り組み</a:t>
            </a:r>
            <a:endParaRPr lang="en-US" altLang="ja-JP" b="1" dirty="0" smtClean="0">
              <a:solidFill>
                <a:schemeClr val="tx1"/>
              </a:solidFill>
              <a:latin typeface="ＭＳ Ｐゴシック" panose="020B0600070205080204" pitchFamily="50" charset="-128"/>
              <a:ea typeface="ＭＳ Ｐゴシック" panose="020B0600070205080204" pitchFamily="50" charset="-128"/>
            </a:endParaRPr>
          </a:p>
        </p:txBody>
      </p:sp>
      <p:grpSp>
        <p:nvGrpSpPr>
          <p:cNvPr id="76" name="グループ化 75"/>
          <p:cNvGrpSpPr/>
          <p:nvPr/>
        </p:nvGrpSpPr>
        <p:grpSpPr>
          <a:xfrm>
            <a:off x="200472" y="1123996"/>
            <a:ext cx="4716112" cy="1055989"/>
            <a:chOff x="200472" y="1176260"/>
            <a:chExt cx="4716112" cy="788550"/>
          </a:xfrm>
        </p:grpSpPr>
        <p:cxnSp>
          <p:nvCxnSpPr>
            <p:cNvPr id="18" name="直線コネクタ 17"/>
            <p:cNvCxnSpPr/>
            <p:nvPr/>
          </p:nvCxnSpPr>
          <p:spPr>
            <a:xfrm>
              <a:off x="1208584" y="1176260"/>
              <a:ext cx="3708000" cy="0"/>
            </a:xfrm>
            <a:prstGeom prst="line">
              <a:avLst/>
            </a:prstGeom>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4916584" y="1176260"/>
              <a:ext cx="0" cy="787662"/>
            </a:xfrm>
            <a:prstGeom prst="line">
              <a:avLst/>
            </a:prstGeom>
          </p:spPr>
          <p:style>
            <a:lnRef idx="1">
              <a:schemeClr val="dk1"/>
            </a:lnRef>
            <a:fillRef idx="0">
              <a:schemeClr val="dk1"/>
            </a:fillRef>
            <a:effectRef idx="0">
              <a:schemeClr val="dk1"/>
            </a:effectRef>
            <a:fontRef idx="minor">
              <a:schemeClr val="tx1"/>
            </a:fontRef>
          </p:style>
        </p:cxnSp>
        <p:cxnSp>
          <p:nvCxnSpPr>
            <p:cNvPr id="50" name="直線コネクタ 49"/>
            <p:cNvCxnSpPr/>
            <p:nvPr/>
          </p:nvCxnSpPr>
          <p:spPr>
            <a:xfrm flipH="1">
              <a:off x="200472" y="1964810"/>
              <a:ext cx="4716112" cy="0"/>
            </a:xfrm>
            <a:prstGeom prst="line">
              <a:avLst/>
            </a:prstGeom>
          </p:spPr>
          <p:style>
            <a:lnRef idx="1">
              <a:schemeClr val="dk1"/>
            </a:lnRef>
            <a:fillRef idx="0">
              <a:schemeClr val="dk1"/>
            </a:fillRef>
            <a:effectRef idx="0">
              <a:schemeClr val="dk1"/>
            </a:effectRef>
            <a:fontRef idx="minor">
              <a:schemeClr val="tx1"/>
            </a:fontRef>
          </p:style>
        </p:cxnSp>
        <p:cxnSp>
          <p:nvCxnSpPr>
            <p:cNvPr id="53" name="直線コネクタ 52"/>
            <p:cNvCxnSpPr/>
            <p:nvPr/>
          </p:nvCxnSpPr>
          <p:spPr>
            <a:xfrm flipV="1">
              <a:off x="200472" y="1176261"/>
              <a:ext cx="0" cy="788549"/>
            </a:xfrm>
            <a:prstGeom prst="line">
              <a:avLst/>
            </a:prstGeom>
          </p:spPr>
          <p:style>
            <a:lnRef idx="1">
              <a:schemeClr val="dk1"/>
            </a:lnRef>
            <a:fillRef idx="0">
              <a:schemeClr val="dk1"/>
            </a:fillRef>
            <a:effectRef idx="0">
              <a:schemeClr val="dk1"/>
            </a:effectRef>
            <a:fontRef idx="minor">
              <a:schemeClr val="tx1"/>
            </a:fontRef>
          </p:style>
        </p:cxnSp>
        <p:cxnSp>
          <p:nvCxnSpPr>
            <p:cNvPr id="75" name="直線コネクタ 74"/>
            <p:cNvCxnSpPr/>
            <p:nvPr/>
          </p:nvCxnSpPr>
          <p:spPr>
            <a:xfrm>
              <a:off x="200472" y="1176260"/>
              <a:ext cx="180000" cy="0"/>
            </a:xfrm>
            <a:prstGeom prst="line">
              <a:avLst/>
            </a:prstGeom>
          </p:spPr>
          <p:style>
            <a:lnRef idx="1">
              <a:schemeClr val="dk1"/>
            </a:lnRef>
            <a:fillRef idx="0">
              <a:schemeClr val="dk1"/>
            </a:fillRef>
            <a:effectRef idx="0">
              <a:schemeClr val="dk1"/>
            </a:effectRef>
            <a:fontRef idx="minor">
              <a:schemeClr val="tx1"/>
            </a:fontRef>
          </p:style>
        </p:cxnSp>
      </p:grpSp>
      <p:sp>
        <p:nvSpPr>
          <p:cNvPr id="77" name="下矢印 76"/>
          <p:cNvSpPr/>
          <p:nvPr/>
        </p:nvSpPr>
        <p:spPr>
          <a:xfrm>
            <a:off x="2202305" y="2138457"/>
            <a:ext cx="360040" cy="288032"/>
          </a:xfrm>
          <a:prstGeom prst="downArrow">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 name="グループ化 1"/>
          <p:cNvGrpSpPr/>
          <p:nvPr/>
        </p:nvGrpSpPr>
        <p:grpSpPr>
          <a:xfrm>
            <a:off x="200472" y="2748000"/>
            <a:ext cx="4718853" cy="1088169"/>
            <a:chOff x="200472" y="2649355"/>
            <a:chExt cx="4718853" cy="1088169"/>
          </a:xfrm>
        </p:grpSpPr>
        <p:cxnSp>
          <p:nvCxnSpPr>
            <p:cNvPr id="73" name="直線コネクタ 72"/>
            <p:cNvCxnSpPr/>
            <p:nvPr/>
          </p:nvCxnSpPr>
          <p:spPr>
            <a:xfrm>
              <a:off x="4451325" y="2649355"/>
              <a:ext cx="468000" cy="0"/>
            </a:xfrm>
            <a:prstGeom prst="line">
              <a:avLst/>
            </a:prstGeom>
          </p:spPr>
          <p:style>
            <a:lnRef idx="1">
              <a:schemeClr val="dk1"/>
            </a:lnRef>
            <a:fillRef idx="0">
              <a:schemeClr val="dk1"/>
            </a:fillRef>
            <a:effectRef idx="0">
              <a:schemeClr val="dk1"/>
            </a:effectRef>
            <a:fontRef idx="minor">
              <a:schemeClr val="tx1"/>
            </a:fontRef>
          </p:style>
        </p:cxnSp>
        <p:cxnSp>
          <p:nvCxnSpPr>
            <p:cNvPr id="78" name="直線コネクタ 77"/>
            <p:cNvCxnSpPr/>
            <p:nvPr/>
          </p:nvCxnSpPr>
          <p:spPr>
            <a:xfrm>
              <a:off x="4917285" y="2649355"/>
              <a:ext cx="0" cy="1088169"/>
            </a:xfrm>
            <a:prstGeom prst="line">
              <a:avLst/>
            </a:prstGeom>
          </p:spPr>
          <p:style>
            <a:lnRef idx="1">
              <a:schemeClr val="dk1"/>
            </a:lnRef>
            <a:fillRef idx="0">
              <a:schemeClr val="dk1"/>
            </a:fillRef>
            <a:effectRef idx="0">
              <a:schemeClr val="dk1"/>
            </a:effectRef>
            <a:fontRef idx="minor">
              <a:schemeClr val="tx1"/>
            </a:fontRef>
          </p:style>
        </p:cxnSp>
        <p:cxnSp>
          <p:nvCxnSpPr>
            <p:cNvPr id="79" name="直線コネクタ 78"/>
            <p:cNvCxnSpPr/>
            <p:nvPr/>
          </p:nvCxnSpPr>
          <p:spPr>
            <a:xfrm flipH="1">
              <a:off x="200472" y="3737524"/>
              <a:ext cx="4716000" cy="0"/>
            </a:xfrm>
            <a:prstGeom prst="line">
              <a:avLst/>
            </a:prstGeom>
          </p:spPr>
          <p:style>
            <a:lnRef idx="1">
              <a:schemeClr val="dk1"/>
            </a:lnRef>
            <a:fillRef idx="0">
              <a:schemeClr val="dk1"/>
            </a:fillRef>
            <a:effectRef idx="0">
              <a:schemeClr val="dk1"/>
            </a:effectRef>
            <a:fontRef idx="minor">
              <a:schemeClr val="tx1"/>
            </a:fontRef>
          </p:style>
        </p:cxnSp>
        <p:cxnSp>
          <p:nvCxnSpPr>
            <p:cNvPr id="81" name="直線コネクタ 80"/>
            <p:cNvCxnSpPr/>
            <p:nvPr/>
          </p:nvCxnSpPr>
          <p:spPr>
            <a:xfrm flipV="1">
              <a:off x="200472" y="2649355"/>
              <a:ext cx="0" cy="1088169"/>
            </a:xfrm>
            <a:prstGeom prst="line">
              <a:avLst/>
            </a:prstGeom>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a:off x="200472" y="2649355"/>
              <a:ext cx="72000" cy="0"/>
            </a:xfrm>
            <a:prstGeom prst="line">
              <a:avLst/>
            </a:prstGeom>
          </p:spPr>
          <p:style>
            <a:lnRef idx="1">
              <a:schemeClr val="dk1"/>
            </a:lnRef>
            <a:fillRef idx="0">
              <a:schemeClr val="dk1"/>
            </a:fillRef>
            <a:effectRef idx="0">
              <a:schemeClr val="dk1"/>
            </a:effectRef>
            <a:fontRef idx="minor">
              <a:schemeClr val="tx1"/>
            </a:fontRef>
          </p:style>
        </p:cxnSp>
      </p:grpSp>
      <p:sp>
        <p:nvSpPr>
          <p:cNvPr id="8" name="正方形/長方形 7"/>
          <p:cNvSpPr/>
          <p:nvPr/>
        </p:nvSpPr>
        <p:spPr>
          <a:xfrm>
            <a:off x="6172264" y="2433082"/>
            <a:ext cx="3749288" cy="707886"/>
          </a:xfrm>
          <a:prstGeom prst="rect">
            <a:avLst/>
          </a:prstGeom>
        </p:spPr>
        <p:txBody>
          <a:bodyPr wrap="square">
            <a:spAutoFit/>
          </a:bodyPr>
          <a:lstStyle/>
          <a:p>
            <a:pPr>
              <a:lnSpc>
                <a:spcPts val="1200"/>
              </a:lnSpc>
            </a:pP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ブラウンバッグ（運動）とは：</a:t>
            </a:r>
            <a:endParaRPr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nSpc>
                <a:spcPts val="1200"/>
              </a:lnSpc>
            </a:pPr>
            <a:r>
              <a:rPr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薬局が、患者に医薬品を入れるバッグを配布し</a:t>
            </a: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r>
            <a:br>
              <a:rPr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b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患者は服用</a:t>
            </a:r>
            <a:r>
              <a:rPr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して</a:t>
            </a: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いる薬を入れて薬局</a:t>
            </a:r>
            <a:r>
              <a:rPr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に</a:t>
            </a: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持参する。</a:t>
            </a:r>
            <a:r>
              <a:rPr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r>
            <a:br>
              <a:rPr lang="en-US"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b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薬剤師</a:t>
            </a:r>
            <a:r>
              <a:rPr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は</a:t>
            </a: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内容</a:t>
            </a:r>
            <a:r>
              <a:rPr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を確認</a:t>
            </a:r>
            <a:r>
              <a:rPr lang="ja-JP" altLang="en-US"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して服薬</a:t>
            </a:r>
            <a:r>
              <a:rPr lang="ja-JP" altLang="en-US" sz="1050" dirty="0">
                <a:latin typeface="ＭＳ Ｐゴシック" panose="020B0600070205080204" pitchFamily="50" charset="-128"/>
                <a:ea typeface="ＭＳ Ｐゴシック" panose="020B0600070205080204" pitchFamily="50" charset="-128"/>
                <a:cs typeface="Times New Roman" panose="02020603050405020304" pitchFamily="18" charset="0"/>
              </a:rPr>
              <a:t>指導</a:t>
            </a:r>
            <a:r>
              <a:rPr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等</a:t>
            </a:r>
            <a:r>
              <a:rPr lang="ja-JP" altLang="ja-JP" sz="1050" dirty="0">
                <a:latin typeface="ＭＳ Ｐゴシック" panose="020B0600070205080204" pitchFamily="50" charset="-128"/>
                <a:ea typeface="ＭＳ Ｐゴシック" panose="020B0600070205080204" pitchFamily="50" charset="-128"/>
                <a:cs typeface="Times New Roman" panose="02020603050405020304" pitchFamily="18" charset="0"/>
              </a:rPr>
              <a:t>の薬学管理を実施</a:t>
            </a:r>
            <a:r>
              <a:rPr lang="ja-JP" altLang="ja-JP" sz="105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する。</a:t>
            </a:r>
            <a:endParaRPr lang="ja-JP" altLang="en-US" sz="1050" dirty="0">
              <a:latin typeface="ＭＳ Ｐゴシック" panose="020B0600070205080204" pitchFamily="50" charset="-128"/>
              <a:ea typeface="ＭＳ Ｐゴシック" panose="020B0600070205080204" pitchFamily="50" charset="-128"/>
            </a:endParaRPr>
          </a:p>
        </p:txBody>
      </p:sp>
      <p:sp>
        <p:nvSpPr>
          <p:cNvPr id="10" name="正方形/長方形 9"/>
          <p:cNvSpPr/>
          <p:nvPr/>
        </p:nvSpPr>
        <p:spPr>
          <a:xfrm>
            <a:off x="8985448" y="1027681"/>
            <a:ext cx="611917" cy="253916"/>
          </a:xfrm>
          <a:prstGeom prst="rect">
            <a:avLst/>
          </a:prstGeom>
        </p:spPr>
        <p:txBody>
          <a:bodyPr wrap="square">
            <a:spAutoFit/>
          </a:bodyPr>
          <a:lstStyle/>
          <a:p>
            <a:pPr algn="ctr"/>
            <a:r>
              <a:rPr lang="ja-JP" altLang="en-US" sz="1050" dirty="0" smtClean="0">
                <a:latin typeface="ＭＳ Ｐゴシック" panose="020B0600070205080204" pitchFamily="50" charset="-128"/>
                <a:ea typeface="ＭＳ Ｐゴシック" panose="020B0600070205080204" pitchFamily="50" charset="-128"/>
              </a:rPr>
              <a:t>支援</a:t>
            </a:r>
            <a:endParaRPr lang="ja-JP" altLang="en-US" sz="1050" dirty="0">
              <a:latin typeface="ＭＳ Ｐゴシック" panose="020B0600070205080204" pitchFamily="50" charset="-128"/>
              <a:ea typeface="ＭＳ Ｐゴシック" panose="020B0600070205080204" pitchFamily="50" charset="-128"/>
            </a:endParaRPr>
          </a:p>
        </p:txBody>
      </p:sp>
      <p:sp>
        <p:nvSpPr>
          <p:cNvPr id="11" name="下矢印 10"/>
          <p:cNvSpPr/>
          <p:nvPr/>
        </p:nvSpPr>
        <p:spPr>
          <a:xfrm rot="2700000">
            <a:off x="8880660" y="1112873"/>
            <a:ext cx="229379" cy="205963"/>
          </a:xfrm>
          <a:prstGeom prst="downArrow">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円弧 11"/>
          <p:cNvSpPr/>
          <p:nvPr/>
        </p:nvSpPr>
        <p:spPr>
          <a:xfrm rot="182849">
            <a:off x="7526199" y="2159565"/>
            <a:ext cx="665612" cy="448293"/>
          </a:xfrm>
          <a:prstGeom prst="arc">
            <a:avLst>
              <a:gd name="adj1" fmla="val 15333040"/>
              <a:gd name="adj2" fmla="val 2013171"/>
            </a:avLst>
          </a:prstGeom>
          <a:ln w="19050">
            <a:headEnd type="arrow"/>
            <a:tailEnd w="lg" len="lg"/>
          </a:ln>
          <a:effectLst/>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sp>
        <p:nvSpPr>
          <p:cNvPr id="20" name="正方形/長方形 19"/>
          <p:cNvSpPr/>
          <p:nvPr/>
        </p:nvSpPr>
        <p:spPr>
          <a:xfrm>
            <a:off x="2504728" y="2191018"/>
            <a:ext cx="1779654" cy="276999"/>
          </a:xfrm>
          <a:prstGeom prst="rect">
            <a:avLst/>
          </a:prstGeom>
        </p:spPr>
        <p:txBody>
          <a:bodyPr wrap="none">
            <a:spAutoFit/>
          </a:bodyPr>
          <a:lstStyle/>
          <a:p>
            <a:r>
              <a:rPr lang="ja-JP" altLang="en-US" sz="1200" i="1"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この調査結果を踏まえて</a:t>
            </a:r>
            <a:endParaRPr lang="en-US" altLang="ja-JP" sz="1200" i="1"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1647213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209</Words>
  <Application>Microsoft Office PowerPoint</Application>
  <PresentationFormat>A4 210 x 297 mm</PresentationFormat>
  <Paragraphs>54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2017-01-05T04:35:17Z</dcterms:created>
  <dcterms:modified xsi:type="dcterms:W3CDTF">2017-01-19T09:32:32Z</dcterms:modified>
</cp:coreProperties>
</file>