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3"/>
  </p:notesMasterIdLst>
  <p:sldIdLst>
    <p:sldId id="53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15:guide id="1" orient="horz" pos="3173" userDrawn="1">
          <p15:clr>
            <a:srgbClr val="A4A3A4"/>
          </p15:clr>
        </p15:guide>
        <p15:guide id="2" pos="2188" userDrawn="1">
          <p15:clr>
            <a:srgbClr val="A4A3A4"/>
          </p15:clr>
        </p15:guide>
        <p15:guide id="3" orient="horz" pos="3152" userDrawn="1">
          <p15:clr>
            <a:srgbClr val="A4A3A4"/>
          </p15:clr>
        </p15:guide>
        <p15:guide id="4" pos="2167" userDrawn="1">
          <p15:clr>
            <a:srgbClr val="A4A3A4"/>
          </p15:clr>
        </p15:guide>
        <p15:guide id="5" orient="horz" pos="3131" userDrawn="1">
          <p15:clr>
            <a:srgbClr val="A4A3A4"/>
          </p15:clr>
        </p15:guide>
        <p15:guide id="6" pos="2166" userDrawn="1">
          <p15:clr>
            <a:srgbClr val="A4A3A4"/>
          </p15:clr>
        </p15:guide>
        <p15:guide id="7"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CE6F2"/>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434" autoAdjust="0"/>
  </p:normalViewPr>
  <p:slideViewPr>
    <p:cSldViewPr>
      <p:cViewPr varScale="1">
        <p:scale>
          <a:sx n="74" d="100"/>
          <a:sy n="74" d="100"/>
        </p:scale>
        <p:origin x="1068" y="72"/>
      </p:cViewPr>
      <p:guideLst>
        <p:guide orient="horz" pos="2160"/>
        <p:guide pos="2880"/>
        <p:guide pos="312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904" y="-96"/>
      </p:cViewPr>
      <p:guideLst>
        <p:guide orient="horz" pos="3173"/>
        <p:guide pos="2188"/>
        <p:guide orient="horz" pos="3152"/>
        <p:guide pos="2167"/>
        <p:guide orient="horz" pos="3131"/>
        <p:guide pos="2166"/>
        <p:guide pos="214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8" tIns="45714" rIns="91428" bIns="45714" rtlCol="0"/>
          <a:lstStyle>
            <a:lvl1pPr algn="r">
              <a:defRPr sz="1200"/>
            </a:lvl1pPr>
          </a:lstStyle>
          <a:p>
            <a:fld id="{870115B4-E1CD-492B-B01A-DD243396A973}" type="datetimeFigureOut">
              <a:rPr kumimoji="1" lang="ja-JP" altLang="en-US" smtClean="0"/>
              <a:pPr/>
              <a:t>2017/1/19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21185"/>
            <a:ext cx="5445760" cy="447270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8" tIns="45714" rIns="91428" bIns="45714" rtlCol="0" anchor="b"/>
          <a:lstStyle>
            <a:lvl1pPr algn="r">
              <a:defRPr sz="1200"/>
            </a:lvl1pPr>
          </a:lstStyle>
          <a:p>
            <a:fld id="{050F82C4-018C-4D2F-8ACE-903529810845}" type="slidenum">
              <a:rPr kumimoji="1" lang="ja-JP" altLang="en-US" smtClean="0"/>
              <a:pPr/>
              <a:t>‹#›</a:t>
            </a:fld>
            <a:endParaRPr kumimoji="1" lang="ja-JP" altLang="en-US"/>
          </a:p>
        </p:txBody>
      </p:sp>
    </p:spTree>
    <p:extLst>
      <p:ext uri="{BB962C8B-B14F-4D97-AF65-F5344CB8AC3E}">
        <p14:creationId xmlns:p14="http://schemas.microsoft.com/office/powerpoint/2010/main" val="3381702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0F82C4-018C-4D2F-8ACE-903529810845}" type="slidenum">
              <a:rPr kumimoji="1" lang="ja-JP" altLang="en-US" smtClean="0"/>
              <a:pPr/>
              <a:t>1</a:t>
            </a:fld>
            <a:endParaRPr kumimoji="1" lang="ja-JP" altLang="en-US"/>
          </a:p>
        </p:txBody>
      </p:sp>
    </p:spTree>
    <p:extLst>
      <p:ext uri="{BB962C8B-B14F-4D97-AF65-F5344CB8AC3E}">
        <p14:creationId xmlns:p14="http://schemas.microsoft.com/office/powerpoint/2010/main" val="1957661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249255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239412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160019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366406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149561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161559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12819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140719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7343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38569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D57E97-7EB3-41C0-A811-4E76A04B39E4}" type="datetimeFigureOut">
              <a:rPr kumimoji="1" lang="ja-JP" altLang="en-US" smtClean="0"/>
              <a:pPr/>
              <a:t>2017/1/19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151693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57E97-7EB3-41C0-A811-4E76A04B39E4}" type="datetimeFigureOut">
              <a:rPr kumimoji="1" lang="ja-JP" altLang="en-US" smtClean="0"/>
              <a:pPr/>
              <a:t>2017/1/19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AE5F6-AD9E-489C-BDF9-FBE86621E7D0}" type="slidenum">
              <a:rPr kumimoji="1" lang="ja-JP" altLang="en-US" smtClean="0"/>
              <a:pPr/>
              <a:t>‹#›</a:t>
            </a:fld>
            <a:endParaRPr kumimoji="1" lang="ja-JP" altLang="en-US"/>
          </a:p>
        </p:txBody>
      </p:sp>
    </p:spTree>
    <p:extLst>
      <p:ext uri="{BB962C8B-B14F-4D97-AF65-F5344CB8AC3E}">
        <p14:creationId xmlns:p14="http://schemas.microsoft.com/office/powerpoint/2010/main" val="28858529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flipH="1">
            <a:off x="8121352" y="1122178"/>
            <a:ext cx="705454" cy="557348"/>
            <a:chOff x="5822873" y="2383815"/>
            <a:chExt cx="1102209" cy="852655"/>
          </a:xfrm>
        </p:grpSpPr>
        <p:pic>
          <p:nvPicPr>
            <p:cNvPr id="15" name="Picture 20" descr="j0079132"/>
            <p:cNvPicPr>
              <a:picLocks noChangeAspect="1" noChangeArrowheads="1"/>
            </p:cNvPicPr>
            <p:nvPr/>
          </p:nvPicPr>
          <p:blipFill>
            <a:blip r:embed="rId3" cstate="print">
              <a:lum bright="40000" contrast="20000"/>
              <a:extLst>
                <a:ext uri="{28A0092B-C50C-407E-A947-70E740481C1C}">
                  <a14:useLocalDpi xmlns:a14="http://schemas.microsoft.com/office/drawing/2010/main" val="0"/>
                </a:ext>
              </a:extLst>
            </a:blip>
            <a:srcRect/>
            <a:stretch>
              <a:fillRect/>
            </a:stretch>
          </p:blipFill>
          <p:spPr bwMode="auto">
            <a:xfrm>
              <a:off x="5822873" y="2383815"/>
              <a:ext cx="1102209" cy="85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AutoShape 22"/>
            <p:cNvSpPr>
              <a:spLocks noChangeArrowheads="1"/>
            </p:cNvSpPr>
            <p:nvPr/>
          </p:nvSpPr>
          <p:spPr bwMode="auto">
            <a:xfrm rot="21460630">
              <a:off x="6197595" y="2383815"/>
              <a:ext cx="633807" cy="339495"/>
            </a:xfrm>
            <a:prstGeom prst="roundRect">
              <a:avLst>
                <a:gd name="adj" fmla="val 16667"/>
              </a:avLst>
            </a:prstGeom>
            <a:solidFill>
              <a:srgbClr val="FFFF66"/>
            </a:solidFill>
            <a:ln w="9525">
              <a:solidFill>
                <a:schemeClr val="tx1"/>
              </a:solidFill>
              <a:round/>
              <a:headEnd/>
              <a:tailEnd/>
            </a:ln>
          </p:spPr>
          <p:txBody>
            <a:bodyPr wrap="none" lIns="0" tIns="0" rIns="0" bIns="0" anchor="ctr"/>
            <a:lstStyle/>
            <a:p>
              <a:pPr algn="ctr">
                <a:defRPr/>
              </a:pPr>
              <a:r>
                <a:rPr lang="en-US" altLang="ja-JP" sz="800" dirty="0">
                  <a:latin typeface="ＭＳ Ｐゴシック" panose="020B0600070205080204" pitchFamily="50" charset="-128"/>
                  <a:ea typeface="ＭＳ Ｐゴシック" panose="020B0600070205080204" pitchFamily="50" charset="-128"/>
                </a:rPr>
                <a:t>○○</a:t>
              </a:r>
              <a:r>
                <a:rPr lang="ja-JP" altLang="en-US" sz="800" dirty="0">
                  <a:latin typeface="ＭＳ Ｐゴシック" panose="020B0600070205080204" pitchFamily="50" charset="-128"/>
                  <a:ea typeface="ＭＳ Ｐゴシック" panose="020B0600070205080204" pitchFamily="50" charset="-128"/>
                </a:rPr>
                <a:t>薬局</a:t>
              </a:r>
            </a:p>
          </p:txBody>
        </p:sp>
      </p:grpSp>
      <p:sp>
        <p:nvSpPr>
          <p:cNvPr id="23" name="テキスト ボックス 22"/>
          <p:cNvSpPr txBox="1"/>
          <p:nvPr/>
        </p:nvSpPr>
        <p:spPr>
          <a:xfrm>
            <a:off x="8686006" y="811657"/>
            <a:ext cx="992579" cy="253916"/>
          </a:xfrm>
          <a:prstGeom prst="rect">
            <a:avLst/>
          </a:prstGeom>
        </p:spPr>
        <p:style>
          <a:lnRef idx="1">
            <a:schemeClr val="dk1"/>
          </a:lnRef>
          <a:fillRef idx="0">
            <a:schemeClr val="dk1"/>
          </a:fillRef>
          <a:effectRef idx="0">
            <a:schemeClr val="dk1"/>
          </a:effectRef>
          <a:fontRef idx="minor">
            <a:schemeClr val="tx1"/>
          </a:fontRef>
        </p:style>
        <p:txBody>
          <a:bodyPr wrap="none" rtlCol="0">
            <a:spAutoFit/>
          </a:bodyPr>
          <a:lstStyle/>
          <a:p>
            <a:pPr algn="ctr"/>
            <a:r>
              <a:rPr lang="ja-JP" altLang="en-US" sz="1050" b="1" u="sng" dirty="0">
                <a:latin typeface="ＭＳ Ｐゴシック" panose="020B0600070205080204" pitchFamily="50" charset="-128"/>
                <a:ea typeface="ＭＳ Ｐゴシック" panose="020B0600070205080204" pitchFamily="50" charset="-128"/>
              </a:rPr>
              <a:t>地域</a:t>
            </a:r>
            <a:r>
              <a:rPr lang="ja-JP" altLang="en-US" sz="1050" b="1" u="sng" dirty="0" smtClean="0">
                <a:latin typeface="ＭＳ Ｐゴシック" panose="020B0600070205080204" pitchFamily="50" charset="-128"/>
                <a:ea typeface="ＭＳ Ｐゴシック" panose="020B0600070205080204" pitchFamily="50" charset="-128"/>
              </a:rPr>
              <a:t>薬剤師会</a:t>
            </a:r>
            <a:endParaRPr kumimoji="1" lang="ja-JP" altLang="en-US" sz="1050" b="1" u="sng"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5074077" y="1607518"/>
            <a:ext cx="946093" cy="253916"/>
          </a:xfrm>
          <a:prstGeom prst="rect">
            <a:avLst/>
          </a:prstGeom>
          <a:noFill/>
        </p:spPr>
        <p:txBody>
          <a:bodyPr wrap="none" rtlCol="0">
            <a:spAutoFit/>
          </a:bodyPr>
          <a:lstStyle>
            <a:defPPr>
              <a:defRPr lang="ja-JP"/>
            </a:defPPr>
            <a:lvl1pPr>
              <a:defRPr sz="1100" b="1">
                <a:latin typeface="HG丸ｺﾞｼｯｸM-PRO" panose="020F0600000000000000" pitchFamily="50" charset="-128"/>
                <a:ea typeface="HG丸ｺﾞｼｯｸM-PRO" panose="020F0600000000000000" pitchFamily="50" charset="-128"/>
              </a:defRPr>
            </a:lvl1pPr>
          </a:lstStyle>
          <a:p>
            <a:r>
              <a:rPr lang="ja-JP" altLang="en-US" sz="1050" u="sng" dirty="0" smtClean="0">
                <a:latin typeface="ＭＳ Ｐゴシック" panose="020B0600070205080204" pitchFamily="50" charset="-128"/>
                <a:ea typeface="ＭＳ Ｐゴシック" panose="020B0600070205080204" pitchFamily="50" charset="-128"/>
              </a:rPr>
              <a:t>かかりつけ医</a:t>
            </a:r>
            <a:endParaRPr lang="ja-JP" altLang="en-US" sz="1050" u="sng"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6142390" y="1345908"/>
            <a:ext cx="466794" cy="261610"/>
          </a:xfrm>
          <a:prstGeom prst="rect">
            <a:avLst/>
          </a:prstGeom>
        </p:spPr>
        <p:txBody>
          <a:bodyPr wrap="none">
            <a:spAutoFit/>
          </a:bodyPr>
          <a:lstStyle/>
          <a:p>
            <a:r>
              <a:rPr lang="ja-JP" altLang="en-US" sz="1050" b="1" u="sng" dirty="0">
                <a:latin typeface="ＭＳ Ｐゴシック" panose="020B0600070205080204" pitchFamily="50" charset="-128"/>
                <a:ea typeface="ＭＳ Ｐゴシック" panose="020B0600070205080204" pitchFamily="50" charset="-128"/>
              </a:rPr>
              <a:t>患者</a:t>
            </a:r>
            <a:endParaRPr lang="en-US" altLang="ja-JP" sz="1400" b="1" u="sng" dirty="0">
              <a:latin typeface="ＭＳ Ｐゴシック" panose="020B0600070205080204" pitchFamily="50" charset="-128"/>
              <a:ea typeface="ＭＳ Ｐゴシック" panose="020B0600070205080204" pitchFamily="50" charset="-128"/>
            </a:endParaRPr>
          </a:p>
        </p:txBody>
      </p:sp>
      <p:pic>
        <p:nvPicPr>
          <p:cNvPr id="54" name="Picture 8" descr="doctor-d-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0982" y="889986"/>
            <a:ext cx="578122" cy="78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 name="グループ化 81"/>
          <p:cNvGrpSpPr/>
          <p:nvPr/>
        </p:nvGrpSpPr>
        <p:grpSpPr>
          <a:xfrm>
            <a:off x="6438353" y="1091263"/>
            <a:ext cx="1899023" cy="1230466"/>
            <a:chOff x="5675799" y="4095906"/>
            <a:chExt cx="2692644" cy="1744690"/>
          </a:xfrm>
        </p:grpSpPr>
        <p:grpSp>
          <p:nvGrpSpPr>
            <p:cNvPr id="55" name="グループ化 54"/>
            <p:cNvGrpSpPr>
              <a:grpSpLocks noChangeAspect="1"/>
            </p:cNvGrpSpPr>
            <p:nvPr/>
          </p:nvGrpSpPr>
          <p:grpSpPr>
            <a:xfrm>
              <a:off x="5675799" y="4095906"/>
              <a:ext cx="2692644" cy="1744690"/>
              <a:chOff x="5614000" y="4921989"/>
              <a:chExt cx="1455837" cy="1021701"/>
            </a:xfrm>
          </p:grpSpPr>
          <p:sp>
            <p:nvSpPr>
              <p:cNvPr id="56" name="円/楕円 55"/>
              <p:cNvSpPr/>
              <p:nvPr/>
            </p:nvSpPr>
            <p:spPr>
              <a:xfrm>
                <a:off x="5614000" y="5501542"/>
                <a:ext cx="1455837" cy="442148"/>
              </a:xfrm>
              <a:prstGeom prst="ellipse">
                <a:avLst/>
              </a:prstGeom>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pic>
            <p:nvPicPr>
              <p:cNvPr id="57" name="Picture 10" descr="pharmacist-d-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6406798" y="4921989"/>
                <a:ext cx="638232" cy="768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 descr="man-d-05"/>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flipH="1">
                <a:off x="6003873" y="5029437"/>
                <a:ext cx="416076" cy="578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2" descr="M:\イラスト\woman-d-06.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a:stretch/>
            </p:blipFill>
            <p:spPr bwMode="auto">
              <a:xfrm flipH="1">
                <a:off x="5628221" y="5140380"/>
                <a:ext cx="510381" cy="560153"/>
              </a:xfrm>
              <a:prstGeom prst="rect">
                <a:avLst/>
              </a:prstGeom>
              <a:noFill/>
              <a:extLst>
                <a:ext uri="{909E8E84-426E-40DD-AFC4-6F175D3DCCD1}">
                  <a14:hiddenFill xmlns:a14="http://schemas.microsoft.com/office/drawing/2010/main">
                    <a:solidFill>
                      <a:srgbClr val="FFFFFF"/>
                    </a:solidFill>
                  </a14:hiddenFill>
                </a:ext>
              </a:extLst>
            </p:spPr>
          </p:pic>
          <p:grpSp>
            <p:nvGrpSpPr>
              <p:cNvPr id="60" name="グループ化 59"/>
              <p:cNvGrpSpPr/>
              <p:nvPr/>
            </p:nvGrpSpPr>
            <p:grpSpPr>
              <a:xfrm>
                <a:off x="6258683" y="5444428"/>
                <a:ext cx="550692" cy="467203"/>
                <a:chOff x="5320234" y="5244946"/>
                <a:chExt cx="550692" cy="467203"/>
              </a:xfrm>
            </p:grpSpPr>
            <p:sp>
              <p:nvSpPr>
                <p:cNvPr id="61" name="角丸四角形 60"/>
                <p:cNvSpPr/>
                <p:nvPr/>
              </p:nvSpPr>
              <p:spPr>
                <a:xfrm>
                  <a:off x="5376901" y="5244946"/>
                  <a:ext cx="400802" cy="467203"/>
                </a:xfrm>
                <a:prstGeom prst="roundRect">
                  <a:avLst>
                    <a:gd name="adj" fmla="val 23126"/>
                  </a:avLst>
                </a:prstGeom>
                <a:solidFill>
                  <a:schemeClr val="bg2">
                    <a:lumMod val="75000"/>
                  </a:schemeClr>
                </a:solid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2" name="角丸四角形 61"/>
                <p:cNvSpPr/>
                <p:nvPr/>
              </p:nvSpPr>
              <p:spPr>
                <a:xfrm>
                  <a:off x="5495868" y="5310648"/>
                  <a:ext cx="162865" cy="45719"/>
                </a:xfrm>
                <a:prstGeom prst="roundRect">
                  <a:avLst>
                    <a:gd name="adj" fmla="val 23126"/>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3" name="テキスト ボックス 62"/>
                <p:cNvSpPr txBox="1"/>
                <p:nvPr/>
              </p:nvSpPr>
              <p:spPr>
                <a:xfrm>
                  <a:off x="5320234" y="5354031"/>
                  <a:ext cx="550692" cy="357781"/>
                </a:xfrm>
                <a:prstGeom prst="rect">
                  <a:avLst/>
                </a:prstGeom>
                <a:noFill/>
              </p:spPr>
              <p:txBody>
                <a:bodyPr wrap="square" rtlCol="0">
                  <a:spAutoFit/>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ブラウン</a:t>
                  </a:r>
                  <a:r>
                    <a:rPr kumimoji="1" lang="en-US" altLang="ja-JP" sz="1100" dirty="0" smtClean="0">
                      <a:latin typeface="ＭＳ Ｐゴシック" panose="020B0600070205080204" pitchFamily="50" charset="-128"/>
                      <a:ea typeface="ＭＳ Ｐゴシック" panose="020B0600070205080204" pitchFamily="50" charset="-128"/>
                    </a:rPr>
                    <a:t/>
                  </a:r>
                  <a:br>
                    <a:rPr kumimoji="1" lang="en-US" altLang="ja-JP"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バッグ</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grpSp>
          <p:nvGrpSpPr>
            <p:cNvPr id="80" name="グループ化 79"/>
            <p:cNvGrpSpPr/>
            <p:nvPr/>
          </p:nvGrpSpPr>
          <p:grpSpPr>
            <a:xfrm>
              <a:off x="6307933" y="5092896"/>
              <a:ext cx="718504" cy="635708"/>
              <a:chOff x="6430894" y="5220426"/>
              <a:chExt cx="351408" cy="320524"/>
            </a:xfrm>
          </p:grpSpPr>
          <p:grpSp>
            <p:nvGrpSpPr>
              <p:cNvPr id="64" name="グループ化 63"/>
              <p:cNvGrpSpPr>
                <a:grpSpLocks noChangeAspect="1"/>
              </p:cNvGrpSpPr>
              <p:nvPr/>
            </p:nvGrpSpPr>
            <p:grpSpPr>
              <a:xfrm rot="20457481">
                <a:off x="6430894" y="5227533"/>
                <a:ext cx="226835" cy="313417"/>
                <a:chOff x="2884842" y="3857624"/>
                <a:chExt cx="427307" cy="639627"/>
              </a:xfrm>
            </p:grpSpPr>
            <p:pic>
              <p:nvPicPr>
                <p:cNvPr id="65" name="Picture 5" descr="M:\イラスト\pharmacist-d-f.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a:stretch/>
              </p:blipFill>
              <p:spPr bwMode="auto">
                <a:xfrm>
                  <a:off x="2884842" y="3857624"/>
                  <a:ext cx="263172" cy="547689"/>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5" descr="M:\イラスト\pharmacist-d-f.pn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a:stretch/>
              </p:blipFill>
              <p:spPr bwMode="auto">
                <a:xfrm>
                  <a:off x="3073908" y="3999050"/>
                  <a:ext cx="238241" cy="49820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7" name="グループ化 66"/>
              <p:cNvGrpSpPr>
                <a:grpSpLocks noChangeAspect="1"/>
              </p:cNvGrpSpPr>
              <p:nvPr/>
            </p:nvGrpSpPr>
            <p:grpSpPr>
              <a:xfrm rot="355432">
                <a:off x="6555467" y="5220426"/>
                <a:ext cx="226835" cy="313417"/>
                <a:chOff x="2884842" y="3857624"/>
                <a:chExt cx="427307" cy="639627"/>
              </a:xfrm>
            </p:grpSpPr>
            <p:pic>
              <p:nvPicPr>
                <p:cNvPr id="68" name="Picture 5" descr="M:\イラスト\pharmacist-d-f.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a:stretch/>
              </p:blipFill>
              <p:spPr bwMode="auto">
                <a:xfrm>
                  <a:off x="2884842" y="3857624"/>
                  <a:ext cx="263172" cy="547689"/>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5" descr="M:\イラスト\pharmacist-d-f.pn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a:stretch/>
              </p:blipFill>
              <p:spPr bwMode="auto">
                <a:xfrm>
                  <a:off x="3073908" y="3999050"/>
                  <a:ext cx="238241" cy="498201"/>
                </a:xfrm>
                <a:prstGeom prst="rect">
                  <a:avLst/>
                </a:prstGeom>
                <a:noFill/>
                <a:extLst>
                  <a:ext uri="{909E8E84-426E-40DD-AFC4-6F175D3DCCD1}">
                    <a14:hiddenFill xmlns:a14="http://schemas.microsoft.com/office/drawing/2010/main">
                      <a:solidFill>
                        <a:srgbClr val="FFFFFF"/>
                      </a:solidFill>
                    </a14:hiddenFill>
                  </a:ext>
                </a:extLst>
              </p:spPr>
            </p:pic>
          </p:grpSp>
          <p:pic>
            <p:nvPicPr>
              <p:cNvPr id="70" name="Picture 5" descr="M:\イラスト\pharmacist-d-f.pn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6513173" y="5415332"/>
                <a:ext cx="116372" cy="119455"/>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4" name="環状矢印 23"/>
          <p:cNvSpPr/>
          <p:nvPr/>
        </p:nvSpPr>
        <p:spPr>
          <a:xfrm rot="14004021" flipH="1">
            <a:off x="5266678" y="925114"/>
            <a:ext cx="1457518" cy="1390051"/>
          </a:xfrm>
          <a:prstGeom prst="circularArrow">
            <a:avLst>
              <a:gd name="adj1" fmla="val 9052"/>
              <a:gd name="adj2" fmla="val 1806118"/>
              <a:gd name="adj3" fmla="val 20534487"/>
              <a:gd name="adj4" fmla="val 16074608"/>
              <a:gd name="adj5" fmla="val 15422"/>
            </a:avLst>
          </a:prstGeom>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chemeClr val="tx1"/>
              </a:solidFill>
            </a:endParaRPr>
          </a:p>
        </p:txBody>
      </p:sp>
      <p:sp>
        <p:nvSpPr>
          <p:cNvPr id="40" name="正方形/長方形 39"/>
          <p:cNvSpPr/>
          <p:nvPr/>
        </p:nvSpPr>
        <p:spPr>
          <a:xfrm>
            <a:off x="5167059" y="1895550"/>
            <a:ext cx="491713" cy="415498"/>
          </a:xfrm>
          <a:prstGeom prst="rect">
            <a:avLst/>
          </a:prstGeom>
        </p:spPr>
        <p:txBody>
          <a:bodyPr wrap="square">
            <a:spAutoFit/>
          </a:bodyPr>
          <a:lstStyle/>
          <a:p>
            <a:pPr algn="ctr"/>
            <a:r>
              <a:rPr lang="ja-JP" altLang="en-US" sz="1050" dirty="0">
                <a:latin typeface="ＭＳ Ｐゴシック" panose="020B0600070205080204" pitchFamily="50" charset="-128"/>
                <a:ea typeface="ＭＳ Ｐゴシック" panose="020B0600070205080204" pitchFamily="50" charset="-128"/>
              </a:rPr>
              <a:t>処方調整</a:t>
            </a:r>
          </a:p>
        </p:txBody>
      </p:sp>
      <p:sp>
        <p:nvSpPr>
          <p:cNvPr id="3" name="正方形/長方形 2"/>
          <p:cNvSpPr/>
          <p:nvPr/>
        </p:nvSpPr>
        <p:spPr>
          <a:xfrm>
            <a:off x="179918" y="585063"/>
            <a:ext cx="4764855" cy="5868273"/>
          </a:xfrm>
          <a:prstGeom prst="rect">
            <a:avLst/>
          </a:prstGeom>
        </p:spPr>
        <p:txBody>
          <a:bodyPr wrap="square">
            <a:spAutoFit/>
          </a:bodyPr>
          <a:lstStyle/>
          <a:p>
            <a:pPr algn="just">
              <a:spcBef>
                <a:spcPts val="240"/>
              </a:spcBef>
            </a:pPr>
            <a:r>
              <a:rPr lang="ja-JP" altLang="en-US" sz="1200" dirty="0">
                <a:latin typeface="ＭＳ Ｐゴシック" panose="020B0600070205080204" pitchFamily="50" charset="-128"/>
                <a:ea typeface="ＭＳ Ｐゴシック" panose="020B0600070205080204" pitchFamily="50" charset="-128"/>
              </a:rPr>
              <a:t>平成</a:t>
            </a:r>
            <a:r>
              <a:rPr lang="en-US" altLang="ja-JP" sz="1200" dirty="0">
                <a:latin typeface="ＭＳ Ｐゴシック" panose="020B0600070205080204" pitchFamily="50" charset="-128"/>
                <a:ea typeface="ＭＳ Ｐゴシック" panose="020B0600070205080204" pitchFamily="50" charset="-128"/>
              </a:rPr>
              <a:t>27</a:t>
            </a:r>
            <a:r>
              <a:rPr lang="ja-JP" altLang="en-US" sz="1200" dirty="0">
                <a:latin typeface="ＭＳ Ｐゴシック" panose="020B0600070205080204" pitchFamily="50" charset="-128"/>
                <a:ea typeface="ＭＳ Ｐゴシック" panose="020B0600070205080204" pitchFamily="50" charset="-128"/>
              </a:rPr>
              <a:t>年度</a:t>
            </a:r>
            <a:r>
              <a:rPr lang="ja-JP" altLang="en-US" sz="1200" dirty="0" smtClean="0">
                <a:latin typeface="ＭＳ Ｐゴシック" panose="020B0600070205080204" pitchFamily="50" charset="-128"/>
                <a:ea typeface="ＭＳ Ｐゴシック" panose="020B0600070205080204" pitchFamily="50" charset="-128"/>
              </a:rPr>
              <a:t>、医師から処方された薬の患者宅における管理状況や残薬の実態について藤井寺</a:t>
            </a:r>
            <a:r>
              <a:rPr lang="ja-JP" altLang="en-US" sz="1200" dirty="0">
                <a:latin typeface="ＭＳ Ｐゴシック" panose="020B0600070205080204" pitchFamily="50" charset="-128"/>
                <a:ea typeface="ＭＳ Ｐゴシック" panose="020B0600070205080204" pitchFamily="50" charset="-128"/>
              </a:rPr>
              <a:t>保健所</a:t>
            </a:r>
            <a:r>
              <a:rPr lang="ja-JP" altLang="en-US" sz="1200" dirty="0" smtClean="0">
                <a:latin typeface="ＭＳ Ｐゴシック" panose="020B0600070205080204" pitchFamily="50" charset="-128"/>
                <a:ea typeface="ＭＳ Ｐゴシック" panose="020B0600070205080204" pitchFamily="50" charset="-128"/>
              </a:rPr>
              <a:t>が調査を実施</a:t>
            </a:r>
            <a:endParaRPr lang="en-US" altLang="ja-JP" sz="1200" dirty="0" smtClean="0">
              <a:latin typeface="ＭＳ Ｐゴシック" panose="020B0600070205080204" pitchFamily="50" charset="-128"/>
              <a:ea typeface="ＭＳ Ｐゴシック" panose="020B0600070205080204" pitchFamily="50" charset="-128"/>
            </a:endParaRPr>
          </a:p>
          <a:p>
            <a:pPr algn="just">
              <a:spcBef>
                <a:spcPts val="240"/>
              </a:spcBef>
            </a:pPr>
            <a:r>
              <a:rPr lang="ja-JP" altLang="en-US" sz="1200" dirty="0" smtClean="0">
                <a:latin typeface="ＭＳ Ｐゴシック" panose="020B0600070205080204" pitchFamily="50" charset="-128"/>
                <a:ea typeface="ＭＳ Ｐゴシック" panose="020B0600070205080204" pitchFamily="50" charset="-128"/>
              </a:rPr>
              <a:t>　（調査結果）</a:t>
            </a:r>
            <a:endParaRPr lang="en-US" altLang="ja-JP" sz="12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200" dirty="0" smtClean="0">
                <a:latin typeface="ＭＳ Ｐゴシック" panose="020B0600070205080204" pitchFamily="50" charset="-128"/>
                <a:ea typeface="ＭＳ Ｐゴシック" panose="020B0600070205080204" pitchFamily="50" charset="-128"/>
              </a:rPr>
              <a:t>協力の得られた</a:t>
            </a:r>
            <a:r>
              <a:rPr lang="en-US" altLang="ja-JP" sz="1200" dirty="0" smtClean="0">
                <a:latin typeface="ＭＳ Ｐゴシック" panose="020B0600070205080204" pitchFamily="50" charset="-128"/>
                <a:ea typeface="ＭＳ Ｐゴシック" panose="020B0600070205080204" pitchFamily="50" charset="-128"/>
              </a:rPr>
              <a:t>43</a:t>
            </a:r>
            <a:r>
              <a:rPr lang="ja-JP" altLang="en-US" sz="1200" dirty="0" smtClean="0">
                <a:latin typeface="ＭＳ Ｐゴシック" panose="020B0600070205080204" pitchFamily="50" charset="-128"/>
                <a:ea typeface="ＭＳ Ｐゴシック" panose="020B0600070205080204" pitchFamily="50" charset="-128"/>
              </a:rPr>
              <a:t>薬局、患者</a:t>
            </a:r>
            <a:r>
              <a:rPr lang="en-US" altLang="ja-JP" sz="1200" dirty="0" smtClean="0">
                <a:latin typeface="ＭＳ Ｐゴシック" panose="020B0600070205080204" pitchFamily="50" charset="-128"/>
                <a:ea typeface="ＭＳ Ｐゴシック" panose="020B0600070205080204" pitchFamily="50" charset="-128"/>
              </a:rPr>
              <a:t>66</a:t>
            </a:r>
            <a:r>
              <a:rPr lang="ja-JP" altLang="en-US" sz="1200" dirty="0" smtClean="0">
                <a:latin typeface="ＭＳ Ｐゴシック" panose="020B0600070205080204" pitchFamily="50" charset="-128"/>
                <a:ea typeface="ＭＳ Ｐゴシック" panose="020B0600070205080204" pitchFamily="50" charset="-128"/>
              </a:rPr>
              <a:t>名</a:t>
            </a:r>
            <a:endParaRPr lang="en-US" altLang="ja-JP" sz="1200" dirty="0" smtClean="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200" dirty="0" smtClean="0">
                <a:latin typeface="ＭＳ Ｐゴシック" panose="020B0600070205080204" pitchFamily="50" charset="-128"/>
                <a:ea typeface="ＭＳ Ｐゴシック" panose="020B0600070205080204" pitchFamily="50" charset="-128"/>
              </a:rPr>
              <a:t>残</a:t>
            </a:r>
            <a:r>
              <a:rPr lang="ja-JP" altLang="en-US" sz="1200" dirty="0">
                <a:latin typeface="ＭＳ Ｐゴシック" panose="020B0600070205080204" pitchFamily="50" charset="-128"/>
                <a:ea typeface="ＭＳ Ｐゴシック" panose="020B0600070205080204" pitchFamily="50" charset="-128"/>
              </a:rPr>
              <a:t>薬平均額</a:t>
            </a:r>
            <a:r>
              <a:rPr lang="en-US" altLang="ja-JP" sz="1200" dirty="0">
                <a:latin typeface="ＭＳ Ｐゴシック" panose="020B0600070205080204" pitchFamily="50" charset="-128"/>
                <a:ea typeface="ＭＳ Ｐゴシック" panose="020B0600070205080204" pitchFamily="50" charset="-128"/>
              </a:rPr>
              <a:t>7,786</a:t>
            </a:r>
            <a:r>
              <a:rPr lang="ja-JP" altLang="en-US" sz="1200" dirty="0" smtClean="0">
                <a:latin typeface="ＭＳ Ｐゴシック" panose="020B0600070205080204" pitchFamily="50" charset="-128"/>
                <a:ea typeface="ＭＳ Ｐゴシック" panose="020B0600070205080204" pitchFamily="50" charset="-128"/>
              </a:rPr>
              <a:t>円、最大額</a:t>
            </a:r>
            <a:r>
              <a:rPr lang="en-US" altLang="ja-JP" sz="1200" dirty="0" smtClean="0">
                <a:latin typeface="ＭＳ Ｐゴシック" panose="020B0600070205080204" pitchFamily="50" charset="-128"/>
                <a:ea typeface="ＭＳ Ｐゴシック" panose="020B0600070205080204" pitchFamily="50" charset="-128"/>
              </a:rPr>
              <a:t>104,750</a:t>
            </a:r>
            <a:r>
              <a:rPr lang="ja-JP" altLang="en-US" sz="1200" dirty="0" smtClean="0">
                <a:latin typeface="ＭＳ Ｐゴシック" panose="020B0600070205080204" pitchFamily="50" charset="-128"/>
                <a:ea typeface="ＭＳ Ｐゴシック" panose="020B0600070205080204" pitchFamily="50" charset="-128"/>
              </a:rPr>
              <a:t>円</a:t>
            </a:r>
            <a:endParaRPr lang="en-US" altLang="ja-JP" sz="12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200" dirty="0">
                <a:latin typeface="ＭＳ Ｐゴシック" panose="020B0600070205080204" pitchFamily="50" charset="-128"/>
                <a:ea typeface="ＭＳ Ｐゴシック" panose="020B0600070205080204" pitchFamily="50" charset="-128"/>
              </a:rPr>
              <a:t>飲み忘れの理由：「つい飲み忘れる（</a:t>
            </a:r>
            <a:r>
              <a:rPr lang="en-US" altLang="ja-JP" sz="1200" dirty="0">
                <a:latin typeface="ＭＳ Ｐゴシック" panose="020B0600070205080204" pitchFamily="50" charset="-128"/>
                <a:ea typeface="ＭＳ Ｐゴシック" panose="020B0600070205080204" pitchFamily="50" charset="-128"/>
              </a:rPr>
              <a:t>31</a:t>
            </a:r>
            <a:r>
              <a:rPr lang="ja-JP" altLang="en-US" sz="1200" dirty="0">
                <a:latin typeface="ＭＳ Ｐゴシック" panose="020B0600070205080204" pitchFamily="50" charset="-128"/>
                <a:ea typeface="ＭＳ Ｐゴシック" panose="020B0600070205080204" pitchFamily="50" charset="-128"/>
              </a:rPr>
              <a:t>件）」「自己判断（</a:t>
            </a:r>
            <a:r>
              <a:rPr lang="en-US" altLang="ja-JP" sz="1200" dirty="0">
                <a:latin typeface="ＭＳ Ｐゴシック" panose="020B0600070205080204" pitchFamily="50" charset="-128"/>
                <a:ea typeface="ＭＳ Ｐゴシック" panose="020B0600070205080204" pitchFamily="50" charset="-128"/>
              </a:rPr>
              <a:t>16</a:t>
            </a:r>
            <a:r>
              <a:rPr lang="ja-JP" altLang="en-US" sz="1200" dirty="0">
                <a:latin typeface="ＭＳ Ｐゴシック" panose="020B0600070205080204" pitchFamily="50" charset="-128"/>
                <a:ea typeface="ＭＳ Ｐゴシック" panose="020B0600070205080204" pitchFamily="50" charset="-128"/>
              </a:rPr>
              <a:t>件）」等</a:t>
            </a:r>
            <a:endParaRPr lang="en-US" altLang="ja-JP" sz="12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200" dirty="0">
                <a:latin typeface="ＭＳ Ｐゴシック" panose="020B0600070205080204" pitchFamily="50" charset="-128"/>
                <a:ea typeface="ＭＳ Ｐゴシック" panose="020B0600070205080204" pitchFamily="50" charset="-128"/>
              </a:rPr>
              <a:t>「保管場所を１か所にまとめる」「一包化」等を行っている患者は、残薬が少なかった</a:t>
            </a:r>
            <a:r>
              <a:rPr lang="ja-JP" altLang="en-US" sz="1200" dirty="0" smtClean="0">
                <a:latin typeface="ＭＳ Ｐゴシック" panose="020B0600070205080204" pitchFamily="50" charset="-128"/>
                <a:ea typeface="ＭＳ Ｐゴシック" panose="020B0600070205080204" pitchFamily="50" charset="-128"/>
              </a:rPr>
              <a:t>。</a:t>
            </a:r>
            <a:endParaRPr lang="en-US" altLang="ja-JP" sz="1200" b="1"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1200" dirty="0" smtClean="0">
              <a:latin typeface="ＭＳ Ｐゴシック" panose="020B0600070205080204" pitchFamily="50" charset="-128"/>
              <a:ea typeface="ＭＳ Ｐゴシック" panose="020B0600070205080204" pitchFamily="50" charset="-128"/>
            </a:endParaRPr>
          </a:p>
          <a:p>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b="1" dirty="0" smtClean="0">
                <a:latin typeface="ＭＳ Ｐゴシック" panose="020B0600070205080204" pitchFamily="50" charset="-128"/>
                <a:ea typeface="ＭＳ Ｐゴシック" panose="020B0600070205080204" pitchFamily="50" charset="-128"/>
              </a:rPr>
              <a:t>平成</a:t>
            </a:r>
            <a:r>
              <a:rPr lang="en-US" altLang="ja-JP" sz="1200" b="1" dirty="0" smtClean="0">
                <a:latin typeface="ＭＳ Ｐゴシック" panose="020B0600070205080204" pitchFamily="50" charset="-128"/>
                <a:ea typeface="ＭＳ Ｐゴシック" panose="020B0600070205080204" pitchFamily="50" charset="-128"/>
              </a:rPr>
              <a:t>28</a:t>
            </a:r>
            <a:r>
              <a:rPr lang="ja-JP" altLang="en-US" sz="1200" b="1" dirty="0" smtClean="0">
                <a:latin typeface="ＭＳ Ｐゴシック" panose="020B0600070205080204" pitchFamily="50" charset="-128"/>
                <a:ea typeface="ＭＳ Ｐゴシック" panose="020B0600070205080204" pitchFamily="50" charset="-128"/>
              </a:rPr>
              <a:t>年度モデル事業</a:t>
            </a:r>
            <a:r>
              <a:rPr lang="ja-JP" altLang="en-US" sz="1200" dirty="0" smtClean="0">
                <a:latin typeface="ＭＳ Ｐゴシック" panose="020B0600070205080204" pitchFamily="50" charset="-128"/>
                <a:ea typeface="ＭＳ Ｐゴシック" panose="020B0600070205080204" pitchFamily="50" charset="-128"/>
              </a:rPr>
              <a:t>として以下を実施</a:t>
            </a:r>
            <a:endParaRPr lang="en-US" altLang="ja-JP" sz="1200" dirty="0">
              <a:latin typeface="ＭＳ Ｐゴシック" panose="020B0600070205080204" pitchFamily="50" charset="-128"/>
              <a:ea typeface="ＭＳ Ｐゴシック" panose="020B0600070205080204" pitchFamily="50" charset="-128"/>
            </a:endParaRPr>
          </a:p>
          <a:p>
            <a:pPr algn="just">
              <a:spcBef>
                <a:spcPts val="240"/>
              </a:spcBef>
              <a:spcAft>
                <a:spcPts val="0"/>
              </a:spcAft>
            </a:pP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服薬管理（残薬調整）、残薬リスク</a:t>
            </a:r>
            <a:r>
              <a:rPr lang="ja-JP" altLang="en-US"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・飲み忘れを防ぐ工夫</a:t>
            </a:r>
            <a:r>
              <a:rPr lang="ja-JP" altLang="en-US" sz="12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の啓発</a:t>
            </a:r>
            <a:r>
              <a:rPr lang="ja-JP" altLang="ja-JP"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7780" algn="just"/>
            <a:r>
              <a:rPr lang="ja-JP"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薬局薬剤師が患者及びその家族等に医薬品の適正使用の観点から残薬のリスク</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お薬の飲み忘れを防ぐ工夫</a:t>
            </a:r>
            <a:r>
              <a:rPr lang="ja-JP"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を啓発する</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7780" algn="just"/>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また、</a:t>
            </a:r>
            <a:r>
              <a:rPr lang="ja-JP"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お薬持参</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袋（ブラウンバック）の活用や他職種からの情報提供に基づく服薬管理（残薬調整）を実施</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する。</a:t>
            </a:r>
            <a:endParaRPr lang="en-US" altLang="ja-JP" sz="105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7780" algn="just"/>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b="1"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コンプライアンス・アドヒアランスの向上　＆　残薬問題の解消</a:t>
            </a:r>
          </a:p>
          <a:p>
            <a:pPr marL="17780" algn="r"/>
            <a:endParaRPr lang="ja-JP" altLang="en-US" sz="1200" dirty="0" smtClean="0">
              <a:latin typeface="ＭＳ Ｐゴシック" panose="020B0600070205080204" pitchFamily="50" charset="-128"/>
              <a:ea typeface="ＭＳ Ｐゴシック" panose="020B0600070205080204" pitchFamily="50" charset="-128"/>
            </a:endParaRPr>
          </a:p>
          <a:p>
            <a:pPr marL="304800" indent="-304800" algn="just"/>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実施</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地域</a:t>
            </a:r>
            <a:r>
              <a:rPr lang="ja-JP" altLang="ja-JP" sz="12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12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藤井寺保健所広域管内の薬局</a:t>
            </a:r>
            <a:r>
              <a:rPr lang="ja-JP" altLang="en-US" sz="12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12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354</a:t>
            </a:r>
            <a:r>
              <a:rPr lang="ja-JP" altLang="en-US" sz="12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件</a:t>
            </a:r>
            <a:endParaRPr lang="en-US" altLang="ja-JP" sz="12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12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04800" indent="-304800" algn="just"/>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スケジュール</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04800" indent="-304800" algn="just"/>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H28.8</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大阪府</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薬剤師会</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へ</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事業</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委託</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04800" indent="-304800" algn="just"/>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H28.8</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事業参加薬局を対象とした説明会の開催</a:t>
            </a:r>
          </a:p>
          <a:p>
            <a:pPr marL="304800" indent="-304800" algn="just"/>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H28.9</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11</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モデル事業の実施</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04800" indent="-304800" algn="just"/>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H28.12</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H29.1</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事業</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結果の</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集約</a:t>
            </a:r>
          </a:p>
          <a:p>
            <a:pPr marL="304800" indent="-304800" algn="just"/>
            <a:r>
              <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H29.3</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報告書とりまとめ</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04800" indent="-304800" algn="just"/>
            <a:endParaRPr lang="en-US" altLang="ja-JP" sz="1200" strike="sngStrike"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04800" indent="-304800" algn="just"/>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○今後の課題</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モデル事業の成果を府内の他地域へ展開し、薬剤師</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・薬局のかかりつけ</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機能の強化を</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図</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る</a:t>
            </a:r>
          </a:p>
        </p:txBody>
      </p:sp>
      <p:sp>
        <p:nvSpPr>
          <p:cNvPr id="84" name="環状矢印 83"/>
          <p:cNvSpPr/>
          <p:nvPr/>
        </p:nvSpPr>
        <p:spPr>
          <a:xfrm rot="2907356" flipH="1">
            <a:off x="5006204" y="778304"/>
            <a:ext cx="3404883" cy="3300468"/>
          </a:xfrm>
          <a:prstGeom prst="circularArrow">
            <a:avLst>
              <a:gd name="adj1" fmla="val 3603"/>
              <a:gd name="adj2" fmla="val 725065"/>
              <a:gd name="adj3" fmla="val 20561931"/>
              <a:gd name="adj4" fmla="val 17345965"/>
              <a:gd name="adj5" fmla="val 5971"/>
            </a:avLst>
          </a:prstGeom>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chemeClr val="tx1"/>
              </a:solidFill>
            </a:endParaRPr>
          </a:p>
        </p:txBody>
      </p:sp>
      <p:sp>
        <p:nvSpPr>
          <p:cNvPr id="88" name="正方形/長方形 87"/>
          <p:cNvSpPr/>
          <p:nvPr/>
        </p:nvSpPr>
        <p:spPr>
          <a:xfrm>
            <a:off x="7218280" y="811657"/>
            <a:ext cx="748923" cy="261610"/>
          </a:xfrm>
          <a:prstGeom prst="rect">
            <a:avLst/>
          </a:prstGeom>
        </p:spPr>
        <p:txBody>
          <a:bodyPr wrap="none">
            <a:spAutoFit/>
          </a:bodyPr>
          <a:lstStyle/>
          <a:p>
            <a:pPr algn="ctr"/>
            <a:r>
              <a:rPr lang="ja-JP" altLang="en-US" sz="1050" dirty="0" smtClean="0">
                <a:latin typeface="ＭＳ Ｐゴシック" panose="020B0600070205080204" pitchFamily="50" charset="-128"/>
                <a:ea typeface="ＭＳ Ｐゴシック" panose="020B0600070205080204" pitchFamily="50" charset="-128"/>
              </a:rPr>
              <a:t>情報</a:t>
            </a:r>
            <a:r>
              <a:rPr lang="ja-JP" altLang="en-US" sz="1050" dirty="0">
                <a:latin typeface="ＭＳ Ｐゴシック" panose="020B0600070205080204" pitchFamily="50" charset="-128"/>
                <a:ea typeface="ＭＳ Ｐゴシック" panose="020B0600070205080204" pitchFamily="50" charset="-128"/>
              </a:rPr>
              <a:t>提供</a:t>
            </a:r>
          </a:p>
        </p:txBody>
      </p:sp>
      <p:sp>
        <p:nvSpPr>
          <p:cNvPr id="19" name="正方形/長方形 18"/>
          <p:cNvSpPr/>
          <p:nvPr/>
        </p:nvSpPr>
        <p:spPr>
          <a:xfrm>
            <a:off x="8265368" y="1607518"/>
            <a:ext cx="1236632" cy="415498"/>
          </a:xfrm>
          <a:prstGeom prst="rect">
            <a:avLst/>
          </a:prstGeom>
          <a:noFill/>
        </p:spPr>
        <p:txBody>
          <a:bodyPr wrap="square" rtlCol="0">
            <a:spAutoFit/>
          </a:bodyPr>
          <a:lstStyle/>
          <a:p>
            <a:r>
              <a:rPr lang="ja-JP" altLang="en-US" sz="1050" b="1" u="sng" dirty="0" smtClean="0">
                <a:latin typeface="ＭＳ Ｐゴシック" panose="020B0600070205080204" pitchFamily="50" charset="-128"/>
                <a:ea typeface="ＭＳ Ｐゴシック" panose="020B0600070205080204" pitchFamily="50" charset="-128"/>
              </a:rPr>
              <a:t>かかりつけ</a:t>
            </a:r>
            <a:r>
              <a:rPr lang="en-US" altLang="ja-JP" sz="1050" b="1" u="sng" dirty="0" smtClean="0">
                <a:latin typeface="ＭＳ Ｐゴシック" panose="020B0600070205080204" pitchFamily="50" charset="-128"/>
                <a:ea typeface="ＭＳ Ｐゴシック" panose="020B0600070205080204" pitchFamily="50" charset="-128"/>
              </a:rPr>
              <a:t/>
            </a:r>
            <a:br>
              <a:rPr lang="en-US" altLang="ja-JP" sz="1050" b="1" u="sng" dirty="0" smtClean="0">
                <a:latin typeface="ＭＳ Ｐゴシック" panose="020B0600070205080204" pitchFamily="50" charset="-128"/>
                <a:ea typeface="ＭＳ Ｐゴシック" panose="020B0600070205080204" pitchFamily="50" charset="-128"/>
              </a:rPr>
            </a:br>
            <a:r>
              <a:rPr lang="ja-JP" altLang="en-US" sz="1050" b="1" u="sng" dirty="0" smtClean="0">
                <a:latin typeface="ＭＳ Ｐゴシック" panose="020B0600070205080204" pitchFamily="50" charset="-128"/>
                <a:ea typeface="ＭＳ Ｐゴシック" panose="020B0600070205080204" pitchFamily="50" charset="-128"/>
              </a:rPr>
              <a:t>薬剤師</a:t>
            </a:r>
            <a:r>
              <a:rPr lang="ja-JP" altLang="en-US" sz="1050" b="1" u="sng" dirty="0">
                <a:latin typeface="ＭＳ Ｐゴシック" panose="020B0600070205080204" pitchFamily="50" charset="-128"/>
                <a:ea typeface="ＭＳ Ｐゴシック" panose="020B0600070205080204" pitchFamily="50" charset="-128"/>
              </a:rPr>
              <a:t>・薬局</a:t>
            </a:r>
          </a:p>
        </p:txBody>
      </p:sp>
      <p:cxnSp>
        <p:nvCxnSpPr>
          <p:cNvPr id="6" name="直線コネクタ 5"/>
          <p:cNvCxnSpPr/>
          <p:nvPr/>
        </p:nvCxnSpPr>
        <p:spPr>
          <a:xfrm>
            <a:off x="4953000" y="476672"/>
            <a:ext cx="0" cy="594928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正方形/長方形 4"/>
          <p:cNvSpPr/>
          <p:nvPr/>
        </p:nvSpPr>
        <p:spPr>
          <a:xfrm>
            <a:off x="5097016" y="595633"/>
            <a:ext cx="874060" cy="276999"/>
          </a:xfrm>
          <a:prstGeom prst="rect">
            <a:avLst/>
          </a:prstGeom>
        </p:spPr>
        <p:txBody>
          <a:bodyPr wrap="square">
            <a:spAutoFit/>
          </a:bodyPr>
          <a:lstStyle/>
          <a:p>
            <a:r>
              <a:rPr lang="ja-JP"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概要図</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5097016" y="3043905"/>
            <a:ext cx="1238458" cy="276999"/>
          </a:xfrm>
          <a:prstGeom prst="rect">
            <a:avLst/>
          </a:prstGeom>
        </p:spPr>
        <p:txBody>
          <a:bodyPr wrap="square">
            <a:spAutoFit/>
          </a:bodyPr>
          <a:lstStyle/>
          <a:p>
            <a:r>
              <a:rPr lang="ja-JP"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啓発</a:t>
            </a:r>
            <a:r>
              <a:rPr lang="ja-JP" altLang="en-US" sz="1200" dirty="0">
                <a:latin typeface="ＭＳ Ｐゴシック" panose="020B0600070205080204" pitchFamily="50" charset="-128"/>
                <a:ea typeface="ＭＳ Ｐゴシック" panose="020B0600070205080204" pitchFamily="50" charset="-128"/>
              </a:rPr>
              <a:t>の</a:t>
            </a:r>
            <a:r>
              <a:rPr lang="ja-JP" altLang="en-US" sz="1200" dirty="0" smtClean="0">
                <a:latin typeface="ＭＳ Ｐゴシック" panose="020B0600070205080204" pitchFamily="50" charset="-128"/>
                <a:ea typeface="ＭＳ Ｐゴシック" panose="020B0600070205080204" pitchFamily="50" charset="-128"/>
              </a:rPr>
              <a:t>流れ</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grpSp>
        <p:nvGrpSpPr>
          <p:cNvPr id="17" name="グループ化 16"/>
          <p:cNvGrpSpPr/>
          <p:nvPr/>
        </p:nvGrpSpPr>
        <p:grpSpPr>
          <a:xfrm>
            <a:off x="5097016" y="3248896"/>
            <a:ext cx="4698766" cy="3060424"/>
            <a:chOff x="5097016" y="2780928"/>
            <a:chExt cx="4698766" cy="3060424"/>
          </a:xfrm>
        </p:grpSpPr>
        <p:grpSp>
          <p:nvGrpSpPr>
            <p:cNvPr id="30" name="グループ化 29"/>
            <p:cNvGrpSpPr/>
            <p:nvPr/>
          </p:nvGrpSpPr>
          <p:grpSpPr>
            <a:xfrm>
              <a:off x="5097016" y="2780928"/>
              <a:ext cx="4698766" cy="3060424"/>
              <a:chOff x="5241032" y="2924944"/>
              <a:chExt cx="4698766" cy="3060424"/>
            </a:xfrm>
          </p:grpSpPr>
          <p:sp>
            <p:nvSpPr>
              <p:cNvPr id="89" name="テキスト ボックス 12"/>
              <p:cNvSpPr txBox="1">
                <a:spLocks noChangeArrowheads="1"/>
              </p:cNvSpPr>
              <p:nvPr/>
            </p:nvSpPr>
            <p:spPr bwMode="auto">
              <a:xfrm>
                <a:off x="5974293" y="4964617"/>
                <a:ext cx="3499866" cy="424092"/>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tabLst/>
                </a:pPr>
                <a:r>
                  <a:rPr kumimoji="0" lang="ja-JP" altLang="ja-JP" sz="1050" b="1" i="0" u="sng"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残薬のリスクを啓発</a:t>
                </a:r>
                <a:r>
                  <a:rPr kumimoji="0" lang="ja-JP" altLang="ja-JP" sz="105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。ブラウンバッグ（お薬バッグ）の配布</a:t>
                </a:r>
                <a:r>
                  <a:rPr kumimoji="0" lang="ja-JP" altLang="en-US" sz="105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、服薬管理・残薬調整</a:t>
                </a:r>
                <a:endParaRPr kumimoji="0" lang="ja-JP" altLang="ja-JP"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37" name="正方形/長方形 36"/>
              <p:cNvSpPr/>
              <p:nvPr/>
            </p:nvSpPr>
            <p:spPr>
              <a:xfrm>
                <a:off x="5241032" y="2924944"/>
                <a:ext cx="1321196" cy="253916"/>
              </a:xfrm>
              <a:prstGeom prst="rect">
                <a:avLst/>
              </a:prstGeom>
            </p:spPr>
            <p:txBody>
              <a:bodyPr wrap="non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①自己紹介・声掛け</a:t>
                </a:r>
                <a:endParaRPr kumimoji="0" lang="ja-JP" altLang="ja-JP" sz="1050" dirty="0">
                  <a:latin typeface="ＭＳ Ｐゴシック" panose="020B0600070205080204" pitchFamily="50" charset="-128"/>
                  <a:ea typeface="ＭＳ Ｐゴシック" panose="020B0600070205080204" pitchFamily="50" charset="-128"/>
                </a:endParaRPr>
              </a:p>
            </p:txBody>
          </p:sp>
          <p:sp>
            <p:nvSpPr>
              <p:cNvPr id="38" name="正方形/長方形 37"/>
              <p:cNvSpPr/>
              <p:nvPr/>
            </p:nvSpPr>
            <p:spPr>
              <a:xfrm>
                <a:off x="5241032" y="3235621"/>
                <a:ext cx="2533066" cy="253916"/>
              </a:xfrm>
              <a:prstGeom prst="rect">
                <a:avLst/>
              </a:prstGeom>
            </p:spPr>
            <p:txBody>
              <a:bodyPr wrap="non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②服用薬の確認（薬歴・お薬手帳の活用）</a:t>
                </a:r>
                <a:endParaRPr kumimoji="0" lang="ja-JP" altLang="ja-JP" sz="1050" dirty="0">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5887999" y="4375198"/>
                <a:ext cx="1518364" cy="253916"/>
              </a:xfrm>
              <a:prstGeom prst="rect">
                <a:avLst/>
              </a:prstGeom>
            </p:spPr>
            <p:txBody>
              <a:bodyPr wrap="non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ａ．服薬良好（残薬なし）</a:t>
                </a:r>
                <a:endParaRPr kumimoji="0" lang="ja-JP" altLang="ja-JP" sz="1050" dirty="0">
                  <a:latin typeface="ＭＳ Ｐゴシック" panose="020B0600070205080204" pitchFamily="50" charset="-128"/>
                  <a:ea typeface="ＭＳ Ｐゴシック" panose="020B0600070205080204" pitchFamily="50" charset="-128"/>
                </a:endParaRPr>
              </a:p>
            </p:txBody>
          </p:sp>
          <p:sp>
            <p:nvSpPr>
              <p:cNvPr id="42" name="正方形/長方形 41"/>
              <p:cNvSpPr/>
              <p:nvPr/>
            </p:nvSpPr>
            <p:spPr>
              <a:xfrm>
                <a:off x="7187102" y="3538288"/>
                <a:ext cx="2752696" cy="253916"/>
              </a:xfrm>
              <a:prstGeom prst="rect">
                <a:avLst/>
              </a:prstGeom>
            </p:spPr>
            <p:txBody>
              <a:bodyPr wrap="squar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○お薬手帳のない</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方</a:t>
                </a: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１冊</a:t>
                </a: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にまとめていない</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方</a:t>
                </a:r>
                <a:endParaRPr kumimoji="0"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4" name="正方形/長方形 43"/>
              <p:cNvSpPr/>
              <p:nvPr/>
            </p:nvSpPr>
            <p:spPr>
              <a:xfrm>
                <a:off x="5241032" y="3546298"/>
                <a:ext cx="857927" cy="253916"/>
              </a:xfrm>
              <a:prstGeom prst="rect">
                <a:avLst/>
              </a:prstGeom>
            </p:spPr>
            <p:txBody>
              <a:bodyPr wrap="non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③服薬指導</a:t>
                </a:r>
                <a:endParaRPr kumimoji="0" lang="ja-JP" altLang="ja-JP" sz="1050" dirty="0">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5529064" y="3735440"/>
                <a:ext cx="1486304" cy="577081"/>
              </a:xfrm>
              <a:prstGeom prst="rect">
                <a:avLst/>
              </a:prstGeom>
            </p:spPr>
            <p:txBody>
              <a:bodyPr wrap="non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ア．服薬状況の</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確認</a:t>
                </a:r>
                <a:endParaRPr kumimoji="0"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eaLnBrk="0" fontAlgn="base" hangingPunct="0">
                  <a:spcBef>
                    <a:spcPct val="0"/>
                  </a:spcBef>
                  <a:spcAft>
                    <a:spcPct val="0"/>
                  </a:spcAft>
                </a:pP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服薬</a:t>
                </a: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状況の確認</a:t>
                </a:r>
                <a:endParaRPr kumimoji="0" lang="ja-JP" altLang="ja-JP" sz="1050" dirty="0">
                  <a:latin typeface="ＭＳ Ｐゴシック" panose="020B0600070205080204" pitchFamily="50" charset="-128"/>
                  <a:ea typeface="ＭＳ Ｐゴシック" panose="020B0600070205080204" pitchFamily="50" charset="-128"/>
                </a:endParaRPr>
              </a:p>
              <a:p>
                <a:pPr lvl="0" eaLnBrk="0" fontAlgn="base" hangingPunct="0">
                  <a:spcBef>
                    <a:spcPct val="0"/>
                  </a:spcBef>
                  <a:spcAft>
                    <a:spcPct val="0"/>
                  </a:spcAft>
                </a:pP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残薬の内容の確認</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kumimoji="0" lang="ja-JP" altLang="ja-JP" sz="1050" dirty="0">
                  <a:latin typeface="ＭＳ Ｐゴシック" panose="020B0600070205080204" pitchFamily="50" charset="-128"/>
                  <a:ea typeface="ＭＳ Ｐゴシック" panose="020B0600070205080204" pitchFamily="50" charset="-128"/>
                </a:endParaRPr>
              </a:p>
            </p:txBody>
          </p:sp>
          <p:sp>
            <p:nvSpPr>
              <p:cNvPr id="46" name="正方形/長方形 45"/>
              <p:cNvSpPr/>
              <p:nvPr/>
            </p:nvSpPr>
            <p:spPr>
              <a:xfrm>
                <a:off x="5536953" y="5460756"/>
                <a:ext cx="2589383" cy="253916"/>
              </a:xfrm>
              <a:prstGeom prst="rect">
                <a:avLst/>
              </a:prstGeom>
            </p:spPr>
            <p:txBody>
              <a:bodyPr wrap="square">
                <a:spAutoFit/>
              </a:bodyPr>
              <a:lstStyle/>
              <a:p>
                <a:pPr lvl="0" eaLnBrk="0" fontAlgn="base" hangingPunct="0">
                  <a:spcBef>
                    <a:spcPct val="0"/>
                  </a:spcBef>
                  <a:spcAft>
                    <a:spcPct val="0"/>
                  </a:spcAft>
                </a:pP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イ．</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お薬</a:t>
                </a: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の飲み忘れ</a:t>
                </a:r>
                <a:r>
                  <a:rPr kumimoji="0"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を防ぐ</a:t>
                </a: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工夫を</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啓発</a:t>
                </a:r>
                <a:endParaRPr kumimoji="0"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7" name="正方形/長方形 46"/>
              <p:cNvSpPr/>
              <p:nvPr/>
            </p:nvSpPr>
            <p:spPr>
              <a:xfrm>
                <a:off x="5888000" y="4685701"/>
                <a:ext cx="3750138" cy="253916"/>
              </a:xfrm>
              <a:prstGeom prst="rect">
                <a:avLst/>
              </a:prstGeom>
            </p:spPr>
            <p:txBody>
              <a:bodyPr wrap="square">
                <a:spAutoFit/>
              </a:bodyPr>
              <a:lstStyle/>
              <a:p>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ｂ．服薬に問題あり（残薬あり）・服薬状況が不明（把握できない）</a:t>
                </a:r>
                <a:endParaRPr lang="ja-JP" altLang="en-US" sz="1050"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5605689" y="5714672"/>
                <a:ext cx="3868469" cy="234608"/>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ja-JP" sz="1050" b="1" u="sng"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１か所</a:t>
                </a:r>
                <a:r>
                  <a:rPr kumimoji="0" lang="ja-JP" altLang="ja-JP" sz="1050" b="1" u="sng" dirty="0">
                    <a:latin typeface="ＭＳ Ｐゴシック" panose="020B0600070205080204" pitchFamily="50" charset="-128"/>
                    <a:ea typeface="ＭＳ Ｐゴシック" panose="020B0600070205080204" pitchFamily="50" charset="-128"/>
                    <a:cs typeface="Times New Roman" panose="02020603050405020304" pitchFamily="18" charset="0"/>
                  </a:rPr>
                  <a:t>に</a:t>
                </a:r>
                <a:r>
                  <a:rPr kumimoji="0" lang="ja-JP" altLang="ja-JP" sz="1050" b="1" u="sng"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まとめて</a:t>
                </a:r>
                <a:r>
                  <a:rPr kumimoji="0" lang="ja-JP" altLang="en-US" sz="1050" b="1" u="sng"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保管する、</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一</a:t>
                </a:r>
                <a:r>
                  <a:rPr kumimoji="0"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包化、お薬</a:t>
                </a:r>
                <a:r>
                  <a:rPr kumimoji="0"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カレンダー</a:t>
                </a: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の利用</a:t>
                </a:r>
                <a:r>
                  <a:rPr kumimoji="0"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等</a:t>
                </a:r>
                <a:endParaRPr kumimoji="0"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cxnSp>
            <p:nvCxnSpPr>
              <p:cNvPr id="7" name="直線矢印コネクタ 6"/>
              <p:cNvCxnSpPr/>
              <p:nvPr/>
            </p:nvCxnSpPr>
            <p:spPr>
              <a:xfrm>
                <a:off x="5878226" y="3137156"/>
                <a:ext cx="0" cy="162000"/>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48" name="直線矢印コネクタ 47"/>
              <p:cNvCxnSpPr/>
              <p:nvPr/>
            </p:nvCxnSpPr>
            <p:spPr>
              <a:xfrm>
                <a:off x="5877730" y="3443289"/>
                <a:ext cx="0" cy="162000"/>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51" name="直線矢印コネクタ 50"/>
              <p:cNvCxnSpPr/>
              <p:nvPr/>
            </p:nvCxnSpPr>
            <p:spPr>
              <a:xfrm flipH="1" flipV="1">
                <a:off x="6033120" y="3673256"/>
                <a:ext cx="1206085" cy="0"/>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72" name="直線矢印コネクタ 71"/>
              <p:cNvCxnSpPr/>
              <p:nvPr/>
            </p:nvCxnSpPr>
            <p:spPr>
              <a:xfrm>
                <a:off x="5732359" y="4514453"/>
                <a:ext cx="216000" cy="0"/>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sp>
            <p:nvSpPr>
              <p:cNvPr id="21" name="左大かっこ 20"/>
              <p:cNvSpPr/>
              <p:nvPr/>
            </p:nvSpPr>
            <p:spPr>
              <a:xfrm>
                <a:off x="5529064" y="3789368"/>
                <a:ext cx="45719" cy="2196000"/>
              </a:xfrm>
              <a:prstGeom prst="leftBracket">
                <a:avLst/>
              </a:prstGeom>
              <a:ln w="19050"/>
              <a:effectLst/>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25" name="正方形/長方形 24"/>
              <p:cNvSpPr/>
              <p:nvPr/>
            </p:nvSpPr>
            <p:spPr>
              <a:xfrm>
                <a:off x="7187102" y="3804106"/>
                <a:ext cx="2029723" cy="253916"/>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kumimoji="0" lang="ja-JP" altLang="ja-JP" sz="1050" b="1" u="sng" dirty="0">
                    <a:latin typeface="ＭＳ Ｐゴシック" panose="020B0600070205080204" pitchFamily="50" charset="-128"/>
                    <a:ea typeface="ＭＳ Ｐゴシック" panose="020B0600070205080204" pitchFamily="50" charset="-128"/>
                    <a:cs typeface="Times New Roman" panose="02020603050405020304" pitchFamily="18" charset="0"/>
                  </a:rPr>
                  <a:t>お薬手帳の重要性について説明</a:t>
                </a:r>
              </a:p>
            </p:txBody>
          </p:sp>
        </p:grpSp>
        <p:cxnSp>
          <p:nvCxnSpPr>
            <p:cNvPr id="9" name="カギ線コネクタ 8"/>
            <p:cNvCxnSpPr/>
            <p:nvPr/>
          </p:nvCxnSpPr>
          <p:spPr>
            <a:xfrm>
              <a:off x="7530696" y="3231662"/>
              <a:ext cx="370090" cy="216000"/>
            </a:xfrm>
            <a:prstGeom prst="bentConnector2">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13" name="カギ線コネクタ 12"/>
            <p:cNvCxnSpPr/>
            <p:nvPr/>
          </p:nvCxnSpPr>
          <p:spPr>
            <a:xfrm rot="16200000" flipH="1">
              <a:off x="5403836" y="4305162"/>
              <a:ext cx="576000" cy="216000"/>
            </a:xfrm>
            <a:prstGeom prst="bentConnector2">
              <a:avLst/>
            </a:prstGeom>
            <a:ln>
              <a:tailEnd type="triangle"/>
            </a:ln>
            <a:effectLst/>
          </p:spPr>
          <p:style>
            <a:lnRef idx="3">
              <a:schemeClr val="dk1"/>
            </a:lnRef>
            <a:fillRef idx="0">
              <a:schemeClr val="dk1"/>
            </a:fillRef>
            <a:effectRef idx="2">
              <a:schemeClr val="dk1"/>
            </a:effectRef>
            <a:fontRef idx="minor">
              <a:schemeClr val="tx1"/>
            </a:fontRef>
          </p:style>
        </p:cxnSp>
      </p:grpSp>
      <p:sp>
        <p:nvSpPr>
          <p:cNvPr id="71" name="正方形/長方形 70"/>
          <p:cNvSpPr/>
          <p:nvPr/>
        </p:nvSpPr>
        <p:spPr>
          <a:xfrm>
            <a:off x="0" y="23720"/>
            <a:ext cx="9906000" cy="452952"/>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b="1" dirty="0" smtClean="0">
                <a:latin typeface="ＭＳ Ｐゴシック" panose="020B0600070205080204" pitchFamily="50" charset="-128"/>
                <a:ea typeface="ＭＳ Ｐゴシック" panose="020B0600070205080204" pitchFamily="50" charset="-128"/>
              </a:rPr>
              <a:t>服薬</a:t>
            </a:r>
            <a:r>
              <a:rPr lang="ja-JP" altLang="en-US" b="1" dirty="0">
                <a:latin typeface="ＭＳ Ｐゴシック" panose="020B0600070205080204" pitchFamily="50" charset="-128"/>
                <a:ea typeface="ＭＳ Ｐゴシック" panose="020B0600070205080204" pitchFamily="50" charset="-128"/>
              </a:rPr>
              <a:t>管理（残薬調整）</a:t>
            </a:r>
            <a:r>
              <a:rPr lang="ja-JP" altLang="en-US" b="1" dirty="0" smtClean="0">
                <a:latin typeface="ＭＳ Ｐゴシック" panose="020B0600070205080204" pitchFamily="50" charset="-128"/>
                <a:ea typeface="ＭＳ Ｐゴシック" panose="020B0600070205080204" pitchFamily="50" charset="-128"/>
              </a:rPr>
              <a:t>の</a:t>
            </a:r>
            <a:r>
              <a:rPr lang="ja-JP" altLang="en-US" b="1" dirty="0" smtClean="0">
                <a:solidFill>
                  <a:schemeClr val="tx1"/>
                </a:solidFill>
                <a:latin typeface="ＭＳ Ｐゴシック" panose="020B0600070205080204" pitchFamily="50" charset="-128"/>
                <a:ea typeface="ＭＳ Ｐゴシック" panose="020B0600070205080204" pitchFamily="50" charset="-128"/>
              </a:rPr>
              <a:t>推進にかかる取り組み</a:t>
            </a:r>
            <a:endParaRPr lang="en-US" altLang="ja-JP" b="1" dirty="0" smtClean="0">
              <a:solidFill>
                <a:schemeClr val="tx1"/>
              </a:solidFill>
              <a:latin typeface="ＭＳ Ｐゴシック" panose="020B0600070205080204" pitchFamily="50" charset="-128"/>
              <a:ea typeface="ＭＳ Ｐゴシック" panose="020B0600070205080204" pitchFamily="50" charset="-128"/>
            </a:endParaRPr>
          </a:p>
        </p:txBody>
      </p:sp>
      <p:grpSp>
        <p:nvGrpSpPr>
          <p:cNvPr id="76" name="グループ化 75"/>
          <p:cNvGrpSpPr/>
          <p:nvPr/>
        </p:nvGrpSpPr>
        <p:grpSpPr>
          <a:xfrm>
            <a:off x="200472" y="1123996"/>
            <a:ext cx="4716112" cy="1055989"/>
            <a:chOff x="200472" y="1176260"/>
            <a:chExt cx="4716112" cy="788550"/>
          </a:xfrm>
        </p:grpSpPr>
        <p:cxnSp>
          <p:nvCxnSpPr>
            <p:cNvPr id="18" name="直線コネクタ 17"/>
            <p:cNvCxnSpPr/>
            <p:nvPr/>
          </p:nvCxnSpPr>
          <p:spPr>
            <a:xfrm>
              <a:off x="1208584" y="1176260"/>
              <a:ext cx="3708000" cy="0"/>
            </a:xfrm>
            <a:prstGeom prst="line">
              <a:avLst/>
            </a:prstGeom>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4916584" y="1176260"/>
              <a:ext cx="0" cy="787662"/>
            </a:xfrm>
            <a:prstGeom prst="line">
              <a:avLst/>
            </a:prstGeom>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flipH="1">
              <a:off x="200472" y="1964810"/>
              <a:ext cx="4716112" cy="0"/>
            </a:xfrm>
            <a:prstGeom prst="line">
              <a:avLst/>
            </a:prstGeom>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flipV="1">
              <a:off x="200472" y="1176261"/>
              <a:ext cx="0" cy="788549"/>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a:off x="200472" y="1176260"/>
              <a:ext cx="180000" cy="0"/>
            </a:xfrm>
            <a:prstGeom prst="line">
              <a:avLst/>
            </a:prstGeom>
          </p:spPr>
          <p:style>
            <a:lnRef idx="1">
              <a:schemeClr val="dk1"/>
            </a:lnRef>
            <a:fillRef idx="0">
              <a:schemeClr val="dk1"/>
            </a:fillRef>
            <a:effectRef idx="0">
              <a:schemeClr val="dk1"/>
            </a:effectRef>
            <a:fontRef idx="minor">
              <a:schemeClr val="tx1"/>
            </a:fontRef>
          </p:style>
        </p:cxnSp>
      </p:grpSp>
      <p:sp>
        <p:nvSpPr>
          <p:cNvPr id="77" name="下矢印 76"/>
          <p:cNvSpPr/>
          <p:nvPr/>
        </p:nvSpPr>
        <p:spPr>
          <a:xfrm>
            <a:off x="2202305" y="2138457"/>
            <a:ext cx="360040" cy="288032"/>
          </a:xfrm>
          <a:prstGeom prst="downArrow">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 name="グループ化 1"/>
          <p:cNvGrpSpPr/>
          <p:nvPr/>
        </p:nvGrpSpPr>
        <p:grpSpPr>
          <a:xfrm>
            <a:off x="200472" y="2748000"/>
            <a:ext cx="4718853" cy="1088169"/>
            <a:chOff x="200472" y="2649355"/>
            <a:chExt cx="4718853" cy="1088169"/>
          </a:xfrm>
        </p:grpSpPr>
        <p:cxnSp>
          <p:nvCxnSpPr>
            <p:cNvPr id="73" name="直線コネクタ 72"/>
            <p:cNvCxnSpPr/>
            <p:nvPr/>
          </p:nvCxnSpPr>
          <p:spPr>
            <a:xfrm>
              <a:off x="4451325" y="2649355"/>
              <a:ext cx="468000" cy="0"/>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4917285" y="2649355"/>
              <a:ext cx="0" cy="1088169"/>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H="1">
              <a:off x="200472" y="3737524"/>
              <a:ext cx="4716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200472" y="2649355"/>
              <a:ext cx="0" cy="1088169"/>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200472" y="2649355"/>
              <a:ext cx="72000" cy="0"/>
            </a:xfrm>
            <a:prstGeom prst="line">
              <a:avLst/>
            </a:prstGeom>
          </p:spPr>
          <p:style>
            <a:lnRef idx="1">
              <a:schemeClr val="dk1"/>
            </a:lnRef>
            <a:fillRef idx="0">
              <a:schemeClr val="dk1"/>
            </a:fillRef>
            <a:effectRef idx="0">
              <a:schemeClr val="dk1"/>
            </a:effectRef>
            <a:fontRef idx="minor">
              <a:schemeClr val="tx1"/>
            </a:fontRef>
          </p:style>
        </p:cxnSp>
      </p:grpSp>
      <p:sp>
        <p:nvSpPr>
          <p:cNvPr id="8" name="正方形/長方形 7"/>
          <p:cNvSpPr/>
          <p:nvPr/>
        </p:nvSpPr>
        <p:spPr>
          <a:xfrm>
            <a:off x="6172264" y="2433082"/>
            <a:ext cx="3749288" cy="707886"/>
          </a:xfrm>
          <a:prstGeom prst="rect">
            <a:avLst/>
          </a:prstGeom>
        </p:spPr>
        <p:txBody>
          <a:bodyPr wrap="square">
            <a:spAutoFit/>
          </a:bodyPr>
          <a:lstStyle/>
          <a:p>
            <a:pPr>
              <a:lnSpc>
                <a:spcPts val="1200"/>
              </a:lnSpc>
            </a:pP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ブラウンバッグ（運動）とは：</a:t>
            </a:r>
            <a:endParaRPr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nSpc>
                <a:spcPts val="1200"/>
              </a:lnSpc>
            </a:pPr>
            <a:r>
              <a:rPr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薬局が、患者に医薬品を入れるバッグを配布し</a:t>
            </a: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r>
            <a:br>
              <a:rPr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b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患者は服用</a:t>
            </a:r>
            <a:r>
              <a:rPr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して</a:t>
            </a: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いる薬を入れて薬局</a:t>
            </a:r>
            <a:r>
              <a:rPr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に</a:t>
            </a: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持参する。</a:t>
            </a:r>
            <a:r>
              <a:rPr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r>
            <a:br>
              <a:rPr lang="en-US"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b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薬剤師</a:t>
            </a:r>
            <a:r>
              <a:rPr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は</a:t>
            </a: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内容</a:t>
            </a:r>
            <a:r>
              <a:rPr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を確認</a:t>
            </a:r>
            <a:r>
              <a:rPr lang="ja-JP" altLang="en-US"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して服薬</a:t>
            </a:r>
            <a:r>
              <a:rPr lang="ja-JP" altLang="en-US" sz="1050" dirty="0">
                <a:latin typeface="ＭＳ Ｐゴシック" panose="020B0600070205080204" pitchFamily="50" charset="-128"/>
                <a:ea typeface="ＭＳ Ｐゴシック" panose="020B0600070205080204" pitchFamily="50" charset="-128"/>
                <a:cs typeface="Times New Roman" panose="02020603050405020304" pitchFamily="18" charset="0"/>
              </a:rPr>
              <a:t>指導</a:t>
            </a:r>
            <a:r>
              <a:rPr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等</a:t>
            </a:r>
            <a:r>
              <a:rPr lang="ja-JP" altLang="ja-JP" sz="1050" dirty="0">
                <a:latin typeface="ＭＳ Ｐゴシック" panose="020B0600070205080204" pitchFamily="50" charset="-128"/>
                <a:ea typeface="ＭＳ Ｐゴシック" panose="020B0600070205080204" pitchFamily="50" charset="-128"/>
                <a:cs typeface="Times New Roman" panose="02020603050405020304" pitchFamily="18" charset="0"/>
              </a:rPr>
              <a:t>の薬学管理を実施</a:t>
            </a:r>
            <a:r>
              <a:rPr lang="ja-JP" altLang="ja-JP" sz="105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する。</a:t>
            </a:r>
            <a:endParaRPr lang="ja-JP" altLang="en-US" sz="1050" dirty="0">
              <a:latin typeface="ＭＳ Ｐゴシック" panose="020B0600070205080204" pitchFamily="50" charset="-128"/>
              <a:ea typeface="ＭＳ Ｐゴシック" panose="020B0600070205080204" pitchFamily="50" charset="-128"/>
            </a:endParaRPr>
          </a:p>
        </p:txBody>
      </p:sp>
      <p:sp>
        <p:nvSpPr>
          <p:cNvPr id="10" name="正方形/長方形 9"/>
          <p:cNvSpPr/>
          <p:nvPr/>
        </p:nvSpPr>
        <p:spPr>
          <a:xfrm>
            <a:off x="8985448" y="1027681"/>
            <a:ext cx="611917" cy="253916"/>
          </a:xfrm>
          <a:prstGeom prst="rect">
            <a:avLst/>
          </a:prstGeom>
        </p:spPr>
        <p:txBody>
          <a:bodyPr wrap="square">
            <a:spAutoFit/>
          </a:bodyPr>
          <a:lstStyle/>
          <a:p>
            <a:pPr algn="ctr"/>
            <a:r>
              <a:rPr lang="ja-JP" altLang="en-US" sz="1050" dirty="0" smtClean="0">
                <a:latin typeface="ＭＳ Ｐゴシック" panose="020B0600070205080204" pitchFamily="50" charset="-128"/>
                <a:ea typeface="ＭＳ Ｐゴシック" panose="020B0600070205080204" pitchFamily="50" charset="-128"/>
              </a:rPr>
              <a:t>支援</a:t>
            </a:r>
            <a:endParaRPr lang="ja-JP" altLang="en-US" sz="1050" dirty="0">
              <a:latin typeface="ＭＳ Ｐゴシック" panose="020B0600070205080204" pitchFamily="50" charset="-128"/>
              <a:ea typeface="ＭＳ Ｐゴシック" panose="020B0600070205080204" pitchFamily="50" charset="-128"/>
            </a:endParaRPr>
          </a:p>
        </p:txBody>
      </p:sp>
      <p:sp>
        <p:nvSpPr>
          <p:cNvPr id="11" name="下矢印 10"/>
          <p:cNvSpPr/>
          <p:nvPr/>
        </p:nvSpPr>
        <p:spPr>
          <a:xfrm rot="2700000">
            <a:off x="8880660" y="1112873"/>
            <a:ext cx="229379" cy="205963"/>
          </a:xfrm>
          <a:prstGeom prst="downArrow">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円弧 11"/>
          <p:cNvSpPr/>
          <p:nvPr/>
        </p:nvSpPr>
        <p:spPr>
          <a:xfrm rot="182849">
            <a:off x="7526199" y="2159565"/>
            <a:ext cx="665612" cy="448293"/>
          </a:xfrm>
          <a:prstGeom prst="arc">
            <a:avLst>
              <a:gd name="adj1" fmla="val 15333040"/>
              <a:gd name="adj2" fmla="val 2013171"/>
            </a:avLst>
          </a:prstGeom>
          <a:ln w="19050">
            <a:headEnd type="arrow"/>
            <a:tailEnd w="lg" len="lg"/>
          </a:ln>
          <a:effectLst/>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20" name="正方形/長方形 19"/>
          <p:cNvSpPr/>
          <p:nvPr/>
        </p:nvSpPr>
        <p:spPr>
          <a:xfrm>
            <a:off x="2504728" y="2191018"/>
            <a:ext cx="1779654" cy="276999"/>
          </a:xfrm>
          <a:prstGeom prst="rect">
            <a:avLst/>
          </a:prstGeom>
        </p:spPr>
        <p:txBody>
          <a:bodyPr wrap="none">
            <a:spAutoFit/>
          </a:bodyPr>
          <a:lstStyle/>
          <a:p>
            <a:r>
              <a:rPr lang="ja-JP" altLang="en-US" sz="1200" i="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この調査結果を踏まえて</a:t>
            </a:r>
            <a:endParaRPr lang="en-US" altLang="ja-JP" sz="1200" i="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647213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209</Words>
  <Application>Microsoft Office PowerPoint</Application>
  <PresentationFormat>A4 210 x 297 mm</PresentationFormat>
  <Paragraphs>54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2017-01-05T04:35:17Z</dcterms:created>
  <dcterms:modified xsi:type="dcterms:W3CDTF">2017-01-19T09:32:32Z</dcterms:modified>
</cp:coreProperties>
</file>