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FF66"/>
    <a:srgbClr val="29486D"/>
    <a:srgbClr val="CC0000"/>
    <a:srgbClr val="73B2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8" autoAdjust="0"/>
    <p:restoredTop sz="94434" autoAdjust="0"/>
  </p:normalViewPr>
  <p:slideViewPr>
    <p:cSldViewPr>
      <p:cViewPr varScale="1">
        <p:scale>
          <a:sx n="74" d="100"/>
          <a:sy n="74" d="100"/>
        </p:scale>
        <p:origin x="-990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A36E2C75-F339-43C5-B6E7-987AD6FB05B1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4BA8DD29-CEB5-439A-B0DC-EEFB7820C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3920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F0803522-A93F-4F63-AB3C-6B5FF8168F38}" type="datetimeFigureOut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5"/>
            <a:ext cx="5445760" cy="447270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4011C5C-A68A-4C76-A869-B1AF4F1BF6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2119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dirty="0" smtClean="0"/>
              <a:t>かかりつけ</a:t>
            </a:r>
            <a:r>
              <a:rPr lang="ja-JP" altLang="ja-JP" dirty="0"/>
              <a:t>薬剤師・薬局</a:t>
            </a:r>
            <a:r>
              <a:rPr lang="ja-JP" altLang="ja-JP" dirty="0" smtClean="0"/>
              <a:t>の</a:t>
            </a:r>
            <a:r>
              <a:rPr lang="ja-JP" altLang="en-US" dirty="0" smtClean="0"/>
              <a:t>基本的機能</a:t>
            </a:r>
            <a:endParaRPr lang="en-US" altLang="ja-JP" dirty="0"/>
          </a:p>
          <a:p>
            <a:r>
              <a:rPr lang="ja-JP" altLang="ja-JP" dirty="0"/>
              <a:t>３つの機能とは「服薬情報の一元的管理・継続的把握」「２４時間対応・在宅対応」「医療機関等との連携</a:t>
            </a:r>
            <a:r>
              <a:rPr lang="ja-JP" altLang="ja-JP" dirty="0" smtClean="0"/>
              <a:t>」</a:t>
            </a:r>
            <a:r>
              <a:rPr lang="ja-JP" altLang="en-US" dirty="0" smtClean="0"/>
              <a:t>に加え、</a:t>
            </a:r>
            <a:endParaRPr lang="en-US" altLang="ja-JP" dirty="0"/>
          </a:p>
          <a:p>
            <a:r>
              <a:rPr lang="ja-JP" altLang="en-US" dirty="0" smtClean="0"/>
              <a:t>患者</a:t>
            </a:r>
            <a:r>
              <a:rPr lang="ja-JP" altLang="en-US" dirty="0"/>
              <a:t>等のニーズに応じて強化・充実す</a:t>
            </a:r>
            <a:r>
              <a:rPr lang="ja-JP" altLang="en-US" dirty="0" smtClean="0"/>
              <a:t>べき機能である、</a:t>
            </a:r>
            <a:r>
              <a:rPr lang="ja-JP" altLang="ja-JP" dirty="0" smtClean="0"/>
              <a:t>健康</a:t>
            </a:r>
            <a:r>
              <a:rPr lang="ja-JP" altLang="ja-JP" dirty="0"/>
              <a:t>サポート機能</a:t>
            </a:r>
            <a:r>
              <a:rPr lang="ja-JP" altLang="en-US" dirty="0"/>
              <a:t>を備えた薬局が健康サポート薬局です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医薬品、介護用品、衛生材料等の</a:t>
            </a:r>
            <a:r>
              <a:rPr lang="ja-JP" altLang="en-US" smtClean="0"/>
              <a:t>取り扱いや、平日夜や休日の開局など</a:t>
            </a:r>
            <a:endParaRPr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11C5C-A68A-4C76-A869-B1AF4F1BF6E9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547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5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EC1-2B81-404F-ABCB-6A93A24D3D9A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E706-B082-4049-AD26-6C944D508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063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F7C5-ED81-4B43-A772-B482BDE624EC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E706-B082-4049-AD26-6C944D508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40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63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8" y="274663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2BB6-E707-41A9-B8CA-2D2ECE50E2A1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E706-B082-4049-AD26-6C944D508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20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E120-BC87-42F0-9707-46C8254A4801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E706-B082-4049-AD26-6C944D508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828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EF4F-D1B7-47D3-9ED4-A9F2DE9D70F0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E706-B082-4049-AD26-6C944D508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8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16F8-3B37-4641-8745-8CF27083BA14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E706-B082-4049-AD26-6C944D508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91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5EBCA-1C3B-471B-B630-A2347A74A30B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E706-B082-4049-AD26-6C944D508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17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05AB-2758-44AD-96FD-209EB16D59F6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E706-B082-4049-AD26-6C944D508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38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20FB-329E-4C7F-A69E-2694B5C8124D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E706-B082-4049-AD26-6C944D508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77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7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BD2F-366F-47B7-8033-4BCEA96FD1F4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E706-B082-4049-AD26-6C944D508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15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233A-0C1B-43AC-A616-F14E51BCF214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E706-B082-4049-AD26-6C944D508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59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547B5-F735-4E53-B6EB-8D7941304337}" type="datetime1">
              <a:rPr kumimoji="1" lang="ja-JP" altLang="en-US" smtClean="0"/>
              <a:t>2017/1/20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7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49287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641BE706-B082-4049-AD26-6C944D508E4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491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95184" y="3127608"/>
            <a:ext cx="4585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+mn-ea"/>
              </a:rPr>
              <a:t>【</a:t>
            </a:r>
            <a:r>
              <a:rPr lang="ja-JP" altLang="en-US" sz="1400" dirty="0">
                <a:latin typeface="+mn-ea"/>
              </a:rPr>
              <a:t>制度</a:t>
            </a:r>
            <a:r>
              <a:rPr lang="ja-JP" altLang="en-US" sz="1400" dirty="0" smtClean="0">
                <a:latin typeface="+mn-ea"/>
              </a:rPr>
              <a:t>の</a:t>
            </a:r>
            <a:r>
              <a:rPr lang="ja-JP" altLang="en-US" sz="1400" dirty="0">
                <a:latin typeface="+mn-ea"/>
              </a:rPr>
              <a:t>概要</a:t>
            </a:r>
            <a:r>
              <a:rPr lang="en-US" altLang="ja-JP" sz="1400" dirty="0" smtClean="0">
                <a:latin typeface="+mn-ea"/>
              </a:rPr>
              <a:t>】</a:t>
            </a:r>
            <a:endParaRPr lang="en-US" altLang="ja-JP" sz="1400" dirty="0"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400" dirty="0">
                <a:latin typeface="+mn-ea"/>
              </a:rPr>
              <a:t>平成</a:t>
            </a:r>
            <a:r>
              <a:rPr lang="en-US" altLang="ja-JP" sz="1400" dirty="0">
                <a:latin typeface="+mn-ea"/>
              </a:rPr>
              <a:t>28</a:t>
            </a:r>
            <a:r>
              <a:rPr lang="ja-JP" altLang="en-US" sz="1400" dirty="0">
                <a:latin typeface="+mn-ea"/>
              </a:rPr>
              <a:t>年</a:t>
            </a:r>
            <a:r>
              <a:rPr lang="en-US" altLang="ja-JP" sz="1400" dirty="0">
                <a:latin typeface="+mn-ea"/>
              </a:rPr>
              <a:t>4</a:t>
            </a:r>
            <a:r>
              <a:rPr lang="ja-JP" altLang="en-US" sz="1400" dirty="0">
                <a:latin typeface="+mn-ea"/>
              </a:rPr>
              <a:t>月</a:t>
            </a:r>
            <a:r>
              <a:rPr lang="en-US" altLang="ja-JP" sz="1400" dirty="0">
                <a:latin typeface="+mn-ea"/>
              </a:rPr>
              <a:t>1</a:t>
            </a:r>
            <a:r>
              <a:rPr lang="ja-JP" altLang="en-US" sz="1400" dirty="0">
                <a:latin typeface="+mn-ea"/>
              </a:rPr>
              <a:t>日制度</a:t>
            </a:r>
            <a:r>
              <a:rPr lang="ja-JP" altLang="en-US" sz="1400" dirty="0" smtClean="0">
                <a:latin typeface="+mn-ea"/>
              </a:rPr>
              <a:t>施行（医薬品医療機器等法）</a:t>
            </a:r>
            <a:endParaRPr lang="en-US" altLang="ja-JP" sz="1400" dirty="0"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+mn-ea"/>
              </a:rPr>
              <a:t>健康</a:t>
            </a:r>
            <a:r>
              <a:rPr lang="ja-JP" altLang="en-US" sz="1400" dirty="0">
                <a:latin typeface="+mn-ea"/>
              </a:rPr>
              <a:t>サポート</a:t>
            </a:r>
            <a:r>
              <a:rPr lang="ja-JP" altLang="en-US" sz="1400" dirty="0" smtClean="0">
                <a:latin typeface="+mn-ea"/>
              </a:rPr>
              <a:t>薬局の機能（右図参照）を満たした薬局が届出を行う。</a:t>
            </a:r>
            <a:endParaRPr lang="en-US" altLang="ja-JP" sz="1400" dirty="0" smtClean="0">
              <a:latin typeface="+mn-ea"/>
            </a:endParaRPr>
          </a:p>
          <a:p>
            <a:endParaRPr lang="en-US" altLang="ja-JP" sz="1400" dirty="0">
              <a:latin typeface="+mn-ea"/>
            </a:endParaRPr>
          </a:p>
          <a:p>
            <a:r>
              <a:rPr lang="en-US" altLang="ja-JP" sz="1400" dirty="0">
                <a:latin typeface="+mn-ea"/>
              </a:rPr>
              <a:t>【</a:t>
            </a:r>
            <a:r>
              <a:rPr lang="ja-JP" altLang="en-US" sz="1400" dirty="0">
                <a:latin typeface="+mn-ea"/>
              </a:rPr>
              <a:t>府の</a:t>
            </a:r>
            <a:r>
              <a:rPr lang="ja-JP" altLang="en-US" sz="1400" dirty="0" smtClean="0">
                <a:latin typeface="+mn-ea"/>
              </a:rPr>
              <a:t>取り組み</a:t>
            </a:r>
            <a:r>
              <a:rPr lang="en-US" altLang="ja-JP" sz="1400" dirty="0" smtClean="0">
                <a:latin typeface="+mn-ea"/>
              </a:rPr>
              <a:t>】</a:t>
            </a:r>
            <a:endParaRPr lang="en-US" altLang="ja-JP" sz="1400" dirty="0"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+mn-ea"/>
              </a:rPr>
              <a:t>講習会等での啓発</a:t>
            </a:r>
            <a:endParaRPr lang="en-US" altLang="ja-JP" sz="1400" dirty="0"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400" dirty="0">
                <a:latin typeface="+mn-ea"/>
              </a:rPr>
              <a:t>平成</a:t>
            </a:r>
            <a:r>
              <a:rPr lang="en-US" altLang="ja-JP" sz="1400" dirty="0">
                <a:latin typeface="+mn-ea"/>
              </a:rPr>
              <a:t>28</a:t>
            </a:r>
            <a:r>
              <a:rPr lang="ja-JP" altLang="en-US" sz="1400" dirty="0">
                <a:latin typeface="+mn-ea"/>
              </a:rPr>
              <a:t>年</a:t>
            </a:r>
            <a:r>
              <a:rPr lang="en-US" altLang="ja-JP" sz="1400" dirty="0">
                <a:latin typeface="+mn-ea"/>
              </a:rPr>
              <a:t>10</a:t>
            </a:r>
            <a:r>
              <a:rPr lang="ja-JP" altLang="en-US" sz="1400" dirty="0">
                <a:latin typeface="+mn-ea"/>
              </a:rPr>
              <a:t>月</a:t>
            </a:r>
            <a:r>
              <a:rPr lang="en-US" altLang="ja-JP" sz="1400" dirty="0">
                <a:latin typeface="+mn-ea"/>
              </a:rPr>
              <a:t>1</a:t>
            </a:r>
            <a:r>
              <a:rPr lang="ja-JP" altLang="en-US" sz="1400" dirty="0">
                <a:latin typeface="+mn-ea"/>
              </a:rPr>
              <a:t>日より</a:t>
            </a:r>
            <a:r>
              <a:rPr lang="ja-JP" altLang="en-US" sz="1400" dirty="0" smtClean="0">
                <a:latin typeface="+mn-ea"/>
              </a:rPr>
              <a:t>届出受理開始</a:t>
            </a:r>
            <a:endParaRPr lang="en-US" altLang="ja-JP" sz="1400" dirty="0" smtClean="0"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400" dirty="0">
                <a:latin typeface="+mn-ea"/>
              </a:rPr>
              <a:t>大阪府下　</a:t>
            </a:r>
            <a:r>
              <a:rPr lang="en-US" altLang="ja-JP" sz="1400" dirty="0">
                <a:latin typeface="+mn-ea"/>
              </a:rPr>
              <a:t>14</a:t>
            </a:r>
            <a:r>
              <a:rPr lang="ja-JP" altLang="en-US" sz="1400" dirty="0">
                <a:latin typeface="+mn-ea"/>
              </a:rPr>
              <a:t>件　（平成</a:t>
            </a:r>
            <a:r>
              <a:rPr lang="en-US" altLang="ja-JP" sz="1400" dirty="0">
                <a:latin typeface="+mn-ea"/>
              </a:rPr>
              <a:t>28</a:t>
            </a:r>
            <a:r>
              <a:rPr lang="ja-JP" altLang="en-US" sz="1400" dirty="0">
                <a:latin typeface="+mn-ea"/>
              </a:rPr>
              <a:t>年末</a:t>
            </a:r>
            <a:r>
              <a:rPr lang="ja-JP" altLang="en-US" sz="1400" dirty="0" smtClean="0">
                <a:latin typeface="+mn-ea"/>
              </a:rPr>
              <a:t>時点）</a:t>
            </a:r>
            <a:endParaRPr lang="en-US" altLang="ja-JP" sz="1400" dirty="0"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sz="1400" dirty="0">
              <a:latin typeface="+mn-ea"/>
            </a:endParaRPr>
          </a:p>
          <a:p>
            <a:r>
              <a:rPr lang="en-US" altLang="ja-JP" sz="1400" dirty="0" smtClean="0">
                <a:latin typeface="+mn-ea"/>
              </a:rPr>
              <a:t>【</a:t>
            </a:r>
            <a:r>
              <a:rPr lang="ja-JP" altLang="en-US" sz="1400" dirty="0" smtClean="0">
                <a:latin typeface="+mn-ea"/>
              </a:rPr>
              <a:t>今後</a:t>
            </a:r>
            <a:r>
              <a:rPr lang="en-US" altLang="ja-JP" sz="1400" dirty="0" smtClean="0">
                <a:latin typeface="+mn-ea"/>
              </a:rPr>
              <a:t>】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+mn-ea"/>
              </a:rPr>
              <a:t>薬剤師会と協力し、健康サポート薬局の普及を図る。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52" name="タイトル 1"/>
          <p:cNvSpPr>
            <a:spLocks noGrp="1"/>
          </p:cNvSpPr>
          <p:nvPr>
            <p:ph type="title"/>
          </p:nvPr>
        </p:nvSpPr>
        <p:spPr>
          <a:xfrm>
            <a:off x="2" y="11421"/>
            <a:ext cx="9905998" cy="56358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801688" lvl="0" indent="-801688">
              <a:spcBef>
                <a:spcPts val="0"/>
              </a:spcBef>
            </a:pPr>
            <a:r>
              <a:rPr lang="ja-JP" altLang="en-US" sz="16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健康サポート薬局について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896037"/>
              </p:ext>
            </p:extLst>
          </p:nvPr>
        </p:nvGraphicFramePr>
        <p:xfrm>
          <a:off x="5502543" y="1124744"/>
          <a:ext cx="3960000" cy="1447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217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かかりつけ薬局の基本的機能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</a:rPr>
                        <a:t>2025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</a:rPr>
                        <a:t>年までにすべての薬局が備えることとしている機能）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+mn-ea"/>
                        </a:rPr>
                        <a:t>服薬情報の一元的・継続的把握とそれに基づく薬学的管理・指導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400" dirty="0" smtClean="0">
                          <a:solidFill>
                            <a:prstClr val="black"/>
                          </a:solidFill>
                          <a:latin typeface="+mn-ea"/>
                        </a:rPr>
                        <a:t>24</a:t>
                      </a: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+mn-ea"/>
                        </a:rPr>
                        <a:t>時間対応・在宅対応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+mn-ea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+mn-ea"/>
                        </a:rPr>
                        <a:t>医療機関等との連携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57858"/>
              </p:ext>
            </p:extLst>
          </p:nvPr>
        </p:nvGraphicFramePr>
        <p:xfrm>
          <a:off x="5502542" y="3012544"/>
          <a:ext cx="3960001" cy="23444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10631">
                <a:tc>
                  <a:txBody>
                    <a:bodyPr/>
                    <a:lstStyle/>
                    <a:p>
                      <a:pPr marL="1828800" marR="0" lvl="4" indent="0" algn="l" defTabSz="91440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dirty="0" smtClean="0">
                          <a:solidFill>
                            <a:schemeClr val="tx1"/>
                          </a:solidFill>
                        </a:rPr>
                        <a:t>　　　　</a:t>
                      </a:r>
                      <a:endParaRPr lang="en-US" altLang="ja-JP" sz="10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u="sng" dirty="0" smtClean="0">
                          <a:solidFill>
                            <a:schemeClr val="tx1"/>
                          </a:solidFill>
                        </a:rPr>
                        <a:t>健康サポート機能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ja-JP" altLang="en-US" sz="1100" b="0" u="sng" dirty="0" smtClean="0">
                          <a:solidFill>
                            <a:schemeClr val="tx1"/>
                          </a:solidFill>
                          <a:latin typeface="+mn-ea"/>
                        </a:rPr>
                        <a:t>地域包括ケアシステムの中で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、かかりつけ薬剤師・薬局が、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/>
                      </a:r>
                      <a:b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</a:rPr>
                      </a:b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地域住民による主体的な健康の維持・増進を支援する</a:t>
                      </a:r>
                      <a:r>
                        <a:rPr kumimoji="1" lang="ja-JP" alt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kumimoji="1" lang="en-US" altLang="ja-JP" sz="11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126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cs typeface="メイリオ" panose="020B0604030504040204" pitchFamily="50" charset="-128"/>
                        </a:rPr>
                        <a:t>国民の</a:t>
                      </a:r>
                      <a:r>
                        <a:rPr lang="ja-JP" altLang="en-US" sz="1400" b="1" u="sng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cs typeface="メイリオ" panose="020B0604030504040204" pitchFamily="50" charset="-128"/>
                        </a:rPr>
                        <a:t>病気の予防や健康サポートに貢献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 smtClean="0">
                          <a:latin typeface="ＭＳ Ｐゴシック" panose="020B0600070205080204" pitchFamily="50" charset="-128"/>
                          <a:ea typeface="+mn-ea"/>
                        </a:rPr>
                        <a:t>研修を修了した薬剤師の常駐</a:t>
                      </a:r>
                      <a:endParaRPr lang="en-US" altLang="ja-JP" sz="1400" dirty="0" smtClean="0">
                        <a:latin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 smtClean="0">
                          <a:latin typeface="メイリオ" panose="020B0604030504040204" pitchFamily="50" charset="-128"/>
                          <a:cs typeface="メイリオ" panose="020B0604030504040204" pitchFamily="50" charset="-128"/>
                        </a:rPr>
                        <a:t>医薬品、衛生材料及び介護用品等を適切に</a:t>
                      </a:r>
                      <a:r>
                        <a:rPr lang="en-US" altLang="ja-JP" sz="1400" dirty="0" smtClean="0">
                          <a:latin typeface="メイリオ" panose="020B0604030504040204" pitchFamily="50" charset="-128"/>
                          <a:cs typeface="メイリオ" panose="020B0604030504040204" pitchFamily="50" charset="-128"/>
                        </a:rPr>
                        <a:t/>
                      </a:r>
                      <a:br>
                        <a:rPr lang="en-US" altLang="ja-JP" sz="1400" dirty="0" smtClean="0">
                          <a:latin typeface="メイリオ" panose="020B0604030504040204" pitchFamily="50" charset="-128"/>
                          <a:cs typeface="メイリオ" panose="020B0604030504040204" pitchFamily="50" charset="-128"/>
                        </a:rPr>
                      </a:br>
                      <a:r>
                        <a:rPr lang="ja-JP" altLang="en-US" sz="1400" dirty="0" smtClean="0">
                          <a:latin typeface="メイリオ" panose="020B0604030504040204" pitchFamily="50" charset="-128"/>
                          <a:cs typeface="メイリオ" panose="020B0604030504040204" pitchFamily="50" charset="-128"/>
                        </a:rPr>
                        <a:t>選択できるような供給機能や助言の体制</a:t>
                      </a:r>
                      <a:endParaRPr lang="en-US" altLang="ja-JP" sz="1400" dirty="0" smtClean="0">
                        <a:latin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 smtClean="0">
                          <a:latin typeface="ＭＳ Ｐゴシック" panose="020B0600070205080204" pitchFamily="50" charset="-128"/>
                          <a:ea typeface="+mn-ea"/>
                        </a:rPr>
                        <a:t>地域住民の</a:t>
                      </a: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cs typeface="メイリオ" panose="020B0604030504040204" pitchFamily="50" charset="-128"/>
                        </a:rPr>
                        <a:t>健康相談受付</a:t>
                      </a:r>
                      <a:r>
                        <a:rPr lang="ja-JP" altLang="en-US" sz="1400" dirty="0" smtClean="0">
                          <a:latin typeface="ＭＳ Ｐゴシック" panose="020B0600070205080204" pitchFamily="50" charset="-128"/>
                          <a:ea typeface="+mn-ea"/>
                        </a:rPr>
                        <a:t>、積極的な健康支援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dirty="0" smtClean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cs typeface="メイリオ" panose="020B0604030504040204" pitchFamily="50" charset="-128"/>
                        </a:rPr>
                        <a:t>上記相談の結果に基づく受診勧奨・関係機関紹介 等</a:t>
                      </a:r>
                      <a:endParaRPr lang="en-US" altLang="ja-JP" sz="1400" dirty="0" smtClean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5385048" y="746454"/>
            <a:ext cx="4183314" cy="4751682"/>
          </a:xfrm>
          <a:prstGeom prst="rect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十字形 41"/>
          <p:cNvSpPr/>
          <p:nvPr/>
        </p:nvSpPr>
        <p:spPr>
          <a:xfrm rot="10800000">
            <a:off x="7256521" y="2688428"/>
            <a:ext cx="418614" cy="421691"/>
          </a:xfrm>
          <a:prstGeom prst="plus">
            <a:avLst>
              <a:gd name="adj" fmla="val 347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0" name="フローチャート: 処理 49"/>
          <p:cNvSpPr/>
          <p:nvPr/>
        </p:nvSpPr>
        <p:spPr>
          <a:xfrm>
            <a:off x="5541488" y="543421"/>
            <a:ext cx="3845867" cy="432599"/>
          </a:xfrm>
          <a:prstGeom prst="flowChartProcess">
            <a:avLst/>
          </a:prstGeom>
          <a:solidFill>
            <a:srgbClr val="FF6699"/>
          </a:solidFill>
          <a:ln w="28575"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健康サポート薬局に求められる</a:t>
            </a:r>
            <a:r>
              <a:rPr lang="ja-JP" altLang="en-US" b="1" dirty="0" smtClean="0">
                <a:solidFill>
                  <a:prstClr val="white"/>
                </a:solidFill>
              </a:rPr>
              <a:t>機能</a:t>
            </a:r>
            <a:endParaRPr lang="ja-JP" altLang="en-US" b="1" dirty="0">
              <a:solidFill>
                <a:prstClr val="white"/>
              </a:solidFill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5745088" y="5517232"/>
            <a:ext cx="1341157" cy="1012341"/>
            <a:chOff x="6763101" y="1040520"/>
            <a:chExt cx="2846197" cy="2148384"/>
          </a:xfrm>
        </p:grpSpPr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4968" y="1040520"/>
              <a:ext cx="1474330" cy="2148384"/>
            </a:xfrm>
            <a:prstGeom prst="rect">
              <a:avLst/>
            </a:prstGeom>
          </p:spPr>
        </p:pic>
        <p:grpSp>
          <p:nvGrpSpPr>
            <p:cNvPr id="18" name="グループ化 17"/>
            <p:cNvGrpSpPr/>
            <p:nvPr/>
          </p:nvGrpSpPr>
          <p:grpSpPr>
            <a:xfrm>
              <a:off x="6763101" y="1068524"/>
              <a:ext cx="1215628" cy="1272159"/>
              <a:chOff x="4535094" y="836421"/>
              <a:chExt cx="1215628" cy="1272159"/>
            </a:xfrm>
          </p:grpSpPr>
          <p:sp>
            <p:nvSpPr>
              <p:cNvPr id="19" name="円形吹き出し 18"/>
              <p:cNvSpPr/>
              <p:nvPr/>
            </p:nvSpPr>
            <p:spPr>
              <a:xfrm>
                <a:off x="4535094" y="836421"/>
                <a:ext cx="1215628" cy="1272159"/>
              </a:xfrm>
              <a:prstGeom prst="wedgeEllipseCallout">
                <a:avLst>
                  <a:gd name="adj1" fmla="val 79383"/>
                  <a:gd name="adj2" fmla="val 25429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pic>
            <p:nvPicPr>
              <p:cNvPr id="20" name="図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567062" y="850663"/>
                <a:ext cx="1172683" cy="1202502"/>
              </a:xfrm>
              <a:prstGeom prst="ellipse">
                <a:avLst/>
              </a:prstGeom>
            </p:spPr>
          </p:pic>
        </p:grpSp>
      </p:grpSp>
      <p:grpSp>
        <p:nvGrpSpPr>
          <p:cNvPr id="21" name="グループ化 20"/>
          <p:cNvGrpSpPr/>
          <p:nvPr/>
        </p:nvGrpSpPr>
        <p:grpSpPr>
          <a:xfrm>
            <a:off x="7443210" y="5157192"/>
            <a:ext cx="1688702" cy="1553858"/>
            <a:chOff x="6147849" y="5530462"/>
            <a:chExt cx="2601865" cy="2394104"/>
          </a:xfrm>
        </p:grpSpPr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7849" y="5530462"/>
              <a:ext cx="2170628" cy="2007831"/>
            </a:xfrm>
            <a:prstGeom prst="rect">
              <a:avLst/>
            </a:prstGeom>
          </p:spPr>
        </p:pic>
        <p:grpSp>
          <p:nvGrpSpPr>
            <p:cNvPr id="23" name="グループ化 22"/>
            <p:cNvGrpSpPr/>
            <p:nvPr/>
          </p:nvGrpSpPr>
          <p:grpSpPr>
            <a:xfrm>
              <a:off x="6815866" y="6727117"/>
              <a:ext cx="1933848" cy="1197449"/>
              <a:chOff x="6762415" y="6533414"/>
              <a:chExt cx="1933848" cy="1197449"/>
            </a:xfrm>
          </p:grpSpPr>
          <p:pic>
            <p:nvPicPr>
              <p:cNvPr id="24" name="図 2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6762415" y="7170201"/>
                <a:ext cx="1933848" cy="560662"/>
              </a:xfrm>
              <a:prstGeom prst="rect">
                <a:avLst/>
              </a:prstGeom>
            </p:spPr>
          </p:pic>
          <p:pic>
            <p:nvPicPr>
              <p:cNvPr id="27" name="図 26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6762415" y="6533414"/>
                <a:ext cx="1933848" cy="641813"/>
              </a:xfrm>
              <a:prstGeom prst="rect">
                <a:avLst/>
              </a:prstGeom>
            </p:spPr>
          </p:pic>
        </p:grpSp>
      </p:grpSp>
      <p:sp>
        <p:nvSpPr>
          <p:cNvPr id="5" name="テキスト ボックス 4"/>
          <p:cNvSpPr txBox="1"/>
          <p:nvPr/>
        </p:nvSpPr>
        <p:spPr>
          <a:xfrm>
            <a:off x="6689471" y="2610761"/>
            <a:ext cx="15442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これに　　　　加えて</a:t>
            </a:r>
            <a:endParaRPr kumimoji="1" lang="ja-JP" altLang="en-US" sz="11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95184" y="694630"/>
            <a:ext cx="4585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【</a:t>
            </a:r>
            <a:r>
              <a:rPr lang="ja-JP" altLang="en-US" sz="1400" dirty="0" smtClean="0"/>
              <a:t>背景・課題</a:t>
            </a:r>
            <a:r>
              <a:rPr lang="en-US" altLang="ja-JP" sz="1400" dirty="0" smtClean="0"/>
              <a:t>】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+mn-ea"/>
              </a:rPr>
              <a:t>国民</a:t>
            </a:r>
            <a:r>
              <a:rPr lang="ja-JP" altLang="en-US" sz="1400" dirty="0">
                <a:latin typeface="+mn-ea"/>
              </a:rPr>
              <a:t>の「健康寿命」の</a:t>
            </a:r>
            <a:r>
              <a:rPr lang="ja-JP" altLang="en-US" sz="1400" dirty="0" smtClean="0">
                <a:latin typeface="+mn-ea"/>
              </a:rPr>
              <a:t>延伸のため、予防</a:t>
            </a:r>
            <a:r>
              <a:rPr lang="ja-JP" altLang="en-US" sz="1400" dirty="0">
                <a:latin typeface="+mn-ea"/>
              </a:rPr>
              <a:t>・健康管理の推進に関する新たな</a:t>
            </a:r>
            <a:r>
              <a:rPr lang="ja-JP" altLang="en-US" sz="1400" dirty="0" smtClean="0">
                <a:latin typeface="+mn-ea"/>
              </a:rPr>
              <a:t>仕組みづくりの必要性</a:t>
            </a:r>
            <a:endParaRPr lang="en-US" altLang="ja-JP" sz="1400" dirty="0">
              <a:latin typeface="+mn-ea"/>
            </a:endParaRPr>
          </a:p>
          <a:p>
            <a:pPr marL="171450" indent="-171450">
              <a:buFont typeface="ＭＳ Ｐゴシック" panose="020B0600070205080204" pitchFamily="50" charset="-128"/>
              <a:buChar char="→"/>
            </a:pPr>
            <a:r>
              <a:rPr lang="ja-JP" altLang="en-US" sz="1400" dirty="0" smtClean="0">
                <a:latin typeface="+mn-ea"/>
              </a:rPr>
              <a:t>薬局を地域に密着した健康情報の拠点として、一般用医薬品等の適正な使用に関する助言や健康に関する相談、情報提供を行う等、セルフメディケーションの推進のために薬局・薬剤師の活用を促進する</a:t>
            </a:r>
            <a:endParaRPr lang="en-US" altLang="ja-JP" sz="1400" dirty="0" smtClean="0">
              <a:latin typeface="+mn-ea"/>
            </a:endParaRPr>
          </a:p>
          <a:p>
            <a:pPr marL="171450" indent="-171450">
              <a:buFont typeface="ＭＳ Ｐゴシック" panose="020B0600070205080204" pitchFamily="50" charset="-128"/>
              <a:buChar char="→"/>
            </a:pPr>
            <a:endParaRPr lang="en-US" altLang="ja-JP" sz="1400" dirty="0" smtClean="0">
              <a:latin typeface="+mn-ea"/>
            </a:endParaRPr>
          </a:p>
          <a:p>
            <a:endParaRPr lang="en-US" altLang="ja-JP" sz="1400" dirty="0">
              <a:latin typeface="+mn-ea"/>
            </a:endParaRPr>
          </a:p>
          <a:p>
            <a:pPr algn="ctr"/>
            <a:r>
              <a:rPr lang="ja-JP" altLang="en-US" sz="1400" b="1" u="sng" dirty="0" smtClean="0">
                <a:latin typeface="+mn-ea"/>
              </a:rPr>
              <a:t>健康</a:t>
            </a:r>
            <a:r>
              <a:rPr lang="ja-JP" altLang="en-US" sz="1400" b="1" u="sng" dirty="0">
                <a:latin typeface="+mn-ea"/>
              </a:rPr>
              <a:t>サポート薬局</a:t>
            </a:r>
            <a:r>
              <a:rPr lang="ja-JP" altLang="en-US" sz="1400" b="1" u="sng" dirty="0" smtClean="0">
                <a:latin typeface="+mn-ea"/>
              </a:rPr>
              <a:t>制度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30" name="下矢印 29"/>
          <p:cNvSpPr/>
          <p:nvPr/>
        </p:nvSpPr>
        <p:spPr>
          <a:xfrm>
            <a:off x="2408068" y="2348880"/>
            <a:ext cx="360040" cy="288032"/>
          </a:xfrm>
          <a:prstGeom prst="downArrow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9160242" y="116632"/>
            <a:ext cx="598241" cy="27699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smtClean="0"/>
              <a:t>資料２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3128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A4 210 x 297 mm</PresentationFormat>
  <Paragraphs>41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健康サポート薬局について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2016-09-05T00:43:38Z</dcterms:created>
  <dcterms:modified xsi:type="dcterms:W3CDTF">2017-01-20T06:21:44Z</dcterms:modified>
</cp:coreProperties>
</file>