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4"/>
  </p:notesMasterIdLst>
  <p:sldIdLst>
    <p:sldId id="257" r:id="rId3"/>
  </p:sldIdLst>
  <p:sldSz cx="15122525" cy="10440988"/>
  <p:notesSz cx="6807200" cy="9939338"/>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
          <p15:clr>
            <a:srgbClr val="A4A3A4"/>
          </p15:clr>
        </p15:guide>
        <p15:guide id="2" pos="49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FE44"/>
    <a:srgbClr val="99FF99"/>
    <a:srgbClr val="E3B0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166" autoAdjust="0"/>
    <p:restoredTop sz="98992" autoAdjust="0"/>
  </p:normalViewPr>
  <p:slideViewPr>
    <p:cSldViewPr>
      <p:cViewPr varScale="1">
        <p:scale>
          <a:sx n="89" d="100"/>
          <a:sy n="89" d="100"/>
        </p:scale>
        <p:origin x="810" y="63"/>
      </p:cViewPr>
      <p:guideLst>
        <p:guide orient="horz" pos="793"/>
        <p:guide pos="494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3" tIns="45710" rIns="91423" bIns="4571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0" rIns="91423" bIns="45710" rtlCol="0"/>
          <a:lstStyle>
            <a:lvl1pPr algn="r">
              <a:defRPr sz="1200"/>
            </a:lvl1pPr>
          </a:lstStyle>
          <a:p>
            <a:fld id="{2DFFD89E-F94D-40B6-824E-C72BB32AC757}" type="datetimeFigureOut">
              <a:rPr kumimoji="1" lang="ja-JP" altLang="en-US" smtClean="0"/>
              <a:t>2024/2/8</a:t>
            </a:fld>
            <a:endParaRPr kumimoji="1" lang="ja-JP" altLang="en-US" dirty="0"/>
          </a:p>
        </p:txBody>
      </p:sp>
      <p:sp>
        <p:nvSpPr>
          <p:cNvPr id="4" name="スライド イメージ プレースホルダー 3"/>
          <p:cNvSpPr>
            <a:spLocks noGrp="1" noRot="1" noChangeAspect="1"/>
          </p:cNvSpPr>
          <p:nvPr>
            <p:ph type="sldImg" idx="2"/>
          </p:nvPr>
        </p:nvSpPr>
        <p:spPr>
          <a:xfrm>
            <a:off x="706438" y="746125"/>
            <a:ext cx="5394325" cy="3725863"/>
          </a:xfrm>
          <a:prstGeom prst="rect">
            <a:avLst/>
          </a:prstGeom>
          <a:noFill/>
          <a:ln w="12700">
            <a:solidFill>
              <a:prstClr val="black"/>
            </a:solidFill>
          </a:ln>
        </p:spPr>
        <p:txBody>
          <a:bodyPr vert="horz" lIns="91423" tIns="45710" rIns="91423" bIns="45710" rtlCol="0" anchor="ctr"/>
          <a:lstStyle/>
          <a:p>
            <a:endParaRPr lang="ja-JP" altLang="en-US" dirty="0"/>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3" tIns="45710" rIns="91423"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3" tIns="45710" rIns="91423" bIns="4571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3" tIns="45710" rIns="91423" bIns="45710" rtlCol="0" anchor="b"/>
          <a:lstStyle>
            <a:lvl1pPr algn="r">
              <a:defRPr sz="1200"/>
            </a:lvl1pPr>
          </a:lstStyle>
          <a:p>
            <a:fld id="{9C8C04E6-778F-4AB4-8088-127CABF744AC}" type="slidenum">
              <a:rPr kumimoji="1" lang="ja-JP" altLang="en-US" smtClean="0"/>
              <a:t>‹#›</a:t>
            </a:fld>
            <a:endParaRPr kumimoji="1" lang="ja-JP" altLang="en-US" dirty="0"/>
          </a:p>
        </p:txBody>
      </p:sp>
    </p:spTree>
    <p:extLst>
      <p:ext uri="{BB962C8B-B14F-4D97-AF65-F5344CB8AC3E}">
        <p14:creationId xmlns:p14="http://schemas.microsoft.com/office/powerpoint/2010/main" val="2196592591"/>
      </p:ext>
    </p:extLst>
  </p:cSld>
  <p:clrMap bg1="lt1" tx1="dk1" bg2="lt2" tx2="dk2" accent1="accent1" accent2="accent2" accent3="accent3" accent4="accent4" accent5="accent5" accent6="accent6" hlink="hlink" folHlink="folHlink"/>
  <p:notesStyle>
    <a:lvl1pPr marL="0" algn="l" defTabSz="1053663" rtl="0" eaLnBrk="1" latinLnBrk="0" hangingPunct="1">
      <a:defRPr kumimoji="1" sz="1400" kern="1200">
        <a:solidFill>
          <a:schemeClr val="tx1"/>
        </a:solidFill>
        <a:latin typeface="+mn-lt"/>
        <a:ea typeface="+mn-ea"/>
        <a:cs typeface="+mn-cs"/>
      </a:defRPr>
    </a:lvl1pPr>
    <a:lvl2pPr marL="526832" algn="l" defTabSz="1053663" rtl="0" eaLnBrk="1" latinLnBrk="0" hangingPunct="1">
      <a:defRPr kumimoji="1" sz="1400" kern="1200">
        <a:solidFill>
          <a:schemeClr val="tx1"/>
        </a:solidFill>
        <a:latin typeface="+mn-lt"/>
        <a:ea typeface="+mn-ea"/>
        <a:cs typeface="+mn-cs"/>
      </a:defRPr>
    </a:lvl2pPr>
    <a:lvl3pPr marL="1053663" algn="l" defTabSz="1053663" rtl="0" eaLnBrk="1" latinLnBrk="0" hangingPunct="1">
      <a:defRPr kumimoji="1" sz="1400" kern="1200">
        <a:solidFill>
          <a:schemeClr val="tx1"/>
        </a:solidFill>
        <a:latin typeface="+mn-lt"/>
        <a:ea typeface="+mn-ea"/>
        <a:cs typeface="+mn-cs"/>
      </a:defRPr>
    </a:lvl3pPr>
    <a:lvl4pPr marL="1580495" algn="l" defTabSz="1053663" rtl="0" eaLnBrk="1" latinLnBrk="0" hangingPunct="1">
      <a:defRPr kumimoji="1" sz="1400" kern="1200">
        <a:solidFill>
          <a:schemeClr val="tx1"/>
        </a:solidFill>
        <a:latin typeface="+mn-lt"/>
        <a:ea typeface="+mn-ea"/>
        <a:cs typeface="+mn-cs"/>
      </a:defRPr>
    </a:lvl4pPr>
    <a:lvl5pPr marL="2107326" algn="l" defTabSz="1053663" rtl="0" eaLnBrk="1" latinLnBrk="0" hangingPunct="1">
      <a:defRPr kumimoji="1" sz="1400" kern="1200">
        <a:solidFill>
          <a:schemeClr val="tx1"/>
        </a:solidFill>
        <a:latin typeface="+mn-lt"/>
        <a:ea typeface="+mn-ea"/>
        <a:cs typeface="+mn-cs"/>
      </a:defRPr>
    </a:lvl5pPr>
    <a:lvl6pPr marL="2634158" algn="l" defTabSz="1053663" rtl="0" eaLnBrk="1" latinLnBrk="0" hangingPunct="1">
      <a:defRPr kumimoji="1" sz="1400" kern="1200">
        <a:solidFill>
          <a:schemeClr val="tx1"/>
        </a:solidFill>
        <a:latin typeface="+mn-lt"/>
        <a:ea typeface="+mn-ea"/>
        <a:cs typeface="+mn-cs"/>
      </a:defRPr>
    </a:lvl6pPr>
    <a:lvl7pPr marL="3160989" algn="l" defTabSz="1053663" rtl="0" eaLnBrk="1" latinLnBrk="0" hangingPunct="1">
      <a:defRPr kumimoji="1" sz="1400" kern="1200">
        <a:solidFill>
          <a:schemeClr val="tx1"/>
        </a:solidFill>
        <a:latin typeface="+mn-lt"/>
        <a:ea typeface="+mn-ea"/>
        <a:cs typeface="+mn-cs"/>
      </a:defRPr>
    </a:lvl7pPr>
    <a:lvl8pPr marL="3687821" algn="l" defTabSz="1053663" rtl="0" eaLnBrk="1" latinLnBrk="0" hangingPunct="1">
      <a:defRPr kumimoji="1" sz="1400" kern="1200">
        <a:solidFill>
          <a:schemeClr val="tx1"/>
        </a:solidFill>
        <a:latin typeface="+mn-lt"/>
        <a:ea typeface="+mn-ea"/>
        <a:cs typeface="+mn-cs"/>
      </a:defRPr>
    </a:lvl8pPr>
    <a:lvl9pPr marL="4214652" algn="l" defTabSz="1053663"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6438" y="746125"/>
            <a:ext cx="5394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8C04E6-778F-4AB4-8088-127CABF744AC}" type="slidenum">
              <a:rPr kumimoji="1" lang="ja-JP" altLang="en-US" smtClean="0"/>
              <a:t>1</a:t>
            </a:fld>
            <a:endParaRPr kumimoji="1" lang="ja-JP" altLang="en-US" dirty="0"/>
          </a:p>
        </p:txBody>
      </p:sp>
    </p:spTree>
    <p:extLst>
      <p:ext uri="{BB962C8B-B14F-4D97-AF65-F5344CB8AC3E}">
        <p14:creationId xmlns:p14="http://schemas.microsoft.com/office/powerpoint/2010/main" val="3409559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243476"/>
            <a:ext cx="12854146" cy="223804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379" y="5916559"/>
            <a:ext cx="10585768" cy="2668253"/>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4477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02084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350942" y="584889"/>
            <a:ext cx="4762545" cy="1247359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1058052" y="584889"/>
            <a:ext cx="14040844" cy="1247359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211556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3475" y="3243263"/>
            <a:ext cx="12855575" cy="223837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538" y="5916613"/>
            <a:ext cx="10585450" cy="26685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15972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413483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3800" y="6708775"/>
            <a:ext cx="12855575" cy="2074863"/>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3800" y="4425950"/>
            <a:ext cx="12855575" cy="22828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75543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55650" y="2436813"/>
            <a:ext cx="6729413"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637463" y="2436813"/>
            <a:ext cx="6729412" cy="688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64186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5650" y="2336800"/>
            <a:ext cx="6681788"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5650" y="3311525"/>
            <a:ext cx="6681788"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1913" y="2336800"/>
            <a:ext cx="6684962" cy="9747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1913" y="3311525"/>
            <a:ext cx="6684962" cy="60150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1044694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3905783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461458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650" y="415925"/>
            <a:ext cx="4975225" cy="1768475"/>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1850" y="415925"/>
            <a:ext cx="8455025" cy="89106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5650" y="2184400"/>
            <a:ext cx="4975225" cy="7142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25916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862122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3863" y="7308850"/>
            <a:ext cx="9074150" cy="86201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963863" y="933450"/>
            <a:ext cx="9074150" cy="6264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963863" y="8170863"/>
            <a:ext cx="9074150" cy="1225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736999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267635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4863" y="417513"/>
            <a:ext cx="3402012" cy="890905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55650" y="417513"/>
            <a:ext cx="10056813" cy="890905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380541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709303"/>
            <a:ext cx="12854146" cy="2073696"/>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4575" y="4425337"/>
            <a:ext cx="12854146" cy="2283966"/>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383819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1058054" y="3410240"/>
            <a:ext cx="9401694"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10711790" y="3410240"/>
            <a:ext cx="9401695" cy="9648247"/>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5589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18124"/>
            <a:ext cx="13610273" cy="174016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8" y="2337140"/>
            <a:ext cx="6681741"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6128" y="3311148"/>
            <a:ext cx="6681741"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2034" y="2337140"/>
            <a:ext cx="6684366" cy="974008"/>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2034" y="3311148"/>
            <a:ext cx="6684366" cy="6015653"/>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83885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3097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135806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15707"/>
            <a:ext cx="4975206" cy="1769167"/>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2487" y="415707"/>
            <a:ext cx="8453912" cy="891109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6128" y="2184875"/>
            <a:ext cx="4975206" cy="714192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62927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308693"/>
            <a:ext cx="9073515" cy="86283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2964122" y="932921"/>
            <a:ext cx="9073515" cy="6264593"/>
          </a:xfrm>
        </p:spPr>
        <p:txBody>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endParaRPr kumimoji="1" lang="ja-JP" altLang="en-US" dirty="0"/>
          </a:p>
        </p:txBody>
      </p:sp>
      <p:sp>
        <p:nvSpPr>
          <p:cNvPr id="4" name="テキスト プレースホルダー 3"/>
          <p:cNvSpPr>
            <a:spLocks noGrp="1"/>
          </p:cNvSpPr>
          <p:nvPr>
            <p:ph type="body" sz="half" idx="2"/>
          </p:nvPr>
        </p:nvSpPr>
        <p:spPr>
          <a:xfrm>
            <a:off x="2964122" y="8171525"/>
            <a:ext cx="9073515" cy="1225366"/>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3973C7-0EFA-4E9D-B954-01E785058BC8}" type="datetimeFigureOut">
              <a:rPr kumimoji="1" lang="ja-JP" altLang="en-US" smtClean="0"/>
              <a:t>2024/2/8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323137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7" y="418124"/>
            <a:ext cx="13610273" cy="1740164"/>
          </a:xfrm>
          <a:prstGeom prst="rect">
            <a:avLst/>
          </a:prstGeom>
        </p:spPr>
        <p:txBody>
          <a:bodyPr vert="horz" lIns="147513" tIns="73756" rIns="147513" bIns="7375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7" y="2436232"/>
            <a:ext cx="13610273" cy="6890569"/>
          </a:xfrm>
          <a:prstGeom prst="rect">
            <a:avLst/>
          </a:prstGeom>
        </p:spPr>
        <p:txBody>
          <a:bodyPr vert="horz" lIns="147513" tIns="73756" rIns="147513" bIns="7375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6127" y="9677251"/>
            <a:ext cx="3528589" cy="555886"/>
          </a:xfrm>
          <a:prstGeom prst="rect">
            <a:avLst/>
          </a:prstGeom>
        </p:spPr>
        <p:txBody>
          <a:bodyPr vert="horz" lIns="147513" tIns="73756" rIns="147513" bIns="73756" rtlCol="0" anchor="ctr"/>
          <a:lstStyle>
            <a:lvl1pPr algn="l">
              <a:defRPr sz="2000">
                <a:solidFill>
                  <a:schemeClr val="tx1">
                    <a:tint val="75000"/>
                  </a:schemeClr>
                </a:solidFill>
              </a:defRPr>
            </a:lvl1pPr>
          </a:lstStyle>
          <a:p>
            <a:fld id="{5A3973C7-0EFA-4E9D-B954-01E785058BC8}" type="datetimeFigureOut">
              <a:rPr kumimoji="1" lang="ja-JP" altLang="en-US" smtClean="0"/>
              <a:t>2024/2/8</a:t>
            </a:fld>
            <a:endParaRPr kumimoji="1" lang="ja-JP" altLang="en-US" dirty="0"/>
          </a:p>
        </p:txBody>
      </p:sp>
      <p:sp>
        <p:nvSpPr>
          <p:cNvPr id="5" name="フッター プレースホルダー 4"/>
          <p:cNvSpPr>
            <a:spLocks noGrp="1"/>
          </p:cNvSpPr>
          <p:nvPr>
            <p:ph type="ftr" sz="quarter" idx="3"/>
          </p:nvPr>
        </p:nvSpPr>
        <p:spPr>
          <a:xfrm>
            <a:off x="5166863" y="9677251"/>
            <a:ext cx="4788800" cy="555886"/>
          </a:xfrm>
          <a:prstGeom prst="rect">
            <a:avLst/>
          </a:prstGeom>
        </p:spPr>
        <p:txBody>
          <a:bodyPr vert="horz" lIns="147513" tIns="73756" rIns="147513" bIns="73756" rtlCol="0" anchor="ctr"/>
          <a:lstStyle>
            <a:lvl1pPr algn="ctr">
              <a:defRPr sz="20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10837811" y="9677251"/>
            <a:ext cx="3528589" cy="555886"/>
          </a:xfrm>
          <a:prstGeom prst="rect">
            <a:avLst/>
          </a:prstGeom>
        </p:spPr>
        <p:txBody>
          <a:bodyPr vert="horz" lIns="147513" tIns="73756" rIns="147513" bIns="73756" rtlCol="0" anchor="ctr"/>
          <a:lstStyle>
            <a:lvl1pPr algn="r">
              <a:defRPr sz="2000">
                <a:solidFill>
                  <a:schemeClr val="tx1">
                    <a:tint val="75000"/>
                  </a:schemeClr>
                </a:solidFill>
              </a:defRPr>
            </a:lvl1pPr>
          </a:lstStyle>
          <a:p>
            <a:fld id="{A1881A52-5C3D-41DC-A8C5-70900055BAF6}" type="slidenum">
              <a:rPr kumimoji="1" lang="ja-JP" altLang="en-US" smtClean="0"/>
              <a:t>‹#›</a:t>
            </a:fld>
            <a:endParaRPr kumimoji="1" lang="ja-JP" altLang="en-US" dirty="0"/>
          </a:p>
        </p:txBody>
      </p:sp>
    </p:spTree>
    <p:extLst>
      <p:ext uri="{BB962C8B-B14F-4D97-AF65-F5344CB8AC3E}">
        <p14:creationId xmlns:p14="http://schemas.microsoft.com/office/powerpoint/2010/main" val="2113147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28"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910" indent="-368782" algn="l" defTabSz="14751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5"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39"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5650" y="417513"/>
            <a:ext cx="13611225" cy="17414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5650" y="2436813"/>
            <a:ext cx="13611225" cy="688975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5650" y="9677400"/>
            <a:ext cx="3529013" cy="5556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3973-EB28-497B-85A6-15F774594846}" type="datetimeFigureOut">
              <a:rPr kumimoji="1" lang="ja-JP" altLang="en-US" smtClean="0"/>
              <a:t>2024/2/8</a:t>
            </a:fld>
            <a:endParaRPr kumimoji="1" lang="ja-JP" altLang="en-US"/>
          </a:p>
        </p:txBody>
      </p:sp>
      <p:sp>
        <p:nvSpPr>
          <p:cNvPr id="5" name="フッター プレースホルダー 4"/>
          <p:cNvSpPr>
            <a:spLocks noGrp="1"/>
          </p:cNvSpPr>
          <p:nvPr>
            <p:ph type="ftr" sz="quarter" idx="3"/>
          </p:nvPr>
        </p:nvSpPr>
        <p:spPr>
          <a:xfrm>
            <a:off x="5167313" y="9677400"/>
            <a:ext cx="4787900" cy="5556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63" y="9677400"/>
            <a:ext cx="3529012" cy="5556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B6988-3195-4422-B2FF-3CE5B7EAB812}" type="slidenum">
              <a:rPr kumimoji="1" lang="ja-JP" altLang="en-US" smtClean="0"/>
              <a:t>‹#›</a:t>
            </a:fld>
            <a:endParaRPr kumimoji="1" lang="ja-JP" altLang="en-US"/>
          </a:p>
        </p:txBody>
      </p:sp>
    </p:spTree>
    <p:extLst>
      <p:ext uri="{BB962C8B-B14F-4D97-AF65-F5344CB8AC3E}">
        <p14:creationId xmlns:p14="http://schemas.microsoft.com/office/powerpoint/2010/main" val="624038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330907" y="1472864"/>
            <a:ext cx="14450796" cy="86331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5462351" y="341826"/>
            <a:ext cx="4475175" cy="414172"/>
          </a:xfrm>
          <a:prstGeom prst="rect">
            <a:avLst/>
          </a:prstGeom>
          <a:noFill/>
        </p:spPr>
        <p:txBody>
          <a:bodyPr wrap="none" lIns="105366" tIns="52683" rIns="105366" bIns="52683" rtlCol="0">
            <a:spAutoFit/>
          </a:bodyPr>
          <a:lstStyle/>
          <a:p>
            <a:r>
              <a:rPr lang="ja-JP" altLang="en-US" sz="2000" dirty="0"/>
              <a:t>令和５年度医薬品等基準評価検討部会</a:t>
            </a:r>
          </a:p>
        </p:txBody>
      </p:sp>
      <p:sp>
        <p:nvSpPr>
          <p:cNvPr id="7" name="角丸四角形 6"/>
          <p:cNvSpPr/>
          <p:nvPr/>
        </p:nvSpPr>
        <p:spPr>
          <a:xfrm>
            <a:off x="183920" y="973991"/>
            <a:ext cx="6657262" cy="646103"/>
          </a:xfrm>
          <a:prstGeom prst="roundRect">
            <a:avLst/>
          </a:prstGeom>
          <a:solidFill>
            <a:srgbClr val="E3B0A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ctr"/>
          <a:lstStyle/>
          <a:p>
            <a:pPr algn="ctr"/>
            <a:r>
              <a:rPr lang="ja-JP" altLang="en-US" sz="1600" b="1" dirty="0">
                <a:solidFill>
                  <a:schemeClr val="tx1"/>
                </a:solidFill>
              </a:rPr>
              <a:t>「医薬品製造販売業ＧＱＰ</a:t>
            </a:r>
            <a:r>
              <a:rPr lang="en-US" altLang="ja-JP" sz="1600" b="1" dirty="0">
                <a:solidFill>
                  <a:schemeClr val="tx1"/>
                </a:solidFill>
              </a:rPr>
              <a:t>/</a:t>
            </a:r>
            <a:r>
              <a:rPr lang="ja-JP" altLang="en-US" sz="1600" b="1" dirty="0">
                <a:solidFill>
                  <a:schemeClr val="tx1"/>
                </a:solidFill>
              </a:rPr>
              <a:t>ＧＶＰ手順書＜モデル＞」の見直し</a:t>
            </a:r>
          </a:p>
        </p:txBody>
      </p:sp>
      <p:sp>
        <p:nvSpPr>
          <p:cNvPr id="10" name="テキスト ボックス 9"/>
          <p:cNvSpPr txBox="1"/>
          <p:nvPr/>
        </p:nvSpPr>
        <p:spPr>
          <a:xfrm>
            <a:off x="504478" y="2124150"/>
            <a:ext cx="6438622" cy="3894933"/>
          </a:xfrm>
          <a:prstGeom prst="rect">
            <a:avLst/>
          </a:prstGeom>
          <a:noFill/>
        </p:spPr>
        <p:txBody>
          <a:bodyPr wrap="square" lIns="105366" tIns="52683" rIns="105366" bIns="52683" rtlCol="0">
            <a:spAutoFit/>
          </a:bodyPr>
          <a:lstStyle/>
          <a:p>
            <a:pPr>
              <a:lnSpc>
                <a:spcPts val="2000"/>
              </a:lnSpc>
            </a:pPr>
            <a:r>
              <a:rPr lang="ja-JP" altLang="en-US" sz="1200" dirty="0"/>
              <a:t>　</a:t>
            </a:r>
            <a:r>
              <a:rPr lang="ja-JP" altLang="en-US" sz="1200" dirty="0">
                <a:latin typeface="+mn-ea"/>
              </a:rPr>
              <a:t>医薬品製造販売業者は、市場に出荷する製品の品質管理及び安全管理を、ＧＱＰ省令や</a:t>
            </a:r>
            <a:endParaRPr lang="en-US" altLang="ja-JP" sz="1200" dirty="0">
              <a:latin typeface="+mn-ea"/>
            </a:endParaRPr>
          </a:p>
          <a:p>
            <a:pPr>
              <a:lnSpc>
                <a:spcPts val="2000"/>
              </a:lnSpc>
            </a:pPr>
            <a:r>
              <a:rPr lang="ja-JP" altLang="en-US" sz="1200" dirty="0">
                <a:latin typeface="+mn-ea"/>
              </a:rPr>
              <a:t>ＧＶＰ省令に基づき実施することが求められている（図１）。府は、それらの管理が適切に実施されることを目的として、「医薬品製造販売業ＧＱＰ</a:t>
            </a:r>
            <a:r>
              <a:rPr lang="en-US" altLang="ja-JP" sz="1200" dirty="0">
                <a:latin typeface="+mn-ea"/>
              </a:rPr>
              <a:t>/</a:t>
            </a:r>
            <a:r>
              <a:rPr lang="ja-JP" altLang="en-US" sz="1200" dirty="0">
                <a:latin typeface="+mn-ea"/>
              </a:rPr>
              <a:t>ＧＶＰ手順書＜モデル＞」（最終改訂：平成</a:t>
            </a:r>
            <a:r>
              <a:rPr lang="en-US" altLang="ja-JP" sz="1200" dirty="0">
                <a:latin typeface="+mn-ea"/>
              </a:rPr>
              <a:t>31</a:t>
            </a:r>
            <a:r>
              <a:rPr lang="ja-JP" altLang="en-US" sz="1200" dirty="0">
                <a:latin typeface="+mn-ea"/>
              </a:rPr>
              <a:t>年３月）を作成・公表するとともに、随時その内容の見直しを図ってきた。</a:t>
            </a:r>
            <a:endParaRPr lang="en-US" altLang="ja-JP" sz="1200" dirty="0">
              <a:latin typeface="+mn-ea"/>
            </a:endParaRPr>
          </a:p>
          <a:p>
            <a:pPr algn="l">
              <a:lnSpc>
                <a:spcPts val="2000"/>
              </a:lnSpc>
            </a:pPr>
            <a:r>
              <a:rPr lang="ja-JP" altLang="en-US" sz="1200" dirty="0">
                <a:latin typeface="+mn-ea"/>
              </a:rPr>
              <a:t>　</a:t>
            </a:r>
            <a:r>
              <a:rPr lang="ja-JP" altLang="ja-JP" sz="1200" dirty="0">
                <a:latin typeface="+mn-ea"/>
              </a:rPr>
              <a:t>当該手順書</a:t>
            </a:r>
            <a:r>
              <a:rPr lang="ja-JP" altLang="en-US" sz="1200" dirty="0">
                <a:latin typeface="+mn-ea"/>
              </a:rPr>
              <a:t>＜</a:t>
            </a:r>
            <a:r>
              <a:rPr lang="ja-JP" altLang="ja-JP" sz="1200" dirty="0">
                <a:latin typeface="+mn-ea"/>
              </a:rPr>
              <a:t>モデル</a:t>
            </a:r>
            <a:r>
              <a:rPr lang="ja-JP" altLang="en-US" sz="1200" dirty="0">
                <a:latin typeface="+mn-ea"/>
              </a:rPr>
              <a:t>＞</a:t>
            </a:r>
            <a:r>
              <a:rPr lang="ja-JP" altLang="ja-JP" sz="1200" dirty="0">
                <a:latin typeface="+mn-ea"/>
              </a:rPr>
              <a:t>を</a:t>
            </a:r>
            <a:r>
              <a:rPr lang="ja-JP" altLang="en-US" sz="1200" dirty="0">
                <a:latin typeface="+mn-ea"/>
              </a:rPr>
              <a:t>最後に</a:t>
            </a:r>
            <a:r>
              <a:rPr lang="ja-JP" altLang="ja-JP" sz="1200" dirty="0">
                <a:latin typeface="+mn-ea"/>
              </a:rPr>
              <a:t>改訂</a:t>
            </a:r>
            <a:r>
              <a:rPr lang="ja-JP" altLang="en-US" sz="1200" dirty="0">
                <a:latin typeface="+mn-ea"/>
              </a:rPr>
              <a:t>した</a:t>
            </a:r>
            <a:r>
              <a:rPr lang="ja-JP" altLang="ja-JP" sz="1200" dirty="0">
                <a:latin typeface="+mn-ea"/>
              </a:rPr>
              <a:t>平成</a:t>
            </a:r>
            <a:r>
              <a:rPr lang="en-US" altLang="ja-JP" sz="1200" dirty="0">
                <a:latin typeface="+mn-ea"/>
              </a:rPr>
              <a:t>31</a:t>
            </a:r>
            <a:r>
              <a:rPr lang="ja-JP" altLang="ja-JP" sz="1200" dirty="0">
                <a:latin typeface="+mn-ea"/>
              </a:rPr>
              <a:t>年３月</a:t>
            </a:r>
            <a:r>
              <a:rPr lang="ja-JP" altLang="en-US" sz="1200" dirty="0">
                <a:latin typeface="+mn-ea"/>
              </a:rPr>
              <a:t>以降</a:t>
            </a:r>
            <a:r>
              <a:rPr lang="ja-JP" altLang="ja-JP" sz="1200" dirty="0">
                <a:latin typeface="+mn-ea"/>
              </a:rPr>
              <a:t>、</a:t>
            </a:r>
            <a:r>
              <a:rPr lang="ja-JP" altLang="en-US" sz="1200" dirty="0">
                <a:latin typeface="+mn-ea"/>
              </a:rPr>
              <a:t>令和３年８月施行の</a:t>
            </a:r>
            <a:r>
              <a:rPr lang="ja-JP" altLang="ja-JP" sz="1200" dirty="0">
                <a:latin typeface="+mn-ea"/>
              </a:rPr>
              <a:t>医薬品医療機器等法の改正に加え、</a:t>
            </a:r>
            <a:r>
              <a:rPr lang="ja-JP" altLang="en-US" sz="1200" dirty="0">
                <a:latin typeface="+mn-ea"/>
              </a:rPr>
              <a:t>製造販売業者、製造業者等</a:t>
            </a:r>
            <a:r>
              <a:rPr lang="ja-JP" altLang="ja-JP" sz="1200" dirty="0">
                <a:latin typeface="+mn-ea"/>
              </a:rPr>
              <a:t>の不正事案を受けて、品質管理の徹底を求める通知</a:t>
            </a:r>
            <a:r>
              <a:rPr lang="ja-JP" altLang="en-US" sz="1200" dirty="0">
                <a:latin typeface="+mn-ea"/>
              </a:rPr>
              <a:t>が厚生労働省より</a:t>
            </a:r>
            <a:r>
              <a:rPr lang="ja-JP" altLang="ja-JP" sz="1200" dirty="0">
                <a:latin typeface="+mn-ea"/>
              </a:rPr>
              <a:t>発出される</a:t>
            </a:r>
            <a:r>
              <a:rPr lang="ja-JP" altLang="en-US" sz="1200" dirty="0">
                <a:latin typeface="+mn-ea"/>
              </a:rPr>
              <a:t>など、医薬品等の製造販売業者は一層の品質管理・安全管理が求められている。</a:t>
            </a:r>
            <a:r>
              <a:rPr lang="ja-JP" altLang="ja-JP" sz="1200" dirty="0">
                <a:latin typeface="+mn-ea"/>
              </a:rPr>
              <a:t>この状況を受けて、令和４年度</a:t>
            </a:r>
            <a:r>
              <a:rPr lang="ja-JP" altLang="en-US" sz="1200" dirty="0">
                <a:latin typeface="+mn-ea"/>
              </a:rPr>
              <a:t>は</a:t>
            </a:r>
            <a:r>
              <a:rPr lang="ja-JP" altLang="ja-JP" sz="1200" dirty="0">
                <a:latin typeface="+mn-ea"/>
              </a:rPr>
              <a:t>、当部会における議論のうえ、</a:t>
            </a:r>
            <a:r>
              <a:rPr lang="ja-JP" altLang="en-US" sz="1200" dirty="0">
                <a:latin typeface="+mn-ea"/>
              </a:rPr>
              <a:t>製薬</a:t>
            </a:r>
            <a:r>
              <a:rPr lang="ja-JP" altLang="ja-JP" sz="1200" dirty="0">
                <a:latin typeface="+mn-ea"/>
              </a:rPr>
              <a:t>企業の責任役員に向けた資料を作成・周知することで、企業としての製造管理、品質管理、安全管理体制の向上を促した</a:t>
            </a:r>
            <a:r>
              <a:rPr lang="ja-JP" altLang="en-US" sz="1200" dirty="0">
                <a:latin typeface="+mn-ea"/>
              </a:rPr>
              <a:t>。</a:t>
            </a:r>
            <a:endParaRPr lang="en-US" altLang="ja-JP" sz="1200" dirty="0">
              <a:latin typeface="+mn-ea"/>
            </a:endParaRPr>
          </a:p>
          <a:p>
            <a:pPr algn="l">
              <a:lnSpc>
                <a:spcPts val="2000"/>
              </a:lnSpc>
            </a:pPr>
            <a:r>
              <a:rPr lang="ja-JP" altLang="en-US" sz="1200" dirty="0">
                <a:latin typeface="+mn-ea"/>
              </a:rPr>
              <a:t>　</a:t>
            </a:r>
            <a:r>
              <a:rPr lang="ja-JP" altLang="ja-JP" sz="1200" dirty="0">
                <a:latin typeface="+mn-ea"/>
              </a:rPr>
              <a:t>今年度は、</a:t>
            </a:r>
            <a:r>
              <a:rPr lang="ja-JP" altLang="en-US" sz="1200" dirty="0">
                <a:latin typeface="+mn-ea"/>
              </a:rPr>
              <a:t>上記手順書＜モデル＞の見直し・改訂を行い</a:t>
            </a:r>
            <a:r>
              <a:rPr lang="ja-JP" altLang="ja-JP" sz="1200" dirty="0">
                <a:latin typeface="+mn-ea"/>
              </a:rPr>
              <a:t>、その周知を</a:t>
            </a:r>
            <a:r>
              <a:rPr lang="ja-JP" altLang="en-US" sz="1200" dirty="0">
                <a:latin typeface="+mn-ea"/>
              </a:rPr>
              <a:t>することで</a:t>
            </a:r>
            <a:r>
              <a:rPr lang="ja-JP" altLang="ja-JP" sz="1200" dirty="0">
                <a:latin typeface="+mn-ea"/>
              </a:rPr>
              <a:t>、医薬品</a:t>
            </a:r>
            <a:r>
              <a:rPr lang="ja-JP" altLang="en-US" sz="1200" dirty="0">
                <a:latin typeface="+mn-ea"/>
              </a:rPr>
              <a:t>等の</a:t>
            </a:r>
            <a:r>
              <a:rPr lang="ja-JP" altLang="ja-JP" sz="1200" dirty="0">
                <a:latin typeface="+mn-ea"/>
              </a:rPr>
              <a:t>製造販売業者における</a:t>
            </a:r>
            <a:r>
              <a:rPr lang="ja-JP" altLang="en-US" sz="1200" dirty="0">
                <a:latin typeface="+mn-ea"/>
              </a:rPr>
              <a:t>さらなる適正な</a:t>
            </a:r>
            <a:r>
              <a:rPr lang="ja-JP" altLang="ja-JP" sz="1200" dirty="0">
                <a:latin typeface="+mn-ea"/>
              </a:rPr>
              <a:t>品質管理、安全管理業務を促す</a:t>
            </a:r>
            <a:r>
              <a:rPr lang="ja-JP" altLang="en-US" sz="1200" dirty="0">
                <a:latin typeface="+mn-ea"/>
              </a:rPr>
              <a:t>こととした。</a:t>
            </a:r>
            <a:endParaRPr lang="en-US" altLang="ja-JP" sz="1200" dirty="0">
              <a:latin typeface="+mn-ea"/>
            </a:endParaRPr>
          </a:p>
          <a:p>
            <a:pPr defTabSz="355600"/>
            <a:r>
              <a:rPr lang="en-US" altLang="ja-JP" sz="2000" dirty="0">
                <a:latin typeface="ＭＳ Ｐゴシック" charset="-128"/>
              </a:rPr>
              <a:t>	</a:t>
            </a:r>
            <a:r>
              <a:rPr lang="en-US" altLang="ja-JP" sz="1000" dirty="0">
                <a:latin typeface="ＭＳ Ｐゴシック" charset="-128"/>
              </a:rPr>
              <a:t>※</a:t>
            </a:r>
            <a:r>
              <a:rPr lang="ja-JP" altLang="en-US" sz="1000" dirty="0">
                <a:latin typeface="+mn-ea"/>
              </a:rPr>
              <a:t>ＧＱＰ（</a:t>
            </a:r>
            <a:r>
              <a:rPr lang="en-US" altLang="ja-JP" sz="1000" dirty="0">
                <a:latin typeface="+mn-ea"/>
              </a:rPr>
              <a:t>Good Quality Practice</a:t>
            </a:r>
            <a:r>
              <a:rPr lang="ja-JP" altLang="en-US" sz="1000" dirty="0">
                <a:latin typeface="+mn-ea"/>
              </a:rPr>
              <a:t>）：医薬品等の品質管理の基準</a:t>
            </a:r>
            <a:endParaRPr lang="en-US" altLang="ja-JP" sz="1000" dirty="0">
              <a:latin typeface="+mn-ea"/>
            </a:endParaRPr>
          </a:p>
          <a:p>
            <a:pPr defTabSz="355600"/>
            <a:r>
              <a:rPr lang="en-US" altLang="ja-JP" sz="1000" dirty="0">
                <a:latin typeface="+mn-ea"/>
              </a:rPr>
              <a:t>	</a:t>
            </a:r>
            <a:r>
              <a:rPr lang="ja-JP" altLang="en-US" sz="1000" dirty="0">
                <a:latin typeface="+mn-ea"/>
              </a:rPr>
              <a:t>　 ＧＶＰ （</a:t>
            </a:r>
            <a:r>
              <a:rPr lang="en-US" altLang="ja-JP" sz="1000" dirty="0">
                <a:latin typeface="+mn-ea"/>
              </a:rPr>
              <a:t>Good Vigilance Practice</a:t>
            </a:r>
            <a:r>
              <a:rPr lang="ja-JP" altLang="en-US" sz="1000" dirty="0">
                <a:latin typeface="+mn-ea"/>
              </a:rPr>
              <a:t>）：医薬品等の製造販売後安全管理の基準</a:t>
            </a:r>
            <a:endParaRPr lang="en-US" altLang="ja-JP" sz="1000" dirty="0">
              <a:latin typeface="+mn-ea"/>
            </a:endParaRPr>
          </a:p>
          <a:p>
            <a:pPr algn="l">
              <a:lnSpc>
                <a:spcPts val="2000"/>
              </a:lnSpc>
            </a:pPr>
            <a:endParaRPr lang="en-US" altLang="ja-JP" sz="1200" dirty="0">
              <a:latin typeface="+mn-ea"/>
            </a:endParaRPr>
          </a:p>
        </p:txBody>
      </p:sp>
      <p:sp>
        <p:nvSpPr>
          <p:cNvPr id="22" name="テキスト ボックス 21"/>
          <p:cNvSpPr txBox="1"/>
          <p:nvPr/>
        </p:nvSpPr>
        <p:spPr>
          <a:xfrm>
            <a:off x="13255495" y="371016"/>
            <a:ext cx="1526208" cy="504000"/>
          </a:xfrm>
          <a:prstGeom prst="rect">
            <a:avLst/>
          </a:prstGeom>
          <a:noFill/>
          <a:ln>
            <a:solidFill>
              <a:schemeClr val="tx1"/>
            </a:solidFill>
          </a:ln>
        </p:spPr>
        <p:txBody>
          <a:bodyPr wrap="square" rtlCol="0" anchor="ctr">
            <a:spAutoFit/>
          </a:bodyPr>
          <a:lstStyle/>
          <a:p>
            <a:pPr algn="ctr"/>
            <a:r>
              <a:rPr lang="zh-TW" altLang="en-US" sz="1600" dirty="0">
                <a:latin typeface="ＭＳ ゴシック" panose="020B0609070205080204" pitchFamily="49" charset="-128"/>
                <a:ea typeface="ＭＳ ゴシック" panose="020B0609070205080204" pitchFamily="49" charset="-128"/>
              </a:rPr>
              <a:t>資料</a:t>
            </a:r>
            <a:r>
              <a:rPr lang="ja-JP" altLang="en-US" sz="1600" dirty="0">
                <a:latin typeface="ＭＳ ゴシック" panose="020B0609070205080204" pitchFamily="49" charset="-128"/>
                <a:ea typeface="ＭＳ ゴシック" panose="020B0609070205080204" pitchFamily="49" charset="-128"/>
              </a:rPr>
              <a:t>３</a:t>
            </a:r>
            <a:r>
              <a:rPr lang="zh-TW" altLang="en-US"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２</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598491" y="8691061"/>
            <a:ext cx="6957814" cy="1369606"/>
          </a:xfrm>
          <a:prstGeom prst="rect">
            <a:avLst/>
          </a:prstGeom>
          <a:noFill/>
        </p:spPr>
        <p:txBody>
          <a:bodyPr wrap="square" rtlCol="0">
            <a:spAutoFit/>
          </a:bodyPr>
          <a:lstStyle/>
          <a:p>
            <a:pPr>
              <a:lnSpc>
                <a:spcPct val="150000"/>
              </a:lnSpc>
            </a:pPr>
            <a:r>
              <a:rPr lang="ja-JP" altLang="en-US" sz="1200" dirty="0"/>
              <a:t>（１）　改訂した手順書＜モデル＞を府内製薬企業に周知する。</a:t>
            </a:r>
            <a:endParaRPr lang="en-US" altLang="ja-JP" sz="1200" dirty="0"/>
          </a:p>
          <a:p>
            <a:pPr defTabSz="355600"/>
            <a:r>
              <a:rPr lang="en-US" altLang="ja-JP" sz="1200" dirty="0"/>
              <a:t>	</a:t>
            </a:r>
            <a:r>
              <a:rPr lang="ja-JP" altLang="en-US" sz="1200" dirty="0"/>
              <a:t>方法：府内関係団体への通知</a:t>
            </a:r>
            <a:endParaRPr lang="en-US" altLang="ja-JP" sz="1200" dirty="0"/>
          </a:p>
          <a:p>
            <a:pPr defTabSz="355600"/>
            <a:r>
              <a:rPr lang="en-US" altLang="ja-JP" sz="1200" dirty="0"/>
              <a:t>		</a:t>
            </a:r>
            <a:r>
              <a:rPr lang="ja-JP" altLang="en-US" sz="1200" dirty="0"/>
              <a:t>大阪府ホームページへの掲載</a:t>
            </a:r>
            <a:endParaRPr lang="en-US" altLang="ja-JP" sz="1200" dirty="0"/>
          </a:p>
          <a:p>
            <a:pPr defTabSz="355600"/>
            <a:r>
              <a:rPr lang="ja-JP" altLang="en-US" sz="1200" dirty="0"/>
              <a:t>　　　　　　　講習会等による周知</a:t>
            </a:r>
            <a:endParaRPr lang="en-US" altLang="ja-JP" sz="1200" dirty="0"/>
          </a:p>
          <a:p>
            <a:pPr defTabSz="355600">
              <a:spcBef>
                <a:spcPts val="600"/>
              </a:spcBef>
            </a:pPr>
            <a:r>
              <a:rPr lang="ja-JP" altLang="en-US" sz="1200" dirty="0"/>
              <a:t>（２）　次年度の活動予定</a:t>
            </a:r>
            <a:endParaRPr lang="en-US" altLang="ja-JP" sz="1200" dirty="0"/>
          </a:p>
          <a:p>
            <a:pPr defTabSz="355600"/>
            <a:r>
              <a:rPr lang="en-US" altLang="ja-JP" sz="1200" dirty="0"/>
              <a:t>	</a:t>
            </a:r>
            <a:r>
              <a:rPr lang="ja-JP" altLang="ja-JP" sz="1200" dirty="0">
                <a:effectLst/>
                <a:latin typeface="+mn-ea"/>
                <a:cs typeface="Times New Roman" panose="02020603050405020304" pitchFamily="18" charset="0"/>
              </a:rPr>
              <a:t>医薬品等の製造管理、品質管理及び安全管理を担う人材の確保・育成に関する検討</a:t>
            </a:r>
            <a:r>
              <a:rPr lang="en-US" altLang="ja-JP" sz="1200" dirty="0"/>
              <a:t>	</a:t>
            </a:r>
            <a:endParaRPr lang="en-US" altLang="ja-JP" sz="900" dirty="0">
              <a:solidFill>
                <a:schemeClr val="accent5"/>
              </a:solidFill>
            </a:endParaRPr>
          </a:p>
        </p:txBody>
      </p:sp>
      <p:sp>
        <p:nvSpPr>
          <p:cNvPr id="25" name="テキスト ボックス 24"/>
          <p:cNvSpPr txBox="1"/>
          <p:nvPr/>
        </p:nvSpPr>
        <p:spPr>
          <a:xfrm>
            <a:off x="7741713" y="1764110"/>
            <a:ext cx="6844332" cy="338554"/>
          </a:xfrm>
          <a:prstGeom prst="rect">
            <a:avLst/>
          </a:prstGeom>
          <a:solidFill>
            <a:schemeClr val="accent6">
              <a:lumMod val="20000"/>
              <a:lumOff val="80000"/>
            </a:schemeClr>
          </a:solidFill>
          <a:ln>
            <a:noFill/>
          </a:ln>
        </p:spPr>
        <p:txBody>
          <a:bodyPr wrap="square" rtlCol="0">
            <a:spAutoFit/>
          </a:bodyPr>
          <a:lstStyle/>
          <a:p>
            <a:r>
              <a:rPr kumimoji="1" lang="ja-JP" altLang="en-US" sz="1600" b="1" dirty="0"/>
              <a:t>図１：製造販売業者の役割</a:t>
            </a:r>
          </a:p>
        </p:txBody>
      </p:sp>
      <p:sp>
        <p:nvSpPr>
          <p:cNvPr id="66" name="テキスト ボックス 65"/>
          <p:cNvSpPr txBox="1"/>
          <p:nvPr/>
        </p:nvSpPr>
        <p:spPr>
          <a:xfrm>
            <a:off x="457690" y="1764110"/>
            <a:ext cx="6497596" cy="338554"/>
          </a:xfrm>
          <a:prstGeom prst="rect">
            <a:avLst/>
          </a:prstGeom>
          <a:solidFill>
            <a:schemeClr val="accent6">
              <a:lumMod val="20000"/>
              <a:lumOff val="80000"/>
            </a:schemeClr>
          </a:solidFill>
          <a:ln>
            <a:noFill/>
          </a:ln>
        </p:spPr>
        <p:txBody>
          <a:bodyPr wrap="square" rtlCol="0">
            <a:spAutoFit/>
          </a:bodyPr>
          <a:lstStyle/>
          <a:p>
            <a:r>
              <a:rPr lang="ja-JP" altLang="en-US" sz="1600" b="1" dirty="0"/>
              <a:t>１．背景</a:t>
            </a:r>
          </a:p>
        </p:txBody>
      </p:sp>
      <p:sp>
        <p:nvSpPr>
          <p:cNvPr id="69" name="テキスト ボックス 68"/>
          <p:cNvSpPr txBox="1"/>
          <p:nvPr/>
        </p:nvSpPr>
        <p:spPr>
          <a:xfrm>
            <a:off x="504478" y="8391231"/>
            <a:ext cx="6497596" cy="338554"/>
          </a:xfrm>
          <a:prstGeom prst="rect">
            <a:avLst/>
          </a:prstGeom>
          <a:solidFill>
            <a:schemeClr val="accent6">
              <a:lumMod val="20000"/>
              <a:lumOff val="80000"/>
            </a:schemeClr>
          </a:solidFill>
          <a:ln>
            <a:noFill/>
          </a:ln>
        </p:spPr>
        <p:txBody>
          <a:bodyPr wrap="square" rtlCol="0">
            <a:spAutoFit/>
          </a:bodyPr>
          <a:lstStyle/>
          <a:p>
            <a:r>
              <a:rPr lang="ja-JP" altLang="en-US" sz="1600" b="1" dirty="0"/>
              <a:t>３．今後の予定</a:t>
            </a:r>
          </a:p>
        </p:txBody>
      </p:sp>
      <p:sp>
        <p:nvSpPr>
          <p:cNvPr id="75" name="テキスト ボックス 74"/>
          <p:cNvSpPr txBox="1"/>
          <p:nvPr/>
        </p:nvSpPr>
        <p:spPr>
          <a:xfrm>
            <a:off x="504478" y="6052734"/>
            <a:ext cx="6438622" cy="2120088"/>
          </a:xfrm>
          <a:prstGeom prst="rect">
            <a:avLst/>
          </a:prstGeom>
          <a:noFill/>
        </p:spPr>
        <p:txBody>
          <a:bodyPr wrap="square" lIns="105366" tIns="52683" rIns="105366" bIns="52683" rtlCol="0">
            <a:spAutoFit/>
          </a:bodyPr>
          <a:lstStyle/>
          <a:p>
            <a:pPr>
              <a:lnSpc>
                <a:spcPts val="2000"/>
              </a:lnSpc>
            </a:pPr>
            <a:r>
              <a:rPr lang="ja-JP" altLang="en-US" sz="1200" dirty="0"/>
              <a:t>　</a:t>
            </a:r>
            <a:r>
              <a:rPr lang="ja-JP" altLang="en-US" sz="1200" dirty="0">
                <a:latin typeface="+mn-ea"/>
              </a:rPr>
              <a:t>平成</a:t>
            </a:r>
            <a:r>
              <a:rPr lang="en-US" altLang="ja-JP" sz="1200" dirty="0">
                <a:latin typeface="+mn-ea"/>
              </a:rPr>
              <a:t>31</a:t>
            </a:r>
            <a:r>
              <a:rPr lang="ja-JP" altLang="en-US" sz="1200" dirty="0">
                <a:latin typeface="+mn-ea"/>
              </a:rPr>
              <a:t>年以降の医薬品医療機器等法改正の内容を手順書＜モデル＞に反映させるとともに、</a:t>
            </a:r>
            <a:endParaRPr lang="en-US" altLang="ja-JP" sz="1200" dirty="0">
              <a:latin typeface="+mn-ea"/>
            </a:endParaRPr>
          </a:p>
          <a:p>
            <a:pPr>
              <a:lnSpc>
                <a:spcPts val="2000"/>
              </a:lnSpc>
            </a:pPr>
            <a:r>
              <a:rPr lang="ja-JP" altLang="en-US" sz="1200" dirty="0">
                <a:latin typeface="+mn-ea"/>
              </a:rPr>
              <a:t>製造販売業者の自主的な品質管理及び安全管理の向上に向けた取り組みを推進するため、手順書＜モデル＞本体を補足する項目を追加した。（図２）</a:t>
            </a:r>
            <a:endParaRPr lang="en-US" altLang="ja-JP" sz="1200" dirty="0">
              <a:latin typeface="+mn-ea"/>
            </a:endParaRPr>
          </a:p>
          <a:p>
            <a:pPr>
              <a:lnSpc>
                <a:spcPts val="2000"/>
              </a:lnSpc>
            </a:pPr>
            <a:r>
              <a:rPr lang="ja-JP" altLang="en-US" sz="1200" dirty="0">
                <a:latin typeface="+mn-ea"/>
              </a:rPr>
              <a:t>通知引用欄：</a:t>
            </a:r>
            <a:endParaRPr lang="en-US" altLang="ja-JP" sz="1200" dirty="0">
              <a:latin typeface="+mn-ea"/>
            </a:endParaRPr>
          </a:p>
          <a:p>
            <a:pPr>
              <a:lnSpc>
                <a:spcPts val="2000"/>
              </a:lnSpc>
            </a:pPr>
            <a:r>
              <a:rPr lang="ja-JP" altLang="en-US" sz="1200" dirty="0">
                <a:latin typeface="+mn-ea"/>
              </a:rPr>
              <a:t>　厚生労働省からの通知の内容のうち、各社の実情を踏まえて手順に反映する事項を記載する欄</a:t>
            </a:r>
            <a:endParaRPr lang="en-US" altLang="ja-JP" sz="1200" dirty="0">
              <a:latin typeface="+mn-ea"/>
            </a:endParaRPr>
          </a:p>
          <a:p>
            <a:pPr>
              <a:lnSpc>
                <a:spcPts val="2000"/>
              </a:lnSpc>
            </a:pPr>
            <a:r>
              <a:rPr lang="ja-JP" altLang="en-US" sz="1200" dirty="0">
                <a:latin typeface="+mn-ea"/>
              </a:rPr>
              <a:t>参考情報欄：</a:t>
            </a:r>
            <a:endParaRPr lang="en-US" altLang="ja-JP" sz="1200" dirty="0">
              <a:latin typeface="+mn-ea"/>
            </a:endParaRPr>
          </a:p>
          <a:p>
            <a:pPr>
              <a:lnSpc>
                <a:spcPts val="2000"/>
              </a:lnSpc>
            </a:pPr>
            <a:r>
              <a:rPr lang="ja-JP" altLang="en-US" sz="1200" dirty="0">
                <a:latin typeface="+mn-ea"/>
              </a:rPr>
              <a:t>　製造販売業者が</a:t>
            </a:r>
            <a:r>
              <a:rPr lang="ja-JP" altLang="ja-JP" sz="12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自主的に業務体制等を改善する</a:t>
            </a:r>
            <a:r>
              <a:rPr lang="ja-JP" altLang="en-US" sz="12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際に</a:t>
            </a:r>
            <a:r>
              <a:rPr lang="ja-JP" altLang="ja-JP" sz="12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参考となる情報</a:t>
            </a:r>
            <a:r>
              <a:rPr lang="ja-JP" altLang="en-US" sz="12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を示す欄</a:t>
            </a:r>
            <a:endParaRPr lang="en-US" altLang="ja-JP" sz="12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p>
            <a:pPr>
              <a:lnSpc>
                <a:spcPts val="2000"/>
              </a:lnSpc>
            </a:pPr>
            <a:r>
              <a:rPr lang="ja-JP" altLang="en-US" sz="1200" dirty="0">
                <a:solidFill>
                  <a:srgbClr val="000000"/>
                </a:solidFill>
                <a:latin typeface="Times New Roman" panose="02020603050405020304" pitchFamily="18" charset="0"/>
                <a:ea typeface="ＭＳ 明朝" panose="02020609040205080304" pitchFamily="17" charset="-128"/>
                <a:cs typeface="Times New Roman" panose="02020603050405020304" pitchFamily="18" charset="0"/>
              </a:rPr>
              <a:t>　さらなる業務改善に役立つ手順書を作成するための手順骨子も記載　　　　　　</a:t>
            </a:r>
            <a:endParaRPr lang="en-US" altLang="ja-JP" sz="1200" dirty="0">
              <a:latin typeface="+mn-ea"/>
            </a:endParaRPr>
          </a:p>
        </p:txBody>
      </p:sp>
      <p:sp>
        <p:nvSpPr>
          <p:cNvPr id="76" name="テキスト ボックス 75"/>
          <p:cNvSpPr txBox="1"/>
          <p:nvPr/>
        </p:nvSpPr>
        <p:spPr>
          <a:xfrm>
            <a:off x="457690" y="5746036"/>
            <a:ext cx="6497596" cy="338554"/>
          </a:xfrm>
          <a:prstGeom prst="rect">
            <a:avLst/>
          </a:prstGeom>
          <a:solidFill>
            <a:schemeClr val="accent6">
              <a:lumMod val="20000"/>
              <a:lumOff val="80000"/>
            </a:schemeClr>
          </a:solidFill>
          <a:ln>
            <a:noFill/>
          </a:ln>
        </p:spPr>
        <p:txBody>
          <a:bodyPr wrap="square" rtlCol="0">
            <a:spAutoFit/>
          </a:bodyPr>
          <a:lstStyle/>
          <a:p>
            <a:r>
              <a:rPr lang="ja-JP" altLang="en-US" sz="1600" b="1" dirty="0"/>
              <a:t>２．令和５年度の取り組み</a:t>
            </a:r>
          </a:p>
        </p:txBody>
      </p:sp>
      <p:sp>
        <p:nvSpPr>
          <p:cNvPr id="57" name="テキスト ボックス 56">
            <a:extLst>
              <a:ext uri="{FF2B5EF4-FFF2-40B4-BE49-F238E27FC236}">
                <a16:creationId xmlns:a16="http://schemas.microsoft.com/office/drawing/2014/main" id="{9AE26AB7-05C5-4691-9FAC-99FD48887681}"/>
              </a:ext>
            </a:extLst>
          </p:cNvPr>
          <p:cNvSpPr txBox="1"/>
          <p:nvPr/>
        </p:nvSpPr>
        <p:spPr>
          <a:xfrm>
            <a:off x="7690723" y="5148486"/>
            <a:ext cx="6895322" cy="338554"/>
          </a:xfrm>
          <a:prstGeom prst="rect">
            <a:avLst/>
          </a:prstGeom>
          <a:solidFill>
            <a:schemeClr val="accent6">
              <a:lumMod val="20000"/>
              <a:lumOff val="80000"/>
            </a:schemeClr>
          </a:solidFill>
          <a:ln>
            <a:noFill/>
          </a:ln>
        </p:spPr>
        <p:txBody>
          <a:bodyPr wrap="square" rtlCol="0">
            <a:spAutoFit/>
          </a:bodyPr>
          <a:lstStyle/>
          <a:p>
            <a:r>
              <a:rPr kumimoji="1" lang="ja-JP" altLang="en-US" sz="1600" b="1" dirty="0"/>
              <a:t>図２：今年度の取り組み</a:t>
            </a:r>
          </a:p>
        </p:txBody>
      </p:sp>
      <p:graphicFrame>
        <p:nvGraphicFramePr>
          <p:cNvPr id="27" name="表 27">
            <a:extLst>
              <a:ext uri="{FF2B5EF4-FFF2-40B4-BE49-F238E27FC236}">
                <a16:creationId xmlns:a16="http://schemas.microsoft.com/office/drawing/2014/main" id="{99103007-DF67-4459-825C-BC7D46AF2AC7}"/>
              </a:ext>
            </a:extLst>
          </p:cNvPr>
          <p:cNvGraphicFramePr>
            <a:graphicFrameLocks noGrp="1"/>
          </p:cNvGraphicFramePr>
          <p:nvPr>
            <p:extLst>
              <p:ext uri="{D42A27DB-BD31-4B8C-83A1-F6EECF244321}">
                <p14:modId xmlns:p14="http://schemas.microsoft.com/office/powerpoint/2010/main" val="528930057"/>
              </p:ext>
            </p:extLst>
          </p:nvPr>
        </p:nvGraphicFramePr>
        <p:xfrm>
          <a:off x="7699868" y="5580534"/>
          <a:ext cx="6886177" cy="3027392"/>
        </p:xfrm>
        <a:graphic>
          <a:graphicData uri="http://schemas.openxmlformats.org/drawingml/2006/table">
            <a:tbl>
              <a:tblPr firstRow="1" bandRow="1">
                <a:tableStyleId>{5940675A-B579-460E-94D1-54222C63F5DA}</a:tableStyleId>
              </a:tblPr>
              <a:tblGrid>
                <a:gridCol w="1788281">
                  <a:extLst>
                    <a:ext uri="{9D8B030D-6E8A-4147-A177-3AD203B41FA5}">
                      <a16:colId xmlns:a16="http://schemas.microsoft.com/office/drawing/2014/main" val="2652816204"/>
                    </a:ext>
                  </a:extLst>
                </a:gridCol>
                <a:gridCol w="453578">
                  <a:extLst>
                    <a:ext uri="{9D8B030D-6E8A-4147-A177-3AD203B41FA5}">
                      <a16:colId xmlns:a16="http://schemas.microsoft.com/office/drawing/2014/main" val="1952161432"/>
                    </a:ext>
                  </a:extLst>
                </a:gridCol>
                <a:gridCol w="419364">
                  <a:extLst>
                    <a:ext uri="{9D8B030D-6E8A-4147-A177-3AD203B41FA5}">
                      <a16:colId xmlns:a16="http://schemas.microsoft.com/office/drawing/2014/main" val="2612313522"/>
                    </a:ext>
                  </a:extLst>
                </a:gridCol>
                <a:gridCol w="2112477">
                  <a:extLst>
                    <a:ext uri="{9D8B030D-6E8A-4147-A177-3AD203B41FA5}">
                      <a16:colId xmlns:a16="http://schemas.microsoft.com/office/drawing/2014/main" val="3499874340"/>
                    </a:ext>
                  </a:extLst>
                </a:gridCol>
                <a:gridCol w="2112477">
                  <a:extLst>
                    <a:ext uri="{9D8B030D-6E8A-4147-A177-3AD203B41FA5}">
                      <a16:colId xmlns:a16="http://schemas.microsoft.com/office/drawing/2014/main" val="3504973713"/>
                    </a:ext>
                  </a:extLst>
                </a:gridCol>
              </a:tblGrid>
              <a:tr h="338986">
                <a:tc>
                  <a:txBody>
                    <a:bodyPr/>
                    <a:lstStyle/>
                    <a:p>
                      <a:pPr algn="ctr"/>
                      <a:r>
                        <a:rPr kumimoji="1" lang="ja-JP" altLang="en-US" sz="1800" dirty="0">
                          <a:latin typeface="+mj-ea"/>
                          <a:ea typeface="+mj-ea"/>
                        </a:rPr>
                        <a:t>平成</a:t>
                      </a:r>
                      <a:r>
                        <a:rPr kumimoji="1" lang="en-US" altLang="ja-JP" sz="1800" dirty="0">
                          <a:latin typeface="+mj-ea"/>
                          <a:ea typeface="+mj-ea"/>
                        </a:rPr>
                        <a:t>31</a:t>
                      </a:r>
                      <a:r>
                        <a:rPr kumimoji="1" lang="ja-JP" altLang="en-US" sz="1800" dirty="0">
                          <a:latin typeface="+mj-ea"/>
                          <a:ea typeface="+mj-ea"/>
                        </a:rPr>
                        <a:t>年版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2">
                  <a:txBody>
                    <a:bodyPr/>
                    <a:lstStyle/>
                    <a:p>
                      <a:pPr algn="ctr"/>
                      <a:r>
                        <a:rPr kumimoji="1" lang="ja-JP" altLang="en-US" sz="4800" dirty="0">
                          <a:latin typeface="+mj-ea"/>
                          <a:ea typeface="+mj-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algn="ctr"/>
                      <a:r>
                        <a:rPr kumimoji="1" lang="ja-JP" altLang="en-US" sz="1800" dirty="0">
                          <a:latin typeface="+mj-ea"/>
                          <a:ea typeface="+mj-ea"/>
                        </a:rPr>
                        <a:t>令和５年版（案）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pPr algn="ctr"/>
                      <a:endParaRPr kumimoji="1" lang="ja-JP" altLang="en-US" sz="1800" dirty="0">
                        <a:latin typeface="+mj-ea"/>
                        <a:ea typeface="+mj-ea"/>
                      </a:endParaRPr>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739199811"/>
                  </a:ext>
                </a:extLst>
              </a:tr>
              <a:tr h="995754">
                <a:tc>
                  <a:txBody>
                    <a:bodyPr/>
                    <a:lstStyle/>
                    <a:p>
                      <a:pPr algn="ctr"/>
                      <a:r>
                        <a:rPr kumimoji="1" lang="ja-JP" altLang="en-US" sz="1400" dirty="0">
                          <a:latin typeface="+mj-ea"/>
                          <a:ea typeface="+mj-ea"/>
                        </a:rPr>
                        <a:t>手順書＜モデル＞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800" dirty="0">
                        <a:latin typeface="+mj-ea"/>
                        <a:ea typeface="+mj-ea"/>
                      </a:endParaRPr>
                    </a:p>
                  </a:txBody>
                  <a:tcPr/>
                </a:tc>
                <a:tc gridSpan="3">
                  <a:txBody>
                    <a:bodyPr/>
                    <a:lstStyle/>
                    <a:p>
                      <a:pPr algn="l"/>
                      <a:r>
                        <a:rPr kumimoji="1" lang="ja-JP" altLang="en-US" sz="1400" dirty="0">
                          <a:latin typeface="+mj-ea"/>
                          <a:ea typeface="+mj-ea"/>
                        </a:rPr>
                        <a:t>　　　　　</a:t>
                      </a:r>
                      <a:r>
                        <a:rPr kumimoji="1" lang="ja-JP" altLang="en-US" sz="1400" b="0" i="0" u="none" strike="noStrike" kern="1200" cap="none" spc="0" normalizeH="0" baseline="0" noProof="0" dirty="0">
                          <a:ln>
                            <a:noFill/>
                          </a:ln>
                          <a:solidFill>
                            <a:prstClr val="black"/>
                          </a:solidFill>
                          <a:effectLst/>
                          <a:uLnTx/>
                          <a:uFillTx/>
                          <a:latin typeface="ＭＳ Ｐ明朝" panose="02020600040205080304" pitchFamily="18" charset="-128"/>
                          <a:ea typeface="+mn-ea"/>
                          <a:cs typeface="+mn-cs"/>
                        </a:rPr>
                        <a:t>手順書＜モデル＞本体　　</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1400" dirty="0">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4060972896"/>
                  </a:ext>
                </a:extLst>
              </a:tr>
              <a:tr h="282489">
                <a:tc>
                  <a:txBody>
                    <a:bodyPr/>
                    <a:lstStyle/>
                    <a:p>
                      <a:pPr algn="ctr"/>
                      <a:endParaRPr kumimoji="1" lang="ja-JP" altLang="en-US" sz="1400" dirty="0">
                        <a:latin typeface="+mj-ea"/>
                        <a:ea typeface="+mj-ea"/>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kumimoji="1" lang="ja-JP" altLang="en-US" sz="1400" dirty="0">
                        <a:latin typeface="+mj-ea"/>
                        <a:ea typeface="+mj-ea"/>
                      </a:endParaRP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algn="ctr"/>
                      <a:r>
                        <a:rPr kumimoji="1" lang="ja-JP" altLang="en-US" sz="1600" b="0" kern="1200" dirty="0">
                          <a:solidFill>
                            <a:schemeClr val="tx1"/>
                          </a:solidFill>
                          <a:latin typeface="+mj-ea"/>
                          <a:ea typeface="+mn-ea"/>
                          <a:cs typeface="+mn-cs"/>
                        </a:rPr>
                        <a:t>通知引用欄</a:t>
                      </a:r>
                      <a:endParaRPr kumimoji="1" lang="ja-JP" altLang="en-US" sz="16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pPr algn="ctr"/>
                      <a:endParaRPr kumimoji="1" lang="ja-JP" altLang="en-US" sz="1400" dirty="0">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kumimoji="1" lang="ja-JP" altLang="en-US"/>
                    </a:p>
                  </a:txBody>
                  <a:tcPr/>
                </a:tc>
                <a:extLst>
                  <a:ext uri="{0D108BD9-81ED-4DB2-BD59-A6C34878D82A}">
                    <a16:rowId xmlns:a16="http://schemas.microsoft.com/office/drawing/2014/main" val="2857365942"/>
                  </a:ext>
                </a:extLst>
              </a:tr>
              <a:tr h="327599">
                <a:tc>
                  <a:txBody>
                    <a:bodyPr/>
                    <a:lstStyle/>
                    <a:p>
                      <a:pPr algn="ctr"/>
                      <a:endParaRPr kumimoji="1" lang="ja-JP" altLang="en-US" sz="1400" dirty="0">
                        <a:latin typeface="+mj-ea"/>
                        <a:ea typeface="+mj-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kumimoji="1" lang="ja-JP" altLang="en-US" sz="1400" dirty="0">
                        <a:latin typeface="+mj-ea"/>
                        <a:ea typeface="+mj-ea"/>
                      </a:endParaRP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algn="ctr"/>
                      <a:r>
                        <a:rPr kumimoji="1" lang="ja-JP" altLang="en-US" sz="1600" b="0" kern="1200" dirty="0">
                          <a:solidFill>
                            <a:schemeClr val="tx1"/>
                          </a:solidFill>
                          <a:latin typeface="+mj-ea"/>
                          <a:ea typeface="+mn-ea"/>
                          <a:cs typeface="+mn-cs"/>
                        </a:rPr>
                        <a:t>参考情報欄</a:t>
                      </a:r>
                      <a:endParaRPr kumimoji="1" lang="ja-JP" altLang="en-US" sz="1600" b="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pPr algn="ctr"/>
                      <a:endParaRPr kumimoji="1" lang="ja-JP" altLang="en-US" sz="140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513227575"/>
                  </a:ext>
                </a:extLst>
              </a:tr>
              <a:tr h="497659">
                <a:tc>
                  <a:txBody>
                    <a:bodyPr/>
                    <a:lstStyle/>
                    <a:p>
                      <a:pPr algn="ctr"/>
                      <a:endParaRPr kumimoji="1" lang="ja-JP" altLang="en-US" sz="1400" dirty="0">
                        <a:latin typeface="+mj-ea"/>
                        <a:ea typeface="+mj-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kumimoji="1" lang="ja-JP" altLang="en-US" sz="1400" dirty="0">
                        <a:latin typeface="+mj-ea"/>
                        <a:ea typeface="+mj-ea"/>
                      </a:endParaRP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a:endParaRPr kumimoji="1" lang="ja-JP" altLang="en-US" sz="1600" dirty="0">
                        <a:solidFill>
                          <a:schemeClr val="tx1"/>
                        </a:solidFill>
                        <a:latin typeface="+mj-ea"/>
                        <a:ea typeface="+mj-ea"/>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rowSpan="2">
                  <a:txBody>
                    <a:bodyPr/>
                    <a:lstStyle/>
                    <a:p>
                      <a:pPr marL="0" marR="0" lvl="0" indent="0" algn="ctr" defTabSz="1475128"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j-ea"/>
                          <a:ea typeface="+mn-ea"/>
                          <a:cs typeface="+mn-cs"/>
                        </a:rPr>
                        <a:t>さらなる業務改善に向けた手順作成のための骨子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1475128"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j-ea"/>
                          <a:ea typeface="+mn-ea"/>
                          <a:cs typeface="+mn-cs"/>
                        </a:rPr>
                        <a:t>手順書＜モデル＞本文の補足としての参考情報</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2716905"/>
                  </a:ext>
                </a:extLst>
              </a:tr>
              <a:tr h="497659">
                <a:tc>
                  <a:txBody>
                    <a:bodyPr/>
                    <a:lstStyle/>
                    <a:p>
                      <a:pPr algn="ctr"/>
                      <a:endParaRPr kumimoji="1" lang="ja-JP" altLang="en-US" sz="1400" dirty="0">
                        <a:latin typeface="+mj-ea"/>
                        <a:ea typeface="+mj-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kumimoji="1" lang="ja-JP" altLang="en-US" sz="1400" dirty="0">
                        <a:latin typeface="+mj-ea"/>
                        <a:ea typeface="+mj-ea"/>
                      </a:endParaRPr>
                    </a:p>
                  </a:txBody>
                  <a:tcPr>
                    <a:lnL w="12700" cmpd="sng">
                      <a:noFill/>
                    </a:lnL>
                    <a:lnR w="381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ctr"/>
                      <a:endParaRPr kumimoji="1" lang="ja-JP" altLang="en-US" sz="1800" dirty="0">
                        <a:latin typeface="+mj-ea"/>
                        <a:ea typeface="+mj-ea"/>
                      </a:endParaRPr>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vMerge="1">
                  <a:txBody>
                    <a:bodyPr/>
                    <a:lstStyle/>
                    <a:p>
                      <a:pPr algn="ctr"/>
                      <a:endParaRPr kumimoji="1" lang="ja-JP" altLang="en-US" sz="1400" b="1"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400" b="1" dirty="0">
                        <a:solidFill>
                          <a:schemeClr val="tx1"/>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8169495"/>
                  </a:ext>
                </a:extLst>
              </a:tr>
            </a:tbl>
          </a:graphicData>
        </a:graphic>
      </p:graphicFrame>
      <p:grpSp>
        <p:nvGrpSpPr>
          <p:cNvPr id="34" name="グループ化 33">
            <a:extLst>
              <a:ext uri="{FF2B5EF4-FFF2-40B4-BE49-F238E27FC236}">
                <a16:creationId xmlns:a16="http://schemas.microsoft.com/office/drawing/2014/main" id="{A210F392-DD6F-43EA-8762-DA8BB8E02512}"/>
              </a:ext>
            </a:extLst>
          </p:cNvPr>
          <p:cNvGrpSpPr/>
          <p:nvPr/>
        </p:nvGrpSpPr>
        <p:grpSpPr>
          <a:xfrm>
            <a:off x="10280735" y="8964910"/>
            <a:ext cx="2105063" cy="943417"/>
            <a:chOff x="10339036" y="8957597"/>
            <a:chExt cx="2105063" cy="943417"/>
          </a:xfrm>
        </p:grpSpPr>
        <p:sp>
          <p:nvSpPr>
            <p:cNvPr id="73" name="テキスト ボックス 72">
              <a:extLst>
                <a:ext uri="{FF2B5EF4-FFF2-40B4-BE49-F238E27FC236}">
                  <a16:creationId xmlns:a16="http://schemas.microsoft.com/office/drawing/2014/main" id="{8227B0E3-EA64-4CD3-B830-FB3AE5EAFFE8}"/>
                </a:ext>
              </a:extLst>
            </p:cNvPr>
            <p:cNvSpPr txBox="1"/>
            <p:nvPr/>
          </p:nvSpPr>
          <p:spPr>
            <a:xfrm>
              <a:off x="10339036" y="9136918"/>
              <a:ext cx="2105063" cy="584775"/>
            </a:xfrm>
            <a:prstGeom prst="rect">
              <a:avLst/>
            </a:prstGeom>
            <a:noFill/>
          </p:spPr>
          <p:txBody>
            <a:bodyPr wrap="none" rtlCol="0">
              <a:spAutoFit/>
            </a:bodyPr>
            <a:lstStyle/>
            <a:p>
              <a:r>
                <a:rPr kumimoji="1" lang="ja-JP" altLang="en-US" sz="1600" dirty="0"/>
                <a:t>承認書と製造実態との</a:t>
              </a:r>
              <a:endParaRPr kumimoji="1" lang="en-US" altLang="ja-JP" sz="1600" dirty="0"/>
            </a:p>
            <a:p>
              <a:pPr algn="ctr"/>
              <a:r>
                <a:rPr lang="ja-JP" altLang="en-US" sz="1600" dirty="0"/>
                <a:t>整合性確保</a:t>
              </a:r>
              <a:endParaRPr kumimoji="1" lang="ja-JP" altLang="en-US" sz="1600" dirty="0"/>
            </a:p>
          </p:txBody>
        </p:sp>
        <p:sp>
          <p:nvSpPr>
            <p:cNvPr id="32" name="四角形: 角を丸くする 31">
              <a:extLst>
                <a:ext uri="{FF2B5EF4-FFF2-40B4-BE49-F238E27FC236}">
                  <a16:creationId xmlns:a16="http://schemas.microsoft.com/office/drawing/2014/main" id="{6DDC7EDB-9697-4742-BCF9-E6AD679F1B17}"/>
                </a:ext>
              </a:extLst>
            </p:cNvPr>
            <p:cNvSpPr/>
            <p:nvPr/>
          </p:nvSpPr>
          <p:spPr>
            <a:xfrm>
              <a:off x="10339036" y="8957597"/>
              <a:ext cx="2105063" cy="9434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 name="グループ化 32">
            <a:extLst>
              <a:ext uri="{FF2B5EF4-FFF2-40B4-BE49-F238E27FC236}">
                <a16:creationId xmlns:a16="http://schemas.microsoft.com/office/drawing/2014/main" id="{A6B6B528-464F-46DE-9DDA-EDDD591FBAC3}"/>
              </a:ext>
            </a:extLst>
          </p:cNvPr>
          <p:cNvGrpSpPr/>
          <p:nvPr/>
        </p:nvGrpSpPr>
        <p:grpSpPr>
          <a:xfrm>
            <a:off x="8048487" y="8957596"/>
            <a:ext cx="2105063" cy="943417"/>
            <a:chOff x="7817167" y="8878502"/>
            <a:chExt cx="2105063" cy="943417"/>
          </a:xfrm>
        </p:grpSpPr>
        <p:sp>
          <p:nvSpPr>
            <p:cNvPr id="28" name="テキスト ボックス 27">
              <a:extLst>
                <a:ext uri="{FF2B5EF4-FFF2-40B4-BE49-F238E27FC236}">
                  <a16:creationId xmlns:a16="http://schemas.microsoft.com/office/drawing/2014/main" id="{FEF84637-B6A8-468D-BEA9-97197B32B4EA}"/>
                </a:ext>
              </a:extLst>
            </p:cNvPr>
            <p:cNvSpPr txBox="1"/>
            <p:nvPr/>
          </p:nvSpPr>
          <p:spPr>
            <a:xfrm>
              <a:off x="8269213" y="9180933"/>
              <a:ext cx="1200970" cy="338554"/>
            </a:xfrm>
            <a:prstGeom prst="rect">
              <a:avLst/>
            </a:prstGeom>
            <a:noFill/>
          </p:spPr>
          <p:txBody>
            <a:bodyPr wrap="none" rtlCol="0">
              <a:spAutoFit/>
            </a:bodyPr>
            <a:lstStyle/>
            <a:p>
              <a:r>
                <a:rPr kumimoji="1" lang="ja-JP" altLang="en-US" sz="1600" dirty="0"/>
                <a:t>逸脱の管理</a:t>
              </a:r>
            </a:p>
          </p:txBody>
        </p:sp>
        <p:sp>
          <p:nvSpPr>
            <p:cNvPr id="77" name="四角形: 角を丸くする 76">
              <a:extLst>
                <a:ext uri="{FF2B5EF4-FFF2-40B4-BE49-F238E27FC236}">
                  <a16:creationId xmlns:a16="http://schemas.microsoft.com/office/drawing/2014/main" id="{AEE8E7D2-FC2A-4F86-8ED3-E5D099098C1E}"/>
                </a:ext>
              </a:extLst>
            </p:cNvPr>
            <p:cNvSpPr/>
            <p:nvPr/>
          </p:nvSpPr>
          <p:spPr>
            <a:xfrm>
              <a:off x="7817167" y="8878502"/>
              <a:ext cx="2105063" cy="9434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1226F8E8-5D3B-448C-ACB4-C29E662DE31A}"/>
              </a:ext>
            </a:extLst>
          </p:cNvPr>
          <p:cNvGrpSpPr/>
          <p:nvPr/>
        </p:nvGrpSpPr>
        <p:grpSpPr>
          <a:xfrm>
            <a:off x="12512983" y="8964910"/>
            <a:ext cx="2105063" cy="943417"/>
            <a:chOff x="12551724" y="8979605"/>
            <a:chExt cx="2105063" cy="943417"/>
          </a:xfrm>
        </p:grpSpPr>
        <p:sp>
          <p:nvSpPr>
            <p:cNvPr id="74" name="テキスト ボックス 73">
              <a:extLst>
                <a:ext uri="{FF2B5EF4-FFF2-40B4-BE49-F238E27FC236}">
                  <a16:creationId xmlns:a16="http://schemas.microsoft.com/office/drawing/2014/main" id="{4E8ABAAA-2411-45E3-898D-04C5514CB9CB}"/>
                </a:ext>
              </a:extLst>
            </p:cNvPr>
            <p:cNvSpPr txBox="1"/>
            <p:nvPr/>
          </p:nvSpPr>
          <p:spPr>
            <a:xfrm>
              <a:off x="12793777" y="9158926"/>
              <a:ext cx="1620957" cy="584775"/>
            </a:xfrm>
            <a:prstGeom prst="rect">
              <a:avLst/>
            </a:prstGeom>
            <a:noFill/>
          </p:spPr>
          <p:txBody>
            <a:bodyPr wrap="none" rtlCol="0">
              <a:spAutoFit/>
            </a:bodyPr>
            <a:lstStyle/>
            <a:p>
              <a:r>
                <a:rPr lang="ja-JP" altLang="ja-JP" sz="16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製造業者等への</a:t>
              </a:r>
              <a:endParaRPr lang="en-US" altLang="ja-JP" sz="16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p>
              <a:pPr algn="ctr"/>
              <a:r>
                <a:rPr lang="ja-JP" altLang="ja-JP" sz="1600" dirty="0">
                  <a:solidFill>
                    <a:srgbClr val="000000"/>
                  </a:solidFill>
                  <a:effectLst/>
                  <a:latin typeface="Times New Roman" panose="02020603050405020304" pitchFamily="18" charset="0"/>
                  <a:ea typeface="ＭＳ 明朝" panose="02020609040205080304" pitchFamily="17" charset="-128"/>
                  <a:cs typeface="Times New Roman" panose="02020603050405020304" pitchFamily="18" charset="0"/>
                </a:rPr>
                <a:t>情報提供</a:t>
              </a:r>
              <a:endParaRPr kumimoji="1" lang="ja-JP" altLang="en-US" sz="1600" dirty="0"/>
            </a:p>
          </p:txBody>
        </p:sp>
        <p:sp>
          <p:nvSpPr>
            <p:cNvPr id="78" name="四角形: 角を丸くする 77">
              <a:extLst>
                <a:ext uri="{FF2B5EF4-FFF2-40B4-BE49-F238E27FC236}">
                  <a16:creationId xmlns:a16="http://schemas.microsoft.com/office/drawing/2014/main" id="{175532A1-B84F-4D6C-A82B-FEE6071D70BB}"/>
                </a:ext>
              </a:extLst>
            </p:cNvPr>
            <p:cNvSpPr/>
            <p:nvPr/>
          </p:nvSpPr>
          <p:spPr>
            <a:xfrm>
              <a:off x="12551724" y="8979605"/>
              <a:ext cx="2105063" cy="9434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7" name="直線コネクタ 36">
            <a:extLst>
              <a:ext uri="{FF2B5EF4-FFF2-40B4-BE49-F238E27FC236}">
                <a16:creationId xmlns:a16="http://schemas.microsoft.com/office/drawing/2014/main" id="{130E3B9D-B912-4061-ADD1-65D3536864CD}"/>
              </a:ext>
            </a:extLst>
          </p:cNvPr>
          <p:cNvCxnSpPr>
            <a:cxnSpLocks/>
          </p:cNvCxnSpPr>
          <p:nvPr/>
        </p:nvCxnSpPr>
        <p:spPr>
          <a:xfrm flipH="1">
            <a:off x="8137326" y="8599719"/>
            <a:ext cx="2232248" cy="357876"/>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7AA34E24-C4D9-44F3-AC76-D3CBE6381225}"/>
              </a:ext>
            </a:extLst>
          </p:cNvPr>
          <p:cNvCxnSpPr>
            <a:cxnSpLocks/>
          </p:cNvCxnSpPr>
          <p:nvPr/>
        </p:nvCxnSpPr>
        <p:spPr>
          <a:xfrm>
            <a:off x="12457806" y="8607926"/>
            <a:ext cx="2087875" cy="356984"/>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四角形: 角を丸くする 1">
            <a:extLst>
              <a:ext uri="{FF2B5EF4-FFF2-40B4-BE49-F238E27FC236}">
                <a16:creationId xmlns:a16="http://schemas.microsoft.com/office/drawing/2014/main" id="{481C107E-2F3B-4C62-8950-C61FB89274EB}"/>
              </a:ext>
            </a:extLst>
          </p:cNvPr>
          <p:cNvSpPr/>
          <p:nvPr/>
        </p:nvSpPr>
        <p:spPr>
          <a:xfrm>
            <a:off x="13033870" y="6035666"/>
            <a:ext cx="1475142" cy="800372"/>
          </a:xfrm>
          <a:prstGeom prst="round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法改正等により一部改訂</a:t>
            </a:r>
          </a:p>
        </p:txBody>
      </p:sp>
      <p:sp>
        <p:nvSpPr>
          <p:cNvPr id="3" name="左中かっこ 2">
            <a:extLst>
              <a:ext uri="{FF2B5EF4-FFF2-40B4-BE49-F238E27FC236}">
                <a16:creationId xmlns:a16="http://schemas.microsoft.com/office/drawing/2014/main" id="{6AB1C0E1-78D3-4F4E-AE82-CA7F10845CC4}"/>
              </a:ext>
            </a:extLst>
          </p:cNvPr>
          <p:cNvSpPr/>
          <p:nvPr/>
        </p:nvSpPr>
        <p:spPr>
          <a:xfrm>
            <a:off x="9793510" y="6948686"/>
            <a:ext cx="45720" cy="1674874"/>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5564DA47-6C99-46DA-86E3-85F9CD6743E2}"/>
              </a:ext>
            </a:extLst>
          </p:cNvPr>
          <p:cNvSpPr txBox="1"/>
          <p:nvPr/>
        </p:nvSpPr>
        <p:spPr>
          <a:xfrm>
            <a:off x="8297135" y="7507347"/>
            <a:ext cx="1550424" cy="584775"/>
          </a:xfrm>
          <a:prstGeom prst="rect">
            <a:avLst/>
          </a:prstGeom>
          <a:noFill/>
        </p:spPr>
        <p:txBody>
          <a:bodyPr wrap="none" rtlCol="0">
            <a:spAutoFit/>
          </a:bodyPr>
          <a:lstStyle/>
          <a:p>
            <a:r>
              <a:rPr kumimoji="1" lang="ja-JP" altLang="en-US" sz="1600" dirty="0"/>
              <a:t>本体を補足する</a:t>
            </a:r>
            <a:endParaRPr kumimoji="1" lang="en-US" altLang="ja-JP" sz="1600" dirty="0"/>
          </a:p>
          <a:p>
            <a:pPr algn="ctr"/>
            <a:r>
              <a:rPr kumimoji="1" lang="ja-JP" altLang="en-US" sz="1600" dirty="0"/>
              <a:t>項目を追加</a:t>
            </a:r>
          </a:p>
        </p:txBody>
      </p:sp>
      <p:pic>
        <p:nvPicPr>
          <p:cNvPr id="9" name="図 8">
            <a:extLst>
              <a:ext uri="{FF2B5EF4-FFF2-40B4-BE49-F238E27FC236}">
                <a16:creationId xmlns:a16="http://schemas.microsoft.com/office/drawing/2014/main" id="{871040BB-AC75-4849-86A7-2597802520CB}"/>
              </a:ext>
            </a:extLst>
          </p:cNvPr>
          <p:cNvPicPr>
            <a:picLocks noChangeAspect="1"/>
          </p:cNvPicPr>
          <p:nvPr/>
        </p:nvPicPr>
        <p:blipFill>
          <a:blip r:embed="rId3"/>
          <a:stretch>
            <a:fillRect/>
          </a:stretch>
        </p:blipFill>
        <p:spPr>
          <a:xfrm>
            <a:off x="8562419" y="2212267"/>
            <a:ext cx="5151930" cy="2756898"/>
          </a:xfrm>
          <a:prstGeom prst="rect">
            <a:avLst/>
          </a:prstGeom>
        </p:spPr>
      </p:pic>
    </p:spTree>
    <p:extLst>
      <p:ext uri="{BB962C8B-B14F-4D97-AF65-F5344CB8AC3E}">
        <p14:creationId xmlns:p14="http://schemas.microsoft.com/office/powerpoint/2010/main" val="954921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フォーマル">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653</Words>
  <Application>Microsoft Office PowerPoint</Application>
  <PresentationFormat>ユーザー設定</PresentationFormat>
  <Paragraphs>45</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Ｐゴシック</vt:lpstr>
      <vt:lpstr>ＭＳ Ｐ明朝</vt:lpstr>
      <vt:lpstr>ＭＳ ゴシック</vt:lpstr>
      <vt:lpstr>Arial</vt:lpstr>
      <vt:lpstr>Calibri</vt:lpstr>
      <vt:lpstr>Garamond</vt:lpstr>
      <vt:lpstr>Times New Roman</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2024-02-08T01:56:12Z</dcterms:created>
  <dcterms:modified xsi:type="dcterms:W3CDTF">2024-02-08T01:56:35Z</dcterms:modified>
</cp:coreProperties>
</file>