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>
      <p:cViewPr varScale="1">
        <p:scale>
          <a:sx n="70" d="100"/>
          <a:sy n="70" d="100"/>
        </p:scale>
        <p:origin x="918" y="72"/>
      </p:cViewPr>
      <p:guideLst>
        <p:guide orient="horz" pos="2160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6B0EF-A8C9-41D6-A802-44B691BAD1B0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AB02D-985D-47EC-A1B4-5CA7C3A285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05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2AB02D-985D-47EC-A1B4-5CA7C3A285A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87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3008789" y="3277625"/>
            <a:ext cx="6695995" cy="34166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■青少年を中心とした府民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に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向けて、大麻を中心とした薬物乱用の危険性についての正しい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知識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を　普及・啓発し、薬物乱用の未然防止を図る。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《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具体的な取組み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》</a:t>
            </a: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○学校における薬物乱用防止教室１００％実施のための支援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 ・薬物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乱用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防止指導員（薬剤師、保護司等）を講師として学校などに派遣。</a:t>
            </a: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 ・リーフレット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等の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資材の作成・提供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や啓発ＤＶＤの貸出しなど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を実施。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 ・効果的な教室開催のた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め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、府教育庁等の関係機関と連携し、研修</a:t>
            </a:r>
            <a:r>
              <a:rPr kumimoji="1" lang="ja-JP" altLang="en-US" sz="1100" b="0" i="0" u="non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会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や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多職種の講師（薬剤師、保護司</a:t>
            </a:r>
            <a:r>
              <a:rPr kumimoji="1" lang="ja-JP" alt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警察官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）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が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連携した教室等を開催。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○大学における薬物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乱用防止啓発の充実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 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新入生オリエンテーション等で配布する啓発資材の提供。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 ・大学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関係者向け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の説明会を開催し、薬物乱用の現状や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　啓発状況のアンケート結果、資材提供等を紹介。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○若者をターゲットとした啓発キャンペーンの強化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・大学生ボランティアと、海遊館前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広場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で、大阪府警、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大阪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税関、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　近畿厚生局麻薬取締部と連携した合同キャンペーン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を実施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  <a:p>
            <a:pPr marL="9365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 ・府内開催の野外音楽フェスで大麻乱用防止啓発グッズを配布。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>
          <a:xfrm>
            <a:off x="103841" y="281892"/>
            <a:ext cx="1174498" cy="26678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●現状と課題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3844" y="522787"/>
            <a:ext cx="2616907" cy="60878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新たな危険ドラッグの出現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海外でオピオイド系の危険ドラッグが流行し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、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特にフェンタニル型で死亡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事例が発生する等、依然として新たな危険ドラッグが出現し続けている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危険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ドラッグ流通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ルート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の潜在化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危険</a:t>
            </a:r>
            <a:r>
              <a:rPr kumimoji="1" lang="ja-JP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ドラッグを公然と販売</a:t>
            </a:r>
            <a:r>
              <a:rPr kumimoji="1" lang="ja-JP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する店舗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(*1)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は、条例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(*2)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の制定及び立入検査の結果</a:t>
            </a:r>
            <a:r>
              <a:rPr kumimoji="1" lang="ja-JP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「</a:t>
            </a:r>
            <a:r>
              <a:rPr kumimoji="1" lang="ja-JP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ゼロ</a:t>
            </a:r>
            <a:r>
              <a:rPr kumimoji="1" lang="ja-JP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」に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なったが、</a:t>
            </a:r>
            <a:r>
              <a:rPr kumimoji="1" lang="ja-JP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インターネット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を利用した販売</a:t>
            </a:r>
            <a:r>
              <a:rPr kumimoji="1" lang="ja-JP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など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流通ルートが潜在化。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＊</a:t>
            </a: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：府内店舗数は、最大</a:t>
            </a: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73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店舗であった。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＊</a:t>
            </a: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2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：大阪府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薬物の濫用の防止に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関する条例　　</a:t>
            </a:r>
            <a:endParaRPr kumimoji="1" lang="en-US" altLang="ja-JP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　　　　　　　　　　　　　　　　　　（</a:t>
            </a: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H24.11</a:t>
            </a:r>
            <a:r>
              <a:rPr kumimoji="1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制定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）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○若者による大麻乱用の増加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全国的に大麻事犯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検挙者数が増加。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特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に未成年の検挙者数が急増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し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、平成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年度上半期の府内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の検挙者数は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過去最悪の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51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名に昇り、都道府県別で全国最多と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なっている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背景には、大麻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について「身体への悪影響がない」「依存性がない」などといった誤った情報がインターネットなどを通じて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広がっている影響が考えられる。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-5469" y="4115"/>
            <a:ext cx="9906000" cy="346174"/>
          </a:xfrm>
          <a:ln>
            <a:noFill/>
          </a:ln>
        </p:spPr>
        <p:txBody>
          <a:bodyPr>
            <a:normAutofit/>
          </a:bodyPr>
          <a:lstStyle/>
          <a:p>
            <a:pPr>
              <a:tabLst>
                <a:tab pos="6905625" algn="l"/>
              </a:tabLst>
            </a:pPr>
            <a:r>
              <a:rPr lang="ja-JP" altLang="en-US" sz="1400" b="1" dirty="0" smtClean="0"/>
              <a:t>薬物乱用防止対策</a:t>
            </a:r>
            <a:r>
              <a:rPr kumimoji="1" lang="ja-JP" altLang="en-US" sz="1400" b="1" dirty="0" smtClean="0"/>
              <a:t>事業について</a:t>
            </a:r>
            <a:endParaRPr kumimoji="1" lang="ja-JP" altLang="en-US" sz="1400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2987883" y="310777"/>
            <a:ext cx="6716898" cy="2879067"/>
            <a:chOff x="5157924" y="4233542"/>
            <a:chExt cx="2874625" cy="1829263"/>
          </a:xfrm>
        </p:grpSpPr>
        <p:sp>
          <p:nvSpPr>
            <p:cNvPr id="56" name="タイトル 3"/>
            <p:cNvSpPr txBox="1">
              <a:spLocks/>
            </p:cNvSpPr>
            <p:nvPr/>
          </p:nvSpPr>
          <p:spPr>
            <a:xfrm>
              <a:off x="5188837" y="4233542"/>
              <a:ext cx="1063983" cy="151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j-cs"/>
                </a:rPr>
                <a:t>●その対策</a:t>
              </a:r>
              <a:endPara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5157924" y="4365950"/>
              <a:ext cx="2874625" cy="1696855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66700" marR="0" lvl="0" indent="-2667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2667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■未規制物質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の迅速な規制、インターネット監視の</a:t>
              </a: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強化により、危険ドラッグ健康被害の防止を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図る。</a:t>
              </a:r>
              <a:endPara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2667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</a:t>
              </a:r>
              <a:endPara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857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《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具体的な取組み</a:t>
              </a: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》</a:t>
              </a:r>
            </a:p>
            <a:p>
              <a:pPr marL="0" marR="0" lvl="0" indent="857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○国内外での流通状況を踏まえた</a:t>
              </a:r>
              <a:r>
                <a:rPr kumimoji="1" lang="ja-JP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迅速</a:t>
              </a:r>
              <a:r>
                <a:rPr kumimoji="1" lang="ja-JP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な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知事</a:t>
              </a:r>
              <a:r>
                <a:rPr kumimoji="1" lang="ja-JP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指定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の実施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・新たな危険ドラッグについて、大阪健康安全基盤研究所と協力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して調査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研究を行い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、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国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に先んじて知事指定薬物に指定することで、府内への流入を防止。</a:t>
              </a:r>
              <a:endPara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・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平成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30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年度は新たに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10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物質（</a:t>
              </a:r>
              <a:r>
                <a: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12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月末時点）を知事指定薬物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に指定。これまで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計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124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物質を指定。全物質が国指定薬物に移行し全国で規制される。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　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※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平成</a:t>
              </a:r>
              <a:r>
                <a: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30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年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3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月に知事指定したオピオイド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系（フェンタニル型）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2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物質は、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100" dirty="0">
                  <a:solidFill>
                    <a:prstClr val="black"/>
                  </a:solidFill>
                  <a:latin typeface="ＭＳ Ｐゴシック"/>
                  <a:ea typeface="ＭＳ Ｐゴシック" panose="020B0600070205080204" pitchFamily="50" charset="-128"/>
                </a:rPr>
                <a:t>　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ＭＳ Ｐゴシック"/>
                  <a:ea typeface="ＭＳ Ｐゴシック" panose="020B0600070205080204" pitchFamily="50" charset="-128"/>
                </a:rPr>
                <a:t>　　 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国指定薬物への指定後、</a:t>
              </a: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7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月には麻薬に指定。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857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○潜在化する流通ルートに対応した製品の買上調査の実施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857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・インターネット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販売サイトの監視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を行う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とともに、疑わしい製品を発見した場合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は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 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 買上調査し、必要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に応じて当該サイトに対する警告等を実施。また、未規制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薬物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  <a:p>
              <a:pPr marL="266700" marR="0" lvl="0" indent="-17462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　が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検出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された場合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は速やかに知事指定薬物に指定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/>
                  <a:ea typeface="ＭＳ Ｐゴシック" panose="020B0600070205080204" pitchFamily="50" charset="-128"/>
                  <a:cs typeface="+mn-cs"/>
                </a:rPr>
                <a:t>。</a:t>
              </a:r>
              <a:endPara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8" name="右矢印 7"/>
          <p:cNvSpPr/>
          <p:nvPr/>
        </p:nvSpPr>
        <p:spPr>
          <a:xfrm>
            <a:off x="2720752" y="1111797"/>
            <a:ext cx="324039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2720751" y="4149080"/>
            <a:ext cx="324039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103844" y="3212976"/>
            <a:ext cx="2616908" cy="1332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246" y="1377634"/>
            <a:ext cx="882258" cy="683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" r="4932" b="10746"/>
          <a:stretch/>
        </p:blipFill>
        <p:spPr>
          <a:xfrm>
            <a:off x="7051511" y="4803985"/>
            <a:ext cx="2570938" cy="164411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318" y="2159755"/>
            <a:ext cx="1114170" cy="765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正方形/長方形 27"/>
          <p:cNvSpPr/>
          <p:nvPr/>
        </p:nvSpPr>
        <p:spPr>
          <a:xfrm>
            <a:off x="7374578" y="6482961"/>
            <a:ext cx="233020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＜大阪天保山海遊館前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広場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にて＞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タイトル 3"/>
          <p:cNvSpPr txBox="1">
            <a:spLocks/>
          </p:cNvSpPr>
          <p:nvPr/>
        </p:nvSpPr>
        <p:spPr>
          <a:xfrm rot="5400000">
            <a:off x="9234447" y="322231"/>
            <a:ext cx="851458" cy="314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905625" algn="l"/>
              </a:tabLst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資料５－３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079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78</Words>
  <Application>Microsoft Office PowerPoint</Application>
  <PresentationFormat>A4 210 x 297 mm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薬物乱用防止対策事業について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＊＊＊＊事業について</dc:title>
  <dc:creator>貞德　奈美子</dc:creator>
  <cp:lastModifiedBy>大阪府</cp:lastModifiedBy>
  <cp:revision>297</cp:revision>
  <cp:lastPrinted>2019-01-07T04:17:53Z</cp:lastPrinted>
  <dcterms:created xsi:type="dcterms:W3CDTF">2016-11-25T06:15:57Z</dcterms:created>
  <dcterms:modified xsi:type="dcterms:W3CDTF">2019-02-26T08:29:17Z</dcterms:modified>
</cp:coreProperties>
</file>