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61" r:id="rId3"/>
  </p:sldIdLst>
  <p:sldSz cx="7561263" cy="10693400"/>
  <p:notesSz cx="6807200" cy="9939338"/>
  <p:defaultTextStyle>
    <a:defPPr>
      <a:defRPr lang="ja-JP"/>
    </a:defPPr>
    <a:lvl1pPr marL="0" algn="l" defTabSz="1042867" rtl="0" eaLnBrk="1" latinLnBrk="0" hangingPunct="1">
      <a:defRPr kumimoji="1" sz="2000" kern="1200">
        <a:solidFill>
          <a:schemeClr val="tx1"/>
        </a:solidFill>
        <a:latin typeface="+mn-lt"/>
        <a:ea typeface="+mn-ea"/>
        <a:cs typeface="+mn-cs"/>
      </a:defRPr>
    </a:lvl1pPr>
    <a:lvl2pPr marL="521432" algn="l" defTabSz="1042867" rtl="0" eaLnBrk="1" latinLnBrk="0" hangingPunct="1">
      <a:defRPr kumimoji="1" sz="2000" kern="1200">
        <a:solidFill>
          <a:schemeClr val="tx1"/>
        </a:solidFill>
        <a:latin typeface="+mn-lt"/>
        <a:ea typeface="+mn-ea"/>
        <a:cs typeface="+mn-cs"/>
      </a:defRPr>
    </a:lvl2pPr>
    <a:lvl3pPr marL="1042867" algn="l" defTabSz="1042867" rtl="0" eaLnBrk="1" latinLnBrk="0" hangingPunct="1">
      <a:defRPr kumimoji="1" sz="2000" kern="1200">
        <a:solidFill>
          <a:schemeClr val="tx1"/>
        </a:solidFill>
        <a:latin typeface="+mn-lt"/>
        <a:ea typeface="+mn-ea"/>
        <a:cs typeface="+mn-cs"/>
      </a:defRPr>
    </a:lvl3pPr>
    <a:lvl4pPr marL="1564300" algn="l" defTabSz="1042867" rtl="0" eaLnBrk="1" latinLnBrk="0" hangingPunct="1">
      <a:defRPr kumimoji="1" sz="2000" kern="1200">
        <a:solidFill>
          <a:schemeClr val="tx1"/>
        </a:solidFill>
        <a:latin typeface="+mn-lt"/>
        <a:ea typeface="+mn-ea"/>
        <a:cs typeface="+mn-cs"/>
      </a:defRPr>
    </a:lvl4pPr>
    <a:lvl5pPr marL="2085732" algn="l" defTabSz="1042867" rtl="0" eaLnBrk="1" latinLnBrk="0" hangingPunct="1">
      <a:defRPr kumimoji="1" sz="2000" kern="1200">
        <a:solidFill>
          <a:schemeClr val="tx1"/>
        </a:solidFill>
        <a:latin typeface="+mn-lt"/>
        <a:ea typeface="+mn-ea"/>
        <a:cs typeface="+mn-cs"/>
      </a:defRPr>
    </a:lvl5pPr>
    <a:lvl6pPr marL="2607167" algn="l" defTabSz="1042867" rtl="0" eaLnBrk="1" latinLnBrk="0" hangingPunct="1">
      <a:defRPr kumimoji="1" sz="2000" kern="1200">
        <a:solidFill>
          <a:schemeClr val="tx1"/>
        </a:solidFill>
        <a:latin typeface="+mn-lt"/>
        <a:ea typeface="+mn-ea"/>
        <a:cs typeface="+mn-cs"/>
      </a:defRPr>
    </a:lvl6pPr>
    <a:lvl7pPr marL="3128599" algn="l" defTabSz="1042867" rtl="0" eaLnBrk="1" latinLnBrk="0" hangingPunct="1">
      <a:defRPr kumimoji="1" sz="2000" kern="1200">
        <a:solidFill>
          <a:schemeClr val="tx1"/>
        </a:solidFill>
        <a:latin typeface="+mn-lt"/>
        <a:ea typeface="+mn-ea"/>
        <a:cs typeface="+mn-cs"/>
      </a:defRPr>
    </a:lvl7pPr>
    <a:lvl8pPr marL="3650032" algn="l" defTabSz="1042867" rtl="0" eaLnBrk="1" latinLnBrk="0" hangingPunct="1">
      <a:defRPr kumimoji="1" sz="2000" kern="1200">
        <a:solidFill>
          <a:schemeClr val="tx1"/>
        </a:solidFill>
        <a:latin typeface="+mn-lt"/>
        <a:ea typeface="+mn-ea"/>
        <a:cs typeface="+mn-cs"/>
      </a:defRPr>
    </a:lvl8pPr>
    <a:lvl9pPr marL="4171466" algn="l" defTabSz="1042867"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9">
          <p15:clr>
            <a:srgbClr val="A4A3A4"/>
          </p15:clr>
        </p15:guide>
        <p15:guide id="2" orient="horz" pos="6726">
          <p15:clr>
            <a:srgbClr val="A4A3A4"/>
          </p15:clr>
        </p15:guide>
        <p15:guide id="3" orient="horz" pos="3369">
          <p15:clr>
            <a:srgbClr val="A4A3A4"/>
          </p15:clr>
        </p15:guide>
        <p15:guide id="4" orient="horz" pos="10">
          <p15:clr>
            <a:srgbClr val="A4A3A4"/>
          </p15:clr>
        </p15:guide>
        <p15:guide id="5" orient="horz" pos="1146">
          <p15:clr>
            <a:srgbClr val="A4A3A4"/>
          </p15:clr>
        </p15:guide>
        <p15:guide id="6" orient="horz" pos="4457">
          <p15:clr>
            <a:srgbClr val="A4A3A4"/>
          </p15:clr>
        </p15:guide>
        <p15:guide id="7" orient="horz" pos="5590">
          <p15:clr>
            <a:srgbClr val="A4A3A4"/>
          </p15:clr>
        </p15:guide>
        <p15:guide id="8"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7"/>
    <a:srgbClr val="F2E5E5"/>
    <a:srgbClr val="FF6699"/>
    <a:srgbClr val="FFFF99"/>
    <a:srgbClr val="FFC1E9"/>
    <a:srgbClr val="CDF9A5"/>
    <a:srgbClr val="FFABE1"/>
    <a:srgbClr val="FFB3E4"/>
    <a:srgbClr val="00A84C"/>
    <a:srgbClr val="00D6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showGuides="1">
      <p:cViewPr varScale="1">
        <p:scale>
          <a:sx n="87" d="100"/>
          <a:sy n="87" d="100"/>
        </p:scale>
        <p:origin x="2124" y="45"/>
      </p:cViewPr>
      <p:guideLst>
        <p:guide orient="horz" pos="2279"/>
        <p:guide orient="horz" pos="6726"/>
        <p:guide orient="horz" pos="3369"/>
        <p:guide orient="horz" pos="10"/>
        <p:guide orient="horz" pos="1146"/>
        <p:guide orient="horz" pos="4457"/>
        <p:guide orient="horz" pos="5590"/>
        <p:guide pos="2382"/>
      </p:guideLst>
    </p:cSldViewPr>
  </p:slideViewPr>
  <p:notesTextViewPr>
    <p:cViewPr>
      <p:scale>
        <a:sx n="1" d="1"/>
        <a:sy n="1" d="1"/>
      </p:scale>
      <p:origin x="0" y="0"/>
    </p:cViewPr>
  </p:notesTextViewPr>
  <p:sorterViewPr>
    <p:cViewPr>
      <p:scale>
        <a:sx n="170" d="100"/>
        <a:sy n="1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51631" cy="497984"/>
          </a:xfrm>
          <a:prstGeom prst="rect">
            <a:avLst/>
          </a:prstGeom>
        </p:spPr>
        <p:txBody>
          <a:bodyPr vert="horz" lIns="201786" tIns="100892" rIns="201786" bIns="100892" rtlCol="0"/>
          <a:lstStyle>
            <a:lvl1pPr algn="l">
              <a:defRPr sz="2500"/>
            </a:lvl1pPr>
          </a:lstStyle>
          <a:p>
            <a:endParaRPr kumimoji="1" lang="ja-JP" altLang="en-US"/>
          </a:p>
        </p:txBody>
      </p:sp>
      <p:sp>
        <p:nvSpPr>
          <p:cNvPr id="3" name="日付プレースホルダー 2"/>
          <p:cNvSpPr>
            <a:spLocks noGrp="1"/>
          </p:cNvSpPr>
          <p:nvPr>
            <p:ph type="dt" idx="1"/>
          </p:nvPr>
        </p:nvSpPr>
        <p:spPr>
          <a:xfrm>
            <a:off x="3855570" y="1"/>
            <a:ext cx="2951631" cy="497984"/>
          </a:xfrm>
          <a:prstGeom prst="rect">
            <a:avLst/>
          </a:prstGeom>
        </p:spPr>
        <p:txBody>
          <a:bodyPr vert="horz" lIns="201786" tIns="100892" rIns="201786" bIns="100892" rtlCol="0"/>
          <a:lstStyle>
            <a:lvl1pPr algn="r">
              <a:defRPr sz="2500"/>
            </a:lvl1pPr>
          </a:lstStyle>
          <a:p>
            <a:fld id="{6658676E-97EF-44E5-A799-2CCF032E8B18}" type="datetimeFigureOut">
              <a:rPr kumimoji="1" lang="ja-JP" altLang="en-US" smtClean="0"/>
              <a:t>2024/2/8</a:t>
            </a:fld>
            <a:endParaRPr kumimoji="1" lang="ja-JP" altLang="en-US"/>
          </a:p>
        </p:txBody>
      </p:sp>
      <p:sp>
        <p:nvSpPr>
          <p:cNvPr id="4" name="スライド イメージ プレースホルダー 3"/>
          <p:cNvSpPr>
            <a:spLocks noGrp="1" noRot="1" noChangeAspect="1"/>
          </p:cNvSpPr>
          <p:nvPr>
            <p:ph type="sldImg" idx="2"/>
          </p:nvPr>
        </p:nvSpPr>
        <p:spPr>
          <a:xfrm>
            <a:off x="2087563" y="744538"/>
            <a:ext cx="2635250" cy="3725862"/>
          </a:xfrm>
          <a:prstGeom prst="rect">
            <a:avLst/>
          </a:prstGeom>
          <a:noFill/>
          <a:ln w="12700">
            <a:solidFill>
              <a:prstClr val="black"/>
            </a:solidFill>
          </a:ln>
        </p:spPr>
        <p:txBody>
          <a:bodyPr vert="horz" lIns="201786" tIns="100892" rIns="201786" bIns="100892" rtlCol="0" anchor="ctr"/>
          <a:lstStyle/>
          <a:p>
            <a:endParaRPr lang="ja-JP" altLang="en-US"/>
          </a:p>
        </p:txBody>
      </p:sp>
      <p:sp>
        <p:nvSpPr>
          <p:cNvPr id="5" name="ノート プレースホルダー 4"/>
          <p:cNvSpPr>
            <a:spLocks noGrp="1"/>
          </p:cNvSpPr>
          <p:nvPr>
            <p:ph type="body" sz="quarter" idx="3"/>
          </p:nvPr>
        </p:nvSpPr>
        <p:spPr>
          <a:xfrm>
            <a:off x="682569" y="4722374"/>
            <a:ext cx="5445759" cy="4471685"/>
          </a:xfrm>
          <a:prstGeom prst="rect">
            <a:avLst/>
          </a:prstGeom>
        </p:spPr>
        <p:txBody>
          <a:bodyPr vert="horz" lIns="201786" tIns="100892" rIns="201786" bIns="1008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1359"/>
            <a:ext cx="2951631" cy="494595"/>
          </a:xfrm>
          <a:prstGeom prst="rect">
            <a:avLst/>
          </a:prstGeom>
        </p:spPr>
        <p:txBody>
          <a:bodyPr vert="horz" lIns="201786" tIns="100892" rIns="201786" bIns="100892" rtlCol="0" anchor="b"/>
          <a:lstStyle>
            <a:lvl1pPr algn="l">
              <a:defRPr sz="2500"/>
            </a:lvl1pPr>
          </a:lstStyle>
          <a:p>
            <a:endParaRPr kumimoji="1" lang="ja-JP" altLang="en-US"/>
          </a:p>
        </p:txBody>
      </p:sp>
      <p:sp>
        <p:nvSpPr>
          <p:cNvPr id="7" name="スライド番号プレースホルダー 6"/>
          <p:cNvSpPr>
            <a:spLocks noGrp="1"/>
          </p:cNvSpPr>
          <p:nvPr>
            <p:ph type="sldNum" sz="quarter" idx="5"/>
          </p:nvPr>
        </p:nvSpPr>
        <p:spPr>
          <a:xfrm>
            <a:off x="3855570" y="9441359"/>
            <a:ext cx="2951631" cy="494595"/>
          </a:xfrm>
          <a:prstGeom prst="rect">
            <a:avLst/>
          </a:prstGeom>
        </p:spPr>
        <p:txBody>
          <a:bodyPr vert="horz" lIns="201786" tIns="100892" rIns="201786" bIns="100892" rtlCol="0" anchor="b"/>
          <a:lstStyle>
            <a:lvl1pPr algn="r">
              <a:defRPr sz="2500"/>
            </a:lvl1pPr>
          </a:lstStyle>
          <a:p>
            <a:fld id="{3A6D05D9-C684-4E1B-88D9-CF57E6C6EFA8}" type="slidenum">
              <a:rPr kumimoji="1" lang="ja-JP" altLang="en-US" smtClean="0"/>
              <a:t>‹#›</a:t>
            </a:fld>
            <a:endParaRPr kumimoji="1" lang="ja-JP" altLang="en-US"/>
          </a:p>
        </p:txBody>
      </p:sp>
    </p:spTree>
    <p:extLst>
      <p:ext uri="{BB962C8B-B14F-4D97-AF65-F5344CB8AC3E}">
        <p14:creationId xmlns:p14="http://schemas.microsoft.com/office/powerpoint/2010/main" val="33827727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A6D05D9-C684-4E1B-88D9-CF57E6C6EFA8}" type="slidenum">
              <a:rPr kumimoji="1" lang="ja-JP" altLang="en-US" smtClean="0"/>
              <a:t>1</a:t>
            </a:fld>
            <a:endParaRPr kumimoji="1" lang="ja-JP" altLang="en-US"/>
          </a:p>
        </p:txBody>
      </p:sp>
    </p:spTree>
    <p:extLst>
      <p:ext uri="{BB962C8B-B14F-4D97-AF65-F5344CB8AC3E}">
        <p14:creationId xmlns:p14="http://schemas.microsoft.com/office/powerpoint/2010/main" val="1911435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A6D05D9-C684-4E1B-88D9-CF57E6C6EFA8}" type="slidenum">
              <a:rPr kumimoji="1" lang="ja-JP" altLang="en-US" smtClean="0"/>
              <a:t>2</a:t>
            </a:fld>
            <a:endParaRPr kumimoji="1" lang="ja-JP" altLang="en-US"/>
          </a:p>
        </p:txBody>
      </p:sp>
    </p:spTree>
    <p:extLst>
      <p:ext uri="{BB962C8B-B14F-4D97-AF65-F5344CB8AC3E}">
        <p14:creationId xmlns:p14="http://schemas.microsoft.com/office/powerpoint/2010/main" val="24863568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スライド1">
    <p:spTree>
      <p:nvGrpSpPr>
        <p:cNvPr id="1" name=""/>
        <p:cNvGrpSpPr/>
        <p:nvPr/>
      </p:nvGrpSpPr>
      <p:grpSpPr>
        <a:xfrm>
          <a:off x="0" y="0"/>
          <a:ext cx="0" cy="0"/>
          <a:chOff x="0" y="0"/>
          <a:chExt cx="0" cy="0"/>
        </a:xfrm>
      </p:grpSpPr>
      <p:sp>
        <p:nvSpPr>
          <p:cNvPr id="14" name="図プレースホルダー 13"/>
          <p:cNvSpPr>
            <a:spLocks noGrp="1"/>
          </p:cNvSpPr>
          <p:nvPr>
            <p:ph type="pic" sz="quarter" idx="10" hasCustomPrompt="1"/>
          </p:nvPr>
        </p:nvSpPr>
        <p:spPr>
          <a:xfrm>
            <a:off x="871256" y="4598843"/>
            <a:ext cx="5819557" cy="2888299"/>
          </a:xfrm>
          <a:blipFill dpi="0" rotWithShape="1">
            <a:blip r:embed="rId2" cstate="print">
              <a:duotone>
                <a:schemeClr val="bg2">
                  <a:shade val="45000"/>
                  <a:satMod val="135000"/>
                </a:schemeClr>
                <a:prstClr val="white"/>
              </a:duotone>
              <a:extLst>
                <a:ext uri="{28A0092B-C50C-407E-A947-70E740481C1C}">
                  <a14:useLocalDpi xmlns:a14="http://schemas.microsoft.com/office/drawing/2010/main"/>
                </a:ext>
              </a:extLst>
            </a:blip>
            <a:srcRect/>
            <a:stretch>
              <a:fillRect t="-1000" b="-11000"/>
            </a:stretch>
          </a:blipFill>
        </p:spPr>
        <p:txBody>
          <a:bodyPr>
            <a:normAutofit/>
          </a:bodyPr>
          <a:lstStyle>
            <a:lvl1pPr marL="0" indent="0">
              <a:buNone/>
              <a:defRPr sz="3300">
                <a:solidFill>
                  <a:srgbClr val="FF0000"/>
                </a:solidFill>
              </a:defRPr>
            </a:lvl1pPr>
          </a:lstStyle>
          <a:p>
            <a:r>
              <a:rPr kumimoji="1" lang="ja-JP" altLang="en-US" dirty="0"/>
              <a:t>写真を追加する</a:t>
            </a:r>
          </a:p>
        </p:txBody>
      </p:sp>
    </p:spTree>
    <p:extLst>
      <p:ext uri="{BB962C8B-B14F-4D97-AF65-F5344CB8AC3E}">
        <p14:creationId xmlns:p14="http://schemas.microsoft.com/office/powerpoint/2010/main" val="4283720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スライド2">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938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605820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5" y="428233"/>
            <a:ext cx="6805137" cy="1782235"/>
          </a:xfrm>
          <a:prstGeom prst="rect">
            <a:avLst/>
          </a:prstGeom>
        </p:spPr>
        <p:txBody>
          <a:bodyPr vert="horz" lIns="104287" tIns="52143" rIns="104287" bIns="5214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495128"/>
            <a:ext cx="6805137" cy="7057150"/>
          </a:xfrm>
          <a:prstGeom prst="rect">
            <a:avLst/>
          </a:prstGeom>
        </p:spPr>
        <p:txBody>
          <a:bodyPr vert="horz" lIns="104287" tIns="52143" rIns="104287" bIns="5214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5" y="9911200"/>
            <a:ext cx="1764295" cy="569323"/>
          </a:xfrm>
          <a:prstGeom prst="rect">
            <a:avLst/>
          </a:prstGeom>
        </p:spPr>
        <p:txBody>
          <a:bodyPr vert="horz" lIns="104287" tIns="52143" rIns="104287" bIns="52143" rtlCol="0" anchor="ctr"/>
          <a:lstStyle>
            <a:lvl1pPr algn="l">
              <a:defRPr sz="1400">
                <a:solidFill>
                  <a:schemeClr val="tx1">
                    <a:tint val="75000"/>
                  </a:schemeClr>
                </a:solidFill>
                <a:latin typeface="メイリオ" pitchFamily="50" charset="-128"/>
                <a:ea typeface="メイリオ" pitchFamily="50" charset="-128"/>
                <a:cs typeface="メイリオ" pitchFamily="50" charset="-128"/>
              </a:defRPr>
            </a:lvl1pPr>
          </a:lstStyle>
          <a:p>
            <a:fld id="{D7F4BE5E-49AD-4A1F-899F-27EDDE3EAFD8}" type="datetimeFigureOut">
              <a:rPr lang="ja-JP" altLang="en-US" smtClean="0"/>
              <a:pPr/>
              <a:t>2024/2/8</a:t>
            </a:fld>
            <a:endParaRPr lang="ja-JP" altLang="en-US"/>
          </a:p>
        </p:txBody>
      </p:sp>
      <p:sp>
        <p:nvSpPr>
          <p:cNvPr id="5" name="フッター プレースホルダー 4"/>
          <p:cNvSpPr>
            <a:spLocks noGrp="1"/>
          </p:cNvSpPr>
          <p:nvPr>
            <p:ph type="ftr" sz="quarter" idx="3"/>
          </p:nvPr>
        </p:nvSpPr>
        <p:spPr>
          <a:xfrm>
            <a:off x="2583433" y="9911200"/>
            <a:ext cx="2394401" cy="569323"/>
          </a:xfrm>
          <a:prstGeom prst="rect">
            <a:avLst/>
          </a:prstGeom>
        </p:spPr>
        <p:txBody>
          <a:bodyPr vert="horz" lIns="104287" tIns="52143" rIns="104287" bIns="52143" rtlCol="0" anchor="ctr"/>
          <a:lstStyle>
            <a:lvl1pPr algn="ctr">
              <a:defRPr sz="1400">
                <a:solidFill>
                  <a:schemeClr val="tx1">
                    <a:tint val="75000"/>
                  </a:schemeClr>
                </a:solidFill>
                <a:latin typeface="メイリオ" pitchFamily="50" charset="-128"/>
                <a:ea typeface="メイリオ" pitchFamily="50" charset="-128"/>
                <a:cs typeface="メイリオ" pitchFamily="50" charset="-128"/>
              </a:defRPr>
            </a:lvl1pPr>
          </a:lstStyle>
          <a:p>
            <a:endParaRPr lang="ja-JP" altLang="en-US"/>
          </a:p>
        </p:txBody>
      </p:sp>
      <p:sp>
        <p:nvSpPr>
          <p:cNvPr id="6" name="スライド番号プレースホルダー 5"/>
          <p:cNvSpPr>
            <a:spLocks noGrp="1"/>
          </p:cNvSpPr>
          <p:nvPr>
            <p:ph type="sldNum" sz="quarter" idx="4"/>
          </p:nvPr>
        </p:nvSpPr>
        <p:spPr>
          <a:xfrm>
            <a:off x="5418907" y="9911200"/>
            <a:ext cx="1764295" cy="569323"/>
          </a:xfrm>
          <a:prstGeom prst="rect">
            <a:avLst/>
          </a:prstGeom>
        </p:spPr>
        <p:txBody>
          <a:bodyPr vert="horz" lIns="104287" tIns="52143" rIns="104287" bIns="52143" rtlCol="0" anchor="ctr"/>
          <a:lstStyle>
            <a:lvl1pPr algn="r">
              <a:defRPr sz="1400">
                <a:solidFill>
                  <a:schemeClr val="tx1">
                    <a:tint val="75000"/>
                  </a:schemeClr>
                </a:solidFill>
                <a:latin typeface="メイリオ" pitchFamily="50" charset="-128"/>
                <a:ea typeface="メイリオ" pitchFamily="50" charset="-128"/>
                <a:cs typeface="メイリオ" pitchFamily="50" charset="-128"/>
              </a:defRPr>
            </a:lvl1p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2719694039"/>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txStyles>
    <p:titleStyle>
      <a:lvl1pPr algn="ctr" defTabSz="1042867" rtl="0" eaLnBrk="1" latinLnBrk="0" hangingPunct="1">
        <a:spcBef>
          <a:spcPct val="0"/>
        </a:spcBef>
        <a:buNone/>
        <a:defRPr kumimoji="1" sz="4900" kern="1200">
          <a:solidFill>
            <a:schemeClr val="tx1"/>
          </a:solidFill>
          <a:latin typeface="メイリオ" pitchFamily="50" charset="-128"/>
          <a:ea typeface="メイリオ" pitchFamily="50" charset="-128"/>
          <a:cs typeface="メイリオ" pitchFamily="50" charset="-128"/>
        </a:defRPr>
      </a:lvl1pPr>
    </p:titleStyle>
    <p:bodyStyle>
      <a:lvl1pPr marL="391076" indent="-391076" algn="l" defTabSz="1042867" rtl="0" eaLnBrk="1" latinLnBrk="0" hangingPunct="1">
        <a:spcBef>
          <a:spcPct val="20000"/>
        </a:spcBef>
        <a:buFont typeface="Arial" pitchFamily="34" charset="0"/>
        <a:buChar char="•"/>
        <a:defRPr kumimoji="1" sz="3700" kern="1200">
          <a:solidFill>
            <a:schemeClr val="tx1"/>
          </a:solidFill>
          <a:latin typeface="メイリオ" pitchFamily="50" charset="-128"/>
          <a:ea typeface="メイリオ" pitchFamily="50" charset="-128"/>
          <a:cs typeface="メイリオ" pitchFamily="50" charset="-128"/>
        </a:defRPr>
      </a:lvl1pPr>
      <a:lvl2pPr marL="847329" indent="-325897" algn="l" defTabSz="1042867" rtl="0" eaLnBrk="1" latinLnBrk="0" hangingPunct="1">
        <a:spcBef>
          <a:spcPct val="20000"/>
        </a:spcBef>
        <a:buFont typeface="Arial" pitchFamily="34" charset="0"/>
        <a:buChar char="–"/>
        <a:defRPr kumimoji="1" sz="3300" kern="1200">
          <a:solidFill>
            <a:schemeClr val="tx1"/>
          </a:solidFill>
          <a:latin typeface="メイリオ" pitchFamily="50" charset="-128"/>
          <a:ea typeface="メイリオ" pitchFamily="50" charset="-128"/>
          <a:cs typeface="メイリオ" pitchFamily="50" charset="-128"/>
        </a:defRPr>
      </a:lvl2pPr>
      <a:lvl3pPr marL="1303582" indent="-260717" algn="l" defTabSz="1042867" rtl="0" eaLnBrk="1" latinLnBrk="0" hangingPunct="1">
        <a:spcBef>
          <a:spcPct val="20000"/>
        </a:spcBef>
        <a:buFont typeface="Arial" pitchFamily="34" charset="0"/>
        <a:buChar char="•"/>
        <a:defRPr kumimoji="1" sz="2700" kern="1200">
          <a:solidFill>
            <a:schemeClr val="tx1"/>
          </a:solidFill>
          <a:latin typeface="メイリオ" pitchFamily="50" charset="-128"/>
          <a:ea typeface="メイリオ" pitchFamily="50" charset="-128"/>
          <a:cs typeface="メイリオ" pitchFamily="50" charset="-128"/>
        </a:defRPr>
      </a:lvl3pPr>
      <a:lvl4pPr marL="1825017"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4pPr>
      <a:lvl5pPr marL="2346449"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5pPr>
      <a:lvl6pPr marL="2867882"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389316"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910749"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432181"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42867" rtl="0" eaLnBrk="1" latinLnBrk="0" hangingPunct="1">
        <a:defRPr kumimoji="1" sz="2000" kern="1200">
          <a:solidFill>
            <a:schemeClr val="tx1"/>
          </a:solidFill>
          <a:latin typeface="+mn-lt"/>
          <a:ea typeface="+mn-ea"/>
          <a:cs typeface="+mn-cs"/>
        </a:defRPr>
      </a:lvl1pPr>
      <a:lvl2pPr marL="521432" algn="l" defTabSz="1042867" rtl="0" eaLnBrk="1" latinLnBrk="0" hangingPunct="1">
        <a:defRPr kumimoji="1" sz="2000" kern="1200">
          <a:solidFill>
            <a:schemeClr val="tx1"/>
          </a:solidFill>
          <a:latin typeface="+mn-lt"/>
          <a:ea typeface="+mn-ea"/>
          <a:cs typeface="+mn-cs"/>
        </a:defRPr>
      </a:lvl2pPr>
      <a:lvl3pPr marL="1042867" algn="l" defTabSz="1042867" rtl="0" eaLnBrk="1" latinLnBrk="0" hangingPunct="1">
        <a:defRPr kumimoji="1" sz="2000" kern="1200">
          <a:solidFill>
            <a:schemeClr val="tx1"/>
          </a:solidFill>
          <a:latin typeface="+mn-lt"/>
          <a:ea typeface="+mn-ea"/>
          <a:cs typeface="+mn-cs"/>
        </a:defRPr>
      </a:lvl3pPr>
      <a:lvl4pPr marL="1564300" algn="l" defTabSz="1042867" rtl="0" eaLnBrk="1" latinLnBrk="0" hangingPunct="1">
        <a:defRPr kumimoji="1" sz="2000" kern="1200">
          <a:solidFill>
            <a:schemeClr val="tx1"/>
          </a:solidFill>
          <a:latin typeface="+mn-lt"/>
          <a:ea typeface="+mn-ea"/>
          <a:cs typeface="+mn-cs"/>
        </a:defRPr>
      </a:lvl4pPr>
      <a:lvl5pPr marL="2085732" algn="l" defTabSz="1042867" rtl="0" eaLnBrk="1" latinLnBrk="0" hangingPunct="1">
        <a:defRPr kumimoji="1" sz="2000" kern="1200">
          <a:solidFill>
            <a:schemeClr val="tx1"/>
          </a:solidFill>
          <a:latin typeface="+mn-lt"/>
          <a:ea typeface="+mn-ea"/>
          <a:cs typeface="+mn-cs"/>
        </a:defRPr>
      </a:lvl5pPr>
      <a:lvl6pPr marL="2607167" algn="l" defTabSz="1042867" rtl="0" eaLnBrk="1" latinLnBrk="0" hangingPunct="1">
        <a:defRPr kumimoji="1" sz="2000" kern="1200">
          <a:solidFill>
            <a:schemeClr val="tx1"/>
          </a:solidFill>
          <a:latin typeface="+mn-lt"/>
          <a:ea typeface="+mn-ea"/>
          <a:cs typeface="+mn-cs"/>
        </a:defRPr>
      </a:lvl6pPr>
      <a:lvl7pPr marL="3128599" algn="l" defTabSz="1042867" rtl="0" eaLnBrk="1" latinLnBrk="0" hangingPunct="1">
        <a:defRPr kumimoji="1" sz="2000" kern="1200">
          <a:solidFill>
            <a:schemeClr val="tx1"/>
          </a:solidFill>
          <a:latin typeface="+mn-lt"/>
          <a:ea typeface="+mn-ea"/>
          <a:cs typeface="+mn-cs"/>
        </a:defRPr>
      </a:lvl7pPr>
      <a:lvl8pPr marL="3650032" algn="l" defTabSz="1042867" rtl="0" eaLnBrk="1" latinLnBrk="0" hangingPunct="1">
        <a:defRPr kumimoji="1" sz="2000" kern="1200">
          <a:solidFill>
            <a:schemeClr val="tx1"/>
          </a:solidFill>
          <a:latin typeface="+mn-lt"/>
          <a:ea typeface="+mn-ea"/>
          <a:cs typeface="+mn-cs"/>
        </a:defRPr>
      </a:lvl8pPr>
      <a:lvl9pPr marL="4171466" algn="l" defTabSz="1042867"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gif"/><Relationship Id="rId4" Type="http://schemas.microsoft.com/office/2007/relationships/hdphoto" Target="../media/hdphoto1.wdp"/><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PNG"/><Relationship Id="rId2" Type="http://schemas.openxmlformats.org/officeDocument/2006/relationships/notesSlide" Target="../notesSlides/notesSlide2.xml"/><Relationship Id="rId16"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microsoft.com/office/2007/relationships/hdphoto" Target="../media/hdphoto1.wdp"/><Relationship Id="rId9" Type="http://schemas.openxmlformats.org/officeDocument/2006/relationships/image" Target="../media/image13.png"/><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正方形/長方形 14"/>
          <p:cNvSpPr/>
          <p:nvPr/>
        </p:nvSpPr>
        <p:spPr>
          <a:xfrm>
            <a:off x="0" y="0"/>
            <a:ext cx="7561262" cy="10693402"/>
          </a:xfrm>
          <a:prstGeom prst="rect">
            <a:avLst/>
          </a:prstGeom>
          <a:blipFill>
            <a:blip r:embed="rId3">
              <a:duotone>
                <a:schemeClr val="accent2">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400000"/>
                      </a14:imgEffect>
                    </a14:imgLayer>
                  </a14:imgProps>
                </a:ext>
              </a:extLst>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lIns="186922" tIns="93461" rIns="186922" bIns="93461" rtlCol="0" anchor="ctr"/>
          <a:lstStyle/>
          <a:p>
            <a:pPr algn="ctr"/>
            <a:endParaRPr kumimoji="1" lang="ja-JP" altLang="en-US" dirty="0"/>
          </a:p>
        </p:txBody>
      </p:sp>
      <p:sp>
        <p:nvSpPr>
          <p:cNvPr id="17" name="正方形/長方形 3"/>
          <p:cNvSpPr/>
          <p:nvPr/>
        </p:nvSpPr>
        <p:spPr>
          <a:xfrm>
            <a:off x="-1" y="-18098"/>
            <a:ext cx="6136105" cy="2754206"/>
          </a:xfrm>
          <a:custGeom>
            <a:avLst/>
            <a:gdLst/>
            <a:ahLst/>
            <a:cxnLst/>
            <a:rect l="l" t="t" r="r" b="b"/>
            <a:pathLst>
              <a:path w="5964762" h="2736108">
                <a:moveTo>
                  <a:pt x="5506376" y="0"/>
                </a:moveTo>
                <a:lnTo>
                  <a:pt x="5964762" y="0"/>
                </a:lnTo>
                <a:cubicBezTo>
                  <a:pt x="5934022" y="331292"/>
                  <a:pt x="5837561" y="663065"/>
                  <a:pt x="5673838" y="982392"/>
                </a:cubicBezTo>
                <a:cubicBezTo>
                  <a:pt x="4898148" y="2495282"/>
                  <a:pt x="2906376" y="3155886"/>
                  <a:pt x="1225087" y="2457891"/>
                </a:cubicBezTo>
                <a:cubicBezTo>
                  <a:pt x="727800" y="2251440"/>
                  <a:pt x="313374" y="1949256"/>
                  <a:pt x="0" y="1584558"/>
                </a:cubicBezTo>
                <a:lnTo>
                  <a:pt x="0" y="1360821"/>
                </a:lnTo>
                <a:cubicBezTo>
                  <a:pt x="253119" y="1575739"/>
                  <a:pt x="549441" y="1757328"/>
                  <a:pt x="883058" y="1895830"/>
                </a:cubicBezTo>
                <a:cubicBezTo>
                  <a:pt x="2564347" y="2593825"/>
                  <a:pt x="4556119" y="1933221"/>
                  <a:pt x="5331806" y="420331"/>
                </a:cubicBezTo>
                <a:cubicBezTo>
                  <a:pt x="5402614" y="282230"/>
                  <a:pt x="5460840" y="141800"/>
                  <a:pt x="5506376" y="0"/>
                </a:cubicBezTo>
                <a:close/>
              </a:path>
            </a:pathLst>
          </a:custGeom>
          <a:gradFill>
            <a:gsLst>
              <a:gs pos="89000">
                <a:srgbClr val="CDF9A5">
                  <a:alpha val="39000"/>
                </a:srgbClr>
              </a:gs>
              <a:gs pos="51000">
                <a:srgbClr val="CDF9A5">
                  <a:alpha val="57000"/>
                </a:srgbClr>
              </a:gs>
              <a:gs pos="11000">
                <a:srgbClr val="CDF9A5">
                  <a:alpha val="39000"/>
                </a:srgb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3"/>
          <p:cNvSpPr/>
          <p:nvPr/>
        </p:nvSpPr>
        <p:spPr>
          <a:xfrm>
            <a:off x="0" y="0"/>
            <a:ext cx="5216406" cy="1964614"/>
          </a:xfrm>
          <a:custGeom>
            <a:avLst/>
            <a:gdLst/>
            <a:ahLst/>
            <a:cxnLst/>
            <a:rect l="l" t="t" r="r" b="b"/>
            <a:pathLst>
              <a:path w="5281946" h="1964614">
                <a:moveTo>
                  <a:pt x="4951860" y="0"/>
                </a:moveTo>
                <a:lnTo>
                  <a:pt x="5281946" y="0"/>
                </a:lnTo>
                <a:cubicBezTo>
                  <a:pt x="4995677" y="1121886"/>
                  <a:pt x="3747576" y="1964614"/>
                  <a:pt x="2252028" y="1964614"/>
                </a:cubicBezTo>
                <a:cubicBezTo>
                  <a:pt x="1592889" y="1964614"/>
                  <a:pt x="981813" y="1800916"/>
                  <a:pt x="480662" y="1520574"/>
                </a:cubicBezTo>
                <a:cubicBezTo>
                  <a:pt x="292324" y="1384772"/>
                  <a:pt x="130607" y="1230448"/>
                  <a:pt x="0" y="1060888"/>
                </a:cubicBezTo>
                <a:lnTo>
                  <a:pt x="0" y="941179"/>
                </a:lnTo>
                <a:cubicBezTo>
                  <a:pt x="251169" y="1166279"/>
                  <a:pt x="564913" y="1352962"/>
                  <a:pt x="930190" y="1487015"/>
                </a:cubicBezTo>
                <a:cubicBezTo>
                  <a:pt x="2388839" y="2022329"/>
                  <a:pt x="4116856" y="1515692"/>
                  <a:pt x="4789826" y="355410"/>
                </a:cubicBezTo>
                <a:cubicBezTo>
                  <a:pt x="4857409" y="238889"/>
                  <a:pt x="4911782" y="120206"/>
                  <a:pt x="4951860" y="0"/>
                </a:cubicBezTo>
                <a:close/>
              </a:path>
            </a:pathLst>
          </a:custGeom>
          <a:gradFill>
            <a:gsLst>
              <a:gs pos="89000">
                <a:srgbClr val="CDF9A5">
                  <a:alpha val="39000"/>
                </a:srgbClr>
              </a:gs>
              <a:gs pos="51000">
                <a:srgbClr val="CDF9A5">
                  <a:alpha val="57000"/>
                </a:srgbClr>
              </a:gs>
              <a:gs pos="11000">
                <a:srgbClr val="CDF9A5">
                  <a:alpha val="39000"/>
                </a:srgb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329598" y="3199350"/>
            <a:ext cx="7232019" cy="509348"/>
          </a:xfrm>
          <a:prstGeom prst="rect">
            <a:avLst/>
          </a:prstGeom>
          <a:noFill/>
        </p:spPr>
        <p:txBody>
          <a:bodyPr wrap="square" lIns="186922" tIns="93461" rIns="186922" bIns="93461" rtlCol="0">
            <a:spAutoFit/>
          </a:bodyPr>
          <a:lstStyle/>
          <a:p>
            <a:pPr>
              <a:lnSpc>
                <a:spcPts val="2453"/>
              </a:lnSpc>
            </a:pPr>
            <a:r>
              <a:rPr kumimoji="1" lang="ja-JP" altLang="en-US" b="1" dirty="0">
                <a:solidFill>
                  <a:srgbClr val="0070C0"/>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 対策１  警報機能付き生体情報モニターを併用しましょう！</a:t>
            </a:r>
          </a:p>
        </p:txBody>
      </p:sp>
      <p:sp>
        <p:nvSpPr>
          <p:cNvPr id="31" name="テキスト ボックス 30"/>
          <p:cNvSpPr txBox="1"/>
          <p:nvPr/>
        </p:nvSpPr>
        <p:spPr>
          <a:xfrm>
            <a:off x="172115" y="598417"/>
            <a:ext cx="7522852" cy="804301"/>
          </a:xfrm>
          <a:prstGeom prst="rect">
            <a:avLst/>
          </a:prstGeom>
          <a:noFill/>
        </p:spPr>
        <p:txBody>
          <a:bodyPr wrap="square" lIns="186922" tIns="93461" rIns="186922" bIns="93461" rtlCol="0">
            <a:spAutoFit/>
          </a:bodyPr>
          <a:lstStyle/>
          <a:p>
            <a:r>
              <a:rPr lang="ja-JP" altLang="en-US" sz="3900" b="1" dirty="0">
                <a:ln w="12700">
                  <a:noFill/>
                </a:ln>
                <a:solidFill>
                  <a:srgbClr val="0070C0"/>
                </a:solidFill>
                <a:effectLst>
                  <a:glow rad="101600">
                    <a:schemeClr val="bg1">
                      <a:alpha val="99000"/>
                    </a:schemeClr>
                  </a:glow>
                  <a:outerShdw blurRad="38100" dist="38100" dir="2700000" algn="tl">
                    <a:srgbClr val="000000">
                      <a:alpha val="36000"/>
                    </a:srgbClr>
                  </a:outerShdw>
                </a:effectLst>
                <a:latin typeface="AR P丸ゴシック体M" pitchFamily="50" charset="-128"/>
                <a:ea typeface="AR P丸ゴシック体M" pitchFamily="50" charset="-128"/>
                <a:cs typeface="メイリオ" pitchFamily="50" charset="-128"/>
              </a:rPr>
              <a:t>人工呼吸器の安全使用について</a:t>
            </a:r>
          </a:p>
        </p:txBody>
      </p:sp>
      <p:sp>
        <p:nvSpPr>
          <p:cNvPr id="32" name="テキスト ボックス 31">
            <a:extLst>
              <a:ext uri="{FF2B5EF4-FFF2-40B4-BE49-F238E27FC236}">
                <a16:creationId xmlns:a16="http://schemas.microsoft.com/office/drawing/2014/main" id="{AB34BDFA-270C-40EF-A184-C43501316981}"/>
              </a:ext>
            </a:extLst>
          </p:cNvPr>
          <p:cNvSpPr txBox="1"/>
          <p:nvPr/>
        </p:nvSpPr>
        <p:spPr>
          <a:xfrm>
            <a:off x="329598" y="3838682"/>
            <a:ext cx="2927662" cy="1625038"/>
          </a:xfrm>
          <a:prstGeom prst="rect">
            <a:avLst/>
          </a:prstGeom>
          <a:noFill/>
        </p:spPr>
        <p:txBody>
          <a:bodyPr wrap="square" lIns="186922" tIns="93461" rIns="186922" bIns="93461" rtlCol="0">
            <a:spAutoFit/>
          </a:bodyPr>
          <a:lstStyle/>
          <a:p>
            <a:pPr algn="just">
              <a:lnSpc>
                <a:spcPts val="1600"/>
              </a:lnSpc>
            </a:pPr>
            <a:r>
              <a:rPr lang="ja-JP" altLang="en-US" sz="1200" dirty="0">
                <a:solidFill>
                  <a:schemeClr val="accent6">
                    <a:lumMod val="50000"/>
                  </a:schemeClr>
                </a:solidFill>
                <a:latin typeface="メイリオ" pitchFamily="50" charset="-128"/>
                <a:ea typeface="メイリオ" pitchFamily="50" charset="-128"/>
                <a:cs typeface="メイリオ" pitchFamily="50" charset="-128"/>
              </a:rPr>
              <a:t>　パルスオキシメータを併用している病院は</a:t>
            </a:r>
            <a:r>
              <a:rPr lang="en-US" altLang="ja-JP" sz="1200" dirty="0">
                <a:solidFill>
                  <a:srgbClr val="984807"/>
                </a:solidFill>
                <a:latin typeface="メイリオ" pitchFamily="50" charset="-128"/>
                <a:ea typeface="メイリオ" pitchFamily="50" charset="-128"/>
                <a:cs typeface="メイリオ" pitchFamily="50" charset="-128"/>
              </a:rPr>
              <a:t>87.5</a:t>
            </a:r>
            <a:r>
              <a:rPr lang="ja-JP" altLang="en-US" sz="1200" dirty="0">
                <a:solidFill>
                  <a:schemeClr val="accent6">
                    <a:lumMod val="50000"/>
                  </a:schemeClr>
                </a:solidFill>
                <a:latin typeface="メイリオ" pitchFamily="50" charset="-128"/>
                <a:ea typeface="メイリオ" pitchFamily="50" charset="-128"/>
                <a:cs typeface="メイリオ" pitchFamily="50" charset="-128"/>
              </a:rPr>
              <a:t>％、カプノメータを併用している病院は</a:t>
            </a:r>
            <a:r>
              <a:rPr lang="en-US" altLang="ja-JP" sz="1200" dirty="0">
                <a:solidFill>
                  <a:schemeClr val="accent6">
                    <a:lumMod val="50000"/>
                  </a:schemeClr>
                </a:solidFill>
                <a:latin typeface="メイリオ" pitchFamily="50" charset="-128"/>
                <a:ea typeface="メイリオ" pitchFamily="50" charset="-128"/>
                <a:cs typeface="メイリオ" pitchFamily="50" charset="-128"/>
              </a:rPr>
              <a:t>47.5</a:t>
            </a:r>
            <a:r>
              <a:rPr lang="ja-JP" altLang="en-US" sz="1200" dirty="0">
                <a:solidFill>
                  <a:schemeClr val="accent6">
                    <a:lumMod val="50000"/>
                  </a:schemeClr>
                </a:solidFill>
                <a:latin typeface="メイリオ" pitchFamily="50" charset="-128"/>
                <a:ea typeface="メイリオ" pitchFamily="50" charset="-128"/>
                <a:cs typeface="メイリオ" pitchFamily="50" charset="-128"/>
              </a:rPr>
              <a:t>％でした。　</a:t>
            </a:r>
            <a:endParaRPr lang="en-US" altLang="ja-JP" sz="1200" dirty="0">
              <a:solidFill>
                <a:schemeClr val="accent6">
                  <a:lumMod val="50000"/>
                </a:schemeClr>
              </a:solidFill>
              <a:latin typeface="メイリオ" pitchFamily="50" charset="-128"/>
              <a:ea typeface="メイリオ" pitchFamily="50" charset="-128"/>
              <a:cs typeface="メイリオ" pitchFamily="50" charset="-128"/>
            </a:endParaRPr>
          </a:p>
          <a:p>
            <a:pPr algn="just">
              <a:lnSpc>
                <a:spcPts val="1600"/>
              </a:lnSpc>
            </a:pPr>
            <a:r>
              <a:rPr lang="ja-JP" altLang="en-US" sz="1200" dirty="0">
                <a:solidFill>
                  <a:schemeClr val="accent6">
                    <a:lumMod val="50000"/>
                  </a:schemeClr>
                </a:solidFill>
                <a:latin typeface="メイリオ" pitchFamily="50" charset="-128"/>
                <a:ea typeface="メイリオ" pitchFamily="50" charset="-128"/>
                <a:cs typeface="メイリオ" pitchFamily="50" charset="-128"/>
              </a:rPr>
              <a:t>　人工呼吸器自体の警報機能とは独立し、異常をとらえて警報が作動する生体情報モニターを併用しましょう。</a:t>
            </a:r>
          </a:p>
        </p:txBody>
      </p:sp>
      <p:grpSp>
        <p:nvGrpSpPr>
          <p:cNvPr id="35" name="グループ化 34">
            <a:extLst>
              <a:ext uri="{FF2B5EF4-FFF2-40B4-BE49-F238E27FC236}">
                <a16:creationId xmlns:a16="http://schemas.microsoft.com/office/drawing/2014/main" id="{DACABE81-0917-4095-9993-B4A63333263C}"/>
              </a:ext>
            </a:extLst>
          </p:cNvPr>
          <p:cNvGrpSpPr/>
          <p:nvPr/>
        </p:nvGrpSpPr>
        <p:grpSpPr>
          <a:xfrm>
            <a:off x="644731" y="5646946"/>
            <a:ext cx="6753822" cy="4753845"/>
            <a:chOff x="609020" y="4711678"/>
            <a:chExt cx="6116830" cy="4351299"/>
          </a:xfrm>
        </p:grpSpPr>
        <p:pic>
          <p:nvPicPr>
            <p:cNvPr id="36" name="図 35">
              <a:extLst>
                <a:ext uri="{FF2B5EF4-FFF2-40B4-BE49-F238E27FC236}">
                  <a16:creationId xmlns:a16="http://schemas.microsoft.com/office/drawing/2014/main" id="{928DF30F-0863-472F-ABB5-3D11E7574244}"/>
                </a:ext>
              </a:extLst>
            </p:cNvPr>
            <p:cNvPicPr>
              <a:picLocks noChangeAspect="1"/>
            </p:cNvPicPr>
            <p:nvPr/>
          </p:nvPicPr>
          <p:blipFill>
            <a:blip r:embed="rId5"/>
            <a:stretch>
              <a:fillRect/>
            </a:stretch>
          </p:blipFill>
          <p:spPr>
            <a:xfrm>
              <a:off x="785848" y="4711678"/>
              <a:ext cx="2393781" cy="2977548"/>
            </a:xfrm>
            <a:prstGeom prst="rect">
              <a:avLst/>
            </a:prstGeom>
          </p:spPr>
        </p:pic>
        <p:pic>
          <p:nvPicPr>
            <p:cNvPr id="37" name="図 36">
              <a:extLst>
                <a:ext uri="{FF2B5EF4-FFF2-40B4-BE49-F238E27FC236}">
                  <a16:creationId xmlns:a16="http://schemas.microsoft.com/office/drawing/2014/main" id="{8E903C70-BAA2-4420-AEBB-6F0D042460A5}"/>
                </a:ext>
              </a:extLst>
            </p:cNvPr>
            <p:cNvPicPr>
              <a:picLocks noChangeAspect="1"/>
            </p:cNvPicPr>
            <p:nvPr/>
          </p:nvPicPr>
          <p:blipFill>
            <a:blip r:embed="rId6"/>
            <a:stretch>
              <a:fillRect/>
            </a:stretch>
          </p:blipFill>
          <p:spPr>
            <a:xfrm>
              <a:off x="3570092" y="4717378"/>
              <a:ext cx="2451540" cy="2977548"/>
            </a:xfrm>
            <a:prstGeom prst="rect">
              <a:avLst/>
            </a:prstGeom>
          </p:spPr>
        </p:pic>
        <p:sp>
          <p:nvSpPr>
            <p:cNvPr id="38" name="テキスト ボックス 37">
              <a:extLst>
                <a:ext uri="{FF2B5EF4-FFF2-40B4-BE49-F238E27FC236}">
                  <a16:creationId xmlns:a16="http://schemas.microsoft.com/office/drawing/2014/main" id="{CA671F5E-C6CD-4C92-B538-E419B8493F83}"/>
                </a:ext>
              </a:extLst>
            </p:cNvPr>
            <p:cNvSpPr txBox="1"/>
            <p:nvPr/>
          </p:nvSpPr>
          <p:spPr>
            <a:xfrm>
              <a:off x="3715950" y="8865776"/>
              <a:ext cx="3009900" cy="197201"/>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引用元：</a:t>
              </a:r>
              <a:r>
                <a:rPr kumimoji="1" lang="en-US" altLang="ja-JP" sz="800" dirty="0">
                  <a:latin typeface="メイリオ" panose="020B0604030504040204" pitchFamily="50" charset="-128"/>
                  <a:ea typeface="メイリオ" panose="020B0604030504040204" pitchFamily="50" charset="-128"/>
                </a:rPr>
                <a:t>PMDA</a:t>
              </a:r>
              <a:r>
                <a:rPr kumimoji="1" lang="ja-JP" altLang="en-US" sz="800" dirty="0">
                  <a:latin typeface="メイリオ" panose="020B0604030504040204" pitchFamily="50" charset="-128"/>
                  <a:ea typeface="メイリオ" panose="020B0604030504040204" pitchFamily="50" charset="-128"/>
                </a:rPr>
                <a:t>医療安全情報　</a:t>
              </a:r>
              <a:r>
                <a:rPr kumimoji="1" lang="en-US" altLang="ja-JP" sz="800" dirty="0">
                  <a:latin typeface="メイリオ" panose="020B0604030504040204" pitchFamily="50" charset="-128"/>
                  <a:ea typeface="メイリオ" panose="020B0604030504040204" pitchFamily="50" charset="-128"/>
                </a:rPr>
                <a:t>2022</a:t>
              </a:r>
              <a:r>
                <a:rPr kumimoji="1" lang="ja-JP" altLang="en-US" sz="800" dirty="0">
                  <a:latin typeface="メイリオ" panose="020B0604030504040204" pitchFamily="50" charset="-128"/>
                  <a:ea typeface="メイリオ" panose="020B0604030504040204" pitchFamily="50" charset="-128"/>
                </a:rPr>
                <a:t>年３月　</a:t>
              </a:r>
              <a:r>
                <a:rPr kumimoji="1" lang="en-US" altLang="ja-JP" sz="800" dirty="0">
                  <a:latin typeface="メイリオ" panose="020B0604030504040204" pitchFamily="50" charset="-128"/>
                  <a:ea typeface="メイリオ" panose="020B0604030504040204" pitchFamily="50" charset="-128"/>
                </a:rPr>
                <a:t>No.63</a:t>
              </a:r>
              <a:endParaRPr kumimoji="1" lang="ja-JP" altLang="en-US" sz="800" dirty="0">
                <a:latin typeface="メイリオ" panose="020B0604030504040204" pitchFamily="50" charset="-128"/>
                <a:ea typeface="メイリオ" panose="020B0604030504040204" pitchFamily="50" charset="-128"/>
              </a:endParaRPr>
            </a:p>
          </p:txBody>
        </p:sp>
        <p:pic>
          <p:nvPicPr>
            <p:cNvPr id="39" name="図 38">
              <a:extLst>
                <a:ext uri="{FF2B5EF4-FFF2-40B4-BE49-F238E27FC236}">
                  <a16:creationId xmlns:a16="http://schemas.microsoft.com/office/drawing/2014/main" id="{1C697DFB-A226-41C7-9BFC-606B44F74AA2}"/>
                </a:ext>
              </a:extLst>
            </p:cNvPr>
            <p:cNvPicPr>
              <a:picLocks noChangeAspect="1"/>
            </p:cNvPicPr>
            <p:nvPr/>
          </p:nvPicPr>
          <p:blipFill>
            <a:blip r:embed="rId7"/>
            <a:stretch>
              <a:fillRect/>
            </a:stretch>
          </p:blipFill>
          <p:spPr>
            <a:xfrm>
              <a:off x="609020" y="7834772"/>
              <a:ext cx="5582193" cy="1064118"/>
            </a:xfrm>
            <a:prstGeom prst="rect">
              <a:avLst/>
            </a:prstGeom>
          </p:spPr>
        </p:pic>
      </p:grpSp>
      <p:sp>
        <p:nvSpPr>
          <p:cNvPr id="3" name="四角形: 角を丸くする 2">
            <a:extLst>
              <a:ext uri="{FF2B5EF4-FFF2-40B4-BE49-F238E27FC236}">
                <a16:creationId xmlns:a16="http://schemas.microsoft.com/office/drawing/2014/main" id="{D355AB24-885B-4E86-A37C-F5E5F69AACB2}"/>
              </a:ext>
            </a:extLst>
          </p:cNvPr>
          <p:cNvSpPr/>
          <p:nvPr/>
        </p:nvSpPr>
        <p:spPr>
          <a:xfrm>
            <a:off x="267410" y="5583563"/>
            <a:ext cx="7026442" cy="4799129"/>
          </a:xfrm>
          <a:prstGeom prst="round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75B61914-2718-4640-A3D2-050B02417E32}"/>
              </a:ext>
            </a:extLst>
          </p:cNvPr>
          <p:cNvPicPr>
            <a:picLocks noChangeAspect="1"/>
          </p:cNvPicPr>
          <p:nvPr/>
        </p:nvPicPr>
        <p:blipFill>
          <a:blip r:embed="rId8"/>
          <a:stretch>
            <a:fillRect/>
          </a:stretch>
        </p:blipFill>
        <p:spPr>
          <a:xfrm>
            <a:off x="5216406" y="3855662"/>
            <a:ext cx="2043857" cy="1608058"/>
          </a:xfrm>
          <a:prstGeom prst="rect">
            <a:avLst/>
          </a:prstGeom>
        </p:spPr>
      </p:pic>
      <p:pic>
        <p:nvPicPr>
          <p:cNvPr id="7" name="図 6">
            <a:extLst>
              <a:ext uri="{FF2B5EF4-FFF2-40B4-BE49-F238E27FC236}">
                <a16:creationId xmlns:a16="http://schemas.microsoft.com/office/drawing/2014/main" id="{0838F81A-E1C4-4F5D-A095-EE42A0940F4B}"/>
              </a:ext>
            </a:extLst>
          </p:cNvPr>
          <p:cNvPicPr>
            <a:picLocks noChangeAspect="1"/>
          </p:cNvPicPr>
          <p:nvPr/>
        </p:nvPicPr>
        <p:blipFill>
          <a:blip r:embed="rId9"/>
          <a:stretch>
            <a:fillRect/>
          </a:stretch>
        </p:blipFill>
        <p:spPr>
          <a:xfrm>
            <a:off x="3257260" y="3862492"/>
            <a:ext cx="1962795" cy="1601228"/>
          </a:xfrm>
          <a:prstGeom prst="rect">
            <a:avLst/>
          </a:prstGeom>
        </p:spPr>
      </p:pic>
      <p:sp>
        <p:nvSpPr>
          <p:cNvPr id="24" name="正方形/長方形 23">
            <a:extLst>
              <a:ext uri="{FF2B5EF4-FFF2-40B4-BE49-F238E27FC236}">
                <a16:creationId xmlns:a16="http://schemas.microsoft.com/office/drawing/2014/main" id="{CFF555DD-30C9-4FC7-BBCC-9A1FB72CDC45}"/>
              </a:ext>
            </a:extLst>
          </p:cNvPr>
          <p:cNvSpPr/>
          <p:nvPr/>
        </p:nvSpPr>
        <p:spPr>
          <a:xfrm>
            <a:off x="511641" y="3237566"/>
            <a:ext cx="855835" cy="44208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8AA262BD-C22B-46F6-9953-3018DC45E66F}"/>
              </a:ext>
            </a:extLst>
          </p:cNvPr>
          <p:cNvSpPr txBox="1"/>
          <p:nvPr/>
        </p:nvSpPr>
        <p:spPr>
          <a:xfrm>
            <a:off x="108970" y="1376410"/>
            <a:ext cx="7184882" cy="1830222"/>
          </a:xfrm>
          <a:prstGeom prst="rect">
            <a:avLst/>
          </a:prstGeom>
          <a:noFill/>
        </p:spPr>
        <p:txBody>
          <a:bodyPr wrap="square" lIns="186922" tIns="93461" rIns="186922" bIns="93461" rtlCol="0">
            <a:spAutoFit/>
          </a:bodyPr>
          <a:lstStyle/>
          <a:p>
            <a:pPr algn="just">
              <a:lnSpc>
                <a:spcPts val="1600"/>
              </a:lnSpc>
            </a:pPr>
            <a:r>
              <a:rPr lang="ja-JP" altLang="en-US" sz="1200" dirty="0">
                <a:solidFill>
                  <a:schemeClr val="accent6">
                    <a:lumMod val="50000"/>
                  </a:schemeClr>
                </a:solidFill>
                <a:latin typeface="メイリオ" pitchFamily="50" charset="-128"/>
                <a:ea typeface="メイリオ" pitchFamily="50" charset="-128"/>
                <a:cs typeface="メイリオ" pitchFamily="50" charset="-128"/>
              </a:rPr>
              <a:t>　</a:t>
            </a:r>
            <a:r>
              <a:rPr lang="ja-JP" altLang="en-US" sz="1200" dirty="0">
                <a:solidFill>
                  <a:srgbClr val="984807"/>
                </a:solidFill>
                <a:latin typeface="メイリオ" pitchFamily="50" charset="-128"/>
                <a:ea typeface="メイリオ" pitchFamily="50" charset="-128"/>
                <a:cs typeface="メイリオ" pitchFamily="50" charset="-128"/>
              </a:rPr>
              <a:t>人工呼吸器を扱うには、専門的な知識や技術が必要です。誤って使用すると重大な事故につながる可能性があり、実際、回路の誤接続や回路の外れ等、多くのヒヤリ・ハット事例が報告されています。</a:t>
            </a:r>
            <a:endParaRPr lang="en-US" altLang="ja-JP" sz="1200" dirty="0">
              <a:solidFill>
                <a:srgbClr val="984807"/>
              </a:solidFill>
              <a:latin typeface="メイリオ" pitchFamily="50" charset="-128"/>
              <a:ea typeface="メイリオ" pitchFamily="50" charset="-128"/>
              <a:cs typeface="メイリオ" pitchFamily="50" charset="-128"/>
            </a:endParaRPr>
          </a:p>
          <a:p>
            <a:pPr algn="just">
              <a:lnSpc>
                <a:spcPts val="1600"/>
              </a:lnSpc>
            </a:pPr>
            <a:r>
              <a:rPr lang="ja-JP" altLang="en-US" sz="1200" dirty="0">
                <a:solidFill>
                  <a:srgbClr val="984807"/>
                </a:solidFill>
                <a:latin typeface="メイリオ" pitchFamily="50" charset="-128"/>
                <a:ea typeface="メイリオ" pitchFamily="50" charset="-128"/>
                <a:cs typeface="メイリオ" pitchFamily="50" charset="-128"/>
              </a:rPr>
              <a:t>　大阪府では、「人工呼吸器に関する医療事故防止対策」の実施状況等を把握するとともに、周知啓発を行うために、府内の全病院</a:t>
            </a:r>
            <a:r>
              <a:rPr lang="en-US" altLang="ja-JP" sz="1200" dirty="0">
                <a:solidFill>
                  <a:srgbClr val="984807"/>
                </a:solidFill>
                <a:latin typeface="メイリオ" pitchFamily="50" charset="-128"/>
                <a:ea typeface="メイリオ" pitchFamily="50" charset="-128"/>
                <a:cs typeface="メイリオ" pitchFamily="50" charset="-128"/>
              </a:rPr>
              <a:t>(506</a:t>
            </a:r>
            <a:r>
              <a:rPr lang="ja-JP" altLang="en-US" sz="1200" dirty="0">
                <a:solidFill>
                  <a:srgbClr val="984807"/>
                </a:solidFill>
                <a:latin typeface="メイリオ" pitchFamily="50" charset="-128"/>
                <a:ea typeface="メイリオ" pitchFamily="50" charset="-128"/>
                <a:cs typeface="メイリオ" pitchFamily="50" charset="-128"/>
              </a:rPr>
              <a:t>施設</a:t>
            </a:r>
            <a:r>
              <a:rPr lang="en-US" altLang="ja-JP" sz="1200" dirty="0">
                <a:solidFill>
                  <a:srgbClr val="984807"/>
                </a:solidFill>
                <a:latin typeface="メイリオ" pitchFamily="50" charset="-128"/>
                <a:ea typeface="メイリオ" pitchFamily="50" charset="-128"/>
                <a:cs typeface="メイリオ" pitchFamily="50" charset="-128"/>
              </a:rPr>
              <a:t>)</a:t>
            </a:r>
            <a:r>
              <a:rPr lang="ja-JP" altLang="en-US" sz="1200" dirty="0">
                <a:solidFill>
                  <a:srgbClr val="984807"/>
                </a:solidFill>
                <a:latin typeface="メイリオ" pitchFamily="50" charset="-128"/>
                <a:ea typeface="メイリオ" pitchFamily="50" charset="-128"/>
                <a:cs typeface="メイリオ" pitchFamily="50" charset="-128"/>
              </a:rPr>
              <a:t>に対し、アンケート調査を実施しました </a:t>
            </a:r>
            <a:r>
              <a:rPr lang="en-US" altLang="ja-JP" sz="1200" dirty="0">
                <a:solidFill>
                  <a:srgbClr val="984807"/>
                </a:solidFill>
                <a:latin typeface="メイリオ" pitchFamily="50" charset="-128"/>
                <a:ea typeface="メイリオ" pitchFamily="50" charset="-128"/>
                <a:cs typeface="メイリオ" pitchFamily="50" charset="-128"/>
              </a:rPr>
              <a:t>(</a:t>
            </a:r>
            <a:r>
              <a:rPr lang="ja-JP" altLang="en-US" sz="1200" dirty="0">
                <a:solidFill>
                  <a:srgbClr val="984807"/>
                </a:solidFill>
                <a:latin typeface="メイリオ" pitchFamily="50" charset="-128"/>
                <a:ea typeface="メイリオ" pitchFamily="50" charset="-128"/>
                <a:cs typeface="メイリオ" pitchFamily="50" charset="-128"/>
              </a:rPr>
              <a:t>令和５年８月</a:t>
            </a:r>
            <a:r>
              <a:rPr lang="en-US" altLang="ja-JP" sz="1200" dirty="0">
                <a:solidFill>
                  <a:srgbClr val="984807"/>
                </a:solidFill>
                <a:latin typeface="メイリオ" pitchFamily="50" charset="-128"/>
                <a:ea typeface="メイリオ" pitchFamily="50" charset="-128"/>
                <a:cs typeface="メイリオ" pitchFamily="50" charset="-128"/>
              </a:rPr>
              <a:t>29</a:t>
            </a:r>
            <a:r>
              <a:rPr lang="ja-JP" altLang="en-US" sz="1200" dirty="0">
                <a:solidFill>
                  <a:srgbClr val="984807"/>
                </a:solidFill>
                <a:latin typeface="メイリオ" pitchFamily="50" charset="-128"/>
                <a:ea typeface="メイリオ" pitchFamily="50" charset="-128"/>
                <a:cs typeface="メイリオ" pitchFamily="50" charset="-128"/>
              </a:rPr>
              <a:t>日～９月</a:t>
            </a:r>
            <a:r>
              <a:rPr lang="en-US" altLang="ja-JP" sz="1200" dirty="0">
                <a:solidFill>
                  <a:srgbClr val="984807"/>
                </a:solidFill>
                <a:latin typeface="メイリオ" pitchFamily="50" charset="-128"/>
                <a:ea typeface="メイリオ" pitchFamily="50" charset="-128"/>
                <a:cs typeface="メイリオ" pitchFamily="50" charset="-128"/>
              </a:rPr>
              <a:t>12</a:t>
            </a:r>
            <a:r>
              <a:rPr lang="ja-JP" altLang="en-US" sz="1200" dirty="0">
                <a:solidFill>
                  <a:srgbClr val="984807"/>
                </a:solidFill>
                <a:latin typeface="メイリオ" pitchFamily="50" charset="-128"/>
                <a:ea typeface="メイリオ" pitchFamily="50" charset="-128"/>
                <a:cs typeface="メイリオ" pitchFamily="50" charset="-128"/>
              </a:rPr>
              <a:t>日、回答率：</a:t>
            </a:r>
            <a:r>
              <a:rPr lang="en-US" altLang="ja-JP" sz="1200" dirty="0">
                <a:solidFill>
                  <a:srgbClr val="984807"/>
                </a:solidFill>
                <a:latin typeface="メイリオ" pitchFamily="50" charset="-128"/>
                <a:ea typeface="メイリオ" pitchFamily="50" charset="-128"/>
                <a:cs typeface="メイリオ" pitchFamily="50" charset="-128"/>
              </a:rPr>
              <a:t>44.1</a:t>
            </a:r>
            <a:r>
              <a:rPr lang="ja-JP" altLang="en-US" sz="1200" dirty="0">
                <a:solidFill>
                  <a:srgbClr val="984807"/>
                </a:solidFill>
                <a:latin typeface="メイリオ" pitchFamily="50" charset="-128"/>
                <a:ea typeface="メイリオ" pitchFamily="50" charset="-128"/>
                <a:cs typeface="メイリオ" pitchFamily="50" charset="-128"/>
              </a:rPr>
              <a:t>％</a:t>
            </a:r>
            <a:r>
              <a:rPr lang="en-US" altLang="ja-JP" sz="1200" dirty="0">
                <a:solidFill>
                  <a:srgbClr val="984807"/>
                </a:solidFill>
                <a:latin typeface="メイリオ" pitchFamily="50" charset="-128"/>
                <a:ea typeface="メイリオ" pitchFamily="50" charset="-128"/>
                <a:cs typeface="メイリオ" pitchFamily="50" charset="-128"/>
              </a:rPr>
              <a:t>)</a:t>
            </a:r>
            <a:r>
              <a:rPr lang="ja-JP" altLang="en-US" sz="1200" dirty="0">
                <a:solidFill>
                  <a:srgbClr val="984807"/>
                </a:solidFill>
                <a:latin typeface="メイリオ" pitchFamily="50" charset="-128"/>
                <a:ea typeface="メイリオ" pitchFamily="50" charset="-128"/>
                <a:cs typeface="メイリオ" pitchFamily="50" charset="-128"/>
              </a:rPr>
              <a:t>。　</a:t>
            </a:r>
            <a:endParaRPr lang="en-US" altLang="ja-JP" sz="1200" dirty="0">
              <a:solidFill>
                <a:srgbClr val="984807"/>
              </a:solidFill>
              <a:latin typeface="メイリオ" pitchFamily="50" charset="-128"/>
              <a:ea typeface="メイリオ" pitchFamily="50" charset="-128"/>
              <a:cs typeface="メイリオ" pitchFamily="50" charset="-128"/>
            </a:endParaRPr>
          </a:p>
          <a:p>
            <a:pPr algn="just">
              <a:lnSpc>
                <a:spcPts val="1600"/>
              </a:lnSpc>
            </a:pPr>
            <a:r>
              <a:rPr lang="ja-JP" altLang="en-US" sz="1200" dirty="0">
                <a:solidFill>
                  <a:srgbClr val="984807"/>
                </a:solidFill>
                <a:latin typeface="メイリオ" pitchFamily="50" charset="-128"/>
                <a:ea typeface="メイリオ" pitchFamily="50" charset="-128"/>
                <a:cs typeface="メイリオ" pitchFamily="50" charset="-128"/>
              </a:rPr>
              <a:t>　その結果、多くの病院が、「人工呼吸器に関する医療事故防止対策」を講じていることが明らかになりました。引き続き人工呼吸器の安全使用に取り組んでください。</a:t>
            </a:r>
          </a:p>
        </p:txBody>
      </p:sp>
      <p:pic>
        <p:nvPicPr>
          <p:cNvPr id="21" name="Picture 2" descr="白抜き府章・ロゴマーク">
            <a:extLst>
              <a:ext uri="{FF2B5EF4-FFF2-40B4-BE49-F238E27FC236}">
                <a16:creationId xmlns:a16="http://schemas.microsoft.com/office/drawing/2014/main" id="{9CB04912-2CF7-4D81-92E9-5AB6BFD66006}"/>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37568" y="116590"/>
            <a:ext cx="1148288" cy="418444"/>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F624D4CC-DA18-473C-BB88-B725597EA09C}"/>
              </a:ext>
            </a:extLst>
          </p:cNvPr>
          <p:cNvSpPr txBox="1"/>
          <p:nvPr/>
        </p:nvSpPr>
        <p:spPr>
          <a:xfrm>
            <a:off x="6184442" y="272319"/>
            <a:ext cx="1224446" cy="307777"/>
          </a:xfrm>
          <a:prstGeom prst="rect">
            <a:avLst/>
          </a:prstGeom>
          <a:noFill/>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別紙２</a:t>
            </a:r>
            <a:r>
              <a:rPr kumimoji="1" lang="en-US" altLang="ja-JP" sz="1400" dirty="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8442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8571"/>
            <a:ext cx="7561262" cy="10693400"/>
          </a:xfrm>
          <a:prstGeom prst="rect">
            <a:avLst/>
          </a:prstGeom>
          <a:blipFill>
            <a:blip r:embed="rId3">
              <a:duotone>
                <a:schemeClr val="accent2">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400000"/>
                      </a14:imgEffect>
                    </a14:imgLayer>
                  </a14:imgProps>
                </a:ext>
              </a:extLst>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lIns="186922" tIns="93461" rIns="186922" bIns="93461" rtlCol="0" anchor="ctr"/>
          <a:lstStyle/>
          <a:p>
            <a:pPr algn="ctr"/>
            <a:endParaRPr kumimoji="1" lang="ja-JP" altLang="en-US" dirty="0"/>
          </a:p>
        </p:txBody>
      </p:sp>
      <p:sp>
        <p:nvSpPr>
          <p:cNvPr id="17" name="正方形/長方形 3"/>
          <p:cNvSpPr/>
          <p:nvPr/>
        </p:nvSpPr>
        <p:spPr>
          <a:xfrm>
            <a:off x="0" y="0"/>
            <a:ext cx="5964762" cy="2736108"/>
          </a:xfrm>
          <a:custGeom>
            <a:avLst/>
            <a:gdLst/>
            <a:ahLst/>
            <a:cxnLst/>
            <a:rect l="l" t="t" r="r" b="b"/>
            <a:pathLst>
              <a:path w="5964762" h="2736108">
                <a:moveTo>
                  <a:pt x="5506376" y="0"/>
                </a:moveTo>
                <a:lnTo>
                  <a:pt x="5964762" y="0"/>
                </a:lnTo>
                <a:cubicBezTo>
                  <a:pt x="5934022" y="331292"/>
                  <a:pt x="5837561" y="663065"/>
                  <a:pt x="5673838" y="982392"/>
                </a:cubicBezTo>
                <a:cubicBezTo>
                  <a:pt x="4898148" y="2495282"/>
                  <a:pt x="2906376" y="3155886"/>
                  <a:pt x="1225087" y="2457891"/>
                </a:cubicBezTo>
                <a:cubicBezTo>
                  <a:pt x="727800" y="2251440"/>
                  <a:pt x="313374" y="1949256"/>
                  <a:pt x="0" y="1584558"/>
                </a:cubicBezTo>
                <a:lnTo>
                  <a:pt x="0" y="1360821"/>
                </a:lnTo>
                <a:cubicBezTo>
                  <a:pt x="253119" y="1575739"/>
                  <a:pt x="549441" y="1757328"/>
                  <a:pt x="883058" y="1895830"/>
                </a:cubicBezTo>
                <a:cubicBezTo>
                  <a:pt x="2564347" y="2593825"/>
                  <a:pt x="4556119" y="1933221"/>
                  <a:pt x="5331806" y="420331"/>
                </a:cubicBezTo>
                <a:cubicBezTo>
                  <a:pt x="5402614" y="282230"/>
                  <a:pt x="5460840" y="141800"/>
                  <a:pt x="5506376" y="0"/>
                </a:cubicBezTo>
                <a:close/>
              </a:path>
            </a:pathLst>
          </a:custGeom>
          <a:gradFill>
            <a:gsLst>
              <a:gs pos="89000">
                <a:srgbClr val="CDF9A5">
                  <a:alpha val="39000"/>
                </a:srgbClr>
              </a:gs>
              <a:gs pos="51000">
                <a:srgbClr val="CDF9A5">
                  <a:alpha val="57000"/>
                </a:srgbClr>
              </a:gs>
              <a:gs pos="11000">
                <a:srgbClr val="CDF9A5">
                  <a:alpha val="39000"/>
                </a:srgb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3"/>
          <p:cNvSpPr/>
          <p:nvPr/>
        </p:nvSpPr>
        <p:spPr>
          <a:xfrm>
            <a:off x="0" y="0"/>
            <a:ext cx="5281946" cy="1964614"/>
          </a:xfrm>
          <a:custGeom>
            <a:avLst/>
            <a:gdLst/>
            <a:ahLst/>
            <a:cxnLst/>
            <a:rect l="l" t="t" r="r" b="b"/>
            <a:pathLst>
              <a:path w="5281946" h="1964614">
                <a:moveTo>
                  <a:pt x="4951860" y="0"/>
                </a:moveTo>
                <a:lnTo>
                  <a:pt x="5281946" y="0"/>
                </a:lnTo>
                <a:cubicBezTo>
                  <a:pt x="4995677" y="1121886"/>
                  <a:pt x="3747576" y="1964614"/>
                  <a:pt x="2252028" y="1964614"/>
                </a:cubicBezTo>
                <a:cubicBezTo>
                  <a:pt x="1592889" y="1964614"/>
                  <a:pt x="981813" y="1800916"/>
                  <a:pt x="480662" y="1520574"/>
                </a:cubicBezTo>
                <a:cubicBezTo>
                  <a:pt x="292324" y="1384772"/>
                  <a:pt x="130607" y="1230448"/>
                  <a:pt x="0" y="1060888"/>
                </a:cubicBezTo>
                <a:lnTo>
                  <a:pt x="0" y="941179"/>
                </a:lnTo>
                <a:cubicBezTo>
                  <a:pt x="251169" y="1166279"/>
                  <a:pt x="564913" y="1352962"/>
                  <a:pt x="930190" y="1487015"/>
                </a:cubicBezTo>
                <a:cubicBezTo>
                  <a:pt x="2388839" y="2022329"/>
                  <a:pt x="4116856" y="1515692"/>
                  <a:pt x="4789826" y="355410"/>
                </a:cubicBezTo>
                <a:cubicBezTo>
                  <a:pt x="4857409" y="238889"/>
                  <a:pt x="4911782" y="120206"/>
                  <a:pt x="4951860" y="0"/>
                </a:cubicBezTo>
                <a:close/>
              </a:path>
            </a:pathLst>
          </a:custGeom>
          <a:gradFill>
            <a:gsLst>
              <a:gs pos="89000">
                <a:srgbClr val="CDF9A5">
                  <a:alpha val="39000"/>
                </a:srgbClr>
              </a:gs>
              <a:gs pos="51000">
                <a:srgbClr val="CDF9A5">
                  <a:alpha val="57000"/>
                </a:srgbClr>
              </a:gs>
              <a:gs pos="11000">
                <a:srgbClr val="CDF9A5">
                  <a:alpha val="39000"/>
                </a:srgb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24494" y="9407744"/>
            <a:ext cx="6756315" cy="811798"/>
          </a:xfrm>
          <a:prstGeom prst="roundRect">
            <a:avLst>
              <a:gd name="adj" fmla="val 6185"/>
            </a:avLst>
          </a:prstGeom>
          <a:gradFill>
            <a:gsLst>
              <a:gs pos="55000">
                <a:srgbClr val="FFFF99">
                  <a:alpha val="34000"/>
                </a:srgbClr>
              </a:gs>
              <a:gs pos="70000">
                <a:srgbClr val="FFFF99">
                  <a:alpha val="78000"/>
                </a:srgbClr>
              </a:gs>
              <a:gs pos="0">
                <a:srgbClr val="FFFF99">
                  <a:alpha val="67000"/>
                </a:srgbClr>
              </a:gs>
              <a:gs pos="39000">
                <a:srgbClr val="FFFF99">
                  <a:alpha val="68000"/>
                </a:srgbClr>
              </a:gs>
              <a:gs pos="82000">
                <a:srgbClr val="FFFF99">
                  <a:alpha val="36000"/>
                </a:srgbClr>
              </a:gs>
              <a:gs pos="22000">
                <a:srgbClr val="FFFF99">
                  <a:alpha val="34000"/>
                </a:srgbClr>
              </a:gs>
            </a:gsLst>
            <a:lin ang="2700000" scaled="0"/>
          </a:gradFill>
          <a:ln w="1905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49329" y="9357230"/>
            <a:ext cx="6756315" cy="852391"/>
          </a:xfrm>
          <a:prstGeom prst="rect">
            <a:avLst/>
          </a:prstGeom>
          <a:noFill/>
        </p:spPr>
        <p:txBody>
          <a:bodyPr wrap="square" lIns="186922" tIns="93461" rIns="186922" bIns="93461" rtlCol="0">
            <a:spAutoFit/>
          </a:bodyPr>
          <a:lstStyle/>
          <a:p>
            <a:pPr>
              <a:lnSpc>
                <a:spcPct val="150000"/>
              </a:lnSpc>
            </a:pPr>
            <a:r>
              <a:rPr lang="ja-JP" altLang="en-US" sz="1500" b="1" dirty="0">
                <a:solidFill>
                  <a:schemeClr val="tx2">
                    <a:lumMod val="75000"/>
                  </a:schemeClr>
                </a:solidFill>
                <a:latin typeface="メイリオ" pitchFamily="50" charset="-128"/>
                <a:ea typeface="メイリオ" pitchFamily="50" charset="-128"/>
                <a:cs typeface="メイリオ" pitchFamily="50" charset="-128"/>
              </a:rPr>
              <a:t>大阪府　健康医療部生活衛生室　薬務課製造審査グループ</a:t>
            </a:r>
            <a:endParaRPr lang="en-US" altLang="ja-JP" sz="1500" b="1" dirty="0">
              <a:solidFill>
                <a:schemeClr val="tx2">
                  <a:lumMod val="75000"/>
                </a:schemeClr>
              </a:solidFill>
              <a:latin typeface="メイリオ" pitchFamily="50" charset="-128"/>
              <a:ea typeface="メイリオ" pitchFamily="50" charset="-128"/>
              <a:cs typeface="メイリオ" pitchFamily="50" charset="-128"/>
            </a:endParaRPr>
          </a:p>
          <a:p>
            <a:pPr>
              <a:lnSpc>
                <a:spcPct val="150000"/>
              </a:lnSpc>
            </a:pPr>
            <a:r>
              <a:rPr lang="ja-JP" altLang="en-US" sz="1500" dirty="0">
                <a:solidFill>
                  <a:schemeClr val="tx2">
                    <a:lumMod val="75000"/>
                  </a:schemeClr>
                </a:solidFill>
                <a:latin typeface="メイリオ" pitchFamily="50" charset="-128"/>
                <a:ea typeface="メイリオ" pitchFamily="50" charset="-128"/>
                <a:cs typeface="メイリオ" pitchFamily="50" charset="-128"/>
              </a:rPr>
              <a:t>大阪市中央区大手前２ 大阪府庁本館６階 </a:t>
            </a:r>
            <a:r>
              <a:rPr lang="en-US" altLang="ja-JP" sz="1500" dirty="0">
                <a:solidFill>
                  <a:schemeClr val="tx2">
                    <a:lumMod val="75000"/>
                  </a:schemeClr>
                </a:solidFill>
                <a:latin typeface="メイリオ" pitchFamily="50" charset="-128"/>
                <a:ea typeface="メイリオ" pitchFamily="50" charset="-128"/>
                <a:cs typeface="メイリオ" pitchFamily="50" charset="-128"/>
              </a:rPr>
              <a:t>06-6944-6305</a:t>
            </a:r>
            <a:endParaRPr lang="ja-JP" altLang="en-US" sz="1500" dirty="0">
              <a:solidFill>
                <a:schemeClr val="tx2">
                  <a:lumMod val="75000"/>
                </a:schemeClr>
              </a:solidFill>
              <a:latin typeface="メイリオ" pitchFamily="50" charset="-128"/>
              <a:ea typeface="メイリオ" pitchFamily="50" charset="-128"/>
              <a:cs typeface="メイリオ" pitchFamily="50" charset="-128"/>
            </a:endParaRPr>
          </a:p>
        </p:txBody>
      </p:sp>
      <p:sp>
        <p:nvSpPr>
          <p:cNvPr id="19" name="テキスト ボックス 18"/>
          <p:cNvSpPr txBox="1"/>
          <p:nvPr/>
        </p:nvSpPr>
        <p:spPr>
          <a:xfrm>
            <a:off x="324438" y="3594422"/>
            <a:ext cx="6321863" cy="509348"/>
          </a:xfrm>
          <a:prstGeom prst="rect">
            <a:avLst/>
          </a:prstGeom>
          <a:noFill/>
        </p:spPr>
        <p:txBody>
          <a:bodyPr wrap="square" lIns="186922" tIns="93461" rIns="186922" bIns="93461" rtlCol="0">
            <a:spAutoFit/>
          </a:bodyPr>
          <a:lstStyle/>
          <a:p>
            <a:pPr>
              <a:lnSpc>
                <a:spcPts val="2453"/>
              </a:lnSpc>
            </a:pPr>
            <a:r>
              <a:rPr lang="ja-JP" altLang="en-US" b="1" dirty="0">
                <a:solidFill>
                  <a:srgbClr val="0070C0"/>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対策３  保守点検を適切に行い</a:t>
            </a:r>
            <a:r>
              <a:rPr kumimoji="1" lang="ja-JP" altLang="en-US" b="1" dirty="0">
                <a:solidFill>
                  <a:srgbClr val="0070C0"/>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ましょう！</a:t>
            </a:r>
          </a:p>
        </p:txBody>
      </p:sp>
      <p:sp>
        <p:nvSpPr>
          <p:cNvPr id="32" name="テキスト ボックス 31">
            <a:extLst>
              <a:ext uri="{FF2B5EF4-FFF2-40B4-BE49-F238E27FC236}">
                <a16:creationId xmlns:a16="http://schemas.microsoft.com/office/drawing/2014/main" id="{AB34BDFA-270C-40EF-A184-C43501316981}"/>
              </a:ext>
            </a:extLst>
          </p:cNvPr>
          <p:cNvSpPr txBox="1"/>
          <p:nvPr/>
        </p:nvSpPr>
        <p:spPr>
          <a:xfrm>
            <a:off x="452750" y="4095591"/>
            <a:ext cx="6909642" cy="549102"/>
          </a:xfrm>
          <a:prstGeom prst="rect">
            <a:avLst/>
          </a:prstGeom>
          <a:noFill/>
        </p:spPr>
        <p:txBody>
          <a:bodyPr wrap="square" lIns="186922" tIns="93461" rIns="186922" bIns="93461" rtlCol="0">
            <a:spAutoFit/>
          </a:bodyPr>
          <a:lstStyle/>
          <a:p>
            <a:pPr algn="just">
              <a:lnSpc>
                <a:spcPts val="1400"/>
              </a:lnSpc>
            </a:pPr>
            <a:r>
              <a:rPr lang="ja-JP" altLang="en-US" sz="1200" dirty="0">
                <a:solidFill>
                  <a:schemeClr val="accent6">
                    <a:lumMod val="50000"/>
                  </a:schemeClr>
                </a:solidFill>
                <a:latin typeface="メイリオ" pitchFamily="50" charset="-128"/>
                <a:ea typeface="メイリオ" pitchFamily="50" charset="-128"/>
                <a:cs typeface="メイリオ" pitchFamily="50" charset="-128"/>
              </a:rPr>
              <a:t>　保守点検は、ほぼすべての病院で何らかの形で実施されていました。　</a:t>
            </a:r>
            <a:endParaRPr lang="en-US" altLang="ja-JP" sz="1200" dirty="0">
              <a:solidFill>
                <a:schemeClr val="accent6">
                  <a:lumMod val="50000"/>
                </a:schemeClr>
              </a:solidFill>
              <a:latin typeface="メイリオ" pitchFamily="50" charset="-128"/>
              <a:ea typeface="メイリオ" pitchFamily="50" charset="-128"/>
              <a:cs typeface="メイリオ" pitchFamily="50" charset="-128"/>
            </a:endParaRPr>
          </a:p>
          <a:p>
            <a:pPr algn="just">
              <a:lnSpc>
                <a:spcPts val="1400"/>
              </a:lnSpc>
            </a:pPr>
            <a:r>
              <a:rPr lang="ja-JP" altLang="en-US" sz="1200" dirty="0">
                <a:solidFill>
                  <a:schemeClr val="accent6">
                    <a:lumMod val="50000"/>
                  </a:schemeClr>
                </a:solidFill>
                <a:latin typeface="メイリオ" pitchFamily="50" charset="-128"/>
                <a:ea typeface="メイリオ" pitchFamily="50" charset="-128"/>
                <a:cs typeface="メイリオ" pitchFamily="50" charset="-128"/>
              </a:rPr>
              <a:t>　機器の異常発生を未然に防止するため、使用前、使用中、使用後の点検を実施しましょう。</a:t>
            </a:r>
            <a:endParaRPr lang="en-US" altLang="ja-JP" sz="1200" dirty="0">
              <a:solidFill>
                <a:schemeClr val="accent6">
                  <a:lumMod val="50000"/>
                </a:schemeClr>
              </a:solidFill>
              <a:latin typeface="メイリオ" pitchFamily="50" charset="-128"/>
              <a:ea typeface="メイリオ" pitchFamily="50" charset="-128"/>
              <a:cs typeface="メイリオ" pitchFamily="50" charset="-128"/>
            </a:endParaRPr>
          </a:p>
        </p:txBody>
      </p:sp>
      <p:sp>
        <p:nvSpPr>
          <p:cNvPr id="21" name="テキスト ボックス 20">
            <a:extLst>
              <a:ext uri="{FF2B5EF4-FFF2-40B4-BE49-F238E27FC236}">
                <a16:creationId xmlns:a16="http://schemas.microsoft.com/office/drawing/2014/main" id="{80806008-CE54-400C-A85C-DF7330947EFF}"/>
              </a:ext>
            </a:extLst>
          </p:cNvPr>
          <p:cNvSpPr txBox="1"/>
          <p:nvPr/>
        </p:nvSpPr>
        <p:spPr>
          <a:xfrm>
            <a:off x="275992" y="387390"/>
            <a:ext cx="6487020" cy="829949"/>
          </a:xfrm>
          <a:prstGeom prst="rect">
            <a:avLst/>
          </a:prstGeom>
          <a:noFill/>
        </p:spPr>
        <p:txBody>
          <a:bodyPr wrap="square" lIns="186922" tIns="93461" rIns="186922" bIns="93461" rtlCol="0">
            <a:spAutoFit/>
          </a:bodyPr>
          <a:lstStyle/>
          <a:p>
            <a:pPr>
              <a:lnSpc>
                <a:spcPts val="2453"/>
              </a:lnSpc>
            </a:pPr>
            <a:r>
              <a:rPr lang="ja-JP" altLang="en-US" b="1" dirty="0">
                <a:solidFill>
                  <a:srgbClr val="0070C0"/>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対策２　簡易取扱説明書を備付け</a:t>
            </a:r>
            <a:endParaRPr lang="en-US" altLang="ja-JP" b="1" dirty="0">
              <a:solidFill>
                <a:srgbClr val="0070C0"/>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endParaRPr>
          </a:p>
          <a:p>
            <a:pPr>
              <a:lnSpc>
                <a:spcPts val="2453"/>
              </a:lnSpc>
            </a:pPr>
            <a:r>
              <a:rPr lang="ja-JP" altLang="en-US" b="1" dirty="0">
                <a:solidFill>
                  <a:srgbClr val="0070C0"/>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　　　　安全使用の研修を行いましょう！</a:t>
            </a:r>
            <a:endParaRPr kumimoji="1" lang="ja-JP" altLang="en-US" b="1" dirty="0">
              <a:solidFill>
                <a:srgbClr val="0070C0"/>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endParaRPr>
          </a:p>
        </p:txBody>
      </p:sp>
      <p:sp>
        <p:nvSpPr>
          <p:cNvPr id="22" name="テキスト ボックス 21">
            <a:extLst>
              <a:ext uri="{FF2B5EF4-FFF2-40B4-BE49-F238E27FC236}">
                <a16:creationId xmlns:a16="http://schemas.microsoft.com/office/drawing/2014/main" id="{C3C5107D-5C93-4919-BB6F-2814B1AFFC59}"/>
              </a:ext>
            </a:extLst>
          </p:cNvPr>
          <p:cNvSpPr txBox="1"/>
          <p:nvPr/>
        </p:nvSpPr>
        <p:spPr>
          <a:xfrm>
            <a:off x="293161" y="1113242"/>
            <a:ext cx="3598212" cy="2677890"/>
          </a:xfrm>
          <a:prstGeom prst="rect">
            <a:avLst/>
          </a:prstGeom>
          <a:noFill/>
        </p:spPr>
        <p:txBody>
          <a:bodyPr wrap="square" lIns="186922" tIns="93461" rIns="186922" bIns="93461" rtlCol="0">
            <a:spAutoFit/>
          </a:bodyPr>
          <a:lstStyle/>
          <a:p>
            <a:pPr algn="just">
              <a:lnSpc>
                <a:spcPts val="1600"/>
              </a:lnSpc>
            </a:pPr>
            <a:r>
              <a:rPr lang="ja-JP" altLang="en-US" sz="1200" dirty="0">
                <a:solidFill>
                  <a:schemeClr val="accent6">
                    <a:lumMod val="50000"/>
                  </a:schemeClr>
                </a:solidFill>
                <a:latin typeface="メイリオ" pitchFamily="50" charset="-128"/>
                <a:ea typeface="メイリオ" pitchFamily="50" charset="-128"/>
                <a:cs typeface="メイリオ" pitchFamily="50" charset="-128"/>
              </a:rPr>
              <a:t>　「</a:t>
            </a:r>
            <a:r>
              <a:rPr lang="ja-JP" altLang="en-US" sz="1200" kern="100" dirty="0">
                <a:solidFill>
                  <a:srgbClr val="984807"/>
                </a:solidFill>
                <a:effectLst/>
                <a:latin typeface="メイリオ" panose="020B0604030504040204" pitchFamily="50" charset="-128"/>
                <a:ea typeface="メイリオ" panose="020B0604030504040204" pitchFamily="50" charset="-128"/>
                <a:cs typeface="Times New Roman" panose="02020603050405020304" pitchFamily="18" charset="0"/>
              </a:rPr>
              <a:t>簡易取扱説明書</a:t>
            </a:r>
            <a:r>
              <a:rPr lang="ja-JP" altLang="en-US" sz="1200" kern="100" dirty="0">
                <a:solidFill>
                  <a:srgbClr val="984807"/>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baseline="30000" dirty="0">
                <a:solidFill>
                  <a:schemeClr val="accent6">
                    <a:lumMod val="50000"/>
                  </a:schemeClr>
                </a:solidFill>
                <a:latin typeface="メイリオ" pitchFamily="50" charset="-128"/>
                <a:ea typeface="メイリオ" pitchFamily="50" charset="-128"/>
                <a:cs typeface="メイリオ" pitchFamily="50" charset="-128"/>
              </a:rPr>
              <a:t> ※</a:t>
            </a:r>
            <a:r>
              <a:rPr lang="ja-JP" altLang="en-US" sz="1200" kern="100" dirty="0">
                <a:solidFill>
                  <a:srgbClr val="984807"/>
                </a:solidFill>
                <a:effectLst/>
                <a:latin typeface="メイリオ" panose="020B0604030504040204" pitchFamily="50" charset="-128"/>
                <a:ea typeface="メイリオ" panose="020B0604030504040204" pitchFamily="50" charset="-128"/>
                <a:cs typeface="Times New Roman" panose="02020603050405020304" pitchFamily="18" charset="0"/>
              </a:rPr>
              <a:t>を備えている病院は</a:t>
            </a:r>
            <a:r>
              <a:rPr lang="en-US" altLang="ja-JP" sz="1200" kern="100" dirty="0">
                <a:solidFill>
                  <a:srgbClr val="984807"/>
                </a:solidFill>
                <a:effectLst/>
                <a:latin typeface="メイリオ" panose="020B0604030504040204" pitchFamily="50" charset="-128"/>
                <a:ea typeface="メイリオ" panose="020B0604030504040204" pitchFamily="50" charset="-128"/>
                <a:cs typeface="Times New Roman" panose="02020603050405020304" pitchFamily="18" charset="0"/>
              </a:rPr>
              <a:t>92.9</a:t>
            </a:r>
            <a:r>
              <a:rPr lang="ja-JP" altLang="en-US" sz="1200" kern="100" dirty="0">
                <a:solidFill>
                  <a:srgbClr val="984807"/>
                </a:solidFill>
                <a:effectLst/>
                <a:latin typeface="メイリオ" panose="020B0604030504040204" pitchFamily="50" charset="-128"/>
                <a:ea typeface="メイリオ" panose="020B0604030504040204" pitchFamily="50" charset="-128"/>
                <a:cs typeface="Times New Roman" panose="02020603050405020304" pitchFamily="18" charset="0"/>
              </a:rPr>
              <a:t>％であり、</a:t>
            </a:r>
            <a:r>
              <a:rPr lang="ja-JP" altLang="en-US" sz="1200" dirty="0">
                <a:solidFill>
                  <a:schemeClr val="accent6">
                    <a:lumMod val="50000"/>
                  </a:schemeClr>
                </a:solidFill>
                <a:latin typeface="メイリオ" pitchFamily="50" charset="-128"/>
                <a:ea typeface="メイリオ" pitchFamily="50" charset="-128"/>
                <a:cs typeface="メイリオ" pitchFamily="50" charset="-128"/>
              </a:rPr>
              <a:t>人工呼吸器の研修は</a:t>
            </a:r>
            <a:r>
              <a:rPr lang="en-US" altLang="ja-JP" sz="1200" dirty="0">
                <a:solidFill>
                  <a:schemeClr val="accent6">
                    <a:lumMod val="50000"/>
                  </a:schemeClr>
                </a:solidFill>
                <a:latin typeface="メイリオ" pitchFamily="50" charset="-128"/>
                <a:ea typeface="メイリオ" pitchFamily="50" charset="-128"/>
                <a:cs typeface="メイリオ" pitchFamily="50" charset="-128"/>
              </a:rPr>
              <a:t>96.7</a:t>
            </a:r>
            <a:r>
              <a:rPr lang="ja-JP" altLang="en-US" sz="1200" dirty="0">
                <a:solidFill>
                  <a:schemeClr val="accent6">
                    <a:lumMod val="50000"/>
                  </a:schemeClr>
                </a:solidFill>
                <a:latin typeface="メイリオ" pitchFamily="50" charset="-128"/>
                <a:ea typeface="メイリオ" pitchFamily="50" charset="-128"/>
                <a:cs typeface="メイリオ" pitchFamily="50" charset="-128"/>
              </a:rPr>
              <a:t>％の病院で実施されていました。</a:t>
            </a:r>
            <a:endParaRPr lang="ja-JP" altLang="ja-JP" sz="1200" kern="100" dirty="0">
              <a:solidFill>
                <a:srgbClr val="984807"/>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600"/>
              </a:lnSpc>
            </a:pPr>
            <a:r>
              <a:rPr lang="ja-JP" altLang="en-US" sz="1200" dirty="0">
                <a:solidFill>
                  <a:schemeClr val="accent6">
                    <a:lumMod val="50000"/>
                  </a:schemeClr>
                </a:solidFill>
                <a:latin typeface="メイリオ" pitchFamily="50" charset="-128"/>
                <a:ea typeface="メイリオ" pitchFamily="50" charset="-128"/>
                <a:cs typeface="メイリオ" pitchFamily="50" charset="-128"/>
              </a:rPr>
              <a:t>　人工呼吸器を安全に使用するため、使用者が</a:t>
            </a:r>
            <a:r>
              <a:rPr lang="ja-JP" altLang="en-US" sz="1200" dirty="0">
                <a:solidFill>
                  <a:srgbClr val="984807"/>
                </a:solidFill>
                <a:latin typeface="メイリオ" pitchFamily="50" charset="-128"/>
                <a:ea typeface="メイリオ" pitchFamily="50" charset="-128"/>
                <a:cs typeface="メイリオ" pitchFamily="50" charset="-128"/>
              </a:rPr>
              <a:t>容易</a:t>
            </a:r>
            <a:r>
              <a:rPr lang="ja-JP" altLang="en-US" sz="1200" dirty="0">
                <a:solidFill>
                  <a:schemeClr val="accent6">
                    <a:lumMod val="50000"/>
                  </a:schemeClr>
                </a:solidFill>
                <a:latin typeface="メイリオ" pitchFamily="50" charset="-128"/>
                <a:ea typeface="メイリオ" pitchFamily="50" charset="-128"/>
                <a:cs typeface="メイリオ" pitchFamily="50" charset="-128"/>
              </a:rPr>
              <a:t>に確認できる場所に「簡易取扱説明書」を備え、安全使用のための研修を行いましょう。</a:t>
            </a:r>
            <a:endParaRPr lang="en-US" altLang="ja-JP" sz="1200" dirty="0">
              <a:solidFill>
                <a:schemeClr val="accent6">
                  <a:lumMod val="50000"/>
                </a:schemeClr>
              </a:solidFill>
              <a:latin typeface="メイリオ" pitchFamily="50" charset="-128"/>
              <a:ea typeface="メイリオ" pitchFamily="50" charset="-128"/>
              <a:cs typeface="メイリオ" pitchFamily="50" charset="-128"/>
            </a:endParaRPr>
          </a:p>
          <a:p>
            <a:pPr>
              <a:lnSpc>
                <a:spcPts val="1400"/>
              </a:lnSpc>
            </a:pPr>
            <a:r>
              <a:rPr lang="ja-JP" altLang="en-US" sz="800" dirty="0">
                <a:solidFill>
                  <a:schemeClr val="accent6">
                    <a:lumMod val="50000"/>
                  </a:schemeClr>
                </a:solidFill>
                <a:latin typeface="メイリオ" pitchFamily="50" charset="-128"/>
                <a:ea typeface="メイリオ" pitchFamily="50" charset="-128"/>
                <a:cs typeface="メイリオ" pitchFamily="50" charset="-128"/>
              </a:rPr>
              <a:t>　</a:t>
            </a:r>
            <a:r>
              <a:rPr lang="ja-JP" altLang="en-US" sz="1200" dirty="0">
                <a:solidFill>
                  <a:schemeClr val="accent6">
                    <a:lumMod val="50000"/>
                  </a:schemeClr>
                </a:solidFill>
                <a:latin typeface="メイリオ" pitchFamily="50" charset="-128"/>
                <a:ea typeface="メイリオ" pitchFamily="50" charset="-128"/>
                <a:cs typeface="メイリオ" pitchFamily="50" charset="-128"/>
              </a:rPr>
              <a:t>なお、在宅から人工呼吸器を持ち込む場合は、機種や設定値等を確認することが、安全対策となります。</a:t>
            </a:r>
            <a:endParaRPr lang="en-US" altLang="ja-JP" sz="1200" dirty="0">
              <a:solidFill>
                <a:schemeClr val="accent6">
                  <a:lumMod val="50000"/>
                </a:schemeClr>
              </a:solidFill>
              <a:latin typeface="メイリオ" pitchFamily="50" charset="-128"/>
              <a:ea typeface="メイリオ" pitchFamily="50" charset="-128"/>
              <a:cs typeface="メイリオ" pitchFamily="50" charset="-128"/>
            </a:endParaRPr>
          </a:p>
          <a:p>
            <a:pPr>
              <a:lnSpc>
                <a:spcPts val="1400"/>
              </a:lnSpc>
            </a:pPr>
            <a:r>
              <a:rPr lang="en-US" altLang="ja-JP" sz="1050" dirty="0">
                <a:solidFill>
                  <a:schemeClr val="accent6">
                    <a:lumMod val="50000"/>
                  </a:schemeClr>
                </a:solidFill>
                <a:latin typeface="メイリオ" pitchFamily="50" charset="-128"/>
                <a:ea typeface="メイリオ" pitchFamily="50" charset="-128"/>
                <a:cs typeface="メイリオ" pitchFamily="50" charset="-128"/>
              </a:rPr>
              <a:t>※</a:t>
            </a:r>
            <a:r>
              <a:rPr lang="ja-JP" altLang="en-US" sz="1050" dirty="0">
                <a:solidFill>
                  <a:schemeClr val="accent6">
                    <a:lumMod val="50000"/>
                  </a:schemeClr>
                </a:solidFill>
                <a:latin typeface="メイリオ" pitchFamily="50" charset="-128"/>
                <a:ea typeface="メイリオ" pitchFamily="50" charset="-128"/>
                <a:cs typeface="メイリオ" pitchFamily="50" charset="-128"/>
              </a:rPr>
              <a:t>呼吸回路の接続方法、使用方法、警報が作動した時</a:t>
            </a:r>
            <a:endParaRPr lang="en-US" altLang="ja-JP" sz="1050" dirty="0">
              <a:solidFill>
                <a:schemeClr val="accent6">
                  <a:lumMod val="50000"/>
                </a:schemeClr>
              </a:solidFill>
              <a:latin typeface="メイリオ" pitchFamily="50" charset="-128"/>
              <a:ea typeface="メイリオ" pitchFamily="50" charset="-128"/>
              <a:cs typeface="メイリオ" pitchFamily="50" charset="-128"/>
            </a:endParaRPr>
          </a:p>
          <a:p>
            <a:pPr>
              <a:lnSpc>
                <a:spcPts val="1400"/>
              </a:lnSpc>
            </a:pPr>
            <a:r>
              <a:rPr lang="ja-JP" altLang="en-US" sz="1050" dirty="0">
                <a:solidFill>
                  <a:schemeClr val="accent6">
                    <a:lumMod val="50000"/>
                  </a:schemeClr>
                </a:solidFill>
                <a:latin typeface="メイリオ" pitchFamily="50" charset="-128"/>
                <a:ea typeface="メイリオ" pitchFamily="50" charset="-128"/>
                <a:cs typeface="メイリオ" pitchFamily="50" charset="-128"/>
              </a:rPr>
              <a:t>　の対処方法等、特に重要な点をわかりやすく記載し</a:t>
            </a:r>
            <a:endParaRPr lang="en-US" altLang="ja-JP" sz="1050" dirty="0">
              <a:solidFill>
                <a:schemeClr val="accent6">
                  <a:lumMod val="50000"/>
                </a:schemeClr>
              </a:solidFill>
              <a:latin typeface="メイリオ" pitchFamily="50" charset="-128"/>
              <a:ea typeface="メイリオ" pitchFamily="50" charset="-128"/>
              <a:cs typeface="メイリオ" pitchFamily="50" charset="-128"/>
            </a:endParaRPr>
          </a:p>
          <a:p>
            <a:pPr>
              <a:lnSpc>
                <a:spcPts val="1400"/>
              </a:lnSpc>
            </a:pPr>
            <a:r>
              <a:rPr lang="ja-JP" altLang="en-US" sz="1050" dirty="0">
                <a:solidFill>
                  <a:schemeClr val="accent6">
                    <a:lumMod val="50000"/>
                  </a:schemeClr>
                </a:solidFill>
                <a:latin typeface="メイリオ" pitchFamily="50" charset="-128"/>
                <a:ea typeface="メイリオ" pitchFamily="50" charset="-128"/>
                <a:cs typeface="メイリオ" pitchFamily="50" charset="-128"/>
              </a:rPr>
              <a:t>　た説明書</a:t>
            </a:r>
            <a:endParaRPr lang="en-US" altLang="ja-JP" sz="1050" dirty="0">
              <a:solidFill>
                <a:schemeClr val="accent6">
                  <a:lumMod val="50000"/>
                </a:schemeClr>
              </a:solidFill>
              <a:latin typeface="メイリオ" pitchFamily="50" charset="-128"/>
              <a:ea typeface="メイリオ" pitchFamily="50" charset="-128"/>
              <a:cs typeface="メイリオ" pitchFamily="50" charset="-128"/>
            </a:endParaRPr>
          </a:p>
          <a:p>
            <a:pPr>
              <a:lnSpc>
                <a:spcPts val="1400"/>
              </a:lnSpc>
            </a:pPr>
            <a:endParaRPr lang="en-US" altLang="ja-JP" sz="1200" dirty="0">
              <a:solidFill>
                <a:schemeClr val="accent6">
                  <a:lumMod val="50000"/>
                </a:schemeClr>
              </a:solidFill>
              <a:latin typeface="メイリオ" pitchFamily="50" charset="-128"/>
              <a:ea typeface="メイリオ" pitchFamily="50" charset="-128"/>
              <a:cs typeface="メイリオ" pitchFamily="50" charset="-128"/>
            </a:endParaRPr>
          </a:p>
        </p:txBody>
      </p:sp>
      <p:grpSp>
        <p:nvGrpSpPr>
          <p:cNvPr id="35" name="グループ化 34">
            <a:extLst>
              <a:ext uri="{FF2B5EF4-FFF2-40B4-BE49-F238E27FC236}">
                <a16:creationId xmlns:a16="http://schemas.microsoft.com/office/drawing/2014/main" id="{2DFC6018-7D71-405E-A2F7-32E84B8CDFB2}"/>
              </a:ext>
            </a:extLst>
          </p:cNvPr>
          <p:cNvGrpSpPr/>
          <p:nvPr/>
        </p:nvGrpSpPr>
        <p:grpSpPr>
          <a:xfrm>
            <a:off x="451104" y="5179979"/>
            <a:ext cx="6911288" cy="1733453"/>
            <a:chOff x="603128" y="1740715"/>
            <a:chExt cx="6911288" cy="1991524"/>
          </a:xfrm>
        </p:grpSpPr>
        <p:sp>
          <p:nvSpPr>
            <p:cNvPr id="36" name="テキスト プレースホルダー 64">
              <a:extLst>
                <a:ext uri="{FF2B5EF4-FFF2-40B4-BE49-F238E27FC236}">
                  <a16:creationId xmlns:a16="http://schemas.microsoft.com/office/drawing/2014/main" id="{5753D59E-4434-44C8-B612-2F4DDA994CA6}"/>
                </a:ext>
              </a:extLst>
            </p:cNvPr>
            <p:cNvSpPr txBox="1">
              <a:spLocks/>
            </p:cNvSpPr>
            <p:nvPr/>
          </p:nvSpPr>
          <p:spPr>
            <a:xfrm>
              <a:off x="805888" y="2256263"/>
              <a:ext cx="1381496" cy="398055"/>
            </a:xfrm>
            <a:prstGeom prst="rect">
              <a:avLst/>
            </a:prstGeom>
          </p:spPr>
          <p:txBody>
            <a:bodyPr/>
            <a:lstStyle>
              <a:lvl1pPr marL="391076" indent="-391076" algn="l" defTabSz="1042867" rtl="0" eaLnBrk="1" latinLnBrk="0" hangingPunct="1">
                <a:spcBef>
                  <a:spcPct val="20000"/>
                </a:spcBef>
                <a:buFont typeface="Arial" pitchFamily="34" charset="0"/>
                <a:buChar char="•"/>
                <a:defRPr kumimoji="1" sz="3700" kern="1200">
                  <a:solidFill>
                    <a:schemeClr val="tx1"/>
                  </a:solidFill>
                  <a:latin typeface="メイリオ" pitchFamily="50" charset="-128"/>
                  <a:ea typeface="メイリオ" pitchFamily="50" charset="-128"/>
                  <a:cs typeface="メイリオ" pitchFamily="50" charset="-128"/>
                </a:defRPr>
              </a:lvl1pPr>
              <a:lvl2pPr marL="847329" indent="-325897" algn="l" defTabSz="1042867" rtl="0" eaLnBrk="1" latinLnBrk="0" hangingPunct="1">
                <a:spcBef>
                  <a:spcPct val="20000"/>
                </a:spcBef>
                <a:buFont typeface="Arial" pitchFamily="34" charset="0"/>
                <a:buChar char="–"/>
                <a:defRPr kumimoji="1" sz="3300" kern="1200">
                  <a:solidFill>
                    <a:schemeClr val="tx1"/>
                  </a:solidFill>
                  <a:latin typeface="メイリオ" pitchFamily="50" charset="-128"/>
                  <a:ea typeface="メイリオ" pitchFamily="50" charset="-128"/>
                  <a:cs typeface="メイリオ" pitchFamily="50" charset="-128"/>
                </a:defRPr>
              </a:lvl2pPr>
              <a:lvl3pPr marL="1303582" indent="-260717" algn="l" defTabSz="1042867" rtl="0" eaLnBrk="1" latinLnBrk="0" hangingPunct="1">
                <a:spcBef>
                  <a:spcPct val="20000"/>
                </a:spcBef>
                <a:buFont typeface="Arial" pitchFamily="34" charset="0"/>
                <a:buChar char="•"/>
                <a:defRPr kumimoji="1" sz="2700" kern="1200">
                  <a:solidFill>
                    <a:schemeClr val="tx1"/>
                  </a:solidFill>
                  <a:latin typeface="メイリオ" pitchFamily="50" charset="-128"/>
                  <a:ea typeface="メイリオ" pitchFamily="50" charset="-128"/>
                  <a:cs typeface="メイリオ" pitchFamily="50" charset="-128"/>
                </a:defRPr>
              </a:lvl3pPr>
              <a:lvl4pPr marL="1825017"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4pPr>
              <a:lvl5pPr marL="2346449"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5pPr>
              <a:lvl6pPr marL="2867882"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389316"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910749"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432181"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9pPr>
            </a:lstStyle>
            <a:p>
              <a:pPr marL="0" indent="0">
                <a:buNone/>
              </a:pPr>
              <a:r>
                <a:rPr lang="ja-JP" altLang="en-US" sz="1400" b="1" dirty="0"/>
                <a:t>厚生労働省</a:t>
              </a:r>
            </a:p>
          </p:txBody>
        </p:sp>
        <p:sp>
          <p:nvSpPr>
            <p:cNvPr id="37" name="テキスト プレースホルダー 64">
              <a:extLst>
                <a:ext uri="{FF2B5EF4-FFF2-40B4-BE49-F238E27FC236}">
                  <a16:creationId xmlns:a16="http://schemas.microsoft.com/office/drawing/2014/main" id="{CE7BE27E-DF4F-4B00-AADB-572D32A7FCC0}"/>
                </a:ext>
              </a:extLst>
            </p:cNvPr>
            <p:cNvSpPr txBox="1">
              <a:spLocks/>
            </p:cNvSpPr>
            <p:nvPr/>
          </p:nvSpPr>
          <p:spPr>
            <a:xfrm>
              <a:off x="2454597" y="2252633"/>
              <a:ext cx="1381496" cy="398054"/>
            </a:xfrm>
            <a:prstGeom prst="rect">
              <a:avLst/>
            </a:prstGeom>
          </p:spPr>
          <p:txBody>
            <a:bodyPr/>
            <a:lstStyle>
              <a:lvl1pPr marL="391076" indent="-391076" algn="l" defTabSz="1042867" rtl="0" eaLnBrk="1" latinLnBrk="0" hangingPunct="1">
                <a:spcBef>
                  <a:spcPct val="20000"/>
                </a:spcBef>
                <a:buFont typeface="Arial" pitchFamily="34" charset="0"/>
                <a:buChar char="•"/>
                <a:defRPr kumimoji="1" sz="3700" kern="1200">
                  <a:solidFill>
                    <a:schemeClr val="tx1"/>
                  </a:solidFill>
                  <a:latin typeface="メイリオ" pitchFamily="50" charset="-128"/>
                  <a:ea typeface="メイリオ" pitchFamily="50" charset="-128"/>
                  <a:cs typeface="メイリオ" pitchFamily="50" charset="-128"/>
                </a:defRPr>
              </a:lvl1pPr>
              <a:lvl2pPr marL="847329" indent="-325897" algn="l" defTabSz="1042867" rtl="0" eaLnBrk="1" latinLnBrk="0" hangingPunct="1">
                <a:spcBef>
                  <a:spcPct val="20000"/>
                </a:spcBef>
                <a:buFont typeface="Arial" pitchFamily="34" charset="0"/>
                <a:buChar char="–"/>
                <a:defRPr kumimoji="1" sz="3300" kern="1200">
                  <a:solidFill>
                    <a:schemeClr val="tx1"/>
                  </a:solidFill>
                  <a:latin typeface="メイリオ" pitchFamily="50" charset="-128"/>
                  <a:ea typeface="メイリオ" pitchFamily="50" charset="-128"/>
                  <a:cs typeface="メイリオ" pitchFamily="50" charset="-128"/>
                </a:defRPr>
              </a:lvl2pPr>
              <a:lvl3pPr marL="1303582" indent="-260717" algn="l" defTabSz="1042867" rtl="0" eaLnBrk="1" latinLnBrk="0" hangingPunct="1">
                <a:spcBef>
                  <a:spcPct val="20000"/>
                </a:spcBef>
                <a:buFont typeface="Arial" pitchFamily="34" charset="0"/>
                <a:buChar char="•"/>
                <a:defRPr kumimoji="1" sz="2700" kern="1200">
                  <a:solidFill>
                    <a:schemeClr val="tx1"/>
                  </a:solidFill>
                  <a:latin typeface="メイリオ" pitchFamily="50" charset="-128"/>
                  <a:ea typeface="メイリオ" pitchFamily="50" charset="-128"/>
                  <a:cs typeface="メイリオ" pitchFamily="50" charset="-128"/>
                </a:defRPr>
              </a:lvl3pPr>
              <a:lvl4pPr marL="1825017"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4pPr>
              <a:lvl5pPr marL="2346449"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5pPr>
              <a:lvl6pPr marL="2867882"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389316"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910749"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432181"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9pPr>
            </a:lstStyle>
            <a:p>
              <a:pPr marL="0" indent="0">
                <a:buNone/>
              </a:pPr>
              <a:r>
                <a:rPr lang="ja-JP" altLang="en-US" sz="1400" b="1" dirty="0"/>
                <a:t>ＰＭＤＡ</a:t>
              </a:r>
            </a:p>
          </p:txBody>
        </p:sp>
        <p:sp>
          <p:nvSpPr>
            <p:cNvPr id="38" name="テキスト プレースホルダー 64">
              <a:extLst>
                <a:ext uri="{FF2B5EF4-FFF2-40B4-BE49-F238E27FC236}">
                  <a16:creationId xmlns:a16="http://schemas.microsoft.com/office/drawing/2014/main" id="{9B7A3DE8-B8CB-42BB-90A3-1256409AE717}"/>
                </a:ext>
              </a:extLst>
            </p:cNvPr>
            <p:cNvSpPr txBox="1">
              <a:spLocks/>
            </p:cNvSpPr>
            <p:nvPr/>
          </p:nvSpPr>
          <p:spPr>
            <a:xfrm>
              <a:off x="3798987" y="2193508"/>
              <a:ext cx="1825359" cy="414705"/>
            </a:xfrm>
            <a:prstGeom prst="rect">
              <a:avLst/>
            </a:prstGeom>
          </p:spPr>
          <p:txBody>
            <a:bodyPr/>
            <a:lstStyle>
              <a:lvl1pPr marL="391076" indent="-391076" algn="l" defTabSz="1042867" rtl="0" eaLnBrk="1" latinLnBrk="0" hangingPunct="1">
                <a:spcBef>
                  <a:spcPct val="20000"/>
                </a:spcBef>
                <a:buFont typeface="Arial" pitchFamily="34" charset="0"/>
                <a:buChar char="•"/>
                <a:defRPr kumimoji="1" sz="3700" kern="1200">
                  <a:solidFill>
                    <a:schemeClr val="tx1"/>
                  </a:solidFill>
                  <a:latin typeface="メイリオ" pitchFamily="50" charset="-128"/>
                  <a:ea typeface="メイリオ" pitchFamily="50" charset="-128"/>
                  <a:cs typeface="メイリオ" pitchFamily="50" charset="-128"/>
                </a:defRPr>
              </a:lvl1pPr>
              <a:lvl2pPr marL="847329" indent="-325897" algn="l" defTabSz="1042867" rtl="0" eaLnBrk="1" latinLnBrk="0" hangingPunct="1">
                <a:spcBef>
                  <a:spcPct val="20000"/>
                </a:spcBef>
                <a:buFont typeface="Arial" pitchFamily="34" charset="0"/>
                <a:buChar char="–"/>
                <a:defRPr kumimoji="1" sz="3300" kern="1200">
                  <a:solidFill>
                    <a:schemeClr val="tx1"/>
                  </a:solidFill>
                  <a:latin typeface="メイリオ" pitchFamily="50" charset="-128"/>
                  <a:ea typeface="メイリオ" pitchFamily="50" charset="-128"/>
                  <a:cs typeface="メイリオ" pitchFamily="50" charset="-128"/>
                </a:defRPr>
              </a:lvl2pPr>
              <a:lvl3pPr marL="1303582" indent="-260717" algn="l" defTabSz="1042867" rtl="0" eaLnBrk="1" latinLnBrk="0" hangingPunct="1">
                <a:spcBef>
                  <a:spcPct val="20000"/>
                </a:spcBef>
                <a:buFont typeface="Arial" pitchFamily="34" charset="0"/>
                <a:buChar char="•"/>
                <a:defRPr kumimoji="1" sz="2700" kern="1200">
                  <a:solidFill>
                    <a:schemeClr val="tx1"/>
                  </a:solidFill>
                  <a:latin typeface="メイリオ" pitchFamily="50" charset="-128"/>
                  <a:ea typeface="メイリオ" pitchFamily="50" charset="-128"/>
                  <a:cs typeface="メイリオ" pitchFamily="50" charset="-128"/>
                </a:defRPr>
              </a:lvl3pPr>
              <a:lvl4pPr marL="1825017"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4pPr>
              <a:lvl5pPr marL="2346449"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5pPr>
              <a:lvl6pPr marL="2867882"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389316"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910749"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432181"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9pPr>
            </a:lstStyle>
            <a:p>
              <a:pPr marL="0" indent="0">
                <a:lnSpc>
                  <a:spcPts val="1920"/>
                </a:lnSpc>
                <a:buNone/>
              </a:pPr>
              <a:r>
                <a:rPr lang="ja-JP" altLang="en-US" sz="1200" b="1" dirty="0"/>
                <a:t>日本医療機能評価機構</a:t>
              </a:r>
            </a:p>
          </p:txBody>
        </p:sp>
        <p:sp>
          <p:nvSpPr>
            <p:cNvPr id="39" name="テキスト プレースホルダー 64">
              <a:extLst>
                <a:ext uri="{FF2B5EF4-FFF2-40B4-BE49-F238E27FC236}">
                  <a16:creationId xmlns:a16="http://schemas.microsoft.com/office/drawing/2014/main" id="{F06071B4-3B0B-412E-A2E3-6BAA064145F0}"/>
                </a:ext>
              </a:extLst>
            </p:cNvPr>
            <p:cNvSpPr txBox="1">
              <a:spLocks/>
            </p:cNvSpPr>
            <p:nvPr/>
          </p:nvSpPr>
          <p:spPr>
            <a:xfrm>
              <a:off x="5869648" y="2246795"/>
              <a:ext cx="1644768" cy="398054"/>
            </a:xfrm>
            <a:prstGeom prst="rect">
              <a:avLst/>
            </a:prstGeom>
          </p:spPr>
          <p:txBody>
            <a:bodyPr/>
            <a:lstStyle>
              <a:lvl1pPr marL="391076" indent="-391076" algn="l" defTabSz="1042867" rtl="0" eaLnBrk="1" latinLnBrk="0" hangingPunct="1">
                <a:spcBef>
                  <a:spcPct val="20000"/>
                </a:spcBef>
                <a:buFont typeface="Arial" pitchFamily="34" charset="0"/>
                <a:buChar char="•"/>
                <a:defRPr kumimoji="1" sz="3700" kern="1200">
                  <a:solidFill>
                    <a:schemeClr val="tx1"/>
                  </a:solidFill>
                  <a:latin typeface="メイリオ" pitchFamily="50" charset="-128"/>
                  <a:ea typeface="メイリオ" pitchFamily="50" charset="-128"/>
                  <a:cs typeface="メイリオ" pitchFamily="50" charset="-128"/>
                </a:defRPr>
              </a:lvl1pPr>
              <a:lvl2pPr marL="847329" indent="-325897" algn="l" defTabSz="1042867" rtl="0" eaLnBrk="1" latinLnBrk="0" hangingPunct="1">
                <a:spcBef>
                  <a:spcPct val="20000"/>
                </a:spcBef>
                <a:buFont typeface="Arial" pitchFamily="34" charset="0"/>
                <a:buChar char="–"/>
                <a:defRPr kumimoji="1" sz="3300" kern="1200">
                  <a:solidFill>
                    <a:schemeClr val="tx1"/>
                  </a:solidFill>
                  <a:latin typeface="メイリオ" pitchFamily="50" charset="-128"/>
                  <a:ea typeface="メイリオ" pitchFamily="50" charset="-128"/>
                  <a:cs typeface="メイリオ" pitchFamily="50" charset="-128"/>
                </a:defRPr>
              </a:lvl2pPr>
              <a:lvl3pPr marL="1303582" indent="-260717" algn="l" defTabSz="1042867" rtl="0" eaLnBrk="1" latinLnBrk="0" hangingPunct="1">
                <a:spcBef>
                  <a:spcPct val="20000"/>
                </a:spcBef>
                <a:buFont typeface="Arial" pitchFamily="34" charset="0"/>
                <a:buChar char="•"/>
                <a:defRPr kumimoji="1" sz="2700" kern="1200">
                  <a:solidFill>
                    <a:schemeClr val="tx1"/>
                  </a:solidFill>
                  <a:latin typeface="メイリオ" pitchFamily="50" charset="-128"/>
                  <a:ea typeface="メイリオ" pitchFamily="50" charset="-128"/>
                  <a:cs typeface="メイリオ" pitchFamily="50" charset="-128"/>
                </a:defRPr>
              </a:lvl3pPr>
              <a:lvl4pPr marL="1825017"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4pPr>
              <a:lvl5pPr marL="2346449"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5pPr>
              <a:lvl6pPr marL="2867882"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389316"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910749"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432181"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9pPr>
            </a:lstStyle>
            <a:p>
              <a:pPr marL="0" indent="0">
                <a:buNone/>
              </a:pPr>
              <a:r>
                <a:rPr lang="ja-JP" altLang="en-US" sz="1400" b="1" dirty="0"/>
                <a:t>電波環境協議会</a:t>
              </a:r>
            </a:p>
          </p:txBody>
        </p:sp>
        <p:pic>
          <p:nvPicPr>
            <p:cNvPr id="40" name="図 39">
              <a:extLst>
                <a:ext uri="{FF2B5EF4-FFF2-40B4-BE49-F238E27FC236}">
                  <a16:creationId xmlns:a16="http://schemas.microsoft.com/office/drawing/2014/main" id="{47171F05-A0D9-44B6-A8EA-85FAE3C5EF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7289" y="2652190"/>
              <a:ext cx="1069423" cy="1069422"/>
            </a:xfrm>
            <a:prstGeom prst="rect">
              <a:avLst/>
            </a:prstGeom>
          </p:spPr>
        </p:pic>
        <p:pic>
          <p:nvPicPr>
            <p:cNvPr id="41" name="図 40">
              <a:extLst>
                <a:ext uri="{FF2B5EF4-FFF2-40B4-BE49-F238E27FC236}">
                  <a16:creationId xmlns:a16="http://schemas.microsoft.com/office/drawing/2014/main" id="{D5AD6DE0-560C-41F9-9417-898CA6314D4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28477" y="2662815"/>
              <a:ext cx="1069423" cy="1069424"/>
            </a:xfrm>
            <a:prstGeom prst="rect">
              <a:avLst/>
            </a:prstGeom>
          </p:spPr>
        </p:pic>
        <p:pic>
          <p:nvPicPr>
            <p:cNvPr id="42" name="図 41">
              <a:extLst>
                <a:ext uri="{FF2B5EF4-FFF2-40B4-BE49-F238E27FC236}">
                  <a16:creationId xmlns:a16="http://schemas.microsoft.com/office/drawing/2014/main" id="{76A9FCD0-CFC1-4DDE-B2F9-081DE5C8F48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19926" y="2652189"/>
              <a:ext cx="1069424" cy="1069424"/>
            </a:xfrm>
            <a:prstGeom prst="rect">
              <a:avLst/>
            </a:prstGeom>
          </p:spPr>
        </p:pic>
        <p:pic>
          <p:nvPicPr>
            <p:cNvPr id="43" name="図 42">
              <a:extLst>
                <a:ext uri="{FF2B5EF4-FFF2-40B4-BE49-F238E27FC236}">
                  <a16:creationId xmlns:a16="http://schemas.microsoft.com/office/drawing/2014/main" id="{C202D647-5076-4F06-A9F2-A819579E19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076142" y="2647106"/>
              <a:ext cx="1064072" cy="1085133"/>
            </a:xfrm>
            <a:prstGeom prst="rect">
              <a:avLst/>
            </a:prstGeom>
          </p:spPr>
        </p:pic>
        <p:sp>
          <p:nvSpPr>
            <p:cNvPr id="44" name="Rectangle 19">
              <a:extLst>
                <a:ext uri="{FF2B5EF4-FFF2-40B4-BE49-F238E27FC236}">
                  <a16:creationId xmlns:a16="http://schemas.microsoft.com/office/drawing/2014/main" id="{16089303-CC32-478D-8752-E1162903DF7E}"/>
                </a:ext>
              </a:extLst>
            </p:cNvPr>
            <p:cNvSpPr>
              <a:spLocks noChangeArrowheads="1"/>
            </p:cNvSpPr>
            <p:nvPr/>
          </p:nvSpPr>
          <p:spPr bwMode="auto">
            <a:xfrm>
              <a:off x="603128" y="1740715"/>
              <a:ext cx="6707684" cy="402778"/>
            </a:xfrm>
            <a:prstGeom prst="rect">
              <a:avLst/>
            </a:prstGeom>
            <a:solidFill>
              <a:srgbClr val="6B3906"/>
            </a:solidFill>
            <a:ln>
              <a:noFill/>
            </a:ln>
          </p:spPr>
          <p:txBody>
            <a:bodyPr vert="horz" wrap="square" lIns="91440" tIns="72000" rIns="91440" bIns="45720" numCol="1" anchor="t" anchorCtr="0" compatLnSpc="1">
              <a:prstTxWarp prst="textNoShape">
                <a:avLst/>
              </a:prstTxWarp>
              <a:noAutofit/>
            </a:bodyPr>
            <a:lstStyle/>
            <a:p>
              <a:pPr algn="ctr"/>
              <a:r>
                <a:rPr lang="ja-JP" altLang="en-US" sz="1800" dirty="0">
                  <a:solidFill>
                    <a:schemeClr val="bg1"/>
                  </a:solidFill>
                  <a:latin typeface="メイリオ" panose="020B0604030504040204" pitchFamily="50" charset="-128"/>
                  <a:ea typeface="メイリオ" panose="020B0604030504040204" pitchFamily="50" charset="-128"/>
                </a:rPr>
                <a:t>医薬品や医療機器等の安全性に関する情報発信サイト</a:t>
              </a:r>
            </a:p>
          </p:txBody>
        </p:sp>
      </p:grpSp>
      <p:grpSp>
        <p:nvGrpSpPr>
          <p:cNvPr id="49" name="グループ化 48">
            <a:extLst>
              <a:ext uri="{FF2B5EF4-FFF2-40B4-BE49-F238E27FC236}">
                <a16:creationId xmlns:a16="http://schemas.microsoft.com/office/drawing/2014/main" id="{0CA109C6-0864-4353-96B0-AE393DDD64E1}"/>
              </a:ext>
            </a:extLst>
          </p:cNvPr>
          <p:cNvGrpSpPr/>
          <p:nvPr/>
        </p:nvGrpSpPr>
        <p:grpSpPr>
          <a:xfrm>
            <a:off x="2154958" y="5601857"/>
            <a:ext cx="1172155" cy="287729"/>
            <a:chOff x="314325" y="2081212"/>
            <a:chExt cx="3282950" cy="307975"/>
          </a:xfrm>
          <a:solidFill>
            <a:schemeClr val="tx1"/>
          </a:solidFill>
        </p:grpSpPr>
        <p:sp>
          <p:nvSpPr>
            <p:cNvPr id="50" name="Rectangle 21">
              <a:extLst>
                <a:ext uri="{FF2B5EF4-FFF2-40B4-BE49-F238E27FC236}">
                  <a16:creationId xmlns:a16="http://schemas.microsoft.com/office/drawing/2014/main" id="{F3B58593-D33D-4767-B848-9E67A2A4669E}"/>
                </a:ext>
              </a:extLst>
            </p:cNvPr>
            <p:cNvSpPr>
              <a:spLocks noChangeArrowheads="1"/>
            </p:cNvSpPr>
            <p:nvPr userDrawn="1"/>
          </p:nvSpPr>
          <p:spPr bwMode="auto">
            <a:xfrm>
              <a:off x="314325" y="2081212"/>
              <a:ext cx="161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1" name="Rectangle 22">
              <a:extLst>
                <a:ext uri="{FF2B5EF4-FFF2-40B4-BE49-F238E27FC236}">
                  <a16:creationId xmlns:a16="http://schemas.microsoft.com/office/drawing/2014/main" id="{BAC5495D-E51E-4CDA-B80F-FC9F930BACA1}"/>
                </a:ext>
              </a:extLst>
            </p:cNvPr>
            <p:cNvSpPr>
              <a:spLocks noChangeArrowheads="1"/>
            </p:cNvSpPr>
            <p:nvPr userDrawn="1"/>
          </p:nvSpPr>
          <p:spPr bwMode="auto">
            <a:xfrm>
              <a:off x="504825" y="2081212"/>
              <a:ext cx="34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2" name="Freeform 23">
              <a:extLst>
                <a:ext uri="{FF2B5EF4-FFF2-40B4-BE49-F238E27FC236}">
                  <a16:creationId xmlns:a16="http://schemas.microsoft.com/office/drawing/2014/main" id="{DAE7EC69-6D1D-4756-AF25-F6875E76021F}"/>
                </a:ext>
              </a:extLst>
            </p:cNvPr>
            <p:cNvSpPr>
              <a:spLocks/>
            </p:cNvSpPr>
            <p:nvPr userDrawn="1"/>
          </p:nvSpPr>
          <p:spPr bwMode="auto">
            <a:xfrm>
              <a:off x="314325" y="2376487"/>
              <a:ext cx="3282950" cy="12700"/>
            </a:xfrm>
            <a:custGeom>
              <a:avLst/>
              <a:gdLst>
                <a:gd name="T0" fmla="*/ 2068 w 2068"/>
                <a:gd name="T1" fmla="*/ 8 h 8"/>
                <a:gd name="T2" fmla="*/ 0 w 2068"/>
                <a:gd name="T3" fmla="*/ 8 h 8"/>
                <a:gd name="T4" fmla="*/ 0 w 2068"/>
                <a:gd name="T5" fmla="*/ 0 h 8"/>
                <a:gd name="T6" fmla="*/ 2068 w 2068"/>
                <a:gd name="T7" fmla="*/ 0 h 8"/>
                <a:gd name="T8" fmla="*/ 2068 w 2068"/>
                <a:gd name="T9" fmla="*/ 8 h 8"/>
                <a:gd name="T10" fmla="*/ 2068 w 2068"/>
                <a:gd name="T11" fmla="*/ 8 h 8"/>
              </a:gdLst>
              <a:ahLst/>
              <a:cxnLst>
                <a:cxn ang="0">
                  <a:pos x="T0" y="T1"/>
                </a:cxn>
                <a:cxn ang="0">
                  <a:pos x="T2" y="T3"/>
                </a:cxn>
                <a:cxn ang="0">
                  <a:pos x="T4" y="T5"/>
                </a:cxn>
                <a:cxn ang="0">
                  <a:pos x="T6" y="T7"/>
                </a:cxn>
                <a:cxn ang="0">
                  <a:pos x="T8" y="T9"/>
                </a:cxn>
                <a:cxn ang="0">
                  <a:pos x="T10" y="T11"/>
                </a:cxn>
              </a:cxnLst>
              <a:rect l="0" t="0" r="r" b="b"/>
              <a:pathLst>
                <a:path w="2068" h="8">
                  <a:moveTo>
                    <a:pt x="2068" y="8"/>
                  </a:moveTo>
                  <a:lnTo>
                    <a:pt x="0" y="8"/>
                  </a:lnTo>
                  <a:lnTo>
                    <a:pt x="0" y="0"/>
                  </a:lnTo>
                  <a:lnTo>
                    <a:pt x="2068" y="0"/>
                  </a:lnTo>
                  <a:lnTo>
                    <a:pt x="2068" y="8"/>
                  </a:lnTo>
                  <a:lnTo>
                    <a:pt x="206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
        <p:nvSpPr>
          <p:cNvPr id="61" name="正方形/長方形 60">
            <a:extLst>
              <a:ext uri="{FF2B5EF4-FFF2-40B4-BE49-F238E27FC236}">
                <a16:creationId xmlns:a16="http://schemas.microsoft.com/office/drawing/2014/main" id="{FD7469B1-1C9D-4075-8F4E-3D76E0C7B436}"/>
              </a:ext>
            </a:extLst>
          </p:cNvPr>
          <p:cNvSpPr/>
          <p:nvPr/>
        </p:nvSpPr>
        <p:spPr>
          <a:xfrm>
            <a:off x="420354" y="392979"/>
            <a:ext cx="846798" cy="47036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B82A54F1-D65B-45BA-9E55-EEF80A599476}"/>
              </a:ext>
            </a:extLst>
          </p:cNvPr>
          <p:cNvSpPr/>
          <p:nvPr/>
        </p:nvSpPr>
        <p:spPr>
          <a:xfrm>
            <a:off x="478958" y="3600099"/>
            <a:ext cx="846798" cy="47036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6BCFDB72-9ED7-487F-9836-DB2BC4312B9C}"/>
              </a:ext>
            </a:extLst>
          </p:cNvPr>
          <p:cNvSpPr txBox="1"/>
          <p:nvPr/>
        </p:nvSpPr>
        <p:spPr>
          <a:xfrm>
            <a:off x="324438" y="9199914"/>
            <a:ext cx="1433211" cy="215444"/>
          </a:xfrm>
          <a:prstGeom prst="rect">
            <a:avLst/>
          </a:prstGeom>
          <a:noFill/>
        </p:spPr>
        <p:txBody>
          <a:bodyPr wrap="square" rtlCol="0">
            <a:spAutoFit/>
          </a:bodyPr>
          <a:lstStyle/>
          <a:p>
            <a:r>
              <a:rPr lang="ja-JP" altLang="en-US" sz="800" b="0" i="0" dirty="0">
                <a:solidFill>
                  <a:srgbClr val="000000"/>
                </a:solidFill>
                <a:effectLst/>
                <a:latin typeface="Meiryo" panose="020B0604030504040204" pitchFamily="50" charset="-128"/>
                <a:ea typeface="Meiryo" panose="020B0604030504040204" pitchFamily="50" charset="-128"/>
              </a:rPr>
              <a:t>Ⓒ</a:t>
            </a:r>
            <a:r>
              <a:rPr lang="en-US" altLang="ja-JP" sz="800" b="0" i="0" dirty="0">
                <a:solidFill>
                  <a:srgbClr val="000000"/>
                </a:solidFill>
                <a:effectLst/>
                <a:latin typeface="Meiryo" panose="020B0604030504040204" pitchFamily="50" charset="-128"/>
                <a:ea typeface="Meiryo" panose="020B0604030504040204" pitchFamily="50" charset="-128"/>
              </a:rPr>
              <a:t>2014 </a:t>
            </a:r>
            <a:r>
              <a:rPr lang="ja-JP" altLang="en-US" sz="800" b="0" i="0" dirty="0">
                <a:solidFill>
                  <a:srgbClr val="000000"/>
                </a:solidFill>
                <a:effectLst/>
                <a:latin typeface="Meiryo" panose="020B0604030504040204" pitchFamily="50" charset="-128"/>
                <a:ea typeface="Meiryo" panose="020B0604030504040204" pitchFamily="50" charset="-128"/>
              </a:rPr>
              <a:t>大阪府もずやん</a:t>
            </a:r>
            <a:endParaRPr kumimoji="1" lang="ja-JP" altLang="en-US" sz="800" dirty="0"/>
          </a:p>
        </p:txBody>
      </p:sp>
      <p:pic>
        <p:nvPicPr>
          <p:cNvPr id="3" name="図 2">
            <a:extLst>
              <a:ext uri="{FF2B5EF4-FFF2-40B4-BE49-F238E27FC236}">
                <a16:creationId xmlns:a16="http://schemas.microsoft.com/office/drawing/2014/main" id="{26F9A778-A4C2-4FF6-9430-9A1F7D37D8E7}"/>
              </a:ext>
            </a:extLst>
          </p:cNvPr>
          <p:cNvPicPr>
            <a:picLocks noChangeAspect="1"/>
          </p:cNvPicPr>
          <p:nvPr/>
        </p:nvPicPr>
        <p:blipFill>
          <a:blip r:embed="rId9"/>
          <a:stretch>
            <a:fillRect/>
          </a:stretch>
        </p:blipFill>
        <p:spPr>
          <a:xfrm>
            <a:off x="601838" y="6982942"/>
            <a:ext cx="1381496" cy="452759"/>
          </a:xfrm>
          <a:prstGeom prst="rect">
            <a:avLst/>
          </a:prstGeom>
        </p:spPr>
      </p:pic>
      <p:pic>
        <p:nvPicPr>
          <p:cNvPr id="7" name="図 6">
            <a:extLst>
              <a:ext uri="{FF2B5EF4-FFF2-40B4-BE49-F238E27FC236}">
                <a16:creationId xmlns:a16="http://schemas.microsoft.com/office/drawing/2014/main" id="{A1D12E57-6DD1-44B9-9DCE-A7AC6DDC621F}"/>
              </a:ext>
            </a:extLst>
          </p:cNvPr>
          <p:cNvPicPr>
            <a:picLocks noChangeAspect="1"/>
          </p:cNvPicPr>
          <p:nvPr/>
        </p:nvPicPr>
        <p:blipFill>
          <a:blip r:embed="rId10"/>
          <a:stretch>
            <a:fillRect/>
          </a:stretch>
        </p:blipFill>
        <p:spPr>
          <a:xfrm>
            <a:off x="2276453" y="6960172"/>
            <a:ext cx="1298082" cy="475529"/>
          </a:xfrm>
          <a:prstGeom prst="rect">
            <a:avLst/>
          </a:prstGeom>
        </p:spPr>
      </p:pic>
      <p:pic>
        <p:nvPicPr>
          <p:cNvPr id="9" name="図 8">
            <a:extLst>
              <a:ext uri="{FF2B5EF4-FFF2-40B4-BE49-F238E27FC236}">
                <a16:creationId xmlns:a16="http://schemas.microsoft.com/office/drawing/2014/main" id="{C5AD5887-FC1B-42B3-A811-F3A993C06970}"/>
              </a:ext>
            </a:extLst>
          </p:cNvPr>
          <p:cNvPicPr>
            <a:picLocks noChangeAspect="1"/>
          </p:cNvPicPr>
          <p:nvPr/>
        </p:nvPicPr>
        <p:blipFill>
          <a:blip r:embed="rId11"/>
          <a:stretch>
            <a:fillRect/>
          </a:stretch>
        </p:blipFill>
        <p:spPr>
          <a:xfrm>
            <a:off x="3904359" y="7002174"/>
            <a:ext cx="1607856" cy="391524"/>
          </a:xfrm>
          <a:prstGeom prst="rect">
            <a:avLst/>
          </a:prstGeom>
        </p:spPr>
      </p:pic>
      <p:pic>
        <p:nvPicPr>
          <p:cNvPr id="12" name="図 11">
            <a:extLst>
              <a:ext uri="{FF2B5EF4-FFF2-40B4-BE49-F238E27FC236}">
                <a16:creationId xmlns:a16="http://schemas.microsoft.com/office/drawing/2014/main" id="{EE5A48ED-1EDE-4EC2-A03E-DE40118CB7B5}"/>
              </a:ext>
            </a:extLst>
          </p:cNvPr>
          <p:cNvPicPr>
            <a:picLocks noChangeAspect="1"/>
          </p:cNvPicPr>
          <p:nvPr/>
        </p:nvPicPr>
        <p:blipFill>
          <a:blip r:embed="rId12"/>
          <a:stretch>
            <a:fillRect/>
          </a:stretch>
        </p:blipFill>
        <p:spPr>
          <a:xfrm>
            <a:off x="5835437" y="6970808"/>
            <a:ext cx="1298082" cy="475529"/>
          </a:xfrm>
          <a:prstGeom prst="rect">
            <a:avLst/>
          </a:prstGeom>
        </p:spPr>
      </p:pic>
      <p:grpSp>
        <p:nvGrpSpPr>
          <p:cNvPr id="66" name="グループ化 65">
            <a:extLst>
              <a:ext uri="{FF2B5EF4-FFF2-40B4-BE49-F238E27FC236}">
                <a16:creationId xmlns:a16="http://schemas.microsoft.com/office/drawing/2014/main" id="{2FD103E9-B063-4A1B-91DB-79D24D7E1013}"/>
              </a:ext>
            </a:extLst>
          </p:cNvPr>
          <p:cNvGrpSpPr/>
          <p:nvPr/>
        </p:nvGrpSpPr>
        <p:grpSpPr>
          <a:xfrm>
            <a:off x="530774" y="5630854"/>
            <a:ext cx="1523625" cy="275247"/>
            <a:chOff x="314325" y="2081212"/>
            <a:chExt cx="3282950" cy="307975"/>
          </a:xfrm>
          <a:solidFill>
            <a:schemeClr val="tx1"/>
          </a:solidFill>
        </p:grpSpPr>
        <p:sp>
          <p:nvSpPr>
            <p:cNvPr id="68" name="Rectangle 21">
              <a:extLst>
                <a:ext uri="{FF2B5EF4-FFF2-40B4-BE49-F238E27FC236}">
                  <a16:creationId xmlns:a16="http://schemas.microsoft.com/office/drawing/2014/main" id="{1903B981-F2CC-4A05-98CE-6A675D818B31}"/>
                </a:ext>
              </a:extLst>
            </p:cNvPr>
            <p:cNvSpPr>
              <a:spLocks noChangeArrowheads="1"/>
            </p:cNvSpPr>
            <p:nvPr userDrawn="1"/>
          </p:nvSpPr>
          <p:spPr bwMode="auto">
            <a:xfrm>
              <a:off x="314325" y="2081212"/>
              <a:ext cx="161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69" name="Rectangle 22">
              <a:extLst>
                <a:ext uri="{FF2B5EF4-FFF2-40B4-BE49-F238E27FC236}">
                  <a16:creationId xmlns:a16="http://schemas.microsoft.com/office/drawing/2014/main" id="{E4CE8B3B-24C7-4928-989B-217FB63AB238}"/>
                </a:ext>
              </a:extLst>
            </p:cNvPr>
            <p:cNvSpPr>
              <a:spLocks noChangeArrowheads="1"/>
            </p:cNvSpPr>
            <p:nvPr userDrawn="1"/>
          </p:nvSpPr>
          <p:spPr bwMode="auto">
            <a:xfrm>
              <a:off x="504825" y="2081212"/>
              <a:ext cx="34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0" name="Freeform 23">
              <a:extLst>
                <a:ext uri="{FF2B5EF4-FFF2-40B4-BE49-F238E27FC236}">
                  <a16:creationId xmlns:a16="http://schemas.microsoft.com/office/drawing/2014/main" id="{ADEBC6F1-C578-47CE-B59E-D26303DE145E}"/>
                </a:ext>
              </a:extLst>
            </p:cNvPr>
            <p:cNvSpPr>
              <a:spLocks/>
            </p:cNvSpPr>
            <p:nvPr userDrawn="1"/>
          </p:nvSpPr>
          <p:spPr bwMode="auto">
            <a:xfrm>
              <a:off x="314325" y="2376487"/>
              <a:ext cx="3282950" cy="12700"/>
            </a:xfrm>
            <a:custGeom>
              <a:avLst/>
              <a:gdLst>
                <a:gd name="T0" fmla="*/ 2068 w 2068"/>
                <a:gd name="T1" fmla="*/ 8 h 8"/>
                <a:gd name="T2" fmla="*/ 0 w 2068"/>
                <a:gd name="T3" fmla="*/ 8 h 8"/>
                <a:gd name="T4" fmla="*/ 0 w 2068"/>
                <a:gd name="T5" fmla="*/ 0 h 8"/>
                <a:gd name="T6" fmla="*/ 2068 w 2068"/>
                <a:gd name="T7" fmla="*/ 0 h 8"/>
                <a:gd name="T8" fmla="*/ 2068 w 2068"/>
                <a:gd name="T9" fmla="*/ 8 h 8"/>
                <a:gd name="T10" fmla="*/ 2068 w 2068"/>
                <a:gd name="T11" fmla="*/ 8 h 8"/>
              </a:gdLst>
              <a:ahLst/>
              <a:cxnLst>
                <a:cxn ang="0">
                  <a:pos x="T0" y="T1"/>
                </a:cxn>
                <a:cxn ang="0">
                  <a:pos x="T2" y="T3"/>
                </a:cxn>
                <a:cxn ang="0">
                  <a:pos x="T4" y="T5"/>
                </a:cxn>
                <a:cxn ang="0">
                  <a:pos x="T6" y="T7"/>
                </a:cxn>
                <a:cxn ang="0">
                  <a:pos x="T8" y="T9"/>
                </a:cxn>
                <a:cxn ang="0">
                  <a:pos x="T10" y="T11"/>
                </a:cxn>
              </a:cxnLst>
              <a:rect l="0" t="0" r="r" b="b"/>
              <a:pathLst>
                <a:path w="2068" h="8">
                  <a:moveTo>
                    <a:pt x="2068" y="8"/>
                  </a:moveTo>
                  <a:lnTo>
                    <a:pt x="0" y="8"/>
                  </a:lnTo>
                  <a:lnTo>
                    <a:pt x="0" y="0"/>
                  </a:lnTo>
                  <a:lnTo>
                    <a:pt x="2068" y="0"/>
                  </a:lnTo>
                  <a:lnTo>
                    <a:pt x="2068" y="8"/>
                  </a:lnTo>
                  <a:lnTo>
                    <a:pt x="206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grpSp>
        <p:nvGrpSpPr>
          <p:cNvPr id="71" name="グループ化 70">
            <a:extLst>
              <a:ext uri="{FF2B5EF4-FFF2-40B4-BE49-F238E27FC236}">
                <a16:creationId xmlns:a16="http://schemas.microsoft.com/office/drawing/2014/main" id="{3DE90898-5D82-40C1-A64F-C552F645BF53}"/>
              </a:ext>
            </a:extLst>
          </p:cNvPr>
          <p:cNvGrpSpPr/>
          <p:nvPr/>
        </p:nvGrpSpPr>
        <p:grpSpPr>
          <a:xfrm>
            <a:off x="5604722" y="5625660"/>
            <a:ext cx="1523625" cy="275247"/>
            <a:chOff x="314325" y="2081212"/>
            <a:chExt cx="3282950" cy="307975"/>
          </a:xfrm>
          <a:solidFill>
            <a:schemeClr val="tx1"/>
          </a:solidFill>
        </p:grpSpPr>
        <p:sp>
          <p:nvSpPr>
            <p:cNvPr id="72" name="Rectangle 21">
              <a:extLst>
                <a:ext uri="{FF2B5EF4-FFF2-40B4-BE49-F238E27FC236}">
                  <a16:creationId xmlns:a16="http://schemas.microsoft.com/office/drawing/2014/main" id="{56868A19-A9ED-4682-8EF0-F256264450B9}"/>
                </a:ext>
              </a:extLst>
            </p:cNvPr>
            <p:cNvSpPr>
              <a:spLocks noChangeArrowheads="1"/>
            </p:cNvSpPr>
            <p:nvPr userDrawn="1"/>
          </p:nvSpPr>
          <p:spPr bwMode="auto">
            <a:xfrm>
              <a:off x="314325" y="2081212"/>
              <a:ext cx="161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3" name="Rectangle 22">
              <a:extLst>
                <a:ext uri="{FF2B5EF4-FFF2-40B4-BE49-F238E27FC236}">
                  <a16:creationId xmlns:a16="http://schemas.microsoft.com/office/drawing/2014/main" id="{54C0125A-EE1F-4C1A-9C39-4838F9EBA292}"/>
                </a:ext>
              </a:extLst>
            </p:cNvPr>
            <p:cNvSpPr>
              <a:spLocks noChangeArrowheads="1"/>
            </p:cNvSpPr>
            <p:nvPr userDrawn="1"/>
          </p:nvSpPr>
          <p:spPr bwMode="auto">
            <a:xfrm>
              <a:off x="504825" y="2081212"/>
              <a:ext cx="34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74" name="Freeform 23">
              <a:extLst>
                <a:ext uri="{FF2B5EF4-FFF2-40B4-BE49-F238E27FC236}">
                  <a16:creationId xmlns:a16="http://schemas.microsoft.com/office/drawing/2014/main" id="{923D885D-F129-4D7C-91BC-C8F883595053}"/>
                </a:ext>
              </a:extLst>
            </p:cNvPr>
            <p:cNvSpPr>
              <a:spLocks/>
            </p:cNvSpPr>
            <p:nvPr userDrawn="1"/>
          </p:nvSpPr>
          <p:spPr bwMode="auto">
            <a:xfrm>
              <a:off x="314325" y="2376487"/>
              <a:ext cx="3282950" cy="12700"/>
            </a:xfrm>
            <a:custGeom>
              <a:avLst/>
              <a:gdLst>
                <a:gd name="T0" fmla="*/ 2068 w 2068"/>
                <a:gd name="T1" fmla="*/ 8 h 8"/>
                <a:gd name="T2" fmla="*/ 0 w 2068"/>
                <a:gd name="T3" fmla="*/ 8 h 8"/>
                <a:gd name="T4" fmla="*/ 0 w 2068"/>
                <a:gd name="T5" fmla="*/ 0 h 8"/>
                <a:gd name="T6" fmla="*/ 2068 w 2068"/>
                <a:gd name="T7" fmla="*/ 0 h 8"/>
                <a:gd name="T8" fmla="*/ 2068 w 2068"/>
                <a:gd name="T9" fmla="*/ 8 h 8"/>
                <a:gd name="T10" fmla="*/ 2068 w 2068"/>
                <a:gd name="T11" fmla="*/ 8 h 8"/>
              </a:gdLst>
              <a:ahLst/>
              <a:cxnLst>
                <a:cxn ang="0">
                  <a:pos x="T0" y="T1"/>
                </a:cxn>
                <a:cxn ang="0">
                  <a:pos x="T2" y="T3"/>
                </a:cxn>
                <a:cxn ang="0">
                  <a:pos x="T4" y="T5"/>
                </a:cxn>
                <a:cxn ang="0">
                  <a:pos x="T6" y="T7"/>
                </a:cxn>
                <a:cxn ang="0">
                  <a:pos x="T8" y="T9"/>
                </a:cxn>
                <a:cxn ang="0">
                  <a:pos x="T10" y="T11"/>
                </a:cxn>
              </a:cxnLst>
              <a:rect l="0" t="0" r="r" b="b"/>
              <a:pathLst>
                <a:path w="2068" h="8">
                  <a:moveTo>
                    <a:pt x="2068" y="8"/>
                  </a:moveTo>
                  <a:lnTo>
                    <a:pt x="0" y="8"/>
                  </a:lnTo>
                  <a:lnTo>
                    <a:pt x="0" y="0"/>
                  </a:lnTo>
                  <a:lnTo>
                    <a:pt x="2068" y="0"/>
                  </a:lnTo>
                  <a:lnTo>
                    <a:pt x="2068" y="8"/>
                  </a:lnTo>
                  <a:lnTo>
                    <a:pt x="206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
        <p:nvSpPr>
          <p:cNvPr id="6" name="正方形/長方形 5">
            <a:extLst>
              <a:ext uri="{FF2B5EF4-FFF2-40B4-BE49-F238E27FC236}">
                <a16:creationId xmlns:a16="http://schemas.microsoft.com/office/drawing/2014/main" id="{564CCBC9-29A2-456E-9C89-E67E06256560}"/>
              </a:ext>
            </a:extLst>
          </p:cNvPr>
          <p:cNvSpPr/>
          <p:nvPr/>
        </p:nvSpPr>
        <p:spPr>
          <a:xfrm>
            <a:off x="6247127" y="8482504"/>
            <a:ext cx="793782" cy="741727"/>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latin typeface="メイリオ" panose="020B0604030504040204" pitchFamily="50" charset="-128"/>
                <a:ea typeface="メイリオ" panose="020B0604030504040204" pitchFamily="50" charset="-128"/>
              </a:rPr>
              <a:t>QR</a:t>
            </a:r>
            <a:br>
              <a:rPr kumimoji="1" lang="en-US" altLang="ja-JP" sz="800" dirty="0">
                <a:latin typeface="メイリオ" panose="020B0604030504040204" pitchFamily="50" charset="-128"/>
                <a:ea typeface="メイリオ" panose="020B0604030504040204" pitchFamily="50" charset="-128"/>
              </a:rPr>
            </a:br>
            <a:r>
              <a:rPr kumimoji="1" lang="ja-JP" altLang="en-US" sz="800" dirty="0"/>
              <a:t>コード</a:t>
            </a:r>
          </a:p>
        </p:txBody>
      </p:sp>
      <p:pic>
        <p:nvPicPr>
          <p:cNvPr id="27" name="図 26">
            <a:extLst>
              <a:ext uri="{FF2B5EF4-FFF2-40B4-BE49-F238E27FC236}">
                <a16:creationId xmlns:a16="http://schemas.microsoft.com/office/drawing/2014/main" id="{AF250C51-0443-444D-950D-6320E681C697}"/>
              </a:ext>
            </a:extLst>
          </p:cNvPr>
          <p:cNvPicPr>
            <a:picLocks noChangeAspect="1"/>
          </p:cNvPicPr>
          <p:nvPr/>
        </p:nvPicPr>
        <p:blipFill>
          <a:blip r:embed="rId13"/>
          <a:stretch>
            <a:fillRect/>
          </a:stretch>
        </p:blipFill>
        <p:spPr>
          <a:xfrm>
            <a:off x="3868693" y="1211668"/>
            <a:ext cx="1791786" cy="1858789"/>
          </a:xfrm>
          <a:prstGeom prst="rect">
            <a:avLst/>
          </a:prstGeom>
        </p:spPr>
      </p:pic>
      <p:sp>
        <p:nvSpPr>
          <p:cNvPr id="16" name="テキスト ボックス 15">
            <a:extLst>
              <a:ext uri="{FF2B5EF4-FFF2-40B4-BE49-F238E27FC236}">
                <a16:creationId xmlns:a16="http://schemas.microsoft.com/office/drawing/2014/main" id="{764639D3-AE27-4A7E-B8EB-76081C71FB3B}"/>
              </a:ext>
            </a:extLst>
          </p:cNvPr>
          <p:cNvSpPr txBox="1"/>
          <p:nvPr/>
        </p:nvSpPr>
        <p:spPr>
          <a:xfrm>
            <a:off x="5611149" y="10228814"/>
            <a:ext cx="1569660" cy="276999"/>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令和●年●月作成案</a:t>
            </a:r>
          </a:p>
        </p:txBody>
      </p:sp>
      <p:sp>
        <p:nvSpPr>
          <p:cNvPr id="75" name="テキスト ボックス 74">
            <a:extLst>
              <a:ext uri="{FF2B5EF4-FFF2-40B4-BE49-F238E27FC236}">
                <a16:creationId xmlns:a16="http://schemas.microsoft.com/office/drawing/2014/main" id="{61C93695-9E54-4A8E-A1DB-42D38F494D38}"/>
              </a:ext>
            </a:extLst>
          </p:cNvPr>
          <p:cNvSpPr txBox="1"/>
          <p:nvPr/>
        </p:nvSpPr>
        <p:spPr>
          <a:xfrm>
            <a:off x="6141065" y="9425379"/>
            <a:ext cx="970869" cy="230832"/>
          </a:xfrm>
          <a:prstGeom prst="rect">
            <a:avLst/>
          </a:prstGeom>
          <a:noFill/>
        </p:spPr>
        <p:txBody>
          <a:bodyPr wrap="square" rtlCol="0">
            <a:spAutoFit/>
          </a:bodyPr>
          <a:lstStyle/>
          <a:p>
            <a:r>
              <a:rPr lang="ja-JP" altLang="en-US" sz="900" dirty="0">
                <a:latin typeface="メイリオ" panose="020B0604030504040204" pitchFamily="50" charset="-128"/>
                <a:ea typeface="メイリオ" panose="020B0604030504040204" pitchFamily="50" charset="-128"/>
              </a:rPr>
              <a:t>医療安全情報</a:t>
            </a:r>
            <a:endParaRPr kumimoji="1" lang="ja-JP" altLang="en-US" sz="900" dirty="0">
              <a:latin typeface="メイリオ" panose="020B0604030504040204" pitchFamily="50" charset="-128"/>
              <a:ea typeface="メイリオ" panose="020B0604030504040204" pitchFamily="50" charset="-128"/>
            </a:endParaRPr>
          </a:p>
        </p:txBody>
      </p:sp>
      <p:grpSp>
        <p:nvGrpSpPr>
          <p:cNvPr id="80" name="グループ化 79">
            <a:extLst>
              <a:ext uri="{FF2B5EF4-FFF2-40B4-BE49-F238E27FC236}">
                <a16:creationId xmlns:a16="http://schemas.microsoft.com/office/drawing/2014/main" id="{C4139CCC-B430-46FC-962C-6B2E70D4B6AB}"/>
              </a:ext>
            </a:extLst>
          </p:cNvPr>
          <p:cNvGrpSpPr/>
          <p:nvPr/>
        </p:nvGrpSpPr>
        <p:grpSpPr>
          <a:xfrm>
            <a:off x="3603224" y="5585313"/>
            <a:ext cx="1771600" cy="302623"/>
            <a:chOff x="314325" y="2081212"/>
            <a:chExt cx="3282950" cy="307975"/>
          </a:xfrm>
          <a:solidFill>
            <a:schemeClr val="tx1"/>
          </a:solidFill>
        </p:grpSpPr>
        <p:sp>
          <p:nvSpPr>
            <p:cNvPr id="81" name="Rectangle 21">
              <a:extLst>
                <a:ext uri="{FF2B5EF4-FFF2-40B4-BE49-F238E27FC236}">
                  <a16:creationId xmlns:a16="http://schemas.microsoft.com/office/drawing/2014/main" id="{D5D5B189-A93C-4771-A900-F8E3492ABB73}"/>
                </a:ext>
              </a:extLst>
            </p:cNvPr>
            <p:cNvSpPr>
              <a:spLocks noChangeArrowheads="1"/>
            </p:cNvSpPr>
            <p:nvPr userDrawn="1"/>
          </p:nvSpPr>
          <p:spPr bwMode="auto">
            <a:xfrm>
              <a:off x="314325" y="2081212"/>
              <a:ext cx="161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82" name="Rectangle 22">
              <a:extLst>
                <a:ext uri="{FF2B5EF4-FFF2-40B4-BE49-F238E27FC236}">
                  <a16:creationId xmlns:a16="http://schemas.microsoft.com/office/drawing/2014/main" id="{D2F98E10-729C-49EB-9170-6DC7A6E26B76}"/>
                </a:ext>
              </a:extLst>
            </p:cNvPr>
            <p:cNvSpPr>
              <a:spLocks noChangeArrowheads="1"/>
            </p:cNvSpPr>
            <p:nvPr userDrawn="1"/>
          </p:nvSpPr>
          <p:spPr bwMode="auto">
            <a:xfrm>
              <a:off x="504825" y="2081212"/>
              <a:ext cx="34925" cy="301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83" name="Freeform 23">
              <a:extLst>
                <a:ext uri="{FF2B5EF4-FFF2-40B4-BE49-F238E27FC236}">
                  <a16:creationId xmlns:a16="http://schemas.microsoft.com/office/drawing/2014/main" id="{79D605F3-05C4-4FD4-AC1D-CB3B0C27A853}"/>
                </a:ext>
              </a:extLst>
            </p:cNvPr>
            <p:cNvSpPr>
              <a:spLocks/>
            </p:cNvSpPr>
            <p:nvPr userDrawn="1"/>
          </p:nvSpPr>
          <p:spPr bwMode="auto">
            <a:xfrm>
              <a:off x="314325" y="2376487"/>
              <a:ext cx="3282950" cy="12700"/>
            </a:xfrm>
            <a:custGeom>
              <a:avLst/>
              <a:gdLst>
                <a:gd name="T0" fmla="*/ 2068 w 2068"/>
                <a:gd name="T1" fmla="*/ 8 h 8"/>
                <a:gd name="T2" fmla="*/ 0 w 2068"/>
                <a:gd name="T3" fmla="*/ 8 h 8"/>
                <a:gd name="T4" fmla="*/ 0 w 2068"/>
                <a:gd name="T5" fmla="*/ 0 h 8"/>
                <a:gd name="T6" fmla="*/ 2068 w 2068"/>
                <a:gd name="T7" fmla="*/ 0 h 8"/>
                <a:gd name="T8" fmla="*/ 2068 w 2068"/>
                <a:gd name="T9" fmla="*/ 8 h 8"/>
                <a:gd name="T10" fmla="*/ 2068 w 2068"/>
                <a:gd name="T11" fmla="*/ 8 h 8"/>
              </a:gdLst>
              <a:ahLst/>
              <a:cxnLst>
                <a:cxn ang="0">
                  <a:pos x="T0" y="T1"/>
                </a:cxn>
                <a:cxn ang="0">
                  <a:pos x="T2" y="T3"/>
                </a:cxn>
                <a:cxn ang="0">
                  <a:pos x="T4" y="T5"/>
                </a:cxn>
                <a:cxn ang="0">
                  <a:pos x="T6" y="T7"/>
                </a:cxn>
                <a:cxn ang="0">
                  <a:pos x="T8" y="T9"/>
                </a:cxn>
                <a:cxn ang="0">
                  <a:pos x="T10" y="T11"/>
                </a:cxn>
              </a:cxnLst>
              <a:rect l="0" t="0" r="r" b="b"/>
              <a:pathLst>
                <a:path w="2068" h="8">
                  <a:moveTo>
                    <a:pt x="2068" y="8"/>
                  </a:moveTo>
                  <a:lnTo>
                    <a:pt x="0" y="8"/>
                  </a:lnTo>
                  <a:lnTo>
                    <a:pt x="0" y="0"/>
                  </a:lnTo>
                  <a:lnTo>
                    <a:pt x="2068" y="0"/>
                  </a:lnTo>
                  <a:lnTo>
                    <a:pt x="2068" y="8"/>
                  </a:lnTo>
                  <a:lnTo>
                    <a:pt x="206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
        <p:nvSpPr>
          <p:cNvPr id="85" name="テキスト ボックス 84">
            <a:extLst>
              <a:ext uri="{FF2B5EF4-FFF2-40B4-BE49-F238E27FC236}">
                <a16:creationId xmlns:a16="http://schemas.microsoft.com/office/drawing/2014/main" id="{24FA5EFB-D22E-4280-8FAE-02EE2CB2EA0E}"/>
              </a:ext>
            </a:extLst>
          </p:cNvPr>
          <p:cNvSpPr txBox="1"/>
          <p:nvPr/>
        </p:nvSpPr>
        <p:spPr>
          <a:xfrm>
            <a:off x="1457092" y="8601330"/>
            <a:ext cx="4467026" cy="523220"/>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アンケート結果の詳しい内容は大阪府ホームページでご覧いただけます。</a:t>
            </a:r>
            <a:endParaRPr kumimoji="1" lang="en-US" altLang="ja-JP" sz="1400" dirty="0">
              <a:latin typeface="メイリオ" panose="020B0604030504040204" pitchFamily="50" charset="-128"/>
              <a:ea typeface="メイリオ" panose="020B0604030504040204" pitchFamily="50" charset="-128"/>
            </a:endParaRPr>
          </a:p>
        </p:txBody>
      </p:sp>
      <p:pic>
        <p:nvPicPr>
          <p:cNvPr id="10" name="図 9">
            <a:extLst>
              <a:ext uri="{FF2B5EF4-FFF2-40B4-BE49-F238E27FC236}">
                <a16:creationId xmlns:a16="http://schemas.microsoft.com/office/drawing/2014/main" id="{C95A48B6-84A4-433D-A5A5-21018ED7E818}"/>
              </a:ext>
            </a:extLst>
          </p:cNvPr>
          <p:cNvPicPr>
            <a:picLocks noChangeAspect="1"/>
          </p:cNvPicPr>
          <p:nvPr/>
        </p:nvPicPr>
        <p:blipFill>
          <a:blip r:embed="rId14"/>
          <a:stretch>
            <a:fillRect/>
          </a:stretch>
        </p:blipFill>
        <p:spPr>
          <a:xfrm>
            <a:off x="5660479" y="1218944"/>
            <a:ext cx="1669517" cy="1845582"/>
          </a:xfrm>
          <a:prstGeom prst="rect">
            <a:avLst/>
          </a:prstGeom>
        </p:spPr>
      </p:pic>
      <p:sp>
        <p:nvSpPr>
          <p:cNvPr id="59" name="テキスト ボックス 58">
            <a:extLst>
              <a:ext uri="{FF2B5EF4-FFF2-40B4-BE49-F238E27FC236}">
                <a16:creationId xmlns:a16="http://schemas.microsoft.com/office/drawing/2014/main" id="{164B4D8A-4E98-4B2E-9AA4-722722803675}"/>
              </a:ext>
            </a:extLst>
          </p:cNvPr>
          <p:cNvSpPr txBox="1"/>
          <p:nvPr/>
        </p:nvSpPr>
        <p:spPr>
          <a:xfrm>
            <a:off x="648394" y="7699277"/>
            <a:ext cx="5460978"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Times New Roman" panose="02020603050405020304" pitchFamily="18" charset="0"/>
              </a:rPr>
              <a:t>参考：</a:t>
            </a:r>
            <a:r>
              <a:rPr lang="en-US" altLang="ja-JP" sz="1200" b="1" dirty="0">
                <a:effectLst/>
                <a:latin typeface="メイリオ" panose="020B0604030504040204" pitchFamily="50" charset="-128"/>
                <a:ea typeface="メイリオ" panose="020B0604030504040204" pitchFamily="50" charset="-128"/>
                <a:cs typeface="Times New Roman" panose="02020603050405020304" pitchFamily="18" charset="0"/>
              </a:rPr>
              <a:t>厚生労働省医薬局長通知(</a:t>
            </a:r>
            <a:r>
              <a:rPr lang="ja-JP" altLang="en-US" sz="1200" b="1" dirty="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1200" b="1" dirty="0">
                <a:effectLst/>
                <a:latin typeface="メイリオ" panose="020B0604030504040204" pitchFamily="50" charset="-128"/>
                <a:ea typeface="メイリオ" panose="020B0604030504040204" pitchFamily="50" charset="-128"/>
                <a:cs typeface="Times New Roman" panose="02020603050405020304" pitchFamily="18" charset="0"/>
              </a:rPr>
              <a:t>13</a:t>
            </a:r>
            <a:r>
              <a:rPr lang="ja-JP" altLang="en-US" sz="1200" b="1" dirty="0">
                <a:effectLst/>
                <a:latin typeface="メイリオ" panose="020B0604030504040204" pitchFamily="50" charset="-128"/>
                <a:ea typeface="メイリオ" panose="020B0604030504040204" pitchFamily="50" charset="-128"/>
                <a:cs typeface="Times New Roman" panose="02020603050405020304" pitchFamily="18" charset="0"/>
              </a:rPr>
              <a:t>年３月</a:t>
            </a:r>
            <a:r>
              <a:rPr lang="en-US" altLang="ja-JP" sz="1200" b="1" dirty="0">
                <a:effectLst/>
                <a:latin typeface="メイリオ" panose="020B0604030504040204" pitchFamily="50" charset="-128"/>
                <a:ea typeface="メイリオ" panose="020B0604030504040204" pitchFamily="50" charset="-128"/>
                <a:cs typeface="Times New Roman" panose="02020603050405020304" pitchFamily="18" charset="0"/>
              </a:rPr>
              <a:t>27</a:t>
            </a:r>
            <a:r>
              <a:rPr lang="ja-JP" altLang="en-US" sz="1200" b="1" dirty="0">
                <a:effectLst/>
                <a:latin typeface="メイリオ" panose="020B0604030504040204" pitchFamily="50" charset="-128"/>
                <a:ea typeface="メイリオ" panose="020B0604030504040204" pitchFamily="50" charset="-128"/>
                <a:cs typeface="Times New Roman" panose="02020603050405020304" pitchFamily="18" charset="0"/>
              </a:rPr>
              <a:t>日付</a:t>
            </a:r>
            <a:r>
              <a:rPr lang="en-US" altLang="ja-JP" sz="1200" b="1" dirty="0">
                <a:effectLst/>
                <a:latin typeface="メイリオ" panose="020B0604030504040204" pitchFamily="50" charset="-128"/>
                <a:ea typeface="メイリオ" panose="020B0604030504040204" pitchFamily="50" charset="-128"/>
                <a:cs typeface="Times New Roman" panose="02020603050405020304" pitchFamily="18" charset="0"/>
              </a:rPr>
              <a:t>)</a:t>
            </a:r>
            <a:br>
              <a:rPr lang="en-US" altLang="ja-JP" sz="1200" b="1" dirty="0">
                <a:effectLst/>
                <a:latin typeface="メイリオ" panose="020B0604030504040204" pitchFamily="50" charset="-128"/>
                <a:ea typeface="メイリオ" panose="020B0604030504040204" pitchFamily="50" charset="-128"/>
                <a:cs typeface="Times New Roman" panose="02020603050405020304" pitchFamily="18" charset="0"/>
              </a:rPr>
            </a:br>
            <a:r>
              <a:rPr lang="ja-JP" altLang="en-US" sz="1200" b="1"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b="1" dirty="0">
                <a:effectLst/>
                <a:latin typeface="メイリオ" panose="020B0604030504040204" pitchFamily="50" charset="-128"/>
                <a:ea typeface="メイリオ" panose="020B0604030504040204" pitchFamily="50" charset="-128"/>
                <a:cs typeface="Times New Roman" panose="02020603050405020304" pitchFamily="18" charset="0"/>
              </a:rPr>
              <a:t>生命維持装置である人工呼吸器に関する医療事故防止対策について</a:t>
            </a:r>
            <a:endParaRPr kumimoji="1" lang="en-US" altLang="ja-JP" sz="1200" b="1" dirty="0">
              <a:latin typeface="メイリオ" panose="020B0604030504040204" pitchFamily="50" charset="-128"/>
              <a:ea typeface="メイリオ" panose="020B0604030504040204" pitchFamily="50" charset="-128"/>
            </a:endParaRPr>
          </a:p>
        </p:txBody>
      </p:sp>
      <p:pic>
        <p:nvPicPr>
          <p:cNvPr id="11" name="図 10">
            <a:extLst>
              <a:ext uri="{FF2B5EF4-FFF2-40B4-BE49-F238E27FC236}">
                <a16:creationId xmlns:a16="http://schemas.microsoft.com/office/drawing/2014/main" id="{3B128308-B245-4271-AA61-C84609A7147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65246" y="8019418"/>
            <a:ext cx="1014964" cy="1204813"/>
          </a:xfrm>
          <a:prstGeom prst="rect">
            <a:avLst/>
          </a:prstGeom>
        </p:spPr>
      </p:pic>
      <p:sp>
        <p:nvSpPr>
          <p:cNvPr id="5" name="テキスト ボックス 4">
            <a:extLst>
              <a:ext uri="{FF2B5EF4-FFF2-40B4-BE49-F238E27FC236}">
                <a16:creationId xmlns:a16="http://schemas.microsoft.com/office/drawing/2014/main" id="{7E747594-492D-48F0-8897-E5A51B391410}"/>
              </a:ext>
            </a:extLst>
          </p:cNvPr>
          <p:cNvSpPr txBox="1"/>
          <p:nvPr/>
        </p:nvSpPr>
        <p:spPr>
          <a:xfrm>
            <a:off x="257141" y="4673458"/>
            <a:ext cx="7806375" cy="353943"/>
          </a:xfrm>
          <a:prstGeom prst="rect">
            <a:avLst/>
          </a:prstGeom>
          <a:noFill/>
        </p:spPr>
        <p:txBody>
          <a:bodyPr wrap="square" rtlCol="0">
            <a:spAutoFit/>
          </a:bodyPr>
          <a:lstStyle/>
          <a:p>
            <a:r>
              <a:rPr kumimoji="1" lang="ja-JP" altLang="en-US" sz="1700" b="1" dirty="0">
                <a:latin typeface="メイリオ" panose="020B0604030504040204" pitchFamily="50" charset="-128"/>
                <a:ea typeface="メイリオ" panose="020B0604030504040204" pitchFamily="50" charset="-128"/>
              </a:rPr>
              <a:t>対策１～３に取り組むことが、患者に対する一層の安全対策になります。</a:t>
            </a:r>
          </a:p>
        </p:txBody>
      </p:sp>
      <p:pic>
        <p:nvPicPr>
          <p:cNvPr id="4" name="図 3">
            <a:extLst>
              <a:ext uri="{FF2B5EF4-FFF2-40B4-BE49-F238E27FC236}">
                <a16:creationId xmlns:a16="http://schemas.microsoft.com/office/drawing/2014/main" id="{1F077FA4-2DB7-4E03-9897-A02ED8C52F1E}"/>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310686" y="9615273"/>
            <a:ext cx="580702" cy="580702"/>
          </a:xfrm>
          <a:prstGeom prst="rect">
            <a:avLst/>
          </a:prstGeom>
        </p:spPr>
      </p:pic>
      <p:pic>
        <p:nvPicPr>
          <p:cNvPr id="23" name="図 22">
            <a:extLst>
              <a:ext uri="{FF2B5EF4-FFF2-40B4-BE49-F238E27FC236}">
                <a16:creationId xmlns:a16="http://schemas.microsoft.com/office/drawing/2014/main" id="{217FF174-D62C-4785-9E40-412EDA10EDB9}"/>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019910" y="7435701"/>
            <a:ext cx="929135" cy="945927"/>
          </a:xfrm>
          <a:prstGeom prst="rect">
            <a:avLst/>
          </a:prstGeom>
        </p:spPr>
      </p:pic>
      <p:sp>
        <p:nvSpPr>
          <p:cNvPr id="57" name="テキスト ボックス 56">
            <a:extLst>
              <a:ext uri="{FF2B5EF4-FFF2-40B4-BE49-F238E27FC236}">
                <a16:creationId xmlns:a16="http://schemas.microsoft.com/office/drawing/2014/main" id="{F1E7DC37-7CED-4640-8987-B40A26B3F44F}"/>
              </a:ext>
            </a:extLst>
          </p:cNvPr>
          <p:cNvSpPr txBox="1"/>
          <p:nvPr/>
        </p:nvSpPr>
        <p:spPr>
          <a:xfrm>
            <a:off x="6184442" y="272319"/>
            <a:ext cx="1224446" cy="307777"/>
          </a:xfrm>
          <a:prstGeom prst="rect">
            <a:avLst/>
          </a:prstGeom>
          <a:noFill/>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別紙２</a:t>
            </a:r>
            <a:r>
              <a:rPr kumimoji="1" lang="en-US" altLang="ja-JP" sz="1400" dirty="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69592377"/>
      </p:ext>
    </p:extLst>
  </p:cSld>
  <p:clrMapOvr>
    <a:masterClrMapping/>
  </p:clrMapOvr>
</p:sld>
</file>

<file path=ppt/theme/theme1.xml><?xml version="1.0" encoding="utf-8"?>
<a:theme xmlns:a="http://schemas.openxmlformats.org/drawingml/2006/main" name="A4サイズ新規ファイル">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1800_hanami_party_info.potx" id="{FAD20CDC-8061-4AC5-BB51-BC5DCD4D8A76}" vid="{5BF9A7BB-2EC5-49B1-A283-44CD9D6D947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21800_hanami_party_info</Template>
  <TotalTime>0</TotalTime>
  <Words>546</Words>
  <Application>Microsoft Office PowerPoint</Application>
  <PresentationFormat>ユーザー設定</PresentationFormat>
  <Paragraphs>37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P丸ゴシック体M</vt:lpstr>
      <vt:lpstr>ＭＳ ゴシック</vt:lpstr>
      <vt:lpstr>メイリオ</vt:lpstr>
      <vt:lpstr>メイリオ</vt:lpstr>
      <vt:lpstr>Arial</vt:lpstr>
      <vt:lpstr>Calibri</vt:lpstr>
      <vt:lpstr>A4サイズ新規ファイル</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2024-02-08T01:49:53Z</dcterms:created>
  <dcterms:modified xsi:type="dcterms:W3CDTF">2024-02-08T01:50:18Z</dcterms:modified>
</cp:coreProperties>
</file>