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12" autoAdjust="0"/>
    <p:restoredTop sz="94434" autoAdjust="0"/>
  </p:normalViewPr>
  <p:slideViewPr>
    <p:cSldViewPr snapToGrid="0">
      <p:cViewPr varScale="1">
        <p:scale>
          <a:sx n="89" d="100"/>
          <a:sy n="89" d="100"/>
        </p:scale>
        <p:origin x="11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3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3FCEAF-BC1C-4F4F-AEE7-266E10BBF37F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7208E707-4CCB-4347-AFB7-1E4D699158CA}">
      <dgm:prSet phldrT="[テキスト]" custT="1"/>
      <dgm:spPr>
        <a:solidFill>
          <a:schemeClr val="bg1"/>
        </a:solidFill>
        <a:ln w="19050">
          <a:solidFill>
            <a:schemeClr val="tx1"/>
          </a:solidFill>
        </a:ln>
      </dgm:spPr>
      <dgm:t>
        <a:bodyPr/>
        <a:lstStyle/>
        <a:p>
          <a:endParaRPr kumimoji="1" lang="ja-JP" altLang="en-US" sz="2400" dirty="0">
            <a:solidFill>
              <a:srgbClr val="FF0000"/>
            </a:solidFill>
          </a:endParaRPr>
        </a:p>
      </dgm:t>
    </dgm:pt>
    <dgm:pt modelId="{BB1CA800-F8F2-4785-8482-02FB72EDF108}" type="parTrans" cxnId="{BB86409B-0745-4E83-9436-3319BD8FE7E8}">
      <dgm:prSet/>
      <dgm:spPr/>
      <dgm:t>
        <a:bodyPr/>
        <a:lstStyle/>
        <a:p>
          <a:endParaRPr kumimoji="1" lang="ja-JP" altLang="en-US"/>
        </a:p>
      </dgm:t>
    </dgm:pt>
    <dgm:pt modelId="{EF21210F-0AC2-4DBE-A8C5-15F4DACED2B8}" type="sibTrans" cxnId="{BB86409B-0745-4E83-9436-3319BD8FE7E8}">
      <dgm:prSet/>
      <dgm:spPr/>
      <dgm:t>
        <a:bodyPr/>
        <a:lstStyle/>
        <a:p>
          <a:endParaRPr kumimoji="1" lang="ja-JP" altLang="en-US"/>
        </a:p>
      </dgm:t>
    </dgm:pt>
    <dgm:pt modelId="{7B16FBBC-3EEC-4C03-9F48-DDC8BD40D5D3}">
      <dgm:prSet phldrT="[テキスト]" custT="1"/>
      <dgm:spPr>
        <a:noFill/>
        <a:ln w="19050">
          <a:solidFill>
            <a:schemeClr val="tx1"/>
          </a:solidFill>
        </a:ln>
      </dgm:spPr>
      <dgm:t>
        <a:bodyPr/>
        <a:lstStyle/>
        <a:p>
          <a:endParaRPr kumimoji="1" lang="ja-JP" altLang="en-US" sz="2400" dirty="0"/>
        </a:p>
      </dgm:t>
    </dgm:pt>
    <dgm:pt modelId="{A43F982D-3B60-496E-A515-74BD66F7A565}" type="sibTrans" cxnId="{E228FB8E-2363-44F6-AA7F-92C2931E9337}">
      <dgm:prSet/>
      <dgm:spPr/>
      <dgm:t>
        <a:bodyPr/>
        <a:lstStyle/>
        <a:p>
          <a:endParaRPr kumimoji="1" lang="ja-JP" altLang="en-US"/>
        </a:p>
      </dgm:t>
    </dgm:pt>
    <dgm:pt modelId="{A9738D51-7498-4FAA-8716-7FD59DA27880}" type="parTrans" cxnId="{E228FB8E-2363-44F6-AA7F-92C2931E9337}">
      <dgm:prSet/>
      <dgm:spPr/>
      <dgm:t>
        <a:bodyPr/>
        <a:lstStyle/>
        <a:p>
          <a:endParaRPr kumimoji="1" lang="ja-JP" altLang="en-US"/>
        </a:p>
      </dgm:t>
    </dgm:pt>
    <dgm:pt modelId="{51D3D9FF-4C64-4292-9AF6-51E6552507C3}">
      <dgm:prSet phldrT="[テキスト]" custT="1"/>
      <dgm:spPr>
        <a:solidFill>
          <a:schemeClr val="bg1"/>
        </a:solidFill>
        <a:ln w="6350">
          <a:solidFill>
            <a:schemeClr val="tx1"/>
          </a:solidFill>
        </a:ln>
      </dgm:spPr>
      <dgm:t>
        <a:bodyPr/>
        <a:lstStyle/>
        <a:p>
          <a:endParaRPr kumimoji="1" lang="ja-JP" altLang="en-US" sz="2400" dirty="0"/>
        </a:p>
      </dgm:t>
    </dgm:pt>
    <dgm:pt modelId="{B626FFEF-084E-49E4-9BCB-3286DB99EEEC}" type="parTrans" cxnId="{82D91E59-CD5D-4E2C-9B84-D94510216216}">
      <dgm:prSet/>
      <dgm:spPr/>
      <dgm:t>
        <a:bodyPr/>
        <a:lstStyle/>
        <a:p>
          <a:endParaRPr kumimoji="1" lang="ja-JP" altLang="en-US"/>
        </a:p>
      </dgm:t>
    </dgm:pt>
    <dgm:pt modelId="{B27F330F-E141-463D-9236-6321DBBCF672}" type="sibTrans" cxnId="{82D91E59-CD5D-4E2C-9B84-D94510216216}">
      <dgm:prSet/>
      <dgm:spPr/>
      <dgm:t>
        <a:bodyPr/>
        <a:lstStyle/>
        <a:p>
          <a:endParaRPr kumimoji="1" lang="ja-JP" altLang="en-US"/>
        </a:p>
      </dgm:t>
    </dgm:pt>
    <dgm:pt modelId="{9242497D-1303-41F2-9855-6796CBCC445D}" type="pres">
      <dgm:prSet presAssocID="{9A3FCEAF-BC1C-4F4F-AEE7-266E10BBF37F}" presName="Name0" presStyleCnt="0">
        <dgm:presLayoutVars>
          <dgm:dir/>
          <dgm:animLvl val="lvl"/>
          <dgm:resizeHandles val="exact"/>
        </dgm:presLayoutVars>
      </dgm:prSet>
      <dgm:spPr/>
    </dgm:pt>
    <dgm:pt modelId="{32C43929-7628-470F-A797-7A8F7E0E4582}" type="pres">
      <dgm:prSet presAssocID="{7208E707-4CCB-4347-AFB7-1E4D699158CA}" presName="Name8" presStyleCnt="0"/>
      <dgm:spPr/>
    </dgm:pt>
    <dgm:pt modelId="{3FB408BF-CCEB-4663-8DEA-414A269BF54B}" type="pres">
      <dgm:prSet presAssocID="{7208E707-4CCB-4347-AFB7-1E4D699158C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BE17B98-4D66-41F5-AACC-46F2228B2329}" type="pres">
      <dgm:prSet presAssocID="{7208E707-4CCB-4347-AFB7-1E4D699158C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55DF23C-5310-4D7E-B708-EFC2A610BDFD}" type="pres">
      <dgm:prSet presAssocID="{51D3D9FF-4C64-4292-9AF6-51E6552507C3}" presName="Name8" presStyleCnt="0"/>
      <dgm:spPr/>
    </dgm:pt>
    <dgm:pt modelId="{3E6CDB87-8C39-4F9E-A16E-7225F2455D6D}" type="pres">
      <dgm:prSet presAssocID="{51D3D9FF-4C64-4292-9AF6-51E6552507C3}" presName="level" presStyleLbl="node1" presStyleIdx="1" presStyleCnt="3" custScaleY="99958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BCD6E0E-B514-4EFD-8559-9CDF8F34C48E}" type="pres">
      <dgm:prSet presAssocID="{51D3D9FF-4C64-4292-9AF6-51E6552507C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BFE1BE-F840-48E7-BD93-F1EDA412CEEC}" type="pres">
      <dgm:prSet presAssocID="{7B16FBBC-3EEC-4C03-9F48-DDC8BD40D5D3}" presName="Name8" presStyleCnt="0"/>
      <dgm:spPr/>
    </dgm:pt>
    <dgm:pt modelId="{8FC54239-12FE-4C2F-AF99-4B5185A30850}" type="pres">
      <dgm:prSet presAssocID="{7B16FBBC-3EEC-4C03-9F48-DDC8BD40D5D3}" presName="level" presStyleLbl="node1" presStyleIdx="2" presStyleCnt="3" custScaleY="59147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981A616-E320-442B-B8D8-4D02C3139726}" type="pres">
      <dgm:prSet presAssocID="{7B16FBBC-3EEC-4C03-9F48-DDC8BD40D5D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8B01366-CB95-482A-B47D-FDE9CF941044}" type="presOf" srcId="{7208E707-4CCB-4347-AFB7-1E4D699158CA}" destId="{3FB408BF-CCEB-4663-8DEA-414A269BF54B}" srcOrd="0" destOrd="0" presId="urn:microsoft.com/office/officeart/2005/8/layout/pyramid1"/>
    <dgm:cxn modelId="{468F205E-F513-4A63-AA34-068D173FE47F}" type="presOf" srcId="{7B16FBBC-3EEC-4C03-9F48-DDC8BD40D5D3}" destId="{0981A616-E320-442B-B8D8-4D02C3139726}" srcOrd="1" destOrd="0" presId="urn:microsoft.com/office/officeart/2005/8/layout/pyramid1"/>
    <dgm:cxn modelId="{894D6679-7BCE-487B-B16F-3007BF8B5CAF}" type="presOf" srcId="{51D3D9FF-4C64-4292-9AF6-51E6552507C3}" destId="{3BCD6E0E-B514-4EFD-8559-9CDF8F34C48E}" srcOrd="1" destOrd="0" presId="urn:microsoft.com/office/officeart/2005/8/layout/pyramid1"/>
    <dgm:cxn modelId="{10C203E3-3D27-477D-9E17-36A8263B2741}" type="presOf" srcId="{51D3D9FF-4C64-4292-9AF6-51E6552507C3}" destId="{3E6CDB87-8C39-4F9E-A16E-7225F2455D6D}" srcOrd="0" destOrd="0" presId="urn:microsoft.com/office/officeart/2005/8/layout/pyramid1"/>
    <dgm:cxn modelId="{82D91E59-CD5D-4E2C-9B84-D94510216216}" srcId="{9A3FCEAF-BC1C-4F4F-AEE7-266E10BBF37F}" destId="{51D3D9FF-4C64-4292-9AF6-51E6552507C3}" srcOrd="1" destOrd="0" parTransId="{B626FFEF-084E-49E4-9BCB-3286DB99EEEC}" sibTransId="{B27F330F-E141-463D-9236-6321DBBCF672}"/>
    <dgm:cxn modelId="{BB86409B-0745-4E83-9436-3319BD8FE7E8}" srcId="{9A3FCEAF-BC1C-4F4F-AEE7-266E10BBF37F}" destId="{7208E707-4CCB-4347-AFB7-1E4D699158CA}" srcOrd="0" destOrd="0" parTransId="{BB1CA800-F8F2-4785-8482-02FB72EDF108}" sibTransId="{EF21210F-0AC2-4DBE-A8C5-15F4DACED2B8}"/>
    <dgm:cxn modelId="{07712A35-60B8-4D65-A545-1995683B57DF}" type="presOf" srcId="{7208E707-4CCB-4347-AFB7-1E4D699158CA}" destId="{FBE17B98-4D66-41F5-AACC-46F2228B2329}" srcOrd="1" destOrd="0" presId="urn:microsoft.com/office/officeart/2005/8/layout/pyramid1"/>
    <dgm:cxn modelId="{8A5BDB01-A4DE-46CE-A2DC-72973FF3817E}" type="presOf" srcId="{7B16FBBC-3EEC-4C03-9F48-DDC8BD40D5D3}" destId="{8FC54239-12FE-4C2F-AF99-4B5185A30850}" srcOrd="0" destOrd="0" presId="urn:microsoft.com/office/officeart/2005/8/layout/pyramid1"/>
    <dgm:cxn modelId="{E228FB8E-2363-44F6-AA7F-92C2931E9337}" srcId="{9A3FCEAF-BC1C-4F4F-AEE7-266E10BBF37F}" destId="{7B16FBBC-3EEC-4C03-9F48-DDC8BD40D5D3}" srcOrd="2" destOrd="0" parTransId="{A9738D51-7498-4FAA-8716-7FD59DA27880}" sibTransId="{A43F982D-3B60-496E-A515-74BD66F7A565}"/>
    <dgm:cxn modelId="{E5E1ED55-FA99-4F78-9084-4CCA4A61C9D2}" type="presOf" srcId="{9A3FCEAF-BC1C-4F4F-AEE7-266E10BBF37F}" destId="{9242497D-1303-41F2-9855-6796CBCC445D}" srcOrd="0" destOrd="0" presId="urn:microsoft.com/office/officeart/2005/8/layout/pyramid1"/>
    <dgm:cxn modelId="{9C848633-B082-4F1F-8219-28DABEA3D45F}" type="presParOf" srcId="{9242497D-1303-41F2-9855-6796CBCC445D}" destId="{32C43929-7628-470F-A797-7A8F7E0E4582}" srcOrd="0" destOrd="0" presId="urn:microsoft.com/office/officeart/2005/8/layout/pyramid1"/>
    <dgm:cxn modelId="{03A2C1AD-9EA7-450B-9BEB-EF5112A8A611}" type="presParOf" srcId="{32C43929-7628-470F-A797-7A8F7E0E4582}" destId="{3FB408BF-CCEB-4663-8DEA-414A269BF54B}" srcOrd="0" destOrd="0" presId="urn:microsoft.com/office/officeart/2005/8/layout/pyramid1"/>
    <dgm:cxn modelId="{85560C3A-DD0B-49FF-BED0-6794FAE8D638}" type="presParOf" srcId="{32C43929-7628-470F-A797-7A8F7E0E4582}" destId="{FBE17B98-4D66-41F5-AACC-46F2228B2329}" srcOrd="1" destOrd="0" presId="urn:microsoft.com/office/officeart/2005/8/layout/pyramid1"/>
    <dgm:cxn modelId="{0ADE57E5-4A4C-4AAE-8779-17B255168139}" type="presParOf" srcId="{9242497D-1303-41F2-9855-6796CBCC445D}" destId="{D55DF23C-5310-4D7E-B708-EFC2A610BDFD}" srcOrd="1" destOrd="0" presId="urn:microsoft.com/office/officeart/2005/8/layout/pyramid1"/>
    <dgm:cxn modelId="{67734A92-9CF9-4933-995B-98844E9F5C76}" type="presParOf" srcId="{D55DF23C-5310-4D7E-B708-EFC2A610BDFD}" destId="{3E6CDB87-8C39-4F9E-A16E-7225F2455D6D}" srcOrd="0" destOrd="0" presId="urn:microsoft.com/office/officeart/2005/8/layout/pyramid1"/>
    <dgm:cxn modelId="{A3CD46C0-1925-4061-A722-F62AED9E3806}" type="presParOf" srcId="{D55DF23C-5310-4D7E-B708-EFC2A610BDFD}" destId="{3BCD6E0E-B514-4EFD-8559-9CDF8F34C48E}" srcOrd="1" destOrd="0" presId="urn:microsoft.com/office/officeart/2005/8/layout/pyramid1"/>
    <dgm:cxn modelId="{5B14881D-4EF2-4EA4-A70A-0D73A38EE31F}" type="presParOf" srcId="{9242497D-1303-41F2-9855-6796CBCC445D}" destId="{60BFE1BE-F840-48E7-BD93-F1EDA412CEEC}" srcOrd="2" destOrd="0" presId="urn:microsoft.com/office/officeart/2005/8/layout/pyramid1"/>
    <dgm:cxn modelId="{CC309B80-FB54-4693-AD37-E8A9E38C4114}" type="presParOf" srcId="{60BFE1BE-F840-48E7-BD93-F1EDA412CEEC}" destId="{8FC54239-12FE-4C2F-AF99-4B5185A30850}" srcOrd="0" destOrd="0" presId="urn:microsoft.com/office/officeart/2005/8/layout/pyramid1"/>
    <dgm:cxn modelId="{8C8D350B-A19A-4AC1-A56C-8A33166A8F7A}" type="presParOf" srcId="{60BFE1BE-F840-48E7-BD93-F1EDA412CEEC}" destId="{0981A616-E320-442B-B8D8-4D02C3139726}" srcOrd="1" destOrd="0" presId="urn:microsoft.com/office/officeart/2005/8/layout/pyramid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408BF-CCEB-4663-8DEA-414A269BF54B}">
      <dsp:nvSpPr>
        <dsp:cNvPr id="0" name=""/>
        <dsp:cNvSpPr/>
      </dsp:nvSpPr>
      <dsp:spPr>
        <a:xfrm>
          <a:off x="640614" y="0"/>
          <a:ext cx="805271" cy="575116"/>
        </a:xfrm>
        <a:prstGeom prst="trapezoid">
          <a:avLst>
            <a:gd name="adj" fmla="val 70009"/>
          </a:avLst>
        </a:prstGeom>
        <a:solidFill>
          <a:schemeClr val="bg1"/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>
            <a:solidFill>
              <a:srgbClr val="FF0000"/>
            </a:solidFill>
          </a:endParaRPr>
        </a:p>
      </dsp:txBody>
      <dsp:txXfrm>
        <a:off x="640614" y="0"/>
        <a:ext cx="805271" cy="575116"/>
      </dsp:txXfrm>
    </dsp:sp>
    <dsp:sp modelId="{3E6CDB87-8C39-4F9E-A16E-7225F2455D6D}">
      <dsp:nvSpPr>
        <dsp:cNvPr id="0" name=""/>
        <dsp:cNvSpPr/>
      </dsp:nvSpPr>
      <dsp:spPr>
        <a:xfrm>
          <a:off x="238147" y="575116"/>
          <a:ext cx="1610205" cy="574875"/>
        </a:xfrm>
        <a:prstGeom prst="trapezoid">
          <a:avLst>
            <a:gd name="adj" fmla="val 70009"/>
          </a:avLst>
        </a:pr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519933" y="575116"/>
        <a:ext cx="1046633" cy="574875"/>
      </dsp:txXfrm>
    </dsp:sp>
    <dsp:sp modelId="{8FC54239-12FE-4C2F-AF99-4B5185A30850}">
      <dsp:nvSpPr>
        <dsp:cNvPr id="0" name=""/>
        <dsp:cNvSpPr/>
      </dsp:nvSpPr>
      <dsp:spPr>
        <a:xfrm>
          <a:off x="0" y="1149991"/>
          <a:ext cx="2086500" cy="340164"/>
        </a:xfrm>
        <a:prstGeom prst="trapezoid">
          <a:avLst>
            <a:gd name="adj" fmla="val 70009"/>
          </a:avLst>
        </a:prstGeom>
        <a:noFill/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365137" y="1149991"/>
        <a:ext cx="1356225" cy="340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332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488" y="9440332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r">
              <a:defRPr sz="1200"/>
            </a:lvl1pPr>
          </a:lstStyle>
          <a:p>
            <a:fld id="{D6D0DE79-363F-4BF4-9958-1A1960F25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quarter" idx="1"/>
          </p:nvPr>
        </p:nvSpPr>
        <p:spPr>
          <a:xfrm>
            <a:off x="3855488" y="0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r">
              <a:defRPr sz="1200"/>
            </a:lvl1pPr>
          </a:lstStyle>
          <a:p>
            <a:fld id="{2F0CC921-A2DA-413D-9C77-595C624F65E8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688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488" y="0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r">
              <a:defRPr sz="1200"/>
            </a:lvl1pPr>
          </a:lstStyle>
          <a:p>
            <a:fld id="{4812AF01-0A7D-4F6C-8A72-FEB4E4FEB058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87" tIns="45094" rIns="90187" bIns="4509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4" y="4782934"/>
            <a:ext cx="5446072" cy="3913595"/>
          </a:xfrm>
          <a:prstGeom prst="rect">
            <a:avLst/>
          </a:prstGeom>
        </p:spPr>
        <p:txBody>
          <a:bodyPr vert="horz" lIns="90187" tIns="45094" rIns="90187" bIns="4509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332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488" y="9440332"/>
            <a:ext cx="2950151" cy="499007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r">
              <a:defRPr sz="1200"/>
            </a:lvl1pPr>
          </a:lstStyle>
          <a:p>
            <a:fld id="{9AE1544B-2857-4BCA-9500-5411B6D45D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243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745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789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95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372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89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653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878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563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992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232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791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E25DC-4E9E-4CF5-8DD3-0E31E67C1C9B}" type="datetimeFigureOut">
              <a:rPr kumimoji="1" lang="ja-JP" altLang="en-US" smtClean="0"/>
              <a:t>2023/3/7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D466B-7F1A-4E39-947A-D81AC6EC370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693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828"/>
            <a:ext cx="8420709" cy="373486"/>
          </a:xfrm>
        </p:spPr>
        <p:txBody>
          <a:bodyPr anchor="ctr">
            <a:normAutofit fontScale="90000"/>
          </a:bodyPr>
          <a:lstStyle/>
          <a:p>
            <a:pPr algn="dist"/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令和４年度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医療機器等基準評価検討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部会 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～</a:t>
            </a:r>
            <a:r>
              <a:rPr lang="en-US" altLang="ja-JP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｢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改正ＱＭＳ省令にて文書化が求められる手順書モデル</a:t>
            </a:r>
            <a:r>
              <a:rPr lang="en-US" altLang="ja-JP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｣</a:t>
            </a:r>
            <a:r>
              <a:rPr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の作成について～</a:t>
            </a:r>
            <a:endParaRPr lang="ja-JP" altLang="en-US" sz="1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373486"/>
            <a:ext cx="9118242" cy="6465463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lang="ja-JP" altLang="en-US" sz="10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．</a:t>
            </a: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ＱＭＳ省令</a:t>
            </a:r>
            <a:r>
              <a:rPr lang="ja-JP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zh-CN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平成</a:t>
            </a:r>
            <a:r>
              <a:rPr lang="en-US" altLang="ja-JP" sz="9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16</a:t>
            </a:r>
            <a:r>
              <a:rPr lang="zh-CN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lang="zh-CN" altLang="en-US" sz="9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厚生労働</a:t>
            </a:r>
            <a:r>
              <a:rPr lang="zh-CN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省令第</a:t>
            </a:r>
            <a:r>
              <a:rPr lang="en-US" altLang="ja-JP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169</a:t>
            </a:r>
            <a:r>
              <a:rPr lang="zh-CN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号</a:t>
            </a:r>
            <a:r>
              <a:rPr lang="ja-JP" altLang="en-US" sz="9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とは</a:t>
            </a:r>
            <a:endParaRPr lang="en-US" altLang="ja-JP" sz="1050" u="sng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   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（ＱＭＳ：</a:t>
            </a:r>
            <a:r>
              <a:rPr lang="ja-JP" altLang="en-US" sz="8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Ｑ</a:t>
            </a:r>
            <a:r>
              <a:rPr lang="en-US" altLang="ja-JP" sz="8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uality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Ｍ</a:t>
            </a:r>
            <a:r>
              <a:rPr lang="en-US" altLang="ja-JP" sz="8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anagement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Ｓ</a:t>
            </a:r>
            <a:r>
              <a:rPr lang="en-US" altLang="ja-JP" sz="8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ystem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(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品質管理監督システム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『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医療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機器及び体外診断用医薬品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 製造管理 及び 品質管理 の基準 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』</a:t>
            </a:r>
          </a:p>
          <a:p>
            <a:pPr marL="0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国際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整合性という観点から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en-US" altLang="ja-JP" sz="8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ISO</a:t>
            </a:r>
            <a:r>
              <a:rPr lang="ja-JP" altLang="en-US" sz="8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ja-JP" sz="8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13485</a:t>
            </a:r>
            <a:r>
              <a:rPr lang="en-US" altLang="ja-JP" sz="8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踏まえて制定された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省令。</a:t>
            </a:r>
            <a:endParaRPr lang="en-US" altLang="ja-JP" sz="10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0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0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00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．「品質管理監督システム基準書モデル」の作成（平成</a:t>
            </a:r>
            <a:r>
              <a:rPr lang="en-US" altLang="ja-JP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27</a:t>
            </a: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年度）</a:t>
            </a:r>
            <a:endParaRPr lang="en-US" altLang="ja-JP" sz="1000" u="sng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◆平成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26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月の薬事法改正により、ＱＭＳ省令も改正。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◆ＱＭＳ省令に基づき、医療機器及び体外診断用医薬品（以下「医療機器等」という。）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製造販売業者（メーカー）は、一定の品質の医療機器等を市場に出荷するための方法や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消費者から寄せられる品質に関する情報の対応方法等について、あらかじめルール化し、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実施すること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が必要となった。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→　</a:t>
            </a:r>
            <a:r>
              <a:rPr lang="ja-JP" altLang="en-US" sz="800" u="wavyHeavy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ルールを明確にした文書（手順書や記録様式）が必要。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→　</a:t>
            </a:r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ISO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（国際標準化機構）をベースに作成されたＱＭＳ省令は、文章が難解であるため、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事業者は対応に苦慮。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◆本府では、ＱＭＳ省令にて要求される文書や記録について、</a:t>
            </a:r>
            <a:r>
              <a:rPr lang="ja-JP" altLang="en-US" sz="8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モデル</a:t>
            </a:r>
            <a:r>
              <a:rPr lang="ja-JP" altLang="en-US" sz="8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を作成し、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事業者が行う品質・安全性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確保に寄与するとともに、業界全体のレベルアップを図った。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  （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平成</a:t>
            </a:r>
            <a:r>
              <a:rPr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27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年度部会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成果物 </a:t>
            </a:r>
            <a:r>
              <a:rPr lang="en-US" altLang="ja-JP" sz="800" b="1" u="sng" baseline="30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800" b="1" u="sng" baseline="30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「品質管理監督システム基準書モデル」、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「品質管理監督システム基準書モデル別冊様式集」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0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３．ＱＭＳ省令の改正</a:t>
            </a:r>
            <a:endParaRPr lang="en-US" altLang="ja-JP" sz="1000" u="sng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◆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ISO13485 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が改正（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ISO13485:2008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→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2016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）された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ことに伴い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、整合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を図ることを目的と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して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ＱＭＳ省令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が一部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改正。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（令和３年厚生労働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省令第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60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号）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◆これに伴い、令和３年度は、改正内容に沿って </a:t>
            </a:r>
            <a:r>
              <a:rPr lang="ja-JP" altLang="en-US" sz="8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モデル</a:t>
            </a:r>
            <a:r>
              <a:rPr lang="en-US" altLang="ja-JP" sz="800" b="1" u="sng" baseline="30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800" b="1" u="sng" baseline="30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lang="ja-JP" altLang="en-US" sz="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を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改訂。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（令和３年度成果物）</a:t>
            </a:r>
            <a:endParaRPr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「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品質管理監督システム基準書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モデル（第２版）」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「</a:t>
            </a: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品質管理監督システム基準書モデル別冊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様式集（第２版）」</a:t>
            </a:r>
            <a:endParaRPr lang="en-US" altLang="ja-JP" sz="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5" name="直線コネクタ 4"/>
          <p:cNvCxnSpPr>
            <a:stCxn id="3" idx="0"/>
            <a:endCxn id="3" idx="2"/>
          </p:cNvCxnSpPr>
          <p:nvPr/>
        </p:nvCxnSpPr>
        <p:spPr>
          <a:xfrm>
            <a:off x="4559121" y="373486"/>
            <a:ext cx="0" cy="6465463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下矢印 5"/>
          <p:cNvSpPr/>
          <p:nvPr/>
        </p:nvSpPr>
        <p:spPr>
          <a:xfrm>
            <a:off x="1954214" y="1308265"/>
            <a:ext cx="150813" cy="9501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164989" y="1408148"/>
            <a:ext cx="4203476" cy="516758"/>
          </a:xfrm>
          <a:prstGeom prst="roundRect">
            <a:avLst>
              <a:gd name="adj" fmla="val 699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・医療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機器における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品質管理監督システム（ＱＭＳ）の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国際規格。</a:t>
            </a:r>
          </a:p>
          <a:p>
            <a:pPr>
              <a:lnSpc>
                <a:spcPts val="11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・医療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機器のライフサイクル（設計・開発から製造、保管、流通、設置、廃棄・処分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至る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まで。関連する技術支援の提供などを含む。）に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関するＱＭＳの要求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事項を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規定。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279779" y="5645693"/>
            <a:ext cx="4088686" cy="370621"/>
          </a:xfrm>
          <a:prstGeom prst="roundRect">
            <a:avLst>
              <a:gd name="adj" fmla="val 699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公布 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、施行　：　令和３年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３月</a:t>
            </a:r>
            <a:r>
              <a:rPr kumimoji="1" lang="en-US" altLang="ja-JP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26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endParaRPr kumimoji="1" lang="ja-JP" altLang="en-US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経 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過 措 置　：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施行後３年（～令和６年３月</a:t>
            </a:r>
            <a:r>
              <a:rPr kumimoji="1" lang="en-US" altLang="ja-JP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25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日）</a:t>
            </a:r>
            <a:endParaRPr kumimoji="1" lang="ja-JP" altLang="en-US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584789" y="363962"/>
            <a:ext cx="4527461" cy="64940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４．本府の取組み（今年度の審議内容）</a:t>
            </a:r>
            <a:endParaRPr kumimoji="1" lang="en-US" altLang="ja-JP" sz="1000" u="sng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1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◆改正ＱＭＳ省令で、文書化が求められる手順について、手順書モデルを作成。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◆品質管理監督システム基準書モデル（第２版）及び様式集（第２版）の記載整備。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５．今後の予定</a:t>
            </a:r>
            <a:endParaRPr kumimoji="1" lang="en-US" altLang="ja-JP" sz="1000" u="sng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◆各成果物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周知 </a:t>
            </a:r>
            <a:r>
              <a:rPr kumimoji="1" lang="en-US" altLang="ja-JP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①関係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団体へ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通知、②本府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のホームページに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掲載、③講習会で周知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ja-JP" altLang="en-US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◆各成果物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検証 </a:t>
            </a:r>
            <a:r>
              <a:rPr kumimoji="1" lang="en-US" altLang="ja-JP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各製造販売業者（メーカー）への立入調査時などに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事業者から意見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 聞き取り、今後の改訂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の参考とする。</a:t>
            </a:r>
          </a:p>
          <a:p>
            <a:pPr>
              <a:lnSpc>
                <a:spcPts val="10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６．次年度以降の取組み</a:t>
            </a:r>
            <a:endParaRPr kumimoji="1" lang="en-US" altLang="ja-JP" sz="1000" u="sng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◆ＱＭＳ省令で要求される </a:t>
            </a:r>
            <a:r>
              <a:rPr kumimoji="1" lang="ja-JP" altLang="en-US" sz="8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文書（手順書を除く。）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の作成に係る手引き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ＱＭＳ省令で作成が求められる文書について、考え方や作成例を示し、事業者を支援。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令和３年度から令和５年度までの成果物をあわせて、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ＱＭＳ省令を網羅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した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 品質管理監督システムに係る文書・記録のモデルを目指す。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2" name="四角形吹き出し 61"/>
          <p:cNvSpPr/>
          <p:nvPr/>
        </p:nvSpPr>
        <p:spPr>
          <a:xfrm>
            <a:off x="4632671" y="2808041"/>
            <a:ext cx="4434883" cy="1106280"/>
          </a:xfrm>
          <a:prstGeom prst="wedgeRectCallout">
            <a:avLst>
              <a:gd name="adj1" fmla="val 11309"/>
              <a:gd name="adj2" fmla="val 5015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800" b="1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手順書モデルの</a:t>
            </a:r>
            <a:r>
              <a:rPr kumimoji="1" lang="ja-JP" altLang="en-US" sz="800" b="1" u="sng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作成</a:t>
            </a:r>
            <a:r>
              <a:rPr kumimoji="1" lang="ja-JP" altLang="en-US" sz="800" b="1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のポイント</a:t>
            </a:r>
            <a:endParaRPr kumimoji="1" lang="en-US" altLang="ja-JP" sz="800" b="1" u="sng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800" u="sng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1450" indent="-171450">
              <a:lnSpc>
                <a:spcPts val="1300"/>
              </a:lnSpc>
              <a:buFont typeface="Wingdings" panose="05000000000000000000" pitchFamily="2" charset="2"/>
              <a:buChar char="Ø"/>
            </a:pP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事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業者が業務（製造管理及び品質管理）の理解を深めるため、省令の文言をベースとした基準書モデルと紐付けを行い、より具体的な運用方法や流れ（手順）を例示。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1450" indent="-171450">
              <a:lnSpc>
                <a:spcPts val="1300"/>
              </a:lnSpc>
              <a:buFont typeface="Wingdings" panose="05000000000000000000" pitchFamily="2" charset="2"/>
              <a:buChar char="Ø"/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省令又は通知等で示される事項並びに具体的な事例の紹介等、理解のための解説を記載。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1450" indent="-171450">
              <a:lnSpc>
                <a:spcPts val="1300"/>
              </a:lnSpc>
              <a:buFont typeface="Wingdings" panose="05000000000000000000" pitchFamily="2" charset="2"/>
              <a:buChar char="Ø"/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その他、省令で求められる文書</a:t>
            </a:r>
            <a:r>
              <a:rPr kumimoji="1" lang="en-US" altLang="ja-JP" sz="800" b="1" u="sng" baseline="30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800" b="1" u="sng" baseline="30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、手順書</a:t>
            </a:r>
            <a:r>
              <a:rPr kumimoji="1" lang="en-US" altLang="ja-JP" sz="800" b="1" u="sng" baseline="30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800" b="1" u="sng" baseline="30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、記録について、より明確となるよう基準書モデルを記載整備し、手順書モデルの作成に伴う記録様式</a:t>
            </a:r>
            <a:r>
              <a:rPr kumimoji="1" lang="ja-JP" altLang="en-US" sz="8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を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追加、修正。</a:t>
            </a:r>
            <a:endParaRPr kumimoji="1" lang="ja-JP" altLang="en-US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4632671" y="3980731"/>
            <a:ext cx="4434884" cy="647606"/>
          </a:xfrm>
          <a:prstGeom prst="roundRect">
            <a:avLst>
              <a:gd name="adj" fmla="val 2603"/>
            </a:avLst>
          </a:prstGeom>
          <a:ln w="9525"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en-US" altLang="ja-JP" sz="7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7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２）「文書</a:t>
            </a:r>
            <a:r>
              <a:rPr kumimoji="1" lang="ja-JP" altLang="en-US" sz="7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（品質管理監督文書）</a:t>
            </a:r>
            <a:r>
              <a:rPr kumimoji="1" lang="ja-JP" altLang="en-US" sz="7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」、「手順書」</a:t>
            </a:r>
            <a:r>
              <a:rPr kumimoji="1" lang="ja-JP" altLang="en-US" sz="7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とは</a:t>
            </a:r>
            <a:r>
              <a:rPr kumimoji="1" lang="ja-JP" altLang="en-US" sz="7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kumimoji="1" lang="en-US" altLang="ja-JP" sz="7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7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「文書」とは、事業者が製品の品質に関して管理・監督を行うために必要な文書（例：品質方針や品質　</a:t>
            </a:r>
            <a:endParaRPr kumimoji="1" lang="en-US" altLang="ja-JP" sz="7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7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7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目標、作業環境の条件等）を言い、「手順書（手順を記載した文書）」を含む。</a:t>
            </a:r>
            <a:endParaRPr kumimoji="1" lang="en-US" altLang="ja-JP" sz="7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4713593" y="999745"/>
            <a:ext cx="2086500" cy="1741887"/>
            <a:chOff x="6983801" y="2395783"/>
            <a:chExt cx="1693595" cy="1741887"/>
          </a:xfrm>
        </p:grpSpPr>
        <p:graphicFrame>
          <p:nvGraphicFramePr>
            <p:cNvPr id="78" name="図表 77"/>
            <p:cNvGraphicFramePr/>
            <p:nvPr>
              <p:extLst>
                <p:ext uri="{D42A27DB-BD31-4B8C-83A1-F6EECF244321}">
                  <p14:modId xmlns:p14="http://schemas.microsoft.com/office/powerpoint/2010/main" val="1178064650"/>
                </p:ext>
              </p:extLst>
            </p:nvPr>
          </p:nvGraphicFramePr>
          <p:xfrm>
            <a:off x="6983801" y="2395783"/>
            <a:ext cx="1693595" cy="149015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4" name="テキスト ボックス 83"/>
            <p:cNvSpPr txBox="1"/>
            <p:nvPr/>
          </p:nvSpPr>
          <p:spPr>
            <a:xfrm>
              <a:off x="7476724" y="3628370"/>
              <a:ext cx="70428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記　　録</a:t>
              </a:r>
              <a:endParaRPr kumimoji="1"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6987920" y="3922226"/>
              <a:ext cx="1681898" cy="2154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ja-JP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【</a:t>
              </a:r>
              <a:r>
                <a:rPr lang="ja-JP" altLang="en-US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文書の体系（イメージ）</a:t>
              </a:r>
              <a:r>
                <a:rPr lang="en-US" altLang="ja-JP" sz="8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】</a:t>
              </a:r>
              <a:endPara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sp>
        <p:nvSpPr>
          <p:cNvPr id="45" name="テキスト ボックス 10"/>
          <p:cNvSpPr txBox="1"/>
          <p:nvPr/>
        </p:nvSpPr>
        <p:spPr>
          <a:xfrm>
            <a:off x="8402426" y="73622"/>
            <a:ext cx="684069" cy="1991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700" b="1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700" b="1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r>
              <a:rPr lang="ja-JP" sz="700" b="1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－２</a:t>
            </a:r>
            <a:endParaRPr lang="ja-JP" sz="7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線吹き出し 1 (枠付き) 10"/>
          <p:cNvSpPr/>
          <p:nvPr/>
        </p:nvSpPr>
        <p:spPr>
          <a:xfrm>
            <a:off x="6890572" y="1015424"/>
            <a:ext cx="1853889" cy="336215"/>
          </a:xfrm>
          <a:prstGeom prst="borderCallout1">
            <a:avLst>
              <a:gd name="adj1" fmla="val 50000"/>
              <a:gd name="adj2" fmla="val -263"/>
              <a:gd name="adj3" fmla="val 94940"/>
              <a:gd name="adj4" fmla="val -48040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品質管理監督システム基準書モデル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（第</a:t>
            </a:r>
            <a:r>
              <a:rPr kumimoji="1" lang="ja-JP" altLang="en-US" sz="1100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３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版）</a:t>
            </a:r>
            <a:endParaRPr kumimoji="1" lang="ja-JP" altLang="en-US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024669" y="2524328"/>
            <a:ext cx="1585697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令和４年度　部会成果物</a:t>
            </a:r>
            <a:r>
              <a:rPr lang="en-US" altLang="ja-JP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7" name="線吹き出し 1 (枠付き) 26"/>
          <p:cNvSpPr/>
          <p:nvPr/>
        </p:nvSpPr>
        <p:spPr>
          <a:xfrm>
            <a:off x="6885527" y="2070695"/>
            <a:ext cx="1858934" cy="346416"/>
          </a:xfrm>
          <a:prstGeom prst="borderCallout1">
            <a:avLst>
              <a:gd name="adj1" fmla="val 50000"/>
              <a:gd name="adj2" fmla="val -263"/>
              <a:gd name="adj3" fmla="val 71009"/>
              <a:gd name="adj4" fmla="val -11705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品質管理監督システム基準書モデル</a:t>
            </a:r>
            <a:endParaRPr kumimoji="1" lang="en-US" altLang="ja-JP" sz="8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>
              <a:lnSpc>
                <a:spcPts val="10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別冊様式集（第</a:t>
            </a:r>
            <a:r>
              <a:rPr kumimoji="1" lang="ja-JP" altLang="en-US" sz="1100" u="sng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３</a:t>
            </a:r>
            <a:r>
              <a:rPr kumimoji="1" lang="ja-JP" altLang="en-US" sz="8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版）</a:t>
            </a:r>
            <a:endParaRPr kumimoji="1" lang="ja-JP" altLang="en-US" sz="8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8" name="線吹き出し 1 (枠付き) 27"/>
          <p:cNvSpPr/>
          <p:nvPr/>
        </p:nvSpPr>
        <p:spPr>
          <a:xfrm>
            <a:off x="6896560" y="1580881"/>
            <a:ext cx="1855940" cy="339650"/>
          </a:xfrm>
          <a:prstGeom prst="borderCallout1">
            <a:avLst>
              <a:gd name="adj1" fmla="val 50000"/>
              <a:gd name="adj2" fmla="val -263"/>
              <a:gd name="adj3" fmla="val 117980"/>
              <a:gd name="adj4" fmla="val -39167"/>
            </a:avLst>
          </a:prstGeom>
          <a:solidFill>
            <a:schemeClr val="bg1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品質管理監督システム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基準書</a:t>
            </a:r>
            <a:endParaRPr kumimoji="1" lang="en-US" altLang="ja-JP" sz="900" b="1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手順書モデル集</a:t>
            </a:r>
            <a:endParaRPr kumimoji="1" lang="ja-JP" altLang="en-US" sz="9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497731" y="1608304"/>
            <a:ext cx="5139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文　書</a:t>
            </a:r>
            <a:endParaRPr kumimoji="1"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376949" y="1100853"/>
            <a:ext cx="771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800" b="1" u="sng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品質</a:t>
            </a:r>
            <a:endParaRPr kumimoji="1"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マニュアル</a:t>
            </a:r>
            <a:endParaRPr kumimoji="1"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357364" y="1823748"/>
            <a:ext cx="810560" cy="270893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505666" y="1850041"/>
            <a:ext cx="5139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手順書</a:t>
            </a:r>
            <a:endParaRPr kumimoji="1" lang="en-US" altLang="ja-JP" sz="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891610" y="1017792"/>
            <a:ext cx="1853889" cy="333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6892138" y="1591862"/>
            <a:ext cx="1859337" cy="3362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6890017" y="2076545"/>
            <a:ext cx="1858934" cy="3434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083911" y="1309960"/>
            <a:ext cx="9028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（記載整備のみ）</a:t>
            </a:r>
            <a:endParaRPr kumimoji="1" lang="ja-JP" altLang="en-US" sz="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083910" y="2378525"/>
            <a:ext cx="9028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（記載整備のみ）</a:t>
            </a:r>
            <a:endParaRPr kumimoji="1" lang="ja-JP" altLang="en-US" sz="7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5348682" y="1573672"/>
            <a:ext cx="82213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75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1008</Words>
  <Application>Microsoft Office PowerPoint</Application>
  <PresentationFormat>画面に合わせる (4:3)</PresentationFormat>
  <Paragraphs>119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令和４年度医療機器等基準評価検討部会 ～｢改正ＱＭＳ省令にて文書化が求められる手順書モデル｣の作成について～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2023-03-07T00:21:39Z</dcterms:created>
  <dcterms:modified xsi:type="dcterms:W3CDTF">2023-03-07T00:21:51Z</dcterms:modified>
</cp:coreProperties>
</file>