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21117211465192"/>
          <c:y val="9.4581613421670291E-2"/>
          <c:w val="0.66611802556938449"/>
          <c:h val="0.78297131360782546"/>
        </c:manualLayout>
      </c:layout>
      <c:lineChart>
        <c:grouping val="standard"/>
        <c:varyColors val="0"/>
        <c:ser>
          <c:idx val="0"/>
          <c:order val="0"/>
          <c:tx>
            <c:strRef>
              <c:f>推移!$B$2</c:f>
              <c:strCache>
                <c:ptCount val="1"/>
                <c:pt idx="0">
                  <c:v>全国</c:v>
                </c:pt>
              </c:strCache>
            </c:strRef>
          </c:tx>
          <c:spPr>
            <a:ln>
              <a:prstDash val="sysDash"/>
            </a:ln>
          </c:spPr>
          <c:marker>
            <c:spPr>
              <a:ln>
                <a:prstDash val="sysDash"/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推移!$C$1:$F$1</c:f>
              <c:strCache>
                <c:ptCount val="4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</c:strCache>
            </c:strRef>
          </c:cat>
          <c:val>
            <c:numRef>
              <c:f>推移!$C$2:$F$2</c:f>
              <c:numCache>
                <c:formatCode>0.0_);[Red]\(0.0\)</c:formatCode>
                <c:ptCount val="4"/>
                <c:pt idx="0">
                  <c:v>58.4</c:v>
                </c:pt>
                <c:pt idx="1">
                  <c:v>63.1</c:v>
                </c:pt>
                <c:pt idx="2">
                  <c:v>68.599999999999994</c:v>
                </c:pt>
                <c:pt idx="3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50-41CC-9959-39AD92D2A0BB}"/>
            </c:ext>
          </c:extLst>
        </c:ser>
        <c:ser>
          <c:idx val="1"/>
          <c:order val="1"/>
          <c:tx>
            <c:strRef>
              <c:f>推移!$B$3</c:f>
              <c:strCache>
                <c:ptCount val="1"/>
                <c:pt idx="0">
                  <c:v>大阪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推移!$C$1:$F$1</c:f>
              <c:strCache>
                <c:ptCount val="4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</c:strCache>
            </c:strRef>
          </c:cat>
          <c:val>
            <c:numRef>
              <c:f>推移!$C$3:$F$3</c:f>
              <c:numCache>
                <c:formatCode>0.0_);[Red]\(0.0\)</c:formatCode>
                <c:ptCount val="4"/>
                <c:pt idx="0">
                  <c:v>55.3</c:v>
                </c:pt>
                <c:pt idx="1">
                  <c:v>60.2</c:v>
                </c:pt>
                <c:pt idx="2">
                  <c:v>65.5</c:v>
                </c:pt>
                <c:pt idx="3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50-41CC-9959-39AD92D2A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9087392"/>
        <c:axId val="1"/>
      </c:lineChart>
      <c:catAx>
        <c:axId val="193908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ＭＳ 明朝" panose="02020609040205080304" pitchFamily="17" charset="-128"/>
                <a:ea typeface="ＭＳ 明朝" panose="02020609040205080304" pitchFamily="17" charset="-128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0"/>
          <c:min val="40"/>
        </c:scaling>
        <c:delete val="0"/>
        <c:axPos val="l"/>
        <c:majorGridlines/>
        <c:numFmt formatCode="0.0_);[Red]\(0.0\)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ＭＳ 明朝" panose="02020609040205080304" pitchFamily="17" charset="-128"/>
                <a:ea typeface="ＭＳ 明朝" panose="02020609040205080304" pitchFamily="17" charset="-128"/>
              </a:defRPr>
            </a:pPr>
            <a:endParaRPr lang="ja-JP"/>
          </a:p>
        </c:txPr>
        <c:crossAx val="193908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56331715518802"/>
          <c:y val="0.41242261877028685"/>
          <c:w val="0.20843668284481198"/>
          <c:h val="0.29262855456677384"/>
        </c:manualLayout>
      </c:layout>
      <c:overlay val="0"/>
      <c:txPr>
        <a:bodyPr/>
        <a:lstStyle/>
        <a:p>
          <a:pPr>
            <a:defRPr sz="900">
              <a:latin typeface="ＭＳ 明朝" panose="02020609040205080304" pitchFamily="17" charset="-128"/>
              <a:ea typeface="ＭＳ 明朝" panose="02020609040205080304" pitchFamily="17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0.03509</cdr:x>
      <cdr:y>0</cdr:y>
    </cdr:from>
    <cdr:to>
      <cdr:x>0.1205</cdr:x>
      <cdr:y>0.11111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34680" y="0"/>
          <a:ext cx="327878" cy="2402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800">
              <a:latin typeface="ＭＳ 明朝" panose="02020609040205080304" pitchFamily="17" charset="-128"/>
              <a:ea typeface="ＭＳ 明朝" panose="02020609040205080304" pitchFamily="17" charset="-128"/>
            </a:rPr>
            <a:t>(%)</a:t>
          </a:r>
          <a:endParaRPr lang="ja-JP" altLang="en-US" sz="800">
            <a:latin typeface="ＭＳ 明朝" panose="02020609040205080304" pitchFamily="17" charset="-128"/>
            <a:ea typeface="ＭＳ 明朝" panose="02020609040205080304" pitchFamily="17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AAF19-CD60-4D14-AD77-662810A5276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8EFB4-9C87-4CB0-B200-000C3C1BB8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22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5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19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17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8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3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4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18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8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3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53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F341-B8A1-46D7-BB19-3760569FEA6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19187-98FF-467A-8B27-2E4386C64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75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624" y="543016"/>
            <a:ext cx="67104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背景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285750" indent="-285750">
              <a:buFont typeface="ＭＳ ゴシック" panose="020B0609070205080204" pitchFamily="49" charset="-128"/>
              <a:buChar char="○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年８月 大阪府後発医薬品安心使用促進のための協議会を設置</a:t>
            </a:r>
          </a:p>
          <a:p>
            <a:pPr marL="285750" indent="-285750">
              <a:buFont typeface="ＭＳ ゴシック" panose="020B0609070205080204" pitchFamily="49" charset="-128"/>
              <a:buChar char="○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おける後発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医薬品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使用割合（院外処方箋調剤）は平成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時点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70.0%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（全国平均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73.0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で第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85750" indent="-285750">
              <a:buFont typeface="ＭＳ ゴシック" panose="020B0609070205080204" pitchFamily="49" charset="-128"/>
              <a:buChar char="○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国から重点地域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として大阪府が指定を受け、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重点地域使用促進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強化事業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 </a:t>
            </a:r>
            <a:endParaRPr lang="ja-JP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8016" y="6552251"/>
            <a:ext cx="669958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kumimoji="1"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．薬局に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おいて一度後発医薬品を拒否した患者には再度勧めることが</a:t>
            </a:r>
            <a:endParaRPr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少ない</a:t>
            </a:r>
            <a:endParaRPr lang="ja-JP" altLang="en-US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２．患者に対する後発医薬品についての正しい情報の周知</a:t>
            </a:r>
            <a:endParaRPr lang="ja-JP" altLang="en-US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年度の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取組み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285750" indent="-285750" eaLnBrk="0" fontAlgn="base" latinLnBrk="1" hangingPunct="0">
              <a:buFont typeface="ＭＳ ゴシック" panose="020B0609070205080204" pitchFamily="49" charset="-128"/>
              <a:buChar char="○"/>
            </a:pP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医師・歯科医師と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薬局薬剤師が協力しながら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、後発医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薬品の安心使用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を推進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するために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、２つの取組みを実施</a:t>
            </a:r>
            <a:endParaRPr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base" latinLnBrk="1" hangingPunct="0"/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取組①　薬局における患者啓発と意識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</a:p>
          <a:p>
            <a:pPr eaLnBrk="0" fontAlgn="base" latinLnBrk="1" hangingPunct="0"/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取組②　地域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におけるモデル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</a:t>
            </a:r>
            <a:endParaRPr lang="ja-JP" altLang="en-US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905" y="0"/>
            <a:ext cx="6292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/>
              <a:t>大阪府</a:t>
            </a:r>
            <a:r>
              <a:rPr lang="ja-JP" altLang="en-US" sz="2400" b="1" dirty="0"/>
              <a:t>後発医薬品安心使用促進事業について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8328" y="2224805"/>
            <a:ext cx="66967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大阪府の現状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lvl="0"/>
            <a:r>
              <a:rPr lang="ja-JP" altLang="en-US" sz="1600" b="1" dirty="0" smtClean="0"/>
              <a:t>　</a:t>
            </a:r>
            <a:r>
              <a:rPr lang="ja-JP" altLang="ja-JP" sz="1600" b="1" u="sng" dirty="0" smtClean="0"/>
              <a:t>後発医</a:t>
            </a:r>
            <a:r>
              <a:rPr lang="ja-JP" altLang="ja-JP" sz="1600" b="1" u="sng" dirty="0"/>
              <a:t>薬品の使用割合　</a:t>
            </a:r>
            <a:endParaRPr lang="ja-JP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 smtClean="0"/>
              <a:t>後発医</a:t>
            </a:r>
            <a:r>
              <a:rPr lang="ja-JP" altLang="ja-JP" sz="1600" dirty="0"/>
              <a:t>薬品の使用割合（数量ベース）は、大阪府、全国とも年々増加して</a:t>
            </a:r>
            <a:r>
              <a:rPr lang="ja-JP" altLang="ja-JP" sz="1600" dirty="0" err="1" smtClean="0"/>
              <a:t>い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ja-JP" sz="1600" dirty="0" smtClean="0"/>
              <a:t>る</a:t>
            </a:r>
            <a:r>
              <a:rPr lang="ja-JP" altLang="ja-JP" sz="1600" dirty="0"/>
              <a:t>が、大阪府の使用割合は全国平均値を</a:t>
            </a:r>
            <a:r>
              <a:rPr lang="ja-JP" altLang="ja-JP" sz="1600" dirty="0" smtClean="0"/>
              <a:t>下回って</a:t>
            </a:r>
            <a:r>
              <a:rPr lang="ja-JP" altLang="en-US" sz="1600" dirty="0" smtClean="0"/>
              <a:t>い</a:t>
            </a:r>
            <a:r>
              <a:rPr lang="ja-JP" altLang="en-US" sz="1600" dirty="0"/>
              <a:t>る</a:t>
            </a:r>
            <a:endParaRPr lang="ja-JP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977455"/>
              </p:ext>
            </p:extLst>
          </p:nvPr>
        </p:nvGraphicFramePr>
        <p:xfrm>
          <a:off x="476672" y="3337186"/>
          <a:ext cx="4782510" cy="282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64704" y="602884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（後発医薬品の使用割合の算出方法 </a:t>
            </a:r>
            <a:r>
              <a:rPr lang="en-US" altLang="ja-JP" sz="1200" dirty="0">
                <a:latin typeface="+mn-ea"/>
              </a:rPr>
              <a:t>:</a:t>
            </a:r>
          </a:p>
          <a:p>
            <a:r>
              <a:rPr lang="en-US" altLang="ja-JP" sz="1200" dirty="0">
                <a:latin typeface="+mn-ea"/>
              </a:rPr>
              <a:t> </a:t>
            </a:r>
            <a:r>
              <a:rPr lang="ja-JP" altLang="en-US" sz="1200" dirty="0">
                <a:latin typeface="+mn-ea"/>
              </a:rPr>
              <a:t>　　　</a:t>
            </a:r>
            <a:r>
              <a:rPr lang="en-US" altLang="ja-JP" sz="1200" dirty="0">
                <a:latin typeface="+mn-ea"/>
              </a:rPr>
              <a:t>[</a:t>
            </a:r>
            <a:r>
              <a:rPr lang="ja-JP" altLang="en-US" sz="1200" dirty="0">
                <a:latin typeface="+mn-ea"/>
              </a:rPr>
              <a:t>後発医薬品の数量</a:t>
            </a:r>
            <a:r>
              <a:rPr lang="en-US" altLang="ja-JP" sz="1200" dirty="0">
                <a:latin typeface="+mn-ea"/>
              </a:rPr>
              <a:t>]/</a:t>
            </a:r>
            <a:r>
              <a:rPr lang="ja-JP" altLang="en-US" sz="1200" dirty="0">
                <a:latin typeface="+mn-ea"/>
              </a:rPr>
              <a:t>（</a:t>
            </a:r>
            <a:r>
              <a:rPr lang="en-US" altLang="ja-JP" sz="1200" dirty="0">
                <a:latin typeface="+mn-ea"/>
              </a:rPr>
              <a:t>[</a:t>
            </a:r>
            <a:r>
              <a:rPr lang="ja-JP" altLang="en-US" sz="1200" dirty="0">
                <a:latin typeface="+mn-ea"/>
              </a:rPr>
              <a:t>後発医薬品のある先発医薬品の数量</a:t>
            </a:r>
            <a:r>
              <a:rPr lang="en-US" altLang="ja-JP" sz="1200" dirty="0">
                <a:latin typeface="+mn-ea"/>
              </a:rPr>
              <a:t>]</a:t>
            </a:r>
            <a:r>
              <a:rPr lang="ja-JP" altLang="en-US" sz="1200" dirty="0">
                <a:latin typeface="+mn-ea"/>
              </a:rPr>
              <a:t>＋</a:t>
            </a:r>
            <a:r>
              <a:rPr lang="en-US" altLang="ja-JP" sz="1200" dirty="0">
                <a:latin typeface="+mn-ea"/>
              </a:rPr>
              <a:t>[</a:t>
            </a:r>
            <a:r>
              <a:rPr lang="ja-JP" altLang="en-US" sz="1200" dirty="0">
                <a:latin typeface="+mn-ea"/>
              </a:rPr>
              <a:t>後発医薬品の数量</a:t>
            </a:r>
            <a:r>
              <a:rPr lang="en-US" altLang="ja-JP" sz="1200" dirty="0">
                <a:latin typeface="+mn-ea"/>
              </a:rPr>
              <a:t>]</a:t>
            </a:r>
            <a:r>
              <a:rPr lang="ja-JP" altLang="en-US" sz="1200" dirty="0">
                <a:latin typeface="+mn-ea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0100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角丸四角形 105"/>
          <p:cNvSpPr/>
          <p:nvPr/>
        </p:nvSpPr>
        <p:spPr>
          <a:xfrm>
            <a:off x="306165" y="5803858"/>
            <a:ext cx="6299789" cy="762271"/>
          </a:xfrm>
          <a:prstGeom prst="roundRect">
            <a:avLst>
              <a:gd name="adj" fmla="val 6392"/>
            </a:avLst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50" dirty="0">
                <a:solidFill>
                  <a:schemeClr val="tx1"/>
                </a:solidFill>
                <a:latin typeface="+mn-ea"/>
              </a:rPr>
              <a:t>モデル</a:t>
            </a:r>
            <a:r>
              <a:rPr lang="ja-JP" altLang="en-US" sz="1550" dirty="0" smtClean="0">
                <a:solidFill>
                  <a:schemeClr val="tx1"/>
                </a:solidFill>
                <a:latin typeface="+mn-ea"/>
              </a:rPr>
              <a:t>地域において、医師・歯科医師・薬剤師などが連携</a:t>
            </a:r>
            <a:r>
              <a:rPr lang="ja-JP" altLang="en-US" sz="1550" dirty="0">
                <a:solidFill>
                  <a:schemeClr val="tx1"/>
                </a:solidFill>
                <a:latin typeface="+mn-ea"/>
              </a:rPr>
              <a:t>して、患者を中心と</a:t>
            </a:r>
            <a:r>
              <a:rPr lang="ja-JP" altLang="en-US" sz="1550" dirty="0" smtClean="0">
                <a:solidFill>
                  <a:schemeClr val="tx1"/>
                </a:solidFill>
                <a:latin typeface="+mn-ea"/>
              </a:rPr>
              <a:t>した後発医薬品の安心使用につなげる取組み実施</a:t>
            </a:r>
            <a:endParaRPr kumimoji="1" lang="ja-JP" altLang="en-US" sz="1550" dirty="0">
              <a:solidFill>
                <a:schemeClr val="tx1"/>
              </a:solidFill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284203" y="6651448"/>
            <a:ext cx="632175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dirty="0"/>
              <a:t>【</a:t>
            </a:r>
            <a:r>
              <a:rPr lang="ja-JP" altLang="en-US" sz="1500" dirty="0"/>
              <a:t>門真市・泉南地区</a:t>
            </a:r>
            <a:r>
              <a:rPr lang="en-US" altLang="ja-JP" sz="1500" dirty="0"/>
              <a:t>】</a:t>
            </a:r>
          </a:p>
          <a:p>
            <a:r>
              <a:rPr lang="en-US" altLang="ja-JP" sz="1500" dirty="0"/>
              <a:t>✔ </a:t>
            </a:r>
            <a:r>
              <a:rPr lang="ja-JP" altLang="en-US" sz="1500" dirty="0" smtClean="0"/>
              <a:t>後発</a:t>
            </a:r>
            <a:r>
              <a:rPr lang="ja-JP" altLang="en-US" sz="1500" dirty="0"/>
              <a:t>医薬品</a:t>
            </a:r>
            <a:r>
              <a:rPr lang="ja-JP" altLang="en-US" sz="1500" dirty="0" smtClean="0"/>
              <a:t>に</a:t>
            </a:r>
            <a:r>
              <a:rPr lang="ja-JP" altLang="en-US" sz="1500" dirty="0"/>
              <a:t>関する患者への丁寧な説明に</a:t>
            </a:r>
            <a:r>
              <a:rPr lang="ja-JP" altLang="en-US" sz="1500" dirty="0" smtClean="0"/>
              <a:t>よる使用促進</a:t>
            </a:r>
            <a:endParaRPr lang="ja-JP" altLang="en-US" sz="1500" dirty="0"/>
          </a:p>
          <a:p>
            <a:r>
              <a:rPr lang="ja-JP" altLang="en-US" sz="1500" dirty="0"/>
              <a:t>✔ </a:t>
            </a:r>
            <a:r>
              <a:rPr lang="ja-JP" altLang="en-US" sz="1500" dirty="0" smtClean="0"/>
              <a:t>後発</a:t>
            </a:r>
            <a:r>
              <a:rPr lang="ja-JP" altLang="en-US" sz="1500" dirty="0"/>
              <a:t>医薬品</a:t>
            </a:r>
            <a:r>
              <a:rPr lang="ja-JP" altLang="en-US" sz="1500" dirty="0" smtClean="0"/>
              <a:t>調剤１週間後等に、飲み</a:t>
            </a:r>
            <a:r>
              <a:rPr lang="ja-JP" altLang="en-US" sz="1500" dirty="0"/>
              <a:t>心地など服薬状況の確認</a:t>
            </a:r>
          </a:p>
          <a:p>
            <a:r>
              <a:rPr lang="ja-JP" altLang="en-US" sz="1500" dirty="0"/>
              <a:t>✔ 上記（調剤</a:t>
            </a:r>
            <a:r>
              <a:rPr lang="ja-JP" altLang="en-US" sz="1500" dirty="0" smtClean="0"/>
              <a:t>した後発</a:t>
            </a:r>
            <a:r>
              <a:rPr lang="ja-JP" altLang="en-US" sz="1500" dirty="0"/>
              <a:t>医薬品</a:t>
            </a:r>
            <a:r>
              <a:rPr lang="ja-JP" altLang="en-US" sz="1500" dirty="0" smtClean="0"/>
              <a:t>名</a:t>
            </a:r>
            <a:r>
              <a:rPr lang="ja-JP" altLang="en-US" sz="1500" dirty="0"/>
              <a:t>・説明内容・服薬状況等）をお薬手帳に記載</a:t>
            </a:r>
          </a:p>
          <a:p>
            <a:r>
              <a:rPr lang="ja-JP" altLang="en-US" sz="1500" dirty="0"/>
              <a:t>　　≪次回診察時に患者がお薬手帳を持参　⇒　医師との情報共有≫</a:t>
            </a:r>
          </a:p>
          <a:p>
            <a:endParaRPr lang="ja-JP" altLang="en-US" sz="1500" dirty="0"/>
          </a:p>
          <a:p>
            <a:r>
              <a:rPr lang="en-US" altLang="ja-JP" sz="1500" dirty="0"/>
              <a:t>【</a:t>
            </a:r>
            <a:r>
              <a:rPr lang="ja-JP" altLang="en-US" sz="1500" dirty="0"/>
              <a:t>八尾市</a:t>
            </a:r>
            <a:r>
              <a:rPr lang="en-US" altLang="ja-JP" sz="1500" dirty="0"/>
              <a:t>】</a:t>
            </a:r>
          </a:p>
          <a:p>
            <a:r>
              <a:rPr lang="en-US" altLang="ja-JP" sz="1500" dirty="0"/>
              <a:t>✔ </a:t>
            </a:r>
            <a:r>
              <a:rPr lang="ja-JP" altLang="en-US" sz="1500" dirty="0"/>
              <a:t>市民を対象にした啓発事業・意識調査</a:t>
            </a:r>
          </a:p>
          <a:p>
            <a:r>
              <a:rPr lang="ja-JP" altLang="en-US" sz="1500" dirty="0"/>
              <a:t>✔ 薬局で調剤した情報の共有　⇒　医師との情報共有</a:t>
            </a:r>
          </a:p>
          <a:p>
            <a:r>
              <a:rPr lang="ja-JP" altLang="en-US" sz="1500" dirty="0"/>
              <a:t>✔ 薬局に</a:t>
            </a:r>
            <a:r>
              <a:rPr lang="ja-JP" altLang="en-US" sz="1500" dirty="0" smtClean="0"/>
              <a:t>おける後発</a:t>
            </a:r>
            <a:r>
              <a:rPr lang="ja-JP" altLang="en-US" sz="1500" dirty="0"/>
              <a:t>医薬品</a:t>
            </a:r>
            <a:r>
              <a:rPr lang="ja-JP" altLang="en-US" sz="1500" dirty="0" smtClean="0"/>
              <a:t>の</a:t>
            </a:r>
            <a:r>
              <a:rPr lang="ja-JP" altLang="en-US" sz="1500" dirty="0"/>
              <a:t>在庫状況</a:t>
            </a:r>
            <a:r>
              <a:rPr lang="ja-JP" altLang="en-US" sz="1500" dirty="0" smtClean="0"/>
              <a:t>、後発</a:t>
            </a:r>
            <a:r>
              <a:rPr lang="ja-JP" altLang="en-US" sz="1500" dirty="0"/>
              <a:t>医薬品</a:t>
            </a:r>
            <a:r>
              <a:rPr lang="ja-JP" altLang="en-US" sz="1500" dirty="0" smtClean="0"/>
              <a:t>使用</a:t>
            </a:r>
            <a:r>
              <a:rPr lang="ja-JP" altLang="en-US" sz="1500" dirty="0"/>
              <a:t>の課題を調査</a:t>
            </a:r>
          </a:p>
        </p:txBody>
      </p:sp>
      <p:sp>
        <p:nvSpPr>
          <p:cNvPr id="111" name="角丸四角形 110"/>
          <p:cNvSpPr/>
          <p:nvPr/>
        </p:nvSpPr>
        <p:spPr>
          <a:xfrm>
            <a:off x="263043" y="1022532"/>
            <a:ext cx="6342912" cy="2196421"/>
          </a:xfrm>
          <a:prstGeom prst="roundRect">
            <a:avLst>
              <a:gd name="adj" fmla="val 9309"/>
            </a:avLst>
          </a:prstGeom>
          <a:solidFill>
            <a:srgbClr val="FFCC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府内約３５０薬局で、以下の２点について取組みを実施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✔ 薬局薬剤師か後発医薬品に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関する患者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へ丁寧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な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説明をすること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により、患者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理解を深める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≪効果：使用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促進≫</a:t>
            </a:r>
          </a:p>
          <a:p>
            <a:pPr lvl="0"/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➢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品質、経済、製剤工夫など、様々な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観点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説明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パネル作成</a:t>
            </a:r>
          </a:p>
          <a:p>
            <a:pPr lvl="0"/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✔ 後発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医薬品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使用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を拒んだ方への聞き取り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調査を実施（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意識調査）　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➢　地域・年齢等ごとに集計・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分析し、今後具体的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な推進施策の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構築</a:t>
            </a:r>
            <a:endParaRPr lang="ja-JP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891634" y="380876"/>
            <a:ext cx="8617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本年度の取組み①　薬局における</a:t>
            </a:r>
            <a:r>
              <a:rPr lang="ja-JP" altLang="en-US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患者啓発と調査</a:t>
            </a:r>
            <a:endParaRPr lang="ja-JP" altLang="en-US" b="1" dirty="0"/>
          </a:p>
        </p:txBody>
      </p:sp>
      <p:sp>
        <p:nvSpPr>
          <p:cNvPr id="115" name="正方形/長方形 114"/>
          <p:cNvSpPr/>
          <p:nvPr/>
        </p:nvSpPr>
        <p:spPr>
          <a:xfrm>
            <a:off x="891635" y="5349207"/>
            <a:ext cx="5586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本年度の取組み②　地域におけるモデル事業</a:t>
            </a:r>
            <a:endParaRPr lang="ja-JP" altLang="en-US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3284984" y="0"/>
            <a:ext cx="3193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　</a:t>
            </a:r>
            <a:r>
              <a:rPr lang="ja-JP" altLang="en-US" b="1" dirty="0" smtClean="0"/>
              <a:t>薬務課医薬品流通グループ</a:t>
            </a:r>
            <a:endParaRPr lang="ja-JP" altLang="en-US" b="1" dirty="0"/>
          </a:p>
        </p:txBody>
      </p:sp>
      <p:sp>
        <p:nvSpPr>
          <p:cNvPr id="2" name="角丸四角形 1"/>
          <p:cNvSpPr/>
          <p:nvPr/>
        </p:nvSpPr>
        <p:spPr>
          <a:xfrm>
            <a:off x="116631" y="369332"/>
            <a:ext cx="6624738" cy="8706388"/>
          </a:xfrm>
          <a:prstGeom prst="roundRect">
            <a:avLst>
              <a:gd name="adj" fmla="val 2586"/>
            </a:avLst>
          </a:prstGeom>
          <a:noFill/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2" name="Picture 2" descr="読みかけの本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6" y="433775"/>
            <a:ext cx="679574" cy="67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2" descr="読みかけの本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3" y="5205191"/>
            <a:ext cx="679574" cy="67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大学の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7" y="3861069"/>
            <a:ext cx="694659" cy="69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742260" y="4555728"/>
            <a:ext cx="4628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大学</a:t>
            </a:r>
            <a:endParaRPr kumimoji="1" lang="ja-JP" altLang="en-US" sz="800" b="1" dirty="0"/>
          </a:p>
        </p:txBody>
      </p:sp>
      <p:pic>
        <p:nvPicPr>
          <p:cNvPr id="25" name="Picture 4" descr="https://3.bp.blogspot.com/-CqYmAclTr3Y/VlaCvXbhDGI/AAAAAAAA1B8/evIAehX02pA/s800/medical_geppu_gama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329" y="3958528"/>
            <a:ext cx="523729" cy="57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19"/>
          <p:cNvGrpSpPr>
            <a:grpSpLocks/>
          </p:cNvGrpSpPr>
          <p:nvPr/>
        </p:nvGrpSpPr>
        <p:grpSpPr bwMode="auto">
          <a:xfrm>
            <a:off x="2890425" y="4041951"/>
            <a:ext cx="715873" cy="537564"/>
            <a:chOff x="295" y="1570"/>
            <a:chExt cx="753" cy="653"/>
          </a:xfrm>
        </p:grpSpPr>
        <p:pic>
          <p:nvPicPr>
            <p:cNvPr id="27" name="Picture 20" descr="j007913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570"/>
              <a:ext cx="753" cy="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AutoShape 22"/>
            <p:cNvSpPr>
              <a:spLocks noChangeArrowheads="1"/>
            </p:cNvSpPr>
            <p:nvPr/>
          </p:nvSpPr>
          <p:spPr bwMode="auto">
            <a:xfrm rot="-139370">
              <a:off x="551" y="1570"/>
              <a:ext cx="433" cy="26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altLang="ja-JP" sz="500" dirty="0">
                  <a:latin typeface="+mn-ea"/>
                </a:rPr>
                <a:t>○○</a:t>
              </a:r>
              <a:r>
                <a:rPr lang="ja-JP" altLang="en-US" sz="500" dirty="0">
                  <a:latin typeface="+mn-ea"/>
                </a:rPr>
                <a:t>薬局</a:t>
              </a:r>
            </a:p>
          </p:txBody>
        </p:sp>
      </p:grpSp>
      <p:grpSp>
        <p:nvGrpSpPr>
          <p:cNvPr id="29" name="Group 19"/>
          <p:cNvGrpSpPr>
            <a:grpSpLocks/>
          </p:cNvGrpSpPr>
          <p:nvPr/>
        </p:nvGrpSpPr>
        <p:grpSpPr bwMode="auto">
          <a:xfrm flipH="1">
            <a:off x="3535289" y="4149970"/>
            <a:ext cx="715873" cy="537564"/>
            <a:chOff x="295" y="1570"/>
            <a:chExt cx="753" cy="653"/>
          </a:xfrm>
        </p:grpSpPr>
        <p:pic>
          <p:nvPicPr>
            <p:cNvPr id="30" name="Picture 20" descr="j007913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570"/>
              <a:ext cx="753" cy="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AutoShape 22"/>
            <p:cNvSpPr>
              <a:spLocks noChangeArrowheads="1"/>
            </p:cNvSpPr>
            <p:nvPr/>
          </p:nvSpPr>
          <p:spPr bwMode="auto">
            <a:xfrm rot="-139370">
              <a:off x="551" y="1570"/>
              <a:ext cx="433" cy="26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altLang="ja-JP" sz="500" dirty="0">
                  <a:latin typeface="+mn-ea"/>
                </a:rPr>
                <a:t>○○</a:t>
              </a:r>
              <a:r>
                <a:rPr lang="ja-JP" altLang="en-US" sz="500" dirty="0">
                  <a:latin typeface="+mn-ea"/>
                </a:rPr>
                <a:t>薬局</a:t>
              </a:r>
            </a:p>
          </p:txBody>
        </p:sp>
      </p:grpSp>
      <p:pic>
        <p:nvPicPr>
          <p:cNvPr id="32" name="Picture 19" descr="http://4.bp.blogspot.com/-0RPzOS0Bu2Y/VJ6XkwaxYQI/AAAAAAAAqNE/mr151SctTk4/s800/kurumaisu_ojiisa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96" y="4138532"/>
            <a:ext cx="692163" cy="7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正方形/長方形 32"/>
          <p:cNvSpPr/>
          <p:nvPr/>
        </p:nvSpPr>
        <p:spPr>
          <a:xfrm>
            <a:off x="4051244" y="4553685"/>
            <a:ext cx="1119047" cy="408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啓発をかねたアンケート調査の実施</a:t>
            </a:r>
            <a:endParaRPr kumimoji="1" lang="en-US" altLang="ja-JP" sz="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080809" y="3800145"/>
            <a:ext cx="1119047" cy="408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説明パネルを使用した啓発</a:t>
            </a:r>
            <a:endParaRPr kumimoji="1" lang="en-US" altLang="ja-JP" sz="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4275383" y="4280334"/>
            <a:ext cx="785787" cy="26135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12030" y="4661704"/>
            <a:ext cx="1105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/>
              <a:t>府内約３５０薬局</a:t>
            </a:r>
            <a:endParaRPr kumimoji="1" lang="ja-JP" altLang="en-US" sz="800" b="1" dirty="0"/>
          </a:p>
        </p:txBody>
      </p:sp>
      <p:sp>
        <p:nvSpPr>
          <p:cNvPr id="38" name="右矢印 37"/>
          <p:cNvSpPr/>
          <p:nvPr/>
        </p:nvSpPr>
        <p:spPr>
          <a:xfrm>
            <a:off x="2109724" y="4018295"/>
            <a:ext cx="785787" cy="34922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左矢印 4"/>
          <p:cNvSpPr/>
          <p:nvPr/>
        </p:nvSpPr>
        <p:spPr>
          <a:xfrm>
            <a:off x="2086383" y="4494722"/>
            <a:ext cx="809128" cy="26390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254458" y="4079627"/>
            <a:ext cx="4628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提供</a:t>
            </a:r>
            <a:endParaRPr kumimoji="1" lang="ja-JP" altLang="en-US" sz="8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90712" y="4530656"/>
            <a:ext cx="4628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回収</a:t>
            </a:r>
            <a:endParaRPr kumimoji="1" lang="ja-JP" altLang="en-US" sz="800" b="1" dirty="0"/>
          </a:p>
        </p:txBody>
      </p:sp>
      <p:sp>
        <p:nvSpPr>
          <p:cNvPr id="6" name="四角形吹き出し 5"/>
          <p:cNvSpPr/>
          <p:nvPr/>
        </p:nvSpPr>
        <p:spPr>
          <a:xfrm>
            <a:off x="1166185" y="3427079"/>
            <a:ext cx="1270132" cy="612648"/>
          </a:xfrm>
          <a:prstGeom prst="wedgeRectCallout">
            <a:avLst>
              <a:gd name="adj1" fmla="val -44517"/>
              <a:gd name="adj2" fmla="val 66428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○説明パネルの作成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○アンケート調査表の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 </a:t>
            </a:r>
            <a:r>
              <a:rPr lang="ja-JP" altLang="en-US" sz="900" dirty="0" smtClean="0">
                <a:solidFill>
                  <a:schemeClr val="tx1"/>
                </a:solidFill>
              </a:rPr>
              <a:t>作成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3" name="四角形吹き出し 42"/>
          <p:cNvSpPr/>
          <p:nvPr/>
        </p:nvSpPr>
        <p:spPr>
          <a:xfrm>
            <a:off x="1209310" y="4743783"/>
            <a:ext cx="1170886" cy="405100"/>
          </a:xfrm>
          <a:prstGeom prst="wedgeRectCallout">
            <a:avLst>
              <a:gd name="adj1" fmla="val -44357"/>
              <a:gd name="adj2" fmla="val -8982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○アンケート調査回収後に分析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 rot="5400000">
            <a:off x="6028735" y="8259803"/>
            <a:ext cx="1191352" cy="369332"/>
          </a:xfrm>
          <a:prstGeom prst="rect">
            <a:avLst/>
          </a:prstGeom>
          <a:solidFill>
            <a:schemeClr val="lt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資料５－２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241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287</Words>
  <Application>Microsoft Office PowerPoint</Application>
  <PresentationFormat>画面に合わせる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ＭＳ ゴシック</vt:lpstr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77</cp:revision>
  <cp:lastPrinted>2019-01-07T04:10:27Z</cp:lastPrinted>
  <dcterms:created xsi:type="dcterms:W3CDTF">2017-12-12T04:53:19Z</dcterms:created>
  <dcterms:modified xsi:type="dcterms:W3CDTF">2019-02-26T08:29:09Z</dcterms:modified>
</cp:coreProperties>
</file>