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56" r:id="rId3"/>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2268" y="78"/>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4" tIns="45718" rIns="91434" bIns="457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4" tIns="45718" rIns="91434" bIns="45718" rtlCol="0"/>
          <a:lstStyle>
            <a:lvl1pPr algn="r">
              <a:defRPr sz="1200"/>
            </a:lvl1pPr>
          </a:lstStyle>
          <a:p>
            <a:fld id="{0D7AAF19-CD60-4D14-AD77-662810A5276A}" type="datetimeFigureOut">
              <a:rPr kumimoji="1" lang="ja-JP" altLang="en-US" smtClean="0"/>
              <a:t>2019/2/26</a:t>
            </a:fld>
            <a:endParaRPr kumimoji="1" lang="ja-JP" altLang="en-US"/>
          </a:p>
        </p:txBody>
      </p:sp>
      <p:sp>
        <p:nvSpPr>
          <p:cNvPr id="4" name="スライド イメージ プレースホルダー 3"/>
          <p:cNvSpPr>
            <a:spLocks noGrp="1" noRot="1" noChangeAspect="1"/>
          </p:cNvSpPr>
          <p:nvPr>
            <p:ph type="sldImg" idx="2"/>
          </p:nvPr>
        </p:nvSpPr>
        <p:spPr>
          <a:xfrm>
            <a:off x="2006600" y="747713"/>
            <a:ext cx="2794000" cy="3724275"/>
          </a:xfrm>
          <a:prstGeom prst="rect">
            <a:avLst/>
          </a:prstGeom>
          <a:noFill/>
          <a:ln w="12700">
            <a:solidFill>
              <a:prstClr val="black"/>
            </a:solidFill>
          </a:ln>
        </p:spPr>
        <p:txBody>
          <a:bodyPr vert="horz" lIns="91434" tIns="45718" rIns="91434" bIns="45718" rtlCol="0" anchor="ctr"/>
          <a:lstStyle/>
          <a:p>
            <a:endParaRPr lang="ja-JP" altLang="en-US"/>
          </a:p>
        </p:txBody>
      </p:sp>
      <p:sp>
        <p:nvSpPr>
          <p:cNvPr id="5" name="ノート プレースホルダー 4"/>
          <p:cNvSpPr>
            <a:spLocks noGrp="1"/>
          </p:cNvSpPr>
          <p:nvPr>
            <p:ph type="body" sz="quarter" idx="3"/>
          </p:nvPr>
        </p:nvSpPr>
        <p:spPr>
          <a:xfrm>
            <a:off x="681039" y="4721226"/>
            <a:ext cx="5445126" cy="4471988"/>
          </a:xfrm>
          <a:prstGeom prst="rect">
            <a:avLst/>
          </a:prstGeom>
        </p:spPr>
        <p:txBody>
          <a:bodyPr vert="horz" lIns="91434" tIns="45718" rIns="91434" bIns="4571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4" tIns="45718" rIns="91434" bIns="457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6887"/>
          </a:xfrm>
          <a:prstGeom prst="rect">
            <a:avLst/>
          </a:prstGeom>
        </p:spPr>
        <p:txBody>
          <a:bodyPr vert="horz" lIns="91434" tIns="45718" rIns="91434" bIns="45718" rtlCol="0" anchor="b"/>
          <a:lstStyle>
            <a:lvl1pPr algn="r">
              <a:defRPr sz="1200"/>
            </a:lvl1pPr>
          </a:lstStyle>
          <a:p>
            <a:fld id="{7908EFB4-9C87-4CB0-B200-000C3C1BB85B}" type="slidenum">
              <a:rPr kumimoji="1" lang="ja-JP" altLang="en-US" smtClean="0"/>
              <a:t>‹#›</a:t>
            </a:fld>
            <a:endParaRPr kumimoji="1" lang="ja-JP" altLang="en-US"/>
          </a:p>
        </p:txBody>
      </p:sp>
    </p:spTree>
    <p:extLst>
      <p:ext uri="{BB962C8B-B14F-4D97-AF65-F5344CB8AC3E}">
        <p14:creationId xmlns:p14="http://schemas.microsoft.com/office/powerpoint/2010/main" val="34713228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7908EFB4-9C87-4CB0-B200-000C3C1BB85B}" type="slidenum">
              <a:rPr kumimoji="1" lang="ja-JP" altLang="en-US" smtClean="0"/>
              <a:t>2</a:t>
            </a:fld>
            <a:endParaRPr kumimoji="1" lang="ja-JP" altLang="en-US"/>
          </a:p>
        </p:txBody>
      </p:sp>
    </p:spTree>
    <p:extLst>
      <p:ext uri="{BB962C8B-B14F-4D97-AF65-F5344CB8AC3E}">
        <p14:creationId xmlns:p14="http://schemas.microsoft.com/office/powerpoint/2010/main" val="2469910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2F9F341-B8A1-46D7-BB19-3760569FEA60}" type="datetimeFigureOut">
              <a:rPr kumimoji="1" lang="ja-JP" altLang="en-US" smtClean="0"/>
              <a:t>2019/2/26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719187-98FF-467A-8B27-2E4386C6464D}" type="slidenum">
              <a:rPr kumimoji="1" lang="ja-JP" altLang="en-US" smtClean="0"/>
              <a:t>‹#›</a:t>
            </a:fld>
            <a:endParaRPr kumimoji="1" lang="ja-JP" altLang="en-US"/>
          </a:p>
        </p:txBody>
      </p:sp>
    </p:spTree>
    <p:extLst>
      <p:ext uri="{BB962C8B-B14F-4D97-AF65-F5344CB8AC3E}">
        <p14:creationId xmlns:p14="http://schemas.microsoft.com/office/powerpoint/2010/main" val="508156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F9F341-B8A1-46D7-BB19-3760569FEA60}" type="datetimeFigureOut">
              <a:rPr kumimoji="1" lang="ja-JP" altLang="en-US" smtClean="0"/>
              <a:t>2019/2/26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719187-98FF-467A-8B27-2E4386C6464D}" type="slidenum">
              <a:rPr kumimoji="1" lang="ja-JP" altLang="en-US" smtClean="0"/>
              <a:t>‹#›</a:t>
            </a:fld>
            <a:endParaRPr kumimoji="1" lang="ja-JP" altLang="en-US"/>
          </a:p>
        </p:txBody>
      </p:sp>
    </p:spTree>
    <p:extLst>
      <p:ext uri="{BB962C8B-B14F-4D97-AF65-F5344CB8AC3E}">
        <p14:creationId xmlns:p14="http://schemas.microsoft.com/office/powerpoint/2010/main" val="2191191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F9F341-B8A1-46D7-BB19-3760569FEA60}" type="datetimeFigureOut">
              <a:rPr kumimoji="1" lang="ja-JP" altLang="en-US" smtClean="0"/>
              <a:t>2019/2/26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719187-98FF-467A-8B27-2E4386C6464D}" type="slidenum">
              <a:rPr kumimoji="1" lang="ja-JP" altLang="en-US" smtClean="0"/>
              <a:t>‹#›</a:t>
            </a:fld>
            <a:endParaRPr kumimoji="1" lang="ja-JP" altLang="en-US"/>
          </a:p>
        </p:txBody>
      </p:sp>
    </p:spTree>
    <p:extLst>
      <p:ext uri="{BB962C8B-B14F-4D97-AF65-F5344CB8AC3E}">
        <p14:creationId xmlns:p14="http://schemas.microsoft.com/office/powerpoint/2010/main" val="1139179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F9F341-B8A1-46D7-BB19-3760569FEA60}" type="datetimeFigureOut">
              <a:rPr kumimoji="1" lang="ja-JP" altLang="en-US" smtClean="0"/>
              <a:t>2019/2/26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719187-98FF-467A-8B27-2E4386C6464D}" type="slidenum">
              <a:rPr kumimoji="1" lang="ja-JP" altLang="en-US" smtClean="0"/>
              <a:t>‹#›</a:t>
            </a:fld>
            <a:endParaRPr kumimoji="1" lang="ja-JP" altLang="en-US"/>
          </a:p>
        </p:txBody>
      </p:sp>
    </p:spTree>
    <p:extLst>
      <p:ext uri="{BB962C8B-B14F-4D97-AF65-F5344CB8AC3E}">
        <p14:creationId xmlns:p14="http://schemas.microsoft.com/office/powerpoint/2010/main" val="281585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2F9F341-B8A1-46D7-BB19-3760569FEA60}" type="datetimeFigureOut">
              <a:rPr kumimoji="1" lang="ja-JP" altLang="en-US" smtClean="0"/>
              <a:t>2019/2/26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719187-98FF-467A-8B27-2E4386C6464D}" type="slidenum">
              <a:rPr kumimoji="1" lang="ja-JP" altLang="en-US" smtClean="0"/>
              <a:t>‹#›</a:t>
            </a:fld>
            <a:endParaRPr kumimoji="1" lang="ja-JP" altLang="en-US"/>
          </a:p>
        </p:txBody>
      </p:sp>
    </p:spTree>
    <p:extLst>
      <p:ext uri="{BB962C8B-B14F-4D97-AF65-F5344CB8AC3E}">
        <p14:creationId xmlns:p14="http://schemas.microsoft.com/office/powerpoint/2010/main" val="3448381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2F9F341-B8A1-46D7-BB19-3760569FEA60}" type="datetimeFigureOut">
              <a:rPr kumimoji="1" lang="ja-JP" altLang="en-US" smtClean="0"/>
              <a:t>2019/2/26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719187-98FF-467A-8B27-2E4386C6464D}" type="slidenum">
              <a:rPr kumimoji="1" lang="ja-JP" altLang="en-US" smtClean="0"/>
              <a:t>‹#›</a:t>
            </a:fld>
            <a:endParaRPr kumimoji="1" lang="ja-JP" altLang="en-US"/>
          </a:p>
        </p:txBody>
      </p:sp>
    </p:spTree>
    <p:extLst>
      <p:ext uri="{BB962C8B-B14F-4D97-AF65-F5344CB8AC3E}">
        <p14:creationId xmlns:p14="http://schemas.microsoft.com/office/powerpoint/2010/main" val="416742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2F9F341-B8A1-46D7-BB19-3760569FEA60}" type="datetimeFigureOut">
              <a:rPr kumimoji="1" lang="ja-JP" altLang="en-US" smtClean="0"/>
              <a:t>2019/2/26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3719187-98FF-467A-8B27-2E4386C6464D}" type="slidenum">
              <a:rPr kumimoji="1" lang="ja-JP" altLang="en-US" smtClean="0"/>
              <a:t>‹#›</a:t>
            </a:fld>
            <a:endParaRPr kumimoji="1" lang="ja-JP" altLang="en-US"/>
          </a:p>
        </p:txBody>
      </p:sp>
    </p:spTree>
    <p:extLst>
      <p:ext uri="{BB962C8B-B14F-4D97-AF65-F5344CB8AC3E}">
        <p14:creationId xmlns:p14="http://schemas.microsoft.com/office/powerpoint/2010/main" val="351702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2F9F341-B8A1-46D7-BB19-3760569FEA60}" type="datetimeFigureOut">
              <a:rPr kumimoji="1" lang="ja-JP" altLang="en-US" smtClean="0"/>
              <a:t>2019/2/26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3719187-98FF-467A-8B27-2E4386C6464D}" type="slidenum">
              <a:rPr kumimoji="1" lang="ja-JP" altLang="en-US" smtClean="0"/>
              <a:t>‹#›</a:t>
            </a:fld>
            <a:endParaRPr kumimoji="1" lang="ja-JP" altLang="en-US"/>
          </a:p>
        </p:txBody>
      </p:sp>
    </p:spTree>
    <p:extLst>
      <p:ext uri="{BB962C8B-B14F-4D97-AF65-F5344CB8AC3E}">
        <p14:creationId xmlns:p14="http://schemas.microsoft.com/office/powerpoint/2010/main" val="2282188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2F9F341-B8A1-46D7-BB19-3760569FEA60}" type="datetimeFigureOut">
              <a:rPr kumimoji="1" lang="ja-JP" altLang="en-US" smtClean="0"/>
              <a:t>2019/2/26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3719187-98FF-467A-8B27-2E4386C6464D}" type="slidenum">
              <a:rPr kumimoji="1" lang="ja-JP" altLang="en-US" smtClean="0"/>
              <a:t>‹#›</a:t>
            </a:fld>
            <a:endParaRPr kumimoji="1" lang="ja-JP" altLang="en-US"/>
          </a:p>
        </p:txBody>
      </p:sp>
    </p:spTree>
    <p:extLst>
      <p:ext uri="{BB962C8B-B14F-4D97-AF65-F5344CB8AC3E}">
        <p14:creationId xmlns:p14="http://schemas.microsoft.com/office/powerpoint/2010/main" val="2581582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2F9F341-B8A1-46D7-BB19-3760569FEA60}" type="datetimeFigureOut">
              <a:rPr kumimoji="1" lang="ja-JP" altLang="en-US" smtClean="0"/>
              <a:t>2019/2/26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719187-98FF-467A-8B27-2E4386C6464D}" type="slidenum">
              <a:rPr kumimoji="1" lang="ja-JP" altLang="en-US" smtClean="0"/>
              <a:t>‹#›</a:t>
            </a:fld>
            <a:endParaRPr kumimoji="1" lang="ja-JP" altLang="en-US"/>
          </a:p>
        </p:txBody>
      </p:sp>
    </p:spTree>
    <p:extLst>
      <p:ext uri="{BB962C8B-B14F-4D97-AF65-F5344CB8AC3E}">
        <p14:creationId xmlns:p14="http://schemas.microsoft.com/office/powerpoint/2010/main" val="2615135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2F9F341-B8A1-46D7-BB19-3760569FEA60}" type="datetimeFigureOut">
              <a:rPr kumimoji="1" lang="ja-JP" altLang="en-US" smtClean="0"/>
              <a:t>2019/2/26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719187-98FF-467A-8B27-2E4386C6464D}" type="slidenum">
              <a:rPr kumimoji="1" lang="ja-JP" altLang="en-US" smtClean="0"/>
              <a:t>‹#›</a:t>
            </a:fld>
            <a:endParaRPr kumimoji="1" lang="ja-JP" altLang="en-US"/>
          </a:p>
        </p:txBody>
      </p:sp>
    </p:spTree>
    <p:extLst>
      <p:ext uri="{BB962C8B-B14F-4D97-AF65-F5344CB8AC3E}">
        <p14:creationId xmlns:p14="http://schemas.microsoft.com/office/powerpoint/2010/main" val="3167539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12F9F341-B8A1-46D7-BB19-3760569FEA60}" type="datetimeFigureOut">
              <a:rPr kumimoji="1" lang="ja-JP" altLang="en-US" smtClean="0"/>
              <a:t>2019/2/26</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03719187-98FF-467A-8B27-2E4386C6464D}" type="slidenum">
              <a:rPr kumimoji="1" lang="ja-JP" altLang="en-US" smtClean="0"/>
              <a:t>‹#›</a:t>
            </a:fld>
            <a:endParaRPr kumimoji="1" lang="ja-JP" altLang="en-US"/>
          </a:p>
        </p:txBody>
      </p:sp>
    </p:spTree>
    <p:extLst>
      <p:ext uri="{BB962C8B-B14F-4D97-AF65-F5344CB8AC3E}">
        <p14:creationId xmlns:p14="http://schemas.microsoft.com/office/powerpoint/2010/main" val="36557509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9.png"/><Relationship Id="rId3" Type="http://schemas.openxmlformats.org/officeDocument/2006/relationships/image" Target="../media/image1.png"/><Relationship Id="rId7" Type="http://schemas.openxmlformats.org/officeDocument/2006/relationships/image" Target="../media/image5.wmf"/><Relationship Id="rId12" Type="http://schemas.openxmlformats.org/officeDocument/2006/relationships/hyperlink" Target="http://3.bp.blogspot.com/-pyHaNJqaU08/WehLWydeCAI/AAAAAAABHnQ/HfKd7Kb9AYQ_OOjFEH0JlscoCTJOpdRDQCLcBGAs/s800/document_report_set.png" TargetMode="External"/><Relationship Id="rId2" Type="http://schemas.openxmlformats.org/officeDocument/2006/relationships/notesSlide" Target="../notesSlides/notesSlide1.xml"/><Relationship Id="rId16"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8.png"/><Relationship Id="rId5" Type="http://schemas.openxmlformats.org/officeDocument/2006/relationships/image" Target="../media/image3.png"/><Relationship Id="rId15" Type="http://schemas.openxmlformats.org/officeDocument/2006/relationships/image" Target="../media/image10.png"/><Relationship Id="rId10" Type="http://schemas.openxmlformats.org/officeDocument/2006/relationships/hyperlink" Target="http://2.bp.blogspot.com/-DwityZuWoVo/UV1JBuJcqVI/AAAAAAAAPRY/CYViGeRDI24/s1600/yakkyoku_uketsuke.png" TargetMode="External"/><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hyperlink" Target="http://1.bp.blogspot.com/-e5OUtIS7-gc/WcB5sUDJ9xI/AAAAAAABG1s/JPB7b7D0MmIQ3JDl8iPW7D-W2NW8ZaZTQCLcBGAs/s800/kaigi_shifuku_brainstorming2.pn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角丸四角形 46"/>
          <p:cNvSpPr/>
          <p:nvPr/>
        </p:nvSpPr>
        <p:spPr>
          <a:xfrm>
            <a:off x="188508" y="4283879"/>
            <a:ext cx="6454625" cy="2248683"/>
          </a:xfrm>
          <a:prstGeom prst="roundRect">
            <a:avLst>
              <a:gd name="adj" fmla="val 6752"/>
            </a:avLst>
          </a:prstGeom>
          <a:solidFill>
            <a:schemeClr val="tx2">
              <a:lumMod val="20000"/>
              <a:lumOff val="80000"/>
            </a:schemeClr>
          </a:solidFill>
          <a:ln w="38100">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a:solidFill>
                <a:prstClr val="black"/>
              </a:solidFill>
            </a:endParaRPr>
          </a:p>
        </p:txBody>
      </p:sp>
      <p:sp>
        <p:nvSpPr>
          <p:cNvPr id="4" name="正方形/長方形 3"/>
          <p:cNvSpPr/>
          <p:nvPr/>
        </p:nvSpPr>
        <p:spPr>
          <a:xfrm>
            <a:off x="29776" y="744513"/>
            <a:ext cx="6613357" cy="1354217"/>
          </a:xfrm>
          <a:prstGeom prst="rect">
            <a:avLst/>
          </a:prstGeom>
        </p:spPr>
        <p:txBody>
          <a:bodyPr wrap="square">
            <a:spAutoFit/>
          </a:bodyPr>
          <a:lstStyle/>
          <a:p>
            <a:r>
              <a:rPr lang="en-US" altLang="ja-JP" sz="1600" b="1" dirty="0" smtClean="0">
                <a:latin typeface="ＭＳ ゴシック" panose="020B0609070205080204" pitchFamily="49" charset="-128"/>
                <a:ea typeface="ＭＳ ゴシック" panose="020B0609070205080204" pitchFamily="49" charset="-128"/>
              </a:rPr>
              <a:t>【</a:t>
            </a:r>
            <a:r>
              <a:rPr lang="ja-JP" altLang="en-US" sz="1600" b="1" dirty="0" smtClean="0">
                <a:latin typeface="ＭＳ ゴシック" panose="020B0609070205080204" pitchFamily="49" charset="-128"/>
                <a:ea typeface="ＭＳ ゴシック" panose="020B0609070205080204" pitchFamily="49" charset="-128"/>
              </a:rPr>
              <a:t>背景</a:t>
            </a:r>
            <a:r>
              <a:rPr lang="en-US" altLang="ja-JP" sz="1600" b="1" dirty="0" smtClean="0">
                <a:latin typeface="ＭＳ ゴシック" panose="020B0609070205080204" pitchFamily="49" charset="-128"/>
                <a:ea typeface="ＭＳ ゴシック" panose="020B0609070205080204" pitchFamily="49" charset="-128"/>
              </a:rPr>
              <a:t>】</a:t>
            </a:r>
          </a:p>
          <a:p>
            <a:pPr marL="285750" indent="-285750">
              <a:buFont typeface="MS Mincho" panose="02020609040205080304" pitchFamily="17" charset="-128"/>
              <a:buChar char="○"/>
            </a:pPr>
            <a:r>
              <a:rPr lang="ja-JP" altLang="ja-JP" sz="1500" dirty="0" smtClean="0">
                <a:latin typeface="ＭＳ ゴシック" panose="020B0609070205080204" pitchFamily="49" charset="-128"/>
                <a:ea typeface="ＭＳ ゴシック" panose="020B0609070205080204" pitchFamily="49" charset="-128"/>
              </a:rPr>
              <a:t>厚生労働省により</a:t>
            </a:r>
            <a:r>
              <a:rPr lang="ja-JP" altLang="en-US" sz="1500" dirty="0" smtClean="0">
                <a:latin typeface="ＭＳ ゴシック" panose="020B0609070205080204" pitchFamily="49" charset="-128"/>
                <a:ea typeface="ＭＳ ゴシック" panose="020B0609070205080204" pitchFamily="49" charset="-128"/>
              </a:rPr>
              <a:t>策定された</a:t>
            </a:r>
            <a:r>
              <a:rPr lang="ja-JP" altLang="ja-JP" sz="1500" dirty="0" smtClean="0">
                <a:latin typeface="ＭＳ ゴシック" panose="020B0609070205080204" pitchFamily="49" charset="-128"/>
                <a:ea typeface="ＭＳ ゴシック" panose="020B0609070205080204" pitchFamily="49" charset="-128"/>
              </a:rPr>
              <a:t>「</a:t>
            </a:r>
            <a:r>
              <a:rPr lang="ja-JP" altLang="ja-JP" sz="1500" dirty="0">
                <a:latin typeface="ＭＳ ゴシック" panose="020B0609070205080204" pitchFamily="49" charset="-128"/>
                <a:ea typeface="ＭＳ ゴシック" panose="020B0609070205080204" pitchFamily="49" charset="-128"/>
              </a:rPr>
              <a:t>患者のための薬局ビジョン</a:t>
            </a:r>
            <a:r>
              <a:rPr lang="ja-JP" altLang="ja-JP" sz="1500" dirty="0" smtClean="0">
                <a:latin typeface="ＭＳ ゴシック" panose="020B0609070205080204" pitchFamily="49" charset="-128"/>
                <a:ea typeface="ＭＳ ゴシック" panose="020B0609070205080204" pitchFamily="49" charset="-128"/>
              </a:rPr>
              <a:t>」（</a:t>
            </a:r>
            <a:r>
              <a:rPr lang="ja-JP" altLang="ja-JP" sz="1500" dirty="0">
                <a:latin typeface="ＭＳ ゴシック" panose="020B0609070205080204" pitchFamily="49" charset="-128"/>
                <a:ea typeface="ＭＳ ゴシック" panose="020B0609070205080204" pitchFamily="49" charset="-128"/>
              </a:rPr>
              <a:t>平成</a:t>
            </a:r>
            <a:r>
              <a:rPr lang="en-US" altLang="ja-JP" sz="1500" dirty="0">
                <a:latin typeface="ＭＳ ゴシック" panose="020B0609070205080204" pitchFamily="49" charset="-128"/>
                <a:ea typeface="ＭＳ ゴシック" panose="020B0609070205080204" pitchFamily="49" charset="-128"/>
              </a:rPr>
              <a:t>27</a:t>
            </a:r>
            <a:r>
              <a:rPr lang="ja-JP" altLang="ja-JP" sz="1500" dirty="0">
                <a:latin typeface="ＭＳ ゴシック" panose="020B0609070205080204" pitchFamily="49" charset="-128"/>
                <a:ea typeface="ＭＳ ゴシック" panose="020B0609070205080204" pitchFamily="49" charset="-128"/>
              </a:rPr>
              <a:t>年</a:t>
            </a:r>
            <a:r>
              <a:rPr lang="en-US" altLang="ja-JP" sz="1500" dirty="0">
                <a:latin typeface="ＭＳ ゴシック" panose="020B0609070205080204" pitchFamily="49" charset="-128"/>
                <a:ea typeface="ＭＳ ゴシック" panose="020B0609070205080204" pitchFamily="49" charset="-128"/>
              </a:rPr>
              <a:t>10</a:t>
            </a:r>
            <a:r>
              <a:rPr lang="ja-JP" altLang="ja-JP" sz="1500" dirty="0">
                <a:latin typeface="ＭＳ ゴシック" panose="020B0609070205080204" pitchFamily="49" charset="-128"/>
                <a:ea typeface="ＭＳ ゴシック" panose="020B0609070205080204" pitchFamily="49" charset="-128"/>
              </a:rPr>
              <a:t>月</a:t>
            </a:r>
            <a:r>
              <a:rPr lang="en-US" altLang="ja-JP" sz="1500" dirty="0">
                <a:latin typeface="ＭＳ ゴシック" panose="020B0609070205080204" pitchFamily="49" charset="-128"/>
                <a:ea typeface="ＭＳ ゴシック" panose="020B0609070205080204" pitchFamily="49" charset="-128"/>
              </a:rPr>
              <a:t>23</a:t>
            </a:r>
            <a:r>
              <a:rPr lang="ja-JP" altLang="ja-JP" sz="1500" dirty="0">
                <a:latin typeface="ＭＳ ゴシック" panose="020B0609070205080204" pitchFamily="49" charset="-128"/>
                <a:ea typeface="ＭＳ ゴシック" panose="020B0609070205080204" pitchFamily="49" charset="-128"/>
              </a:rPr>
              <a:t>日公表</a:t>
            </a:r>
            <a:r>
              <a:rPr lang="en-US" altLang="ja-JP" sz="1500" dirty="0" smtClean="0">
                <a:latin typeface="ＭＳ ゴシック" panose="020B0609070205080204" pitchFamily="49" charset="-128"/>
                <a:ea typeface="ＭＳ ゴシック" panose="020B0609070205080204" pitchFamily="49" charset="-128"/>
              </a:rPr>
              <a:t>)</a:t>
            </a:r>
            <a:r>
              <a:rPr lang="ja-JP" altLang="en-US" sz="1500" dirty="0" smtClean="0">
                <a:latin typeface="ＭＳ ゴシック" panose="020B0609070205080204" pitchFamily="49" charset="-128"/>
                <a:ea typeface="ＭＳ ゴシック" panose="020B0609070205080204" pitchFamily="49" charset="-128"/>
              </a:rPr>
              <a:t>に基づき、一昨年度より</a:t>
            </a:r>
            <a:r>
              <a:rPr lang="ja-JP" altLang="ja-JP" sz="1500" dirty="0" smtClean="0">
                <a:latin typeface="ＭＳ ゴシック" panose="020B0609070205080204" pitchFamily="49" charset="-128"/>
                <a:ea typeface="ＭＳ ゴシック" panose="020B0609070205080204" pitchFamily="49" charset="-128"/>
              </a:rPr>
              <a:t>国庫委託事業にて、かかりつけ薬剤師・薬局機能の強化のためのモデル事業を実施している</a:t>
            </a:r>
            <a:r>
              <a:rPr lang="ja-JP" altLang="ja-JP" sz="1600" dirty="0" smtClean="0">
                <a:latin typeface="ＭＳ ゴシック" panose="020B0609070205080204" pitchFamily="49" charset="-128"/>
                <a:ea typeface="ＭＳ ゴシック" panose="020B0609070205080204" pitchFamily="49" charset="-128"/>
              </a:rPr>
              <a:t>。</a:t>
            </a:r>
          </a:p>
          <a:p>
            <a:r>
              <a:rPr lang="en-US" altLang="ja-JP" dirty="0" smtClean="0">
                <a:latin typeface="ＭＳ ゴシック" panose="020B0609070205080204" pitchFamily="49" charset="-128"/>
                <a:ea typeface="ＭＳ ゴシック" panose="020B0609070205080204" pitchFamily="49" charset="-128"/>
              </a:rPr>
              <a:t> </a:t>
            </a:r>
            <a:endParaRPr lang="ja-JP" altLang="ja-JP" dirty="0" smtClean="0">
              <a:latin typeface="ＭＳ ゴシック" panose="020B0609070205080204" pitchFamily="49" charset="-128"/>
              <a:ea typeface="ＭＳ ゴシック" panose="020B0609070205080204" pitchFamily="49" charset="-128"/>
            </a:endParaRPr>
          </a:p>
        </p:txBody>
      </p:sp>
      <p:sp>
        <p:nvSpPr>
          <p:cNvPr id="5" name="テキスト ボックス 4"/>
          <p:cNvSpPr txBox="1"/>
          <p:nvPr/>
        </p:nvSpPr>
        <p:spPr>
          <a:xfrm>
            <a:off x="158418" y="6876256"/>
            <a:ext cx="6423495" cy="2046714"/>
          </a:xfrm>
          <a:prstGeom prst="rect">
            <a:avLst/>
          </a:prstGeom>
          <a:noFill/>
        </p:spPr>
        <p:txBody>
          <a:bodyPr wrap="square" rtlCol="0">
            <a:spAutoFit/>
          </a:bodyPr>
          <a:lstStyle/>
          <a:p>
            <a:pPr defTabSz="914400"/>
            <a:r>
              <a:rPr kumimoji="1" lang="en-US" altLang="ja-JP" sz="1600" b="1" dirty="0" smtClean="0">
                <a:solidFill>
                  <a:prstClr val="black"/>
                </a:solidFill>
                <a:latin typeface="ＭＳ ゴシック" panose="020B0609070205080204" pitchFamily="49" charset="-128"/>
                <a:ea typeface="ＭＳ ゴシック" panose="020B0609070205080204" pitchFamily="49" charset="-128"/>
              </a:rPr>
              <a:t>【</a:t>
            </a:r>
            <a:r>
              <a:rPr kumimoji="1" lang="ja-JP" altLang="en-US" sz="1600" b="1" dirty="0" smtClean="0">
                <a:solidFill>
                  <a:prstClr val="black"/>
                </a:solidFill>
                <a:latin typeface="ＭＳ ゴシック" panose="020B0609070205080204" pitchFamily="49" charset="-128"/>
                <a:ea typeface="ＭＳ ゴシック" panose="020B0609070205080204" pitchFamily="49" charset="-128"/>
              </a:rPr>
              <a:t>現状・課題</a:t>
            </a:r>
            <a:r>
              <a:rPr kumimoji="1" lang="en-US" altLang="ja-JP" sz="1600" b="1" dirty="0" smtClean="0">
                <a:solidFill>
                  <a:prstClr val="black"/>
                </a:solidFill>
                <a:latin typeface="ＭＳ ゴシック" panose="020B0609070205080204" pitchFamily="49" charset="-128"/>
                <a:ea typeface="ＭＳ ゴシック" panose="020B0609070205080204" pitchFamily="49" charset="-128"/>
              </a:rPr>
              <a:t>】</a:t>
            </a:r>
            <a:endParaRPr kumimoji="1" lang="en-US" altLang="ja-JP" sz="1600" dirty="0" smtClean="0">
              <a:solidFill>
                <a:prstClr val="black"/>
              </a:solidFill>
              <a:latin typeface="ＭＳ ゴシック" panose="020B0609070205080204" pitchFamily="49" charset="-128"/>
              <a:ea typeface="ＭＳ ゴシック" panose="020B0609070205080204" pitchFamily="49" charset="-128"/>
            </a:endParaRPr>
          </a:p>
          <a:p>
            <a:pPr marL="285750" indent="-285750">
              <a:buFont typeface="MS Mincho" panose="02020609040205080304" pitchFamily="17" charset="-128"/>
              <a:buChar char="○"/>
            </a:pPr>
            <a:r>
              <a:rPr lang="ja-JP" altLang="en-US" sz="1500" dirty="0">
                <a:solidFill>
                  <a:prstClr val="black"/>
                </a:solidFill>
                <a:latin typeface="ＭＳ ゴシック" panose="020B0609070205080204" pitchFamily="49" charset="-128"/>
                <a:ea typeface="ＭＳ ゴシック" panose="020B0609070205080204" pitchFamily="49" charset="-128"/>
              </a:rPr>
              <a:t>本府内</a:t>
            </a:r>
            <a:r>
              <a:rPr lang="ja-JP" altLang="en-US" sz="1500" dirty="0" smtClean="0">
                <a:solidFill>
                  <a:prstClr val="black"/>
                </a:solidFill>
                <a:latin typeface="ＭＳ ゴシック" panose="020B0609070205080204" pitchFamily="49" charset="-128"/>
                <a:ea typeface="ＭＳ ゴシック" panose="020B0609070205080204" pitchFamily="49" charset="-128"/>
              </a:rPr>
              <a:t>は小規模薬局（薬剤師が</a:t>
            </a:r>
            <a:r>
              <a:rPr lang="ja-JP" altLang="en-US" sz="1500" dirty="0">
                <a:solidFill>
                  <a:prstClr val="black"/>
                </a:solidFill>
                <a:latin typeface="ＭＳ ゴシック" panose="020B0609070205080204" pitchFamily="49" charset="-128"/>
                <a:ea typeface="ＭＳ ゴシック" panose="020B0609070205080204" pitchFamily="49" charset="-128"/>
              </a:rPr>
              <a:t>１</a:t>
            </a:r>
            <a:r>
              <a:rPr lang="ja-JP" altLang="en-US" sz="1500" dirty="0" smtClean="0">
                <a:solidFill>
                  <a:prstClr val="black"/>
                </a:solidFill>
                <a:latin typeface="ＭＳ ゴシック" panose="020B0609070205080204" pitchFamily="49" charset="-128"/>
                <a:ea typeface="ＭＳ ゴシック" panose="020B0609070205080204" pitchFamily="49" charset="-128"/>
              </a:rPr>
              <a:t>～</a:t>
            </a:r>
            <a:r>
              <a:rPr lang="ja-JP" altLang="en-US" sz="1500" dirty="0">
                <a:solidFill>
                  <a:prstClr val="black"/>
                </a:solidFill>
                <a:latin typeface="ＭＳ ゴシック" panose="020B0609070205080204" pitchFamily="49" charset="-128"/>
                <a:ea typeface="ＭＳ ゴシック" panose="020B0609070205080204" pitchFamily="49" charset="-128"/>
              </a:rPr>
              <a:t>２</a:t>
            </a:r>
            <a:r>
              <a:rPr lang="ja-JP" altLang="en-US" sz="1500" dirty="0" smtClean="0">
                <a:solidFill>
                  <a:prstClr val="black"/>
                </a:solidFill>
                <a:latin typeface="ＭＳ ゴシック" panose="020B0609070205080204" pitchFamily="49" charset="-128"/>
                <a:ea typeface="ＭＳ ゴシック" panose="020B0609070205080204" pitchFamily="49" charset="-128"/>
              </a:rPr>
              <a:t>人）が</a:t>
            </a:r>
            <a:r>
              <a:rPr lang="ja-JP" altLang="en-US" sz="1500" dirty="0">
                <a:solidFill>
                  <a:prstClr val="black"/>
                </a:solidFill>
                <a:latin typeface="ＭＳ ゴシック" panose="020B0609070205080204" pitchFamily="49" charset="-128"/>
                <a:ea typeface="ＭＳ ゴシック" panose="020B0609070205080204" pitchFamily="49" charset="-128"/>
              </a:rPr>
              <a:t>４割を占めるため</a:t>
            </a:r>
            <a:r>
              <a:rPr lang="ja-JP" altLang="en-US" sz="1500" dirty="0" smtClean="0">
                <a:solidFill>
                  <a:prstClr val="black"/>
                </a:solidFill>
                <a:latin typeface="ＭＳ ゴシック" panose="020B0609070205080204" pitchFamily="49" charset="-128"/>
                <a:ea typeface="ＭＳ ゴシック" panose="020B0609070205080204" pitchFamily="49" charset="-128"/>
              </a:rPr>
              <a:t>、府全体の機能強化のためには、これら薬局でも対応できる内容を検討することが必要。</a:t>
            </a:r>
            <a:endParaRPr lang="en-US" altLang="ja-JP" sz="1500" dirty="0" smtClean="0">
              <a:solidFill>
                <a:prstClr val="black"/>
              </a:solidFill>
              <a:latin typeface="ＭＳ ゴシック" panose="020B0609070205080204" pitchFamily="49" charset="-128"/>
              <a:ea typeface="ＭＳ ゴシック" panose="020B0609070205080204" pitchFamily="49" charset="-128"/>
            </a:endParaRPr>
          </a:p>
          <a:p>
            <a:endParaRPr kumimoji="1" lang="en-US" altLang="ja-JP" sz="1500" dirty="0" smtClean="0">
              <a:solidFill>
                <a:prstClr val="black"/>
              </a:solidFill>
              <a:latin typeface="ＭＳ ゴシック" panose="020B0609070205080204" pitchFamily="49" charset="-128"/>
              <a:ea typeface="ＭＳ ゴシック" panose="020B0609070205080204" pitchFamily="49" charset="-128"/>
            </a:endParaRPr>
          </a:p>
          <a:p>
            <a:pPr defTabSz="914400">
              <a:spcBef>
                <a:spcPts val="600"/>
              </a:spcBef>
            </a:pPr>
            <a:r>
              <a:rPr kumimoji="1" lang="en-US" altLang="ja-JP" sz="1600" b="1" dirty="0" smtClean="0">
                <a:solidFill>
                  <a:prstClr val="black"/>
                </a:solidFill>
                <a:latin typeface="ＭＳ ゴシック" panose="020B0609070205080204" pitchFamily="49" charset="-128"/>
                <a:ea typeface="ＭＳ ゴシック" panose="020B0609070205080204" pitchFamily="49" charset="-128"/>
              </a:rPr>
              <a:t>【</a:t>
            </a:r>
            <a:r>
              <a:rPr lang="ja-JP" altLang="en-US" sz="1600" b="1" dirty="0">
                <a:solidFill>
                  <a:prstClr val="black"/>
                </a:solidFill>
                <a:latin typeface="ＭＳ ゴシック" panose="020B0609070205080204" pitchFamily="49" charset="-128"/>
                <a:ea typeface="ＭＳ ゴシック" panose="020B0609070205080204" pitchFamily="49" charset="-128"/>
              </a:rPr>
              <a:t>本</a:t>
            </a:r>
            <a:r>
              <a:rPr kumimoji="1" lang="ja-JP" altLang="en-US" sz="1600" b="1" dirty="0" smtClean="0">
                <a:solidFill>
                  <a:prstClr val="black"/>
                </a:solidFill>
                <a:latin typeface="ＭＳ ゴシック" panose="020B0609070205080204" pitchFamily="49" charset="-128"/>
                <a:ea typeface="ＭＳ ゴシック" panose="020B0609070205080204" pitchFamily="49" charset="-128"/>
              </a:rPr>
              <a:t>年度の</a:t>
            </a:r>
            <a:r>
              <a:rPr lang="ja-JP" altLang="en-US" sz="1600" b="1" dirty="0" smtClean="0">
                <a:solidFill>
                  <a:prstClr val="black"/>
                </a:solidFill>
                <a:latin typeface="ＭＳ ゴシック" panose="020B0609070205080204" pitchFamily="49" charset="-128"/>
                <a:ea typeface="ＭＳ ゴシック" panose="020B0609070205080204" pitchFamily="49" charset="-128"/>
              </a:rPr>
              <a:t>取組み</a:t>
            </a:r>
            <a:r>
              <a:rPr kumimoji="1" lang="ja-JP" altLang="en-US" sz="1600" b="1" dirty="0" smtClean="0">
                <a:solidFill>
                  <a:prstClr val="black"/>
                </a:solidFill>
                <a:latin typeface="ＭＳ ゴシック" panose="020B0609070205080204" pitchFamily="49" charset="-128"/>
                <a:ea typeface="ＭＳ ゴシック" panose="020B0609070205080204" pitchFamily="49" charset="-128"/>
              </a:rPr>
              <a:t>内容</a:t>
            </a:r>
            <a:r>
              <a:rPr kumimoji="1" lang="en-US" altLang="ja-JP" sz="1600" b="1" dirty="0" smtClean="0">
                <a:solidFill>
                  <a:prstClr val="black"/>
                </a:solidFill>
                <a:latin typeface="ＭＳ ゴシック" panose="020B0609070205080204" pitchFamily="49" charset="-128"/>
                <a:ea typeface="ＭＳ ゴシック" panose="020B0609070205080204" pitchFamily="49" charset="-128"/>
              </a:rPr>
              <a:t>】</a:t>
            </a:r>
          </a:p>
          <a:p>
            <a:pPr marL="285750" indent="-285750" eaLnBrk="0" fontAlgn="base" latinLnBrk="1" hangingPunct="0">
              <a:buFont typeface="MS Mincho" panose="02020609040205080304" pitchFamily="17" charset="-128"/>
              <a:buChar char="○"/>
            </a:pPr>
            <a:r>
              <a:rPr lang="ja-JP" altLang="en-US" sz="1500" dirty="0" smtClean="0">
                <a:solidFill>
                  <a:prstClr val="black"/>
                </a:solidFill>
                <a:latin typeface="ＭＳ ゴシック" panose="020B0609070205080204" pitchFamily="49" charset="-128"/>
                <a:ea typeface="ＭＳ ゴシック" panose="020B0609070205080204" pitchFamily="49" charset="-128"/>
              </a:rPr>
              <a:t>主に上記①及び③の機能及び「健康サポート機能」に着目し、右記のような推進のための取組みを実施した。</a:t>
            </a:r>
            <a:endParaRPr lang="en-US" altLang="ja-JP" sz="1500" dirty="0">
              <a:solidFill>
                <a:prstClr val="black"/>
              </a:solidFill>
              <a:latin typeface="ＭＳ ゴシック" panose="020B0609070205080204" pitchFamily="49" charset="-128"/>
              <a:ea typeface="ＭＳ ゴシック" panose="020B0609070205080204" pitchFamily="49" charset="-128"/>
            </a:endParaRPr>
          </a:p>
        </p:txBody>
      </p:sp>
      <p:sp>
        <p:nvSpPr>
          <p:cNvPr id="6" name="正方形/長方形 5"/>
          <p:cNvSpPr/>
          <p:nvPr/>
        </p:nvSpPr>
        <p:spPr>
          <a:xfrm>
            <a:off x="16905" y="0"/>
            <a:ext cx="6027612" cy="461665"/>
          </a:xfrm>
          <a:prstGeom prst="rect">
            <a:avLst/>
          </a:prstGeom>
        </p:spPr>
        <p:txBody>
          <a:bodyPr wrap="none">
            <a:spAutoFit/>
          </a:bodyPr>
          <a:lstStyle/>
          <a:p>
            <a:r>
              <a:rPr lang="ja-JP" altLang="ja-JP" sz="2400" b="1" dirty="0" smtClean="0"/>
              <a:t>かかりつけ</a:t>
            </a:r>
            <a:r>
              <a:rPr lang="ja-JP" altLang="en-US" sz="2400" b="1" dirty="0" smtClean="0"/>
              <a:t>薬剤師・薬局</a:t>
            </a:r>
            <a:r>
              <a:rPr lang="ja-JP" altLang="ja-JP" sz="2400" b="1" dirty="0" smtClean="0"/>
              <a:t>機能</a:t>
            </a:r>
            <a:r>
              <a:rPr lang="ja-JP" altLang="en-US" sz="2400" b="1" dirty="0" smtClean="0"/>
              <a:t>の</a:t>
            </a:r>
            <a:r>
              <a:rPr lang="ja-JP" altLang="ja-JP" sz="2400" b="1" dirty="0" smtClean="0"/>
              <a:t>推進</a:t>
            </a:r>
            <a:r>
              <a:rPr lang="ja-JP" altLang="en-US" sz="2400" b="1" dirty="0"/>
              <a:t>について</a:t>
            </a:r>
          </a:p>
        </p:txBody>
      </p:sp>
      <p:sp>
        <p:nvSpPr>
          <p:cNvPr id="27" name="角丸四角形 26"/>
          <p:cNvSpPr/>
          <p:nvPr/>
        </p:nvSpPr>
        <p:spPr bwMode="auto">
          <a:xfrm>
            <a:off x="404532" y="5773358"/>
            <a:ext cx="6045795" cy="670761"/>
          </a:xfrm>
          <a:prstGeom prst="roundRect">
            <a:avLst>
              <a:gd name="adj" fmla="val 16982"/>
            </a:avLst>
          </a:prstGeom>
          <a:solidFill>
            <a:schemeClr val="bg1"/>
          </a:solidFill>
          <a:ln w="22225" cap="flat" cmpd="sng" algn="ctr">
            <a:solidFill>
              <a:schemeClr val="accent1"/>
            </a:solidFill>
            <a:prstDash val="solid"/>
            <a:round/>
            <a:headEnd type="none" w="med" len="med"/>
            <a:tailEnd type="none" w="med" len="med"/>
          </a:ln>
          <a:effectLst/>
        </p:spPr>
        <p:txBody>
          <a:bodyPr vert="horz" wrap="none" lIns="126000" tIns="54000" rIns="126000" bIns="54000" numCol="1" rtlCol="0" anchor="ctr" anchorCtr="0" compatLnSpc="1">
            <a:prstTxWarp prst="textNoShape">
              <a:avLst/>
            </a:prstTxWarp>
          </a:bodyPr>
          <a:lstStyle/>
          <a:p>
            <a:pPr marL="0" marR="0" indent="0" algn="l" defTabSz="914400" rtl="0" eaLnBrk="1" fontAlgn="base" latinLnBrk="0" hangingPunct="1">
              <a:lnSpc>
                <a:spcPct val="110000"/>
              </a:lnSpc>
              <a:spcBef>
                <a:spcPct val="0"/>
              </a:spcBef>
              <a:spcAft>
                <a:spcPct val="0"/>
              </a:spcAft>
              <a:buClrTx/>
              <a:buSzTx/>
              <a:buFontTx/>
              <a:buNone/>
              <a:tabLst/>
            </a:pPr>
            <a:endParaRPr kumimoji="1" lang="ja-JP" altLang="en-US" b="0" i="0" u="none" strike="noStrike" cap="none" normalizeH="0" baseline="0" smtClean="0">
              <a:ln>
                <a:noFill/>
              </a:ln>
              <a:effectLst/>
              <a:latin typeface="+mn-ea"/>
            </a:endParaRPr>
          </a:p>
        </p:txBody>
      </p:sp>
      <p:sp>
        <p:nvSpPr>
          <p:cNvPr id="29" name="角丸四角形 28"/>
          <p:cNvSpPr/>
          <p:nvPr/>
        </p:nvSpPr>
        <p:spPr bwMode="auto">
          <a:xfrm>
            <a:off x="332524" y="4701115"/>
            <a:ext cx="3207897" cy="834776"/>
          </a:xfrm>
          <a:prstGeom prst="roundRect">
            <a:avLst>
              <a:gd name="adj" fmla="val 13512"/>
            </a:avLst>
          </a:prstGeom>
          <a:solidFill>
            <a:schemeClr val="bg1"/>
          </a:solidFill>
          <a:ln w="22225" cap="flat" cmpd="sng" algn="ctr">
            <a:solidFill>
              <a:schemeClr val="accent1"/>
            </a:solidFill>
            <a:prstDash val="solid"/>
            <a:round/>
            <a:headEnd type="none" w="med" len="med"/>
            <a:tailEnd type="none" w="med" len="med"/>
          </a:ln>
          <a:effectLst/>
        </p:spPr>
        <p:txBody>
          <a:bodyPr vert="horz" wrap="none" lIns="126000" tIns="54000" rIns="126000" bIns="54000" numCol="1" rtlCol="0" anchor="ctr" anchorCtr="0" compatLnSpc="1">
            <a:prstTxWarp prst="textNoShape">
              <a:avLst/>
            </a:prstTxWarp>
          </a:bodyPr>
          <a:lstStyle/>
          <a:p>
            <a:pPr marL="0" marR="0" indent="0" algn="l" defTabSz="914400" rtl="0" eaLnBrk="1" fontAlgn="base" latinLnBrk="0" hangingPunct="1">
              <a:lnSpc>
                <a:spcPct val="110000"/>
              </a:lnSpc>
              <a:spcBef>
                <a:spcPct val="0"/>
              </a:spcBef>
              <a:spcAft>
                <a:spcPct val="0"/>
              </a:spcAft>
              <a:buClrTx/>
              <a:buSzTx/>
              <a:buFontTx/>
              <a:buNone/>
              <a:tabLst/>
            </a:pPr>
            <a:endParaRPr kumimoji="1" lang="ja-JP" altLang="en-US" i="0" u="none" strike="noStrike" cap="none" normalizeH="0" baseline="0" smtClean="0">
              <a:ln>
                <a:noFill/>
              </a:ln>
              <a:effectLst/>
              <a:latin typeface="+mn-ea"/>
            </a:endParaRPr>
          </a:p>
        </p:txBody>
      </p:sp>
      <p:sp>
        <p:nvSpPr>
          <p:cNvPr id="32" name="角丸四角形 31"/>
          <p:cNvSpPr/>
          <p:nvPr/>
        </p:nvSpPr>
        <p:spPr bwMode="auto">
          <a:xfrm>
            <a:off x="3615937" y="4701115"/>
            <a:ext cx="2899487" cy="931772"/>
          </a:xfrm>
          <a:prstGeom prst="roundRect">
            <a:avLst>
              <a:gd name="adj" fmla="val 12460"/>
            </a:avLst>
          </a:prstGeom>
          <a:solidFill>
            <a:schemeClr val="bg1"/>
          </a:solidFill>
          <a:ln w="22225" cap="flat" cmpd="sng" algn="ctr">
            <a:solidFill>
              <a:schemeClr val="accent1"/>
            </a:solidFill>
            <a:prstDash val="solid"/>
            <a:round/>
            <a:headEnd type="none" w="med" len="med"/>
            <a:tailEnd type="none" w="med" len="med"/>
          </a:ln>
          <a:effectLst/>
        </p:spPr>
        <p:txBody>
          <a:bodyPr vert="horz" wrap="none" lIns="126000" tIns="54000" rIns="126000" bIns="54000" numCol="1" rtlCol="0" anchor="ctr" anchorCtr="0" compatLnSpc="1">
            <a:prstTxWarp prst="textNoShape">
              <a:avLst/>
            </a:prstTxWarp>
          </a:bodyPr>
          <a:lstStyle/>
          <a:p>
            <a:pPr marL="0" marR="0" indent="0" algn="l" defTabSz="914400" rtl="0" eaLnBrk="1" fontAlgn="base" latinLnBrk="0" hangingPunct="1">
              <a:lnSpc>
                <a:spcPct val="110000"/>
              </a:lnSpc>
              <a:spcBef>
                <a:spcPct val="0"/>
              </a:spcBef>
              <a:spcAft>
                <a:spcPct val="0"/>
              </a:spcAft>
              <a:buClrTx/>
              <a:buSzTx/>
              <a:buFontTx/>
              <a:buNone/>
              <a:tabLst/>
            </a:pPr>
            <a:endParaRPr kumimoji="1" lang="ja-JP" altLang="en-US" i="0" u="none" strike="noStrike" cap="none" normalizeH="0" baseline="0" smtClean="0">
              <a:ln>
                <a:noFill/>
              </a:ln>
              <a:effectLst/>
              <a:latin typeface="+mn-ea"/>
            </a:endParaRPr>
          </a:p>
        </p:txBody>
      </p:sp>
      <p:sp>
        <p:nvSpPr>
          <p:cNvPr id="33" name="テキスト ボックス 32"/>
          <p:cNvSpPr txBox="1"/>
          <p:nvPr/>
        </p:nvSpPr>
        <p:spPr>
          <a:xfrm>
            <a:off x="387493" y="4874315"/>
            <a:ext cx="3552224" cy="561692"/>
          </a:xfrm>
          <a:prstGeom prst="rect">
            <a:avLst/>
          </a:prstGeom>
          <a:noFill/>
        </p:spPr>
        <p:txBody>
          <a:bodyPr wrap="square" rtlCol="0">
            <a:spAutoFit/>
          </a:bodyPr>
          <a:lstStyle/>
          <a:p>
            <a:pPr>
              <a:lnSpc>
                <a:spcPct val="100000"/>
              </a:lnSpc>
              <a:spcBef>
                <a:spcPts val="300"/>
              </a:spcBef>
            </a:pPr>
            <a:r>
              <a:rPr lang="ja-JP" altLang="en-US" sz="1400" dirty="0" smtClean="0">
                <a:latin typeface="+mn-ea"/>
              </a:rPr>
              <a:t>☆ </a:t>
            </a:r>
            <a:r>
              <a:rPr lang="ja-JP" altLang="en-US" sz="1400" b="1" u="sng" dirty="0" smtClean="0">
                <a:solidFill>
                  <a:srgbClr val="FF0000"/>
                </a:solidFill>
                <a:latin typeface="+mn-ea"/>
              </a:rPr>
              <a:t>副作用や効果</a:t>
            </a:r>
            <a:r>
              <a:rPr lang="ja-JP" altLang="en-US" sz="1400" dirty="0" smtClean="0">
                <a:latin typeface="+mn-ea"/>
              </a:rPr>
              <a:t>の継続的な確認</a:t>
            </a:r>
            <a:endParaRPr lang="en-US" altLang="ja-JP" sz="1400" dirty="0" smtClean="0">
              <a:latin typeface="+mn-ea"/>
            </a:endParaRPr>
          </a:p>
          <a:p>
            <a:pPr>
              <a:lnSpc>
                <a:spcPct val="100000"/>
              </a:lnSpc>
              <a:spcBef>
                <a:spcPts val="300"/>
              </a:spcBef>
            </a:pPr>
            <a:r>
              <a:rPr lang="ja-JP" altLang="en-US" sz="1400" dirty="0" smtClean="0">
                <a:latin typeface="+mn-ea"/>
              </a:rPr>
              <a:t>☆ </a:t>
            </a:r>
            <a:r>
              <a:rPr lang="ja-JP" altLang="en-US" sz="1400" b="1" u="sng" dirty="0" smtClean="0">
                <a:solidFill>
                  <a:srgbClr val="FF0000"/>
                </a:solidFill>
                <a:latin typeface="+mn-ea"/>
              </a:rPr>
              <a:t>多剤・重複投薬や相互作用の防止</a:t>
            </a:r>
            <a:endParaRPr lang="ja-JP" altLang="en-US" sz="1400" b="1" u="sng" dirty="0">
              <a:solidFill>
                <a:srgbClr val="FF0000"/>
              </a:solidFill>
              <a:latin typeface="+mn-ea"/>
            </a:endParaRPr>
          </a:p>
        </p:txBody>
      </p:sp>
      <p:sp>
        <p:nvSpPr>
          <p:cNvPr id="34" name="テキスト ボックス 33"/>
          <p:cNvSpPr txBox="1"/>
          <p:nvPr/>
        </p:nvSpPr>
        <p:spPr>
          <a:xfrm>
            <a:off x="3773601" y="5093310"/>
            <a:ext cx="2741823" cy="487313"/>
          </a:xfrm>
          <a:prstGeom prst="rect">
            <a:avLst/>
          </a:prstGeom>
          <a:noFill/>
        </p:spPr>
        <p:txBody>
          <a:bodyPr wrap="square" rtlCol="0">
            <a:spAutoFit/>
          </a:bodyPr>
          <a:lstStyle/>
          <a:p>
            <a:pPr>
              <a:spcBef>
                <a:spcPts val="200"/>
              </a:spcBef>
            </a:pPr>
            <a:r>
              <a:rPr lang="ja-JP" altLang="en-US" sz="1200" dirty="0" smtClean="0">
                <a:latin typeface="+mn-ea"/>
                <a:cs typeface="メイリオ" panose="020B0604030504040204" pitchFamily="50" charset="-128"/>
              </a:rPr>
              <a:t>・ </a:t>
            </a:r>
            <a:r>
              <a:rPr lang="en-US" altLang="ja-JP" sz="1200" u="sng" dirty="0" smtClean="0">
                <a:latin typeface="+mn-ea"/>
                <a:cs typeface="メイリオ" panose="020B0604030504040204" pitchFamily="50" charset="-128"/>
              </a:rPr>
              <a:t>24</a:t>
            </a:r>
            <a:r>
              <a:rPr lang="ja-JP" altLang="en-US" sz="1200" u="sng" dirty="0" smtClean="0">
                <a:latin typeface="+mn-ea"/>
                <a:cs typeface="メイリオ" panose="020B0604030504040204" pitchFamily="50" charset="-128"/>
              </a:rPr>
              <a:t>時間</a:t>
            </a:r>
            <a:r>
              <a:rPr lang="ja-JP" altLang="en-US" sz="1200" dirty="0" smtClean="0">
                <a:latin typeface="+mn-ea"/>
                <a:cs typeface="メイリオ" panose="020B0604030504040204" pitchFamily="50" charset="-128"/>
              </a:rPr>
              <a:t>の対応</a:t>
            </a:r>
            <a:endParaRPr lang="en-US" altLang="ja-JP" sz="1200" dirty="0" smtClean="0">
              <a:latin typeface="+mn-ea"/>
              <a:cs typeface="メイリオ" panose="020B0604030504040204" pitchFamily="50" charset="-128"/>
            </a:endParaRPr>
          </a:p>
          <a:p>
            <a:pPr>
              <a:spcBef>
                <a:spcPts val="200"/>
              </a:spcBef>
            </a:pPr>
            <a:r>
              <a:rPr lang="ja-JP" altLang="en-US" sz="1200" dirty="0" smtClean="0">
                <a:latin typeface="+mn-ea"/>
                <a:cs typeface="メイリオ" panose="020B0604030504040204" pitchFamily="50" charset="-128"/>
              </a:rPr>
              <a:t>・ </a:t>
            </a:r>
            <a:r>
              <a:rPr lang="ja-JP" altLang="en-US" sz="1200" u="sng" dirty="0" smtClean="0">
                <a:latin typeface="+mn-ea"/>
                <a:cs typeface="メイリオ" panose="020B0604030504040204" pitchFamily="50" charset="-128"/>
              </a:rPr>
              <a:t>在宅患者</a:t>
            </a:r>
            <a:r>
              <a:rPr lang="ja-JP" altLang="en-US" sz="1200" dirty="0" smtClean="0">
                <a:latin typeface="+mn-ea"/>
                <a:cs typeface="メイリオ" panose="020B0604030504040204" pitchFamily="50" charset="-128"/>
              </a:rPr>
              <a:t>への薬学的管理・服薬指導</a:t>
            </a:r>
            <a:endParaRPr lang="en-US" altLang="ja-JP" sz="1200" dirty="0" smtClean="0">
              <a:latin typeface="+mn-ea"/>
              <a:cs typeface="メイリオ" panose="020B0604030504040204" pitchFamily="50" charset="-128"/>
            </a:endParaRPr>
          </a:p>
        </p:txBody>
      </p:sp>
      <p:sp>
        <p:nvSpPr>
          <p:cNvPr id="35" name="テキスト ボックス 34"/>
          <p:cNvSpPr txBox="1"/>
          <p:nvPr/>
        </p:nvSpPr>
        <p:spPr>
          <a:xfrm>
            <a:off x="3615937" y="4859943"/>
            <a:ext cx="2965976" cy="307777"/>
          </a:xfrm>
          <a:prstGeom prst="rect">
            <a:avLst/>
          </a:prstGeom>
          <a:noFill/>
        </p:spPr>
        <p:txBody>
          <a:bodyPr wrap="square" rtlCol="0">
            <a:spAutoFit/>
          </a:bodyPr>
          <a:lstStyle/>
          <a:p>
            <a:pPr marL="266700" indent="-266700"/>
            <a:r>
              <a:rPr lang="ja-JP" altLang="en-US" sz="1400" dirty="0" smtClean="0">
                <a:latin typeface="+mn-ea"/>
              </a:rPr>
              <a:t>☆ </a:t>
            </a:r>
            <a:r>
              <a:rPr lang="ja-JP" altLang="en-US" sz="1400" b="1" u="sng" dirty="0" smtClean="0">
                <a:solidFill>
                  <a:srgbClr val="FF0000"/>
                </a:solidFill>
                <a:latin typeface="+mn-ea"/>
              </a:rPr>
              <a:t>夜間・休日、在宅医療</a:t>
            </a:r>
            <a:r>
              <a:rPr lang="ja-JP" altLang="en-US" sz="1400" dirty="0" smtClean="0">
                <a:latin typeface="+mn-ea"/>
              </a:rPr>
              <a:t>への対応</a:t>
            </a:r>
            <a:endParaRPr lang="ja-JP" altLang="en-US" sz="1400" dirty="0">
              <a:latin typeface="+mn-ea"/>
            </a:endParaRPr>
          </a:p>
        </p:txBody>
      </p:sp>
      <p:sp>
        <p:nvSpPr>
          <p:cNvPr id="36" name="正方形/長方形 35"/>
          <p:cNvSpPr/>
          <p:nvPr/>
        </p:nvSpPr>
        <p:spPr>
          <a:xfrm>
            <a:off x="692564" y="5868055"/>
            <a:ext cx="2706256" cy="598801"/>
          </a:xfrm>
          <a:prstGeom prst="rect">
            <a:avLst/>
          </a:prstGeom>
          <a:noFill/>
          <a:ln>
            <a:noFill/>
          </a:ln>
          <a:effectLst/>
        </p:spPr>
        <p:style>
          <a:lnRef idx="3">
            <a:schemeClr val="lt1"/>
          </a:lnRef>
          <a:fillRef idx="1">
            <a:schemeClr val="accent2"/>
          </a:fillRef>
          <a:effectRef idx="1">
            <a:schemeClr val="accent2"/>
          </a:effectRef>
          <a:fontRef idx="minor">
            <a:schemeClr val="lt1"/>
          </a:fontRef>
        </p:style>
        <p:txBody>
          <a:bodyPr rtlCol="0" anchor="ctr"/>
          <a:lstStyle/>
          <a:p>
            <a:pPr>
              <a:lnSpc>
                <a:spcPct val="100000"/>
              </a:lnSpc>
            </a:pPr>
            <a:r>
              <a:rPr lang="ja-JP" altLang="en-US" sz="1300" dirty="0" smtClean="0">
                <a:solidFill>
                  <a:schemeClr val="tx1"/>
                </a:solidFill>
                <a:latin typeface="+mn-ea"/>
              </a:rPr>
              <a:t>☆疑義</a:t>
            </a:r>
            <a:r>
              <a:rPr lang="ja-JP" altLang="en-US" sz="1300" dirty="0">
                <a:solidFill>
                  <a:schemeClr val="tx1"/>
                </a:solidFill>
                <a:latin typeface="+mn-ea"/>
              </a:rPr>
              <a:t>照会</a:t>
            </a:r>
            <a:r>
              <a:rPr lang="ja-JP" altLang="en-US" sz="1300" dirty="0" smtClean="0">
                <a:solidFill>
                  <a:schemeClr val="tx1"/>
                </a:solidFill>
                <a:latin typeface="+mn-ea"/>
              </a:rPr>
              <a:t>・処方提案</a:t>
            </a:r>
            <a:endParaRPr lang="en-US" altLang="ja-JP" sz="1300" dirty="0" smtClean="0">
              <a:solidFill>
                <a:schemeClr val="tx1"/>
              </a:solidFill>
              <a:latin typeface="+mn-ea"/>
            </a:endParaRPr>
          </a:p>
          <a:p>
            <a:pPr>
              <a:lnSpc>
                <a:spcPct val="100000"/>
              </a:lnSpc>
            </a:pPr>
            <a:r>
              <a:rPr lang="ja-JP" altLang="en-US" sz="1300" dirty="0" smtClean="0">
                <a:solidFill>
                  <a:schemeClr val="tx1"/>
                </a:solidFill>
                <a:latin typeface="+mn-ea"/>
              </a:rPr>
              <a:t>☆副作用・服薬状況のフィードバック</a:t>
            </a:r>
            <a:endParaRPr lang="en-US" altLang="ja-JP" sz="1300" dirty="0" smtClean="0">
              <a:solidFill>
                <a:schemeClr val="tx1"/>
              </a:solidFill>
              <a:latin typeface="+mn-ea"/>
            </a:endParaRPr>
          </a:p>
        </p:txBody>
      </p:sp>
      <p:sp>
        <p:nvSpPr>
          <p:cNvPr id="37" name="角丸四角形 36"/>
          <p:cNvSpPr/>
          <p:nvPr/>
        </p:nvSpPr>
        <p:spPr bwMode="auto">
          <a:xfrm>
            <a:off x="512520" y="5621374"/>
            <a:ext cx="2337691" cy="314058"/>
          </a:xfrm>
          <a:prstGeom prst="roundRect">
            <a:avLst>
              <a:gd name="adj" fmla="val 26460"/>
            </a:avLst>
          </a:prstGeom>
          <a:solidFill>
            <a:schemeClr val="bg1"/>
          </a:solidFill>
          <a:ln w="22225" cap="flat" cmpd="sng" algn="ctr">
            <a:solidFill>
              <a:schemeClr val="accent1"/>
            </a:solidFill>
            <a:prstDash val="solid"/>
            <a:round/>
            <a:headEnd type="none" w="med" len="med"/>
            <a:tailEnd type="none" w="med" len="med"/>
          </a:ln>
          <a:effectLst>
            <a:outerShdw blurRad="50800" dist="38100" dir="5400000" algn="t" rotWithShape="0">
              <a:prstClr val="black">
                <a:alpha val="40000"/>
              </a:prstClr>
            </a:outerShdw>
          </a:effectLst>
        </p:spPr>
        <p:txBody>
          <a:bodyPr vert="horz" wrap="none" lIns="126000" tIns="54000" rIns="126000" bIns="54000" numCol="1" rtlCol="0" anchor="ctr" anchorCtr="0" compatLnSpc="1">
            <a:prstTxWarp prst="textNoShape">
              <a:avLst/>
            </a:prstTxWarp>
          </a:bodyPr>
          <a:lstStyle/>
          <a:p>
            <a:pPr algn="ctr">
              <a:lnSpc>
                <a:spcPct val="100000"/>
              </a:lnSpc>
            </a:pPr>
            <a:r>
              <a:rPr lang="ja-JP" altLang="en-US" sz="1600" dirty="0" smtClean="0">
                <a:latin typeface="HGP創英角ｺﾞｼｯｸUB" panose="020B0900000000000000" pitchFamily="50" charset="-128"/>
                <a:ea typeface="HGP創英角ｺﾞｼｯｸUB" panose="020B0900000000000000" pitchFamily="50" charset="-128"/>
              </a:rPr>
              <a:t>③ 医療</a:t>
            </a:r>
            <a:r>
              <a:rPr lang="ja-JP" altLang="en-US" sz="1600" dirty="0">
                <a:latin typeface="HGP創英角ｺﾞｼｯｸUB" panose="020B0900000000000000" pitchFamily="50" charset="-128"/>
                <a:ea typeface="HGP創英角ｺﾞｼｯｸUB" panose="020B0900000000000000" pitchFamily="50" charset="-128"/>
              </a:rPr>
              <a:t>機関等との連携</a:t>
            </a:r>
          </a:p>
        </p:txBody>
      </p:sp>
      <p:sp>
        <p:nvSpPr>
          <p:cNvPr id="38" name="角丸四角形 37"/>
          <p:cNvSpPr/>
          <p:nvPr/>
        </p:nvSpPr>
        <p:spPr bwMode="auto">
          <a:xfrm>
            <a:off x="3773601" y="4499903"/>
            <a:ext cx="2592288" cy="360040"/>
          </a:xfrm>
          <a:prstGeom prst="roundRect">
            <a:avLst>
              <a:gd name="adj" fmla="val 26460"/>
            </a:avLst>
          </a:prstGeom>
          <a:solidFill>
            <a:schemeClr val="bg1"/>
          </a:solidFill>
          <a:ln w="22225" cap="flat" cmpd="sng" algn="ctr">
            <a:solidFill>
              <a:schemeClr val="accent1"/>
            </a:solidFill>
            <a:prstDash val="solid"/>
            <a:round/>
            <a:headEnd type="none" w="med" len="med"/>
            <a:tailEnd type="none" w="med" len="med"/>
          </a:ln>
          <a:effectLst>
            <a:outerShdw blurRad="50800" dist="38100" dir="5400000" algn="t" rotWithShape="0">
              <a:prstClr val="black">
                <a:alpha val="40000"/>
              </a:prstClr>
            </a:outerShdw>
          </a:effectLst>
        </p:spPr>
        <p:txBody>
          <a:bodyPr vert="horz" wrap="none" lIns="126000" tIns="54000" rIns="126000" bIns="54000" numCol="1" rtlCol="0" anchor="ctr" anchorCtr="0" compatLnSpc="1">
            <a:prstTxWarp prst="textNoShape">
              <a:avLst/>
            </a:prstTxWarp>
          </a:bodyPr>
          <a:lstStyle/>
          <a:p>
            <a:pPr algn="ctr">
              <a:lnSpc>
                <a:spcPct val="100000"/>
              </a:lnSpc>
            </a:pPr>
            <a:r>
              <a:rPr lang="ja-JP" altLang="en-US" sz="1600" dirty="0" smtClean="0">
                <a:latin typeface="HGP創英角ｺﾞｼｯｸUB" panose="020B0900000000000000" pitchFamily="50" charset="-128"/>
                <a:ea typeface="HGP創英角ｺﾞｼｯｸUB" panose="020B0900000000000000" pitchFamily="50" charset="-128"/>
              </a:rPr>
              <a:t>② </a:t>
            </a:r>
            <a:r>
              <a:rPr lang="en-US" altLang="ja-JP" sz="1600" dirty="0" smtClean="0">
                <a:latin typeface="HGP創英角ｺﾞｼｯｸUB" panose="020B0900000000000000" pitchFamily="50" charset="-128"/>
                <a:ea typeface="HGP創英角ｺﾞｼｯｸUB" panose="020B0900000000000000" pitchFamily="50" charset="-128"/>
              </a:rPr>
              <a:t>24</a:t>
            </a:r>
            <a:r>
              <a:rPr lang="ja-JP" altLang="en-US" sz="1600" dirty="0" smtClean="0">
                <a:latin typeface="HGP創英角ｺﾞｼｯｸUB" panose="020B0900000000000000" pitchFamily="50" charset="-128"/>
                <a:ea typeface="HGP創英角ｺﾞｼｯｸUB" panose="020B0900000000000000" pitchFamily="50" charset="-128"/>
              </a:rPr>
              <a:t>時間の相談等の対応</a:t>
            </a:r>
            <a:endParaRPr lang="ja-JP" altLang="en-US" sz="1600" dirty="0">
              <a:latin typeface="HGP創英角ｺﾞｼｯｸUB" panose="020B0900000000000000" pitchFamily="50" charset="-128"/>
              <a:ea typeface="HGP創英角ｺﾞｼｯｸUB" panose="020B0900000000000000" pitchFamily="50" charset="-128"/>
            </a:endParaRPr>
          </a:p>
        </p:txBody>
      </p:sp>
      <p:sp>
        <p:nvSpPr>
          <p:cNvPr id="39" name="角丸四角形 38"/>
          <p:cNvSpPr/>
          <p:nvPr/>
        </p:nvSpPr>
        <p:spPr bwMode="auto">
          <a:xfrm>
            <a:off x="432562" y="4499903"/>
            <a:ext cx="2919083" cy="330442"/>
          </a:xfrm>
          <a:prstGeom prst="roundRect">
            <a:avLst>
              <a:gd name="adj" fmla="val 26460"/>
            </a:avLst>
          </a:prstGeom>
          <a:solidFill>
            <a:schemeClr val="bg1"/>
          </a:solidFill>
          <a:ln w="22225" cap="flat" cmpd="sng" algn="ctr">
            <a:solidFill>
              <a:schemeClr val="accent1"/>
            </a:solidFill>
            <a:prstDash val="solid"/>
            <a:round/>
            <a:headEnd type="none" w="med" len="med"/>
            <a:tailEnd type="none" w="med" len="med"/>
          </a:ln>
          <a:effectLst>
            <a:outerShdw blurRad="50800" dist="38100" dir="5400000" algn="t" rotWithShape="0">
              <a:prstClr val="black">
                <a:alpha val="40000"/>
              </a:prstClr>
            </a:outerShdw>
          </a:effectLst>
        </p:spPr>
        <p:txBody>
          <a:bodyPr vert="horz" wrap="none" lIns="126000" tIns="54000" rIns="126000" bIns="54000" numCol="1" rtlCol="0" anchor="ctr" anchorCtr="0" compatLnSpc="1">
            <a:prstTxWarp prst="textNoShape">
              <a:avLst/>
            </a:prstTxWarp>
          </a:bodyPr>
          <a:lstStyle/>
          <a:p>
            <a:pPr algn="ctr">
              <a:lnSpc>
                <a:spcPct val="100000"/>
              </a:lnSpc>
            </a:pPr>
            <a:r>
              <a:rPr lang="ja-JP" altLang="en-US" sz="1600" dirty="0" smtClean="0">
                <a:latin typeface="HGP創英角ｺﾞｼｯｸUB" panose="020B0900000000000000" pitchFamily="50" charset="-128"/>
                <a:ea typeface="HGP創英角ｺﾞｼｯｸUB" panose="020B0900000000000000" pitchFamily="50" charset="-128"/>
              </a:rPr>
              <a:t>① 服薬</a:t>
            </a:r>
            <a:r>
              <a:rPr lang="ja-JP" altLang="en-US" sz="1600" dirty="0">
                <a:latin typeface="HGP創英角ｺﾞｼｯｸUB" panose="020B0900000000000000" pitchFamily="50" charset="-128"/>
                <a:ea typeface="HGP創英角ｺﾞｼｯｸUB" panose="020B0900000000000000" pitchFamily="50" charset="-128"/>
              </a:rPr>
              <a:t>情報の</a:t>
            </a:r>
            <a:r>
              <a:rPr lang="ja-JP" altLang="en-US" sz="1600" dirty="0" smtClean="0">
                <a:latin typeface="HGP創英角ｺﾞｼｯｸUB" panose="020B0900000000000000" pitchFamily="50" charset="-128"/>
                <a:ea typeface="HGP創英角ｺﾞｼｯｸUB" panose="020B0900000000000000" pitchFamily="50" charset="-128"/>
              </a:rPr>
              <a:t>一元的な管理</a:t>
            </a:r>
            <a:endParaRPr lang="ja-JP" altLang="en-US" sz="1600" dirty="0">
              <a:latin typeface="HGP創英角ｺﾞｼｯｸUB" panose="020B0900000000000000" pitchFamily="50" charset="-128"/>
              <a:ea typeface="HGP創英角ｺﾞｼｯｸUB" panose="020B0900000000000000" pitchFamily="50" charset="-128"/>
            </a:endParaRPr>
          </a:p>
        </p:txBody>
      </p:sp>
      <p:sp>
        <p:nvSpPr>
          <p:cNvPr id="40" name="正方形/長方形 39"/>
          <p:cNvSpPr/>
          <p:nvPr/>
        </p:nvSpPr>
        <p:spPr>
          <a:xfrm>
            <a:off x="3489908" y="5940063"/>
            <a:ext cx="2538943" cy="492443"/>
          </a:xfrm>
          <a:prstGeom prst="rect">
            <a:avLst/>
          </a:prstGeom>
        </p:spPr>
        <p:txBody>
          <a:bodyPr wrap="square">
            <a:spAutoFit/>
          </a:bodyPr>
          <a:lstStyle/>
          <a:p>
            <a:pPr>
              <a:lnSpc>
                <a:spcPct val="100000"/>
              </a:lnSpc>
            </a:pPr>
            <a:r>
              <a:rPr lang="ja-JP" altLang="en-US" sz="1300" dirty="0" smtClean="0">
                <a:solidFill>
                  <a:schemeClr val="tx1"/>
                </a:solidFill>
                <a:latin typeface="+mn-ea"/>
              </a:rPr>
              <a:t>☆情報共有や各相談への対応</a:t>
            </a:r>
            <a:endParaRPr lang="en-US" altLang="ja-JP" sz="1300" dirty="0" smtClean="0">
              <a:solidFill>
                <a:schemeClr val="tx1"/>
              </a:solidFill>
              <a:latin typeface="+mn-ea"/>
            </a:endParaRPr>
          </a:p>
          <a:p>
            <a:pPr>
              <a:lnSpc>
                <a:spcPct val="100000"/>
              </a:lnSpc>
            </a:pPr>
            <a:r>
              <a:rPr lang="ja-JP" altLang="en-US" sz="1300" dirty="0" smtClean="0">
                <a:solidFill>
                  <a:schemeClr val="tx1"/>
                </a:solidFill>
                <a:latin typeface="+mn-ea"/>
              </a:rPr>
              <a:t>☆医療機関への受診勧奨　　など</a:t>
            </a:r>
            <a:endParaRPr lang="en-US" altLang="ja-JP" sz="1300" dirty="0" smtClean="0">
              <a:solidFill>
                <a:schemeClr val="tx1"/>
              </a:solidFill>
              <a:latin typeface="+mn-ea"/>
            </a:endParaRPr>
          </a:p>
        </p:txBody>
      </p:sp>
      <p:sp>
        <p:nvSpPr>
          <p:cNvPr id="42" name="角丸四角形 41"/>
          <p:cNvSpPr/>
          <p:nvPr/>
        </p:nvSpPr>
        <p:spPr bwMode="auto">
          <a:xfrm>
            <a:off x="127289" y="2773096"/>
            <a:ext cx="3362620" cy="1006727"/>
          </a:xfrm>
          <a:prstGeom prst="roundRect">
            <a:avLst>
              <a:gd name="adj" fmla="val 9749"/>
            </a:avLst>
          </a:prstGeom>
          <a:solidFill>
            <a:srgbClr val="FFFF99"/>
          </a:solidFill>
          <a:ln w="38100" cap="flat" cmpd="sng" algn="ctr">
            <a:solidFill>
              <a:srgbClr val="FF6600"/>
            </a:solidFill>
            <a:prstDash val="solid"/>
            <a:round/>
            <a:headEnd type="none" w="med" len="med"/>
            <a:tailEnd type="none" w="med" len="med"/>
          </a:ln>
          <a:effectLst/>
        </p:spPr>
        <p:txBody>
          <a:bodyPr vert="horz" wrap="none" lIns="126000" tIns="54000" rIns="126000" bIns="54000" numCol="1" rtlCol="0" anchor="ctr" anchorCtr="0" compatLnSpc="1">
            <a:prstTxWarp prst="textNoShape">
              <a:avLst/>
            </a:prstTxWarp>
          </a:bodyPr>
          <a:lstStyle/>
          <a:p>
            <a:pPr marL="0" marR="0" indent="0" algn="l" defTabSz="914400" rtl="0" eaLnBrk="1" fontAlgn="base" latinLnBrk="0" hangingPunct="1">
              <a:lnSpc>
                <a:spcPct val="110000"/>
              </a:lnSpc>
              <a:spcBef>
                <a:spcPct val="0"/>
              </a:spcBef>
              <a:spcAft>
                <a:spcPct val="0"/>
              </a:spcAft>
              <a:buClrTx/>
              <a:buSzTx/>
              <a:buFontTx/>
              <a:buNone/>
              <a:tabLst/>
            </a:pPr>
            <a:endParaRPr kumimoji="1" lang="ja-JP" altLang="en-US" b="0" i="0" u="none" strike="noStrike" cap="none" normalizeH="0" baseline="0" smtClean="0">
              <a:ln>
                <a:noFill/>
              </a:ln>
              <a:solidFill>
                <a:schemeClr val="tx1"/>
              </a:solidFill>
              <a:effectLst/>
              <a:latin typeface="Arial" charset="0"/>
              <a:ea typeface="ＭＳ Ｐゴシック" pitchFamily="50" charset="-128"/>
            </a:endParaRPr>
          </a:p>
        </p:txBody>
      </p:sp>
      <p:sp>
        <p:nvSpPr>
          <p:cNvPr id="43" name="テキスト ボックス 42"/>
          <p:cNvSpPr txBox="1"/>
          <p:nvPr/>
        </p:nvSpPr>
        <p:spPr>
          <a:xfrm>
            <a:off x="293352" y="3133492"/>
            <a:ext cx="3204016" cy="646331"/>
          </a:xfrm>
          <a:prstGeom prst="rect">
            <a:avLst/>
          </a:prstGeom>
          <a:noFill/>
        </p:spPr>
        <p:txBody>
          <a:bodyPr wrap="square" rtlCol="0">
            <a:spAutoFit/>
          </a:bodyPr>
          <a:lstStyle/>
          <a:p>
            <a:pPr marL="144000" indent="-144000"/>
            <a:r>
              <a:rPr lang="ja-JP" altLang="en-US" sz="1200" dirty="0" smtClean="0">
                <a:solidFill>
                  <a:prstClr val="black"/>
                </a:solidFill>
                <a:cs typeface="メイリオ" panose="020B0604030504040204" pitchFamily="50" charset="-128"/>
              </a:rPr>
              <a:t>・</a:t>
            </a:r>
            <a:r>
              <a:rPr lang="en-US" altLang="ja-JP" sz="1200" dirty="0" smtClean="0">
                <a:solidFill>
                  <a:prstClr val="black"/>
                </a:solidFill>
                <a:cs typeface="メイリオ" panose="020B0604030504040204" pitchFamily="50" charset="-128"/>
              </a:rPr>
              <a:t>	</a:t>
            </a:r>
            <a:r>
              <a:rPr lang="ja-JP" altLang="en-US" sz="1200" dirty="0" smtClean="0">
                <a:solidFill>
                  <a:prstClr val="black"/>
                </a:solidFill>
                <a:cs typeface="メイリオ" panose="020B0604030504040204" pitchFamily="50" charset="-128"/>
              </a:rPr>
              <a:t>要指導</a:t>
            </a:r>
            <a:r>
              <a:rPr lang="ja-JP" altLang="en-US" sz="1200" dirty="0">
                <a:solidFill>
                  <a:prstClr val="black"/>
                </a:solidFill>
                <a:cs typeface="メイリオ" panose="020B0604030504040204" pitchFamily="50" charset="-128"/>
              </a:rPr>
              <a:t>医薬品等を適切に選択できるよう</a:t>
            </a:r>
            <a:r>
              <a:rPr lang="ja-JP" altLang="en-US" sz="1200" dirty="0" smtClean="0">
                <a:solidFill>
                  <a:prstClr val="black"/>
                </a:solidFill>
                <a:cs typeface="メイリオ" panose="020B0604030504040204" pitchFamily="50" charset="-128"/>
              </a:rPr>
              <a:t>な供給機能</a:t>
            </a:r>
            <a:r>
              <a:rPr lang="ja-JP" altLang="en-US" sz="1200" dirty="0">
                <a:solidFill>
                  <a:prstClr val="black"/>
                </a:solidFill>
                <a:cs typeface="メイリオ" panose="020B0604030504040204" pitchFamily="50" charset="-128"/>
              </a:rPr>
              <a:t>や助言の</a:t>
            </a:r>
            <a:r>
              <a:rPr lang="ja-JP" altLang="en-US" sz="1200" dirty="0" smtClean="0">
                <a:solidFill>
                  <a:prstClr val="black"/>
                </a:solidFill>
                <a:cs typeface="メイリオ" panose="020B0604030504040204" pitchFamily="50" charset="-128"/>
              </a:rPr>
              <a:t>体制</a:t>
            </a:r>
            <a:endParaRPr lang="en-US" altLang="ja-JP" sz="1200" dirty="0" smtClean="0">
              <a:solidFill>
                <a:prstClr val="black"/>
              </a:solidFill>
              <a:cs typeface="メイリオ" panose="020B0604030504040204" pitchFamily="50" charset="-128"/>
            </a:endParaRPr>
          </a:p>
          <a:p>
            <a:pPr marL="144000" indent="-144000"/>
            <a:r>
              <a:rPr lang="ja-JP" altLang="en-US" sz="1200" dirty="0" smtClean="0">
                <a:solidFill>
                  <a:prstClr val="black"/>
                </a:solidFill>
                <a:cs typeface="メイリオ" panose="020B0604030504040204" pitchFamily="50" charset="-128"/>
              </a:rPr>
              <a:t>・</a:t>
            </a:r>
            <a:r>
              <a:rPr lang="en-US" altLang="ja-JP" sz="1200" dirty="0" smtClean="0">
                <a:solidFill>
                  <a:prstClr val="black"/>
                </a:solidFill>
                <a:cs typeface="メイリオ" panose="020B0604030504040204" pitchFamily="50" charset="-128"/>
              </a:rPr>
              <a:t>	</a:t>
            </a:r>
            <a:r>
              <a:rPr lang="ja-JP" altLang="en-US" sz="1200" dirty="0" smtClean="0">
                <a:solidFill>
                  <a:prstClr val="black"/>
                </a:solidFill>
                <a:cs typeface="メイリオ" panose="020B0604030504040204" pitchFamily="50" charset="-128"/>
              </a:rPr>
              <a:t>健康相談受付、受診勧奨・関係機関紹介 等　　　</a:t>
            </a:r>
            <a:endParaRPr lang="ja-JP" altLang="en-US" sz="1200" dirty="0">
              <a:solidFill>
                <a:prstClr val="black"/>
              </a:solidFill>
            </a:endParaRPr>
          </a:p>
        </p:txBody>
      </p:sp>
      <p:sp>
        <p:nvSpPr>
          <p:cNvPr id="44" name="正方形/長方形 43"/>
          <p:cNvSpPr/>
          <p:nvPr/>
        </p:nvSpPr>
        <p:spPr>
          <a:xfrm>
            <a:off x="144178" y="2873437"/>
            <a:ext cx="3471759" cy="292388"/>
          </a:xfrm>
          <a:prstGeom prst="rect">
            <a:avLst/>
          </a:prstGeom>
        </p:spPr>
        <p:txBody>
          <a:bodyPr wrap="square">
            <a:spAutoFit/>
          </a:bodyPr>
          <a:lstStyle/>
          <a:p>
            <a:r>
              <a:rPr lang="ja-JP" altLang="en-US" sz="1300" b="1" dirty="0" smtClean="0">
                <a:solidFill>
                  <a:prstClr val="black"/>
                </a:solidFill>
                <a:latin typeface="メイリオ" panose="020B0604030504040204" pitchFamily="50" charset="-128"/>
                <a:cs typeface="メイリオ" panose="020B0604030504040204" pitchFamily="50" charset="-128"/>
              </a:rPr>
              <a:t>☆</a:t>
            </a:r>
            <a:r>
              <a:rPr lang="ja-JP" altLang="en-US" sz="1300" dirty="0" smtClean="0">
                <a:solidFill>
                  <a:prstClr val="black"/>
                </a:solidFill>
                <a:latin typeface="メイリオ" panose="020B0604030504040204" pitchFamily="50" charset="-128"/>
                <a:cs typeface="メイリオ" panose="020B0604030504040204" pitchFamily="50" charset="-128"/>
              </a:rPr>
              <a:t> 国民</a:t>
            </a:r>
            <a:r>
              <a:rPr lang="ja-JP" altLang="en-US" sz="1300" dirty="0">
                <a:solidFill>
                  <a:prstClr val="black"/>
                </a:solidFill>
                <a:latin typeface="メイリオ" panose="020B0604030504040204" pitchFamily="50" charset="-128"/>
                <a:cs typeface="メイリオ" panose="020B0604030504040204" pitchFamily="50" charset="-128"/>
              </a:rPr>
              <a:t>の</a:t>
            </a:r>
            <a:r>
              <a:rPr lang="ja-JP" altLang="en-US" sz="1300" b="1" u="sng" dirty="0">
                <a:solidFill>
                  <a:srgbClr val="FF0000"/>
                </a:solidFill>
                <a:latin typeface="メイリオ" panose="020B0604030504040204" pitchFamily="50" charset="-128"/>
                <a:cs typeface="メイリオ" panose="020B0604030504040204" pitchFamily="50" charset="-128"/>
              </a:rPr>
              <a:t>病気の予防や</a:t>
            </a:r>
            <a:r>
              <a:rPr lang="ja-JP" altLang="en-US" sz="1300" b="1" u="sng" dirty="0" smtClean="0">
                <a:solidFill>
                  <a:srgbClr val="FF0000"/>
                </a:solidFill>
                <a:latin typeface="メイリオ" panose="020B0604030504040204" pitchFamily="50" charset="-128"/>
                <a:cs typeface="メイリオ" panose="020B0604030504040204" pitchFamily="50" charset="-128"/>
              </a:rPr>
              <a:t>健康</a:t>
            </a:r>
            <a:r>
              <a:rPr lang="ja-JP" altLang="en-US" sz="1300" b="1" u="sng" dirty="0">
                <a:solidFill>
                  <a:srgbClr val="FF0000"/>
                </a:solidFill>
                <a:latin typeface="メイリオ" panose="020B0604030504040204" pitchFamily="50" charset="-128"/>
                <a:cs typeface="メイリオ" panose="020B0604030504040204" pitchFamily="50" charset="-128"/>
              </a:rPr>
              <a:t>サポート</a:t>
            </a:r>
            <a:r>
              <a:rPr lang="ja-JP" altLang="en-US" sz="1300" b="1" u="sng" dirty="0" smtClean="0">
                <a:solidFill>
                  <a:srgbClr val="FF0000"/>
                </a:solidFill>
                <a:latin typeface="メイリオ" panose="020B0604030504040204" pitchFamily="50" charset="-128"/>
                <a:cs typeface="メイリオ" panose="020B0604030504040204" pitchFamily="50" charset="-128"/>
              </a:rPr>
              <a:t>に貢献</a:t>
            </a:r>
            <a:endParaRPr lang="ja-JP" altLang="en-US" sz="1300" b="1" dirty="0">
              <a:solidFill>
                <a:prstClr val="black"/>
              </a:solidFill>
            </a:endParaRPr>
          </a:p>
        </p:txBody>
      </p:sp>
      <p:sp>
        <p:nvSpPr>
          <p:cNvPr id="45" name="角丸四角形 44"/>
          <p:cNvSpPr/>
          <p:nvPr/>
        </p:nvSpPr>
        <p:spPr bwMode="auto">
          <a:xfrm>
            <a:off x="260516" y="2524404"/>
            <a:ext cx="1903089" cy="319315"/>
          </a:xfrm>
          <a:prstGeom prst="roundRect">
            <a:avLst>
              <a:gd name="adj" fmla="val 26460"/>
            </a:avLst>
          </a:prstGeom>
          <a:solidFill>
            <a:schemeClr val="bg1"/>
          </a:solidFill>
          <a:ln w="57150" cap="flat" cmpd="sng" algn="ctr">
            <a:solidFill>
              <a:srgbClr val="FF6600"/>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126000" tIns="54000" rIns="126000" bIns="54000" numCol="1" rtlCol="0" anchor="ctr" anchorCtr="0" compatLnSpc="1">
            <a:prstTxWarp prst="textNoShape">
              <a:avLst/>
            </a:prstTxWarp>
          </a:bodyPr>
          <a:lstStyle/>
          <a:p>
            <a:pPr algn="ctr">
              <a:lnSpc>
                <a:spcPct val="100000"/>
              </a:lnSpc>
            </a:pPr>
            <a:r>
              <a:rPr lang="ja-JP" altLang="en-US" sz="1600" dirty="0">
                <a:latin typeface="HGP創英角ｺﾞｼｯｸUB" panose="020B0900000000000000" pitchFamily="50" charset="-128"/>
                <a:ea typeface="HGP創英角ｺﾞｼｯｸUB" panose="020B0900000000000000" pitchFamily="50" charset="-128"/>
              </a:rPr>
              <a:t>健康サポート機能</a:t>
            </a:r>
          </a:p>
        </p:txBody>
      </p:sp>
      <p:sp>
        <p:nvSpPr>
          <p:cNvPr id="49" name="フローチャート : 代替処理 48"/>
          <p:cNvSpPr/>
          <p:nvPr/>
        </p:nvSpPr>
        <p:spPr>
          <a:xfrm>
            <a:off x="900339" y="4040563"/>
            <a:ext cx="5179138" cy="355220"/>
          </a:xfrm>
          <a:prstGeom prst="flowChartAlternateProcess">
            <a:avLst/>
          </a:prstGeom>
          <a:solidFill>
            <a:schemeClr val="tx2"/>
          </a:solidFill>
          <a:ln>
            <a:noFill/>
          </a:ln>
        </p:spPr>
        <p:style>
          <a:lnRef idx="0">
            <a:schemeClr val="accent6"/>
          </a:lnRef>
          <a:fillRef idx="3">
            <a:schemeClr val="accent6"/>
          </a:fillRef>
          <a:effectRef idx="3">
            <a:schemeClr val="accent6"/>
          </a:effectRef>
          <a:fontRef idx="minor">
            <a:schemeClr val="lt1"/>
          </a:fontRef>
        </p:style>
        <p:txBody>
          <a:bodyPr rtlCol="0" anchor="ctr"/>
          <a:lstStyle/>
          <a:p>
            <a:pPr algn="ctr">
              <a:lnSpc>
                <a:spcPct val="100000"/>
              </a:lnSpc>
            </a:pPr>
            <a:r>
              <a:rPr lang="ja-JP" altLang="en-US" dirty="0" smtClean="0">
                <a:solidFill>
                  <a:schemeClr val="bg1"/>
                </a:solidFill>
                <a:latin typeface="HGP創英角ｺﾞｼｯｸUB" panose="020B0900000000000000" pitchFamily="50" charset="-128"/>
                <a:ea typeface="HGP創英角ｺﾞｼｯｸUB" panose="020B0900000000000000" pitchFamily="50" charset="-128"/>
              </a:rPr>
              <a:t>かかりつけ薬剤師・薬局に求められる３つの機能</a:t>
            </a:r>
            <a:endParaRPr lang="en-US" altLang="ja-JP" dirty="0" smtClean="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50" name="角丸四角形 49"/>
          <p:cNvSpPr/>
          <p:nvPr/>
        </p:nvSpPr>
        <p:spPr bwMode="auto">
          <a:xfrm>
            <a:off x="3671980" y="2874198"/>
            <a:ext cx="2940548" cy="833617"/>
          </a:xfrm>
          <a:prstGeom prst="roundRect">
            <a:avLst>
              <a:gd name="adj" fmla="val 7921"/>
            </a:avLst>
          </a:prstGeom>
          <a:solidFill>
            <a:schemeClr val="accent4">
              <a:lumMod val="20000"/>
              <a:lumOff val="80000"/>
            </a:schemeClr>
          </a:solidFill>
          <a:ln w="38100" cap="flat" cmpd="sng" algn="ctr">
            <a:solidFill>
              <a:schemeClr val="accent4"/>
            </a:solidFill>
            <a:prstDash val="solid"/>
            <a:round/>
            <a:headEnd type="none" w="med" len="med"/>
            <a:tailEnd type="none" w="med" len="med"/>
          </a:ln>
          <a:effectLst/>
        </p:spPr>
        <p:txBody>
          <a:bodyPr vert="horz" wrap="none" lIns="126000" tIns="54000" rIns="126000" bIns="54000" numCol="1" rtlCol="0" anchor="ctr" anchorCtr="0" compatLnSpc="1">
            <a:prstTxWarp prst="textNoShape">
              <a:avLst/>
            </a:prstTxWarp>
          </a:bodyPr>
          <a:lstStyle/>
          <a:p>
            <a:pPr marL="0" marR="0" indent="0" algn="l" defTabSz="914400" rtl="0" eaLnBrk="1" fontAlgn="base" latinLnBrk="0" hangingPunct="1">
              <a:lnSpc>
                <a:spcPct val="110000"/>
              </a:lnSpc>
              <a:spcBef>
                <a:spcPct val="0"/>
              </a:spcBef>
              <a:spcAft>
                <a:spcPct val="0"/>
              </a:spcAft>
              <a:buClrTx/>
              <a:buSzTx/>
              <a:buFontTx/>
              <a:buNone/>
              <a:tabLst/>
            </a:pPr>
            <a:endParaRPr kumimoji="1" lang="ja-JP" altLang="en-US" sz="1600" b="0" i="0" u="none" strike="noStrike" cap="none" normalizeH="0" baseline="0" smtClean="0">
              <a:ln>
                <a:noFill/>
              </a:ln>
              <a:solidFill>
                <a:schemeClr val="tx1"/>
              </a:solidFill>
              <a:effectLst/>
              <a:latin typeface="Arial" charset="0"/>
              <a:ea typeface="ＭＳ Ｐゴシック" pitchFamily="50" charset="-128"/>
            </a:endParaRPr>
          </a:p>
        </p:txBody>
      </p:sp>
      <p:sp>
        <p:nvSpPr>
          <p:cNvPr id="51" name="テキスト ボックス 50"/>
          <p:cNvSpPr txBox="1"/>
          <p:nvPr/>
        </p:nvSpPr>
        <p:spPr>
          <a:xfrm>
            <a:off x="3761367" y="3246150"/>
            <a:ext cx="2851159" cy="461665"/>
          </a:xfrm>
          <a:prstGeom prst="rect">
            <a:avLst/>
          </a:prstGeom>
          <a:noFill/>
        </p:spPr>
        <p:txBody>
          <a:bodyPr wrap="square" rtlCol="0">
            <a:spAutoFit/>
          </a:bodyPr>
          <a:lstStyle/>
          <a:p>
            <a:pPr marL="144000" indent="-144000"/>
            <a:r>
              <a:rPr lang="ja-JP" altLang="en-US" sz="1200" dirty="0" smtClean="0">
                <a:solidFill>
                  <a:prstClr val="black"/>
                </a:solidFill>
                <a:latin typeface="メイリオ" panose="020B0604030504040204" pitchFamily="50" charset="-128"/>
                <a:cs typeface="メイリオ" panose="020B0604030504040204" pitchFamily="50" charset="-128"/>
              </a:rPr>
              <a:t>・</a:t>
            </a:r>
            <a:r>
              <a:rPr lang="en-US" altLang="ja-JP" sz="1200" dirty="0" smtClean="0">
                <a:solidFill>
                  <a:prstClr val="black"/>
                </a:solidFill>
                <a:latin typeface="メイリオ" panose="020B0604030504040204" pitchFamily="50" charset="-128"/>
                <a:cs typeface="メイリオ" panose="020B0604030504040204" pitchFamily="50" charset="-128"/>
              </a:rPr>
              <a:t>	</a:t>
            </a:r>
            <a:r>
              <a:rPr lang="ja-JP" altLang="en-US" sz="1200" dirty="0" smtClean="0">
                <a:solidFill>
                  <a:prstClr val="black"/>
                </a:solidFill>
                <a:latin typeface="メイリオ" panose="020B0604030504040204" pitchFamily="50" charset="-128"/>
                <a:cs typeface="メイリオ" panose="020B0604030504040204" pitchFamily="50" charset="-128"/>
              </a:rPr>
              <a:t>専門</a:t>
            </a:r>
            <a:r>
              <a:rPr lang="ja-JP" altLang="en-US" sz="1200" dirty="0">
                <a:solidFill>
                  <a:prstClr val="black"/>
                </a:solidFill>
                <a:latin typeface="メイリオ" panose="020B0604030504040204" pitchFamily="50" charset="-128"/>
                <a:cs typeface="メイリオ" panose="020B0604030504040204" pitchFamily="50" charset="-128"/>
              </a:rPr>
              <a:t>機関と連携し抗がん剤の</a:t>
            </a:r>
            <a:r>
              <a:rPr lang="ja-JP" altLang="en-US" sz="1200" dirty="0" smtClean="0">
                <a:solidFill>
                  <a:prstClr val="black"/>
                </a:solidFill>
                <a:latin typeface="メイリオ" panose="020B0604030504040204" pitchFamily="50" charset="-128"/>
                <a:cs typeface="メイリオ" panose="020B0604030504040204" pitchFamily="50" charset="-128"/>
              </a:rPr>
              <a:t>副作用</a:t>
            </a:r>
            <a:endParaRPr lang="en-US" altLang="ja-JP" sz="1200" dirty="0" smtClean="0">
              <a:solidFill>
                <a:prstClr val="black"/>
              </a:solidFill>
              <a:latin typeface="メイリオ" panose="020B0604030504040204" pitchFamily="50" charset="-128"/>
              <a:cs typeface="メイリオ" panose="020B0604030504040204" pitchFamily="50" charset="-128"/>
            </a:endParaRPr>
          </a:p>
          <a:p>
            <a:pPr marL="144000" indent="-144000"/>
            <a:r>
              <a:rPr lang="ja-JP" altLang="en-US" sz="1200" dirty="0">
                <a:solidFill>
                  <a:prstClr val="black"/>
                </a:solidFill>
                <a:latin typeface="メイリオ" panose="020B0604030504040204" pitchFamily="50" charset="-128"/>
                <a:cs typeface="メイリオ" panose="020B0604030504040204" pitchFamily="50" charset="-128"/>
              </a:rPr>
              <a:t>　</a:t>
            </a:r>
            <a:r>
              <a:rPr lang="ja-JP" altLang="en-US" sz="1200" dirty="0" smtClean="0">
                <a:solidFill>
                  <a:prstClr val="black"/>
                </a:solidFill>
                <a:latin typeface="メイリオ" panose="020B0604030504040204" pitchFamily="50" charset="-128"/>
                <a:cs typeface="メイリオ" panose="020B0604030504040204" pitchFamily="50" charset="-128"/>
              </a:rPr>
              <a:t> 対応や抗</a:t>
            </a:r>
            <a:r>
              <a:rPr lang="en-US" altLang="ja-JP" sz="1200" dirty="0" smtClean="0">
                <a:solidFill>
                  <a:prstClr val="black"/>
                </a:solidFill>
                <a:latin typeface="メイリオ" panose="020B0604030504040204" pitchFamily="50" charset="-128"/>
                <a:cs typeface="メイリオ" panose="020B0604030504040204" pitchFamily="50" charset="-128"/>
              </a:rPr>
              <a:t>HIV</a:t>
            </a:r>
            <a:r>
              <a:rPr lang="ja-JP" altLang="en-US" sz="1200" dirty="0" smtClean="0">
                <a:solidFill>
                  <a:prstClr val="black"/>
                </a:solidFill>
                <a:latin typeface="メイリオ" panose="020B0604030504040204" pitchFamily="50" charset="-128"/>
                <a:cs typeface="メイリオ" panose="020B0604030504040204" pitchFamily="50" charset="-128"/>
              </a:rPr>
              <a:t>薬</a:t>
            </a:r>
            <a:r>
              <a:rPr lang="ja-JP" altLang="en-US" sz="1200" dirty="0">
                <a:solidFill>
                  <a:prstClr val="black"/>
                </a:solidFill>
                <a:latin typeface="メイリオ" panose="020B0604030504040204" pitchFamily="50" charset="-128"/>
                <a:cs typeface="メイリオ" panose="020B0604030504040204" pitchFamily="50" charset="-128"/>
              </a:rPr>
              <a:t>の選択などを支援　</a:t>
            </a:r>
            <a:r>
              <a:rPr lang="ja-JP" altLang="en-US" sz="1200" dirty="0" smtClean="0">
                <a:solidFill>
                  <a:prstClr val="black"/>
                </a:solidFill>
                <a:latin typeface="メイリオ" panose="020B0604030504040204" pitchFamily="50" charset="-128"/>
                <a:cs typeface="メイリオ" panose="020B0604030504040204" pitchFamily="50" charset="-128"/>
              </a:rPr>
              <a:t>等</a:t>
            </a:r>
            <a:endParaRPr lang="ja-JP" altLang="en-US" sz="1200" dirty="0">
              <a:solidFill>
                <a:prstClr val="black"/>
              </a:solidFill>
              <a:latin typeface="メイリオ" panose="020B0604030504040204" pitchFamily="50" charset="-128"/>
              <a:cs typeface="メイリオ" panose="020B0604030504040204" pitchFamily="50" charset="-128"/>
            </a:endParaRPr>
          </a:p>
        </p:txBody>
      </p:sp>
      <p:sp>
        <p:nvSpPr>
          <p:cNvPr id="52" name="正方形/長方形 51"/>
          <p:cNvSpPr/>
          <p:nvPr/>
        </p:nvSpPr>
        <p:spPr>
          <a:xfrm>
            <a:off x="3671979" y="2987735"/>
            <a:ext cx="2866490" cy="292388"/>
          </a:xfrm>
          <a:prstGeom prst="rect">
            <a:avLst/>
          </a:prstGeom>
        </p:spPr>
        <p:txBody>
          <a:bodyPr wrap="none">
            <a:spAutoFit/>
          </a:bodyPr>
          <a:lstStyle/>
          <a:p>
            <a:pPr marL="179388" indent="-179388"/>
            <a:r>
              <a:rPr lang="ja-JP" altLang="en-US" sz="1300" b="1" dirty="0" smtClean="0">
                <a:solidFill>
                  <a:prstClr val="black"/>
                </a:solidFill>
                <a:latin typeface="メイリオ" panose="020B0604030504040204" pitchFamily="50" charset="-128"/>
                <a:cs typeface="メイリオ" panose="020B0604030504040204" pitchFamily="50" charset="-128"/>
              </a:rPr>
              <a:t>☆</a:t>
            </a:r>
            <a:r>
              <a:rPr lang="ja-JP" altLang="en-US" sz="1300" dirty="0">
                <a:solidFill>
                  <a:prstClr val="black"/>
                </a:solidFill>
                <a:latin typeface="メイリオ" panose="020B0604030504040204" pitchFamily="50" charset="-128"/>
                <a:cs typeface="メイリオ" panose="020B0604030504040204" pitchFamily="50" charset="-128"/>
              </a:rPr>
              <a:t> </a:t>
            </a:r>
            <a:r>
              <a:rPr lang="ja-JP" altLang="en-US" sz="1300" b="1" u="sng" dirty="0" smtClean="0">
                <a:solidFill>
                  <a:srgbClr val="FF0000"/>
                </a:solidFill>
                <a:latin typeface="メイリオ" panose="020B0604030504040204" pitchFamily="50" charset="-128"/>
                <a:cs typeface="メイリオ" panose="020B0604030504040204" pitchFamily="50" charset="-128"/>
              </a:rPr>
              <a:t>高度</a:t>
            </a:r>
            <a:r>
              <a:rPr lang="ja-JP" altLang="en-US" sz="1300" b="1" u="sng" dirty="0">
                <a:solidFill>
                  <a:srgbClr val="FF0000"/>
                </a:solidFill>
                <a:latin typeface="メイリオ" panose="020B0604030504040204" pitchFamily="50" charset="-128"/>
                <a:cs typeface="メイリオ" panose="020B0604030504040204" pitchFamily="50" charset="-128"/>
              </a:rPr>
              <a:t>な薬学的管理ニーズ</a:t>
            </a:r>
            <a:r>
              <a:rPr lang="ja-JP" altLang="en-US" sz="1300" dirty="0">
                <a:solidFill>
                  <a:prstClr val="black"/>
                </a:solidFill>
                <a:latin typeface="メイリオ" panose="020B0604030504040204" pitchFamily="50" charset="-128"/>
                <a:cs typeface="メイリオ" panose="020B0604030504040204" pitchFamily="50" charset="-128"/>
              </a:rPr>
              <a:t>への対応</a:t>
            </a:r>
            <a:endParaRPr lang="en-US" altLang="ja-JP" sz="1300" dirty="0">
              <a:solidFill>
                <a:prstClr val="black"/>
              </a:solidFill>
              <a:latin typeface="メイリオ" panose="020B0604030504040204" pitchFamily="50" charset="-128"/>
              <a:cs typeface="メイリオ" panose="020B0604030504040204" pitchFamily="50" charset="-128"/>
            </a:endParaRPr>
          </a:p>
        </p:txBody>
      </p:sp>
      <p:sp>
        <p:nvSpPr>
          <p:cNvPr id="53" name="角丸四角形 52"/>
          <p:cNvSpPr/>
          <p:nvPr/>
        </p:nvSpPr>
        <p:spPr bwMode="auto">
          <a:xfrm>
            <a:off x="3817441" y="2627695"/>
            <a:ext cx="1987691" cy="306601"/>
          </a:xfrm>
          <a:prstGeom prst="roundRect">
            <a:avLst>
              <a:gd name="adj" fmla="val 26460"/>
            </a:avLst>
          </a:prstGeom>
          <a:solidFill>
            <a:schemeClr val="bg1"/>
          </a:solidFill>
          <a:ln w="57150" cap="flat" cmpd="sng" algn="ctr">
            <a:solidFill>
              <a:schemeClr val="accent4"/>
            </a:solidFill>
            <a:prstDash val="solid"/>
            <a:round/>
            <a:headEnd type="none" w="med" len="med"/>
            <a:tailEnd type="none" w="med" len="med"/>
          </a:ln>
          <a:effectLst>
            <a:outerShdw blurRad="50800" dist="38100" dir="2700000" algn="tl" rotWithShape="0">
              <a:prstClr val="black">
                <a:alpha val="40000"/>
              </a:prstClr>
            </a:outerShdw>
          </a:effectLst>
        </p:spPr>
        <p:txBody>
          <a:bodyPr vert="horz" wrap="none" lIns="126000" tIns="54000" rIns="126000" bIns="54000" numCol="1" rtlCol="0" anchor="ctr" anchorCtr="0" compatLnSpc="1">
            <a:prstTxWarp prst="textNoShape">
              <a:avLst/>
            </a:prstTxWarp>
          </a:bodyPr>
          <a:lstStyle/>
          <a:p>
            <a:pPr algn="ctr">
              <a:lnSpc>
                <a:spcPct val="100000"/>
              </a:lnSpc>
            </a:pPr>
            <a:r>
              <a:rPr lang="ja-JP" altLang="en-US" sz="1600" dirty="0">
                <a:latin typeface="HGP創英角ｺﾞｼｯｸUB" panose="020B0900000000000000" pitchFamily="50" charset="-128"/>
                <a:ea typeface="HGP創英角ｺﾞｼｯｸUB" panose="020B0900000000000000" pitchFamily="50" charset="-128"/>
              </a:rPr>
              <a:t>高度薬学管理機能</a:t>
            </a:r>
          </a:p>
        </p:txBody>
      </p:sp>
      <p:sp>
        <p:nvSpPr>
          <p:cNvPr id="55" name="十字形 54"/>
          <p:cNvSpPr/>
          <p:nvPr/>
        </p:nvSpPr>
        <p:spPr>
          <a:xfrm>
            <a:off x="1700676" y="3823710"/>
            <a:ext cx="190279" cy="177205"/>
          </a:xfrm>
          <a:prstGeom prst="plus">
            <a:avLst>
              <a:gd name="adj" fmla="val 34721"/>
            </a:avLst>
          </a:prstGeom>
          <a:solidFill>
            <a:srgbClr val="C00000"/>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cxnSp>
        <p:nvCxnSpPr>
          <p:cNvPr id="56" name="直線コネクタ 55"/>
          <p:cNvCxnSpPr/>
          <p:nvPr/>
        </p:nvCxnSpPr>
        <p:spPr>
          <a:xfrm>
            <a:off x="127196" y="6660143"/>
            <a:ext cx="6614041" cy="0"/>
          </a:xfrm>
          <a:prstGeom prst="line">
            <a:avLst/>
          </a:prstGeom>
          <a:ln w="4445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a:xfrm>
            <a:off x="61473" y="2465368"/>
            <a:ext cx="0" cy="4194775"/>
          </a:xfrm>
          <a:prstGeom prst="line">
            <a:avLst/>
          </a:prstGeom>
          <a:ln w="4445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a:xfrm flipH="1">
            <a:off x="6741237" y="3863357"/>
            <a:ext cx="24868" cy="2796786"/>
          </a:xfrm>
          <a:prstGeom prst="line">
            <a:avLst/>
          </a:prstGeom>
          <a:ln w="4445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59" name="直線コネクタ 58"/>
          <p:cNvCxnSpPr/>
          <p:nvPr/>
        </p:nvCxnSpPr>
        <p:spPr>
          <a:xfrm>
            <a:off x="3572884" y="3883251"/>
            <a:ext cx="3180991" cy="0"/>
          </a:xfrm>
          <a:prstGeom prst="line">
            <a:avLst/>
          </a:prstGeom>
          <a:ln w="4445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61" name="直線コネクタ 60"/>
          <p:cNvCxnSpPr/>
          <p:nvPr/>
        </p:nvCxnSpPr>
        <p:spPr>
          <a:xfrm>
            <a:off x="3572884" y="2465368"/>
            <a:ext cx="0" cy="1441876"/>
          </a:xfrm>
          <a:prstGeom prst="line">
            <a:avLst/>
          </a:prstGeom>
          <a:ln w="44450">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54" name="十字形 53"/>
          <p:cNvSpPr/>
          <p:nvPr/>
        </p:nvSpPr>
        <p:spPr>
          <a:xfrm>
            <a:off x="5033570" y="3779823"/>
            <a:ext cx="190279" cy="177205"/>
          </a:xfrm>
          <a:prstGeom prst="plus">
            <a:avLst>
              <a:gd name="adj" fmla="val 34721"/>
            </a:avLst>
          </a:prstGeom>
          <a:solidFill>
            <a:srgbClr val="C00000"/>
          </a:solidFill>
          <a:ln w="190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cxnSp>
        <p:nvCxnSpPr>
          <p:cNvPr id="64" name="直線コネクタ 63"/>
          <p:cNvCxnSpPr/>
          <p:nvPr/>
        </p:nvCxnSpPr>
        <p:spPr>
          <a:xfrm>
            <a:off x="44624" y="2432100"/>
            <a:ext cx="3528260" cy="0"/>
          </a:xfrm>
          <a:prstGeom prst="line">
            <a:avLst/>
          </a:prstGeom>
          <a:ln w="44450">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68" name="正方形/長方形 67"/>
          <p:cNvSpPr/>
          <p:nvPr/>
        </p:nvSpPr>
        <p:spPr>
          <a:xfrm>
            <a:off x="111249" y="1979712"/>
            <a:ext cx="5982047" cy="338554"/>
          </a:xfrm>
          <a:prstGeom prst="rect">
            <a:avLst/>
          </a:prstGeom>
        </p:spPr>
        <p:txBody>
          <a:bodyPr wrap="square">
            <a:spAutoFit/>
          </a:bodyPr>
          <a:lstStyle/>
          <a:p>
            <a:pPr algn="ctr"/>
            <a:r>
              <a:rPr lang="en-US" altLang="ja-JP" sz="1600" b="1" dirty="0" smtClean="0"/>
              <a:t>【</a:t>
            </a:r>
            <a:r>
              <a:rPr lang="ja-JP" altLang="en-US" sz="1600" b="1" dirty="0" smtClean="0"/>
              <a:t>「</a:t>
            </a:r>
            <a:r>
              <a:rPr lang="ja-JP" altLang="en-US" sz="1600" b="1" dirty="0"/>
              <a:t>患者のための薬局ビジョン</a:t>
            </a:r>
            <a:r>
              <a:rPr lang="ja-JP" altLang="en-US" sz="1600" b="1" dirty="0" smtClean="0"/>
              <a:t>」</a:t>
            </a:r>
            <a:r>
              <a:rPr lang="ja-JP" altLang="en-US" sz="1600" b="1" dirty="0"/>
              <a:t>に</a:t>
            </a:r>
            <a:r>
              <a:rPr lang="ja-JP" altLang="en-US" sz="1600" b="1" dirty="0" smtClean="0"/>
              <a:t>おける薬剤師・薬局の機能概要</a:t>
            </a:r>
            <a:r>
              <a:rPr lang="en-US" altLang="ja-JP" sz="1600" b="1" dirty="0" smtClean="0"/>
              <a:t>】</a:t>
            </a:r>
            <a:endParaRPr lang="ja-JP" altLang="en-US" sz="2800" b="1" dirty="0"/>
          </a:p>
        </p:txBody>
      </p:sp>
      <p:sp>
        <p:nvSpPr>
          <p:cNvPr id="48" name="フローチャート : 代替処理 47"/>
          <p:cNvSpPr/>
          <p:nvPr/>
        </p:nvSpPr>
        <p:spPr>
          <a:xfrm>
            <a:off x="2245979" y="2334956"/>
            <a:ext cx="1580111" cy="294203"/>
          </a:xfrm>
          <a:prstGeom prst="flowChartAlternateProcess">
            <a:avLst/>
          </a:prstGeom>
          <a:solidFill>
            <a:srgbClr val="FF0000"/>
          </a:solidFill>
          <a:ln>
            <a:noFill/>
          </a:ln>
        </p:spPr>
        <p:style>
          <a:lnRef idx="0">
            <a:schemeClr val="accent6"/>
          </a:lnRef>
          <a:fillRef idx="3">
            <a:schemeClr val="accent6"/>
          </a:fillRef>
          <a:effectRef idx="3">
            <a:schemeClr val="accent6"/>
          </a:effectRef>
          <a:fontRef idx="minor">
            <a:schemeClr val="lt1"/>
          </a:fontRef>
        </p:style>
        <p:txBody>
          <a:bodyPr rtlCol="0" anchor="ctr"/>
          <a:lstStyle/>
          <a:p>
            <a:pPr algn="ctr">
              <a:lnSpc>
                <a:spcPct val="100000"/>
              </a:lnSpc>
            </a:pPr>
            <a:r>
              <a:rPr lang="ja-JP" altLang="en-US" sz="1400" dirty="0">
                <a:solidFill>
                  <a:schemeClr val="bg1"/>
                </a:solidFill>
                <a:latin typeface="HGP創英角ｺﾞｼｯｸUB" panose="020B0900000000000000" pitchFamily="50" charset="-128"/>
                <a:ea typeface="HGP創英角ｺﾞｼｯｸUB" panose="020B0900000000000000" pitchFamily="50" charset="-128"/>
              </a:rPr>
              <a:t>健康</a:t>
            </a:r>
            <a:r>
              <a:rPr lang="ja-JP" altLang="en-US" sz="1400" dirty="0" smtClean="0">
                <a:solidFill>
                  <a:schemeClr val="bg1"/>
                </a:solidFill>
                <a:latin typeface="HGP創英角ｺﾞｼｯｸUB" panose="020B0900000000000000" pitchFamily="50" charset="-128"/>
                <a:ea typeface="HGP創英角ｺﾞｼｯｸUB" panose="020B0900000000000000" pitchFamily="50" charset="-128"/>
              </a:rPr>
              <a:t>サポート薬局</a:t>
            </a:r>
            <a:endParaRPr lang="ja-JP" altLang="en-US" sz="1400" dirty="0">
              <a:solidFill>
                <a:schemeClr val="bg1"/>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18010055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7487" y="6332472"/>
            <a:ext cx="1623904" cy="1623904"/>
          </a:xfrm>
          <a:prstGeom prst="rect">
            <a:avLst/>
          </a:prstGeom>
        </p:spPr>
      </p:pic>
      <p:sp>
        <p:nvSpPr>
          <p:cNvPr id="106" name="角丸四角形 105"/>
          <p:cNvSpPr/>
          <p:nvPr/>
        </p:nvSpPr>
        <p:spPr>
          <a:xfrm>
            <a:off x="396418" y="5724128"/>
            <a:ext cx="6113160" cy="538279"/>
          </a:xfrm>
          <a:prstGeom prst="roundRect">
            <a:avLst>
              <a:gd name="adj" fmla="val 6392"/>
            </a:avLst>
          </a:prstGeom>
          <a:solidFill>
            <a:srgbClr val="FFCC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550" dirty="0" smtClean="0">
                <a:solidFill>
                  <a:schemeClr val="tx1"/>
                </a:solidFill>
              </a:rPr>
              <a:t>薬局における栄養</a:t>
            </a:r>
            <a:r>
              <a:rPr lang="ja-JP" altLang="en-US" sz="1550" dirty="0">
                <a:solidFill>
                  <a:schemeClr val="tx1"/>
                </a:solidFill>
              </a:rPr>
              <a:t>相談や健康状態のチェックなど、効果的な取組みの共有や、地域ごとの対応協議の実施を促した。</a:t>
            </a:r>
            <a:endParaRPr kumimoji="1" lang="ja-JP" altLang="en-US" sz="1550" dirty="0">
              <a:solidFill>
                <a:schemeClr val="tx1"/>
              </a:solidFill>
            </a:endParaRPr>
          </a:p>
        </p:txBody>
      </p:sp>
      <p:sp>
        <p:nvSpPr>
          <p:cNvPr id="110" name="正方形/長方形 109"/>
          <p:cNvSpPr/>
          <p:nvPr/>
        </p:nvSpPr>
        <p:spPr>
          <a:xfrm>
            <a:off x="371267" y="8006817"/>
            <a:ext cx="6082069" cy="954107"/>
          </a:xfrm>
          <a:prstGeom prst="rect">
            <a:avLst/>
          </a:prstGeom>
        </p:spPr>
        <p:txBody>
          <a:bodyPr wrap="square">
            <a:spAutoFit/>
          </a:bodyPr>
          <a:lstStyle/>
          <a:p>
            <a:r>
              <a:rPr lang="ja-JP" altLang="en-US" sz="1400" dirty="0" smtClean="0"/>
              <a:t>（今後の課題）</a:t>
            </a:r>
            <a:endParaRPr lang="en-US" altLang="ja-JP" sz="1400" dirty="0" smtClean="0"/>
          </a:p>
          <a:p>
            <a:r>
              <a:rPr lang="ja-JP" altLang="en-US" sz="1400" dirty="0"/>
              <a:t>効果的</a:t>
            </a:r>
            <a:r>
              <a:rPr lang="ja-JP" altLang="en-US" sz="1400" dirty="0" smtClean="0"/>
              <a:t>な取組み事例や各地域での協議成果を取りまとめ、新たに健康サポート薬局になろうとする薬局の後押しを実施するととも</a:t>
            </a:r>
            <a:r>
              <a:rPr lang="ja-JP" altLang="en-US" sz="1400" dirty="0"/>
              <a:t>に</a:t>
            </a:r>
            <a:r>
              <a:rPr lang="ja-JP" altLang="en-US" sz="1400" dirty="0" smtClean="0"/>
              <a:t>、</a:t>
            </a:r>
            <a:r>
              <a:rPr lang="ja-JP" altLang="en-US" sz="1400" dirty="0"/>
              <a:t>さらに府民に対して</a:t>
            </a:r>
            <a:r>
              <a:rPr lang="ja-JP" altLang="en-US" sz="1400" dirty="0" smtClean="0"/>
              <a:t>は、「</a:t>
            </a:r>
            <a:r>
              <a:rPr lang="ja-JP" altLang="en-US" sz="1400" dirty="0"/>
              <a:t>健康サポート薬局」を活用するメリットについて広く周知を</a:t>
            </a:r>
            <a:r>
              <a:rPr lang="ja-JP" altLang="en-US" sz="1400" dirty="0" smtClean="0"/>
              <a:t>図っていく。</a:t>
            </a:r>
            <a:endParaRPr lang="ja-JP" altLang="en-US" sz="1400" dirty="0"/>
          </a:p>
        </p:txBody>
      </p:sp>
      <p:sp>
        <p:nvSpPr>
          <p:cNvPr id="111" name="角丸四角形 110"/>
          <p:cNvSpPr/>
          <p:nvPr/>
        </p:nvSpPr>
        <p:spPr>
          <a:xfrm>
            <a:off x="343534" y="1030616"/>
            <a:ext cx="6109802" cy="542171"/>
          </a:xfrm>
          <a:prstGeom prst="roundRect">
            <a:avLst>
              <a:gd name="adj" fmla="val 9309"/>
            </a:avLst>
          </a:prstGeom>
          <a:solidFill>
            <a:srgbClr val="FFCCFF"/>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1600" dirty="0" smtClean="0">
                <a:solidFill>
                  <a:schemeClr val="tx1"/>
                </a:solidFill>
                <a:latin typeface="+mn-ea"/>
              </a:rPr>
              <a:t>入退院時、薬局と医療機関との間で服薬情報を共有する内容や方法の検討を図った。</a:t>
            </a:r>
            <a:endParaRPr lang="ja-JP" altLang="ja-JP" sz="1600" dirty="0">
              <a:solidFill>
                <a:schemeClr val="tx1"/>
              </a:solidFill>
              <a:latin typeface="+mn-ea"/>
            </a:endParaRPr>
          </a:p>
        </p:txBody>
      </p:sp>
      <p:sp>
        <p:nvSpPr>
          <p:cNvPr id="113" name="正方形/長方形 112"/>
          <p:cNvSpPr/>
          <p:nvPr/>
        </p:nvSpPr>
        <p:spPr>
          <a:xfrm>
            <a:off x="836712" y="630024"/>
            <a:ext cx="4180953" cy="369332"/>
          </a:xfrm>
          <a:prstGeom prst="rect">
            <a:avLst/>
          </a:prstGeom>
        </p:spPr>
        <p:txBody>
          <a:bodyPr wrap="none">
            <a:spAutoFit/>
          </a:bodyPr>
          <a:lstStyle/>
          <a:p>
            <a:r>
              <a:rPr lang="ja-JP" altLang="en-US" b="1" dirty="0" smtClean="0"/>
              <a:t>取組み１．切れ目のない薬物治療の提供</a:t>
            </a:r>
            <a:endParaRPr lang="ja-JP" altLang="en-US" b="1" dirty="0"/>
          </a:p>
        </p:txBody>
      </p:sp>
      <p:sp>
        <p:nvSpPr>
          <p:cNvPr id="115" name="正方形/長方形 114"/>
          <p:cNvSpPr/>
          <p:nvPr/>
        </p:nvSpPr>
        <p:spPr>
          <a:xfrm>
            <a:off x="892954" y="5277790"/>
            <a:ext cx="3882794" cy="369332"/>
          </a:xfrm>
          <a:prstGeom prst="rect">
            <a:avLst/>
          </a:prstGeom>
        </p:spPr>
        <p:txBody>
          <a:bodyPr wrap="none">
            <a:spAutoFit/>
          </a:bodyPr>
          <a:lstStyle/>
          <a:p>
            <a:r>
              <a:rPr lang="ja-JP" altLang="en-US" b="1" dirty="0" smtClean="0"/>
              <a:t>取組み２．「健康</a:t>
            </a:r>
            <a:r>
              <a:rPr lang="ja-JP" altLang="en-US" b="1" dirty="0"/>
              <a:t>サポート</a:t>
            </a:r>
            <a:r>
              <a:rPr lang="ja-JP" altLang="en-US" b="1" dirty="0" smtClean="0"/>
              <a:t>薬局」の推進</a:t>
            </a:r>
            <a:endParaRPr lang="ja-JP" altLang="en-US" b="1" dirty="0"/>
          </a:p>
        </p:txBody>
      </p:sp>
      <p:sp>
        <p:nvSpPr>
          <p:cNvPr id="48" name="正方形/長方形 47"/>
          <p:cNvSpPr/>
          <p:nvPr/>
        </p:nvSpPr>
        <p:spPr>
          <a:xfrm>
            <a:off x="3284984" y="0"/>
            <a:ext cx="3193503" cy="369332"/>
          </a:xfrm>
          <a:prstGeom prst="rect">
            <a:avLst/>
          </a:prstGeom>
        </p:spPr>
        <p:txBody>
          <a:bodyPr wrap="none">
            <a:spAutoFit/>
          </a:bodyPr>
          <a:lstStyle/>
          <a:p>
            <a:r>
              <a:rPr lang="ja-JP" altLang="en-US" b="1" dirty="0"/>
              <a:t>　</a:t>
            </a:r>
            <a:r>
              <a:rPr lang="ja-JP" altLang="en-US" b="1" dirty="0" smtClean="0"/>
              <a:t>薬務課医薬品流通グループ</a:t>
            </a:r>
            <a:endParaRPr lang="ja-JP" altLang="en-US" b="1" dirty="0"/>
          </a:p>
        </p:txBody>
      </p:sp>
      <p:sp>
        <p:nvSpPr>
          <p:cNvPr id="2" name="角丸四角形 1"/>
          <p:cNvSpPr/>
          <p:nvPr/>
        </p:nvSpPr>
        <p:spPr>
          <a:xfrm>
            <a:off x="116631" y="467544"/>
            <a:ext cx="6624738" cy="8608176"/>
          </a:xfrm>
          <a:prstGeom prst="roundRect">
            <a:avLst>
              <a:gd name="adj" fmla="val 2586"/>
            </a:avLst>
          </a:prstGeom>
          <a:noFill/>
          <a:ln w="349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12" name="Picture 2" descr="読みかけの本のイラスト"/>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2573" y="463798"/>
            <a:ext cx="679574" cy="679574"/>
          </a:xfrm>
          <a:prstGeom prst="rect">
            <a:avLst/>
          </a:prstGeom>
          <a:noFill/>
          <a:extLst>
            <a:ext uri="{909E8E84-426E-40DD-AFC4-6F175D3DCCD1}">
              <a14:hiddenFill xmlns:a14="http://schemas.microsoft.com/office/drawing/2010/main">
                <a:solidFill>
                  <a:srgbClr val="FFFFFF"/>
                </a:solidFill>
              </a14:hiddenFill>
            </a:ext>
          </a:extLst>
        </p:spPr>
      </p:pic>
      <p:pic>
        <p:nvPicPr>
          <p:cNvPr id="114" name="Picture 2" descr="読みかけの本のイラスト"/>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4362" y="5076056"/>
            <a:ext cx="679574" cy="679574"/>
          </a:xfrm>
          <a:prstGeom prst="rect">
            <a:avLst/>
          </a:prstGeom>
          <a:noFill/>
          <a:extLst>
            <a:ext uri="{909E8E84-426E-40DD-AFC4-6F175D3DCCD1}">
              <a14:hiddenFill xmlns:a14="http://schemas.microsoft.com/office/drawing/2010/main">
                <a:solidFill>
                  <a:srgbClr val="FFFFFF"/>
                </a:solidFill>
              </a14:hiddenFill>
            </a:ext>
          </a:extLst>
        </p:spPr>
      </p:pic>
      <p:sp>
        <p:nvSpPr>
          <p:cNvPr id="50" name="正方形/長方形 49"/>
          <p:cNvSpPr/>
          <p:nvPr/>
        </p:nvSpPr>
        <p:spPr>
          <a:xfrm rot="5400000">
            <a:off x="5987261" y="465520"/>
            <a:ext cx="1191352" cy="369332"/>
          </a:xfrm>
          <a:prstGeom prst="rect">
            <a:avLst/>
          </a:prstGeom>
          <a:solidFill>
            <a:schemeClr val="lt1"/>
          </a:solidFill>
          <a:ln>
            <a:solidFill>
              <a:schemeClr val="tx1"/>
            </a:solidFill>
          </a:ln>
        </p:spPr>
        <p:txBody>
          <a:bodyPr wrap="none">
            <a:spAutoFit/>
          </a:bodyPr>
          <a:lstStyle/>
          <a:p>
            <a:r>
              <a:rPr lang="ja-JP" altLang="en-US" smtClean="0"/>
              <a:t>資料５－１</a:t>
            </a:r>
            <a:endParaRPr lang="ja-JP" altLang="en-US" dirty="0"/>
          </a:p>
        </p:txBody>
      </p:sp>
      <p:sp>
        <p:nvSpPr>
          <p:cNvPr id="5" name="正方形/長方形 4"/>
          <p:cNvSpPr/>
          <p:nvPr/>
        </p:nvSpPr>
        <p:spPr>
          <a:xfrm>
            <a:off x="359300" y="3190536"/>
            <a:ext cx="6181400" cy="738664"/>
          </a:xfrm>
          <a:prstGeom prst="rect">
            <a:avLst/>
          </a:prstGeom>
        </p:spPr>
        <p:txBody>
          <a:bodyPr wrap="square">
            <a:spAutoFit/>
          </a:bodyPr>
          <a:lstStyle/>
          <a:p>
            <a:r>
              <a:rPr lang="ja-JP" altLang="en-US" sz="1400" dirty="0"/>
              <a:t>（今後の課題）</a:t>
            </a:r>
          </a:p>
          <a:p>
            <a:r>
              <a:rPr lang="ja-JP" altLang="en-US" sz="1400" dirty="0" smtClean="0"/>
              <a:t>関係</a:t>
            </a:r>
            <a:r>
              <a:rPr lang="ja-JP" altLang="en-US" sz="1400" dirty="0"/>
              <a:t>施設の意見を基に、</a:t>
            </a:r>
            <a:r>
              <a:rPr lang="ja-JP" altLang="en-US" sz="1400" dirty="0" smtClean="0"/>
              <a:t>情報共有</a:t>
            </a:r>
            <a:r>
              <a:rPr lang="ja-JP" altLang="en-US" sz="1400" dirty="0"/>
              <a:t>方法等の在り方</a:t>
            </a:r>
            <a:r>
              <a:rPr lang="ja-JP" altLang="en-US" sz="1400" dirty="0" smtClean="0"/>
              <a:t>について</a:t>
            </a:r>
            <a:r>
              <a:rPr lang="ja-JP" altLang="en-US" sz="1400" dirty="0"/>
              <a:t>取りまとめ</a:t>
            </a:r>
            <a:r>
              <a:rPr lang="ja-JP" altLang="en-US" sz="1400" dirty="0" smtClean="0"/>
              <a:t>、府内の各地域における継続的</a:t>
            </a:r>
            <a:r>
              <a:rPr lang="ja-JP" altLang="en-US" sz="1400" dirty="0"/>
              <a:t>な</a:t>
            </a:r>
            <a:r>
              <a:rPr lang="ja-JP" altLang="en-US" sz="1400" dirty="0" smtClean="0"/>
              <a:t>取組み</a:t>
            </a:r>
            <a:r>
              <a:rPr lang="ja-JP" altLang="en-US" sz="1400" dirty="0"/>
              <a:t>に繋げていく。</a:t>
            </a:r>
          </a:p>
        </p:txBody>
      </p:sp>
      <p:sp>
        <p:nvSpPr>
          <p:cNvPr id="66" name="角丸四角形 65"/>
          <p:cNvSpPr/>
          <p:nvPr/>
        </p:nvSpPr>
        <p:spPr>
          <a:xfrm>
            <a:off x="359300" y="3985875"/>
            <a:ext cx="6102229" cy="1087801"/>
          </a:xfrm>
          <a:prstGeom prst="roundRect">
            <a:avLst>
              <a:gd name="adj" fmla="val 7862"/>
            </a:avLst>
          </a:prstGeom>
          <a:ln w="19050"/>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b="1" dirty="0" smtClean="0">
                <a:solidFill>
                  <a:prstClr val="black"/>
                </a:solidFill>
                <a:latin typeface="ＭＳ ゴシック" panose="020B0609070205080204" pitchFamily="49" charset="-128"/>
                <a:ea typeface="ＭＳ ゴシック" panose="020B0609070205080204" pitchFamily="49" charset="-128"/>
              </a:rPr>
              <a:t>参考</a:t>
            </a:r>
            <a:r>
              <a:rPr lang="ja-JP" altLang="en-US" sz="1200" b="1" dirty="0">
                <a:solidFill>
                  <a:prstClr val="black"/>
                </a:solidFill>
                <a:latin typeface="ＭＳ ゴシック" panose="020B0609070205080204" pitchFamily="49" charset="-128"/>
                <a:ea typeface="ＭＳ ゴシック" panose="020B0609070205080204" pitchFamily="49" charset="-128"/>
              </a:rPr>
              <a:t>：昨年度の</a:t>
            </a:r>
            <a:r>
              <a:rPr lang="ja-JP" altLang="en-US" sz="1200" b="1" dirty="0" smtClean="0">
                <a:solidFill>
                  <a:prstClr val="black"/>
                </a:solidFill>
                <a:latin typeface="ＭＳ ゴシック" panose="020B0609070205080204" pitchFamily="49" charset="-128"/>
                <a:ea typeface="ＭＳ ゴシック" panose="020B0609070205080204" pitchFamily="49" charset="-128"/>
              </a:rPr>
              <a:t>取組み</a:t>
            </a:r>
            <a:endParaRPr lang="en-US" altLang="ja-JP" sz="1200" b="1" dirty="0">
              <a:solidFill>
                <a:prstClr val="black"/>
              </a:solidFill>
              <a:latin typeface="ＭＳ ゴシック" panose="020B0609070205080204" pitchFamily="49" charset="-128"/>
              <a:ea typeface="ＭＳ ゴシック" panose="020B0609070205080204" pitchFamily="49" charset="-128"/>
            </a:endParaRPr>
          </a:p>
          <a:p>
            <a:pPr marL="285750" indent="-285750">
              <a:buFontTx/>
              <a:buChar char="○"/>
            </a:pPr>
            <a:r>
              <a:rPr lang="ja-JP" altLang="en-US" sz="1200" dirty="0" smtClean="0">
                <a:solidFill>
                  <a:schemeClr val="tx1"/>
                </a:solidFill>
                <a:latin typeface="+mn-ea"/>
              </a:rPr>
              <a:t>退院後も安心して調剤や訪問薬剤管理を受けられるよう、退院のタイミングに合わせて、医療</a:t>
            </a:r>
            <a:r>
              <a:rPr lang="ja-JP" altLang="en-US" sz="1200" dirty="0">
                <a:solidFill>
                  <a:schemeClr val="tx1"/>
                </a:solidFill>
                <a:latin typeface="+mn-ea"/>
              </a:rPr>
              <a:t>機関</a:t>
            </a:r>
            <a:r>
              <a:rPr lang="ja-JP" altLang="en-US" sz="1200" dirty="0" smtClean="0">
                <a:solidFill>
                  <a:schemeClr val="tx1"/>
                </a:solidFill>
                <a:latin typeface="+mn-ea"/>
              </a:rPr>
              <a:t>から患者のかかりつけ薬局への情報提供の試みを検討した。</a:t>
            </a:r>
            <a:endParaRPr lang="en-US" altLang="ja-JP" sz="1200" dirty="0" smtClean="0">
              <a:solidFill>
                <a:schemeClr val="tx1"/>
              </a:solidFill>
              <a:latin typeface="+mn-ea"/>
            </a:endParaRPr>
          </a:p>
          <a:p>
            <a:pPr marL="285750" indent="-285750">
              <a:buFontTx/>
              <a:buChar char="○"/>
            </a:pPr>
            <a:r>
              <a:rPr lang="ja-JP" altLang="en-US" sz="1200" dirty="0" smtClean="0">
                <a:solidFill>
                  <a:schemeClr val="tx1"/>
                </a:solidFill>
                <a:latin typeface="+mn-ea"/>
              </a:rPr>
              <a:t>薬局</a:t>
            </a:r>
            <a:r>
              <a:rPr lang="ja-JP" altLang="en-US" sz="1200" dirty="0">
                <a:solidFill>
                  <a:schemeClr val="tx1"/>
                </a:solidFill>
                <a:latin typeface="+mn-ea"/>
              </a:rPr>
              <a:t>の機能</a:t>
            </a:r>
            <a:r>
              <a:rPr lang="ja-JP" altLang="en-US" sz="1200" dirty="0" smtClean="0">
                <a:solidFill>
                  <a:schemeClr val="tx1"/>
                </a:solidFill>
                <a:latin typeface="+mn-ea"/>
              </a:rPr>
              <a:t>推進から</a:t>
            </a:r>
            <a:r>
              <a:rPr lang="ja-JP" altLang="en-US" sz="1200" dirty="0">
                <a:solidFill>
                  <a:schemeClr val="tx1"/>
                </a:solidFill>
                <a:latin typeface="+mn-ea"/>
              </a:rPr>
              <a:t>は有効な手段と</a:t>
            </a:r>
            <a:r>
              <a:rPr lang="ja-JP" altLang="en-US" sz="1200" dirty="0" smtClean="0">
                <a:solidFill>
                  <a:schemeClr val="tx1"/>
                </a:solidFill>
                <a:latin typeface="+mn-ea"/>
              </a:rPr>
              <a:t>いう評価であったが、項目軽減と</a:t>
            </a:r>
            <a:r>
              <a:rPr lang="ja-JP" altLang="en-US" sz="1200" dirty="0" smtClean="0">
                <a:solidFill>
                  <a:prstClr val="black"/>
                </a:solidFill>
                <a:latin typeface="ＭＳ ゴシック" panose="020B0609070205080204" pitchFamily="49" charset="-128"/>
                <a:ea typeface="ＭＳ ゴシック" panose="020B0609070205080204" pitchFamily="49" charset="-128"/>
              </a:rPr>
              <a:t>双方向での情報</a:t>
            </a:r>
            <a:r>
              <a:rPr lang="ja-JP" altLang="en-US" sz="1200" dirty="0">
                <a:solidFill>
                  <a:prstClr val="black"/>
                </a:solidFill>
                <a:latin typeface="ＭＳ ゴシック" panose="020B0609070205080204" pitchFamily="49" charset="-128"/>
                <a:ea typeface="ＭＳ ゴシック" panose="020B0609070205080204" pitchFamily="49" charset="-128"/>
              </a:rPr>
              <a:t>共有</a:t>
            </a:r>
            <a:r>
              <a:rPr lang="ja-JP" altLang="en-US" sz="1200" dirty="0" smtClean="0">
                <a:solidFill>
                  <a:prstClr val="black"/>
                </a:solidFill>
                <a:latin typeface="ＭＳ ゴシック" panose="020B0609070205080204" pitchFamily="49" charset="-128"/>
                <a:ea typeface="ＭＳ ゴシック" panose="020B0609070205080204" pitchFamily="49" charset="-128"/>
              </a:rPr>
              <a:t>（薬局から医療機関への情報提供も実施）への発展が継続課題であった。</a:t>
            </a:r>
            <a:endParaRPr lang="en-US" altLang="ja-JP" sz="1200" dirty="0" smtClean="0">
              <a:solidFill>
                <a:schemeClr val="tx1"/>
              </a:solidFill>
              <a:latin typeface="+mn-ea"/>
            </a:endParaRPr>
          </a:p>
        </p:txBody>
      </p:sp>
      <p:sp>
        <p:nvSpPr>
          <p:cNvPr id="67" name="テキスト ボックス 66"/>
          <p:cNvSpPr txBox="1"/>
          <p:nvPr/>
        </p:nvSpPr>
        <p:spPr>
          <a:xfrm>
            <a:off x="377808" y="2604997"/>
            <a:ext cx="1396388" cy="430887"/>
          </a:xfrm>
          <a:prstGeom prst="rect">
            <a:avLst/>
          </a:prstGeom>
          <a:noFill/>
        </p:spPr>
        <p:txBody>
          <a:bodyPr wrap="square" rtlCol="0">
            <a:spAutoFit/>
          </a:bodyPr>
          <a:lstStyle/>
          <a:p>
            <a:r>
              <a:rPr lang="ja-JP" altLang="en-US" sz="1100" b="1" dirty="0" smtClean="0">
                <a:solidFill>
                  <a:prstClr val="black"/>
                </a:solidFill>
              </a:rPr>
              <a:t>医療機関</a:t>
            </a:r>
            <a:endParaRPr lang="en-US" altLang="ja-JP" sz="1100" b="1" dirty="0">
              <a:solidFill>
                <a:prstClr val="black"/>
              </a:solidFill>
            </a:endParaRPr>
          </a:p>
          <a:p>
            <a:r>
              <a:rPr lang="ja-JP" altLang="en-US" sz="1100" b="1" dirty="0" smtClean="0">
                <a:solidFill>
                  <a:prstClr val="black"/>
                </a:solidFill>
              </a:rPr>
              <a:t>／薬剤部・薬局</a:t>
            </a:r>
            <a:endParaRPr lang="ja-JP" altLang="en-US" sz="1100" b="1" dirty="0">
              <a:solidFill>
                <a:prstClr val="black"/>
              </a:solidFill>
            </a:endParaRPr>
          </a:p>
        </p:txBody>
      </p:sp>
      <p:pic>
        <p:nvPicPr>
          <p:cNvPr id="68" name="Picture 7" descr="D:\OkamotoSa\Documents\My Pictures\dai_byouin2.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49423" y="1800250"/>
            <a:ext cx="953566" cy="831158"/>
          </a:xfrm>
          <a:prstGeom prst="rect">
            <a:avLst/>
          </a:prstGeom>
          <a:noFill/>
          <a:extLst>
            <a:ext uri="{909E8E84-426E-40DD-AFC4-6F175D3DCCD1}">
              <a14:hiddenFill xmlns:a14="http://schemas.microsoft.com/office/drawing/2010/main">
                <a:solidFill>
                  <a:srgbClr val="FFFFFF"/>
                </a:solidFill>
              </a14:hiddenFill>
            </a:ext>
          </a:extLst>
        </p:spPr>
      </p:pic>
      <p:pic>
        <p:nvPicPr>
          <p:cNvPr id="69" name="Picture 21" descr="C:\Users\OkamotoSa\AppData\Local\Microsoft\Windows\Temporary Internet Files\Content.IE5\6WF4Z34F\nurse-d-07.png"/>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l="6404" t="5973" r="70910" b="57109"/>
          <a:stretch/>
        </p:blipFill>
        <p:spPr bwMode="auto">
          <a:xfrm>
            <a:off x="1196338" y="1921938"/>
            <a:ext cx="499184" cy="717040"/>
          </a:xfrm>
          <a:prstGeom prst="rect">
            <a:avLst/>
          </a:prstGeom>
          <a:noFill/>
          <a:extLst>
            <a:ext uri="{909E8E84-426E-40DD-AFC4-6F175D3DCCD1}">
              <a14:hiddenFill xmlns:a14="http://schemas.microsoft.com/office/drawing/2010/main">
                <a:solidFill>
                  <a:srgbClr val="FFFFFF"/>
                </a:solidFill>
              </a14:hiddenFill>
            </a:ext>
          </a:extLst>
        </p:spPr>
      </p:pic>
      <p:pic>
        <p:nvPicPr>
          <p:cNvPr id="70" name="Picture 20" descr="j007913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flipH="1">
            <a:off x="5104104" y="1959203"/>
            <a:ext cx="1072416" cy="841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 name="AutoShape 22"/>
          <p:cNvSpPr>
            <a:spLocks noChangeArrowheads="1"/>
          </p:cNvSpPr>
          <p:nvPr/>
        </p:nvSpPr>
        <p:spPr bwMode="auto">
          <a:xfrm rot="139370" flipH="1">
            <a:off x="5253824" y="1904469"/>
            <a:ext cx="554341" cy="389036"/>
          </a:xfrm>
          <a:prstGeom prst="roundRect">
            <a:avLst>
              <a:gd name="adj" fmla="val 16667"/>
            </a:avLst>
          </a:prstGeom>
          <a:solidFill>
            <a:srgbClr val="FFFF00"/>
          </a:solidFill>
          <a:ln w="9525">
            <a:solidFill>
              <a:schemeClr val="tx1"/>
            </a:solidFill>
            <a:round/>
            <a:headEnd/>
            <a:tailEnd/>
          </a:ln>
        </p:spPr>
        <p:txBody>
          <a:bodyPr wrap="none" lIns="0" tIns="0" rIns="0" bIns="0" anchor="ctr"/>
          <a:lstStyle/>
          <a:p>
            <a:pPr algn="ctr">
              <a:defRPr/>
            </a:pPr>
            <a:r>
              <a:rPr lang="en-US" altLang="ja-JP" sz="1050" dirty="0">
                <a:solidFill>
                  <a:prstClr val="black"/>
                </a:solidFill>
                <a:latin typeface="ＭＳ Ｐゴシック"/>
              </a:rPr>
              <a:t>○○</a:t>
            </a:r>
            <a:r>
              <a:rPr lang="ja-JP" altLang="en-US" sz="1050" dirty="0">
                <a:solidFill>
                  <a:prstClr val="black"/>
                </a:solidFill>
                <a:latin typeface="ＭＳ Ｐゴシック"/>
              </a:rPr>
              <a:t>薬局</a:t>
            </a:r>
          </a:p>
        </p:txBody>
      </p:sp>
      <p:pic>
        <p:nvPicPr>
          <p:cNvPr id="72" name="Picture 10" descr="pharmacist-d-f"/>
          <p:cNvPicPr>
            <a:picLocks noChangeAspect="1"/>
          </p:cNvPicPr>
          <p:nvPr/>
        </p:nvPicPr>
        <p:blipFill rotWithShape="1">
          <a:blip r:embed="rId8" cstate="print">
            <a:extLst>
              <a:ext uri="{28A0092B-C50C-407E-A947-70E740481C1C}">
                <a14:useLocalDpi xmlns:a14="http://schemas.microsoft.com/office/drawing/2010/main" val="0"/>
              </a:ext>
            </a:extLst>
          </a:blip>
          <a:srcRect/>
          <a:stretch/>
        </p:blipFill>
        <p:spPr bwMode="auto">
          <a:xfrm>
            <a:off x="6044270" y="2071120"/>
            <a:ext cx="648300" cy="857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3" name="テキスト ボックス 72"/>
          <p:cNvSpPr txBox="1"/>
          <p:nvPr/>
        </p:nvSpPr>
        <p:spPr>
          <a:xfrm>
            <a:off x="4976635" y="2799296"/>
            <a:ext cx="1172116" cy="307777"/>
          </a:xfrm>
          <a:prstGeom prst="rect">
            <a:avLst/>
          </a:prstGeom>
          <a:noFill/>
        </p:spPr>
        <p:txBody>
          <a:bodyPr wrap="none" rtlCol="0">
            <a:spAutoFit/>
          </a:bodyPr>
          <a:lstStyle/>
          <a:p>
            <a:r>
              <a:rPr lang="ja-JP" altLang="en-US" sz="1400" b="1" dirty="0" smtClean="0">
                <a:solidFill>
                  <a:prstClr val="black"/>
                </a:solidFill>
                <a:latin typeface="ＭＳ Ｐゴシック"/>
              </a:rPr>
              <a:t>薬局・薬剤師</a:t>
            </a:r>
            <a:endParaRPr lang="ja-JP" altLang="en-US" sz="1400" b="1" dirty="0">
              <a:solidFill>
                <a:prstClr val="black"/>
              </a:solidFill>
              <a:latin typeface="ＭＳ Ｐゴシック"/>
            </a:endParaRPr>
          </a:p>
        </p:txBody>
      </p:sp>
      <p:sp>
        <p:nvSpPr>
          <p:cNvPr id="74" name="正方形/長方形 73"/>
          <p:cNvSpPr/>
          <p:nvPr/>
        </p:nvSpPr>
        <p:spPr>
          <a:xfrm>
            <a:off x="1911221" y="2588190"/>
            <a:ext cx="3535576" cy="577081"/>
          </a:xfrm>
          <a:prstGeom prst="rect">
            <a:avLst/>
          </a:prstGeom>
        </p:spPr>
        <p:txBody>
          <a:bodyPr wrap="square">
            <a:spAutoFit/>
          </a:bodyPr>
          <a:lstStyle/>
          <a:p>
            <a:r>
              <a:rPr lang="ja-JP" altLang="en-US" sz="1050" dirty="0" smtClean="0">
                <a:solidFill>
                  <a:prstClr val="black"/>
                </a:solidFill>
                <a:latin typeface="HG丸ｺﾞｼｯｸM-PRO" panose="020F0600000000000000" pitchFamily="50" charset="-128"/>
                <a:ea typeface="HG丸ｺﾞｼｯｸM-PRO" panose="020F0600000000000000" pitchFamily="50" charset="-128"/>
              </a:rPr>
              <a:t>退院時：</a:t>
            </a:r>
            <a:endParaRPr lang="en-US" altLang="ja-JP" sz="1050" dirty="0" smtClean="0">
              <a:solidFill>
                <a:prstClr val="black"/>
              </a:solidFill>
              <a:latin typeface="HG丸ｺﾞｼｯｸM-PRO" panose="020F0600000000000000" pitchFamily="50" charset="-128"/>
              <a:ea typeface="HG丸ｺﾞｼｯｸM-PRO" panose="020F0600000000000000" pitchFamily="50" charset="-128"/>
            </a:endParaRPr>
          </a:p>
          <a:p>
            <a:r>
              <a:rPr lang="ja-JP" altLang="en-US" sz="1050" dirty="0">
                <a:solidFill>
                  <a:prstClr val="black"/>
                </a:solidFill>
                <a:latin typeface="HG丸ｺﾞｼｯｸM-PRO" panose="020F0600000000000000" pitchFamily="50" charset="-128"/>
                <a:ea typeface="HG丸ｺﾞｼｯｸM-PRO" panose="020F0600000000000000" pitchFamily="50" charset="-128"/>
              </a:rPr>
              <a:t>　</a:t>
            </a:r>
            <a:r>
              <a:rPr lang="ja-JP" altLang="en-US" sz="1050" dirty="0" smtClean="0">
                <a:solidFill>
                  <a:prstClr val="black"/>
                </a:solidFill>
                <a:latin typeface="HG丸ｺﾞｼｯｸM-PRO" panose="020F0600000000000000" pitchFamily="50" charset="-128"/>
                <a:ea typeface="HG丸ｺﾞｼｯｸM-PRO" panose="020F0600000000000000" pitchFamily="50" charset="-128"/>
              </a:rPr>
              <a:t>かかりつけ薬剤師・薬局へ、退院時点　</a:t>
            </a:r>
            <a:endParaRPr lang="en-US" altLang="ja-JP" sz="1050" dirty="0" smtClean="0">
              <a:solidFill>
                <a:prstClr val="black"/>
              </a:solidFill>
              <a:latin typeface="HG丸ｺﾞｼｯｸM-PRO" panose="020F0600000000000000" pitchFamily="50" charset="-128"/>
              <a:ea typeface="HG丸ｺﾞｼｯｸM-PRO" panose="020F0600000000000000" pitchFamily="50" charset="-128"/>
            </a:endParaRPr>
          </a:p>
          <a:p>
            <a:r>
              <a:rPr lang="ja-JP" altLang="en-US" sz="1050" dirty="0">
                <a:solidFill>
                  <a:prstClr val="black"/>
                </a:solidFill>
                <a:latin typeface="HG丸ｺﾞｼｯｸM-PRO" panose="020F0600000000000000" pitchFamily="50" charset="-128"/>
                <a:ea typeface="HG丸ｺﾞｼｯｸM-PRO" panose="020F0600000000000000" pitchFamily="50" charset="-128"/>
              </a:rPr>
              <a:t>　</a:t>
            </a:r>
            <a:r>
              <a:rPr lang="ja-JP" altLang="en-US" sz="1050" dirty="0" smtClean="0">
                <a:solidFill>
                  <a:prstClr val="black"/>
                </a:solidFill>
                <a:latin typeface="HG丸ｺﾞｼｯｸM-PRO" panose="020F0600000000000000" pitchFamily="50" charset="-128"/>
                <a:ea typeface="HG丸ｺﾞｼｯｸM-PRO" panose="020F0600000000000000" pitchFamily="50" charset="-128"/>
              </a:rPr>
              <a:t>の薬学的管理情報を提供</a:t>
            </a:r>
            <a:endParaRPr lang="en-US" altLang="ja-JP" sz="1050" dirty="0" smtClean="0">
              <a:solidFill>
                <a:prstClr val="black"/>
              </a:solidFill>
              <a:latin typeface="HG丸ｺﾞｼｯｸM-PRO" panose="020F0600000000000000" pitchFamily="50" charset="-128"/>
              <a:ea typeface="HG丸ｺﾞｼｯｸM-PRO" panose="020F0600000000000000" pitchFamily="50" charset="-128"/>
            </a:endParaRPr>
          </a:p>
        </p:txBody>
      </p:sp>
      <p:sp>
        <p:nvSpPr>
          <p:cNvPr id="75" name="正方形/長方形 74"/>
          <p:cNvSpPr/>
          <p:nvPr/>
        </p:nvSpPr>
        <p:spPr>
          <a:xfrm>
            <a:off x="1853794" y="1619672"/>
            <a:ext cx="3535576" cy="738664"/>
          </a:xfrm>
          <a:prstGeom prst="rect">
            <a:avLst/>
          </a:prstGeom>
        </p:spPr>
        <p:txBody>
          <a:bodyPr wrap="square">
            <a:spAutoFit/>
          </a:bodyPr>
          <a:lstStyle/>
          <a:p>
            <a:r>
              <a:rPr lang="ja-JP" altLang="en-US" sz="1050" dirty="0" smtClean="0">
                <a:solidFill>
                  <a:prstClr val="black"/>
                </a:solidFill>
                <a:latin typeface="HG丸ｺﾞｼｯｸM-PRO" panose="020F0600000000000000" pitchFamily="50" charset="-128"/>
                <a:ea typeface="HG丸ｺﾞｼｯｸM-PRO" panose="020F0600000000000000" pitchFamily="50" charset="-128"/>
              </a:rPr>
              <a:t>入院時：</a:t>
            </a:r>
            <a:endParaRPr lang="en-US" altLang="ja-JP" sz="1050" dirty="0" smtClean="0">
              <a:solidFill>
                <a:prstClr val="black"/>
              </a:solidFill>
              <a:latin typeface="HG丸ｺﾞｼｯｸM-PRO" panose="020F0600000000000000" pitchFamily="50" charset="-128"/>
              <a:ea typeface="HG丸ｺﾞｼｯｸM-PRO" panose="020F0600000000000000" pitchFamily="50" charset="-128"/>
            </a:endParaRPr>
          </a:p>
          <a:p>
            <a:r>
              <a:rPr lang="ja-JP" altLang="en-US" sz="1050" dirty="0">
                <a:solidFill>
                  <a:prstClr val="black"/>
                </a:solidFill>
                <a:latin typeface="HG丸ｺﾞｼｯｸM-PRO" panose="020F0600000000000000" pitchFamily="50" charset="-128"/>
                <a:ea typeface="HG丸ｺﾞｼｯｸM-PRO" panose="020F0600000000000000" pitchFamily="50" charset="-128"/>
              </a:rPr>
              <a:t>　</a:t>
            </a:r>
            <a:r>
              <a:rPr lang="ja-JP" altLang="en-US" sz="1050" dirty="0" smtClean="0">
                <a:solidFill>
                  <a:prstClr val="black"/>
                </a:solidFill>
                <a:latin typeface="HG丸ｺﾞｼｯｸM-PRO" panose="020F0600000000000000" pitchFamily="50" charset="-128"/>
                <a:ea typeface="HG丸ｺﾞｼｯｸM-PRO" panose="020F0600000000000000" pitchFamily="50" charset="-128"/>
              </a:rPr>
              <a:t>かかりつけ薬剤師・薬局において、</a:t>
            </a:r>
            <a:endParaRPr lang="en-US" altLang="ja-JP" sz="1050" dirty="0" smtClean="0">
              <a:solidFill>
                <a:prstClr val="black"/>
              </a:solidFill>
              <a:latin typeface="HG丸ｺﾞｼｯｸM-PRO" panose="020F0600000000000000" pitchFamily="50" charset="-128"/>
              <a:ea typeface="HG丸ｺﾞｼｯｸM-PRO" panose="020F0600000000000000" pitchFamily="50" charset="-128"/>
            </a:endParaRPr>
          </a:p>
          <a:p>
            <a:r>
              <a:rPr lang="ja-JP" altLang="en-US" sz="1050" dirty="0">
                <a:solidFill>
                  <a:prstClr val="black"/>
                </a:solidFill>
                <a:latin typeface="HG丸ｺﾞｼｯｸM-PRO" panose="020F0600000000000000" pitchFamily="50" charset="-128"/>
                <a:ea typeface="HG丸ｺﾞｼｯｸM-PRO" panose="020F0600000000000000" pitchFamily="50" charset="-128"/>
              </a:rPr>
              <a:t>　</a:t>
            </a:r>
            <a:r>
              <a:rPr lang="ja-JP" altLang="en-US" sz="1050" dirty="0" smtClean="0">
                <a:solidFill>
                  <a:prstClr val="black"/>
                </a:solidFill>
                <a:latin typeface="HG丸ｺﾞｼｯｸM-PRO" panose="020F0600000000000000" pitchFamily="50" charset="-128"/>
                <a:ea typeface="HG丸ｺﾞｼｯｸM-PRO" panose="020F0600000000000000" pitchFamily="50" charset="-128"/>
              </a:rPr>
              <a:t>入院前段階の服用薬の整理等を行い、　</a:t>
            </a:r>
            <a:endParaRPr lang="en-US" altLang="ja-JP" sz="1050" dirty="0" smtClean="0">
              <a:solidFill>
                <a:prstClr val="black"/>
              </a:solidFill>
              <a:latin typeface="HG丸ｺﾞｼｯｸM-PRO" panose="020F0600000000000000" pitchFamily="50" charset="-128"/>
              <a:ea typeface="HG丸ｺﾞｼｯｸM-PRO" panose="020F0600000000000000" pitchFamily="50" charset="-128"/>
            </a:endParaRPr>
          </a:p>
          <a:p>
            <a:r>
              <a:rPr lang="ja-JP" altLang="en-US" sz="1050" dirty="0">
                <a:solidFill>
                  <a:prstClr val="black"/>
                </a:solidFill>
                <a:latin typeface="HG丸ｺﾞｼｯｸM-PRO" panose="020F0600000000000000" pitchFamily="50" charset="-128"/>
                <a:ea typeface="HG丸ｺﾞｼｯｸM-PRO" panose="020F0600000000000000" pitchFamily="50" charset="-128"/>
              </a:rPr>
              <a:t>　</a:t>
            </a:r>
            <a:r>
              <a:rPr lang="ja-JP" altLang="en-US" sz="1050" dirty="0" smtClean="0">
                <a:solidFill>
                  <a:prstClr val="black"/>
                </a:solidFill>
                <a:latin typeface="HG丸ｺﾞｼｯｸM-PRO" panose="020F0600000000000000" pitchFamily="50" charset="-128"/>
                <a:ea typeface="HG丸ｺﾞｼｯｸM-PRO" panose="020F0600000000000000" pitchFamily="50" charset="-128"/>
              </a:rPr>
              <a:t>薬学的管理情報を情報提供</a:t>
            </a:r>
            <a:endParaRPr lang="en-US" altLang="ja-JP" sz="1050" dirty="0" smtClean="0">
              <a:solidFill>
                <a:prstClr val="black"/>
              </a:solidFill>
              <a:latin typeface="HG丸ｺﾞｼｯｸM-PRO" panose="020F0600000000000000" pitchFamily="50" charset="-128"/>
              <a:ea typeface="HG丸ｺﾞｼｯｸM-PRO" panose="020F0600000000000000" pitchFamily="50" charset="-128"/>
            </a:endParaRPr>
          </a:p>
        </p:txBody>
      </p:sp>
      <p:sp>
        <p:nvSpPr>
          <p:cNvPr id="76" name="左右矢印 75"/>
          <p:cNvSpPr/>
          <p:nvPr/>
        </p:nvSpPr>
        <p:spPr>
          <a:xfrm>
            <a:off x="1758475" y="2352202"/>
            <a:ext cx="3314994" cy="25157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77" name="Picture 4"/>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189853" y="2179608"/>
            <a:ext cx="470712" cy="6028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4" name="Picture 8" descr="病院・薬局の受付のイラスト（処方箋）">
            <a:hlinkClick r:id="rId10"/>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544392" y="7186131"/>
            <a:ext cx="755408" cy="686662"/>
          </a:xfrm>
          <a:prstGeom prst="rect">
            <a:avLst/>
          </a:prstGeom>
          <a:noFill/>
          <a:extLst>
            <a:ext uri="{909E8E84-426E-40DD-AFC4-6F175D3DCCD1}">
              <a14:hiddenFill xmlns:a14="http://schemas.microsoft.com/office/drawing/2010/main">
                <a:solidFill>
                  <a:srgbClr val="FFFFFF"/>
                </a:solidFill>
              </a14:hiddenFill>
            </a:ext>
          </a:extLst>
        </p:spPr>
      </p:pic>
      <p:pic>
        <p:nvPicPr>
          <p:cNvPr id="85" name="Picture 13" descr="リポートのイラスト（冊子）">
            <a:hlinkClick r:id="rId12"/>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822410" y="7024209"/>
            <a:ext cx="554138" cy="588145"/>
          </a:xfrm>
          <a:prstGeom prst="rect">
            <a:avLst/>
          </a:prstGeom>
          <a:noFill/>
          <a:extLst>
            <a:ext uri="{909E8E84-426E-40DD-AFC4-6F175D3DCCD1}">
              <a14:hiddenFill xmlns:a14="http://schemas.microsoft.com/office/drawing/2010/main">
                <a:solidFill>
                  <a:srgbClr val="FFFFFF"/>
                </a:solidFill>
              </a14:hiddenFill>
            </a:ext>
          </a:extLst>
        </p:spPr>
      </p:pic>
      <p:sp>
        <p:nvSpPr>
          <p:cNvPr id="86" name="テキスト ボックス 85"/>
          <p:cNvSpPr txBox="1"/>
          <p:nvPr/>
        </p:nvSpPr>
        <p:spPr>
          <a:xfrm>
            <a:off x="2366392" y="7131979"/>
            <a:ext cx="1302882" cy="261610"/>
          </a:xfrm>
          <a:prstGeom prst="rect">
            <a:avLst/>
          </a:prstGeom>
          <a:noFill/>
        </p:spPr>
        <p:txBody>
          <a:bodyPr wrap="square" rtlCol="0">
            <a:spAutoFit/>
          </a:bodyPr>
          <a:lstStyle/>
          <a:p>
            <a:pPr algn="ctr"/>
            <a:r>
              <a:rPr lang="ja-JP" altLang="en-US" sz="1100" b="1" dirty="0" smtClean="0">
                <a:solidFill>
                  <a:prstClr val="black"/>
                </a:solidFill>
                <a:latin typeface="HG丸ｺﾞｼｯｸM-PRO" panose="020F0600000000000000" pitchFamily="50" charset="-128"/>
                <a:ea typeface="HG丸ｺﾞｼｯｸM-PRO" panose="020F0600000000000000" pitchFamily="50" charset="-128"/>
              </a:rPr>
              <a:t>府民への周知</a:t>
            </a:r>
            <a:endParaRPr lang="en-US" altLang="ja-JP" sz="1100" b="1" dirty="0" smtClean="0">
              <a:solidFill>
                <a:prstClr val="black"/>
              </a:solidFill>
              <a:latin typeface="HG丸ｺﾞｼｯｸM-PRO" panose="020F0600000000000000" pitchFamily="50" charset="-128"/>
              <a:ea typeface="HG丸ｺﾞｼｯｸM-PRO" panose="020F0600000000000000" pitchFamily="50" charset="-128"/>
            </a:endParaRPr>
          </a:p>
        </p:txBody>
      </p:sp>
      <p:sp>
        <p:nvSpPr>
          <p:cNvPr id="87" name="正方形/長方形 86"/>
          <p:cNvSpPr/>
          <p:nvPr/>
        </p:nvSpPr>
        <p:spPr>
          <a:xfrm>
            <a:off x="4643912" y="6596473"/>
            <a:ext cx="1433788" cy="261610"/>
          </a:xfrm>
          <a:prstGeom prst="rect">
            <a:avLst/>
          </a:prstGeom>
          <a:solidFill>
            <a:schemeClr val="bg1"/>
          </a:solidFill>
          <a:ln>
            <a:solidFill>
              <a:schemeClr val="tx1"/>
            </a:solidFill>
          </a:ln>
        </p:spPr>
        <p:txBody>
          <a:bodyPr wrap="square">
            <a:spAutoFit/>
          </a:bodyPr>
          <a:lstStyle/>
          <a:p>
            <a:pPr algn="ctr"/>
            <a:r>
              <a:rPr lang="ja-JP" altLang="en-US" sz="1100" b="1" dirty="0" smtClean="0">
                <a:latin typeface="HG丸ｺﾞｼｯｸM-PRO" panose="020F0600000000000000" pitchFamily="50" charset="-128"/>
                <a:ea typeface="HG丸ｺﾞｼｯｸM-PRO" panose="020F0600000000000000" pitchFamily="50" charset="-128"/>
              </a:rPr>
              <a:t>新たな施設の増加</a:t>
            </a:r>
            <a:endParaRPr lang="ja-JP" altLang="en-US" sz="1100" b="1" dirty="0">
              <a:latin typeface="HG丸ｺﾞｼｯｸM-PRO" panose="020F0600000000000000" pitchFamily="50" charset="-128"/>
              <a:ea typeface="HG丸ｺﾞｼｯｸM-PRO" panose="020F0600000000000000" pitchFamily="50" charset="-128"/>
            </a:endParaRPr>
          </a:p>
        </p:txBody>
      </p:sp>
      <p:pic>
        <p:nvPicPr>
          <p:cNvPr id="88" name="Picture 15" descr="ブレインストーミング・会議のイラスト">
            <a:hlinkClick r:id="rId14"/>
          </p:cNvPr>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312129" y="7107529"/>
            <a:ext cx="766622" cy="722131"/>
          </a:xfrm>
          <a:prstGeom prst="rect">
            <a:avLst/>
          </a:prstGeom>
          <a:noFill/>
          <a:extLst>
            <a:ext uri="{909E8E84-426E-40DD-AFC4-6F175D3DCCD1}">
              <a14:hiddenFill xmlns:a14="http://schemas.microsoft.com/office/drawing/2010/main">
                <a:solidFill>
                  <a:srgbClr val="FFFFFF"/>
                </a:solidFill>
              </a14:hiddenFill>
            </a:ext>
          </a:extLst>
        </p:spPr>
      </p:pic>
      <p:grpSp>
        <p:nvGrpSpPr>
          <p:cNvPr id="89" name="Group 19"/>
          <p:cNvGrpSpPr>
            <a:grpSpLocks/>
          </p:cNvGrpSpPr>
          <p:nvPr/>
        </p:nvGrpSpPr>
        <p:grpSpPr bwMode="auto">
          <a:xfrm flipH="1">
            <a:off x="3469320" y="6436293"/>
            <a:ext cx="727372" cy="566928"/>
            <a:chOff x="295" y="1570"/>
            <a:chExt cx="753" cy="657"/>
          </a:xfrm>
        </p:grpSpPr>
        <p:pic>
          <p:nvPicPr>
            <p:cNvPr id="90" name="Picture 20" descr="j007913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95" y="1574"/>
              <a:ext cx="753" cy="6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1" name="AutoShape 22"/>
            <p:cNvSpPr>
              <a:spLocks noChangeArrowheads="1"/>
            </p:cNvSpPr>
            <p:nvPr/>
          </p:nvSpPr>
          <p:spPr bwMode="auto">
            <a:xfrm rot="-139370">
              <a:off x="551" y="1570"/>
              <a:ext cx="433" cy="260"/>
            </a:xfrm>
            <a:prstGeom prst="roundRect">
              <a:avLst>
                <a:gd name="adj" fmla="val 16667"/>
              </a:avLst>
            </a:prstGeom>
            <a:solidFill>
              <a:srgbClr val="92D050"/>
            </a:solidFill>
            <a:ln w="9525">
              <a:solidFill>
                <a:schemeClr val="tx1"/>
              </a:solidFill>
              <a:round/>
              <a:headEnd/>
              <a:tailEnd/>
            </a:ln>
          </p:spPr>
          <p:txBody>
            <a:bodyPr wrap="none" lIns="0" tIns="0" rIns="0" bIns="0" anchor="ctr"/>
            <a:lstStyle/>
            <a:p>
              <a:pPr algn="ctr">
                <a:defRPr/>
              </a:pPr>
              <a:r>
                <a:rPr lang="en-US" altLang="ja-JP" sz="700" dirty="0">
                  <a:latin typeface="+mn-ea"/>
                </a:rPr>
                <a:t>○○</a:t>
              </a:r>
              <a:r>
                <a:rPr lang="ja-JP" altLang="en-US" sz="700" dirty="0">
                  <a:latin typeface="+mn-ea"/>
                </a:rPr>
                <a:t>薬局</a:t>
              </a:r>
            </a:p>
          </p:txBody>
        </p:sp>
      </p:grpSp>
      <p:sp>
        <p:nvSpPr>
          <p:cNvPr id="92" name="テキスト ボックス 91"/>
          <p:cNvSpPr txBox="1"/>
          <p:nvPr/>
        </p:nvSpPr>
        <p:spPr>
          <a:xfrm>
            <a:off x="4518153" y="7422487"/>
            <a:ext cx="1717491" cy="400110"/>
          </a:xfrm>
          <a:prstGeom prst="rect">
            <a:avLst/>
          </a:prstGeom>
          <a:solidFill>
            <a:schemeClr val="bg1"/>
          </a:solidFill>
          <a:ln w="6350">
            <a:solidFill>
              <a:schemeClr val="tx1"/>
            </a:solidFill>
          </a:ln>
        </p:spPr>
        <p:txBody>
          <a:bodyPr wrap="square" rtlCol="0">
            <a:spAutoFit/>
          </a:bodyPr>
          <a:lstStyle/>
          <a:p>
            <a:r>
              <a:rPr lang="ja-JP" altLang="en-US" sz="1000" b="1" dirty="0" smtClean="0">
                <a:solidFill>
                  <a:prstClr val="black"/>
                </a:solidFill>
                <a:latin typeface="HG丸ｺﾞｼｯｸM-PRO" panose="020F0600000000000000" pitchFamily="50" charset="-128"/>
                <a:ea typeface="HG丸ｺﾞｼｯｸM-PRO" panose="020F0600000000000000" pitchFamily="50" charset="-128"/>
              </a:rPr>
              <a:t>健康サポート機能の活用</a:t>
            </a:r>
            <a:endParaRPr lang="en-US" altLang="ja-JP" sz="1000" b="1" dirty="0" smtClean="0">
              <a:solidFill>
                <a:prstClr val="black"/>
              </a:solidFill>
              <a:latin typeface="HG丸ｺﾞｼｯｸM-PRO" panose="020F0600000000000000" pitchFamily="50" charset="-128"/>
              <a:ea typeface="HG丸ｺﾞｼｯｸM-PRO" panose="020F0600000000000000" pitchFamily="50" charset="-128"/>
            </a:endParaRPr>
          </a:p>
          <a:p>
            <a:r>
              <a:rPr lang="ja-JP" altLang="en-US" sz="1000" b="1" dirty="0" smtClean="0">
                <a:solidFill>
                  <a:prstClr val="black"/>
                </a:solidFill>
                <a:latin typeface="HG丸ｺﾞｼｯｸM-PRO" panose="020F0600000000000000" pitchFamily="50" charset="-128"/>
                <a:ea typeface="HG丸ｺﾞｼｯｸM-PRO" panose="020F0600000000000000" pitchFamily="50" charset="-128"/>
              </a:rPr>
              <a:t>（疾病予防、栄養相談等）</a:t>
            </a:r>
            <a:endParaRPr lang="ja-JP" altLang="en-US" sz="1000" b="1" dirty="0">
              <a:solidFill>
                <a:prstClr val="black"/>
              </a:solidFill>
              <a:latin typeface="HG丸ｺﾞｼｯｸM-PRO" panose="020F0600000000000000" pitchFamily="50" charset="-128"/>
              <a:ea typeface="HG丸ｺﾞｼｯｸM-PRO" panose="020F0600000000000000" pitchFamily="50" charset="-128"/>
            </a:endParaRPr>
          </a:p>
        </p:txBody>
      </p:sp>
      <p:sp>
        <p:nvSpPr>
          <p:cNvPr id="93" name="右矢印 92"/>
          <p:cNvSpPr/>
          <p:nvPr/>
        </p:nvSpPr>
        <p:spPr>
          <a:xfrm>
            <a:off x="2698434" y="6685693"/>
            <a:ext cx="551059" cy="24907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95" name="Picture 15" descr="M:\イラスト\pharmacist-d-05.png"/>
          <p:cNvPicPr>
            <a:picLocks noChangeAspect="1" noChangeArrowheads="1"/>
          </p:cNvPicPr>
          <p:nvPr/>
        </p:nvPicPr>
        <p:blipFill rotWithShape="1">
          <a:blip r:embed="rId16" cstate="print">
            <a:extLst>
              <a:ext uri="{28A0092B-C50C-407E-A947-70E740481C1C}">
                <a14:useLocalDpi xmlns:a14="http://schemas.microsoft.com/office/drawing/2010/main" val="0"/>
              </a:ext>
            </a:extLst>
          </a:blip>
          <a:srcRect l="2000" t="55931" r="69346" b="5625"/>
          <a:stretch/>
        </p:blipFill>
        <p:spPr bwMode="auto">
          <a:xfrm>
            <a:off x="4018409" y="6522335"/>
            <a:ext cx="488304" cy="473086"/>
          </a:xfrm>
          <a:prstGeom prst="rect">
            <a:avLst/>
          </a:prstGeom>
          <a:noFill/>
          <a:extLst>
            <a:ext uri="{909E8E84-426E-40DD-AFC4-6F175D3DCCD1}">
              <a14:hiddenFill xmlns:a14="http://schemas.microsoft.com/office/drawing/2010/main">
                <a:solidFill>
                  <a:srgbClr val="FFFFFF"/>
                </a:solidFill>
              </a14:hiddenFill>
            </a:ext>
          </a:extLst>
        </p:spPr>
      </p:pic>
      <p:sp>
        <p:nvSpPr>
          <p:cNvPr id="96" name="テキスト ボックス 95"/>
          <p:cNvSpPr txBox="1"/>
          <p:nvPr/>
        </p:nvSpPr>
        <p:spPr>
          <a:xfrm>
            <a:off x="193990" y="7048681"/>
            <a:ext cx="1305269" cy="461665"/>
          </a:xfrm>
          <a:prstGeom prst="rect">
            <a:avLst/>
          </a:prstGeom>
          <a:noFill/>
          <a:ln>
            <a:noFill/>
          </a:ln>
        </p:spPr>
        <p:txBody>
          <a:bodyPr wrap="square" rtlCol="0">
            <a:spAutoFit/>
          </a:bodyPr>
          <a:lstStyle/>
          <a:p>
            <a:pPr algn="ctr"/>
            <a:r>
              <a:rPr lang="ja-JP" altLang="en-US" sz="1200" b="1" dirty="0" smtClean="0">
                <a:solidFill>
                  <a:prstClr val="black"/>
                </a:solidFill>
                <a:uFill>
                  <a:solidFill>
                    <a:srgbClr val="00B0F0"/>
                  </a:solidFill>
                </a:uFill>
                <a:latin typeface="HG丸ｺﾞｼｯｸM-PRO" panose="020F0600000000000000" pitchFamily="50" charset="-128"/>
                <a:ea typeface="HG丸ｺﾞｼｯｸM-PRO" panose="020F0600000000000000" pitchFamily="50" charset="-128"/>
              </a:rPr>
              <a:t>・各地域での</a:t>
            </a:r>
            <a:endParaRPr lang="en-US" altLang="ja-JP" sz="1200" b="1" dirty="0" smtClean="0">
              <a:solidFill>
                <a:prstClr val="black"/>
              </a:solidFill>
              <a:uFill>
                <a:solidFill>
                  <a:srgbClr val="00B0F0"/>
                </a:solidFill>
              </a:uFill>
              <a:latin typeface="HG丸ｺﾞｼｯｸM-PRO" panose="020F0600000000000000" pitchFamily="50" charset="-128"/>
              <a:ea typeface="HG丸ｺﾞｼｯｸM-PRO" panose="020F0600000000000000" pitchFamily="50" charset="-128"/>
            </a:endParaRPr>
          </a:p>
          <a:p>
            <a:pPr algn="ctr"/>
            <a:r>
              <a:rPr lang="ja-JP" altLang="en-US" sz="1200" b="1" dirty="0">
                <a:solidFill>
                  <a:prstClr val="black"/>
                </a:solidFill>
                <a:uFill>
                  <a:solidFill>
                    <a:srgbClr val="00B0F0"/>
                  </a:solidFill>
                </a:uFill>
                <a:latin typeface="HG丸ｺﾞｼｯｸM-PRO" panose="020F0600000000000000" pitchFamily="50" charset="-128"/>
                <a:ea typeface="HG丸ｺﾞｼｯｸM-PRO" panose="020F0600000000000000" pitchFamily="50" charset="-128"/>
              </a:rPr>
              <a:t>　</a:t>
            </a:r>
            <a:r>
              <a:rPr lang="ja-JP" altLang="en-US" sz="1200" b="1" dirty="0" smtClean="0">
                <a:solidFill>
                  <a:prstClr val="black"/>
                </a:solidFill>
                <a:uFill>
                  <a:solidFill>
                    <a:srgbClr val="00B0F0"/>
                  </a:solidFill>
                </a:uFill>
                <a:latin typeface="HG丸ｺﾞｼｯｸM-PRO" panose="020F0600000000000000" pitchFamily="50" charset="-128"/>
                <a:ea typeface="HG丸ｺﾞｼｯｸM-PRO" panose="020F0600000000000000" pitchFamily="50" charset="-128"/>
              </a:rPr>
              <a:t>対応協議等</a:t>
            </a:r>
          </a:p>
        </p:txBody>
      </p:sp>
      <p:sp>
        <p:nvSpPr>
          <p:cNvPr id="97" name="テキスト ボックス 96"/>
          <p:cNvSpPr txBox="1"/>
          <p:nvPr/>
        </p:nvSpPr>
        <p:spPr>
          <a:xfrm>
            <a:off x="300262" y="6562401"/>
            <a:ext cx="2175959" cy="461665"/>
          </a:xfrm>
          <a:prstGeom prst="rect">
            <a:avLst/>
          </a:prstGeom>
          <a:noFill/>
          <a:ln>
            <a:noFill/>
          </a:ln>
        </p:spPr>
        <p:txBody>
          <a:bodyPr wrap="square" rtlCol="0">
            <a:spAutoFit/>
          </a:bodyPr>
          <a:lstStyle/>
          <a:p>
            <a:r>
              <a:rPr lang="ja-JP" altLang="en-US" sz="1200" b="1" dirty="0" smtClean="0">
                <a:solidFill>
                  <a:prstClr val="black"/>
                </a:solidFill>
                <a:uFill>
                  <a:solidFill>
                    <a:srgbClr val="00B0F0"/>
                  </a:solidFill>
                </a:uFill>
                <a:latin typeface="HG丸ｺﾞｼｯｸM-PRO" panose="020F0600000000000000" pitchFamily="50" charset="-128"/>
                <a:ea typeface="HG丸ｺﾞｼｯｸM-PRO" panose="020F0600000000000000" pitchFamily="50" charset="-128"/>
              </a:rPr>
              <a:t>・府内の既存施設から</a:t>
            </a:r>
            <a:endParaRPr lang="en-US" altLang="ja-JP" sz="1200" b="1" dirty="0" smtClean="0">
              <a:solidFill>
                <a:prstClr val="black"/>
              </a:solidFill>
              <a:uFill>
                <a:solidFill>
                  <a:srgbClr val="00B0F0"/>
                </a:solidFill>
              </a:uFill>
              <a:latin typeface="HG丸ｺﾞｼｯｸM-PRO" panose="020F0600000000000000" pitchFamily="50" charset="-128"/>
              <a:ea typeface="HG丸ｺﾞｼｯｸM-PRO" panose="020F0600000000000000" pitchFamily="50" charset="-128"/>
            </a:endParaRPr>
          </a:p>
          <a:p>
            <a:r>
              <a:rPr lang="ja-JP" altLang="en-US" sz="1200" b="1" dirty="0">
                <a:solidFill>
                  <a:prstClr val="black"/>
                </a:solidFill>
                <a:uFill>
                  <a:solidFill>
                    <a:srgbClr val="00B0F0"/>
                  </a:solidFill>
                </a:uFill>
                <a:latin typeface="HG丸ｺﾞｼｯｸM-PRO" panose="020F0600000000000000" pitchFamily="50" charset="-128"/>
                <a:ea typeface="HG丸ｺﾞｼｯｸM-PRO" panose="020F0600000000000000" pitchFamily="50" charset="-128"/>
              </a:rPr>
              <a:t>　</a:t>
            </a:r>
            <a:r>
              <a:rPr lang="ja-JP" altLang="en-US" sz="1200" b="1" dirty="0" smtClean="0">
                <a:solidFill>
                  <a:prstClr val="black"/>
                </a:solidFill>
                <a:uFill>
                  <a:solidFill>
                    <a:srgbClr val="00B0F0"/>
                  </a:solidFill>
                </a:uFill>
                <a:latin typeface="HG丸ｺﾞｼｯｸM-PRO" panose="020F0600000000000000" pitchFamily="50" charset="-128"/>
                <a:ea typeface="HG丸ｺﾞｼｯｸM-PRO" panose="020F0600000000000000" pitchFamily="50" charset="-128"/>
              </a:rPr>
              <a:t>効果的な取組み事例の調査</a:t>
            </a:r>
          </a:p>
        </p:txBody>
      </p:sp>
      <p:sp>
        <p:nvSpPr>
          <p:cNvPr id="99" name="テキスト ボックス 98"/>
          <p:cNvSpPr txBox="1"/>
          <p:nvPr/>
        </p:nvSpPr>
        <p:spPr>
          <a:xfrm>
            <a:off x="2458501" y="6420479"/>
            <a:ext cx="984445" cy="261610"/>
          </a:xfrm>
          <a:prstGeom prst="rect">
            <a:avLst/>
          </a:prstGeom>
          <a:noFill/>
        </p:spPr>
        <p:txBody>
          <a:bodyPr wrap="square" rtlCol="0">
            <a:spAutoFit/>
          </a:bodyPr>
          <a:lstStyle/>
          <a:p>
            <a:pPr algn="ctr"/>
            <a:r>
              <a:rPr lang="ja-JP" altLang="en-US" sz="1100" b="1" dirty="0" smtClean="0">
                <a:solidFill>
                  <a:prstClr val="black"/>
                </a:solidFill>
                <a:latin typeface="HG丸ｺﾞｼｯｸM-PRO" panose="020F0600000000000000" pitchFamily="50" charset="-128"/>
                <a:ea typeface="HG丸ｺﾞｼｯｸM-PRO" panose="020F0600000000000000" pitchFamily="50" charset="-128"/>
              </a:rPr>
              <a:t>成果の共有</a:t>
            </a:r>
            <a:endParaRPr lang="en-US" altLang="ja-JP" sz="1100" b="1" dirty="0" smtClean="0">
              <a:solidFill>
                <a:prstClr val="black"/>
              </a:solidFill>
              <a:latin typeface="HG丸ｺﾞｼｯｸM-PRO" panose="020F0600000000000000" pitchFamily="50" charset="-128"/>
              <a:ea typeface="HG丸ｺﾞｼｯｸM-PRO" panose="020F0600000000000000" pitchFamily="50" charset="-128"/>
            </a:endParaRPr>
          </a:p>
        </p:txBody>
      </p:sp>
      <p:sp>
        <p:nvSpPr>
          <p:cNvPr id="100" name="右矢印 99"/>
          <p:cNvSpPr/>
          <p:nvPr/>
        </p:nvSpPr>
        <p:spPr>
          <a:xfrm>
            <a:off x="2724894" y="7389299"/>
            <a:ext cx="551059" cy="24907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95424162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1092</TotalTime>
  <Words>609</Words>
  <Application>Microsoft Office PowerPoint</Application>
  <PresentationFormat>画面に合わせる (4:3)</PresentationFormat>
  <Paragraphs>67</Paragraphs>
  <Slides>2</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HGP創英角ｺﾞｼｯｸUB</vt:lpstr>
      <vt:lpstr>HG丸ｺﾞｼｯｸM-PRO</vt:lpstr>
      <vt:lpstr>ＭＳ Ｐゴシック</vt:lpstr>
      <vt:lpstr>ＭＳ ゴシック</vt:lpstr>
      <vt:lpstr>MS Mincho</vt:lpstr>
      <vt:lpstr>メイリオ</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大阪府</cp:lastModifiedBy>
  <cp:revision>97</cp:revision>
  <cp:lastPrinted>2019-01-07T04:09:40Z</cp:lastPrinted>
  <dcterms:created xsi:type="dcterms:W3CDTF">2017-12-12T04:53:19Z</dcterms:created>
  <dcterms:modified xsi:type="dcterms:W3CDTF">2019-02-26T08:29:00Z</dcterms:modified>
</cp:coreProperties>
</file>