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
  </p:notesMasterIdLst>
  <p:sldIdLst>
    <p:sldId id="256" r:id="rId3"/>
  </p:sldIdLst>
  <p:sldSz cx="15122525" cy="10440988"/>
  <p:notesSz cx="6807200" cy="9939338"/>
  <p:defaultText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3">
          <p15:clr>
            <a:srgbClr val="A4A3A4"/>
          </p15:clr>
        </p15:guide>
        <p15:guide id="2" pos="49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3166" autoAdjust="0"/>
    <p:restoredTop sz="98992" autoAdjust="0"/>
  </p:normalViewPr>
  <p:slideViewPr>
    <p:cSldViewPr>
      <p:cViewPr>
        <p:scale>
          <a:sx n="125" d="100"/>
          <a:sy n="125" d="100"/>
        </p:scale>
        <p:origin x="-4368" y="126"/>
      </p:cViewPr>
      <p:guideLst>
        <p:guide orient="horz" pos="793"/>
        <p:guide pos="4944"/>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C42EA9-D3E0-4E78-9720-66A04A53B99F}" type="doc">
      <dgm:prSet loTypeId="urn:microsoft.com/office/officeart/2005/8/layout/chevron1" loCatId="process" qsTypeId="urn:microsoft.com/office/officeart/2005/8/quickstyle/simple1" qsCatId="simple" csTypeId="urn:microsoft.com/office/officeart/2005/8/colors/accent0_1" csCatId="mainScheme" phldr="1"/>
      <dgm:spPr/>
    </dgm:pt>
    <dgm:pt modelId="{55E947FE-C1A2-4544-81ED-573822F4A982}">
      <dgm:prSet phldrT="[テキスト]" custT="1"/>
      <dgm:spPr>
        <a:solidFill>
          <a:schemeClr val="accent1">
            <a:lumMod val="75000"/>
          </a:schemeClr>
        </a:solidFill>
      </dgm:spPr>
      <dgm:t>
        <a:bodyPr/>
        <a:lstStyle/>
        <a:p>
          <a:pPr algn="l"/>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省令・</a:t>
          </a:r>
          <a:r>
            <a:rPr kumimoji="1" lang="en-US" altLang="ja-JP" sz="1200" b="1" dirty="0" smtClean="0">
              <a:solidFill>
                <a:schemeClr val="bg1"/>
              </a:solidFill>
              <a:latin typeface="ＭＳ ゴシック" panose="020B0609070205080204" pitchFamily="49" charset="-128"/>
              <a:ea typeface="ＭＳ ゴシック" panose="020B0609070205080204" pitchFamily="49" charset="-128"/>
            </a:rPr>
            <a:t/>
          </a:r>
          <a:br>
            <a:rPr kumimoji="1" lang="en-US" altLang="ja-JP" sz="1200" b="1" dirty="0" smtClean="0">
              <a:solidFill>
                <a:schemeClr val="bg1"/>
              </a:solidFill>
              <a:latin typeface="ＭＳ ゴシック" panose="020B0609070205080204" pitchFamily="49" charset="-128"/>
              <a:ea typeface="ＭＳ ゴシック" panose="020B0609070205080204" pitchFamily="49" charset="-128"/>
            </a:rPr>
          </a:br>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各種通知等</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dgm:t>
    </dgm:pt>
    <dgm:pt modelId="{37708241-CDBA-4C5D-91A6-E28AD935D692}" type="parTrans" cxnId="{A93D3D08-0676-41F9-8AB0-5DBA9245F141}">
      <dgm:prSet/>
      <dgm:spPr/>
      <dgm:t>
        <a:bodyPr/>
        <a:lstStyle/>
        <a:p>
          <a:endParaRPr kumimoji="1" lang="ja-JP" altLang="en-US"/>
        </a:p>
      </dgm:t>
    </dgm:pt>
    <dgm:pt modelId="{189EFE15-D6F6-4C9B-B132-FD9ED0518415}" type="sibTrans" cxnId="{A93D3D08-0676-41F9-8AB0-5DBA9245F141}">
      <dgm:prSet/>
      <dgm:spPr/>
      <dgm:t>
        <a:bodyPr/>
        <a:lstStyle/>
        <a:p>
          <a:endParaRPr kumimoji="1" lang="ja-JP" altLang="en-US"/>
        </a:p>
      </dgm:t>
    </dgm:pt>
    <dgm:pt modelId="{1F9F810B-C431-4D33-A3C9-2C75EA9F980F}">
      <dgm:prSet phldrT="[テキスト]" custT="1"/>
      <dgm:spPr>
        <a:solidFill>
          <a:schemeClr val="accent1">
            <a:lumMod val="75000"/>
          </a:schemeClr>
        </a:solidFill>
      </dgm:spPr>
      <dgm:t>
        <a:bodyPr/>
        <a:lstStyle/>
        <a:p>
          <a:pPr algn="ctr"/>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必要事項の把握</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dgm:t>
    </dgm:pt>
    <dgm:pt modelId="{5484BF7F-3955-47F9-9484-681E18E0E73D}" type="parTrans" cxnId="{12CD6EBD-2BB8-4984-883E-6ADB9648F1BB}">
      <dgm:prSet/>
      <dgm:spPr/>
      <dgm:t>
        <a:bodyPr/>
        <a:lstStyle/>
        <a:p>
          <a:endParaRPr kumimoji="1" lang="ja-JP" altLang="en-US"/>
        </a:p>
      </dgm:t>
    </dgm:pt>
    <dgm:pt modelId="{D95D36E7-2583-480B-BBC7-8F8E6D23C053}" type="sibTrans" cxnId="{12CD6EBD-2BB8-4984-883E-6ADB9648F1BB}">
      <dgm:prSet/>
      <dgm:spPr/>
      <dgm:t>
        <a:bodyPr/>
        <a:lstStyle/>
        <a:p>
          <a:endParaRPr kumimoji="1" lang="ja-JP" altLang="en-US"/>
        </a:p>
      </dgm:t>
    </dgm:pt>
    <dgm:pt modelId="{E011EB6F-629D-4E11-8A69-3503770A0C75}">
      <dgm:prSet phldrT="[テキスト]" custT="1"/>
      <dgm:spPr/>
      <dgm:t>
        <a:bodyPr/>
        <a:lstStyle/>
        <a:p>
          <a:r>
            <a:rPr kumimoji="1" lang="ja-JP" altLang="en-US" sz="1200" b="1" dirty="0" smtClean="0">
              <a:latin typeface="ＭＳ ゴシック" panose="020B0609070205080204" pitchFamily="49" charset="-128"/>
              <a:ea typeface="ＭＳ ゴシック" panose="020B0609070205080204" pitchFamily="49" charset="-128"/>
            </a:rPr>
            <a:t>業務実施</a:t>
          </a:r>
          <a:endParaRPr kumimoji="1" lang="ja-JP" altLang="en-US" sz="1200" b="1" dirty="0">
            <a:latin typeface="ＭＳ ゴシック" panose="020B0609070205080204" pitchFamily="49" charset="-128"/>
            <a:ea typeface="ＭＳ ゴシック" panose="020B0609070205080204" pitchFamily="49" charset="-128"/>
          </a:endParaRPr>
        </a:p>
      </dgm:t>
    </dgm:pt>
    <dgm:pt modelId="{CB7D8AE5-94EB-4D31-BEA0-8A6D2AE717D6}" type="parTrans" cxnId="{CB1A4E5B-5C4D-4F10-8601-87E1016F1BD1}">
      <dgm:prSet/>
      <dgm:spPr/>
      <dgm:t>
        <a:bodyPr/>
        <a:lstStyle/>
        <a:p>
          <a:endParaRPr kumimoji="1" lang="ja-JP" altLang="en-US"/>
        </a:p>
      </dgm:t>
    </dgm:pt>
    <dgm:pt modelId="{8992445D-EE0E-45EC-B983-AB3652988361}" type="sibTrans" cxnId="{CB1A4E5B-5C4D-4F10-8601-87E1016F1BD1}">
      <dgm:prSet/>
      <dgm:spPr/>
      <dgm:t>
        <a:bodyPr/>
        <a:lstStyle/>
        <a:p>
          <a:endParaRPr kumimoji="1" lang="ja-JP" altLang="en-US"/>
        </a:p>
      </dgm:t>
    </dgm:pt>
    <dgm:pt modelId="{605211EC-43E2-4E8D-A88A-1148F01487D6}">
      <dgm:prSet phldrT="[テキスト]" custT="1"/>
      <dgm:spPr/>
      <dgm:t>
        <a:bodyPr/>
        <a:lstStyle/>
        <a:p>
          <a:r>
            <a:rPr kumimoji="1" lang="ja-JP" altLang="en-US" sz="1200" b="1" dirty="0" smtClean="0">
              <a:latin typeface="ＭＳ ゴシック" panose="020B0609070205080204" pitchFamily="49" charset="-128"/>
              <a:ea typeface="ＭＳ ゴシック" panose="020B0609070205080204" pitchFamily="49" charset="-128"/>
            </a:rPr>
            <a:t>記録</a:t>
          </a:r>
          <a:r>
            <a:rPr kumimoji="1" lang="en-US" altLang="ja-JP" sz="1200" b="1" dirty="0" smtClean="0">
              <a:latin typeface="ＭＳ ゴシック" panose="020B0609070205080204" pitchFamily="49" charset="-128"/>
              <a:ea typeface="ＭＳ ゴシック" panose="020B0609070205080204" pitchFamily="49" charset="-128"/>
            </a:rPr>
            <a:t/>
          </a:r>
          <a:br>
            <a:rPr kumimoji="1" lang="en-US" altLang="ja-JP" sz="1200" b="1" dirty="0" smtClean="0">
              <a:latin typeface="ＭＳ ゴシック" panose="020B0609070205080204" pitchFamily="49" charset="-128"/>
              <a:ea typeface="ＭＳ ゴシック" panose="020B0609070205080204" pitchFamily="49" charset="-128"/>
            </a:rPr>
          </a:br>
          <a:r>
            <a:rPr kumimoji="1" lang="ja-JP" altLang="en-US" sz="1200" b="1" dirty="0" smtClean="0">
              <a:latin typeface="ＭＳ ゴシック" panose="020B0609070205080204" pitchFamily="49" charset="-128"/>
              <a:ea typeface="ＭＳ ゴシック" panose="020B0609070205080204" pitchFamily="49" charset="-128"/>
            </a:rPr>
            <a:t>保管</a:t>
          </a:r>
          <a:endParaRPr kumimoji="1" lang="ja-JP" altLang="en-US" sz="1200" b="1" dirty="0">
            <a:latin typeface="ＭＳ ゴシック" panose="020B0609070205080204" pitchFamily="49" charset="-128"/>
            <a:ea typeface="ＭＳ ゴシック" panose="020B0609070205080204" pitchFamily="49" charset="-128"/>
          </a:endParaRPr>
        </a:p>
      </dgm:t>
    </dgm:pt>
    <dgm:pt modelId="{26EB3C36-28E5-4E8D-B180-E211DB29811D}" type="parTrans" cxnId="{B594388A-C2F7-4D67-8C0D-A9D2E74AFB35}">
      <dgm:prSet/>
      <dgm:spPr/>
      <dgm:t>
        <a:bodyPr/>
        <a:lstStyle/>
        <a:p>
          <a:endParaRPr kumimoji="1" lang="ja-JP" altLang="en-US"/>
        </a:p>
      </dgm:t>
    </dgm:pt>
    <dgm:pt modelId="{A1FE0D44-8CE7-4130-B58C-7F32DAE8EB04}" type="sibTrans" cxnId="{B594388A-C2F7-4D67-8C0D-A9D2E74AFB35}">
      <dgm:prSet/>
      <dgm:spPr/>
      <dgm:t>
        <a:bodyPr/>
        <a:lstStyle/>
        <a:p>
          <a:endParaRPr kumimoji="1" lang="ja-JP" altLang="en-US"/>
        </a:p>
      </dgm:t>
    </dgm:pt>
    <dgm:pt modelId="{5BC6C117-1C51-4A7B-BCA9-3A5AB25CC6D7}">
      <dgm:prSet phldrT="[テキスト]" custT="1"/>
      <dgm:spPr>
        <a:solidFill>
          <a:schemeClr val="accent1">
            <a:lumMod val="75000"/>
          </a:schemeClr>
        </a:solidFill>
      </dgm:spPr>
      <dgm:t>
        <a:bodyPr/>
        <a:lstStyle/>
        <a:p>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手順書</a:t>
          </a:r>
          <a:r>
            <a:rPr kumimoji="1" lang="en-US" altLang="ja-JP" sz="1200" b="1" dirty="0" smtClean="0">
              <a:solidFill>
                <a:schemeClr val="bg1"/>
              </a:solidFill>
              <a:latin typeface="ＭＳ ゴシック" panose="020B0609070205080204" pitchFamily="49" charset="-128"/>
              <a:ea typeface="ＭＳ ゴシック" panose="020B0609070205080204" pitchFamily="49" charset="-128"/>
            </a:rPr>
            <a:t/>
          </a:r>
          <a:br>
            <a:rPr kumimoji="1" lang="en-US" altLang="ja-JP" sz="1200" b="1" dirty="0" smtClean="0">
              <a:solidFill>
                <a:schemeClr val="bg1"/>
              </a:solidFill>
              <a:latin typeface="ＭＳ ゴシック" panose="020B0609070205080204" pitchFamily="49" charset="-128"/>
              <a:ea typeface="ＭＳ ゴシック" panose="020B0609070205080204" pitchFamily="49" charset="-128"/>
            </a:rPr>
          </a:br>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の作成</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dgm:t>
    </dgm:pt>
    <dgm:pt modelId="{DDB9F108-6F03-44D7-A0C6-4670102DCF0D}" type="sibTrans" cxnId="{9F617418-3DD8-4A16-885D-735C80B1884B}">
      <dgm:prSet/>
      <dgm:spPr/>
      <dgm:t>
        <a:bodyPr/>
        <a:lstStyle/>
        <a:p>
          <a:endParaRPr kumimoji="1" lang="ja-JP" altLang="en-US"/>
        </a:p>
      </dgm:t>
    </dgm:pt>
    <dgm:pt modelId="{D29B10C7-967F-4E96-AA62-BF3D53FA139C}" type="parTrans" cxnId="{9F617418-3DD8-4A16-885D-735C80B1884B}">
      <dgm:prSet/>
      <dgm:spPr/>
      <dgm:t>
        <a:bodyPr/>
        <a:lstStyle/>
        <a:p>
          <a:endParaRPr kumimoji="1" lang="ja-JP" altLang="en-US"/>
        </a:p>
      </dgm:t>
    </dgm:pt>
    <dgm:pt modelId="{FD2D2E0B-BCDD-4E75-9E4D-FBB26603C0FF}" type="pres">
      <dgm:prSet presAssocID="{76C42EA9-D3E0-4E78-9720-66A04A53B99F}" presName="Name0" presStyleCnt="0">
        <dgm:presLayoutVars>
          <dgm:dir/>
          <dgm:animLvl val="lvl"/>
          <dgm:resizeHandles val="exact"/>
        </dgm:presLayoutVars>
      </dgm:prSet>
      <dgm:spPr/>
    </dgm:pt>
    <dgm:pt modelId="{74BAC050-0DD5-452A-8B35-7580F17DCFE9}" type="pres">
      <dgm:prSet presAssocID="{55E947FE-C1A2-4544-81ED-573822F4A982}" presName="parTxOnly" presStyleLbl="node1" presStyleIdx="0" presStyleCnt="5" custScaleX="101426">
        <dgm:presLayoutVars>
          <dgm:chMax val="0"/>
          <dgm:chPref val="0"/>
          <dgm:bulletEnabled val="1"/>
        </dgm:presLayoutVars>
      </dgm:prSet>
      <dgm:spPr/>
      <dgm:t>
        <a:bodyPr/>
        <a:lstStyle/>
        <a:p>
          <a:endParaRPr kumimoji="1" lang="ja-JP" altLang="en-US"/>
        </a:p>
      </dgm:t>
    </dgm:pt>
    <dgm:pt modelId="{1DD2F8AF-6607-48CE-952D-11E849211E62}" type="pres">
      <dgm:prSet presAssocID="{189EFE15-D6F6-4C9B-B132-FD9ED0518415}" presName="parTxOnlySpace" presStyleCnt="0"/>
      <dgm:spPr/>
    </dgm:pt>
    <dgm:pt modelId="{1E986AA0-140A-4559-A756-C9152774B777}" type="pres">
      <dgm:prSet presAssocID="{1F9F810B-C431-4D33-A3C9-2C75EA9F980F}" presName="parTxOnly" presStyleLbl="node1" presStyleIdx="1" presStyleCnt="5" custScaleX="99514">
        <dgm:presLayoutVars>
          <dgm:chMax val="0"/>
          <dgm:chPref val="0"/>
          <dgm:bulletEnabled val="1"/>
        </dgm:presLayoutVars>
      </dgm:prSet>
      <dgm:spPr/>
      <dgm:t>
        <a:bodyPr/>
        <a:lstStyle/>
        <a:p>
          <a:endParaRPr kumimoji="1" lang="ja-JP" altLang="en-US"/>
        </a:p>
      </dgm:t>
    </dgm:pt>
    <dgm:pt modelId="{EE5C3F94-74A5-4AE6-BD42-1A8D8FF639C7}" type="pres">
      <dgm:prSet presAssocID="{D95D36E7-2583-480B-BBC7-8F8E6D23C053}" presName="parTxOnlySpace" presStyleCnt="0"/>
      <dgm:spPr/>
    </dgm:pt>
    <dgm:pt modelId="{69D3E0F4-2EBE-4BEE-9D4C-9096CF16C85A}" type="pres">
      <dgm:prSet presAssocID="{5BC6C117-1C51-4A7B-BCA9-3A5AB25CC6D7}" presName="parTxOnly" presStyleLbl="node1" presStyleIdx="2" presStyleCnt="5" custScaleX="84319">
        <dgm:presLayoutVars>
          <dgm:chMax val="0"/>
          <dgm:chPref val="0"/>
          <dgm:bulletEnabled val="1"/>
        </dgm:presLayoutVars>
      </dgm:prSet>
      <dgm:spPr/>
      <dgm:t>
        <a:bodyPr/>
        <a:lstStyle/>
        <a:p>
          <a:endParaRPr kumimoji="1" lang="ja-JP" altLang="en-US"/>
        </a:p>
      </dgm:t>
    </dgm:pt>
    <dgm:pt modelId="{EA035B80-53FF-4FB0-A49F-AC07D41297D8}" type="pres">
      <dgm:prSet presAssocID="{DDB9F108-6F03-44D7-A0C6-4670102DCF0D}" presName="parTxOnlySpace" presStyleCnt="0"/>
      <dgm:spPr/>
    </dgm:pt>
    <dgm:pt modelId="{B0614D9A-52CE-46DF-B688-9C80AA0367CA}" type="pres">
      <dgm:prSet presAssocID="{E011EB6F-629D-4E11-8A69-3503770A0C75}" presName="parTxOnly" presStyleLbl="node1" presStyleIdx="3" presStyleCnt="5" custScaleX="70949">
        <dgm:presLayoutVars>
          <dgm:chMax val="0"/>
          <dgm:chPref val="0"/>
          <dgm:bulletEnabled val="1"/>
        </dgm:presLayoutVars>
      </dgm:prSet>
      <dgm:spPr/>
      <dgm:t>
        <a:bodyPr/>
        <a:lstStyle/>
        <a:p>
          <a:endParaRPr kumimoji="1" lang="ja-JP" altLang="en-US"/>
        </a:p>
      </dgm:t>
    </dgm:pt>
    <dgm:pt modelId="{8EE3B512-CDC7-43A8-AA73-8CA6DF364321}" type="pres">
      <dgm:prSet presAssocID="{8992445D-EE0E-45EC-B983-AB3652988361}" presName="parTxOnlySpace" presStyleCnt="0"/>
      <dgm:spPr/>
    </dgm:pt>
    <dgm:pt modelId="{70825F0B-76B8-4BAE-A9AC-08F835E1388A}" type="pres">
      <dgm:prSet presAssocID="{605211EC-43E2-4E8D-A88A-1148F01487D6}" presName="parTxOnly" presStyleLbl="node1" presStyleIdx="4" presStyleCnt="5" custScaleX="75915">
        <dgm:presLayoutVars>
          <dgm:chMax val="0"/>
          <dgm:chPref val="0"/>
          <dgm:bulletEnabled val="1"/>
        </dgm:presLayoutVars>
      </dgm:prSet>
      <dgm:spPr/>
      <dgm:t>
        <a:bodyPr/>
        <a:lstStyle/>
        <a:p>
          <a:endParaRPr kumimoji="1" lang="ja-JP" altLang="en-US"/>
        </a:p>
      </dgm:t>
    </dgm:pt>
  </dgm:ptLst>
  <dgm:cxnLst>
    <dgm:cxn modelId="{12CD6EBD-2BB8-4984-883E-6ADB9648F1BB}" srcId="{76C42EA9-D3E0-4E78-9720-66A04A53B99F}" destId="{1F9F810B-C431-4D33-A3C9-2C75EA9F980F}" srcOrd="1" destOrd="0" parTransId="{5484BF7F-3955-47F9-9484-681E18E0E73D}" sibTransId="{D95D36E7-2583-480B-BBC7-8F8E6D23C053}"/>
    <dgm:cxn modelId="{CB1A4E5B-5C4D-4F10-8601-87E1016F1BD1}" srcId="{76C42EA9-D3E0-4E78-9720-66A04A53B99F}" destId="{E011EB6F-629D-4E11-8A69-3503770A0C75}" srcOrd="3" destOrd="0" parTransId="{CB7D8AE5-94EB-4D31-BEA0-8A6D2AE717D6}" sibTransId="{8992445D-EE0E-45EC-B983-AB3652988361}"/>
    <dgm:cxn modelId="{4DA19FDC-363B-4D3E-828C-80CF6B8A8A20}" type="presOf" srcId="{E011EB6F-629D-4E11-8A69-3503770A0C75}" destId="{B0614D9A-52CE-46DF-B688-9C80AA0367CA}" srcOrd="0" destOrd="0" presId="urn:microsoft.com/office/officeart/2005/8/layout/chevron1"/>
    <dgm:cxn modelId="{A93D3D08-0676-41F9-8AB0-5DBA9245F141}" srcId="{76C42EA9-D3E0-4E78-9720-66A04A53B99F}" destId="{55E947FE-C1A2-4544-81ED-573822F4A982}" srcOrd="0" destOrd="0" parTransId="{37708241-CDBA-4C5D-91A6-E28AD935D692}" sibTransId="{189EFE15-D6F6-4C9B-B132-FD9ED0518415}"/>
    <dgm:cxn modelId="{9F617418-3DD8-4A16-885D-735C80B1884B}" srcId="{76C42EA9-D3E0-4E78-9720-66A04A53B99F}" destId="{5BC6C117-1C51-4A7B-BCA9-3A5AB25CC6D7}" srcOrd="2" destOrd="0" parTransId="{D29B10C7-967F-4E96-AA62-BF3D53FA139C}" sibTransId="{DDB9F108-6F03-44D7-A0C6-4670102DCF0D}"/>
    <dgm:cxn modelId="{B594388A-C2F7-4D67-8C0D-A9D2E74AFB35}" srcId="{76C42EA9-D3E0-4E78-9720-66A04A53B99F}" destId="{605211EC-43E2-4E8D-A88A-1148F01487D6}" srcOrd="4" destOrd="0" parTransId="{26EB3C36-28E5-4E8D-B180-E211DB29811D}" sibTransId="{A1FE0D44-8CE7-4130-B58C-7F32DAE8EB04}"/>
    <dgm:cxn modelId="{DD480337-5842-4E64-A852-C282398ABE73}" type="presOf" srcId="{1F9F810B-C431-4D33-A3C9-2C75EA9F980F}" destId="{1E986AA0-140A-4559-A756-C9152774B777}" srcOrd="0" destOrd="0" presId="urn:microsoft.com/office/officeart/2005/8/layout/chevron1"/>
    <dgm:cxn modelId="{39329069-CA91-4425-8D06-9ABB3BD05A90}" type="presOf" srcId="{55E947FE-C1A2-4544-81ED-573822F4A982}" destId="{74BAC050-0DD5-452A-8B35-7580F17DCFE9}" srcOrd="0" destOrd="0" presId="urn:microsoft.com/office/officeart/2005/8/layout/chevron1"/>
    <dgm:cxn modelId="{C22EAC1F-B66B-4157-9908-F3AA84C087CA}" type="presOf" srcId="{605211EC-43E2-4E8D-A88A-1148F01487D6}" destId="{70825F0B-76B8-4BAE-A9AC-08F835E1388A}" srcOrd="0" destOrd="0" presId="urn:microsoft.com/office/officeart/2005/8/layout/chevron1"/>
    <dgm:cxn modelId="{C2F854FC-4805-46DB-AC90-C5DD661B8ABD}" type="presOf" srcId="{5BC6C117-1C51-4A7B-BCA9-3A5AB25CC6D7}" destId="{69D3E0F4-2EBE-4BEE-9D4C-9096CF16C85A}" srcOrd="0" destOrd="0" presId="urn:microsoft.com/office/officeart/2005/8/layout/chevron1"/>
    <dgm:cxn modelId="{7418E24F-46E3-4313-B181-DB36AA0CAD25}" type="presOf" srcId="{76C42EA9-D3E0-4E78-9720-66A04A53B99F}" destId="{FD2D2E0B-BCDD-4E75-9E4D-FBB26603C0FF}" srcOrd="0" destOrd="0" presId="urn:microsoft.com/office/officeart/2005/8/layout/chevron1"/>
    <dgm:cxn modelId="{8E582892-36C6-4BCE-95D3-F6EB7E7CC62C}" type="presParOf" srcId="{FD2D2E0B-BCDD-4E75-9E4D-FBB26603C0FF}" destId="{74BAC050-0DD5-452A-8B35-7580F17DCFE9}" srcOrd="0" destOrd="0" presId="urn:microsoft.com/office/officeart/2005/8/layout/chevron1"/>
    <dgm:cxn modelId="{5A67BD14-8F3D-4060-98F7-E4A59FDE6A87}" type="presParOf" srcId="{FD2D2E0B-BCDD-4E75-9E4D-FBB26603C0FF}" destId="{1DD2F8AF-6607-48CE-952D-11E849211E62}" srcOrd="1" destOrd="0" presId="urn:microsoft.com/office/officeart/2005/8/layout/chevron1"/>
    <dgm:cxn modelId="{2B02B09E-A6CA-48B4-A2FC-C372469236A9}" type="presParOf" srcId="{FD2D2E0B-BCDD-4E75-9E4D-FBB26603C0FF}" destId="{1E986AA0-140A-4559-A756-C9152774B777}" srcOrd="2" destOrd="0" presId="urn:microsoft.com/office/officeart/2005/8/layout/chevron1"/>
    <dgm:cxn modelId="{3DCDE9BC-D542-4E0F-AAFA-A3A0ECDFD203}" type="presParOf" srcId="{FD2D2E0B-BCDD-4E75-9E4D-FBB26603C0FF}" destId="{EE5C3F94-74A5-4AE6-BD42-1A8D8FF639C7}" srcOrd="3" destOrd="0" presId="urn:microsoft.com/office/officeart/2005/8/layout/chevron1"/>
    <dgm:cxn modelId="{8E00C775-1F9A-4024-817C-FB9F09D88EA0}" type="presParOf" srcId="{FD2D2E0B-BCDD-4E75-9E4D-FBB26603C0FF}" destId="{69D3E0F4-2EBE-4BEE-9D4C-9096CF16C85A}" srcOrd="4" destOrd="0" presId="urn:microsoft.com/office/officeart/2005/8/layout/chevron1"/>
    <dgm:cxn modelId="{1368406E-5272-47BD-8A13-F11ED0E2F0CE}" type="presParOf" srcId="{FD2D2E0B-BCDD-4E75-9E4D-FBB26603C0FF}" destId="{EA035B80-53FF-4FB0-A49F-AC07D41297D8}" srcOrd="5" destOrd="0" presId="urn:microsoft.com/office/officeart/2005/8/layout/chevron1"/>
    <dgm:cxn modelId="{BB896282-D61B-447D-A534-74E12268FE94}" type="presParOf" srcId="{FD2D2E0B-BCDD-4E75-9E4D-FBB26603C0FF}" destId="{B0614D9A-52CE-46DF-B688-9C80AA0367CA}" srcOrd="6" destOrd="0" presId="urn:microsoft.com/office/officeart/2005/8/layout/chevron1"/>
    <dgm:cxn modelId="{BE238ABD-16FF-469F-AC66-6F4439D68523}" type="presParOf" srcId="{FD2D2E0B-BCDD-4E75-9E4D-FBB26603C0FF}" destId="{8EE3B512-CDC7-43A8-AA73-8CA6DF364321}" srcOrd="7" destOrd="0" presId="urn:microsoft.com/office/officeart/2005/8/layout/chevron1"/>
    <dgm:cxn modelId="{39B1C429-3B5E-4FD2-BEC2-D98DAF2E91C1}" type="presParOf" srcId="{FD2D2E0B-BCDD-4E75-9E4D-FBB26603C0FF}" destId="{70825F0B-76B8-4BAE-A9AC-08F835E1388A}"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BAC050-0DD5-452A-8B35-7580F17DCFE9}">
      <dsp:nvSpPr>
        <dsp:cNvPr id="0" name=""/>
        <dsp:cNvSpPr/>
      </dsp:nvSpPr>
      <dsp:spPr>
        <a:xfrm>
          <a:off x="1610" y="180126"/>
          <a:ext cx="1525134" cy="601476"/>
        </a:xfrm>
        <a:prstGeom prst="chevron">
          <a:avLst/>
        </a:prstGeom>
        <a:solidFill>
          <a:schemeClr val="accent1">
            <a:lumMod val="75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l" defTabSz="533400">
            <a:lnSpc>
              <a:spcPct val="90000"/>
            </a:lnSpc>
            <a:spcBef>
              <a:spcPct val="0"/>
            </a:spcBef>
            <a:spcAft>
              <a:spcPct val="35000"/>
            </a:spcAft>
          </a:pPr>
          <a:r>
            <a:rPr kumimoji="1" lang="ja-JP" altLang="en-US" sz="1200" b="1" kern="1200" dirty="0" smtClean="0">
              <a:solidFill>
                <a:schemeClr val="bg1"/>
              </a:solidFill>
              <a:latin typeface="ＭＳ ゴシック" panose="020B0609070205080204" pitchFamily="49" charset="-128"/>
              <a:ea typeface="ＭＳ ゴシック" panose="020B0609070205080204" pitchFamily="49" charset="-128"/>
            </a:rPr>
            <a:t>省令・</a:t>
          </a:r>
          <a:r>
            <a:rPr kumimoji="1" lang="en-US" altLang="ja-JP" sz="1200" b="1" kern="1200" dirty="0" smtClean="0">
              <a:solidFill>
                <a:schemeClr val="bg1"/>
              </a:solidFill>
              <a:latin typeface="ＭＳ ゴシック" panose="020B0609070205080204" pitchFamily="49" charset="-128"/>
              <a:ea typeface="ＭＳ ゴシック" panose="020B0609070205080204" pitchFamily="49" charset="-128"/>
            </a:rPr>
            <a:t/>
          </a:r>
          <a:br>
            <a:rPr kumimoji="1" lang="en-US" altLang="ja-JP" sz="1200" b="1" kern="1200" dirty="0" smtClean="0">
              <a:solidFill>
                <a:schemeClr val="bg1"/>
              </a:solidFill>
              <a:latin typeface="ＭＳ ゴシック" panose="020B0609070205080204" pitchFamily="49" charset="-128"/>
              <a:ea typeface="ＭＳ ゴシック" panose="020B0609070205080204" pitchFamily="49" charset="-128"/>
            </a:rPr>
          </a:br>
          <a:r>
            <a:rPr kumimoji="1" lang="ja-JP" altLang="en-US" sz="1200" b="1" kern="1200" dirty="0" smtClean="0">
              <a:solidFill>
                <a:schemeClr val="bg1"/>
              </a:solidFill>
              <a:latin typeface="ＭＳ ゴシック" panose="020B0609070205080204" pitchFamily="49" charset="-128"/>
              <a:ea typeface="ＭＳ ゴシック" panose="020B0609070205080204" pitchFamily="49" charset="-128"/>
            </a:rPr>
            <a:t>各種通知等</a:t>
          </a:r>
          <a:endParaRPr kumimoji="1" lang="ja-JP" altLang="en-US" sz="1200" b="1" kern="1200" dirty="0">
            <a:solidFill>
              <a:schemeClr val="bg1"/>
            </a:solidFill>
            <a:latin typeface="ＭＳ ゴシック" panose="020B0609070205080204" pitchFamily="49" charset="-128"/>
            <a:ea typeface="ＭＳ ゴシック" panose="020B0609070205080204" pitchFamily="49" charset="-128"/>
          </a:endParaRPr>
        </a:p>
      </dsp:txBody>
      <dsp:txXfrm>
        <a:off x="302348" y="180126"/>
        <a:ext cx="923658" cy="601476"/>
      </dsp:txXfrm>
    </dsp:sp>
    <dsp:sp modelId="{1E986AA0-140A-4559-A756-C9152774B777}">
      <dsp:nvSpPr>
        <dsp:cNvPr id="0" name=""/>
        <dsp:cNvSpPr/>
      </dsp:nvSpPr>
      <dsp:spPr>
        <a:xfrm>
          <a:off x="1376375" y="180126"/>
          <a:ext cx="1496383" cy="601476"/>
        </a:xfrm>
        <a:prstGeom prst="chevron">
          <a:avLst/>
        </a:prstGeom>
        <a:solidFill>
          <a:schemeClr val="accent1">
            <a:lumMod val="75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kumimoji="1" lang="ja-JP" altLang="en-US" sz="1200" b="1" kern="1200" dirty="0" smtClean="0">
              <a:solidFill>
                <a:schemeClr val="bg1"/>
              </a:solidFill>
              <a:latin typeface="ＭＳ ゴシック" panose="020B0609070205080204" pitchFamily="49" charset="-128"/>
              <a:ea typeface="ＭＳ ゴシック" panose="020B0609070205080204" pitchFamily="49" charset="-128"/>
            </a:rPr>
            <a:t>必要事項の把握</a:t>
          </a:r>
          <a:endParaRPr kumimoji="1" lang="ja-JP" altLang="en-US" sz="1200" b="1" kern="1200" dirty="0">
            <a:solidFill>
              <a:schemeClr val="bg1"/>
            </a:solidFill>
            <a:latin typeface="ＭＳ ゴシック" panose="020B0609070205080204" pitchFamily="49" charset="-128"/>
            <a:ea typeface="ＭＳ ゴシック" panose="020B0609070205080204" pitchFamily="49" charset="-128"/>
          </a:endParaRPr>
        </a:p>
      </dsp:txBody>
      <dsp:txXfrm>
        <a:off x="1677113" y="180126"/>
        <a:ext cx="894907" cy="601476"/>
      </dsp:txXfrm>
    </dsp:sp>
    <dsp:sp modelId="{69D3E0F4-2EBE-4BEE-9D4C-9096CF16C85A}">
      <dsp:nvSpPr>
        <dsp:cNvPr id="0" name=""/>
        <dsp:cNvSpPr/>
      </dsp:nvSpPr>
      <dsp:spPr>
        <a:xfrm>
          <a:off x="2722389" y="180126"/>
          <a:ext cx="1267897" cy="601476"/>
        </a:xfrm>
        <a:prstGeom prst="chevron">
          <a:avLst/>
        </a:prstGeom>
        <a:solidFill>
          <a:schemeClr val="accent1">
            <a:lumMod val="75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kumimoji="1" lang="ja-JP" altLang="en-US" sz="1200" b="1" kern="1200" dirty="0" smtClean="0">
              <a:solidFill>
                <a:schemeClr val="bg1"/>
              </a:solidFill>
              <a:latin typeface="ＭＳ ゴシック" panose="020B0609070205080204" pitchFamily="49" charset="-128"/>
              <a:ea typeface="ＭＳ ゴシック" panose="020B0609070205080204" pitchFamily="49" charset="-128"/>
            </a:rPr>
            <a:t>手順書</a:t>
          </a:r>
          <a:r>
            <a:rPr kumimoji="1" lang="en-US" altLang="ja-JP" sz="1200" b="1" kern="1200" dirty="0" smtClean="0">
              <a:solidFill>
                <a:schemeClr val="bg1"/>
              </a:solidFill>
              <a:latin typeface="ＭＳ ゴシック" panose="020B0609070205080204" pitchFamily="49" charset="-128"/>
              <a:ea typeface="ＭＳ ゴシック" panose="020B0609070205080204" pitchFamily="49" charset="-128"/>
            </a:rPr>
            <a:t/>
          </a:r>
          <a:br>
            <a:rPr kumimoji="1" lang="en-US" altLang="ja-JP" sz="1200" b="1" kern="1200" dirty="0" smtClean="0">
              <a:solidFill>
                <a:schemeClr val="bg1"/>
              </a:solidFill>
              <a:latin typeface="ＭＳ ゴシック" panose="020B0609070205080204" pitchFamily="49" charset="-128"/>
              <a:ea typeface="ＭＳ ゴシック" panose="020B0609070205080204" pitchFamily="49" charset="-128"/>
            </a:rPr>
          </a:br>
          <a:r>
            <a:rPr kumimoji="1" lang="ja-JP" altLang="en-US" sz="1200" b="1" kern="1200" dirty="0" smtClean="0">
              <a:solidFill>
                <a:schemeClr val="bg1"/>
              </a:solidFill>
              <a:latin typeface="ＭＳ ゴシック" panose="020B0609070205080204" pitchFamily="49" charset="-128"/>
              <a:ea typeface="ＭＳ ゴシック" panose="020B0609070205080204" pitchFamily="49" charset="-128"/>
            </a:rPr>
            <a:t>の作成</a:t>
          </a:r>
          <a:endParaRPr kumimoji="1" lang="ja-JP" altLang="en-US" sz="1200" b="1" kern="1200" dirty="0">
            <a:solidFill>
              <a:schemeClr val="bg1"/>
            </a:solidFill>
            <a:latin typeface="ＭＳ ゴシック" panose="020B0609070205080204" pitchFamily="49" charset="-128"/>
            <a:ea typeface="ＭＳ ゴシック" panose="020B0609070205080204" pitchFamily="49" charset="-128"/>
          </a:endParaRPr>
        </a:p>
      </dsp:txBody>
      <dsp:txXfrm>
        <a:off x="3023127" y="180126"/>
        <a:ext cx="666421" cy="601476"/>
      </dsp:txXfrm>
    </dsp:sp>
    <dsp:sp modelId="{B0614D9A-52CE-46DF-B688-9C80AA0367CA}">
      <dsp:nvSpPr>
        <dsp:cNvPr id="0" name=""/>
        <dsp:cNvSpPr/>
      </dsp:nvSpPr>
      <dsp:spPr>
        <a:xfrm>
          <a:off x="3839918" y="180126"/>
          <a:ext cx="1066854" cy="601476"/>
        </a:xfrm>
        <a:prstGeom prst="chevr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kumimoji="1" lang="ja-JP" altLang="en-US" sz="1200" b="1" kern="1200" dirty="0" smtClean="0">
              <a:latin typeface="ＭＳ ゴシック" panose="020B0609070205080204" pitchFamily="49" charset="-128"/>
              <a:ea typeface="ＭＳ ゴシック" panose="020B0609070205080204" pitchFamily="49" charset="-128"/>
            </a:rPr>
            <a:t>業務実施</a:t>
          </a:r>
          <a:endParaRPr kumimoji="1" lang="ja-JP" altLang="en-US" sz="1200" b="1" kern="1200" dirty="0">
            <a:latin typeface="ＭＳ ゴシック" panose="020B0609070205080204" pitchFamily="49" charset="-128"/>
            <a:ea typeface="ＭＳ ゴシック" panose="020B0609070205080204" pitchFamily="49" charset="-128"/>
          </a:endParaRPr>
        </a:p>
      </dsp:txBody>
      <dsp:txXfrm>
        <a:off x="4140656" y="180126"/>
        <a:ext cx="465378" cy="601476"/>
      </dsp:txXfrm>
    </dsp:sp>
    <dsp:sp modelId="{70825F0B-76B8-4BAE-A9AC-08F835E1388A}">
      <dsp:nvSpPr>
        <dsp:cNvPr id="0" name=""/>
        <dsp:cNvSpPr/>
      </dsp:nvSpPr>
      <dsp:spPr>
        <a:xfrm>
          <a:off x="4756403" y="180126"/>
          <a:ext cx="1141527" cy="601476"/>
        </a:xfrm>
        <a:prstGeom prst="chevr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kumimoji="1" lang="ja-JP" altLang="en-US" sz="1200" b="1" kern="1200" dirty="0" smtClean="0">
              <a:latin typeface="ＭＳ ゴシック" panose="020B0609070205080204" pitchFamily="49" charset="-128"/>
              <a:ea typeface="ＭＳ ゴシック" panose="020B0609070205080204" pitchFamily="49" charset="-128"/>
            </a:rPr>
            <a:t>記録</a:t>
          </a:r>
          <a:r>
            <a:rPr kumimoji="1" lang="en-US" altLang="ja-JP" sz="1200" b="1" kern="1200" dirty="0" smtClean="0">
              <a:latin typeface="ＭＳ ゴシック" panose="020B0609070205080204" pitchFamily="49" charset="-128"/>
              <a:ea typeface="ＭＳ ゴシック" panose="020B0609070205080204" pitchFamily="49" charset="-128"/>
            </a:rPr>
            <a:t/>
          </a:r>
          <a:br>
            <a:rPr kumimoji="1" lang="en-US" altLang="ja-JP" sz="1200" b="1" kern="1200" dirty="0" smtClean="0">
              <a:latin typeface="ＭＳ ゴシック" panose="020B0609070205080204" pitchFamily="49" charset="-128"/>
              <a:ea typeface="ＭＳ ゴシック" panose="020B0609070205080204" pitchFamily="49" charset="-128"/>
            </a:rPr>
          </a:br>
          <a:r>
            <a:rPr kumimoji="1" lang="ja-JP" altLang="en-US" sz="1200" b="1" kern="1200" dirty="0" smtClean="0">
              <a:latin typeface="ＭＳ ゴシック" panose="020B0609070205080204" pitchFamily="49" charset="-128"/>
              <a:ea typeface="ＭＳ ゴシック" panose="020B0609070205080204" pitchFamily="49" charset="-128"/>
            </a:rPr>
            <a:t>保管</a:t>
          </a:r>
          <a:endParaRPr kumimoji="1" lang="ja-JP" altLang="en-US" sz="1200" b="1" kern="1200" dirty="0">
            <a:latin typeface="ＭＳ ゴシック" panose="020B0609070205080204" pitchFamily="49" charset="-128"/>
            <a:ea typeface="ＭＳ ゴシック" panose="020B0609070205080204" pitchFamily="49" charset="-128"/>
          </a:endParaRPr>
        </a:p>
      </dsp:txBody>
      <dsp:txXfrm>
        <a:off x="5057141" y="180126"/>
        <a:ext cx="540051" cy="601476"/>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2DFFD89E-F94D-40B6-824E-C72BB32AC757}" type="datetimeFigureOut">
              <a:rPr kumimoji="1" lang="ja-JP" altLang="en-US" smtClean="0"/>
              <a:t>2018/12/25</a:t>
            </a:fld>
            <a:endParaRPr kumimoji="1" lang="ja-JP" altLang="en-US" dirty="0"/>
          </a:p>
        </p:txBody>
      </p:sp>
      <p:sp>
        <p:nvSpPr>
          <p:cNvPr id="4" name="スライド イメージ プレースホルダー 3"/>
          <p:cNvSpPr>
            <a:spLocks noGrp="1" noRot="1" noChangeAspect="1"/>
          </p:cNvSpPr>
          <p:nvPr>
            <p:ph type="sldImg" idx="2"/>
          </p:nvPr>
        </p:nvSpPr>
        <p:spPr>
          <a:xfrm>
            <a:off x="706438" y="746125"/>
            <a:ext cx="5394325" cy="3725863"/>
          </a:xfrm>
          <a:prstGeom prst="rect">
            <a:avLst/>
          </a:prstGeom>
          <a:noFill/>
          <a:ln w="12700">
            <a:solidFill>
              <a:prstClr val="black"/>
            </a:solidFill>
          </a:ln>
        </p:spPr>
        <p:txBody>
          <a:bodyPr vert="horz" lIns="91434" tIns="45717" rIns="91434" bIns="45717" rtlCol="0" anchor="ctr"/>
          <a:lstStyle/>
          <a:p>
            <a:endParaRPr lang="ja-JP" altLang="en-US" dirty="0"/>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9C8C04E6-778F-4AB4-8088-127CABF744AC}" type="slidenum">
              <a:rPr kumimoji="1" lang="ja-JP" altLang="en-US" smtClean="0"/>
              <a:t>‹#›</a:t>
            </a:fld>
            <a:endParaRPr kumimoji="1" lang="ja-JP" altLang="en-US" dirty="0"/>
          </a:p>
        </p:txBody>
      </p:sp>
    </p:spTree>
    <p:extLst>
      <p:ext uri="{BB962C8B-B14F-4D97-AF65-F5344CB8AC3E}">
        <p14:creationId xmlns:p14="http://schemas.microsoft.com/office/powerpoint/2010/main" val="2196592591"/>
      </p:ext>
    </p:extLst>
  </p:cSld>
  <p:clrMap bg1="lt1" tx1="dk1" bg2="lt2" tx2="dk2" accent1="accent1" accent2="accent2" accent3="accent3" accent4="accent4" accent5="accent5" accent6="accent6" hlink="hlink" folHlink="folHlink"/>
  <p:notesStyle>
    <a:lvl1pPr marL="0" algn="l" defTabSz="1053663" rtl="0" eaLnBrk="1" latinLnBrk="0" hangingPunct="1">
      <a:defRPr kumimoji="1" sz="1400" kern="1200">
        <a:solidFill>
          <a:schemeClr val="tx1"/>
        </a:solidFill>
        <a:latin typeface="+mn-lt"/>
        <a:ea typeface="+mn-ea"/>
        <a:cs typeface="+mn-cs"/>
      </a:defRPr>
    </a:lvl1pPr>
    <a:lvl2pPr marL="526832" algn="l" defTabSz="1053663" rtl="0" eaLnBrk="1" latinLnBrk="0" hangingPunct="1">
      <a:defRPr kumimoji="1" sz="1400" kern="1200">
        <a:solidFill>
          <a:schemeClr val="tx1"/>
        </a:solidFill>
        <a:latin typeface="+mn-lt"/>
        <a:ea typeface="+mn-ea"/>
        <a:cs typeface="+mn-cs"/>
      </a:defRPr>
    </a:lvl2pPr>
    <a:lvl3pPr marL="1053663" algn="l" defTabSz="1053663" rtl="0" eaLnBrk="1" latinLnBrk="0" hangingPunct="1">
      <a:defRPr kumimoji="1" sz="1400" kern="1200">
        <a:solidFill>
          <a:schemeClr val="tx1"/>
        </a:solidFill>
        <a:latin typeface="+mn-lt"/>
        <a:ea typeface="+mn-ea"/>
        <a:cs typeface="+mn-cs"/>
      </a:defRPr>
    </a:lvl3pPr>
    <a:lvl4pPr marL="1580495" algn="l" defTabSz="1053663" rtl="0" eaLnBrk="1" latinLnBrk="0" hangingPunct="1">
      <a:defRPr kumimoji="1" sz="1400" kern="1200">
        <a:solidFill>
          <a:schemeClr val="tx1"/>
        </a:solidFill>
        <a:latin typeface="+mn-lt"/>
        <a:ea typeface="+mn-ea"/>
        <a:cs typeface="+mn-cs"/>
      </a:defRPr>
    </a:lvl4pPr>
    <a:lvl5pPr marL="2107326" algn="l" defTabSz="1053663" rtl="0" eaLnBrk="1" latinLnBrk="0" hangingPunct="1">
      <a:defRPr kumimoji="1" sz="1400" kern="1200">
        <a:solidFill>
          <a:schemeClr val="tx1"/>
        </a:solidFill>
        <a:latin typeface="+mn-lt"/>
        <a:ea typeface="+mn-ea"/>
        <a:cs typeface="+mn-cs"/>
      </a:defRPr>
    </a:lvl5pPr>
    <a:lvl6pPr marL="2634158" algn="l" defTabSz="1053663" rtl="0" eaLnBrk="1" latinLnBrk="0" hangingPunct="1">
      <a:defRPr kumimoji="1" sz="1400" kern="1200">
        <a:solidFill>
          <a:schemeClr val="tx1"/>
        </a:solidFill>
        <a:latin typeface="+mn-lt"/>
        <a:ea typeface="+mn-ea"/>
        <a:cs typeface="+mn-cs"/>
      </a:defRPr>
    </a:lvl6pPr>
    <a:lvl7pPr marL="3160989" algn="l" defTabSz="1053663" rtl="0" eaLnBrk="1" latinLnBrk="0" hangingPunct="1">
      <a:defRPr kumimoji="1" sz="1400" kern="1200">
        <a:solidFill>
          <a:schemeClr val="tx1"/>
        </a:solidFill>
        <a:latin typeface="+mn-lt"/>
        <a:ea typeface="+mn-ea"/>
        <a:cs typeface="+mn-cs"/>
      </a:defRPr>
    </a:lvl7pPr>
    <a:lvl8pPr marL="3687821" algn="l" defTabSz="1053663" rtl="0" eaLnBrk="1" latinLnBrk="0" hangingPunct="1">
      <a:defRPr kumimoji="1" sz="1400" kern="1200">
        <a:solidFill>
          <a:schemeClr val="tx1"/>
        </a:solidFill>
        <a:latin typeface="+mn-lt"/>
        <a:ea typeface="+mn-ea"/>
        <a:cs typeface="+mn-cs"/>
      </a:defRPr>
    </a:lvl8pPr>
    <a:lvl9pPr marL="4214652" algn="l" defTabSz="1053663"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6438" y="746125"/>
            <a:ext cx="5394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C8C04E6-778F-4AB4-8088-127CABF744AC}" type="slidenum">
              <a:rPr kumimoji="1" lang="ja-JP" altLang="en-US" smtClean="0"/>
              <a:t>1</a:t>
            </a:fld>
            <a:endParaRPr kumimoji="1" lang="ja-JP" altLang="en-US" dirty="0"/>
          </a:p>
        </p:txBody>
      </p:sp>
    </p:spTree>
    <p:extLst>
      <p:ext uri="{BB962C8B-B14F-4D97-AF65-F5344CB8AC3E}">
        <p14:creationId xmlns:p14="http://schemas.microsoft.com/office/powerpoint/2010/main" val="2160206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243476"/>
            <a:ext cx="12854146" cy="223804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5916559"/>
            <a:ext cx="10585768" cy="2668253"/>
          </a:xfrm>
        </p:spPr>
        <p:txBody>
          <a:bodyPr/>
          <a:lstStyle>
            <a:lvl1pPr marL="0" indent="0" algn="ctr">
              <a:buNone/>
              <a:defRPr>
                <a:solidFill>
                  <a:schemeClr val="tx1">
                    <a:tint val="75000"/>
                  </a:schemeClr>
                </a:solidFill>
              </a:defRPr>
            </a:lvl1pPr>
            <a:lvl2pPr marL="737564" indent="0" algn="ctr">
              <a:buNone/>
              <a:defRPr>
                <a:solidFill>
                  <a:schemeClr val="tx1">
                    <a:tint val="75000"/>
                  </a:schemeClr>
                </a:solidFill>
              </a:defRPr>
            </a:lvl2pPr>
            <a:lvl3pPr marL="1475128" indent="0" algn="ctr">
              <a:buNone/>
              <a:defRPr>
                <a:solidFill>
                  <a:schemeClr val="tx1">
                    <a:tint val="75000"/>
                  </a:schemeClr>
                </a:solidFill>
              </a:defRPr>
            </a:lvl3pPr>
            <a:lvl4pPr marL="2212693" indent="0" algn="ctr">
              <a:buNone/>
              <a:defRPr>
                <a:solidFill>
                  <a:schemeClr val="tx1">
                    <a:tint val="75000"/>
                  </a:schemeClr>
                </a:solidFill>
              </a:defRPr>
            </a:lvl4pPr>
            <a:lvl5pPr marL="2950257" indent="0" algn="ctr">
              <a:buNone/>
              <a:defRPr>
                <a:solidFill>
                  <a:schemeClr val="tx1">
                    <a:tint val="75000"/>
                  </a:schemeClr>
                </a:solidFill>
              </a:defRPr>
            </a:lvl5pPr>
            <a:lvl6pPr marL="3687821" indent="0" algn="ctr">
              <a:buNone/>
              <a:defRPr>
                <a:solidFill>
                  <a:schemeClr val="tx1">
                    <a:tint val="75000"/>
                  </a:schemeClr>
                </a:solidFill>
              </a:defRPr>
            </a:lvl6pPr>
            <a:lvl7pPr marL="4425385" indent="0" algn="ctr">
              <a:buNone/>
              <a:defRPr>
                <a:solidFill>
                  <a:schemeClr val="tx1">
                    <a:tint val="75000"/>
                  </a:schemeClr>
                </a:solidFill>
              </a:defRPr>
            </a:lvl7pPr>
            <a:lvl8pPr marL="5162949" indent="0" algn="ctr">
              <a:buNone/>
              <a:defRPr>
                <a:solidFill>
                  <a:schemeClr val="tx1">
                    <a:tint val="75000"/>
                  </a:schemeClr>
                </a:solidFill>
              </a:defRPr>
            </a:lvl8pPr>
            <a:lvl9pPr marL="590051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2018/12/25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4477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2018/12/25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1020840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5350942" y="584889"/>
            <a:ext cx="4762545" cy="1247359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1058052" y="584889"/>
            <a:ext cx="14040844" cy="1247359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2018/12/25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211556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3475" y="3243263"/>
            <a:ext cx="12855575" cy="223837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538" y="5916613"/>
            <a:ext cx="10585450" cy="266858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2018/12/25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6159723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2018/12/25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413483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3800" y="6708775"/>
            <a:ext cx="12855575" cy="2074863"/>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3800" y="4425950"/>
            <a:ext cx="12855575" cy="228282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2018/12/25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755433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5650" y="2436813"/>
            <a:ext cx="6729413" cy="688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37463" y="2436813"/>
            <a:ext cx="6729412" cy="688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D6D3973-EB28-497B-85A6-15F774594846}" type="datetimeFigureOut">
              <a:rPr kumimoji="1" lang="ja-JP" altLang="en-US" smtClean="0"/>
              <a:t>2018/12/25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641868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5650" y="2336800"/>
            <a:ext cx="6681788" cy="9747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5650" y="3311525"/>
            <a:ext cx="6681788" cy="60150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1913" y="2336800"/>
            <a:ext cx="6684962" cy="9747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1913" y="3311525"/>
            <a:ext cx="6684962" cy="60150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D6D3973-EB28-497B-85A6-15F774594846}" type="datetimeFigureOut">
              <a:rPr kumimoji="1" lang="ja-JP" altLang="en-US" smtClean="0"/>
              <a:t>2018/12/25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10446940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D6D3973-EB28-497B-85A6-15F774594846}" type="datetimeFigureOut">
              <a:rPr kumimoji="1" lang="ja-JP" altLang="en-US" smtClean="0"/>
              <a:t>2018/12/25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3905783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D6D3973-EB28-497B-85A6-15F774594846}" type="datetimeFigureOut">
              <a:rPr kumimoji="1" lang="ja-JP" altLang="en-US" smtClean="0"/>
              <a:t>2018/12/25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24614585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5650" y="415925"/>
            <a:ext cx="4975225" cy="1768475"/>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1850" y="415925"/>
            <a:ext cx="8455025" cy="89106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5650" y="2184400"/>
            <a:ext cx="4975225" cy="7142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D6D3973-EB28-497B-85A6-15F774594846}" type="datetimeFigureOut">
              <a:rPr kumimoji="1" lang="ja-JP" altLang="en-US" smtClean="0"/>
              <a:t>2018/12/25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259166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2018/12/25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18621220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3863" y="7308850"/>
            <a:ext cx="9074150" cy="862013"/>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3863" y="933450"/>
            <a:ext cx="9074150" cy="6264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963863" y="8170863"/>
            <a:ext cx="9074150" cy="1225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D6D3973-EB28-497B-85A6-15F774594846}" type="datetimeFigureOut">
              <a:rPr kumimoji="1" lang="ja-JP" altLang="en-US" smtClean="0"/>
              <a:t>2018/12/25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736999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2018/12/25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267635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4863" y="417513"/>
            <a:ext cx="3402012" cy="890905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5650" y="417513"/>
            <a:ext cx="10056813" cy="890905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2018/12/25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805415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709303"/>
            <a:ext cx="12854146" cy="2073696"/>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425337"/>
            <a:ext cx="12854146" cy="2283966"/>
          </a:xfrm>
        </p:spPr>
        <p:txBody>
          <a:bodyPr anchor="b"/>
          <a:lstStyle>
            <a:lvl1pPr marL="0" indent="0">
              <a:buNone/>
              <a:defRPr sz="3200">
                <a:solidFill>
                  <a:schemeClr val="tx1">
                    <a:tint val="75000"/>
                  </a:schemeClr>
                </a:solidFill>
              </a:defRPr>
            </a:lvl1pPr>
            <a:lvl2pPr marL="737564" indent="0">
              <a:buNone/>
              <a:defRPr sz="2900">
                <a:solidFill>
                  <a:schemeClr val="tx1">
                    <a:tint val="75000"/>
                  </a:schemeClr>
                </a:solidFill>
              </a:defRPr>
            </a:lvl2pPr>
            <a:lvl3pPr marL="1475128" indent="0">
              <a:buNone/>
              <a:defRPr sz="2500">
                <a:solidFill>
                  <a:schemeClr val="tx1">
                    <a:tint val="75000"/>
                  </a:schemeClr>
                </a:solidFill>
              </a:defRPr>
            </a:lvl3pPr>
            <a:lvl4pPr marL="2212693" indent="0">
              <a:buNone/>
              <a:defRPr sz="2300">
                <a:solidFill>
                  <a:schemeClr val="tx1">
                    <a:tint val="75000"/>
                  </a:schemeClr>
                </a:solidFill>
              </a:defRPr>
            </a:lvl4pPr>
            <a:lvl5pPr marL="2950257" indent="0">
              <a:buNone/>
              <a:defRPr sz="2300">
                <a:solidFill>
                  <a:schemeClr val="tx1">
                    <a:tint val="75000"/>
                  </a:schemeClr>
                </a:solidFill>
              </a:defRPr>
            </a:lvl5pPr>
            <a:lvl6pPr marL="3687821" indent="0">
              <a:buNone/>
              <a:defRPr sz="2300">
                <a:solidFill>
                  <a:schemeClr val="tx1">
                    <a:tint val="75000"/>
                  </a:schemeClr>
                </a:solidFill>
              </a:defRPr>
            </a:lvl6pPr>
            <a:lvl7pPr marL="4425385" indent="0">
              <a:buNone/>
              <a:defRPr sz="2300">
                <a:solidFill>
                  <a:schemeClr val="tx1">
                    <a:tint val="75000"/>
                  </a:schemeClr>
                </a:solidFill>
              </a:defRPr>
            </a:lvl7pPr>
            <a:lvl8pPr marL="5162949" indent="0">
              <a:buNone/>
              <a:defRPr sz="2300">
                <a:solidFill>
                  <a:schemeClr val="tx1">
                    <a:tint val="75000"/>
                  </a:schemeClr>
                </a:solidFill>
              </a:defRPr>
            </a:lvl8pPr>
            <a:lvl9pPr marL="5900513"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2018/12/25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383819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1058054" y="3410240"/>
            <a:ext cx="9401694" cy="9648247"/>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10711790" y="3410240"/>
            <a:ext cx="9401695" cy="9648247"/>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A3973C7-0EFA-4E9D-B954-01E785058BC8}" type="datetimeFigureOut">
              <a:rPr kumimoji="1" lang="ja-JP" altLang="en-US" smtClean="0"/>
              <a:t>2018/12/25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55890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418124"/>
            <a:ext cx="13610273" cy="1740164"/>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8" y="2337140"/>
            <a:ext cx="6681741" cy="974008"/>
          </a:xfrm>
        </p:spPr>
        <p:txBody>
          <a:bodyPr anchor="b"/>
          <a:lstStyle>
            <a:lvl1pPr marL="0" indent="0">
              <a:buNone/>
              <a:defRPr sz="3900" b="1"/>
            </a:lvl1pPr>
            <a:lvl2pPr marL="737564" indent="0">
              <a:buNone/>
              <a:defRPr sz="3200" b="1"/>
            </a:lvl2pPr>
            <a:lvl3pPr marL="1475128" indent="0">
              <a:buNone/>
              <a:defRPr sz="2900" b="1"/>
            </a:lvl3pPr>
            <a:lvl4pPr marL="2212693" indent="0">
              <a:buNone/>
              <a:defRPr sz="2500" b="1"/>
            </a:lvl4pPr>
            <a:lvl5pPr marL="2950257" indent="0">
              <a:buNone/>
              <a:defRPr sz="2500" b="1"/>
            </a:lvl5pPr>
            <a:lvl6pPr marL="3687821" indent="0">
              <a:buNone/>
              <a:defRPr sz="2500" b="1"/>
            </a:lvl6pPr>
            <a:lvl7pPr marL="4425385" indent="0">
              <a:buNone/>
              <a:defRPr sz="2500" b="1"/>
            </a:lvl7pPr>
            <a:lvl8pPr marL="5162949" indent="0">
              <a:buNone/>
              <a:defRPr sz="2500" b="1"/>
            </a:lvl8pPr>
            <a:lvl9pPr marL="5900513" indent="0">
              <a:buNone/>
              <a:defRPr sz="2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8" y="3311148"/>
            <a:ext cx="6681741" cy="6015653"/>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4" y="2337140"/>
            <a:ext cx="6684366" cy="974008"/>
          </a:xfrm>
        </p:spPr>
        <p:txBody>
          <a:bodyPr anchor="b"/>
          <a:lstStyle>
            <a:lvl1pPr marL="0" indent="0">
              <a:buNone/>
              <a:defRPr sz="3900" b="1"/>
            </a:lvl1pPr>
            <a:lvl2pPr marL="737564" indent="0">
              <a:buNone/>
              <a:defRPr sz="3200" b="1"/>
            </a:lvl2pPr>
            <a:lvl3pPr marL="1475128" indent="0">
              <a:buNone/>
              <a:defRPr sz="2900" b="1"/>
            </a:lvl3pPr>
            <a:lvl4pPr marL="2212693" indent="0">
              <a:buNone/>
              <a:defRPr sz="2500" b="1"/>
            </a:lvl4pPr>
            <a:lvl5pPr marL="2950257" indent="0">
              <a:buNone/>
              <a:defRPr sz="2500" b="1"/>
            </a:lvl5pPr>
            <a:lvl6pPr marL="3687821" indent="0">
              <a:buNone/>
              <a:defRPr sz="2500" b="1"/>
            </a:lvl6pPr>
            <a:lvl7pPr marL="4425385" indent="0">
              <a:buNone/>
              <a:defRPr sz="2500" b="1"/>
            </a:lvl7pPr>
            <a:lvl8pPr marL="5162949" indent="0">
              <a:buNone/>
              <a:defRPr sz="2500" b="1"/>
            </a:lvl8pPr>
            <a:lvl9pPr marL="5900513" indent="0">
              <a:buNone/>
              <a:defRPr sz="2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4" y="3311148"/>
            <a:ext cx="6684366" cy="6015653"/>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A3973C7-0EFA-4E9D-B954-01E785058BC8}" type="datetimeFigureOut">
              <a:rPr kumimoji="1" lang="ja-JP" altLang="en-US" smtClean="0"/>
              <a:t>2018/12/25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838858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A3973C7-0EFA-4E9D-B954-01E785058BC8}" type="datetimeFigureOut">
              <a:rPr kumimoji="1" lang="ja-JP" altLang="en-US" smtClean="0"/>
              <a:t>2018/12/25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1330970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A3973C7-0EFA-4E9D-B954-01E785058BC8}" type="datetimeFigureOut">
              <a:rPr kumimoji="1" lang="ja-JP" altLang="en-US" smtClean="0"/>
              <a:t>2018/12/25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1358068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8" y="415707"/>
            <a:ext cx="4975206" cy="1769167"/>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415707"/>
            <a:ext cx="8453912" cy="8911093"/>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28" y="2184875"/>
            <a:ext cx="4975206" cy="7141926"/>
          </a:xfrm>
        </p:spPr>
        <p:txBody>
          <a:bodyPr/>
          <a:lstStyle>
            <a:lvl1pPr marL="0" indent="0">
              <a:buNone/>
              <a:defRPr sz="2300"/>
            </a:lvl1pPr>
            <a:lvl2pPr marL="737564" indent="0">
              <a:buNone/>
              <a:defRPr sz="2000"/>
            </a:lvl2pPr>
            <a:lvl3pPr marL="1475128" indent="0">
              <a:buNone/>
              <a:defRPr sz="1600"/>
            </a:lvl3pPr>
            <a:lvl4pPr marL="2212693" indent="0">
              <a:buNone/>
              <a:defRPr sz="1500"/>
            </a:lvl4pPr>
            <a:lvl5pPr marL="2950257" indent="0">
              <a:buNone/>
              <a:defRPr sz="1500"/>
            </a:lvl5pPr>
            <a:lvl6pPr marL="3687821" indent="0">
              <a:buNone/>
              <a:defRPr sz="1500"/>
            </a:lvl6pPr>
            <a:lvl7pPr marL="4425385" indent="0">
              <a:buNone/>
              <a:defRPr sz="1500"/>
            </a:lvl7pPr>
            <a:lvl8pPr marL="5162949" indent="0">
              <a:buNone/>
              <a:defRPr sz="1500"/>
            </a:lvl8pPr>
            <a:lvl9pPr marL="5900513"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3973C7-0EFA-4E9D-B954-01E785058BC8}" type="datetimeFigureOut">
              <a:rPr kumimoji="1" lang="ja-JP" altLang="en-US" smtClean="0"/>
              <a:t>2018/12/25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3629276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308693"/>
            <a:ext cx="9073515" cy="86283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32921"/>
            <a:ext cx="9073515" cy="6264593"/>
          </a:xfrm>
        </p:spPr>
        <p:txBody>
          <a:bodyPr/>
          <a:lstStyle>
            <a:lvl1pPr marL="0" indent="0">
              <a:buNone/>
              <a:defRPr sz="5200"/>
            </a:lvl1pPr>
            <a:lvl2pPr marL="737564" indent="0">
              <a:buNone/>
              <a:defRPr sz="4500"/>
            </a:lvl2pPr>
            <a:lvl3pPr marL="1475128" indent="0">
              <a:buNone/>
              <a:defRPr sz="3900"/>
            </a:lvl3pPr>
            <a:lvl4pPr marL="2212693" indent="0">
              <a:buNone/>
              <a:defRPr sz="3200"/>
            </a:lvl4pPr>
            <a:lvl5pPr marL="2950257" indent="0">
              <a:buNone/>
              <a:defRPr sz="3200"/>
            </a:lvl5pPr>
            <a:lvl6pPr marL="3687821" indent="0">
              <a:buNone/>
              <a:defRPr sz="3200"/>
            </a:lvl6pPr>
            <a:lvl7pPr marL="4425385" indent="0">
              <a:buNone/>
              <a:defRPr sz="3200"/>
            </a:lvl7pPr>
            <a:lvl8pPr marL="5162949" indent="0">
              <a:buNone/>
              <a:defRPr sz="3200"/>
            </a:lvl8pPr>
            <a:lvl9pPr marL="5900513" indent="0">
              <a:buNone/>
              <a:defRPr sz="3200"/>
            </a:lvl9pPr>
          </a:lstStyle>
          <a:p>
            <a:endParaRPr kumimoji="1" lang="ja-JP" altLang="en-US" dirty="0"/>
          </a:p>
        </p:txBody>
      </p:sp>
      <p:sp>
        <p:nvSpPr>
          <p:cNvPr id="4" name="テキスト プレースホルダー 3"/>
          <p:cNvSpPr>
            <a:spLocks noGrp="1"/>
          </p:cNvSpPr>
          <p:nvPr>
            <p:ph type="body" sz="half" idx="2"/>
          </p:nvPr>
        </p:nvSpPr>
        <p:spPr>
          <a:xfrm>
            <a:off x="2964122" y="8171525"/>
            <a:ext cx="9073515" cy="1225366"/>
          </a:xfrm>
        </p:spPr>
        <p:txBody>
          <a:bodyPr/>
          <a:lstStyle>
            <a:lvl1pPr marL="0" indent="0">
              <a:buNone/>
              <a:defRPr sz="2300"/>
            </a:lvl1pPr>
            <a:lvl2pPr marL="737564" indent="0">
              <a:buNone/>
              <a:defRPr sz="2000"/>
            </a:lvl2pPr>
            <a:lvl3pPr marL="1475128" indent="0">
              <a:buNone/>
              <a:defRPr sz="1600"/>
            </a:lvl3pPr>
            <a:lvl4pPr marL="2212693" indent="0">
              <a:buNone/>
              <a:defRPr sz="1500"/>
            </a:lvl4pPr>
            <a:lvl5pPr marL="2950257" indent="0">
              <a:buNone/>
              <a:defRPr sz="1500"/>
            </a:lvl5pPr>
            <a:lvl6pPr marL="3687821" indent="0">
              <a:buNone/>
              <a:defRPr sz="1500"/>
            </a:lvl6pPr>
            <a:lvl7pPr marL="4425385" indent="0">
              <a:buNone/>
              <a:defRPr sz="1500"/>
            </a:lvl7pPr>
            <a:lvl8pPr marL="5162949" indent="0">
              <a:buNone/>
              <a:defRPr sz="1500"/>
            </a:lvl8pPr>
            <a:lvl9pPr marL="5900513"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3973C7-0EFA-4E9D-B954-01E785058BC8}" type="datetimeFigureOut">
              <a:rPr kumimoji="1" lang="ja-JP" altLang="en-US" smtClean="0"/>
              <a:t>2018/12/25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323137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7" y="418124"/>
            <a:ext cx="13610273" cy="1740164"/>
          </a:xfrm>
          <a:prstGeom prst="rect">
            <a:avLst/>
          </a:prstGeom>
        </p:spPr>
        <p:txBody>
          <a:bodyPr vert="horz" lIns="147513" tIns="73756" rIns="147513" bIns="737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7" y="2436232"/>
            <a:ext cx="13610273" cy="6890569"/>
          </a:xfrm>
          <a:prstGeom prst="rect">
            <a:avLst/>
          </a:prstGeom>
        </p:spPr>
        <p:txBody>
          <a:bodyPr vert="horz" lIns="147513" tIns="73756" rIns="147513" bIns="737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7" y="9677251"/>
            <a:ext cx="3528589" cy="555886"/>
          </a:xfrm>
          <a:prstGeom prst="rect">
            <a:avLst/>
          </a:prstGeom>
        </p:spPr>
        <p:txBody>
          <a:bodyPr vert="horz" lIns="147513" tIns="73756" rIns="147513" bIns="73756" rtlCol="0" anchor="ctr"/>
          <a:lstStyle>
            <a:lvl1pPr algn="l">
              <a:defRPr sz="2000">
                <a:solidFill>
                  <a:schemeClr val="tx1">
                    <a:tint val="75000"/>
                  </a:schemeClr>
                </a:solidFill>
              </a:defRPr>
            </a:lvl1pPr>
          </a:lstStyle>
          <a:p>
            <a:fld id="{5A3973C7-0EFA-4E9D-B954-01E785058BC8}" type="datetimeFigureOut">
              <a:rPr kumimoji="1" lang="ja-JP" altLang="en-US" smtClean="0"/>
              <a:t>2018/12/25</a:t>
            </a:fld>
            <a:endParaRPr kumimoji="1" lang="ja-JP" altLang="en-US" dirty="0"/>
          </a:p>
        </p:txBody>
      </p:sp>
      <p:sp>
        <p:nvSpPr>
          <p:cNvPr id="5" name="フッター プレースホルダー 4"/>
          <p:cNvSpPr>
            <a:spLocks noGrp="1"/>
          </p:cNvSpPr>
          <p:nvPr>
            <p:ph type="ftr" sz="quarter" idx="3"/>
          </p:nvPr>
        </p:nvSpPr>
        <p:spPr>
          <a:xfrm>
            <a:off x="5166863" y="9677251"/>
            <a:ext cx="4788800" cy="555886"/>
          </a:xfrm>
          <a:prstGeom prst="rect">
            <a:avLst/>
          </a:prstGeom>
        </p:spPr>
        <p:txBody>
          <a:bodyPr vert="horz" lIns="147513" tIns="73756" rIns="147513" bIns="73756" rtlCol="0" anchor="ctr"/>
          <a:lstStyle>
            <a:lvl1pPr algn="ctr">
              <a:defRPr sz="20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10837811" y="9677251"/>
            <a:ext cx="3528589" cy="555886"/>
          </a:xfrm>
          <a:prstGeom prst="rect">
            <a:avLst/>
          </a:prstGeom>
        </p:spPr>
        <p:txBody>
          <a:bodyPr vert="horz" lIns="147513" tIns="73756" rIns="147513" bIns="73756" rtlCol="0" anchor="ctr"/>
          <a:lstStyle>
            <a:lvl1pPr algn="r">
              <a:defRPr sz="2000">
                <a:solidFill>
                  <a:schemeClr val="tx1">
                    <a:tint val="75000"/>
                  </a:schemeClr>
                </a:solidFill>
              </a:defRPr>
            </a:lvl1p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113147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5128" rtl="0" eaLnBrk="1" latinLnBrk="0" hangingPunct="1">
        <a:spcBef>
          <a:spcPct val="0"/>
        </a:spcBef>
        <a:buNone/>
        <a:defRPr kumimoji="1" sz="7100" kern="1200">
          <a:solidFill>
            <a:schemeClr val="tx1"/>
          </a:solidFill>
          <a:latin typeface="+mj-lt"/>
          <a:ea typeface="+mj-ea"/>
          <a:cs typeface="+mj-cs"/>
        </a:defRPr>
      </a:lvl1pPr>
    </p:titleStyle>
    <p:bodyStyle>
      <a:lvl1pPr marL="553173" indent="-553173" algn="l" defTabSz="14751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42" indent="-460978" algn="l" defTabSz="14751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910" indent="-368782" algn="l" defTabSz="14751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75"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9039"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603"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67"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731"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296"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5650" y="417513"/>
            <a:ext cx="13611225" cy="1741487"/>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5650" y="2436813"/>
            <a:ext cx="13611225" cy="688975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5650" y="9677400"/>
            <a:ext cx="3529013" cy="5556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D3973-EB28-497B-85A6-15F774594846}" type="datetimeFigureOut">
              <a:rPr kumimoji="1" lang="ja-JP" altLang="en-US" smtClean="0"/>
              <a:t>2018/12/25</a:t>
            </a:fld>
            <a:endParaRPr kumimoji="1" lang="ja-JP" altLang="en-US"/>
          </a:p>
        </p:txBody>
      </p:sp>
      <p:sp>
        <p:nvSpPr>
          <p:cNvPr id="5" name="フッター プレースホルダー 4"/>
          <p:cNvSpPr>
            <a:spLocks noGrp="1"/>
          </p:cNvSpPr>
          <p:nvPr>
            <p:ph type="ftr" sz="quarter" idx="3"/>
          </p:nvPr>
        </p:nvSpPr>
        <p:spPr>
          <a:xfrm>
            <a:off x="5167313" y="9677400"/>
            <a:ext cx="4787900" cy="5556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63" y="9677400"/>
            <a:ext cx="3529012" cy="5556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624038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image" Target="../media/image4.png"/><Relationship Id="rId5" Type="http://schemas.openxmlformats.org/officeDocument/2006/relationships/diagramQuickStyle" Target="../diagrams/quickStyle1.xml"/><Relationship Id="rId10" Type="http://schemas.openxmlformats.org/officeDocument/2006/relationships/image" Target="../media/image3.png"/><Relationship Id="rId4" Type="http://schemas.openxmlformats.org/officeDocument/2006/relationships/diagramLayout" Target="../diagrams/layout1.xm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3504281" y="8716602"/>
            <a:ext cx="7943837" cy="168492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494852" y="1655298"/>
            <a:ext cx="2741834" cy="3048226"/>
          </a:xfrm>
          <a:prstGeom prst="rect">
            <a:avLst/>
          </a:prstGeom>
          <a:noFill/>
        </p:spPr>
        <p:txBody>
          <a:bodyPr wrap="square" lIns="105366" tIns="52683" rIns="105366" bIns="52683" rtlCol="0">
            <a:spAutoFit/>
          </a:bodyPr>
          <a:lstStyle/>
          <a:p>
            <a:pPr marL="190500" indent="-190500"/>
            <a:r>
              <a:rPr lang="ja-JP" altLang="en-US" sz="1400" dirty="0" smtClean="0"/>
              <a:t>○医薬品製造所では、医薬品の原料の受入れから最終製品の出荷に至る製造工程に</a:t>
            </a:r>
            <a:r>
              <a:rPr lang="ja-JP" altLang="en-US" sz="1400" dirty="0"/>
              <a:t>おいて、ＧＭＰ省令</a:t>
            </a:r>
            <a:r>
              <a:rPr lang="ja-JP" altLang="en-US" sz="1400" dirty="0" smtClean="0"/>
              <a:t>を遵守し、適切な</a:t>
            </a:r>
            <a:r>
              <a:rPr lang="en-US" altLang="ja-JP" sz="1400" dirty="0"/>
              <a:t/>
            </a:r>
            <a:br>
              <a:rPr lang="en-US" altLang="ja-JP" sz="1400" dirty="0"/>
            </a:br>
            <a:r>
              <a:rPr lang="ja-JP" altLang="en-US" sz="1400" dirty="0" smtClean="0"/>
              <a:t>製造管理及び品質管理が行われる必要がある。</a:t>
            </a:r>
            <a:endParaRPr lang="en-US" altLang="ja-JP" sz="1400" dirty="0" smtClean="0"/>
          </a:p>
          <a:p>
            <a:pPr marL="190500" indent="-190500">
              <a:lnSpc>
                <a:spcPts val="1100"/>
              </a:lnSpc>
            </a:pPr>
            <a:endParaRPr lang="en-US" altLang="ja-JP" sz="1400" dirty="0" smtClean="0"/>
          </a:p>
          <a:p>
            <a:pPr marL="208537" indent="-208537"/>
            <a:r>
              <a:rPr lang="ja-JP" altLang="en-US" sz="1400" dirty="0" smtClean="0"/>
              <a:t>○</a:t>
            </a:r>
            <a:r>
              <a:rPr lang="en-US" altLang="ja-JP" sz="1400" dirty="0" smtClean="0"/>
              <a:t>『</a:t>
            </a:r>
            <a:r>
              <a:rPr lang="ja-JP" altLang="en-US" sz="1400" dirty="0" smtClean="0"/>
              <a:t>ＧＭＰ指摘事項ノート</a:t>
            </a:r>
            <a:r>
              <a:rPr lang="en-US" altLang="ja-JP" sz="1400" dirty="0" smtClean="0"/>
              <a:t>』</a:t>
            </a:r>
            <a:r>
              <a:rPr lang="ja-JP" altLang="en-US" sz="1400" dirty="0" smtClean="0"/>
              <a:t>（平成</a:t>
            </a:r>
            <a:r>
              <a:rPr lang="en-US" altLang="ja-JP" sz="1400" dirty="0" smtClean="0"/>
              <a:t/>
            </a:r>
            <a:br>
              <a:rPr lang="en-US" altLang="ja-JP" sz="1400" dirty="0" smtClean="0"/>
            </a:br>
            <a:r>
              <a:rPr lang="en-US" altLang="ja-JP" sz="1400" dirty="0">
                <a:latin typeface="+mj-ea"/>
                <a:ea typeface="+mj-ea"/>
              </a:rPr>
              <a:t>19</a:t>
            </a:r>
            <a:r>
              <a:rPr lang="ja-JP" altLang="en-US" sz="1400" dirty="0" smtClean="0"/>
              <a:t>年初版作成）と</a:t>
            </a:r>
            <a:r>
              <a:rPr lang="ja-JP" altLang="en-US" sz="1400" dirty="0"/>
              <a:t>は、</a:t>
            </a:r>
            <a:r>
              <a:rPr lang="ja-JP" altLang="en-US" sz="1400" dirty="0" smtClean="0"/>
              <a:t>ＧＭＰ省令</a:t>
            </a:r>
            <a:r>
              <a:rPr lang="en-US" altLang="ja-JP" sz="1400" baseline="30000" dirty="0" smtClean="0"/>
              <a:t>※</a:t>
            </a:r>
            <a:r>
              <a:rPr lang="ja-JP" altLang="en-US" sz="1400" dirty="0" smtClean="0"/>
              <a:t>に基づき大阪府が医薬品製造業者に指導</a:t>
            </a:r>
            <a:r>
              <a:rPr lang="ja-JP" altLang="en-US" sz="1400" dirty="0"/>
              <a:t>した内容</a:t>
            </a:r>
            <a:r>
              <a:rPr lang="ja-JP" altLang="en-US" sz="1400" dirty="0" smtClean="0"/>
              <a:t>の</a:t>
            </a:r>
            <a:r>
              <a:rPr lang="en-US" altLang="ja-JP" sz="1400" dirty="0" smtClean="0"/>
              <a:t/>
            </a:r>
            <a:br>
              <a:rPr lang="en-US" altLang="ja-JP" sz="1400" dirty="0" smtClean="0"/>
            </a:br>
            <a:r>
              <a:rPr lang="ja-JP" altLang="en-US" sz="1400" dirty="0" smtClean="0"/>
              <a:t>うち</a:t>
            </a:r>
            <a:r>
              <a:rPr lang="ja-JP" altLang="en-US" sz="1400" dirty="0"/>
              <a:t>、参考となる指導内容</a:t>
            </a:r>
            <a:r>
              <a:rPr lang="ja-JP" altLang="en-US" sz="1400" dirty="0" smtClean="0"/>
              <a:t>を</a:t>
            </a:r>
            <a:r>
              <a:rPr lang="en-US" altLang="ja-JP" sz="1400" dirty="0" smtClean="0"/>
              <a:t/>
            </a:r>
            <a:br>
              <a:rPr lang="en-US" altLang="ja-JP" sz="1400" dirty="0" smtClean="0"/>
            </a:br>
            <a:r>
              <a:rPr lang="ja-JP" altLang="en-US" sz="1400" dirty="0" smtClean="0"/>
              <a:t>匿名化</a:t>
            </a:r>
            <a:r>
              <a:rPr lang="ja-JP" altLang="en-US" sz="1400" dirty="0"/>
              <a:t>したうえで集約した事例集</a:t>
            </a:r>
            <a:r>
              <a:rPr lang="ja-JP" altLang="en-US" sz="1400" dirty="0" smtClean="0"/>
              <a:t>である。</a:t>
            </a:r>
            <a:endParaRPr lang="ja-JP" altLang="en-US" sz="1400" dirty="0"/>
          </a:p>
        </p:txBody>
      </p:sp>
      <p:sp>
        <p:nvSpPr>
          <p:cNvPr id="4" name="テキスト ボックス 3"/>
          <p:cNvSpPr txBox="1"/>
          <p:nvPr/>
        </p:nvSpPr>
        <p:spPr>
          <a:xfrm>
            <a:off x="5452606" y="2289"/>
            <a:ext cx="4633872" cy="414172"/>
          </a:xfrm>
          <a:prstGeom prst="rect">
            <a:avLst/>
          </a:prstGeom>
          <a:noFill/>
        </p:spPr>
        <p:txBody>
          <a:bodyPr wrap="none" lIns="105366" tIns="52683" rIns="105366" bIns="52683" rtlCol="0">
            <a:spAutoFit/>
          </a:bodyPr>
          <a:lstStyle/>
          <a:p>
            <a:r>
              <a:rPr lang="ja-JP" altLang="en-US" sz="2000" dirty="0" smtClean="0"/>
              <a:t>平成３</a:t>
            </a:r>
            <a:r>
              <a:rPr lang="ja-JP" altLang="en-US" sz="2000" dirty="0"/>
              <a:t>０</a:t>
            </a:r>
            <a:r>
              <a:rPr lang="ja-JP" altLang="en-US" sz="2000" dirty="0" smtClean="0"/>
              <a:t>年度</a:t>
            </a:r>
            <a:r>
              <a:rPr lang="ja-JP" altLang="en-US" sz="2000" dirty="0"/>
              <a:t>医薬品等基準評価検討部会</a:t>
            </a:r>
          </a:p>
        </p:txBody>
      </p:sp>
      <p:sp>
        <p:nvSpPr>
          <p:cNvPr id="5" name="正方形/長方形 4"/>
          <p:cNvSpPr/>
          <p:nvPr/>
        </p:nvSpPr>
        <p:spPr>
          <a:xfrm>
            <a:off x="330906" y="650211"/>
            <a:ext cx="7145294" cy="78817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5366" tIns="52683" rIns="105366" bIns="52683" rtlCol="0" anchor="ctr"/>
          <a:lstStyle/>
          <a:p>
            <a:pPr algn="ctr"/>
            <a:endParaRPr kumimoji="1" lang="ja-JP" altLang="en-US" dirty="0"/>
          </a:p>
        </p:txBody>
      </p:sp>
      <p:sp>
        <p:nvSpPr>
          <p:cNvPr id="6" name="正方形/長方形 5"/>
          <p:cNvSpPr/>
          <p:nvPr/>
        </p:nvSpPr>
        <p:spPr>
          <a:xfrm>
            <a:off x="7646325" y="650210"/>
            <a:ext cx="7145294" cy="78818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5366" tIns="52683" rIns="105366" bIns="52683" rtlCol="0" anchor="ctr"/>
          <a:lstStyle/>
          <a:p>
            <a:pPr algn="ctr"/>
            <a:endParaRPr kumimoji="1" lang="ja-JP" altLang="en-US" dirty="0"/>
          </a:p>
        </p:txBody>
      </p:sp>
      <p:sp>
        <p:nvSpPr>
          <p:cNvPr id="7" name="角丸四角形 6"/>
          <p:cNvSpPr/>
          <p:nvPr/>
        </p:nvSpPr>
        <p:spPr>
          <a:xfrm>
            <a:off x="1299965" y="439324"/>
            <a:ext cx="5292241" cy="64610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5366" tIns="52683" rIns="105366" bIns="52683" rtlCol="0" anchor="ctr"/>
          <a:lstStyle/>
          <a:p>
            <a:pPr algn="ctr"/>
            <a:r>
              <a:rPr lang="ja-JP" altLang="ja-JP" sz="1600" b="1" dirty="0">
                <a:solidFill>
                  <a:srgbClr val="000000"/>
                </a:solidFill>
                <a:latin typeface="Century"/>
                <a:ea typeface="ＭＳ 明朝"/>
                <a:cs typeface="Times New Roman"/>
              </a:rPr>
              <a:t>検討事項１</a:t>
            </a:r>
            <a:r>
              <a:rPr lang="en-US" altLang="ja-JP" sz="1600" b="1" dirty="0">
                <a:solidFill>
                  <a:srgbClr val="000000"/>
                </a:solidFill>
                <a:latin typeface="Century"/>
                <a:ea typeface="ＭＳ 明朝"/>
                <a:cs typeface="Times New Roman"/>
              </a:rPr>
              <a:t/>
            </a:r>
            <a:br>
              <a:rPr lang="en-US" altLang="ja-JP" sz="1600" b="1" dirty="0">
                <a:solidFill>
                  <a:srgbClr val="000000"/>
                </a:solidFill>
                <a:latin typeface="Century"/>
                <a:ea typeface="ＭＳ 明朝"/>
                <a:cs typeface="Times New Roman"/>
              </a:rPr>
            </a:br>
            <a:r>
              <a:rPr lang="ja-JP" altLang="ja-JP" sz="1800" b="1" dirty="0">
                <a:solidFill>
                  <a:srgbClr val="000000"/>
                </a:solidFill>
                <a:latin typeface="Century"/>
                <a:ea typeface="ＭＳ 明朝"/>
                <a:cs typeface="Times New Roman"/>
              </a:rPr>
              <a:t>『ＧＭＰ指摘事項ノート</a:t>
            </a:r>
            <a:r>
              <a:rPr lang="ja-JP" altLang="ja-JP" sz="1800" b="1" dirty="0" smtClean="0">
                <a:solidFill>
                  <a:srgbClr val="000000"/>
                </a:solidFill>
                <a:latin typeface="Century"/>
                <a:ea typeface="ＭＳ 明朝"/>
                <a:cs typeface="Times New Roman"/>
              </a:rPr>
              <a:t>』</a:t>
            </a:r>
            <a:r>
              <a:rPr lang="ja-JP" altLang="en-US" sz="1800" b="1" dirty="0" smtClean="0">
                <a:solidFill>
                  <a:srgbClr val="000000"/>
                </a:solidFill>
                <a:latin typeface="Century"/>
                <a:ea typeface="ＭＳ 明朝"/>
                <a:cs typeface="Times New Roman"/>
              </a:rPr>
              <a:t>の改訂</a:t>
            </a:r>
            <a:endParaRPr lang="ja-JP" altLang="ja-JP" sz="1800" kern="100" dirty="0">
              <a:latin typeface="Century"/>
              <a:ea typeface="ＭＳ 明朝"/>
              <a:cs typeface="Times New Roman"/>
            </a:endParaRPr>
          </a:p>
        </p:txBody>
      </p:sp>
      <p:sp>
        <p:nvSpPr>
          <p:cNvPr id="8" name="角丸四角形 7"/>
          <p:cNvSpPr/>
          <p:nvPr/>
        </p:nvSpPr>
        <p:spPr>
          <a:xfrm>
            <a:off x="7885364" y="439324"/>
            <a:ext cx="6719979" cy="64610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5366" tIns="52683" rIns="105366" bIns="52683" rtlCol="0" anchor="ctr"/>
          <a:lstStyle/>
          <a:p>
            <a:pPr algn="ctr"/>
            <a:r>
              <a:rPr lang="ja-JP" altLang="ja-JP" sz="1600" b="1" dirty="0">
                <a:solidFill>
                  <a:srgbClr val="000000"/>
                </a:solidFill>
                <a:latin typeface="Century"/>
                <a:ea typeface="ＭＳ 明朝"/>
                <a:cs typeface="Times New Roman"/>
              </a:rPr>
              <a:t>検討事項</a:t>
            </a:r>
            <a:r>
              <a:rPr lang="ja-JP" altLang="en-US" sz="1600" b="1" dirty="0">
                <a:solidFill>
                  <a:srgbClr val="000000"/>
                </a:solidFill>
                <a:latin typeface="Century"/>
                <a:ea typeface="ＭＳ 明朝"/>
                <a:cs typeface="Times New Roman"/>
              </a:rPr>
              <a:t>２</a:t>
            </a:r>
            <a:r>
              <a:rPr lang="en-US" altLang="ja-JP" sz="1600" b="1" dirty="0">
                <a:solidFill>
                  <a:srgbClr val="000000"/>
                </a:solidFill>
                <a:latin typeface="Century"/>
                <a:ea typeface="ＭＳ 明朝"/>
                <a:cs typeface="Times New Roman"/>
              </a:rPr>
              <a:t/>
            </a:r>
            <a:br>
              <a:rPr lang="en-US" altLang="ja-JP" sz="1600" b="1" dirty="0">
                <a:solidFill>
                  <a:srgbClr val="000000"/>
                </a:solidFill>
                <a:latin typeface="Century"/>
                <a:ea typeface="ＭＳ 明朝"/>
                <a:cs typeface="Times New Roman"/>
              </a:rPr>
            </a:br>
            <a:r>
              <a:rPr lang="ja-JP" altLang="ja-JP" sz="1800" b="1" dirty="0">
                <a:solidFill>
                  <a:srgbClr val="000000"/>
                </a:solidFill>
                <a:latin typeface="Century"/>
                <a:ea typeface="ＭＳ 明朝"/>
                <a:cs typeface="Times New Roman"/>
              </a:rPr>
              <a:t>『</a:t>
            </a:r>
            <a:r>
              <a:rPr lang="ja-JP" altLang="en-US" sz="1800" b="1" dirty="0">
                <a:solidFill>
                  <a:srgbClr val="000000"/>
                </a:solidFill>
                <a:latin typeface="Century"/>
                <a:ea typeface="ＭＳ 明朝"/>
                <a:cs typeface="Times New Roman"/>
              </a:rPr>
              <a:t>医薬品製造販売業ＧＱＰ／ＧＶＰ</a:t>
            </a:r>
            <a:r>
              <a:rPr lang="ja-JP" altLang="en-US" sz="1800" b="1" dirty="0" smtClean="0">
                <a:solidFill>
                  <a:srgbClr val="000000"/>
                </a:solidFill>
                <a:latin typeface="Century"/>
                <a:ea typeface="ＭＳ 明朝"/>
                <a:cs typeface="Times New Roman"/>
              </a:rPr>
              <a:t>手順書＜モデル＞</a:t>
            </a:r>
            <a:r>
              <a:rPr lang="ja-JP" altLang="ja-JP" sz="1800" b="1" dirty="0" smtClean="0">
                <a:solidFill>
                  <a:srgbClr val="000000"/>
                </a:solidFill>
                <a:latin typeface="Century"/>
                <a:ea typeface="ＭＳ 明朝"/>
                <a:cs typeface="Times New Roman"/>
              </a:rPr>
              <a:t>』</a:t>
            </a:r>
            <a:r>
              <a:rPr lang="ja-JP" altLang="en-US" sz="1800" b="1" dirty="0" smtClean="0">
                <a:solidFill>
                  <a:srgbClr val="000000"/>
                </a:solidFill>
                <a:latin typeface="Century"/>
                <a:ea typeface="ＭＳ 明朝"/>
                <a:cs typeface="Times New Roman"/>
              </a:rPr>
              <a:t>の改訂</a:t>
            </a:r>
            <a:endParaRPr lang="ja-JP" altLang="ja-JP" sz="1800" kern="100" dirty="0">
              <a:latin typeface="Century"/>
              <a:ea typeface="ＭＳ 明朝"/>
              <a:cs typeface="Times New Roman"/>
            </a:endParaRPr>
          </a:p>
        </p:txBody>
      </p:sp>
      <p:graphicFrame>
        <p:nvGraphicFramePr>
          <p:cNvPr id="9" name="表 8"/>
          <p:cNvGraphicFramePr>
            <a:graphicFrameLocks noGrp="1"/>
          </p:cNvGraphicFramePr>
          <p:nvPr>
            <p:extLst>
              <p:ext uri="{D42A27DB-BD31-4B8C-83A1-F6EECF244321}">
                <p14:modId xmlns:p14="http://schemas.microsoft.com/office/powerpoint/2010/main" val="1071620356"/>
              </p:ext>
            </p:extLst>
          </p:nvPr>
        </p:nvGraphicFramePr>
        <p:xfrm>
          <a:off x="504478" y="5635529"/>
          <a:ext cx="1465756" cy="352904"/>
        </p:xfrm>
        <a:graphic>
          <a:graphicData uri="http://schemas.openxmlformats.org/drawingml/2006/table">
            <a:tbl>
              <a:tblPr firstRow="1" bandRow="1">
                <a:tableStyleId>{616DA210-FB5B-4158-B5E0-FEB733F419BA}</a:tableStyleId>
              </a:tblPr>
              <a:tblGrid>
                <a:gridCol w="241436">
                  <a:extLst>
                    <a:ext uri="{9D8B030D-6E8A-4147-A177-3AD203B41FA5}">
                      <a16:colId xmlns:a16="http://schemas.microsoft.com/office/drawing/2014/main" val="20000"/>
                    </a:ext>
                  </a:extLst>
                </a:gridCol>
                <a:gridCol w="977407">
                  <a:extLst>
                    <a:ext uri="{9D8B030D-6E8A-4147-A177-3AD203B41FA5}">
                      <a16:colId xmlns:a16="http://schemas.microsoft.com/office/drawing/2014/main" val="20001"/>
                    </a:ext>
                  </a:extLst>
                </a:gridCol>
                <a:gridCol w="246913">
                  <a:extLst>
                    <a:ext uri="{9D8B030D-6E8A-4147-A177-3AD203B41FA5}">
                      <a16:colId xmlns:a16="http://schemas.microsoft.com/office/drawing/2014/main" val="20002"/>
                    </a:ext>
                  </a:extLst>
                </a:gridCol>
              </a:tblGrid>
              <a:tr h="352904">
                <a:tc>
                  <a:txBody>
                    <a:bodyPr/>
                    <a:lstStyle/>
                    <a:p>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kumimoji="1" lang="ja-JP" altLang="en-US" sz="1600" dirty="0" smtClean="0"/>
                        <a:t>２．背景</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559638" y="6090727"/>
            <a:ext cx="6857608" cy="537282"/>
          </a:xfrm>
          <a:prstGeom prst="rect">
            <a:avLst/>
          </a:prstGeom>
          <a:noFill/>
        </p:spPr>
        <p:txBody>
          <a:bodyPr wrap="square" lIns="105366" tIns="52683" rIns="105366" bIns="52683" rtlCol="0">
            <a:spAutoFit/>
          </a:bodyPr>
          <a:lstStyle/>
          <a:p>
            <a:pPr marL="208537" indent="-208537"/>
            <a:r>
              <a:rPr lang="ja-JP" altLang="en-US" sz="1400" dirty="0" smtClean="0"/>
              <a:t>○</a:t>
            </a:r>
            <a:r>
              <a:rPr lang="en-US" altLang="ja-JP" sz="1400" dirty="0" smtClean="0"/>
              <a:t>『</a:t>
            </a:r>
            <a:r>
              <a:rPr lang="ja-JP" altLang="en-US" sz="1400" dirty="0" smtClean="0"/>
              <a:t>ＧＭＰ指摘事項ノート</a:t>
            </a:r>
            <a:r>
              <a:rPr lang="en-US" altLang="ja-JP" sz="1400" dirty="0" smtClean="0"/>
              <a:t>』</a:t>
            </a:r>
            <a:r>
              <a:rPr lang="ja-JP" altLang="en-US" sz="1400" dirty="0" smtClean="0"/>
              <a:t>は平成</a:t>
            </a:r>
            <a:r>
              <a:rPr lang="en-US" altLang="ja-JP" sz="1400" dirty="0" smtClean="0">
                <a:latin typeface="+mn-ea"/>
              </a:rPr>
              <a:t>22</a:t>
            </a:r>
            <a:r>
              <a:rPr lang="ja-JP" altLang="en-US" sz="1400" dirty="0" smtClean="0"/>
              <a:t>年に改訂されて以降、７年間改訂されていない。</a:t>
            </a:r>
            <a:endParaRPr lang="en-US" altLang="ja-JP" sz="1400" dirty="0" smtClean="0"/>
          </a:p>
          <a:p>
            <a:pPr marL="208537" indent="-208537"/>
            <a:r>
              <a:rPr lang="ja-JP" altLang="en-US" sz="1400" dirty="0" smtClean="0"/>
              <a:t>○ＧＭＰ</a:t>
            </a:r>
            <a:r>
              <a:rPr lang="ja-JP" altLang="en-US" sz="1400" dirty="0"/>
              <a:t>省令</a:t>
            </a:r>
            <a:r>
              <a:rPr lang="ja-JP" altLang="en-US" sz="1400" dirty="0" smtClean="0"/>
              <a:t>については、国際整合の観点から、近年、数多くの通知等が発出されている。</a:t>
            </a:r>
            <a:endParaRPr lang="en-US" altLang="ja-JP" sz="1400" dirty="0"/>
          </a:p>
        </p:txBody>
      </p:sp>
      <p:graphicFrame>
        <p:nvGraphicFramePr>
          <p:cNvPr id="16" name="表 15"/>
          <p:cNvGraphicFramePr>
            <a:graphicFrameLocks noGrp="1"/>
          </p:cNvGraphicFramePr>
          <p:nvPr>
            <p:extLst>
              <p:ext uri="{D42A27DB-BD31-4B8C-83A1-F6EECF244321}">
                <p14:modId xmlns:p14="http://schemas.microsoft.com/office/powerpoint/2010/main" val="971897577"/>
              </p:ext>
            </p:extLst>
          </p:nvPr>
        </p:nvGraphicFramePr>
        <p:xfrm>
          <a:off x="501673" y="7032311"/>
          <a:ext cx="3034614" cy="343278"/>
        </p:xfrm>
        <a:graphic>
          <a:graphicData uri="http://schemas.openxmlformats.org/drawingml/2006/table">
            <a:tbl>
              <a:tblPr firstRow="1" bandRow="1">
                <a:tableStyleId>{616DA210-FB5B-4158-B5E0-FEB733F419BA}</a:tableStyleId>
              </a:tblPr>
              <a:tblGrid>
                <a:gridCol w="250162">
                  <a:extLst>
                    <a:ext uri="{9D8B030D-6E8A-4147-A177-3AD203B41FA5}">
                      <a16:colId xmlns:a16="http://schemas.microsoft.com/office/drawing/2014/main" val="20000"/>
                    </a:ext>
                  </a:extLst>
                </a:gridCol>
                <a:gridCol w="2543016">
                  <a:extLst>
                    <a:ext uri="{9D8B030D-6E8A-4147-A177-3AD203B41FA5}">
                      <a16:colId xmlns:a16="http://schemas.microsoft.com/office/drawing/2014/main" val="20001"/>
                    </a:ext>
                  </a:extLst>
                </a:gridCol>
                <a:gridCol w="241436">
                  <a:extLst>
                    <a:ext uri="{9D8B030D-6E8A-4147-A177-3AD203B41FA5}">
                      <a16:colId xmlns:a16="http://schemas.microsoft.com/office/drawing/2014/main" val="20002"/>
                    </a:ext>
                  </a:extLst>
                </a:gridCol>
              </a:tblGrid>
              <a:tr h="327975">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kumimoji="1" lang="ja-JP" altLang="en-US" sz="1600" dirty="0" smtClean="0"/>
                        <a:t>３．平成３０年度の取り組み</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endParaRPr kumimoji="1" lang="ja-JP" altLang="en-US" sz="13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bl>
          </a:graphicData>
        </a:graphic>
      </p:graphicFrame>
      <p:sp>
        <p:nvSpPr>
          <p:cNvPr id="57" name="テキスト ボックス 56"/>
          <p:cNvSpPr txBox="1"/>
          <p:nvPr/>
        </p:nvSpPr>
        <p:spPr>
          <a:xfrm>
            <a:off x="535960" y="7526198"/>
            <a:ext cx="6881286" cy="752726"/>
          </a:xfrm>
          <a:prstGeom prst="rect">
            <a:avLst/>
          </a:prstGeom>
          <a:noFill/>
        </p:spPr>
        <p:txBody>
          <a:bodyPr wrap="square" lIns="105366" tIns="52683" rIns="105366" bIns="52683" rtlCol="0">
            <a:spAutoFit/>
          </a:bodyPr>
          <a:lstStyle/>
          <a:p>
            <a:pPr marL="208537" indent="-208537"/>
            <a:r>
              <a:rPr lang="ja-JP" altLang="en-US" sz="1400" dirty="0"/>
              <a:t>○昨年度に抽出した指摘事項に、指摘の背景、根拠省令等及び補足資料を加え、新たな追加事例を作成するとともに、現行の内容を全面的に見直し、現在の法規制に合わせての修正、一部</a:t>
            </a:r>
            <a:r>
              <a:rPr lang="en-US" altLang="ja-JP" sz="1400" dirty="0"/>
              <a:t>GMP</a:t>
            </a:r>
            <a:r>
              <a:rPr lang="ja-JP" altLang="en-US" sz="1400" dirty="0"/>
              <a:t>指摘事項ノートの削除等を</a:t>
            </a:r>
            <a:r>
              <a:rPr lang="ja-JP" altLang="en-US" sz="1400" dirty="0" smtClean="0"/>
              <a:t>行った。（追加：１９事例、削除：８事例）</a:t>
            </a:r>
            <a:endParaRPr lang="en-US" altLang="ja-JP" sz="1400" dirty="0"/>
          </a:p>
        </p:txBody>
      </p:sp>
      <p:sp>
        <p:nvSpPr>
          <p:cNvPr id="59" name="テキスト ボックス 58"/>
          <p:cNvSpPr txBox="1"/>
          <p:nvPr/>
        </p:nvSpPr>
        <p:spPr>
          <a:xfrm>
            <a:off x="7864912" y="5009742"/>
            <a:ext cx="6708119" cy="968169"/>
          </a:xfrm>
          <a:prstGeom prst="rect">
            <a:avLst/>
          </a:prstGeom>
          <a:noFill/>
        </p:spPr>
        <p:txBody>
          <a:bodyPr wrap="square" lIns="105366" tIns="52683" rIns="105366" bIns="52683" rtlCol="0">
            <a:spAutoFit/>
          </a:bodyPr>
          <a:lstStyle/>
          <a:p>
            <a:pPr marL="177800" indent="-177800"/>
            <a:r>
              <a:rPr lang="ja-JP" altLang="en-US" sz="1400" dirty="0" smtClean="0"/>
              <a:t>○一昨年実施したアンケートで</a:t>
            </a:r>
            <a:r>
              <a:rPr lang="en-US" altLang="ja-JP" sz="1400" dirty="0"/>
              <a:t>『</a:t>
            </a:r>
            <a:r>
              <a:rPr lang="ja-JP" altLang="en-US" sz="1400" dirty="0"/>
              <a:t>医薬品製造販売業ＧＱＰ／ＧＶＰ手順書＜モデル＞</a:t>
            </a:r>
            <a:r>
              <a:rPr lang="en-US" altLang="ja-JP" sz="1400" dirty="0" smtClean="0"/>
              <a:t>』</a:t>
            </a:r>
            <a:r>
              <a:rPr lang="ja-JP" altLang="en-US" sz="1400" dirty="0" smtClean="0"/>
              <a:t>の</a:t>
            </a:r>
            <a:r>
              <a:rPr lang="en-US" altLang="ja-JP" sz="1400" dirty="0" smtClean="0"/>
              <a:t/>
            </a:r>
            <a:br>
              <a:rPr lang="en-US" altLang="ja-JP" sz="1400" dirty="0" smtClean="0"/>
            </a:br>
            <a:r>
              <a:rPr lang="ja-JP" altLang="en-US" sz="1400" dirty="0" smtClean="0"/>
              <a:t>全面的な見直し等を希望</a:t>
            </a:r>
            <a:r>
              <a:rPr lang="ja-JP" altLang="en-US" sz="1400" dirty="0"/>
              <a:t>する声が多かった</a:t>
            </a:r>
            <a:r>
              <a:rPr lang="ja-JP" altLang="en-US" sz="1400" dirty="0" smtClean="0"/>
              <a:t>。</a:t>
            </a:r>
            <a:endParaRPr lang="en-US" altLang="ja-JP" sz="1400" dirty="0" smtClean="0"/>
          </a:p>
          <a:p>
            <a:pPr marL="177800" indent="-177800"/>
            <a:r>
              <a:rPr lang="ja-JP" altLang="en-US" sz="1400" dirty="0" smtClean="0"/>
              <a:t>○一昨年度</a:t>
            </a:r>
            <a:r>
              <a:rPr lang="en-US" altLang="ja-JP" sz="1400" dirty="0"/>
              <a:t>『</a:t>
            </a:r>
            <a:r>
              <a:rPr lang="ja-JP" altLang="en-US" sz="1400" dirty="0"/>
              <a:t>ＧＱＰ／ＧＶＰ指摘事項ノート</a:t>
            </a:r>
            <a:r>
              <a:rPr lang="en-US" altLang="ja-JP" sz="1400" dirty="0" smtClean="0"/>
              <a:t>』</a:t>
            </a:r>
            <a:r>
              <a:rPr lang="en-US" altLang="ja-JP" sz="1400" baseline="30000" dirty="0" smtClean="0"/>
              <a:t>※</a:t>
            </a:r>
            <a:r>
              <a:rPr lang="ja-JP" altLang="en-US" sz="1400" dirty="0" smtClean="0"/>
              <a:t>を改訂し、事例を追加したため、当該内容を盛り込んだ手順書の内容に改訂すべきとの意見があった。</a:t>
            </a:r>
            <a:endParaRPr lang="en-US" altLang="ja-JP" sz="1400" dirty="0" smtClean="0"/>
          </a:p>
        </p:txBody>
      </p:sp>
      <p:graphicFrame>
        <p:nvGraphicFramePr>
          <p:cNvPr id="32" name="表 31"/>
          <p:cNvGraphicFramePr>
            <a:graphicFrameLocks noGrp="1"/>
          </p:cNvGraphicFramePr>
          <p:nvPr>
            <p:extLst>
              <p:ext uri="{D42A27DB-BD31-4B8C-83A1-F6EECF244321}">
                <p14:modId xmlns:p14="http://schemas.microsoft.com/office/powerpoint/2010/main" val="3872883635"/>
              </p:ext>
            </p:extLst>
          </p:nvPr>
        </p:nvGraphicFramePr>
        <p:xfrm>
          <a:off x="7841274" y="6427240"/>
          <a:ext cx="3023756" cy="343278"/>
        </p:xfrm>
        <a:graphic>
          <a:graphicData uri="http://schemas.openxmlformats.org/drawingml/2006/table">
            <a:tbl>
              <a:tblPr firstRow="1" bandRow="1">
                <a:tableStyleId>{616DA210-FB5B-4158-B5E0-FEB733F419BA}</a:tableStyleId>
              </a:tblPr>
              <a:tblGrid>
                <a:gridCol w="246240">
                  <a:extLst>
                    <a:ext uri="{9D8B030D-6E8A-4147-A177-3AD203B41FA5}">
                      <a16:colId xmlns:a16="http://schemas.microsoft.com/office/drawing/2014/main" val="20000"/>
                    </a:ext>
                  </a:extLst>
                </a:gridCol>
                <a:gridCol w="2536080">
                  <a:extLst>
                    <a:ext uri="{9D8B030D-6E8A-4147-A177-3AD203B41FA5}">
                      <a16:colId xmlns:a16="http://schemas.microsoft.com/office/drawing/2014/main" val="20001"/>
                    </a:ext>
                  </a:extLst>
                </a:gridCol>
                <a:gridCol w="241436">
                  <a:extLst>
                    <a:ext uri="{9D8B030D-6E8A-4147-A177-3AD203B41FA5}">
                      <a16:colId xmlns:a16="http://schemas.microsoft.com/office/drawing/2014/main" val="20002"/>
                    </a:ext>
                  </a:extLst>
                </a:gridCol>
              </a:tblGrid>
              <a:tr h="225549">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600" dirty="0" smtClean="0"/>
                        <a:t>３．平成３０年度の取り組み</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bl>
          </a:graphicData>
        </a:graphic>
      </p:graphicFrame>
      <p:sp>
        <p:nvSpPr>
          <p:cNvPr id="35" name="テキスト ボックス 34"/>
          <p:cNvSpPr txBox="1"/>
          <p:nvPr/>
        </p:nvSpPr>
        <p:spPr>
          <a:xfrm>
            <a:off x="7852759" y="6773185"/>
            <a:ext cx="6700242" cy="1183613"/>
          </a:xfrm>
          <a:prstGeom prst="rect">
            <a:avLst/>
          </a:prstGeom>
          <a:noFill/>
        </p:spPr>
        <p:txBody>
          <a:bodyPr wrap="square" lIns="105366" tIns="52683" rIns="105366" bIns="52683" rtlCol="0">
            <a:spAutoFit/>
          </a:bodyPr>
          <a:lstStyle/>
          <a:p>
            <a:pPr marL="208537" indent="-208537"/>
            <a:r>
              <a:rPr lang="ja-JP" altLang="en-US" sz="1400" dirty="0"/>
              <a:t>○昨年度に整理した改訂が必要な箇所について、具体的なモデル手順を作成した</a:t>
            </a:r>
            <a:r>
              <a:rPr lang="ja-JP" altLang="en-US" sz="1400" dirty="0" smtClean="0"/>
              <a:t>。</a:t>
            </a:r>
            <a:endParaRPr lang="en-US" altLang="ja-JP" sz="1400" dirty="0" smtClean="0"/>
          </a:p>
          <a:p>
            <a:pPr marL="208537" indent="-208537"/>
            <a:r>
              <a:rPr lang="ja-JP" altLang="en-US" sz="1400" dirty="0" smtClean="0"/>
              <a:t>（主な改訂点）</a:t>
            </a:r>
            <a:endParaRPr lang="en-US" altLang="ja-JP" sz="1400" dirty="0" smtClean="0"/>
          </a:p>
          <a:p>
            <a:pPr marL="285750" indent="-285750">
              <a:buFont typeface="Wingdings" panose="05000000000000000000" pitchFamily="2" charset="2"/>
              <a:buChar char="Ø"/>
            </a:pPr>
            <a:r>
              <a:rPr lang="ja-JP" altLang="en-US" sz="1400" dirty="0" smtClean="0"/>
              <a:t>医薬品リスク管理に関する具体的な手順を追加</a:t>
            </a:r>
            <a:endParaRPr lang="en-US" altLang="ja-JP" sz="1400" dirty="0" smtClean="0"/>
          </a:p>
          <a:p>
            <a:pPr marL="285750" indent="-285750">
              <a:buFont typeface="Wingdings" panose="05000000000000000000" pitchFamily="2" charset="2"/>
              <a:buChar char="Ø"/>
            </a:pPr>
            <a:r>
              <a:rPr lang="ja-JP" altLang="en-US" sz="1400" dirty="0" smtClean="0"/>
              <a:t>薬生発</a:t>
            </a:r>
            <a:r>
              <a:rPr lang="en-US" altLang="ja-JP" sz="1400" dirty="0" smtClean="0"/>
              <a:t>0626</a:t>
            </a:r>
            <a:r>
              <a:rPr lang="ja-JP" altLang="en-US" sz="1400" dirty="0" smtClean="0"/>
              <a:t>第３号「医薬品の製造販売業者における三役の適切な業務実施について」</a:t>
            </a:r>
            <a:r>
              <a:rPr lang="en-US" altLang="ja-JP" sz="1400" baseline="30000" dirty="0" smtClean="0"/>
              <a:t>※</a:t>
            </a:r>
            <a:r>
              <a:rPr lang="ja-JP" altLang="en-US" sz="1400" dirty="0" smtClean="0"/>
              <a:t>に対応した内容を追加</a:t>
            </a:r>
            <a:endParaRPr lang="en-US" altLang="ja-JP" sz="1400" dirty="0" smtClean="0"/>
          </a:p>
        </p:txBody>
      </p:sp>
      <p:graphicFrame>
        <p:nvGraphicFramePr>
          <p:cNvPr id="66" name="表 65"/>
          <p:cNvGraphicFramePr>
            <a:graphicFrameLocks noGrp="1"/>
          </p:cNvGraphicFramePr>
          <p:nvPr>
            <p:extLst>
              <p:ext uri="{D42A27DB-BD31-4B8C-83A1-F6EECF244321}">
                <p14:modId xmlns:p14="http://schemas.microsoft.com/office/powerpoint/2010/main" val="927582392"/>
              </p:ext>
            </p:extLst>
          </p:nvPr>
        </p:nvGraphicFramePr>
        <p:xfrm>
          <a:off x="483947" y="1283856"/>
          <a:ext cx="3353761" cy="352904"/>
        </p:xfrm>
        <a:graphic>
          <a:graphicData uri="http://schemas.openxmlformats.org/drawingml/2006/table">
            <a:tbl>
              <a:tblPr firstRow="1" bandRow="1">
                <a:tableStyleId>{616DA210-FB5B-4158-B5E0-FEB733F419BA}</a:tableStyleId>
              </a:tblPr>
              <a:tblGrid>
                <a:gridCol w="253148">
                  <a:extLst>
                    <a:ext uri="{9D8B030D-6E8A-4147-A177-3AD203B41FA5}">
                      <a16:colId xmlns:a16="http://schemas.microsoft.com/office/drawing/2014/main" val="20000"/>
                    </a:ext>
                  </a:extLst>
                </a:gridCol>
                <a:gridCol w="2859177">
                  <a:extLst>
                    <a:ext uri="{9D8B030D-6E8A-4147-A177-3AD203B41FA5}">
                      <a16:colId xmlns:a16="http://schemas.microsoft.com/office/drawing/2014/main" val="20001"/>
                    </a:ext>
                  </a:extLst>
                </a:gridCol>
                <a:gridCol w="241436">
                  <a:extLst>
                    <a:ext uri="{9D8B030D-6E8A-4147-A177-3AD203B41FA5}">
                      <a16:colId xmlns:a16="http://schemas.microsoft.com/office/drawing/2014/main" val="20002"/>
                    </a:ext>
                  </a:extLst>
                </a:gridCol>
              </a:tblGrid>
              <a:tr h="352904">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kumimoji="1" lang="ja-JP" altLang="en-US" sz="1600" dirty="0" smtClean="0"/>
                        <a:t>１．</a:t>
                      </a:r>
                      <a:r>
                        <a:rPr kumimoji="1" lang="en-US" altLang="ja-JP" sz="1600" dirty="0" smtClean="0"/>
                        <a:t>『</a:t>
                      </a:r>
                      <a:r>
                        <a:rPr kumimoji="1" lang="ja-JP" altLang="en-US" sz="1600" dirty="0" smtClean="0"/>
                        <a:t>ＧＭＰ指摘事項ノート</a:t>
                      </a:r>
                      <a:r>
                        <a:rPr kumimoji="1" lang="en-US" altLang="ja-JP" sz="1600" dirty="0" smtClean="0"/>
                        <a:t>』</a:t>
                      </a:r>
                      <a:r>
                        <a:rPr kumimoji="1" lang="ja-JP" altLang="en-US" sz="1600" dirty="0" smtClean="0"/>
                        <a:t>とは</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bl>
          </a:graphicData>
        </a:graphic>
      </p:graphicFrame>
      <p:sp>
        <p:nvSpPr>
          <p:cNvPr id="67" name="テキスト ボックス 66"/>
          <p:cNvSpPr txBox="1"/>
          <p:nvPr/>
        </p:nvSpPr>
        <p:spPr>
          <a:xfrm>
            <a:off x="7864911" y="1617798"/>
            <a:ext cx="6708120" cy="968169"/>
          </a:xfrm>
          <a:prstGeom prst="rect">
            <a:avLst/>
          </a:prstGeom>
          <a:noFill/>
        </p:spPr>
        <p:txBody>
          <a:bodyPr wrap="square" lIns="105366" tIns="52683" rIns="105366" bIns="52683" rtlCol="0">
            <a:spAutoFit/>
          </a:bodyPr>
          <a:lstStyle/>
          <a:p>
            <a:pPr marL="208537" indent="-208537"/>
            <a:r>
              <a:rPr lang="ja-JP" altLang="en-US" sz="1400" dirty="0" smtClean="0"/>
              <a:t>○</a:t>
            </a:r>
            <a:r>
              <a:rPr lang="en-US" altLang="ja-JP" sz="1400" dirty="0" smtClean="0"/>
              <a:t>『</a:t>
            </a:r>
            <a:r>
              <a:rPr lang="ja-JP" altLang="en-US" sz="1400" dirty="0" smtClean="0"/>
              <a:t>医薬品</a:t>
            </a:r>
            <a:r>
              <a:rPr lang="ja-JP" altLang="en-US" sz="1400" dirty="0"/>
              <a:t>製造販売業ＧＱＰ／ＧＶＰ手順書＜モデル</a:t>
            </a:r>
            <a:r>
              <a:rPr lang="ja-JP" altLang="en-US" sz="1400" dirty="0" smtClean="0"/>
              <a:t>＞</a:t>
            </a:r>
            <a:r>
              <a:rPr lang="en-US" altLang="ja-JP" sz="1400" dirty="0" smtClean="0"/>
              <a:t>』</a:t>
            </a:r>
            <a:r>
              <a:rPr lang="ja-JP" altLang="en-US" sz="1400" dirty="0"/>
              <a:t>（</a:t>
            </a:r>
            <a:r>
              <a:rPr lang="ja-JP" altLang="en-US" sz="1400" dirty="0" smtClean="0"/>
              <a:t>平成１６年初版作成）とは、</a:t>
            </a:r>
            <a:r>
              <a:rPr lang="en-US" altLang="ja-JP" sz="1400" dirty="0" smtClean="0"/>
              <a:t/>
            </a:r>
            <a:br>
              <a:rPr lang="en-US" altLang="ja-JP" sz="1400" dirty="0" smtClean="0"/>
            </a:br>
            <a:r>
              <a:rPr lang="ja-JP" altLang="en-US" sz="1400" dirty="0" smtClean="0"/>
              <a:t>製造</a:t>
            </a:r>
            <a:r>
              <a:rPr lang="ja-JP" altLang="en-US" sz="1400" dirty="0"/>
              <a:t>販売業の許可要件と</a:t>
            </a:r>
            <a:r>
              <a:rPr lang="ja-JP" altLang="en-US" sz="1400" dirty="0" smtClean="0"/>
              <a:t>してＧＱＰ／ＧＶＰ省令</a:t>
            </a:r>
            <a:r>
              <a:rPr lang="en-US" altLang="ja-JP" sz="1400" baseline="30000" dirty="0" smtClean="0"/>
              <a:t>※</a:t>
            </a:r>
            <a:r>
              <a:rPr lang="ja-JP" altLang="en-US" sz="1400" dirty="0" smtClean="0"/>
              <a:t>にて作成が</a:t>
            </a:r>
            <a:r>
              <a:rPr lang="ja-JP" altLang="en-US" sz="1400" dirty="0"/>
              <a:t>求められている、</a:t>
            </a:r>
            <a:r>
              <a:rPr lang="ja-JP" altLang="en-US" sz="1400" dirty="0" smtClean="0"/>
              <a:t>品質管理業務及び製造販売後安全管理業務を</a:t>
            </a:r>
            <a:r>
              <a:rPr lang="ja-JP" altLang="en-US" sz="1400" dirty="0"/>
              <a:t>適正かつ円滑に実施するための手順書のモデルを示した</a:t>
            </a:r>
            <a:r>
              <a:rPr lang="ja-JP" altLang="en-US" sz="1400" dirty="0" smtClean="0"/>
              <a:t>ものである。</a:t>
            </a:r>
            <a:endParaRPr lang="ja-JP" altLang="en-US" sz="1400" dirty="0"/>
          </a:p>
        </p:txBody>
      </p:sp>
      <p:graphicFrame>
        <p:nvGraphicFramePr>
          <p:cNvPr id="68" name="表 67"/>
          <p:cNvGraphicFramePr>
            <a:graphicFrameLocks noGrp="1"/>
          </p:cNvGraphicFramePr>
          <p:nvPr>
            <p:extLst>
              <p:ext uri="{D42A27DB-BD31-4B8C-83A1-F6EECF244321}">
                <p14:modId xmlns:p14="http://schemas.microsoft.com/office/powerpoint/2010/main" val="537763589"/>
              </p:ext>
            </p:extLst>
          </p:nvPr>
        </p:nvGraphicFramePr>
        <p:xfrm>
          <a:off x="7869338" y="1254892"/>
          <a:ext cx="5979726" cy="352904"/>
        </p:xfrm>
        <a:graphic>
          <a:graphicData uri="http://schemas.openxmlformats.org/drawingml/2006/table">
            <a:tbl>
              <a:tblPr firstRow="1" bandRow="1">
                <a:tableStyleId>{616DA210-FB5B-4158-B5E0-FEB733F419BA}</a:tableStyleId>
              </a:tblPr>
              <a:tblGrid>
                <a:gridCol w="241436">
                  <a:extLst>
                    <a:ext uri="{9D8B030D-6E8A-4147-A177-3AD203B41FA5}">
                      <a16:colId xmlns:a16="http://schemas.microsoft.com/office/drawing/2014/main" val="20000"/>
                    </a:ext>
                  </a:extLst>
                </a:gridCol>
                <a:gridCol w="5496854">
                  <a:extLst>
                    <a:ext uri="{9D8B030D-6E8A-4147-A177-3AD203B41FA5}">
                      <a16:colId xmlns:a16="http://schemas.microsoft.com/office/drawing/2014/main" val="20001"/>
                    </a:ext>
                  </a:extLst>
                </a:gridCol>
                <a:gridCol w="241436">
                  <a:extLst>
                    <a:ext uri="{9D8B030D-6E8A-4147-A177-3AD203B41FA5}">
                      <a16:colId xmlns:a16="http://schemas.microsoft.com/office/drawing/2014/main" val="20002"/>
                    </a:ext>
                  </a:extLst>
                </a:gridCol>
              </a:tblGrid>
              <a:tr h="352904">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600" dirty="0" smtClean="0"/>
                        <a:t>１．</a:t>
                      </a:r>
                      <a:r>
                        <a:rPr kumimoji="1" lang="en-US" altLang="ja-JP" sz="1600" dirty="0" smtClean="0"/>
                        <a:t>『</a:t>
                      </a:r>
                      <a:r>
                        <a:rPr lang="ja-JP" altLang="en-US" sz="1600" dirty="0" smtClean="0"/>
                        <a:t>医薬品製造販売業ＧＱＰ／ＧＶＰ手順書＜モデル＞</a:t>
                      </a:r>
                      <a:r>
                        <a:rPr lang="en-US" altLang="ja-JP" sz="1600" dirty="0" smtClean="0"/>
                        <a:t>』</a:t>
                      </a:r>
                      <a:r>
                        <a:rPr lang="ja-JP" altLang="en-US" sz="1600" dirty="0" smtClean="0"/>
                        <a:t>とは</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bl>
          </a:graphicData>
        </a:graphic>
      </p:graphicFrame>
      <p:grpSp>
        <p:nvGrpSpPr>
          <p:cNvPr id="19" name="グループ化 18"/>
          <p:cNvGrpSpPr/>
          <p:nvPr/>
        </p:nvGrpSpPr>
        <p:grpSpPr>
          <a:xfrm>
            <a:off x="8072698" y="2656121"/>
            <a:ext cx="6354328" cy="1451076"/>
            <a:chOff x="8328949" y="2520773"/>
            <a:chExt cx="6354328" cy="1451076"/>
          </a:xfrm>
        </p:grpSpPr>
        <p:sp>
          <p:nvSpPr>
            <p:cNvPr id="25" name="右カーブ矢印 24"/>
            <p:cNvSpPr/>
            <p:nvPr/>
          </p:nvSpPr>
          <p:spPr>
            <a:xfrm rot="948772">
              <a:off x="8328949" y="2621252"/>
              <a:ext cx="547157" cy="761987"/>
            </a:xfrm>
            <a:prstGeom prst="curved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aphicFrame>
          <p:nvGraphicFramePr>
            <p:cNvPr id="13" name="図表 12"/>
            <p:cNvGraphicFramePr/>
            <p:nvPr>
              <p:extLst>
                <p:ext uri="{D42A27DB-BD31-4B8C-83A1-F6EECF244321}">
                  <p14:modId xmlns:p14="http://schemas.microsoft.com/office/powerpoint/2010/main" val="2364042006"/>
                </p:ext>
              </p:extLst>
            </p:nvPr>
          </p:nvGraphicFramePr>
          <p:xfrm>
            <a:off x="8783736" y="2988256"/>
            <a:ext cx="5899541" cy="9617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1" name="角丸四角形 40"/>
            <p:cNvSpPr/>
            <p:nvPr/>
          </p:nvSpPr>
          <p:spPr>
            <a:xfrm>
              <a:off x="9872343" y="2730284"/>
              <a:ext cx="4323906" cy="320095"/>
            </a:xfrm>
            <a:prstGeom prst="roundRect">
              <a:avLst/>
            </a:prstGeom>
            <a:noFill/>
            <a:ln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dirty="0" smtClean="0">
                  <a:solidFill>
                    <a:schemeClr val="tx1"/>
                  </a:solidFill>
                  <a:latin typeface="ＭＳ Ｐゴシック" panose="020B0600070205080204" pitchFamily="50" charset="-128"/>
                  <a:ea typeface="ＭＳ Ｐゴシック" panose="020B0600070205080204" pitchFamily="50" charset="-128"/>
                </a:rPr>
                <a:t>ＧＱＰ／ＧＶＰ省令に基づいた手順書の作成が必要！</a:t>
              </a:r>
              <a:endParaRPr lang="ja-JP" altLang="en-US" sz="1400" u="sng" dirty="0">
                <a:solidFill>
                  <a:schemeClr val="tx1"/>
                </a:solidFill>
                <a:latin typeface="ＭＳ Ｐゴシック" panose="020B0600070205080204" pitchFamily="50" charset="-128"/>
                <a:ea typeface="ＭＳ Ｐゴシック" panose="020B0600070205080204" pitchFamily="50" charset="-128"/>
              </a:endParaRPr>
            </a:p>
          </p:txBody>
        </p:sp>
        <p:grpSp>
          <p:nvGrpSpPr>
            <p:cNvPr id="14" name="グループ化 13"/>
            <p:cNvGrpSpPr/>
            <p:nvPr/>
          </p:nvGrpSpPr>
          <p:grpSpPr>
            <a:xfrm>
              <a:off x="8783736" y="2520773"/>
              <a:ext cx="1343285" cy="698316"/>
              <a:chOff x="9217446" y="2599090"/>
              <a:chExt cx="1343285" cy="698316"/>
            </a:xfrm>
          </p:grpSpPr>
          <p:sp>
            <p:nvSpPr>
              <p:cNvPr id="2" name="爆発 2 1"/>
              <p:cNvSpPr/>
              <p:nvPr/>
            </p:nvSpPr>
            <p:spPr>
              <a:xfrm>
                <a:off x="9217446" y="2599090"/>
                <a:ext cx="1339354" cy="698316"/>
              </a:xfrm>
              <a:prstGeom prst="irregularSeal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p:cNvSpPr txBox="1"/>
              <p:nvPr/>
            </p:nvSpPr>
            <p:spPr>
              <a:xfrm rot="20868936">
                <a:off x="9447728" y="2794827"/>
                <a:ext cx="1113003" cy="276999"/>
              </a:xfrm>
              <a:prstGeom prst="rect">
                <a:avLst/>
              </a:prstGeom>
              <a:noFill/>
            </p:spPr>
            <p:txBody>
              <a:bodyPr wrap="square" rtlCol="0">
                <a:spAutoFit/>
              </a:bodyPr>
              <a:lstStyle/>
              <a:p>
                <a:r>
                  <a:rPr lang="ja-JP" altLang="en-US" sz="1200" dirty="0" smtClean="0">
                    <a:latin typeface="ＭＳ ゴシック" panose="020B0609070205080204" pitchFamily="49" charset="-128"/>
                    <a:ea typeface="ＭＳ ゴシック" panose="020B0609070205080204" pitchFamily="49" charset="-128"/>
                  </a:rPr>
                  <a:t>許可要件</a:t>
                </a:r>
                <a:endParaRPr lang="ja-JP" altLang="en-US" sz="1200" dirty="0">
                  <a:latin typeface="ＭＳ ゴシック" panose="020B0609070205080204" pitchFamily="49" charset="-128"/>
                  <a:ea typeface="ＭＳ ゴシック" panose="020B0609070205080204" pitchFamily="49" charset="-128"/>
                </a:endParaRPr>
              </a:p>
            </p:txBody>
          </p:sp>
        </p:grpSp>
        <p:sp>
          <p:nvSpPr>
            <p:cNvPr id="20" name="左中かっこ 19"/>
            <p:cNvSpPr/>
            <p:nvPr/>
          </p:nvSpPr>
          <p:spPr>
            <a:xfrm rot="16200000">
              <a:off x="10489399" y="1995818"/>
              <a:ext cx="220138" cy="3731923"/>
            </a:xfrm>
            <a:prstGeom prst="leftBrace">
              <a:avLst/>
            </a:prstGeom>
            <a:ln>
              <a:solidFill>
                <a:schemeClr val="tx1"/>
              </a:solidFill>
            </a:ln>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pSp>
      <p:graphicFrame>
        <p:nvGraphicFramePr>
          <p:cNvPr id="58" name="表 57"/>
          <p:cNvGraphicFramePr>
            <a:graphicFrameLocks noGrp="1"/>
          </p:cNvGraphicFramePr>
          <p:nvPr>
            <p:extLst>
              <p:ext uri="{D42A27DB-BD31-4B8C-83A1-F6EECF244321}">
                <p14:modId xmlns:p14="http://schemas.microsoft.com/office/powerpoint/2010/main" val="4136210621"/>
              </p:ext>
            </p:extLst>
          </p:nvPr>
        </p:nvGraphicFramePr>
        <p:xfrm>
          <a:off x="7844882" y="4684605"/>
          <a:ext cx="1447047" cy="343278"/>
        </p:xfrm>
        <a:graphic>
          <a:graphicData uri="http://schemas.openxmlformats.org/drawingml/2006/table">
            <a:tbl>
              <a:tblPr firstRow="1" bandRow="1">
                <a:tableStyleId>{616DA210-FB5B-4158-B5E0-FEB733F419BA}</a:tableStyleId>
              </a:tblPr>
              <a:tblGrid>
                <a:gridCol w="241436">
                  <a:extLst>
                    <a:ext uri="{9D8B030D-6E8A-4147-A177-3AD203B41FA5}">
                      <a16:colId xmlns:a16="http://schemas.microsoft.com/office/drawing/2014/main" val="20000"/>
                    </a:ext>
                  </a:extLst>
                </a:gridCol>
                <a:gridCol w="962809">
                  <a:extLst>
                    <a:ext uri="{9D8B030D-6E8A-4147-A177-3AD203B41FA5}">
                      <a16:colId xmlns:a16="http://schemas.microsoft.com/office/drawing/2014/main" val="20001"/>
                    </a:ext>
                  </a:extLst>
                </a:gridCol>
                <a:gridCol w="242802">
                  <a:extLst>
                    <a:ext uri="{9D8B030D-6E8A-4147-A177-3AD203B41FA5}">
                      <a16:colId xmlns:a16="http://schemas.microsoft.com/office/drawing/2014/main" val="20002"/>
                    </a:ext>
                  </a:extLst>
                </a:gridCol>
              </a:tblGrid>
              <a:tr h="332038">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600" dirty="0" smtClean="0"/>
                        <a:t>２．背景</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bl>
          </a:graphicData>
        </a:graphic>
      </p:graphicFrame>
      <p:sp>
        <p:nvSpPr>
          <p:cNvPr id="12" name="テキスト ボックス 11"/>
          <p:cNvSpPr txBox="1"/>
          <p:nvPr/>
        </p:nvSpPr>
        <p:spPr>
          <a:xfrm>
            <a:off x="5061800" y="1866366"/>
            <a:ext cx="2404946" cy="769441"/>
          </a:xfrm>
          <a:prstGeom prst="rect">
            <a:avLst/>
          </a:prstGeom>
          <a:noFill/>
        </p:spPr>
        <p:txBody>
          <a:bodyPr wrap="square" rtlCol="0">
            <a:spAutoFit/>
          </a:bodyPr>
          <a:lstStyle/>
          <a:p>
            <a:pPr marL="130175" indent="-130175"/>
            <a:r>
              <a:rPr lang="en-US" altLang="ja-JP" sz="1100" dirty="0" smtClean="0">
                <a:latin typeface="+mj-ea"/>
              </a:rPr>
              <a:t>※</a:t>
            </a:r>
            <a:r>
              <a:rPr lang="ja-JP" altLang="en-US" sz="1100" dirty="0" smtClean="0">
                <a:latin typeface="+mj-ea"/>
              </a:rPr>
              <a:t>指摘事項書</a:t>
            </a:r>
            <a:r>
              <a:rPr lang="ja-JP" altLang="ja-JP" sz="1100" dirty="0" smtClean="0">
                <a:latin typeface="+mj-ea"/>
              </a:rPr>
              <a:t>：</a:t>
            </a:r>
            <a:r>
              <a:rPr lang="en-US" altLang="ja-JP" sz="1100" dirty="0" smtClean="0">
                <a:latin typeface="+mj-ea"/>
              </a:rPr>
              <a:t/>
            </a:r>
            <a:br>
              <a:rPr lang="en-US" altLang="ja-JP" sz="1100" dirty="0" smtClean="0">
                <a:latin typeface="+mj-ea"/>
              </a:rPr>
            </a:br>
            <a:r>
              <a:rPr lang="ja-JP" altLang="en-US" sz="1100" dirty="0" smtClean="0">
                <a:latin typeface="+mj-ea"/>
              </a:rPr>
              <a:t>製造業調査時に、不備を発見した際に交付する、不備を是正させるための指示を記載した書類。</a:t>
            </a:r>
            <a:endParaRPr kumimoji="1" lang="ja-JP" altLang="en-US" sz="1100" dirty="0"/>
          </a:p>
        </p:txBody>
      </p:sp>
      <p:sp>
        <p:nvSpPr>
          <p:cNvPr id="60" name="テキスト ボックス 59"/>
          <p:cNvSpPr txBox="1"/>
          <p:nvPr/>
        </p:nvSpPr>
        <p:spPr>
          <a:xfrm>
            <a:off x="744862" y="4694146"/>
            <a:ext cx="3383948" cy="646331"/>
          </a:xfrm>
          <a:prstGeom prst="rect">
            <a:avLst/>
          </a:prstGeom>
          <a:noFill/>
        </p:spPr>
        <p:txBody>
          <a:bodyPr wrap="square" rtlCol="0">
            <a:spAutoFit/>
          </a:bodyPr>
          <a:lstStyle/>
          <a:p>
            <a:pPr marL="119063" indent="-119063"/>
            <a:r>
              <a:rPr lang="en-US" altLang="ja-JP" sz="1200" dirty="0">
                <a:latin typeface="+mj-ea"/>
              </a:rPr>
              <a:t>※</a:t>
            </a:r>
            <a:r>
              <a:rPr lang="en-US" altLang="ja-JP" sz="1200" dirty="0" smtClean="0">
                <a:latin typeface="+mj-ea"/>
              </a:rPr>
              <a:t>GMP</a:t>
            </a:r>
            <a:r>
              <a:rPr lang="ja-JP" altLang="en-US" sz="1200" dirty="0" smtClean="0">
                <a:latin typeface="+mj-ea"/>
              </a:rPr>
              <a:t>省令：</a:t>
            </a:r>
            <a:r>
              <a:rPr lang="en-US" altLang="ja-JP" sz="1200" dirty="0">
                <a:latin typeface="+mj-ea"/>
              </a:rPr>
              <a:t>Good Manufacturing </a:t>
            </a:r>
            <a:r>
              <a:rPr lang="en-US" altLang="ja-JP" sz="1200" dirty="0" smtClean="0">
                <a:latin typeface="+mj-ea"/>
              </a:rPr>
              <a:t>Practice</a:t>
            </a:r>
            <a:br>
              <a:rPr lang="en-US" altLang="ja-JP" sz="1200" dirty="0" smtClean="0">
                <a:latin typeface="+mj-ea"/>
              </a:rPr>
            </a:br>
            <a:r>
              <a:rPr lang="ja-JP" altLang="en-US" sz="1200" dirty="0" smtClean="0">
                <a:latin typeface="+mj-ea"/>
              </a:rPr>
              <a:t>医薬</a:t>
            </a:r>
            <a:r>
              <a:rPr lang="ja-JP" altLang="en-US" sz="1200" dirty="0">
                <a:latin typeface="+mj-ea"/>
              </a:rPr>
              <a:t>品等の製造管理及び品質管理の</a:t>
            </a:r>
            <a:r>
              <a:rPr lang="ja-JP" altLang="en-US" sz="1200" dirty="0" smtClean="0">
                <a:latin typeface="+mj-ea"/>
              </a:rPr>
              <a:t>基準</a:t>
            </a:r>
            <a:r>
              <a:rPr lang="en-US" altLang="ja-JP" sz="1200" dirty="0" smtClean="0">
                <a:latin typeface="+mj-ea"/>
              </a:rPr>
              <a:t/>
            </a:r>
            <a:br>
              <a:rPr lang="en-US" altLang="ja-JP" sz="1200" dirty="0" smtClean="0">
                <a:latin typeface="+mj-ea"/>
              </a:rPr>
            </a:br>
            <a:r>
              <a:rPr lang="ja-JP" altLang="en-US" sz="1200" dirty="0" smtClean="0">
                <a:latin typeface="+mj-ea"/>
              </a:rPr>
              <a:t>に</a:t>
            </a:r>
            <a:r>
              <a:rPr lang="ja-JP" altLang="en-US" sz="1200" dirty="0">
                <a:latin typeface="+mj-ea"/>
              </a:rPr>
              <a:t>関する</a:t>
            </a:r>
            <a:r>
              <a:rPr lang="ja-JP" altLang="en-US" sz="1200" dirty="0" smtClean="0">
                <a:latin typeface="+mj-ea"/>
              </a:rPr>
              <a:t>省令</a:t>
            </a:r>
            <a:endParaRPr lang="en-US" altLang="ja-JP" sz="1200" dirty="0">
              <a:latin typeface="+mj-ea"/>
            </a:endParaRPr>
          </a:p>
        </p:txBody>
      </p:sp>
      <p:sp>
        <p:nvSpPr>
          <p:cNvPr id="83" name="テキスト ボックス 82"/>
          <p:cNvSpPr txBox="1"/>
          <p:nvPr/>
        </p:nvSpPr>
        <p:spPr>
          <a:xfrm>
            <a:off x="7885364" y="4150041"/>
            <a:ext cx="3028748" cy="461665"/>
          </a:xfrm>
          <a:prstGeom prst="rect">
            <a:avLst/>
          </a:prstGeom>
          <a:noFill/>
        </p:spPr>
        <p:txBody>
          <a:bodyPr wrap="square" rtlCol="0">
            <a:spAutoFit/>
          </a:bodyPr>
          <a:lstStyle/>
          <a:p>
            <a:pPr marL="119063" indent="-119063"/>
            <a:r>
              <a:rPr lang="en-US" altLang="ja-JP" sz="1200" dirty="0">
                <a:latin typeface="+mj-ea"/>
              </a:rPr>
              <a:t>※</a:t>
            </a:r>
            <a:r>
              <a:rPr lang="en-US" altLang="ja-JP" sz="1200" dirty="0" smtClean="0">
                <a:latin typeface="+mj-ea"/>
              </a:rPr>
              <a:t>GQP</a:t>
            </a:r>
            <a:r>
              <a:rPr lang="ja-JP" altLang="en-US" sz="1200" dirty="0" smtClean="0">
                <a:latin typeface="+mj-ea"/>
              </a:rPr>
              <a:t>省令</a:t>
            </a:r>
            <a:r>
              <a:rPr lang="ja-JP" altLang="ja-JP" sz="1200" dirty="0" smtClean="0">
                <a:latin typeface="+mj-ea"/>
              </a:rPr>
              <a:t>：</a:t>
            </a:r>
            <a:r>
              <a:rPr lang="en-US" altLang="ja-JP" sz="1200" dirty="0" smtClean="0">
                <a:latin typeface="+mj-ea"/>
              </a:rPr>
              <a:t>Good </a:t>
            </a:r>
            <a:r>
              <a:rPr lang="en-US" altLang="ja-JP" sz="1200" dirty="0">
                <a:latin typeface="+mj-ea"/>
              </a:rPr>
              <a:t>Quality </a:t>
            </a:r>
            <a:r>
              <a:rPr lang="en-US" altLang="ja-JP" sz="1200" dirty="0" smtClean="0">
                <a:latin typeface="+mj-ea"/>
              </a:rPr>
              <a:t>Practice</a:t>
            </a:r>
            <a:br>
              <a:rPr lang="en-US" altLang="ja-JP" sz="1200" dirty="0" smtClean="0">
                <a:latin typeface="+mj-ea"/>
              </a:rPr>
            </a:br>
            <a:r>
              <a:rPr lang="ja-JP" altLang="ja-JP" sz="1200" dirty="0" smtClean="0">
                <a:latin typeface="+mj-ea"/>
              </a:rPr>
              <a:t>医薬</a:t>
            </a:r>
            <a:r>
              <a:rPr lang="ja-JP" altLang="ja-JP" sz="1200" dirty="0">
                <a:latin typeface="+mj-ea"/>
              </a:rPr>
              <a:t>品等の品質管理の基準に関する</a:t>
            </a:r>
            <a:r>
              <a:rPr lang="ja-JP" altLang="ja-JP" sz="1200" dirty="0" smtClean="0">
                <a:latin typeface="+mj-ea"/>
              </a:rPr>
              <a:t>省令</a:t>
            </a:r>
            <a:r>
              <a:rPr lang="ja-JP" altLang="en-US" sz="1200" dirty="0">
                <a:latin typeface="+mj-ea"/>
              </a:rPr>
              <a:t>　</a:t>
            </a:r>
            <a:endParaRPr lang="en-US" altLang="ja-JP" sz="1200" dirty="0" smtClean="0">
              <a:latin typeface="+mj-ea"/>
            </a:endParaRPr>
          </a:p>
        </p:txBody>
      </p:sp>
      <p:grpSp>
        <p:nvGrpSpPr>
          <p:cNvPr id="24" name="グループ化 23"/>
          <p:cNvGrpSpPr/>
          <p:nvPr/>
        </p:nvGrpSpPr>
        <p:grpSpPr>
          <a:xfrm>
            <a:off x="3038732" y="2408073"/>
            <a:ext cx="4334792" cy="2628647"/>
            <a:chOff x="2910319" y="1645743"/>
            <a:chExt cx="4334792" cy="2628647"/>
          </a:xfrm>
        </p:grpSpPr>
        <p:grpSp>
          <p:nvGrpSpPr>
            <p:cNvPr id="90" name="グループ化 89"/>
            <p:cNvGrpSpPr/>
            <p:nvPr/>
          </p:nvGrpSpPr>
          <p:grpSpPr>
            <a:xfrm>
              <a:off x="4492525" y="2545967"/>
              <a:ext cx="2138683" cy="290936"/>
              <a:chOff x="0" y="265589"/>
              <a:chExt cx="2138683" cy="290936"/>
            </a:xfrm>
          </p:grpSpPr>
          <p:sp>
            <p:nvSpPr>
              <p:cNvPr id="91" name="角丸四角形 90"/>
              <p:cNvSpPr/>
              <p:nvPr/>
            </p:nvSpPr>
            <p:spPr>
              <a:xfrm>
                <a:off x="0" y="265589"/>
                <a:ext cx="2138683" cy="290936"/>
              </a:xfrm>
              <a:prstGeom prst="roundRect">
                <a:avLst>
                  <a:gd name="adj" fmla="val 10000"/>
                </a:avLst>
              </a:prstGeom>
              <a:solidFill>
                <a:schemeClr val="accent2">
                  <a:lumMod val="20000"/>
                  <a:lumOff val="80000"/>
                </a:schemeClr>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92" name="角丸四角形 4"/>
              <p:cNvSpPr/>
              <p:nvPr/>
            </p:nvSpPr>
            <p:spPr>
              <a:xfrm>
                <a:off x="8521" y="274110"/>
                <a:ext cx="1698565" cy="2738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kumimoji="1" lang="ja-JP" altLang="en-US" sz="1200" b="1" kern="1200" dirty="0" smtClean="0">
                    <a:solidFill>
                      <a:schemeClr val="tx1"/>
                    </a:solidFill>
                    <a:latin typeface="ＭＳ Ｐゴシック" panose="020B0600070205080204" pitchFamily="50" charset="-128"/>
                    <a:ea typeface="ＭＳ Ｐゴシック" panose="020B0600070205080204" pitchFamily="50" charset="-128"/>
                  </a:rPr>
                  <a:t>全指摘事項を抽出</a:t>
                </a:r>
                <a:endParaRPr kumimoji="1" lang="ja-JP" altLang="en-US" sz="1200" b="1" kern="1200" dirty="0">
                  <a:solidFill>
                    <a:schemeClr val="tx1"/>
                  </a:solidFill>
                  <a:latin typeface="ＭＳ Ｐゴシック" panose="020B0600070205080204" pitchFamily="50" charset="-128"/>
                  <a:ea typeface="ＭＳ Ｐゴシック" panose="020B0600070205080204" pitchFamily="50" charset="-128"/>
                </a:endParaRPr>
              </a:p>
            </p:txBody>
          </p:sp>
        </p:grpSp>
        <p:grpSp>
          <p:nvGrpSpPr>
            <p:cNvPr id="18" name="グループ化 17"/>
            <p:cNvGrpSpPr/>
            <p:nvPr/>
          </p:nvGrpSpPr>
          <p:grpSpPr>
            <a:xfrm>
              <a:off x="2910319" y="1645743"/>
              <a:ext cx="3712566" cy="2569701"/>
              <a:chOff x="2389604" y="1681461"/>
              <a:chExt cx="4033321" cy="2705604"/>
            </a:xfrm>
          </p:grpSpPr>
          <p:sp>
            <p:nvSpPr>
              <p:cNvPr id="61" name="角丸四角形 60"/>
              <p:cNvSpPr/>
              <p:nvPr/>
            </p:nvSpPr>
            <p:spPr>
              <a:xfrm>
                <a:off x="2389604" y="1681461"/>
                <a:ext cx="2479983" cy="261166"/>
              </a:xfrm>
              <a:prstGeom prst="roundRect">
                <a:avLst/>
              </a:prstGeom>
              <a:noFill/>
              <a:ln w="12700" cmpd="sng">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u="sng" dirty="0">
                    <a:solidFill>
                      <a:schemeClr val="tx1"/>
                    </a:solidFill>
                    <a:latin typeface="ＭＳ Ｐゴシック" panose="020B0600070205080204" pitchFamily="50" charset="-128"/>
                    <a:ea typeface="ＭＳ Ｐゴシック" panose="020B0600070205080204" pitchFamily="50" charset="-128"/>
                  </a:rPr>
                  <a:t>大阪府健康医療部薬務課</a:t>
                </a:r>
              </a:p>
            </p:txBody>
          </p:sp>
          <p:grpSp>
            <p:nvGrpSpPr>
              <p:cNvPr id="15" name="グループ化 14"/>
              <p:cNvGrpSpPr/>
              <p:nvPr/>
            </p:nvGrpSpPr>
            <p:grpSpPr>
              <a:xfrm>
                <a:off x="2528541" y="1953268"/>
                <a:ext cx="3894384" cy="2433797"/>
                <a:chOff x="2528541" y="1953268"/>
                <a:chExt cx="3894384" cy="2433797"/>
              </a:xfrm>
            </p:grpSpPr>
            <p:sp>
              <p:nvSpPr>
                <p:cNvPr id="69" name="テキスト ボックス 68"/>
                <p:cNvSpPr txBox="1"/>
                <p:nvPr/>
              </p:nvSpPr>
              <p:spPr>
                <a:xfrm>
                  <a:off x="3089303" y="2637597"/>
                  <a:ext cx="398806" cy="306879"/>
                </a:xfrm>
                <a:prstGeom prst="rect">
                  <a:avLst/>
                </a:prstGeom>
                <a:noFill/>
              </p:spPr>
              <p:txBody>
                <a:bodyPr vert="eaVert" wrap="none" rtlCol="0">
                  <a:spAutoFit/>
                </a:bodyPr>
                <a:lstStyle/>
                <a:p>
                  <a:r>
                    <a:rPr lang="ja-JP" altLang="en-US" sz="1200" dirty="0"/>
                    <a:t>Ａ社</a:t>
                  </a:r>
                </a:p>
              </p:txBody>
            </p:sp>
            <p:sp>
              <p:nvSpPr>
                <p:cNvPr id="70" name="フローチャート : 複数書類 69"/>
                <p:cNvSpPr/>
                <p:nvPr/>
              </p:nvSpPr>
              <p:spPr>
                <a:xfrm>
                  <a:off x="2930146" y="1953268"/>
                  <a:ext cx="1469620" cy="468108"/>
                </a:xfrm>
                <a:prstGeom prst="flowChartMultidocumen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各指摘</a:t>
                  </a:r>
                  <a:r>
                    <a:rPr lang="ja-JP" altLang="en-US" sz="1100" dirty="0" smtClean="0">
                      <a:solidFill>
                        <a:schemeClr val="tx1"/>
                      </a:solidFill>
                    </a:rPr>
                    <a:t>事項書</a:t>
                  </a:r>
                  <a:r>
                    <a:rPr lang="en-US" altLang="ja-JP" sz="1200" baseline="30000" dirty="0" smtClean="0">
                      <a:solidFill>
                        <a:schemeClr val="tx1"/>
                      </a:solidFill>
                    </a:rPr>
                    <a:t>※</a:t>
                  </a:r>
                  <a:endParaRPr lang="ja-JP" altLang="en-US" sz="1200" baseline="30000" dirty="0">
                    <a:solidFill>
                      <a:schemeClr val="tx1"/>
                    </a:solidFill>
                  </a:endParaRPr>
                </a:p>
              </p:txBody>
            </p:sp>
            <p:cxnSp>
              <p:nvCxnSpPr>
                <p:cNvPr id="71" name="直線矢印コネクタ 70"/>
                <p:cNvCxnSpPr>
                  <a:endCxn id="69" idx="0"/>
                </p:cNvCxnSpPr>
                <p:nvPr/>
              </p:nvCxnSpPr>
              <p:spPr>
                <a:xfrm>
                  <a:off x="3257610" y="2466272"/>
                  <a:ext cx="31096" cy="1713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p:nvPr/>
              </p:nvSpPr>
              <p:spPr>
                <a:xfrm>
                  <a:off x="3396412" y="2591995"/>
                  <a:ext cx="398805" cy="308215"/>
                </a:xfrm>
                <a:prstGeom prst="rect">
                  <a:avLst/>
                </a:prstGeom>
                <a:noFill/>
              </p:spPr>
              <p:txBody>
                <a:bodyPr vert="eaVert" wrap="none" rtlCol="0">
                  <a:spAutoFit/>
                </a:bodyPr>
                <a:lstStyle/>
                <a:p>
                  <a:r>
                    <a:rPr lang="ja-JP" altLang="en-US" sz="1200" dirty="0" smtClean="0"/>
                    <a:t>Ｂ社</a:t>
                  </a:r>
                  <a:endParaRPr lang="ja-JP" altLang="en-US" sz="1200" dirty="0"/>
                </a:p>
              </p:txBody>
            </p:sp>
            <p:sp>
              <p:nvSpPr>
                <p:cNvPr id="73" name="テキスト ボックス 72"/>
                <p:cNvSpPr txBox="1"/>
                <p:nvPr/>
              </p:nvSpPr>
              <p:spPr>
                <a:xfrm>
                  <a:off x="3690035" y="2589821"/>
                  <a:ext cx="398805" cy="308215"/>
                </a:xfrm>
                <a:prstGeom prst="rect">
                  <a:avLst/>
                </a:prstGeom>
                <a:noFill/>
              </p:spPr>
              <p:txBody>
                <a:bodyPr vert="eaVert" wrap="none" rtlCol="0">
                  <a:spAutoFit/>
                </a:bodyPr>
                <a:lstStyle/>
                <a:p>
                  <a:r>
                    <a:rPr lang="ja-JP" altLang="en-US" sz="1200" dirty="0" smtClean="0"/>
                    <a:t>Ｃ社</a:t>
                  </a:r>
                  <a:endParaRPr lang="ja-JP" altLang="en-US" sz="1200" dirty="0"/>
                </a:p>
              </p:txBody>
            </p:sp>
            <p:sp>
              <p:nvSpPr>
                <p:cNvPr id="75" name="メモ 74"/>
                <p:cNvSpPr/>
                <p:nvPr/>
              </p:nvSpPr>
              <p:spPr>
                <a:xfrm>
                  <a:off x="4003585" y="4017325"/>
                  <a:ext cx="2419340" cy="369740"/>
                </a:xfrm>
                <a:prstGeom prst="foldedCorner">
                  <a:avLst>
                    <a:gd name="adj" fmla="val 5000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1200" b="1" i="1" u="sng"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b="1" i="1" u="sng" dirty="0">
                      <a:solidFill>
                        <a:schemeClr val="tx1"/>
                      </a:solidFill>
                      <a:latin typeface="ＭＳ Ｐゴシック" panose="020B0600070205080204" pitchFamily="50" charset="-128"/>
                      <a:ea typeface="ＭＳ Ｐゴシック" panose="020B0600070205080204" pitchFamily="50" charset="-128"/>
                    </a:rPr>
                    <a:t>ＧＭＰ指摘事項ノート</a:t>
                  </a:r>
                  <a:r>
                    <a:rPr lang="en-US" altLang="ja-JP" sz="1200" b="1" i="1" u="sng"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b="1" i="1" u="sng" dirty="0" smtClean="0">
                      <a:solidFill>
                        <a:schemeClr val="tx1"/>
                      </a:solidFill>
                      <a:latin typeface="ＭＳ Ｐゴシック" panose="020B0600070205080204" pitchFamily="50" charset="-128"/>
                      <a:ea typeface="ＭＳ Ｐゴシック" panose="020B0600070205080204" pitchFamily="50" charset="-128"/>
                    </a:rPr>
                    <a:t>の</a:t>
                  </a:r>
                  <a:r>
                    <a:rPr lang="ja-JP" altLang="en-US" sz="1200" b="1" i="1" u="sng" dirty="0">
                      <a:solidFill>
                        <a:schemeClr val="tx1"/>
                      </a:solidFill>
                      <a:latin typeface="ＭＳ Ｐゴシック" panose="020B0600070205080204" pitchFamily="50" charset="-128"/>
                      <a:ea typeface="ＭＳ Ｐゴシック" panose="020B0600070205080204" pitchFamily="50" charset="-128"/>
                    </a:rPr>
                    <a:t>作成</a:t>
                  </a:r>
                </a:p>
              </p:txBody>
            </p:sp>
            <p:sp>
              <p:nvSpPr>
                <p:cNvPr id="76" name="テキスト ボックス 75"/>
                <p:cNvSpPr txBox="1"/>
                <p:nvPr/>
              </p:nvSpPr>
              <p:spPr>
                <a:xfrm>
                  <a:off x="2657274" y="2938231"/>
                  <a:ext cx="864061" cy="307777"/>
                </a:xfrm>
                <a:prstGeom prst="rect">
                  <a:avLst/>
                </a:prstGeom>
                <a:noFill/>
              </p:spPr>
              <p:txBody>
                <a:bodyPr wrap="square" rtlCol="0">
                  <a:spAutoFit/>
                </a:bodyPr>
                <a:lstStyle/>
                <a:p>
                  <a:r>
                    <a:rPr lang="ja-JP" altLang="en-US" sz="1400" b="1" i="1" u="sng" dirty="0">
                      <a:latin typeface="ＭＳ Ｐゴシック" panose="020B0600070205080204" pitchFamily="50" charset="-128"/>
                      <a:ea typeface="ＭＳ Ｐゴシック" panose="020B0600070205080204" pitchFamily="50" charset="-128"/>
                    </a:rPr>
                    <a:t>公表</a:t>
                  </a:r>
                </a:p>
              </p:txBody>
            </p:sp>
            <p:sp>
              <p:nvSpPr>
                <p:cNvPr id="78" name="左カーブ矢印 77"/>
                <p:cNvSpPr/>
                <p:nvPr/>
              </p:nvSpPr>
              <p:spPr>
                <a:xfrm rot="11645039">
                  <a:off x="2528541" y="2620279"/>
                  <a:ext cx="549149" cy="892116"/>
                </a:xfrm>
                <a:prstGeom prst="curvedLeftArrow">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9" name="左カーブ矢印 78"/>
                <p:cNvSpPr/>
                <p:nvPr/>
              </p:nvSpPr>
              <p:spPr>
                <a:xfrm rot="17854175">
                  <a:off x="4850254" y="1638849"/>
                  <a:ext cx="443685" cy="1231506"/>
                </a:xfrm>
                <a:prstGeom prst="curvedLeftArrow">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80" name="直線矢印コネクタ 79"/>
                <p:cNvCxnSpPr/>
                <p:nvPr/>
              </p:nvCxnSpPr>
              <p:spPr>
                <a:xfrm>
                  <a:off x="3542766" y="2427764"/>
                  <a:ext cx="31096" cy="1713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3851495" y="2352542"/>
                  <a:ext cx="53491" cy="23997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23" name="グループ化 22"/>
            <p:cNvGrpSpPr/>
            <p:nvPr/>
          </p:nvGrpSpPr>
          <p:grpSpPr>
            <a:xfrm>
              <a:off x="3540972" y="3345539"/>
              <a:ext cx="861605" cy="928851"/>
              <a:chOff x="3382128" y="3191688"/>
              <a:chExt cx="983517" cy="987673"/>
            </a:xfrm>
          </p:grpSpPr>
          <p:pic>
            <p:nvPicPr>
              <p:cNvPr id="1028" name="Picture 4" descr="D:\TaniguchiMe\Desktop\3.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65512" y="3426781"/>
                <a:ext cx="500133" cy="752580"/>
              </a:xfrm>
              <a:prstGeom prst="rect">
                <a:avLst/>
              </a:prstGeom>
              <a:noFill/>
              <a:ln w="3175">
                <a:solidFill>
                  <a:schemeClr val="tx1"/>
                </a:solidFill>
              </a:ln>
              <a:scene3d>
                <a:camera prst="orthographicFront">
                  <a:rot lat="0" lon="0" rev="20699999"/>
                </a:camera>
                <a:lightRig rig="threePt" dir="t"/>
              </a:scene3d>
              <a:extLst>
                <a:ext uri="{909E8E84-426E-40DD-AFC4-6F175D3DCCD1}">
                  <a14:hiddenFill xmlns:a14="http://schemas.microsoft.com/office/drawing/2010/main">
                    <a:solidFill>
                      <a:srgbClr val="FFFFFF"/>
                    </a:solidFill>
                  </a14:hiddenFill>
                </a:ext>
              </a:extLst>
            </p:spPr>
          </p:pic>
          <p:pic>
            <p:nvPicPr>
              <p:cNvPr id="1027" name="Picture 3" descr="D:\TaniguchiMe\Desktop\2.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29900" y="3341974"/>
                <a:ext cx="523875" cy="747713"/>
              </a:xfrm>
              <a:prstGeom prst="rect">
                <a:avLst/>
              </a:prstGeom>
              <a:noFill/>
              <a:ln w="3175">
                <a:solidFill>
                  <a:schemeClr val="tx1"/>
                </a:solidFill>
              </a:ln>
              <a:scene3d>
                <a:camera prst="orthographicFront">
                  <a:rot lat="0" lon="0" rev="20999999"/>
                </a:camera>
                <a:lightRig rig="threePt" dir="t"/>
              </a:scene3d>
              <a:extLst>
                <a:ext uri="{909E8E84-426E-40DD-AFC4-6F175D3DCCD1}">
                  <a14:hiddenFill xmlns:a14="http://schemas.microsoft.com/office/drawing/2010/main">
                    <a:solidFill>
                      <a:srgbClr val="FFFFFF"/>
                    </a:solidFill>
                  </a14:hiddenFill>
                </a:ext>
              </a:extLst>
            </p:spPr>
          </p:pic>
          <p:pic>
            <p:nvPicPr>
              <p:cNvPr id="1029" name="Picture 5" descr="D:\TaniguchiMe\Desktop\4.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91819" y="3250510"/>
                <a:ext cx="519185" cy="743054"/>
              </a:xfrm>
              <a:prstGeom prst="rect">
                <a:avLst/>
              </a:prstGeom>
              <a:noFill/>
              <a:ln w="3175">
                <a:solidFill>
                  <a:schemeClr val="tx1"/>
                </a:solidFill>
              </a:ln>
              <a:scene3d>
                <a:camera prst="orthographicFront">
                  <a:rot lat="0" lon="0" rev="21299999"/>
                </a:camera>
                <a:lightRig rig="threePt" dir="t"/>
              </a:scene3d>
              <a:extLst>
                <a:ext uri="{909E8E84-426E-40DD-AFC4-6F175D3DCCD1}">
                  <a14:hiddenFill xmlns:a14="http://schemas.microsoft.com/office/drawing/2010/main">
                    <a:solidFill>
                      <a:srgbClr val="FFFFFF"/>
                    </a:solidFill>
                  </a14:hiddenFill>
                </a:ext>
              </a:extLst>
            </p:spPr>
          </p:pic>
          <p:pic>
            <p:nvPicPr>
              <p:cNvPr id="11" name="Picture 2" descr="D:\TaniguchiMe\Desktop\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82128" y="3191688"/>
                <a:ext cx="514422" cy="738291"/>
              </a:xfrm>
              <a:prstGeom prst="rect">
                <a:avLst/>
              </a:prstGeom>
              <a:noFill/>
              <a:ln w="3175">
                <a:solidFill>
                  <a:schemeClr val="tx1"/>
                </a:solidFill>
              </a:ln>
              <a:extLst>
                <a:ext uri="{909E8E84-426E-40DD-AFC4-6F175D3DCCD1}">
                  <a14:hiddenFill xmlns:a14="http://schemas.microsoft.com/office/drawing/2010/main">
                    <a:solidFill>
                      <a:srgbClr val="FFFFFF"/>
                    </a:solidFill>
                  </a14:hiddenFill>
                </a:ext>
              </a:extLst>
            </p:spPr>
          </p:pic>
        </p:grpSp>
        <p:grpSp>
          <p:nvGrpSpPr>
            <p:cNvPr id="84" name="グループ化 83"/>
            <p:cNvGrpSpPr/>
            <p:nvPr/>
          </p:nvGrpSpPr>
          <p:grpSpPr>
            <a:xfrm>
              <a:off x="4779539" y="3378225"/>
              <a:ext cx="2465572" cy="414557"/>
              <a:chOff x="103311" y="1034153"/>
              <a:chExt cx="3008641" cy="414557"/>
            </a:xfrm>
          </p:grpSpPr>
          <p:sp>
            <p:nvSpPr>
              <p:cNvPr id="85" name="角丸四角形 84"/>
              <p:cNvSpPr/>
              <p:nvPr/>
            </p:nvSpPr>
            <p:spPr>
              <a:xfrm>
                <a:off x="103311" y="1034153"/>
                <a:ext cx="3008641" cy="414557"/>
              </a:xfrm>
              <a:prstGeom prst="roundRect">
                <a:avLst>
                  <a:gd name="adj" fmla="val 10000"/>
                </a:avLst>
              </a:prstGeom>
              <a:solidFill>
                <a:schemeClr val="accent2">
                  <a:lumMod val="20000"/>
                  <a:lumOff val="80000"/>
                </a:schemeClr>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6" name="角丸四角形 4"/>
              <p:cNvSpPr/>
              <p:nvPr/>
            </p:nvSpPr>
            <p:spPr>
              <a:xfrm>
                <a:off x="115453" y="1046295"/>
                <a:ext cx="2960882" cy="39027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kumimoji="1" lang="ja-JP" altLang="en-US" sz="1200" b="1" kern="1200" dirty="0" smtClean="0">
                    <a:solidFill>
                      <a:schemeClr val="tx1"/>
                    </a:solidFill>
                    <a:latin typeface="ＭＳ Ｐゴシック" panose="020B0600070205080204" pitchFamily="50" charset="-128"/>
                    <a:ea typeface="ＭＳ Ｐゴシック" panose="020B0600070205080204" pitchFamily="50" charset="-128"/>
                  </a:rPr>
                  <a:t>「指摘事項」「指摘の背景」</a:t>
                </a:r>
                <a:r>
                  <a:rPr kumimoji="1" lang="en-US" altLang="ja-JP" sz="1200" b="1" kern="1200" dirty="0" smtClean="0">
                    <a:solidFill>
                      <a:schemeClr val="tx1"/>
                    </a:solidFill>
                    <a:latin typeface="ＭＳ Ｐゴシック" panose="020B0600070205080204" pitchFamily="50" charset="-128"/>
                    <a:ea typeface="ＭＳ Ｐゴシック" panose="020B0600070205080204" pitchFamily="50" charset="-128"/>
                  </a:rPr>
                  <a:t/>
                </a:r>
                <a:br>
                  <a:rPr kumimoji="1" lang="en-US" altLang="ja-JP" sz="1200" b="1" kern="1200" dirty="0" smtClean="0">
                    <a:solidFill>
                      <a:schemeClr val="tx1"/>
                    </a:solidFill>
                    <a:latin typeface="ＭＳ Ｐゴシック" panose="020B0600070205080204" pitchFamily="50" charset="-128"/>
                    <a:ea typeface="ＭＳ Ｐゴシック" panose="020B0600070205080204" pitchFamily="50" charset="-128"/>
                  </a:rPr>
                </a:br>
                <a:r>
                  <a:rPr kumimoji="1" lang="ja-JP" altLang="en-US" sz="1200" b="1" kern="1200" dirty="0" smtClean="0">
                    <a:solidFill>
                      <a:schemeClr val="tx1"/>
                    </a:solidFill>
                    <a:latin typeface="ＭＳ Ｐゴシック" panose="020B0600070205080204" pitchFamily="50" charset="-128"/>
                    <a:ea typeface="ＭＳ Ｐゴシック" panose="020B0600070205080204" pitchFamily="50" charset="-128"/>
                  </a:rPr>
                  <a:t>「根拠省令等」「補足資料」の整備</a:t>
                </a:r>
                <a:endParaRPr kumimoji="1" lang="ja-JP" altLang="en-US" sz="1200" b="1" kern="1200" dirty="0">
                  <a:solidFill>
                    <a:schemeClr val="tx1"/>
                  </a:solidFill>
                  <a:latin typeface="ＭＳ Ｐゴシック" panose="020B0600070205080204" pitchFamily="50" charset="-128"/>
                  <a:ea typeface="ＭＳ Ｐゴシック" panose="020B0600070205080204" pitchFamily="50" charset="-128"/>
                </a:endParaRPr>
              </a:p>
            </p:txBody>
          </p:sp>
        </p:grpSp>
        <p:grpSp>
          <p:nvGrpSpPr>
            <p:cNvPr id="87" name="グループ化 86"/>
            <p:cNvGrpSpPr/>
            <p:nvPr/>
          </p:nvGrpSpPr>
          <p:grpSpPr>
            <a:xfrm>
              <a:off x="4583323" y="2918145"/>
              <a:ext cx="2410185" cy="382715"/>
              <a:chOff x="29697" y="641581"/>
              <a:chExt cx="2602534" cy="307434"/>
            </a:xfrm>
          </p:grpSpPr>
          <p:sp>
            <p:nvSpPr>
              <p:cNvPr id="88" name="角丸四角形 87"/>
              <p:cNvSpPr/>
              <p:nvPr/>
            </p:nvSpPr>
            <p:spPr>
              <a:xfrm>
                <a:off x="29697" y="641581"/>
                <a:ext cx="2602534" cy="307434"/>
              </a:xfrm>
              <a:prstGeom prst="roundRect">
                <a:avLst>
                  <a:gd name="adj" fmla="val 10000"/>
                </a:avLst>
              </a:prstGeom>
              <a:solidFill>
                <a:schemeClr val="accent2">
                  <a:lumMod val="20000"/>
                  <a:lumOff val="80000"/>
                </a:schemeClr>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9" name="角丸四角形 4"/>
              <p:cNvSpPr/>
              <p:nvPr/>
            </p:nvSpPr>
            <p:spPr>
              <a:xfrm>
                <a:off x="38700" y="650585"/>
                <a:ext cx="2397859" cy="2894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tabLst/>
                </a:pPr>
                <a:r>
                  <a:rPr kumimoji="1" lang="ja-JP" altLang="en-US" sz="1200" b="1" kern="1200" dirty="0" smtClean="0">
                    <a:solidFill>
                      <a:schemeClr val="tx1"/>
                    </a:solidFill>
                    <a:latin typeface="ＭＳ Ｐゴシック" panose="020B0600070205080204" pitchFamily="50" charset="-128"/>
                    <a:ea typeface="ＭＳ Ｐゴシック" panose="020B0600070205080204" pitchFamily="50" charset="-128"/>
                  </a:rPr>
                  <a:t>有用な指摘事項を精査・抽出</a:t>
                </a:r>
                <a:endParaRPr kumimoji="1" lang="ja-JP" altLang="en-US" sz="1200" b="1" kern="1200" dirty="0">
                  <a:solidFill>
                    <a:schemeClr val="tx1"/>
                  </a:solidFill>
                  <a:latin typeface="ＭＳ Ｐゴシック" panose="020B0600070205080204" pitchFamily="50" charset="-128"/>
                  <a:ea typeface="ＭＳ Ｐゴシック" panose="020B0600070205080204" pitchFamily="50" charset="-128"/>
                </a:endParaRPr>
              </a:p>
            </p:txBody>
          </p:sp>
        </p:grpSp>
        <p:grpSp>
          <p:nvGrpSpPr>
            <p:cNvPr id="93" name="グループ化 92"/>
            <p:cNvGrpSpPr/>
            <p:nvPr/>
          </p:nvGrpSpPr>
          <p:grpSpPr>
            <a:xfrm>
              <a:off x="6002706" y="2647629"/>
              <a:ext cx="322226" cy="322226"/>
              <a:chOff x="1875802" y="374706"/>
              <a:chExt cx="322226" cy="322226"/>
            </a:xfrm>
          </p:grpSpPr>
          <p:sp>
            <p:nvSpPr>
              <p:cNvPr id="94" name="下矢印 93"/>
              <p:cNvSpPr/>
              <p:nvPr/>
            </p:nvSpPr>
            <p:spPr>
              <a:xfrm>
                <a:off x="1875802" y="374706"/>
                <a:ext cx="322226" cy="322226"/>
              </a:xfrm>
              <a:prstGeom prst="downArrow">
                <a:avLst>
                  <a:gd name="adj1" fmla="val 55000"/>
                  <a:gd name="adj2" fmla="val 45000"/>
                </a:avLst>
              </a:prstGeom>
              <a:solidFill>
                <a:schemeClr val="tx1">
                  <a:lumMod val="65000"/>
                  <a:lumOff val="35000"/>
                </a:schemeClr>
              </a:solidFill>
              <a:ln>
                <a:solidFill>
                  <a:schemeClr val="tx1">
                    <a:lumMod val="75000"/>
                    <a:lumOff val="25000"/>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95" name="下矢印 4"/>
              <p:cNvSpPr/>
              <p:nvPr/>
            </p:nvSpPr>
            <p:spPr>
              <a:xfrm>
                <a:off x="1948303" y="374706"/>
                <a:ext cx="177224" cy="2424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endParaRPr kumimoji="1" lang="ja-JP" altLang="en-US" sz="1500" kern="1200" dirty="0"/>
              </a:p>
            </p:txBody>
          </p:sp>
        </p:grpSp>
        <p:grpSp>
          <p:nvGrpSpPr>
            <p:cNvPr id="96" name="グループ化 95"/>
            <p:cNvGrpSpPr/>
            <p:nvPr/>
          </p:nvGrpSpPr>
          <p:grpSpPr>
            <a:xfrm>
              <a:off x="6615278" y="3201767"/>
              <a:ext cx="322226" cy="322226"/>
              <a:chOff x="1875802" y="374706"/>
              <a:chExt cx="322226" cy="322226"/>
            </a:xfrm>
          </p:grpSpPr>
          <p:sp>
            <p:nvSpPr>
              <p:cNvPr id="97" name="下矢印 96"/>
              <p:cNvSpPr/>
              <p:nvPr/>
            </p:nvSpPr>
            <p:spPr>
              <a:xfrm>
                <a:off x="1875802" y="374706"/>
                <a:ext cx="322226" cy="322226"/>
              </a:xfrm>
              <a:prstGeom prst="downArrow">
                <a:avLst>
                  <a:gd name="adj1" fmla="val 55000"/>
                  <a:gd name="adj2" fmla="val 45000"/>
                </a:avLst>
              </a:prstGeom>
              <a:solidFill>
                <a:schemeClr val="tx1">
                  <a:lumMod val="65000"/>
                  <a:lumOff val="35000"/>
                </a:schemeClr>
              </a:solidFill>
              <a:ln>
                <a:solidFill>
                  <a:schemeClr val="tx1">
                    <a:lumMod val="75000"/>
                    <a:lumOff val="25000"/>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98" name="下矢印 4"/>
              <p:cNvSpPr/>
              <p:nvPr/>
            </p:nvSpPr>
            <p:spPr>
              <a:xfrm>
                <a:off x="1948303" y="374706"/>
                <a:ext cx="177224" cy="2424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endParaRPr kumimoji="1" lang="ja-JP" altLang="en-US" sz="1500" kern="1200" dirty="0"/>
              </a:p>
            </p:txBody>
          </p:sp>
        </p:grpSp>
      </p:grpSp>
      <p:sp>
        <p:nvSpPr>
          <p:cNvPr id="100" name="テキスト ボックス 99"/>
          <p:cNvSpPr txBox="1"/>
          <p:nvPr/>
        </p:nvSpPr>
        <p:spPr>
          <a:xfrm>
            <a:off x="7849294" y="5939370"/>
            <a:ext cx="6756049" cy="461665"/>
          </a:xfrm>
          <a:prstGeom prst="rect">
            <a:avLst/>
          </a:prstGeom>
          <a:noFill/>
        </p:spPr>
        <p:txBody>
          <a:bodyPr wrap="square" rtlCol="0">
            <a:spAutoFit/>
          </a:bodyPr>
          <a:lstStyle/>
          <a:p>
            <a:pPr marL="2235200" indent="-2235200"/>
            <a:r>
              <a:rPr lang="en-US" altLang="ja-JP" sz="1200" dirty="0" smtClean="0">
                <a:latin typeface="+mj-ea"/>
              </a:rPr>
              <a:t>※</a:t>
            </a:r>
            <a:r>
              <a:rPr lang="en-US" altLang="ja-JP" sz="1200" dirty="0"/>
              <a:t> 『</a:t>
            </a:r>
            <a:r>
              <a:rPr lang="ja-JP" altLang="en-US" sz="1200" dirty="0" smtClean="0"/>
              <a:t>ＧＱＰ</a:t>
            </a:r>
            <a:r>
              <a:rPr lang="ja-JP" altLang="en-US" sz="1200" dirty="0"/>
              <a:t>／ＧＶＰ指摘事項</a:t>
            </a:r>
            <a:r>
              <a:rPr lang="ja-JP" altLang="en-US" sz="1200" dirty="0" smtClean="0"/>
              <a:t>ノート</a:t>
            </a:r>
            <a:r>
              <a:rPr lang="en-US" altLang="ja-JP" sz="1200" dirty="0"/>
              <a:t>』</a:t>
            </a:r>
            <a:r>
              <a:rPr lang="ja-JP" altLang="ja-JP" sz="1200" dirty="0" smtClean="0">
                <a:latin typeface="+mj-ea"/>
              </a:rPr>
              <a:t>：</a:t>
            </a:r>
            <a:r>
              <a:rPr lang="ja-JP" altLang="en-US" sz="1200" dirty="0" smtClean="0">
                <a:latin typeface="+mj-ea"/>
              </a:rPr>
              <a:t>ＧＱＰ／ＧＶＰ省令に</a:t>
            </a:r>
            <a:r>
              <a:rPr lang="ja-JP" altLang="en-US" sz="1200" dirty="0">
                <a:latin typeface="+mj-ea"/>
              </a:rPr>
              <a:t>基づき大阪府</a:t>
            </a:r>
            <a:r>
              <a:rPr lang="ja-JP" altLang="en-US" sz="1200" dirty="0" smtClean="0">
                <a:latin typeface="+mj-ea"/>
              </a:rPr>
              <a:t>が製造販売業者</a:t>
            </a:r>
            <a:r>
              <a:rPr lang="ja-JP" altLang="en-US" sz="1200" dirty="0">
                <a:latin typeface="+mj-ea"/>
              </a:rPr>
              <a:t>に指導</a:t>
            </a:r>
            <a:r>
              <a:rPr lang="ja-JP" altLang="en-US" sz="1200" dirty="0" smtClean="0">
                <a:latin typeface="+mj-ea"/>
              </a:rPr>
              <a:t>した　内容</a:t>
            </a:r>
            <a:r>
              <a:rPr lang="ja-JP" altLang="en-US" sz="1200" dirty="0">
                <a:latin typeface="+mj-ea"/>
              </a:rPr>
              <a:t>のうち、参考となる指導内容を匿名化したうえで集約</a:t>
            </a:r>
            <a:r>
              <a:rPr lang="ja-JP" altLang="en-US" sz="1200" dirty="0" smtClean="0">
                <a:latin typeface="+mj-ea"/>
              </a:rPr>
              <a:t>した事例集。</a:t>
            </a:r>
            <a:endParaRPr kumimoji="1" lang="ja-JP" altLang="en-US" sz="1200" dirty="0"/>
          </a:p>
        </p:txBody>
      </p:sp>
      <p:sp>
        <p:nvSpPr>
          <p:cNvPr id="22" name="テキスト ボックス 21"/>
          <p:cNvSpPr txBox="1"/>
          <p:nvPr/>
        </p:nvSpPr>
        <p:spPr>
          <a:xfrm>
            <a:off x="14007680" y="113673"/>
            <a:ext cx="954107" cy="276999"/>
          </a:xfrm>
          <a:prstGeom prst="rect">
            <a:avLst/>
          </a:prstGeom>
          <a:noFill/>
          <a:ln>
            <a:solidFill>
              <a:schemeClr val="tx1"/>
            </a:solidFill>
          </a:ln>
        </p:spPr>
        <p:txBody>
          <a:bodyPr wrap="none" rtlCol="0">
            <a:spAutoFit/>
          </a:bodyPr>
          <a:lstStyle/>
          <a:p>
            <a:r>
              <a:rPr lang="zh-TW" altLang="en-US" sz="1200" dirty="0" smtClean="0">
                <a:latin typeface="ＭＳ ゴシック" panose="020B0609070205080204" pitchFamily="49" charset="-128"/>
                <a:ea typeface="ＭＳ ゴシック" panose="020B0609070205080204" pitchFamily="49" charset="-128"/>
              </a:rPr>
              <a:t>資料</a:t>
            </a:r>
            <a:r>
              <a:rPr lang="ja-JP" altLang="en-US" sz="1200" dirty="0" smtClean="0">
                <a:latin typeface="ＭＳ ゴシック" panose="020B0609070205080204" pitchFamily="49" charset="-128"/>
                <a:ea typeface="ＭＳ ゴシック" panose="020B0609070205080204" pitchFamily="49" charset="-128"/>
              </a:rPr>
              <a:t>２－２</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02" name="テキスト ボックス 101"/>
          <p:cNvSpPr txBox="1"/>
          <p:nvPr/>
        </p:nvSpPr>
        <p:spPr>
          <a:xfrm>
            <a:off x="10917721" y="4150040"/>
            <a:ext cx="3917988" cy="461665"/>
          </a:xfrm>
          <a:prstGeom prst="rect">
            <a:avLst/>
          </a:prstGeom>
          <a:noFill/>
        </p:spPr>
        <p:txBody>
          <a:bodyPr wrap="square" rtlCol="0">
            <a:spAutoFit/>
          </a:bodyPr>
          <a:lstStyle/>
          <a:p>
            <a:pPr marL="119063" indent="-119063"/>
            <a:r>
              <a:rPr lang="en-US" altLang="ja-JP" sz="1200" dirty="0" smtClean="0">
                <a:latin typeface="+mj-ea"/>
              </a:rPr>
              <a:t>※GVP</a:t>
            </a:r>
            <a:r>
              <a:rPr lang="ja-JP" altLang="en-US" sz="1200" dirty="0" smtClean="0">
                <a:latin typeface="+mj-ea"/>
              </a:rPr>
              <a:t>省令：</a:t>
            </a:r>
            <a:r>
              <a:rPr lang="en-US" altLang="ja-JP" sz="1200" dirty="0" smtClean="0">
                <a:latin typeface="+mj-ea"/>
              </a:rPr>
              <a:t>Good </a:t>
            </a:r>
            <a:r>
              <a:rPr lang="en-US" altLang="ja-JP" sz="1200" dirty="0">
                <a:latin typeface="+mj-ea"/>
              </a:rPr>
              <a:t>Vigilance </a:t>
            </a:r>
            <a:r>
              <a:rPr lang="en-US" altLang="ja-JP" sz="1200" dirty="0" smtClean="0">
                <a:latin typeface="+mj-ea"/>
              </a:rPr>
              <a:t>Practice</a:t>
            </a:r>
            <a:br>
              <a:rPr lang="en-US" altLang="ja-JP" sz="1200" dirty="0" smtClean="0">
                <a:latin typeface="+mj-ea"/>
              </a:rPr>
            </a:br>
            <a:r>
              <a:rPr lang="ja-JP" altLang="en-US" sz="1200" dirty="0" smtClean="0">
                <a:latin typeface="+mj-ea"/>
              </a:rPr>
              <a:t>医薬</a:t>
            </a:r>
            <a:r>
              <a:rPr lang="ja-JP" altLang="en-US" sz="1200" dirty="0">
                <a:latin typeface="+mj-ea"/>
              </a:rPr>
              <a:t>品等の製造販売後安全管理</a:t>
            </a:r>
            <a:r>
              <a:rPr lang="ja-JP" altLang="en-US" sz="1200" dirty="0" smtClean="0">
                <a:latin typeface="+mj-ea"/>
              </a:rPr>
              <a:t>の基準</a:t>
            </a:r>
            <a:r>
              <a:rPr lang="ja-JP" altLang="en-US" sz="1200" dirty="0">
                <a:latin typeface="+mj-ea"/>
              </a:rPr>
              <a:t>に関する</a:t>
            </a:r>
            <a:r>
              <a:rPr lang="ja-JP" altLang="en-US" sz="1200" dirty="0" smtClean="0">
                <a:latin typeface="+mj-ea"/>
              </a:rPr>
              <a:t>省令</a:t>
            </a:r>
            <a:r>
              <a:rPr lang="ja-JP" altLang="en-US" sz="1200" dirty="0">
                <a:latin typeface="+mj-ea"/>
              </a:rPr>
              <a:t>　</a:t>
            </a:r>
          </a:p>
        </p:txBody>
      </p:sp>
      <p:sp>
        <p:nvSpPr>
          <p:cNvPr id="77" name="角丸四角形 76"/>
          <p:cNvSpPr/>
          <p:nvPr/>
        </p:nvSpPr>
        <p:spPr>
          <a:xfrm>
            <a:off x="3676871" y="8609009"/>
            <a:ext cx="2436693" cy="38900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5366" tIns="52683" rIns="105366" bIns="52683" rtlCol="0" anchor="ctr"/>
          <a:lstStyle/>
          <a:p>
            <a:pPr algn="ctr"/>
            <a:r>
              <a:rPr lang="ja-JP" altLang="en-US" sz="1600" b="1" dirty="0" smtClean="0">
                <a:solidFill>
                  <a:srgbClr val="000000"/>
                </a:solidFill>
                <a:latin typeface="Century"/>
                <a:ea typeface="ＭＳ 明朝"/>
                <a:cs typeface="Times New Roman"/>
              </a:rPr>
              <a:t>平成３１年度の予定</a:t>
            </a:r>
            <a:endParaRPr lang="ja-JP" altLang="ja-JP" sz="1800" kern="100" dirty="0">
              <a:latin typeface="Century"/>
              <a:ea typeface="ＭＳ 明朝"/>
              <a:cs typeface="Times New Roman"/>
            </a:endParaRPr>
          </a:p>
        </p:txBody>
      </p:sp>
      <p:sp>
        <p:nvSpPr>
          <p:cNvPr id="26" name="テキスト ボックス 25"/>
          <p:cNvSpPr txBox="1"/>
          <p:nvPr/>
        </p:nvSpPr>
        <p:spPr>
          <a:xfrm>
            <a:off x="3717461" y="9011916"/>
            <a:ext cx="7541556" cy="1600438"/>
          </a:xfrm>
          <a:prstGeom prst="rect">
            <a:avLst/>
          </a:prstGeom>
          <a:noFill/>
        </p:spPr>
        <p:txBody>
          <a:bodyPr wrap="square" rtlCol="0">
            <a:spAutoFit/>
          </a:bodyPr>
          <a:lstStyle/>
          <a:p>
            <a:r>
              <a:rPr lang="ja-JP" altLang="en-US" sz="1400" b="1" dirty="0" smtClean="0"/>
              <a:t>≪検討課題≫</a:t>
            </a:r>
            <a:endParaRPr lang="en-US" altLang="ja-JP" sz="1400" b="1" dirty="0" smtClean="0"/>
          </a:p>
          <a:p>
            <a:r>
              <a:rPr lang="en-US" altLang="ja-JP" sz="1400" b="1" dirty="0" smtClean="0"/>
              <a:t>『</a:t>
            </a:r>
            <a:r>
              <a:rPr lang="ja-JP" altLang="en-US" sz="1400" b="1" dirty="0"/>
              <a:t>ＧＭＰ省令改正に伴い新たに作成が必要となった手順書＜モデル＞</a:t>
            </a:r>
            <a:r>
              <a:rPr lang="en-US" altLang="ja-JP" sz="1400" b="1" dirty="0"/>
              <a:t>』</a:t>
            </a:r>
            <a:r>
              <a:rPr lang="ja-JP" altLang="en-US" sz="1400" b="1" dirty="0"/>
              <a:t>の</a:t>
            </a:r>
            <a:r>
              <a:rPr lang="ja-JP" altLang="en-US" sz="1400" b="1" dirty="0" smtClean="0"/>
              <a:t>作成</a:t>
            </a:r>
            <a:endParaRPr lang="en-US" altLang="ja-JP" sz="1400" dirty="0" smtClean="0"/>
          </a:p>
          <a:p>
            <a:r>
              <a:rPr lang="ja-JP" altLang="en-US" sz="1400" dirty="0" smtClean="0"/>
              <a:t>○平成</a:t>
            </a:r>
            <a:r>
              <a:rPr lang="en-US" altLang="ja-JP" sz="1400" dirty="0" smtClean="0">
                <a:latin typeface="+mj-ea"/>
                <a:ea typeface="+mj-ea"/>
              </a:rPr>
              <a:t>31</a:t>
            </a:r>
            <a:r>
              <a:rPr lang="ja-JP" altLang="en-US" sz="1400" dirty="0" smtClean="0"/>
              <a:t>年４月１日より施行予定の改正ＧＭＰ省令で新たに求められる手順書モデルの作成を行う。</a:t>
            </a:r>
            <a:endParaRPr lang="en-US" altLang="ja-JP" sz="1400" dirty="0" smtClean="0"/>
          </a:p>
          <a:p>
            <a:endParaRPr lang="en-US" altLang="ja-JP" sz="1400" dirty="0">
              <a:solidFill>
                <a:srgbClr val="FF0000"/>
              </a:solidFill>
            </a:endParaRPr>
          </a:p>
          <a:p>
            <a:r>
              <a:rPr lang="ja-JP" altLang="en-US" sz="1400" b="1" dirty="0"/>
              <a:t>≪平成３０年度成果物の周知等≫</a:t>
            </a:r>
            <a:endParaRPr lang="en-US" altLang="ja-JP" sz="1400" b="1" dirty="0"/>
          </a:p>
          <a:p>
            <a:r>
              <a:rPr lang="ja-JP" altLang="en-US" sz="1400" dirty="0"/>
              <a:t>○通知発出、ホームページ掲載、</a:t>
            </a:r>
            <a:r>
              <a:rPr lang="ja-JP" altLang="en-US" sz="1400" dirty="0" smtClean="0"/>
              <a:t>講習会等</a:t>
            </a:r>
            <a:r>
              <a:rPr lang="ja-JP" altLang="en-US" sz="1400" dirty="0"/>
              <a:t>により積極的に周知を図る。</a:t>
            </a:r>
          </a:p>
          <a:p>
            <a:endParaRPr lang="ja-JP" altLang="en-US" sz="1400" dirty="0" smtClean="0"/>
          </a:p>
        </p:txBody>
      </p:sp>
      <p:sp>
        <p:nvSpPr>
          <p:cNvPr id="21" name="正方形/長方形 20"/>
          <p:cNvSpPr/>
          <p:nvPr/>
        </p:nvSpPr>
        <p:spPr>
          <a:xfrm>
            <a:off x="8170790" y="7899224"/>
            <a:ext cx="6552336" cy="646331"/>
          </a:xfrm>
          <a:prstGeom prst="rect">
            <a:avLst/>
          </a:prstGeom>
        </p:spPr>
        <p:txBody>
          <a:bodyPr wrap="square">
            <a:spAutoFit/>
          </a:bodyPr>
          <a:lstStyle/>
          <a:p>
            <a:r>
              <a:rPr lang="en-US" altLang="ja-JP" sz="1200" dirty="0" smtClean="0">
                <a:latin typeface="+mn-ea"/>
              </a:rPr>
              <a:t>※</a:t>
            </a:r>
            <a:r>
              <a:rPr lang="ja-JP" altLang="en-US" sz="1200" dirty="0" smtClean="0">
                <a:latin typeface="+mn-ea"/>
              </a:rPr>
              <a:t>厚生労働省医薬・生活衛生局長より</a:t>
            </a:r>
            <a:r>
              <a:rPr lang="ja-JP" altLang="en-US" sz="1200" dirty="0">
                <a:latin typeface="+mn-ea"/>
              </a:rPr>
              <a:t>、</a:t>
            </a:r>
            <a:r>
              <a:rPr lang="ja-JP" altLang="en-US" sz="1200" dirty="0" smtClean="0">
                <a:latin typeface="+mn-ea"/>
              </a:rPr>
              <a:t>昨今の違反事例を踏まえ、医薬品製造販売業者のあり方を示す留意事項が記載された通知。</a:t>
            </a:r>
          </a:p>
          <a:p>
            <a:endParaRPr lang="ja-JP" altLang="en-US" sz="1200" dirty="0">
              <a:latin typeface="+mn-ea"/>
            </a:endParaRPr>
          </a:p>
        </p:txBody>
      </p:sp>
    </p:spTree>
    <p:extLst>
      <p:ext uri="{BB962C8B-B14F-4D97-AF65-F5344CB8AC3E}">
        <p14:creationId xmlns:p14="http://schemas.microsoft.com/office/powerpoint/2010/main" val="1925302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フォーマル">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1194</TotalTime>
  <Words>544</Words>
  <Application>Microsoft Office PowerPoint</Application>
  <PresentationFormat>ユーザー設定</PresentationFormat>
  <Paragraphs>54</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vt:i4>
      </vt:variant>
    </vt:vector>
  </HeadingPairs>
  <TitlesOfParts>
    <vt:vector size="13" baseType="lpstr">
      <vt:lpstr>ＭＳ Ｐゴシック</vt:lpstr>
      <vt:lpstr>ＭＳ Ｐ明朝</vt:lpstr>
      <vt:lpstr>ＭＳ ゴシック</vt:lpstr>
      <vt:lpstr>ＭＳ 明朝</vt:lpstr>
      <vt:lpstr>Arial</vt:lpstr>
      <vt:lpstr>Calibri</vt:lpstr>
      <vt:lpstr>Century</vt:lpstr>
      <vt:lpstr>Garamond</vt:lpstr>
      <vt:lpstr>Times New Roman</vt:lpstr>
      <vt:lpstr>Wingdings</vt:lpstr>
      <vt:lpstr>Office ​​テーマ</vt:lpstr>
      <vt:lpstr>デザインの設定</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Osaka</dc:creator>
  <cp:lastModifiedBy>大阪府</cp:lastModifiedBy>
  <cp:revision>136</cp:revision>
  <cp:lastPrinted>2018-12-25T07:07:59Z</cp:lastPrinted>
  <dcterms:created xsi:type="dcterms:W3CDTF">2017-10-31T07:23:06Z</dcterms:created>
  <dcterms:modified xsi:type="dcterms:W3CDTF">2018-12-25T07:10:27Z</dcterms:modified>
</cp:coreProperties>
</file>