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5"/>
  </p:notesMasterIdLst>
  <p:sldIdLst>
    <p:sldId id="290" r:id="rId2"/>
    <p:sldId id="304" r:id="rId3"/>
    <p:sldId id="305" r:id="rId4"/>
  </p:sldIdLst>
  <p:sldSz cx="9906000" cy="6858000" type="A4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CC99"/>
    <a:srgbClr val="FFFF99"/>
    <a:srgbClr val="AFA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14" autoAdjust="0"/>
    <p:restoredTop sz="95478" autoAdjust="0"/>
  </p:normalViewPr>
  <p:slideViewPr>
    <p:cSldViewPr snapToGrid="0" showGuides="1">
      <p:cViewPr varScale="1">
        <p:scale>
          <a:sx n="93" d="100"/>
          <a:sy n="93" d="100"/>
        </p:scale>
        <p:origin x="504" y="5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D6801A-2EF5-4304-9086-BD2842804C71}" type="datetimeFigureOut">
              <a:rPr kumimoji="1" lang="ja-JP" altLang="en-US" smtClean="0"/>
              <a:t>2022/12/23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3013"/>
            <a:ext cx="48450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FCC9FC-38FC-44E0-9BDE-D63D7D2C5B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7838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2D3DE-EFD2-4F3B-9667-6A81CCBB0FE6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6778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61E64-7950-4C3C-A47F-25481EC147E0}" type="datetimeFigureOut">
              <a:rPr kumimoji="1" lang="ja-JP" altLang="en-US" smtClean="0"/>
              <a:t>2022/12/23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0A2B0-AAA5-4C41-85EE-5287B33C4E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9251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61E64-7950-4C3C-A47F-25481EC147E0}" type="datetimeFigureOut">
              <a:rPr kumimoji="1" lang="ja-JP" altLang="en-US" smtClean="0"/>
              <a:t>2022/12/23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0A2B0-AAA5-4C41-85EE-5287B33C4E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9312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61E64-7950-4C3C-A47F-25481EC147E0}" type="datetimeFigureOut">
              <a:rPr kumimoji="1" lang="ja-JP" altLang="en-US" smtClean="0"/>
              <a:t>2022/12/23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0A2B0-AAA5-4C41-85EE-5287B33C4E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1082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61E64-7950-4C3C-A47F-25481EC147E0}" type="datetimeFigureOut">
              <a:rPr kumimoji="1" lang="ja-JP" altLang="en-US" smtClean="0"/>
              <a:t>2022/12/23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0A2B0-AAA5-4C41-85EE-5287B33C4E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8865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61E64-7950-4C3C-A47F-25481EC147E0}" type="datetimeFigureOut">
              <a:rPr kumimoji="1" lang="ja-JP" altLang="en-US" smtClean="0"/>
              <a:t>2022/12/23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0A2B0-AAA5-4C41-85EE-5287B33C4E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6759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61E64-7950-4C3C-A47F-25481EC147E0}" type="datetimeFigureOut">
              <a:rPr kumimoji="1" lang="ja-JP" altLang="en-US" smtClean="0"/>
              <a:t>2022/12/23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0A2B0-AAA5-4C41-85EE-5287B33C4E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38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61E64-7950-4C3C-A47F-25481EC147E0}" type="datetimeFigureOut">
              <a:rPr kumimoji="1" lang="ja-JP" altLang="en-US" smtClean="0"/>
              <a:t>2022/12/23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0A2B0-AAA5-4C41-85EE-5287B33C4E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6561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61E64-7950-4C3C-A47F-25481EC147E0}" type="datetimeFigureOut">
              <a:rPr kumimoji="1" lang="ja-JP" altLang="en-US" smtClean="0"/>
              <a:t>2022/12/23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0A2B0-AAA5-4C41-85EE-5287B33C4E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3546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61E64-7950-4C3C-A47F-25481EC147E0}" type="datetimeFigureOut">
              <a:rPr kumimoji="1" lang="ja-JP" altLang="en-US" smtClean="0"/>
              <a:t>2022/12/23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0A2B0-AAA5-4C41-85EE-5287B33C4E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7419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61E64-7950-4C3C-A47F-25481EC147E0}" type="datetimeFigureOut">
              <a:rPr kumimoji="1" lang="ja-JP" altLang="en-US" smtClean="0"/>
              <a:t>2022/12/23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0A2B0-AAA5-4C41-85EE-5287B33C4E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5529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61E64-7950-4C3C-A47F-25481EC147E0}" type="datetimeFigureOut">
              <a:rPr kumimoji="1" lang="ja-JP" altLang="en-US" smtClean="0"/>
              <a:t>2022/12/23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0A2B0-AAA5-4C41-85EE-5287B33C4E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5734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61E64-7950-4C3C-A47F-25481EC147E0}" type="datetimeFigureOut">
              <a:rPr kumimoji="1" lang="ja-JP" altLang="en-US" smtClean="0"/>
              <a:t>2022/12/23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0A2B0-AAA5-4C41-85EE-5287B33C4E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6739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>
            <a:spLocks/>
          </p:cNvSpPr>
          <p:nvPr/>
        </p:nvSpPr>
        <p:spPr>
          <a:xfrm>
            <a:off x="1028701" y="2327409"/>
            <a:ext cx="7720012" cy="22874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ja-JP" altLang="en-US" sz="4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5" name="テキスト ボックス 2"/>
          <p:cNvSpPr txBox="1">
            <a:spLocks noChangeArrowheads="1"/>
          </p:cNvSpPr>
          <p:nvPr/>
        </p:nvSpPr>
        <p:spPr bwMode="auto">
          <a:xfrm>
            <a:off x="8312535" y="623421"/>
            <a:ext cx="872355" cy="400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000" dirty="0"/>
              <a:t>資料２</a:t>
            </a:r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646160" y="2770041"/>
            <a:ext cx="8485094" cy="22874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新大阪駅周辺地域のまちづくりロードマップ（案）</a:t>
            </a:r>
          </a:p>
          <a:p>
            <a:pPr algn="ctr">
              <a:lnSpc>
                <a:spcPct val="100000"/>
              </a:lnSpc>
            </a:pPr>
            <a:endParaRPr lang="en-US" altLang="ja-JP" sz="32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>
              <a:lnSpc>
                <a:spcPct val="100000"/>
              </a:lnSpc>
            </a:pPr>
            <a:endParaRPr lang="ja-JP" altLang="en-US" sz="32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93177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975" b="32914"/>
          <a:stretch/>
        </p:blipFill>
        <p:spPr>
          <a:xfrm>
            <a:off x="309863" y="45721"/>
            <a:ext cx="9545746" cy="6812280"/>
          </a:xfrm>
          <a:prstGeom prst="rect">
            <a:avLst/>
          </a:prstGeom>
        </p:spPr>
      </p:pic>
      <p:sp>
        <p:nvSpPr>
          <p:cNvPr id="7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9541100" y="6412170"/>
            <a:ext cx="314509" cy="40011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 defTabSz="914400"/>
            <a:r>
              <a:rPr kumimoji="1" lang="en-US" altLang="ja-JP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</a:t>
            </a:r>
            <a:endParaRPr kumimoji="1" lang="ja-JP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-9616" y="-4389"/>
            <a:ext cx="9915616" cy="400110"/>
          </a:xfrm>
          <a:prstGeom prst="rect">
            <a:avLst/>
          </a:prstGeom>
          <a:solidFill>
            <a:srgbClr val="0070C0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+mn-ea"/>
              </a:rPr>
              <a:t>新大阪駅周辺地域のプロジェクト</a:t>
            </a:r>
          </a:p>
        </p:txBody>
      </p:sp>
    </p:spTree>
    <p:extLst>
      <p:ext uri="{BB962C8B-B14F-4D97-AF65-F5344CB8AC3E}">
        <p14:creationId xmlns:p14="http://schemas.microsoft.com/office/powerpoint/2010/main" val="83156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正方形/長方形 92"/>
          <p:cNvSpPr/>
          <p:nvPr/>
        </p:nvSpPr>
        <p:spPr>
          <a:xfrm>
            <a:off x="8099654" y="772725"/>
            <a:ext cx="268654" cy="15936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正方形/長方形 93"/>
          <p:cNvSpPr/>
          <p:nvPr/>
        </p:nvSpPr>
        <p:spPr>
          <a:xfrm>
            <a:off x="8470326" y="772725"/>
            <a:ext cx="268654" cy="15936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7743467" y="772725"/>
            <a:ext cx="268654" cy="15936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角丸四角形 8"/>
          <p:cNvSpPr/>
          <p:nvPr/>
        </p:nvSpPr>
        <p:spPr>
          <a:xfrm>
            <a:off x="206079" y="2698971"/>
            <a:ext cx="9607504" cy="49706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4" name="表 3"/>
          <p:cNvGraphicFramePr>
            <a:graphicFrameLocks noGrp="1"/>
          </p:cNvGraphicFramePr>
          <p:nvPr/>
        </p:nvGraphicFramePr>
        <p:xfrm>
          <a:off x="206079" y="3262396"/>
          <a:ext cx="9607504" cy="3481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420">
                  <a:extLst>
                    <a:ext uri="{9D8B030D-6E8A-4147-A177-3AD203B41FA5}">
                      <a16:colId xmlns:a16="http://schemas.microsoft.com/office/drawing/2014/main" val="891263537"/>
                    </a:ext>
                  </a:extLst>
                </a:gridCol>
                <a:gridCol w="123026">
                  <a:extLst>
                    <a:ext uri="{9D8B030D-6E8A-4147-A177-3AD203B41FA5}">
                      <a16:colId xmlns:a16="http://schemas.microsoft.com/office/drawing/2014/main" val="2389924753"/>
                    </a:ext>
                  </a:extLst>
                </a:gridCol>
                <a:gridCol w="1251192">
                  <a:extLst>
                    <a:ext uri="{9D8B030D-6E8A-4147-A177-3AD203B41FA5}">
                      <a16:colId xmlns:a16="http://schemas.microsoft.com/office/drawing/2014/main" val="1467581077"/>
                    </a:ext>
                  </a:extLst>
                </a:gridCol>
                <a:gridCol w="7913866">
                  <a:extLst>
                    <a:ext uri="{9D8B030D-6E8A-4147-A177-3AD203B41FA5}">
                      <a16:colId xmlns:a16="http://schemas.microsoft.com/office/drawing/2014/main" val="4145105036"/>
                    </a:ext>
                  </a:extLst>
                </a:gridCol>
              </a:tblGrid>
              <a:tr h="533609">
                <a:tc rowSpan="3">
                  <a:txBody>
                    <a:bodyPr/>
                    <a:lstStyle/>
                    <a:p>
                      <a:pPr algn="ctr"/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</a:rPr>
                        <a:t>新大阪駅エリア</a:t>
                      </a:r>
                    </a:p>
                  </a:txBody>
                  <a:tcPr marL="0" marR="0" marT="47229" marB="47229" vert="eaVert"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</a:rPr>
                        <a:t>エリア計画の更新</a:t>
                      </a:r>
                      <a:endParaRPr kumimoji="1" lang="en-US" altLang="ja-JP" sz="11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47229" marB="47229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47229" marB="47229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1740728"/>
                  </a:ext>
                </a:extLst>
              </a:tr>
              <a:tr h="108195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kumimoji="1" lang="ja-JP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47229" marB="47229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indent="0" algn="l"/>
                      <a:r>
                        <a:rPr kumimoji="1" lang="ja-JP" altLang="en-US" sz="1000" dirty="0">
                          <a:solidFill>
                            <a:schemeClr val="tx1"/>
                          </a:solidFill>
                        </a:rPr>
                        <a:t>新幹線新駅</a:t>
                      </a:r>
                      <a:endParaRPr kumimoji="1" lang="en-US" altLang="ja-JP" sz="1000" dirty="0">
                        <a:solidFill>
                          <a:schemeClr val="tx1"/>
                        </a:solidFill>
                      </a:endParaRPr>
                    </a:p>
                    <a:p>
                      <a:pPr marL="38100" indent="0" algn="l"/>
                      <a:r>
                        <a:rPr kumimoji="1" lang="ja-JP" altLang="en-US" sz="1000" dirty="0">
                          <a:solidFill>
                            <a:schemeClr val="tx1"/>
                          </a:solidFill>
                        </a:rPr>
                        <a:t>関連プロジェクト</a:t>
                      </a:r>
                      <a:endParaRPr kumimoji="1" lang="en-US" altLang="ja-JP" sz="1000" dirty="0">
                        <a:solidFill>
                          <a:schemeClr val="tx1"/>
                        </a:solidFill>
                      </a:endParaRPr>
                    </a:p>
                    <a:p>
                      <a:pPr marL="88900" indent="0" algn="l">
                        <a:spcBef>
                          <a:spcPts val="100"/>
                        </a:spcBef>
                      </a:pPr>
                      <a:r>
                        <a:rPr kumimoji="1" lang="ja-JP" altLang="en-US" sz="800" dirty="0">
                          <a:solidFill>
                            <a:schemeClr val="tx1"/>
                          </a:solidFill>
                        </a:rPr>
                        <a:t>①広域交通結節施設</a:t>
                      </a:r>
                      <a:endParaRPr kumimoji="1" lang="en-US" altLang="ja-JP" sz="800" dirty="0">
                        <a:solidFill>
                          <a:schemeClr val="tx1"/>
                        </a:solidFill>
                      </a:endParaRPr>
                    </a:p>
                    <a:p>
                      <a:pPr marL="88900" indent="0" algn="l"/>
                      <a:r>
                        <a:rPr kumimoji="1" lang="ja-JP" altLang="en-US" sz="800" dirty="0">
                          <a:solidFill>
                            <a:schemeClr val="tx1"/>
                          </a:solidFill>
                        </a:rPr>
                        <a:t>②駅からの歩行者動線</a:t>
                      </a:r>
                      <a:endParaRPr kumimoji="1" lang="en-US" altLang="ja-JP" sz="800" dirty="0">
                        <a:solidFill>
                          <a:schemeClr val="tx1"/>
                        </a:solidFill>
                      </a:endParaRPr>
                    </a:p>
                    <a:p>
                      <a:pPr marL="88900" indent="0" algn="l"/>
                      <a:r>
                        <a:rPr kumimoji="1" lang="ja-JP" altLang="en-US" sz="800" dirty="0">
                          <a:solidFill>
                            <a:schemeClr val="tx1"/>
                          </a:solidFill>
                        </a:rPr>
                        <a:t>③大規模交流施設</a:t>
                      </a:r>
                      <a:endParaRPr kumimoji="1" lang="en-US" altLang="ja-JP" sz="800" dirty="0">
                        <a:solidFill>
                          <a:schemeClr val="tx1"/>
                        </a:solidFill>
                      </a:endParaRPr>
                    </a:p>
                    <a:p>
                      <a:pPr marL="88900" indent="0" algn="l"/>
                      <a:r>
                        <a:rPr kumimoji="1" lang="ja-JP" altLang="en-US" sz="800" dirty="0">
                          <a:solidFill>
                            <a:schemeClr val="tx1"/>
                          </a:solidFill>
                        </a:rPr>
                        <a:t>④新大阪連絡線駅ビル</a:t>
                      </a:r>
                      <a:endParaRPr kumimoji="1" lang="en-US" altLang="ja-JP" sz="800" dirty="0">
                        <a:solidFill>
                          <a:schemeClr val="tx1"/>
                        </a:solidFill>
                      </a:endParaRPr>
                    </a:p>
                    <a:p>
                      <a:pPr marL="88900" indent="0" algn="l"/>
                      <a:r>
                        <a:rPr kumimoji="1" lang="ja-JP" altLang="en-US" sz="800" dirty="0">
                          <a:solidFill>
                            <a:schemeClr val="tx1"/>
                          </a:solidFill>
                        </a:rPr>
                        <a:t>など</a:t>
                      </a:r>
                      <a:endParaRPr kumimoji="1" lang="en-US" altLang="ja-JP" sz="8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0" marT="3600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47229" marB="47229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035658"/>
                  </a:ext>
                </a:extLst>
              </a:tr>
              <a:tr h="722462"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47229" marB="47229" anchor="ctr">
                    <a:lnL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47229" marB="47229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/>
                      <a:r>
                        <a:rPr kumimoji="1" lang="ja-JP" altLang="en-US" sz="1000" dirty="0">
                          <a:solidFill>
                            <a:schemeClr val="tx1"/>
                          </a:solidFill>
                        </a:rPr>
                        <a:t>民間都市開発</a:t>
                      </a:r>
                      <a:endParaRPr kumimoji="1" lang="en-US" altLang="ja-JP" sz="1000" dirty="0">
                        <a:solidFill>
                          <a:schemeClr val="tx1"/>
                        </a:solidFill>
                      </a:endParaRPr>
                    </a:p>
                    <a:p>
                      <a:pPr marL="88900" indent="0" algn="l"/>
                      <a:r>
                        <a:rPr kumimoji="1" lang="ja-JP" altLang="en-US" sz="1000" dirty="0">
                          <a:solidFill>
                            <a:schemeClr val="tx1"/>
                          </a:solidFill>
                        </a:rPr>
                        <a:t>プロジェクト</a:t>
                      </a:r>
                      <a:endParaRPr kumimoji="1" lang="en-US" altLang="ja-JP" sz="10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kumimoji="1" lang="ja-JP" altLang="en-US" sz="800" dirty="0">
                          <a:solidFill>
                            <a:schemeClr val="tx1"/>
                          </a:solidFill>
                        </a:rPr>
                        <a:t>①個々の事業組成</a:t>
                      </a:r>
                      <a:endParaRPr kumimoji="1" lang="en-US" altLang="ja-JP" sz="8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kumimoji="1" lang="ja-JP" altLang="en-US" sz="800" dirty="0">
                          <a:solidFill>
                            <a:schemeClr val="tx1"/>
                          </a:solidFill>
                        </a:rPr>
                        <a:t>②民間での連携等</a:t>
                      </a:r>
                      <a:endParaRPr kumimoji="1" lang="en-US" altLang="ja-JP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47229" marB="47229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47229" marB="47229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6118057"/>
                  </a:ext>
                </a:extLst>
              </a:tr>
              <a:tr h="505102">
                <a:tc gridSpan="3"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solidFill>
                            <a:schemeClr val="tx1"/>
                          </a:solidFill>
                        </a:rPr>
                        <a:t>十三駅エリア</a:t>
                      </a:r>
                    </a:p>
                  </a:txBody>
                  <a:tcPr marL="0" marR="0" marT="47229" marB="47229"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47229" marB="47229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8873803"/>
                  </a:ext>
                </a:extLst>
              </a:tr>
              <a:tr h="638175">
                <a:tc gridSpan="3"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solidFill>
                            <a:schemeClr val="tx1"/>
                          </a:solidFill>
                        </a:rPr>
                        <a:t>淡路駅エリア</a:t>
                      </a:r>
                    </a:p>
                  </a:txBody>
                  <a:tcPr marL="0" marR="0" marT="47229" marB="47229" anchor="ctr"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3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47229" marB="47229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1263705"/>
                  </a:ext>
                </a:extLst>
              </a:tr>
            </a:tbl>
          </a:graphicData>
        </a:graphic>
      </p:graphicFrame>
      <p:sp>
        <p:nvSpPr>
          <p:cNvPr id="3" name="角丸四角形 2"/>
          <p:cNvSpPr/>
          <p:nvPr/>
        </p:nvSpPr>
        <p:spPr>
          <a:xfrm>
            <a:off x="3415453" y="3307633"/>
            <a:ext cx="1555815" cy="1522524"/>
          </a:xfrm>
          <a:prstGeom prst="roundRect">
            <a:avLst>
              <a:gd name="adj" fmla="val 6107"/>
            </a:avLst>
          </a:prstGeom>
          <a:solidFill>
            <a:schemeClr val="accent5">
              <a:lumMod val="60000"/>
              <a:lumOff val="40000"/>
              <a:alpha val="6000"/>
            </a:schemeClr>
          </a:solidFill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7" name="グループ化 26"/>
          <p:cNvGrpSpPr/>
          <p:nvPr/>
        </p:nvGrpSpPr>
        <p:grpSpPr>
          <a:xfrm>
            <a:off x="6359277" y="5015527"/>
            <a:ext cx="2874282" cy="434996"/>
            <a:chOff x="5127326" y="3930650"/>
            <a:chExt cx="759143" cy="165100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28" name="山形 27"/>
            <p:cNvSpPr/>
            <p:nvPr/>
          </p:nvSpPr>
          <p:spPr>
            <a:xfrm>
              <a:off x="5127326" y="3930650"/>
              <a:ext cx="107950" cy="165100"/>
            </a:xfrm>
            <a:prstGeom prst="chevro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9" name="山形 28"/>
            <p:cNvSpPr/>
            <p:nvPr/>
          </p:nvSpPr>
          <p:spPr>
            <a:xfrm>
              <a:off x="5240968" y="3930650"/>
              <a:ext cx="107950" cy="165100"/>
            </a:xfrm>
            <a:prstGeom prst="chevro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30" name="山形 29"/>
            <p:cNvSpPr/>
            <p:nvPr/>
          </p:nvSpPr>
          <p:spPr>
            <a:xfrm>
              <a:off x="5348918" y="3930650"/>
              <a:ext cx="107950" cy="165100"/>
            </a:xfrm>
            <a:prstGeom prst="chevro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31" name="山形 30"/>
            <p:cNvSpPr/>
            <p:nvPr/>
          </p:nvSpPr>
          <p:spPr>
            <a:xfrm>
              <a:off x="5456393" y="3930650"/>
              <a:ext cx="107950" cy="165100"/>
            </a:xfrm>
            <a:prstGeom prst="chevro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32" name="山形 31"/>
            <p:cNvSpPr/>
            <p:nvPr/>
          </p:nvSpPr>
          <p:spPr>
            <a:xfrm>
              <a:off x="5563868" y="3930650"/>
              <a:ext cx="107950" cy="165100"/>
            </a:xfrm>
            <a:prstGeom prst="chevro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33" name="山形 32"/>
            <p:cNvSpPr/>
            <p:nvPr/>
          </p:nvSpPr>
          <p:spPr>
            <a:xfrm>
              <a:off x="5671343" y="3930650"/>
              <a:ext cx="107950" cy="165100"/>
            </a:xfrm>
            <a:prstGeom prst="chevro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34" name="山形 33"/>
            <p:cNvSpPr/>
            <p:nvPr/>
          </p:nvSpPr>
          <p:spPr>
            <a:xfrm>
              <a:off x="5778519" y="3930650"/>
              <a:ext cx="107950" cy="165100"/>
            </a:xfrm>
            <a:prstGeom prst="chevro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61" name="角丸四角形 60"/>
          <p:cNvSpPr/>
          <p:nvPr/>
        </p:nvSpPr>
        <p:spPr>
          <a:xfrm>
            <a:off x="9321401" y="2748482"/>
            <a:ext cx="374102" cy="391553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kumimoji="1" lang="ja-JP" altLang="en-US" sz="1200" dirty="0">
                <a:solidFill>
                  <a:schemeClr val="tx1"/>
                </a:solidFill>
              </a:rPr>
              <a:t>大阪の新たな広域拠点の本格始動</a:t>
            </a:r>
          </a:p>
        </p:txBody>
      </p:sp>
      <p:sp>
        <p:nvSpPr>
          <p:cNvPr id="54" name="右矢印 53"/>
          <p:cNvSpPr/>
          <p:nvPr/>
        </p:nvSpPr>
        <p:spPr>
          <a:xfrm>
            <a:off x="1969880" y="5006959"/>
            <a:ext cx="4382923" cy="422615"/>
          </a:xfrm>
          <a:prstGeom prst="rightArrow">
            <a:avLst>
              <a:gd name="adj1" fmla="val 100000"/>
              <a:gd name="adj2" fmla="val 38623"/>
            </a:avLst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kumimoji="1" lang="ja-JP" altLang="en-US" sz="1000" dirty="0">
                <a:solidFill>
                  <a:schemeClr val="tx1"/>
                </a:solidFill>
                <a:latin typeface="+mj-ea"/>
                <a:ea typeface="+mj-ea"/>
              </a:rPr>
              <a:t>民間都市開発プロジェクトの推進</a:t>
            </a:r>
            <a:endParaRPr kumimoji="1" lang="en-US" altLang="ja-JP" sz="1000" dirty="0">
              <a:solidFill>
                <a:schemeClr val="tx1"/>
              </a:solidFill>
              <a:latin typeface="+mj-ea"/>
              <a:ea typeface="+mj-ea"/>
            </a:endParaRPr>
          </a:p>
          <a:p>
            <a:pPr algn="ctr"/>
            <a:r>
              <a:rPr kumimoji="1" lang="en-US" altLang="ja-JP" sz="1000" dirty="0">
                <a:solidFill>
                  <a:schemeClr val="tx1"/>
                </a:solidFill>
                <a:latin typeface="+mj-ea"/>
                <a:ea typeface="+mj-ea"/>
              </a:rPr>
              <a:t>(</a:t>
            </a:r>
            <a:r>
              <a:rPr kumimoji="1" lang="ja-JP" altLang="en-US" sz="1000" dirty="0">
                <a:solidFill>
                  <a:schemeClr val="tx1"/>
                </a:solidFill>
                <a:latin typeface="+mj-ea"/>
                <a:ea typeface="+mj-ea"/>
              </a:rPr>
              <a:t>進行プロジェクトの組成・新たなプロジェクトの機運醸成</a:t>
            </a:r>
            <a:r>
              <a:rPr kumimoji="1" lang="en-US" altLang="ja-JP" sz="1000" dirty="0">
                <a:solidFill>
                  <a:schemeClr val="tx1"/>
                </a:solidFill>
                <a:latin typeface="+mj-ea"/>
                <a:ea typeface="+mj-ea"/>
              </a:rPr>
              <a:t>)</a:t>
            </a:r>
          </a:p>
        </p:txBody>
      </p:sp>
      <p:grpSp>
        <p:nvGrpSpPr>
          <p:cNvPr id="24" name="グループ化 23"/>
          <p:cNvGrpSpPr/>
          <p:nvPr/>
        </p:nvGrpSpPr>
        <p:grpSpPr>
          <a:xfrm>
            <a:off x="2845043" y="3878581"/>
            <a:ext cx="354535" cy="1118870"/>
            <a:chOff x="3217065" y="4045219"/>
            <a:chExt cx="354535" cy="1026092"/>
          </a:xfrm>
        </p:grpSpPr>
        <p:sp>
          <p:nvSpPr>
            <p:cNvPr id="70" name="右矢印 69"/>
            <p:cNvSpPr/>
            <p:nvPr/>
          </p:nvSpPr>
          <p:spPr>
            <a:xfrm rot="5400000">
              <a:off x="2895324" y="4374652"/>
              <a:ext cx="1005709" cy="346843"/>
            </a:xfrm>
            <a:prstGeom prst="rightArrow">
              <a:avLst/>
            </a:prstGeom>
            <a:solidFill>
              <a:srgbClr val="FF6600">
                <a:alpha val="5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" name="右矢印 78"/>
            <p:cNvSpPr/>
            <p:nvPr/>
          </p:nvSpPr>
          <p:spPr>
            <a:xfrm rot="5400000">
              <a:off x="3348513" y="4855424"/>
              <a:ext cx="84439" cy="347336"/>
            </a:xfrm>
            <a:custGeom>
              <a:avLst/>
              <a:gdLst>
                <a:gd name="connsiteX0" fmla="*/ 0 w 121949"/>
                <a:gd name="connsiteY0" fmla="*/ 86834 h 347337"/>
                <a:gd name="connsiteX1" fmla="*/ 121949 w 121949"/>
                <a:gd name="connsiteY1" fmla="*/ 86834 h 347337"/>
                <a:gd name="connsiteX2" fmla="*/ 121949 w 121949"/>
                <a:gd name="connsiteY2" fmla="*/ 0 h 347337"/>
                <a:gd name="connsiteX3" fmla="*/ 121949 w 121949"/>
                <a:gd name="connsiteY3" fmla="*/ 173669 h 347337"/>
                <a:gd name="connsiteX4" fmla="*/ 121949 w 121949"/>
                <a:gd name="connsiteY4" fmla="*/ 347337 h 347337"/>
                <a:gd name="connsiteX5" fmla="*/ 121949 w 121949"/>
                <a:gd name="connsiteY5" fmla="*/ 260503 h 347337"/>
                <a:gd name="connsiteX6" fmla="*/ 0 w 121949"/>
                <a:gd name="connsiteY6" fmla="*/ 260503 h 347337"/>
                <a:gd name="connsiteX7" fmla="*/ 0 w 121949"/>
                <a:gd name="connsiteY7" fmla="*/ 86834 h 347337"/>
                <a:gd name="connsiteX0" fmla="*/ 0 w 121949"/>
                <a:gd name="connsiteY0" fmla="*/ 86834 h 347337"/>
                <a:gd name="connsiteX1" fmla="*/ 121949 w 121949"/>
                <a:gd name="connsiteY1" fmla="*/ 86834 h 347337"/>
                <a:gd name="connsiteX2" fmla="*/ 121949 w 121949"/>
                <a:gd name="connsiteY2" fmla="*/ 0 h 347337"/>
                <a:gd name="connsiteX3" fmla="*/ 121949 w 121949"/>
                <a:gd name="connsiteY3" fmla="*/ 173669 h 347337"/>
                <a:gd name="connsiteX4" fmla="*/ 121949 w 121949"/>
                <a:gd name="connsiteY4" fmla="*/ 347337 h 347337"/>
                <a:gd name="connsiteX5" fmla="*/ 121949 w 121949"/>
                <a:gd name="connsiteY5" fmla="*/ 260503 h 347337"/>
                <a:gd name="connsiteX6" fmla="*/ 21431 w 121949"/>
                <a:gd name="connsiteY6" fmla="*/ 260503 h 347337"/>
                <a:gd name="connsiteX7" fmla="*/ 0 w 121949"/>
                <a:gd name="connsiteY7" fmla="*/ 86834 h 347337"/>
                <a:gd name="connsiteX0" fmla="*/ 2382 w 100518"/>
                <a:gd name="connsiteY0" fmla="*/ 82071 h 347337"/>
                <a:gd name="connsiteX1" fmla="*/ 100518 w 100518"/>
                <a:gd name="connsiteY1" fmla="*/ 86834 h 347337"/>
                <a:gd name="connsiteX2" fmla="*/ 100518 w 100518"/>
                <a:gd name="connsiteY2" fmla="*/ 0 h 347337"/>
                <a:gd name="connsiteX3" fmla="*/ 100518 w 100518"/>
                <a:gd name="connsiteY3" fmla="*/ 173669 h 347337"/>
                <a:gd name="connsiteX4" fmla="*/ 100518 w 100518"/>
                <a:gd name="connsiteY4" fmla="*/ 347337 h 347337"/>
                <a:gd name="connsiteX5" fmla="*/ 100518 w 100518"/>
                <a:gd name="connsiteY5" fmla="*/ 260503 h 347337"/>
                <a:gd name="connsiteX6" fmla="*/ 0 w 100518"/>
                <a:gd name="connsiteY6" fmla="*/ 260503 h 347337"/>
                <a:gd name="connsiteX7" fmla="*/ 2382 w 100518"/>
                <a:gd name="connsiteY7" fmla="*/ 82071 h 347337"/>
                <a:gd name="connsiteX0" fmla="*/ 2382 w 100518"/>
                <a:gd name="connsiteY0" fmla="*/ 82071 h 347337"/>
                <a:gd name="connsiteX1" fmla="*/ 100518 w 100518"/>
                <a:gd name="connsiteY1" fmla="*/ 86834 h 347337"/>
                <a:gd name="connsiteX2" fmla="*/ 100518 w 100518"/>
                <a:gd name="connsiteY2" fmla="*/ 0 h 347337"/>
                <a:gd name="connsiteX3" fmla="*/ 100518 w 100518"/>
                <a:gd name="connsiteY3" fmla="*/ 173669 h 347337"/>
                <a:gd name="connsiteX4" fmla="*/ 100518 w 100518"/>
                <a:gd name="connsiteY4" fmla="*/ 347337 h 347337"/>
                <a:gd name="connsiteX5" fmla="*/ 100518 w 100518"/>
                <a:gd name="connsiteY5" fmla="*/ 260503 h 347337"/>
                <a:gd name="connsiteX6" fmla="*/ 0 w 100518"/>
                <a:gd name="connsiteY6" fmla="*/ 260503 h 347337"/>
                <a:gd name="connsiteX7" fmla="*/ 2163 w 100518"/>
                <a:gd name="connsiteY7" fmla="*/ 174607 h 347337"/>
                <a:gd name="connsiteX8" fmla="*/ 2382 w 100518"/>
                <a:gd name="connsiteY8" fmla="*/ 82071 h 347337"/>
                <a:gd name="connsiteX0" fmla="*/ 2382 w 100518"/>
                <a:gd name="connsiteY0" fmla="*/ 82071 h 347337"/>
                <a:gd name="connsiteX1" fmla="*/ 100518 w 100518"/>
                <a:gd name="connsiteY1" fmla="*/ 86834 h 347337"/>
                <a:gd name="connsiteX2" fmla="*/ 100518 w 100518"/>
                <a:gd name="connsiteY2" fmla="*/ 0 h 347337"/>
                <a:gd name="connsiteX3" fmla="*/ 100518 w 100518"/>
                <a:gd name="connsiteY3" fmla="*/ 173669 h 347337"/>
                <a:gd name="connsiteX4" fmla="*/ 100518 w 100518"/>
                <a:gd name="connsiteY4" fmla="*/ 347337 h 347337"/>
                <a:gd name="connsiteX5" fmla="*/ 100518 w 100518"/>
                <a:gd name="connsiteY5" fmla="*/ 260503 h 347337"/>
                <a:gd name="connsiteX6" fmla="*/ 0 w 100518"/>
                <a:gd name="connsiteY6" fmla="*/ 260503 h 347337"/>
                <a:gd name="connsiteX7" fmla="*/ 99797 w 100518"/>
                <a:gd name="connsiteY7" fmla="*/ 162701 h 347337"/>
                <a:gd name="connsiteX8" fmla="*/ 2382 w 100518"/>
                <a:gd name="connsiteY8" fmla="*/ 82071 h 347337"/>
                <a:gd name="connsiteX0" fmla="*/ 2385 w 100518"/>
                <a:gd name="connsiteY0" fmla="*/ 79690 h 347337"/>
                <a:gd name="connsiteX1" fmla="*/ 100518 w 100518"/>
                <a:gd name="connsiteY1" fmla="*/ 86834 h 347337"/>
                <a:gd name="connsiteX2" fmla="*/ 100518 w 100518"/>
                <a:gd name="connsiteY2" fmla="*/ 0 h 347337"/>
                <a:gd name="connsiteX3" fmla="*/ 100518 w 100518"/>
                <a:gd name="connsiteY3" fmla="*/ 173669 h 347337"/>
                <a:gd name="connsiteX4" fmla="*/ 100518 w 100518"/>
                <a:gd name="connsiteY4" fmla="*/ 347337 h 347337"/>
                <a:gd name="connsiteX5" fmla="*/ 100518 w 100518"/>
                <a:gd name="connsiteY5" fmla="*/ 260503 h 347337"/>
                <a:gd name="connsiteX6" fmla="*/ 0 w 100518"/>
                <a:gd name="connsiteY6" fmla="*/ 260503 h 347337"/>
                <a:gd name="connsiteX7" fmla="*/ 99797 w 100518"/>
                <a:gd name="connsiteY7" fmla="*/ 162701 h 347337"/>
                <a:gd name="connsiteX8" fmla="*/ 2385 w 100518"/>
                <a:gd name="connsiteY8" fmla="*/ 79690 h 347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518" h="347337">
                  <a:moveTo>
                    <a:pt x="2385" y="79690"/>
                  </a:moveTo>
                  <a:lnTo>
                    <a:pt x="100518" y="86834"/>
                  </a:lnTo>
                  <a:lnTo>
                    <a:pt x="100518" y="0"/>
                  </a:lnTo>
                  <a:lnTo>
                    <a:pt x="100518" y="173669"/>
                  </a:lnTo>
                  <a:lnTo>
                    <a:pt x="100518" y="347337"/>
                  </a:lnTo>
                  <a:lnTo>
                    <a:pt x="100518" y="260503"/>
                  </a:lnTo>
                  <a:lnTo>
                    <a:pt x="0" y="260503"/>
                  </a:lnTo>
                  <a:lnTo>
                    <a:pt x="99797" y="162701"/>
                  </a:lnTo>
                  <a:lnTo>
                    <a:pt x="2385" y="79690"/>
                  </a:lnTo>
                  <a:close/>
                </a:path>
              </a:pathLst>
            </a:custGeom>
            <a:solidFill>
              <a:srgbClr val="FF66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1" name="右矢印 70"/>
          <p:cNvSpPr/>
          <p:nvPr/>
        </p:nvSpPr>
        <p:spPr>
          <a:xfrm rot="5400000">
            <a:off x="2944263" y="5349654"/>
            <a:ext cx="187004" cy="346843"/>
          </a:xfrm>
          <a:prstGeom prst="rightArrow">
            <a:avLst>
              <a:gd name="adj1" fmla="val 50000"/>
              <a:gd name="adj2" fmla="val 63584"/>
            </a:avLst>
          </a:prstGeom>
          <a:solidFill>
            <a:srgbClr val="FF6600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右矢印 65"/>
          <p:cNvSpPr/>
          <p:nvPr/>
        </p:nvSpPr>
        <p:spPr>
          <a:xfrm>
            <a:off x="3477912" y="3911248"/>
            <a:ext cx="1462105" cy="796888"/>
          </a:xfrm>
          <a:prstGeom prst="rightArrow">
            <a:avLst>
              <a:gd name="adj1" fmla="val 100000"/>
              <a:gd name="adj2" fmla="val 16480"/>
            </a:avLst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kumimoji="1" lang="ja-JP" altLang="en-US" sz="800" dirty="0">
                <a:solidFill>
                  <a:schemeClr val="tx1"/>
                </a:solidFill>
                <a:latin typeface="+mj-ea"/>
                <a:ea typeface="+mj-ea"/>
              </a:rPr>
              <a:t>新幹線新駅を踏まえた</a:t>
            </a:r>
            <a:endParaRPr kumimoji="1" lang="en-US" altLang="ja-JP" sz="800" dirty="0">
              <a:solidFill>
                <a:schemeClr val="tx1"/>
              </a:solidFill>
              <a:latin typeface="+mj-ea"/>
              <a:ea typeface="+mj-ea"/>
            </a:endParaRPr>
          </a:p>
          <a:p>
            <a:pPr algn="ctr"/>
            <a:r>
              <a:rPr kumimoji="1" lang="ja-JP" altLang="en-US" sz="800" dirty="0">
                <a:solidFill>
                  <a:schemeClr val="tx1"/>
                </a:solidFill>
                <a:latin typeface="+mj-ea"/>
                <a:ea typeface="+mj-ea"/>
              </a:rPr>
              <a:t>空間などの具体検討</a:t>
            </a:r>
            <a:endParaRPr kumimoji="1" lang="en-US" altLang="ja-JP" sz="8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68" name="右矢印 67"/>
          <p:cNvSpPr/>
          <p:nvPr/>
        </p:nvSpPr>
        <p:spPr>
          <a:xfrm>
            <a:off x="3461183" y="3370816"/>
            <a:ext cx="1459614" cy="382138"/>
          </a:xfrm>
          <a:prstGeom prst="rightArrow">
            <a:avLst>
              <a:gd name="adj1" fmla="val 100000"/>
              <a:gd name="adj2" fmla="val 17853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kumimoji="1" lang="ja-JP" altLang="en-US" sz="800" dirty="0">
                <a:solidFill>
                  <a:schemeClr val="tx1"/>
                </a:solidFill>
                <a:latin typeface="+mj-ea"/>
              </a:rPr>
              <a:t>新幹線新駅関連プロジェクトの内容等の検討</a:t>
            </a:r>
            <a:endParaRPr kumimoji="1" lang="en-US" altLang="ja-JP" sz="800" dirty="0">
              <a:solidFill>
                <a:schemeClr val="tx1"/>
              </a:solidFill>
              <a:latin typeface="+mj-ea"/>
            </a:endParaRPr>
          </a:p>
          <a:p>
            <a:pPr algn="ctr"/>
            <a:r>
              <a:rPr kumimoji="1" lang="en-US" altLang="ja-JP" sz="800" dirty="0">
                <a:solidFill>
                  <a:schemeClr val="tx1"/>
                </a:solidFill>
                <a:latin typeface="+mj-ea"/>
              </a:rPr>
              <a:t>【</a:t>
            </a:r>
            <a:r>
              <a:rPr kumimoji="1" lang="ja-JP" altLang="en-US" sz="800" dirty="0">
                <a:solidFill>
                  <a:schemeClr val="tx1"/>
                </a:solidFill>
                <a:latin typeface="+mj-ea"/>
              </a:rPr>
              <a:t>エリア計画の更新</a:t>
            </a:r>
            <a:r>
              <a:rPr kumimoji="1" lang="en-US" altLang="ja-JP" sz="800" dirty="0">
                <a:solidFill>
                  <a:schemeClr val="tx1"/>
                </a:solidFill>
                <a:latin typeface="+mj-ea"/>
              </a:rPr>
              <a:t>】</a:t>
            </a:r>
          </a:p>
        </p:txBody>
      </p:sp>
      <p:sp>
        <p:nvSpPr>
          <p:cNvPr id="69" name="屈折矢印 68"/>
          <p:cNvSpPr/>
          <p:nvPr/>
        </p:nvSpPr>
        <p:spPr>
          <a:xfrm rot="5400000">
            <a:off x="2785946" y="3350759"/>
            <a:ext cx="758758" cy="449310"/>
          </a:xfrm>
          <a:prstGeom prst="bentUpArrow">
            <a:avLst>
              <a:gd name="adj1" fmla="val 36245"/>
              <a:gd name="adj2" fmla="val 35161"/>
              <a:gd name="adj3" fmla="val 34340"/>
            </a:avLst>
          </a:prstGeom>
          <a:solidFill>
            <a:srgbClr val="FF66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65" name="表 64"/>
          <p:cNvGraphicFramePr>
            <a:graphicFrameLocks noGrp="1"/>
          </p:cNvGraphicFramePr>
          <p:nvPr/>
        </p:nvGraphicFramePr>
        <p:xfrm>
          <a:off x="131805" y="772725"/>
          <a:ext cx="7558928" cy="15936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1023">
                  <a:extLst>
                    <a:ext uri="{9D8B030D-6E8A-4147-A177-3AD203B41FA5}">
                      <a16:colId xmlns:a16="http://schemas.microsoft.com/office/drawing/2014/main" val="891263537"/>
                    </a:ext>
                  </a:extLst>
                </a:gridCol>
                <a:gridCol w="6467905">
                  <a:extLst>
                    <a:ext uri="{9D8B030D-6E8A-4147-A177-3AD203B41FA5}">
                      <a16:colId xmlns:a16="http://schemas.microsoft.com/office/drawing/2014/main" val="4145105036"/>
                    </a:ext>
                  </a:extLst>
                </a:gridCol>
              </a:tblGrid>
              <a:tr h="41773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dirty="0">
                          <a:solidFill>
                            <a:schemeClr val="tx1"/>
                          </a:solidFill>
                        </a:rPr>
                        <a:t>年度</a:t>
                      </a:r>
                    </a:p>
                  </a:txBody>
                  <a:tcPr marL="0" marR="0" marT="36260" marB="3626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36260" marB="3626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0036358"/>
                  </a:ext>
                </a:extLst>
              </a:tr>
              <a:tr h="117586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</a:rPr>
                        <a:t>主なうごき</a:t>
                      </a:r>
                    </a:p>
                  </a:txBody>
                  <a:tcPr marL="27639" marR="0" marT="36260" marB="3626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36260" marB="3626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410026"/>
                  </a:ext>
                </a:extLst>
              </a:tr>
            </a:tbl>
          </a:graphicData>
        </a:graphic>
      </p:graphicFrame>
      <p:sp>
        <p:nvSpPr>
          <p:cNvPr id="156" name="テキスト ボックス 155"/>
          <p:cNvSpPr txBox="1"/>
          <p:nvPr/>
        </p:nvSpPr>
        <p:spPr>
          <a:xfrm>
            <a:off x="39832" y="457911"/>
            <a:ext cx="1849764" cy="24622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1600" dirty="0">
                <a:solidFill>
                  <a:schemeClr val="bg1"/>
                </a:solidFill>
              </a:rPr>
              <a:t>〇概略スケジュール</a:t>
            </a:r>
          </a:p>
        </p:txBody>
      </p:sp>
      <p:grpSp>
        <p:nvGrpSpPr>
          <p:cNvPr id="7" name="グループ化 6"/>
          <p:cNvGrpSpPr/>
          <p:nvPr/>
        </p:nvGrpSpPr>
        <p:grpSpPr>
          <a:xfrm>
            <a:off x="268877" y="2748482"/>
            <a:ext cx="9052524" cy="414892"/>
            <a:chOff x="239850" y="3246550"/>
            <a:chExt cx="8785150" cy="597956"/>
          </a:xfrm>
        </p:grpSpPr>
        <p:sp>
          <p:nvSpPr>
            <p:cNvPr id="2" name="角丸四角形 1"/>
            <p:cNvSpPr/>
            <p:nvPr/>
          </p:nvSpPr>
          <p:spPr>
            <a:xfrm>
              <a:off x="239850" y="3246550"/>
              <a:ext cx="1512750" cy="597956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36000" tIns="0" rIns="36000" bIns="0" rtlCol="0" anchor="ctr"/>
            <a:lstStyle/>
            <a:p>
              <a:pPr algn="ctr">
                <a:lnSpc>
                  <a:spcPts val="1100"/>
                </a:lnSpc>
              </a:pPr>
              <a:r>
                <a:rPr kumimoji="1" lang="ja-JP" altLang="en-US" sz="1100" dirty="0">
                  <a:solidFill>
                    <a:schemeClr val="tx1"/>
                  </a:solidFill>
                </a:rPr>
                <a:t>リニア中央新幹線</a:t>
              </a:r>
              <a:endParaRPr kumimoji="1" lang="en-US" altLang="ja-JP" sz="1100" dirty="0">
                <a:solidFill>
                  <a:schemeClr val="tx1"/>
                </a:solidFill>
              </a:endParaRPr>
            </a:p>
            <a:p>
              <a:pPr algn="ctr">
                <a:lnSpc>
                  <a:spcPts val="1100"/>
                </a:lnSpc>
              </a:pPr>
              <a:r>
                <a:rPr kumimoji="1" lang="ja-JP" altLang="en-US" sz="1100" dirty="0">
                  <a:solidFill>
                    <a:schemeClr val="tx1"/>
                  </a:solidFill>
                </a:rPr>
                <a:t>北陸新幹線の動き</a:t>
              </a:r>
              <a:endParaRPr kumimoji="1" lang="en-US" altLang="ja-JP" sz="1100" dirty="0">
                <a:solidFill>
                  <a:schemeClr val="tx1"/>
                </a:solidFill>
              </a:endParaRPr>
            </a:p>
          </p:txBody>
        </p:sp>
        <p:sp>
          <p:nvSpPr>
            <p:cNvPr id="162" name="右矢印 161"/>
            <p:cNvSpPr/>
            <p:nvPr/>
          </p:nvSpPr>
          <p:spPr>
            <a:xfrm>
              <a:off x="1812699" y="3341243"/>
              <a:ext cx="464809" cy="408568"/>
            </a:xfrm>
            <a:prstGeom prst="rightArrow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3" name="角丸四角形 162"/>
            <p:cNvSpPr/>
            <p:nvPr/>
          </p:nvSpPr>
          <p:spPr>
            <a:xfrm>
              <a:off x="2353903" y="3246550"/>
              <a:ext cx="1180671" cy="597956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36000" tIns="0" rIns="36000" bIns="0" rtlCol="0" anchor="ctr"/>
            <a:lstStyle/>
            <a:p>
              <a:pPr algn="ctr">
                <a:lnSpc>
                  <a:spcPts val="1100"/>
                </a:lnSpc>
              </a:pPr>
              <a:r>
                <a:rPr kumimoji="1" lang="ja-JP" altLang="en-US" sz="1100" dirty="0">
                  <a:solidFill>
                    <a:schemeClr val="tx1"/>
                  </a:solidFill>
                </a:rPr>
                <a:t>駅位置の方向性</a:t>
              </a:r>
              <a:endParaRPr kumimoji="1" lang="en-US" altLang="ja-JP" sz="1100" dirty="0">
                <a:solidFill>
                  <a:schemeClr val="tx1"/>
                </a:solidFill>
              </a:endParaRPr>
            </a:p>
          </p:txBody>
        </p:sp>
        <p:sp>
          <p:nvSpPr>
            <p:cNvPr id="164" name="右矢印 163"/>
            <p:cNvSpPr/>
            <p:nvPr/>
          </p:nvSpPr>
          <p:spPr>
            <a:xfrm>
              <a:off x="3578819" y="3341243"/>
              <a:ext cx="5446181" cy="408568"/>
            </a:xfrm>
            <a:prstGeom prst="rightArrow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6" name="角丸四角形 165"/>
            <p:cNvSpPr/>
            <p:nvPr/>
          </p:nvSpPr>
          <p:spPr>
            <a:xfrm>
              <a:off x="5934246" y="3347118"/>
              <a:ext cx="638342" cy="39682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36000" tIns="0" rIns="36000" bIns="0" rtlCol="0" anchor="ctr"/>
            <a:lstStyle/>
            <a:p>
              <a:pPr algn="ctr">
                <a:lnSpc>
                  <a:spcPts val="1100"/>
                </a:lnSpc>
              </a:pPr>
              <a:r>
                <a:rPr kumimoji="1" lang="ja-JP" altLang="en-US" sz="1100" dirty="0">
                  <a:solidFill>
                    <a:schemeClr val="tx1"/>
                  </a:solidFill>
                </a:rPr>
                <a:t>整備等</a:t>
              </a:r>
              <a:endParaRPr kumimoji="1" lang="en-US" altLang="ja-JP" sz="1100" dirty="0">
                <a:solidFill>
                  <a:schemeClr val="tx1"/>
                </a:solidFill>
              </a:endParaRPr>
            </a:p>
          </p:txBody>
        </p:sp>
      </p:grpSp>
      <p:sp>
        <p:nvSpPr>
          <p:cNvPr id="178" name="テキスト ボックス 177"/>
          <p:cNvSpPr txBox="1"/>
          <p:nvPr/>
        </p:nvSpPr>
        <p:spPr>
          <a:xfrm>
            <a:off x="39831" y="2414650"/>
            <a:ext cx="2328719" cy="24622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1600" dirty="0">
                <a:solidFill>
                  <a:schemeClr val="bg1"/>
                </a:solidFill>
              </a:rPr>
              <a:t>〇まちづくりのステップ</a:t>
            </a:r>
          </a:p>
        </p:txBody>
      </p:sp>
      <p:grpSp>
        <p:nvGrpSpPr>
          <p:cNvPr id="10" name="グループ化 9"/>
          <p:cNvGrpSpPr/>
          <p:nvPr/>
        </p:nvGrpSpPr>
        <p:grpSpPr>
          <a:xfrm>
            <a:off x="1258659" y="749138"/>
            <a:ext cx="7390855" cy="1569153"/>
            <a:chOff x="1207751" y="648048"/>
            <a:chExt cx="10295649" cy="2185869"/>
          </a:xfrm>
        </p:grpSpPr>
        <p:grpSp>
          <p:nvGrpSpPr>
            <p:cNvPr id="17" name="グループ化 16"/>
            <p:cNvGrpSpPr/>
            <p:nvPr/>
          </p:nvGrpSpPr>
          <p:grpSpPr>
            <a:xfrm>
              <a:off x="1207751" y="648048"/>
              <a:ext cx="8683695" cy="2175012"/>
              <a:chOff x="1271152" y="525048"/>
              <a:chExt cx="8683695" cy="2175012"/>
            </a:xfrm>
          </p:grpSpPr>
          <p:sp>
            <p:nvSpPr>
              <p:cNvPr id="77" name="楕円 76"/>
              <p:cNvSpPr/>
              <p:nvPr/>
            </p:nvSpPr>
            <p:spPr>
              <a:xfrm>
                <a:off x="3566867" y="1216726"/>
                <a:ext cx="108000" cy="113848"/>
              </a:xfrm>
              <a:prstGeom prst="ellipse">
                <a:avLst/>
              </a:prstGeom>
              <a:solidFill>
                <a:schemeClr val="tx1">
                  <a:alpha val="59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78" name="テキスト ボックス 77"/>
              <p:cNvSpPr txBox="1"/>
              <p:nvPr/>
            </p:nvSpPr>
            <p:spPr>
              <a:xfrm>
                <a:off x="3237848" y="1378470"/>
                <a:ext cx="1123615" cy="1714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kumimoji="1" lang="ja-JP" altLang="en-US" sz="800" dirty="0"/>
                  <a:t>大阪・関西万博</a:t>
                </a:r>
              </a:p>
            </p:txBody>
          </p:sp>
          <p:sp>
            <p:nvSpPr>
              <p:cNvPr id="81" name="楕円 80"/>
              <p:cNvSpPr/>
              <p:nvPr/>
            </p:nvSpPr>
            <p:spPr>
              <a:xfrm>
                <a:off x="5934246" y="1218550"/>
                <a:ext cx="108000" cy="113848"/>
              </a:xfrm>
              <a:prstGeom prst="ellipse">
                <a:avLst/>
              </a:prstGeom>
              <a:solidFill>
                <a:schemeClr val="tx1">
                  <a:alpha val="59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82" name="テキスト ボックス 81"/>
              <p:cNvSpPr txBox="1"/>
              <p:nvPr/>
            </p:nvSpPr>
            <p:spPr>
              <a:xfrm>
                <a:off x="5630468" y="1413463"/>
                <a:ext cx="714374" cy="34299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kumimoji="1" lang="ja-JP" altLang="en-US" sz="800" dirty="0"/>
                  <a:t>なにわ筋線</a:t>
                </a:r>
                <a:endParaRPr kumimoji="1" lang="en-US" altLang="ja-JP" sz="800" dirty="0"/>
              </a:p>
              <a:p>
                <a:pPr algn="ctr"/>
                <a:r>
                  <a:rPr kumimoji="1" lang="ja-JP" altLang="en-US" sz="800" dirty="0"/>
                  <a:t>完成</a:t>
                </a:r>
              </a:p>
            </p:txBody>
          </p:sp>
          <p:sp>
            <p:nvSpPr>
              <p:cNvPr id="85" name="テキスト ボックス 84"/>
              <p:cNvSpPr txBox="1"/>
              <p:nvPr/>
            </p:nvSpPr>
            <p:spPr>
              <a:xfrm>
                <a:off x="6513305" y="1388367"/>
                <a:ext cx="1428899" cy="34299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kumimoji="1" lang="ja-JP" altLang="en-US" sz="800" dirty="0"/>
                  <a:t>大阪都市再生環状道路淀川左岸線 全線完成</a:t>
                </a:r>
              </a:p>
            </p:txBody>
          </p:sp>
          <p:sp>
            <p:nvSpPr>
              <p:cNvPr id="91" name="テキスト ボックス 90"/>
              <p:cNvSpPr txBox="1"/>
              <p:nvPr/>
            </p:nvSpPr>
            <p:spPr>
              <a:xfrm>
                <a:off x="5025351" y="1967156"/>
                <a:ext cx="2823654" cy="34299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kumimoji="1" lang="ja-JP" altLang="en-US" sz="800" dirty="0"/>
                  <a:t>歌島豊里線</a:t>
                </a:r>
                <a:endParaRPr kumimoji="1" lang="en-US" altLang="ja-JP" sz="800" dirty="0"/>
              </a:p>
              <a:p>
                <a:pPr algn="ctr"/>
                <a:r>
                  <a:rPr kumimoji="1" lang="ja-JP" altLang="en-US" sz="800" dirty="0"/>
                  <a:t>（阪急京都線・千里線交差部）完成</a:t>
                </a:r>
              </a:p>
            </p:txBody>
          </p:sp>
          <p:sp>
            <p:nvSpPr>
              <p:cNvPr id="95" name="楕円 94"/>
              <p:cNvSpPr/>
              <p:nvPr/>
            </p:nvSpPr>
            <p:spPr>
              <a:xfrm>
                <a:off x="6360815" y="1818920"/>
                <a:ext cx="108000" cy="113848"/>
              </a:xfrm>
              <a:prstGeom prst="ellipse">
                <a:avLst/>
              </a:prstGeom>
              <a:solidFill>
                <a:schemeClr val="tx1">
                  <a:alpha val="59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99" name="テキスト ボックス 98"/>
              <p:cNvSpPr txBox="1"/>
              <p:nvPr/>
            </p:nvSpPr>
            <p:spPr>
              <a:xfrm>
                <a:off x="1348708" y="1179371"/>
                <a:ext cx="1578056" cy="342992"/>
              </a:xfrm>
              <a:prstGeom prst="rect">
                <a:avLst/>
              </a:prstGeom>
              <a:solidFill>
                <a:srgbClr val="CCECFF"/>
              </a:solidFill>
              <a:ln>
                <a:solidFill>
                  <a:schemeClr val="tx1"/>
                </a:solidFill>
              </a:ln>
            </p:spPr>
            <p:txBody>
              <a:bodyPr wrap="square" lIns="36000" tIns="0" rIns="36000" bIns="0" rtlCol="0" anchor="ctr">
                <a:spAutoFit/>
              </a:bodyPr>
              <a:lstStyle/>
              <a:p>
                <a:pPr algn="dist"/>
                <a:r>
                  <a:rPr kumimoji="1" lang="ja-JP" altLang="en-US" sz="800" b="1" dirty="0"/>
                  <a:t>まちづくり方針</a:t>
                </a:r>
                <a:r>
                  <a:rPr kumimoji="1" lang="en-US" altLang="ja-JP" sz="800" b="1" dirty="0"/>
                  <a:t>2022</a:t>
                </a:r>
              </a:p>
              <a:p>
                <a:pPr algn="dist"/>
                <a:r>
                  <a:rPr kumimoji="1" lang="ja-JP" altLang="en-US" sz="800" b="1" dirty="0"/>
                  <a:t>都市再生緊急整備地域</a:t>
                </a:r>
                <a:endParaRPr kumimoji="1" lang="en-US" altLang="ja-JP" sz="800" b="1" dirty="0"/>
              </a:p>
            </p:txBody>
          </p:sp>
          <p:sp>
            <p:nvSpPr>
              <p:cNvPr id="118" name="テキスト ボックス 117"/>
              <p:cNvSpPr txBox="1"/>
              <p:nvPr/>
            </p:nvSpPr>
            <p:spPr>
              <a:xfrm>
                <a:off x="1636592" y="526291"/>
                <a:ext cx="967962" cy="643112"/>
              </a:xfrm>
              <a:prstGeom prst="rect">
                <a:avLst/>
              </a:prstGeom>
              <a:noFill/>
            </p:spPr>
            <p:txBody>
              <a:bodyPr wrap="square" lIns="36000" rIns="36000" rtlCol="0">
                <a:spAutoFit/>
              </a:bodyPr>
              <a:lstStyle/>
              <a:p>
                <a:pPr algn="ctr"/>
                <a:r>
                  <a:rPr kumimoji="1" lang="en-US" altLang="ja-JP" sz="1200" b="1" dirty="0"/>
                  <a:t>2022</a:t>
                </a:r>
              </a:p>
              <a:p>
                <a:pPr algn="ctr"/>
                <a:r>
                  <a:rPr kumimoji="1" lang="ja-JP" altLang="en-US" sz="1200" b="1" dirty="0"/>
                  <a:t>（</a:t>
                </a:r>
                <a:r>
                  <a:rPr kumimoji="1" lang="en-US" altLang="ja-JP" sz="1200" b="1" dirty="0"/>
                  <a:t>R4</a:t>
                </a:r>
                <a:r>
                  <a:rPr kumimoji="1" lang="ja-JP" altLang="en-US" sz="1200" b="1" dirty="0"/>
                  <a:t>）</a:t>
                </a:r>
                <a:endParaRPr kumimoji="1" lang="en-US" altLang="ja-JP" sz="1200" b="1" dirty="0"/>
              </a:p>
            </p:txBody>
          </p:sp>
          <p:sp>
            <p:nvSpPr>
              <p:cNvPr id="123" name="テキスト ボックス 122"/>
              <p:cNvSpPr txBox="1"/>
              <p:nvPr/>
            </p:nvSpPr>
            <p:spPr>
              <a:xfrm>
                <a:off x="4904382" y="545708"/>
                <a:ext cx="1458112" cy="643112"/>
              </a:xfrm>
              <a:prstGeom prst="rect">
                <a:avLst/>
              </a:prstGeom>
              <a:noFill/>
            </p:spPr>
            <p:txBody>
              <a:bodyPr wrap="square" lIns="36000" rIns="36000" rtlCol="0">
                <a:spAutoFit/>
              </a:bodyPr>
              <a:lstStyle/>
              <a:p>
                <a:pPr algn="ctr"/>
                <a:r>
                  <a:rPr kumimoji="1" lang="en-US" altLang="ja-JP" sz="1200" b="1" dirty="0"/>
                  <a:t>2030</a:t>
                </a:r>
              </a:p>
              <a:p>
                <a:pPr algn="ctr"/>
                <a:r>
                  <a:rPr kumimoji="1" lang="ja-JP" altLang="en-US" sz="1200" b="1" dirty="0"/>
                  <a:t>（</a:t>
                </a:r>
                <a:r>
                  <a:rPr kumimoji="1" lang="en-US" altLang="ja-JP" sz="1200" b="1" dirty="0"/>
                  <a:t>R12</a:t>
                </a:r>
                <a:r>
                  <a:rPr kumimoji="1" lang="ja-JP" altLang="en-US" sz="1200" b="1" dirty="0"/>
                  <a:t>）</a:t>
                </a:r>
                <a:endParaRPr kumimoji="1" lang="en-US" altLang="ja-JP" sz="1200" b="1" dirty="0"/>
              </a:p>
            </p:txBody>
          </p:sp>
          <p:sp>
            <p:nvSpPr>
              <p:cNvPr id="124" name="テキスト ボックス 123"/>
              <p:cNvSpPr txBox="1"/>
              <p:nvPr/>
            </p:nvSpPr>
            <p:spPr>
              <a:xfrm>
                <a:off x="8924172" y="525048"/>
                <a:ext cx="1030675" cy="6431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1200" b="1" dirty="0"/>
                  <a:t>2040</a:t>
                </a:r>
              </a:p>
              <a:p>
                <a:pPr algn="ctr"/>
                <a:r>
                  <a:rPr kumimoji="1" lang="ja-JP" altLang="en-US" sz="1200" b="1" dirty="0"/>
                  <a:t>（</a:t>
                </a:r>
                <a:r>
                  <a:rPr kumimoji="1" lang="en-US" altLang="ja-JP" sz="1200" b="1" dirty="0"/>
                  <a:t>R22</a:t>
                </a:r>
                <a:r>
                  <a:rPr kumimoji="1" lang="ja-JP" altLang="en-US" sz="1200" b="1" dirty="0"/>
                  <a:t>）</a:t>
                </a:r>
                <a:endParaRPr kumimoji="1" lang="en-US" altLang="ja-JP" sz="1200" b="1" dirty="0"/>
              </a:p>
            </p:txBody>
          </p:sp>
          <p:sp>
            <p:nvSpPr>
              <p:cNvPr id="128" name="楕円 127"/>
              <p:cNvSpPr/>
              <p:nvPr/>
            </p:nvSpPr>
            <p:spPr>
              <a:xfrm>
                <a:off x="4373103" y="1637047"/>
                <a:ext cx="108000" cy="113848"/>
              </a:xfrm>
              <a:prstGeom prst="ellipse">
                <a:avLst/>
              </a:prstGeom>
              <a:solidFill>
                <a:schemeClr val="tx1">
                  <a:alpha val="59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29" name="テキスト ボックス 128"/>
              <p:cNvSpPr txBox="1"/>
              <p:nvPr/>
            </p:nvSpPr>
            <p:spPr>
              <a:xfrm>
                <a:off x="4058240" y="1777869"/>
                <a:ext cx="1249626" cy="1714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kumimoji="1" lang="ja-JP" altLang="en-US" sz="800" dirty="0"/>
                  <a:t>うめきた全体開業</a:t>
                </a:r>
              </a:p>
            </p:txBody>
          </p:sp>
          <p:sp>
            <p:nvSpPr>
              <p:cNvPr id="131" name="右矢印 130"/>
              <p:cNvSpPr/>
              <p:nvPr/>
            </p:nvSpPr>
            <p:spPr>
              <a:xfrm rot="5400000">
                <a:off x="1960933" y="1565498"/>
                <a:ext cx="222719" cy="281702"/>
              </a:xfrm>
              <a:prstGeom prst="rightArrow">
                <a:avLst/>
              </a:prstGeom>
              <a:solidFill>
                <a:srgbClr val="FF6600">
                  <a:alpha val="5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4" name="テキスト ボックス 133"/>
              <p:cNvSpPr txBox="1"/>
              <p:nvPr/>
            </p:nvSpPr>
            <p:spPr>
              <a:xfrm>
                <a:off x="8450084" y="1570219"/>
                <a:ext cx="1171610" cy="34299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kumimoji="1" lang="ja-JP" altLang="en-US" sz="800" b="1" dirty="0"/>
                  <a:t>リニア中央新幹線</a:t>
                </a:r>
                <a:endParaRPr kumimoji="1" lang="en-US" altLang="ja-JP" sz="800" b="1" dirty="0"/>
              </a:p>
              <a:p>
                <a:pPr algn="ctr"/>
                <a:r>
                  <a:rPr kumimoji="1" lang="ja-JP" altLang="en-US" sz="800" b="1" dirty="0"/>
                  <a:t>北陸新幹線の完成</a:t>
                </a:r>
                <a:endParaRPr kumimoji="1" lang="en-US" altLang="ja-JP" sz="800" b="1" dirty="0"/>
              </a:p>
            </p:txBody>
          </p:sp>
          <p:sp>
            <p:nvSpPr>
              <p:cNvPr id="140" name="楕円 139"/>
              <p:cNvSpPr/>
              <p:nvPr/>
            </p:nvSpPr>
            <p:spPr>
              <a:xfrm>
                <a:off x="8979179" y="1332748"/>
                <a:ext cx="151518" cy="159721"/>
              </a:xfrm>
              <a:prstGeom prst="ellipse">
                <a:avLst/>
              </a:prstGeom>
              <a:solidFill>
                <a:schemeClr val="tx1">
                  <a:alpha val="59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52" name="正方形/長方形 151"/>
              <p:cNvSpPr/>
              <p:nvPr/>
            </p:nvSpPr>
            <p:spPr>
              <a:xfrm>
                <a:off x="1271152" y="1886962"/>
                <a:ext cx="1832345" cy="23223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txBody>
              <a:bodyPr wrap="square" lIns="0" tIns="0" rIns="0" bIns="0" anchor="ctr">
                <a:spAutoFit/>
              </a:bodyPr>
              <a:lstStyle/>
              <a:p>
                <a:pPr algn="ctr">
                  <a:lnSpc>
                    <a:spcPts val="1300"/>
                  </a:lnSpc>
                </a:pPr>
                <a:r>
                  <a:rPr kumimoji="1" lang="ja-JP" altLang="en-US" sz="800" b="1" dirty="0"/>
                  <a:t>都市再生緊急整備協議会</a:t>
                </a:r>
                <a:endParaRPr kumimoji="1" lang="en-US" altLang="ja-JP" sz="800" b="1" dirty="0"/>
              </a:p>
            </p:txBody>
          </p:sp>
          <p:sp>
            <p:nvSpPr>
              <p:cNvPr id="153" name="角丸四角形 152"/>
              <p:cNvSpPr/>
              <p:nvPr/>
            </p:nvSpPr>
            <p:spPr>
              <a:xfrm>
                <a:off x="1389223" y="2173494"/>
                <a:ext cx="1574957" cy="468972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0" rIns="0" rtlCol="0" anchor="ctr"/>
              <a:lstStyle/>
              <a:p>
                <a:pPr algn="ctr"/>
                <a:r>
                  <a:rPr kumimoji="1" lang="ja-JP" altLang="en-US" sz="900" dirty="0">
                    <a:solidFill>
                      <a:schemeClr val="tx1"/>
                    </a:solidFill>
                  </a:rPr>
                  <a:t>新たなまちづくりに着手</a:t>
                </a:r>
              </a:p>
            </p:txBody>
          </p:sp>
          <p:sp>
            <p:nvSpPr>
              <p:cNvPr id="154" name="角丸四角形 153"/>
              <p:cNvSpPr/>
              <p:nvPr/>
            </p:nvSpPr>
            <p:spPr>
              <a:xfrm>
                <a:off x="8164720" y="2131153"/>
                <a:ext cx="1790127" cy="563921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0" rIns="0" rtlCol="0" anchor="ctr"/>
              <a:lstStyle/>
              <a:p>
                <a:pPr algn="ctr"/>
                <a:r>
                  <a:rPr kumimoji="1" lang="ja-JP" altLang="en-US" sz="900" dirty="0">
                    <a:solidFill>
                      <a:schemeClr val="tx1"/>
                    </a:solidFill>
                  </a:rPr>
                  <a:t>大阪の新たな</a:t>
                </a:r>
                <a:endParaRPr kumimoji="1" lang="en-US" altLang="ja-JP" sz="9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kumimoji="1" lang="ja-JP" altLang="en-US" sz="900" dirty="0">
                    <a:solidFill>
                      <a:schemeClr val="tx1"/>
                    </a:solidFill>
                  </a:rPr>
                  <a:t>広域拠点の本格始動</a:t>
                </a:r>
              </a:p>
            </p:txBody>
          </p:sp>
          <p:sp>
            <p:nvSpPr>
              <p:cNvPr id="5" name="右矢印 4"/>
              <p:cNvSpPr/>
              <p:nvPr/>
            </p:nvSpPr>
            <p:spPr>
              <a:xfrm>
                <a:off x="3103497" y="2167420"/>
                <a:ext cx="5026176" cy="532640"/>
              </a:xfrm>
              <a:prstGeom prst="rightArrow">
                <a:avLst/>
              </a:prstGeom>
              <a:gradFill>
                <a:gsLst>
                  <a:gs pos="0">
                    <a:srgbClr val="FF9933">
                      <a:lumMod val="29000"/>
                      <a:lumOff val="71000"/>
                    </a:srgbClr>
                  </a:gs>
                  <a:gs pos="74000">
                    <a:srgbClr val="FFC000">
                      <a:lumMod val="64000"/>
                      <a:lumOff val="36000"/>
                    </a:srgbClr>
                  </a:gs>
                  <a:gs pos="83000">
                    <a:srgbClr val="FFC000">
                      <a:lumMod val="88000"/>
                      <a:lumOff val="12000"/>
                    </a:srgbClr>
                  </a:gs>
                  <a:gs pos="100000">
                    <a:srgbClr val="FFC000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z="1100" dirty="0">
                    <a:solidFill>
                      <a:schemeClr val="tx1"/>
                    </a:solidFill>
                  </a:rPr>
                  <a:t>まちづくりのステップ</a:t>
                </a:r>
              </a:p>
            </p:txBody>
          </p:sp>
          <p:sp>
            <p:nvSpPr>
              <p:cNvPr id="97" name="楕円 96"/>
              <p:cNvSpPr/>
              <p:nvPr/>
            </p:nvSpPr>
            <p:spPr>
              <a:xfrm>
                <a:off x="7025252" y="1224250"/>
                <a:ext cx="108000" cy="113848"/>
              </a:xfrm>
              <a:prstGeom prst="ellipse">
                <a:avLst/>
              </a:prstGeom>
              <a:solidFill>
                <a:schemeClr val="tx1">
                  <a:alpha val="59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sp>
          <p:nvSpPr>
            <p:cNvPr id="119" name="右矢印 118"/>
            <p:cNvSpPr/>
            <p:nvPr/>
          </p:nvSpPr>
          <p:spPr>
            <a:xfrm>
              <a:off x="9926493" y="2193790"/>
              <a:ext cx="1576907" cy="640127"/>
            </a:xfrm>
            <a:prstGeom prst="rightArrow">
              <a:avLst>
                <a:gd name="adj1" fmla="val 73217"/>
                <a:gd name="adj2" fmla="val 28964"/>
              </a:avLst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100" dirty="0">
                  <a:solidFill>
                    <a:schemeClr val="tx1"/>
                  </a:solidFill>
                </a:rPr>
                <a:t>さらなる展開</a:t>
              </a:r>
            </a:p>
          </p:txBody>
        </p:sp>
      </p:grpSp>
      <p:sp>
        <p:nvSpPr>
          <p:cNvPr id="120" name="山形 119"/>
          <p:cNvSpPr/>
          <p:nvPr/>
        </p:nvSpPr>
        <p:spPr>
          <a:xfrm>
            <a:off x="5025615" y="3954790"/>
            <a:ext cx="4302988" cy="753346"/>
          </a:xfrm>
          <a:prstGeom prst="chevron">
            <a:avLst>
              <a:gd name="adj" fmla="val 15552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>
                <a:solidFill>
                  <a:schemeClr val="tx1"/>
                </a:solidFill>
              </a:rPr>
              <a:t>プロジェクトの実施</a:t>
            </a:r>
          </a:p>
        </p:txBody>
      </p:sp>
      <p:sp>
        <p:nvSpPr>
          <p:cNvPr id="114" name="右矢印 113"/>
          <p:cNvSpPr/>
          <p:nvPr/>
        </p:nvSpPr>
        <p:spPr>
          <a:xfrm>
            <a:off x="1969880" y="3911247"/>
            <a:ext cx="1414322" cy="799720"/>
          </a:xfrm>
          <a:prstGeom prst="rightArrow">
            <a:avLst>
              <a:gd name="adj1" fmla="val 100000"/>
              <a:gd name="adj2" fmla="val 23324"/>
            </a:avLst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36000" tIns="36000" rIns="0" bIns="36000" rtlCol="0" anchor="ctr"/>
          <a:lstStyle/>
          <a:p>
            <a:pPr algn="ctr"/>
            <a:r>
              <a:rPr kumimoji="1" lang="ja-JP" altLang="en-US" sz="800">
                <a:solidFill>
                  <a:schemeClr val="tx1"/>
                </a:solidFill>
                <a:latin typeface="+mj-ea"/>
              </a:rPr>
              <a:t>基礎検討</a:t>
            </a:r>
            <a:endParaRPr kumimoji="1" lang="en-US" altLang="ja-JP" sz="800" dirty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75" name="テキスト ボックス 74"/>
          <p:cNvSpPr txBox="1"/>
          <p:nvPr/>
        </p:nvSpPr>
        <p:spPr>
          <a:xfrm>
            <a:off x="-9616" y="-4389"/>
            <a:ext cx="9915616" cy="400110"/>
          </a:xfrm>
          <a:prstGeom prst="rect">
            <a:avLst/>
          </a:prstGeom>
          <a:solidFill>
            <a:srgbClr val="0070C0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+mn-ea"/>
              </a:rPr>
              <a:t>新大阪駅周辺地域のまちづくりロードマップ（案）</a:t>
            </a:r>
          </a:p>
        </p:txBody>
      </p:sp>
      <p:sp>
        <p:nvSpPr>
          <p:cNvPr id="62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9541099" y="6412170"/>
            <a:ext cx="314510" cy="40011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rtlCol="0" anchor="ctr">
            <a:spAutoFit/>
          </a:bodyPr>
          <a:lstStyle/>
          <a:p>
            <a:pPr algn="ctr" defTabSz="914400"/>
            <a:r>
              <a:rPr kumimoji="1" lang="en-US" altLang="ja-JP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</a:t>
            </a:r>
            <a:endParaRPr kumimoji="1" lang="ja-JP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63" name="右矢印 62"/>
          <p:cNvSpPr/>
          <p:nvPr/>
        </p:nvSpPr>
        <p:spPr>
          <a:xfrm rot="5400000">
            <a:off x="2909519" y="5918720"/>
            <a:ext cx="233939" cy="346843"/>
          </a:xfrm>
          <a:prstGeom prst="rightArrow">
            <a:avLst/>
          </a:prstGeom>
          <a:solidFill>
            <a:srgbClr val="FF6600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山形 63"/>
          <p:cNvSpPr/>
          <p:nvPr/>
        </p:nvSpPr>
        <p:spPr>
          <a:xfrm>
            <a:off x="5981701" y="6192383"/>
            <a:ext cx="3283700" cy="422296"/>
          </a:xfrm>
          <a:prstGeom prst="chevron">
            <a:avLst>
              <a:gd name="adj" fmla="val 63334"/>
            </a:avLst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>
                <a:solidFill>
                  <a:schemeClr val="tx1"/>
                </a:solidFill>
              </a:rPr>
              <a:t>プロジェクトの</a:t>
            </a:r>
            <a:endParaRPr kumimoji="1" lang="en-US" altLang="ja-JP" sz="1000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000" dirty="0">
                <a:solidFill>
                  <a:schemeClr val="tx1"/>
                </a:solidFill>
              </a:rPr>
              <a:t>推進・実施</a:t>
            </a:r>
          </a:p>
        </p:txBody>
      </p:sp>
      <p:sp>
        <p:nvSpPr>
          <p:cNvPr id="67" name="山形 66"/>
          <p:cNvSpPr/>
          <p:nvPr/>
        </p:nvSpPr>
        <p:spPr>
          <a:xfrm>
            <a:off x="5980650" y="5637994"/>
            <a:ext cx="3298995" cy="422296"/>
          </a:xfrm>
          <a:prstGeom prst="chevron">
            <a:avLst>
              <a:gd name="adj" fmla="val 63334"/>
            </a:avLst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>
                <a:solidFill>
                  <a:schemeClr val="tx1"/>
                </a:solidFill>
              </a:rPr>
              <a:t>プロジェクトの</a:t>
            </a:r>
            <a:endParaRPr kumimoji="1" lang="en-US" altLang="ja-JP" sz="1000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000" dirty="0">
                <a:solidFill>
                  <a:schemeClr val="tx1"/>
                </a:solidFill>
              </a:rPr>
              <a:t>推進・実施</a:t>
            </a:r>
          </a:p>
        </p:txBody>
      </p:sp>
      <p:sp>
        <p:nvSpPr>
          <p:cNvPr id="72" name="右矢印 71"/>
          <p:cNvSpPr/>
          <p:nvPr/>
        </p:nvSpPr>
        <p:spPr>
          <a:xfrm>
            <a:off x="1969881" y="5638260"/>
            <a:ext cx="2943660" cy="422030"/>
          </a:xfrm>
          <a:prstGeom prst="rightArrow">
            <a:avLst>
              <a:gd name="adj1" fmla="val 100000"/>
              <a:gd name="adj2" fmla="val 55509"/>
            </a:avLst>
          </a:prstGeom>
          <a:solidFill>
            <a:srgbClr val="FFFF99"/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kumimoji="1" lang="ja-JP" altLang="en-US" sz="800" dirty="0">
                <a:solidFill>
                  <a:schemeClr val="tx1"/>
                </a:solidFill>
                <a:latin typeface="+mj-ea"/>
                <a:ea typeface="+mj-ea"/>
              </a:rPr>
              <a:t>新大阪連絡線・なにわ筋連絡線構想（新駅設置）の検討</a:t>
            </a:r>
            <a:endParaRPr kumimoji="1" lang="en-US" altLang="ja-JP" sz="800" dirty="0">
              <a:solidFill>
                <a:schemeClr val="tx1"/>
              </a:solidFill>
              <a:latin typeface="+mj-ea"/>
              <a:ea typeface="+mj-ea"/>
            </a:endParaRPr>
          </a:p>
          <a:p>
            <a:pPr algn="ctr"/>
            <a:r>
              <a:rPr kumimoji="1" lang="ja-JP" altLang="en-US" sz="800" dirty="0">
                <a:solidFill>
                  <a:schemeClr val="tx1"/>
                </a:solidFill>
                <a:latin typeface="+mj-ea"/>
                <a:ea typeface="+mj-ea"/>
              </a:rPr>
              <a:t>民間都市開発プロジェクトの機運醸成</a:t>
            </a:r>
            <a:endParaRPr kumimoji="1" lang="en-US" altLang="ja-JP" sz="8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73" name="右矢印 72"/>
          <p:cNvSpPr/>
          <p:nvPr/>
        </p:nvSpPr>
        <p:spPr>
          <a:xfrm>
            <a:off x="1969932" y="6202215"/>
            <a:ext cx="2943617" cy="426751"/>
          </a:xfrm>
          <a:prstGeom prst="rightArrow">
            <a:avLst>
              <a:gd name="adj1" fmla="val 100000"/>
              <a:gd name="adj2" fmla="val 61381"/>
            </a:avLst>
          </a:prstGeom>
          <a:solidFill>
            <a:srgbClr val="FFCCFF"/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kumimoji="1" lang="ja-JP" altLang="en-US" sz="800" dirty="0">
                <a:solidFill>
                  <a:schemeClr val="tx1"/>
                </a:solidFill>
                <a:latin typeface="+mj-ea"/>
                <a:ea typeface="+mj-ea"/>
              </a:rPr>
              <a:t>柴島浄水場用地・阪急高架下空間等の活用検討</a:t>
            </a:r>
            <a:endParaRPr kumimoji="1" lang="en-US" altLang="ja-JP" sz="800" dirty="0">
              <a:solidFill>
                <a:schemeClr val="tx1"/>
              </a:solidFill>
              <a:latin typeface="+mj-ea"/>
              <a:ea typeface="+mj-ea"/>
            </a:endParaRPr>
          </a:p>
          <a:p>
            <a:pPr algn="ctr"/>
            <a:r>
              <a:rPr kumimoji="1" lang="ja-JP" altLang="en-US" sz="800" dirty="0">
                <a:solidFill>
                  <a:schemeClr val="tx1"/>
                </a:solidFill>
                <a:latin typeface="+mj-ea"/>
                <a:ea typeface="+mj-ea"/>
              </a:rPr>
              <a:t>民間都市開発プロジェクトの機運醸成</a:t>
            </a:r>
            <a:endParaRPr kumimoji="1" lang="en-US" altLang="ja-JP" sz="8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89" name="山形 88"/>
          <p:cNvSpPr/>
          <p:nvPr/>
        </p:nvSpPr>
        <p:spPr>
          <a:xfrm>
            <a:off x="4856041" y="5637994"/>
            <a:ext cx="1231121" cy="422296"/>
          </a:xfrm>
          <a:prstGeom prst="chevron">
            <a:avLst>
              <a:gd name="adj" fmla="val 63334"/>
            </a:avLst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ja-JP" altLang="en-US" sz="800" dirty="0">
                <a:solidFill>
                  <a:schemeClr val="tx1"/>
                </a:solidFill>
              </a:rPr>
              <a:t>エリア計画</a:t>
            </a:r>
            <a:endParaRPr kumimoji="1" lang="en-US" altLang="ja-JP" sz="800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800" dirty="0">
                <a:solidFill>
                  <a:schemeClr val="tx1"/>
                </a:solidFill>
              </a:rPr>
              <a:t>作成</a:t>
            </a:r>
            <a:endParaRPr kumimoji="1" lang="en-US" altLang="ja-JP" sz="800" dirty="0">
              <a:solidFill>
                <a:schemeClr val="tx1"/>
              </a:solidFill>
            </a:endParaRPr>
          </a:p>
        </p:txBody>
      </p:sp>
      <p:sp>
        <p:nvSpPr>
          <p:cNvPr id="90" name="山形 89"/>
          <p:cNvSpPr/>
          <p:nvPr/>
        </p:nvSpPr>
        <p:spPr>
          <a:xfrm>
            <a:off x="4856041" y="6190847"/>
            <a:ext cx="1231121" cy="422296"/>
          </a:xfrm>
          <a:prstGeom prst="chevron">
            <a:avLst>
              <a:gd name="adj" fmla="val 63334"/>
            </a:avLst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ja-JP" altLang="en-US" sz="800" dirty="0">
                <a:solidFill>
                  <a:schemeClr val="tx1"/>
                </a:solidFill>
              </a:rPr>
              <a:t>エリア計画</a:t>
            </a:r>
            <a:endParaRPr kumimoji="1" lang="en-US" altLang="ja-JP" sz="800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800" dirty="0">
                <a:solidFill>
                  <a:schemeClr val="tx1"/>
                </a:solidFill>
              </a:rPr>
              <a:t>作成</a:t>
            </a:r>
            <a:endParaRPr kumimoji="1" lang="en-US" altLang="ja-JP" sz="800" dirty="0">
              <a:solidFill>
                <a:schemeClr val="tx1"/>
              </a:solidFill>
            </a:endParaRPr>
          </a:p>
        </p:txBody>
      </p:sp>
      <p:sp>
        <p:nvSpPr>
          <p:cNvPr id="74" name="右矢印 78"/>
          <p:cNvSpPr/>
          <p:nvPr/>
        </p:nvSpPr>
        <p:spPr>
          <a:xfrm rot="5400000">
            <a:off x="3000528" y="5427511"/>
            <a:ext cx="58101" cy="347336"/>
          </a:xfrm>
          <a:custGeom>
            <a:avLst/>
            <a:gdLst>
              <a:gd name="connsiteX0" fmla="*/ 0 w 121949"/>
              <a:gd name="connsiteY0" fmla="*/ 86834 h 347337"/>
              <a:gd name="connsiteX1" fmla="*/ 121949 w 121949"/>
              <a:gd name="connsiteY1" fmla="*/ 86834 h 347337"/>
              <a:gd name="connsiteX2" fmla="*/ 121949 w 121949"/>
              <a:gd name="connsiteY2" fmla="*/ 0 h 347337"/>
              <a:gd name="connsiteX3" fmla="*/ 121949 w 121949"/>
              <a:gd name="connsiteY3" fmla="*/ 173669 h 347337"/>
              <a:gd name="connsiteX4" fmla="*/ 121949 w 121949"/>
              <a:gd name="connsiteY4" fmla="*/ 347337 h 347337"/>
              <a:gd name="connsiteX5" fmla="*/ 121949 w 121949"/>
              <a:gd name="connsiteY5" fmla="*/ 260503 h 347337"/>
              <a:gd name="connsiteX6" fmla="*/ 0 w 121949"/>
              <a:gd name="connsiteY6" fmla="*/ 260503 h 347337"/>
              <a:gd name="connsiteX7" fmla="*/ 0 w 121949"/>
              <a:gd name="connsiteY7" fmla="*/ 86834 h 347337"/>
              <a:gd name="connsiteX0" fmla="*/ 0 w 121949"/>
              <a:gd name="connsiteY0" fmla="*/ 86834 h 347337"/>
              <a:gd name="connsiteX1" fmla="*/ 121949 w 121949"/>
              <a:gd name="connsiteY1" fmla="*/ 86834 h 347337"/>
              <a:gd name="connsiteX2" fmla="*/ 121949 w 121949"/>
              <a:gd name="connsiteY2" fmla="*/ 0 h 347337"/>
              <a:gd name="connsiteX3" fmla="*/ 121949 w 121949"/>
              <a:gd name="connsiteY3" fmla="*/ 173669 h 347337"/>
              <a:gd name="connsiteX4" fmla="*/ 121949 w 121949"/>
              <a:gd name="connsiteY4" fmla="*/ 347337 h 347337"/>
              <a:gd name="connsiteX5" fmla="*/ 121949 w 121949"/>
              <a:gd name="connsiteY5" fmla="*/ 260503 h 347337"/>
              <a:gd name="connsiteX6" fmla="*/ 21431 w 121949"/>
              <a:gd name="connsiteY6" fmla="*/ 260503 h 347337"/>
              <a:gd name="connsiteX7" fmla="*/ 0 w 121949"/>
              <a:gd name="connsiteY7" fmla="*/ 86834 h 347337"/>
              <a:gd name="connsiteX0" fmla="*/ 2382 w 100518"/>
              <a:gd name="connsiteY0" fmla="*/ 82071 h 347337"/>
              <a:gd name="connsiteX1" fmla="*/ 100518 w 100518"/>
              <a:gd name="connsiteY1" fmla="*/ 86834 h 347337"/>
              <a:gd name="connsiteX2" fmla="*/ 100518 w 100518"/>
              <a:gd name="connsiteY2" fmla="*/ 0 h 347337"/>
              <a:gd name="connsiteX3" fmla="*/ 100518 w 100518"/>
              <a:gd name="connsiteY3" fmla="*/ 173669 h 347337"/>
              <a:gd name="connsiteX4" fmla="*/ 100518 w 100518"/>
              <a:gd name="connsiteY4" fmla="*/ 347337 h 347337"/>
              <a:gd name="connsiteX5" fmla="*/ 100518 w 100518"/>
              <a:gd name="connsiteY5" fmla="*/ 260503 h 347337"/>
              <a:gd name="connsiteX6" fmla="*/ 0 w 100518"/>
              <a:gd name="connsiteY6" fmla="*/ 260503 h 347337"/>
              <a:gd name="connsiteX7" fmla="*/ 2382 w 100518"/>
              <a:gd name="connsiteY7" fmla="*/ 82071 h 347337"/>
              <a:gd name="connsiteX0" fmla="*/ 2382 w 100518"/>
              <a:gd name="connsiteY0" fmla="*/ 82071 h 347337"/>
              <a:gd name="connsiteX1" fmla="*/ 100518 w 100518"/>
              <a:gd name="connsiteY1" fmla="*/ 86834 h 347337"/>
              <a:gd name="connsiteX2" fmla="*/ 100518 w 100518"/>
              <a:gd name="connsiteY2" fmla="*/ 0 h 347337"/>
              <a:gd name="connsiteX3" fmla="*/ 100518 w 100518"/>
              <a:gd name="connsiteY3" fmla="*/ 173669 h 347337"/>
              <a:gd name="connsiteX4" fmla="*/ 100518 w 100518"/>
              <a:gd name="connsiteY4" fmla="*/ 347337 h 347337"/>
              <a:gd name="connsiteX5" fmla="*/ 100518 w 100518"/>
              <a:gd name="connsiteY5" fmla="*/ 260503 h 347337"/>
              <a:gd name="connsiteX6" fmla="*/ 0 w 100518"/>
              <a:gd name="connsiteY6" fmla="*/ 260503 h 347337"/>
              <a:gd name="connsiteX7" fmla="*/ 2163 w 100518"/>
              <a:gd name="connsiteY7" fmla="*/ 174607 h 347337"/>
              <a:gd name="connsiteX8" fmla="*/ 2382 w 100518"/>
              <a:gd name="connsiteY8" fmla="*/ 82071 h 347337"/>
              <a:gd name="connsiteX0" fmla="*/ 2382 w 100518"/>
              <a:gd name="connsiteY0" fmla="*/ 82071 h 347337"/>
              <a:gd name="connsiteX1" fmla="*/ 100518 w 100518"/>
              <a:gd name="connsiteY1" fmla="*/ 86834 h 347337"/>
              <a:gd name="connsiteX2" fmla="*/ 100518 w 100518"/>
              <a:gd name="connsiteY2" fmla="*/ 0 h 347337"/>
              <a:gd name="connsiteX3" fmla="*/ 100518 w 100518"/>
              <a:gd name="connsiteY3" fmla="*/ 173669 h 347337"/>
              <a:gd name="connsiteX4" fmla="*/ 100518 w 100518"/>
              <a:gd name="connsiteY4" fmla="*/ 347337 h 347337"/>
              <a:gd name="connsiteX5" fmla="*/ 100518 w 100518"/>
              <a:gd name="connsiteY5" fmla="*/ 260503 h 347337"/>
              <a:gd name="connsiteX6" fmla="*/ 0 w 100518"/>
              <a:gd name="connsiteY6" fmla="*/ 260503 h 347337"/>
              <a:gd name="connsiteX7" fmla="*/ 99797 w 100518"/>
              <a:gd name="connsiteY7" fmla="*/ 162701 h 347337"/>
              <a:gd name="connsiteX8" fmla="*/ 2382 w 100518"/>
              <a:gd name="connsiteY8" fmla="*/ 82071 h 347337"/>
              <a:gd name="connsiteX0" fmla="*/ 2385 w 100518"/>
              <a:gd name="connsiteY0" fmla="*/ 79690 h 347337"/>
              <a:gd name="connsiteX1" fmla="*/ 100518 w 100518"/>
              <a:gd name="connsiteY1" fmla="*/ 86834 h 347337"/>
              <a:gd name="connsiteX2" fmla="*/ 100518 w 100518"/>
              <a:gd name="connsiteY2" fmla="*/ 0 h 347337"/>
              <a:gd name="connsiteX3" fmla="*/ 100518 w 100518"/>
              <a:gd name="connsiteY3" fmla="*/ 173669 h 347337"/>
              <a:gd name="connsiteX4" fmla="*/ 100518 w 100518"/>
              <a:gd name="connsiteY4" fmla="*/ 347337 h 347337"/>
              <a:gd name="connsiteX5" fmla="*/ 100518 w 100518"/>
              <a:gd name="connsiteY5" fmla="*/ 260503 h 347337"/>
              <a:gd name="connsiteX6" fmla="*/ 0 w 100518"/>
              <a:gd name="connsiteY6" fmla="*/ 260503 h 347337"/>
              <a:gd name="connsiteX7" fmla="*/ 99797 w 100518"/>
              <a:gd name="connsiteY7" fmla="*/ 162701 h 347337"/>
              <a:gd name="connsiteX8" fmla="*/ 2385 w 100518"/>
              <a:gd name="connsiteY8" fmla="*/ 79690 h 347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518" h="347337">
                <a:moveTo>
                  <a:pt x="2385" y="79690"/>
                </a:moveTo>
                <a:lnTo>
                  <a:pt x="100518" y="86834"/>
                </a:lnTo>
                <a:lnTo>
                  <a:pt x="100518" y="0"/>
                </a:lnTo>
                <a:lnTo>
                  <a:pt x="100518" y="173669"/>
                </a:lnTo>
                <a:lnTo>
                  <a:pt x="100518" y="347337"/>
                </a:lnTo>
                <a:lnTo>
                  <a:pt x="100518" y="260503"/>
                </a:lnTo>
                <a:lnTo>
                  <a:pt x="0" y="260503"/>
                </a:lnTo>
                <a:lnTo>
                  <a:pt x="99797" y="162701"/>
                </a:lnTo>
                <a:lnTo>
                  <a:pt x="2385" y="79690"/>
                </a:lnTo>
                <a:close/>
              </a:path>
            </a:pathLst>
          </a:custGeom>
          <a:solidFill>
            <a:srgbClr val="FF66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54162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22225">
          <a:prstDash val="sysDash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312</Words>
  <PresentationFormat>A4 210 x 297 mm</PresentationFormat>
  <Paragraphs>74</Paragraphs>
  <Slides>3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11" baseType="lpstr">
      <vt:lpstr>ＭＳ Ｐゴシック</vt:lpstr>
      <vt:lpstr>ＭＳ ゴシック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dcterms:created xsi:type="dcterms:W3CDTF">2022-12-23T06:55:34Z</dcterms:created>
  <dcterms:modified xsi:type="dcterms:W3CDTF">2022-12-23T08:54:23Z</dcterms:modified>
</cp:coreProperties>
</file>