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9"/>
  </p:notesMasterIdLst>
  <p:sldIdLst>
    <p:sldId id="285" r:id="rId2"/>
    <p:sldId id="260" r:id="rId3"/>
    <p:sldId id="284" r:id="rId4"/>
    <p:sldId id="311" r:id="rId5"/>
    <p:sldId id="265" r:id="rId6"/>
    <p:sldId id="277" r:id="rId7"/>
    <p:sldId id="308" r:id="rId8"/>
  </p:sldIdLst>
  <p:sldSz cx="9906000" cy="6858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CC99"/>
    <a:srgbClr val="FFFF99"/>
    <a:srgbClr val="AFAB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14" autoAdjust="0"/>
    <p:restoredTop sz="85637" autoAdjust="0"/>
  </p:normalViewPr>
  <p:slideViewPr>
    <p:cSldViewPr snapToGrid="0" showGuides="1">
      <p:cViewPr varScale="1">
        <p:scale>
          <a:sx n="64" d="100"/>
          <a:sy n="64" d="100"/>
        </p:scale>
        <p:origin x="1404" y="60"/>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C0D6801A-2EF5-4304-9086-BD2842804C71}" type="datetimeFigureOut">
              <a:rPr kumimoji="1" lang="ja-JP" altLang="en-US" smtClean="0"/>
              <a:t>2022/12/23</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C9FCC9FC-38FC-44E0-9BDE-D63D7D2C5BC0}" type="slidenum">
              <a:rPr kumimoji="1" lang="ja-JP" altLang="en-US" smtClean="0"/>
              <a:t>‹#›</a:t>
            </a:fld>
            <a:endParaRPr kumimoji="1" lang="ja-JP" altLang="en-US"/>
          </a:p>
        </p:txBody>
      </p:sp>
    </p:spTree>
    <p:extLst>
      <p:ext uri="{BB962C8B-B14F-4D97-AF65-F5344CB8AC3E}">
        <p14:creationId xmlns:p14="http://schemas.microsoft.com/office/powerpoint/2010/main" val="400783853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10741BC-D784-4F40-9D2A-2F51B9320CD5}" type="slidenum">
              <a:rPr kumimoji="1" lang="ja-JP" altLang="en-US" smtClean="0"/>
              <a:t>4</a:t>
            </a:fld>
            <a:endParaRPr kumimoji="1" lang="ja-JP" altLang="en-US"/>
          </a:p>
        </p:txBody>
      </p:sp>
    </p:spTree>
    <p:extLst>
      <p:ext uri="{BB962C8B-B14F-4D97-AF65-F5344CB8AC3E}">
        <p14:creationId xmlns:p14="http://schemas.microsoft.com/office/powerpoint/2010/main" val="2215402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5861E64-7950-4C3C-A47F-25481EC147E0}" type="datetimeFigureOut">
              <a:rPr kumimoji="1" lang="ja-JP" altLang="en-US" smtClean="0"/>
              <a:t>2022/12/23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300A2B0-AAA5-4C41-85EE-5287B33C4E9C}" type="slidenum">
              <a:rPr kumimoji="1" lang="ja-JP" altLang="en-US" smtClean="0"/>
              <a:t>‹#›</a:t>
            </a:fld>
            <a:endParaRPr kumimoji="1" lang="ja-JP" altLang="en-US"/>
          </a:p>
        </p:txBody>
      </p:sp>
    </p:spTree>
    <p:extLst>
      <p:ext uri="{BB962C8B-B14F-4D97-AF65-F5344CB8AC3E}">
        <p14:creationId xmlns:p14="http://schemas.microsoft.com/office/powerpoint/2010/main" val="859251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5861E64-7950-4C3C-A47F-25481EC147E0}" type="datetimeFigureOut">
              <a:rPr kumimoji="1" lang="ja-JP" altLang="en-US" smtClean="0"/>
              <a:t>2022/12/23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300A2B0-AAA5-4C41-85EE-5287B33C4E9C}" type="slidenum">
              <a:rPr kumimoji="1" lang="ja-JP" altLang="en-US" smtClean="0"/>
              <a:t>‹#›</a:t>
            </a:fld>
            <a:endParaRPr kumimoji="1" lang="ja-JP" altLang="en-US"/>
          </a:p>
        </p:txBody>
      </p:sp>
    </p:spTree>
    <p:extLst>
      <p:ext uri="{BB962C8B-B14F-4D97-AF65-F5344CB8AC3E}">
        <p14:creationId xmlns:p14="http://schemas.microsoft.com/office/powerpoint/2010/main" val="819312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5861E64-7950-4C3C-A47F-25481EC147E0}" type="datetimeFigureOut">
              <a:rPr kumimoji="1" lang="ja-JP" altLang="en-US" smtClean="0"/>
              <a:t>2022/12/23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300A2B0-AAA5-4C41-85EE-5287B33C4E9C}" type="slidenum">
              <a:rPr kumimoji="1" lang="ja-JP" altLang="en-US" smtClean="0"/>
              <a:t>‹#›</a:t>
            </a:fld>
            <a:endParaRPr kumimoji="1" lang="ja-JP" altLang="en-US"/>
          </a:p>
        </p:txBody>
      </p:sp>
    </p:spTree>
    <p:extLst>
      <p:ext uri="{BB962C8B-B14F-4D97-AF65-F5344CB8AC3E}">
        <p14:creationId xmlns:p14="http://schemas.microsoft.com/office/powerpoint/2010/main" val="2821082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5861E64-7950-4C3C-A47F-25481EC147E0}" type="datetimeFigureOut">
              <a:rPr kumimoji="1" lang="ja-JP" altLang="en-US" smtClean="0"/>
              <a:t>2022/12/23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300A2B0-AAA5-4C41-85EE-5287B33C4E9C}" type="slidenum">
              <a:rPr kumimoji="1" lang="ja-JP" altLang="en-US" smtClean="0"/>
              <a:t>‹#›</a:t>
            </a:fld>
            <a:endParaRPr kumimoji="1" lang="ja-JP" altLang="en-US"/>
          </a:p>
        </p:txBody>
      </p:sp>
    </p:spTree>
    <p:extLst>
      <p:ext uri="{BB962C8B-B14F-4D97-AF65-F5344CB8AC3E}">
        <p14:creationId xmlns:p14="http://schemas.microsoft.com/office/powerpoint/2010/main" val="3358865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5861E64-7950-4C3C-A47F-25481EC147E0}" type="datetimeFigureOut">
              <a:rPr kumimoji="1" lang="ja-JP" altLang="en-US" smtClean="0"/>
              <a:t>2022/12/23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300A2B0-AAA5-4C41-85EE-5287B33C4E9C}" type="slidenum">
              <a:rPr kumimoji="1" lang="ja-JP" altLang="en-US" smtClean="0"/>
              <a:t>‹#›</a:t>
            </a:fld>
            <a:endParaRPr kumimoji="1" lang="ja-JP" altLang="en-US"/>
          </a:p>
        </p:txBody>
      </p:sp>
    </p:spTree>
    <p:extLst>
      <p:ext uri="{BB962C8B-B14F-4D97-AF65-F5344CB8AC3E}">
        <p14:creationId xmlns:p14="http://schemas.microsoft.com/office/powerpoint/2010/main" val="526759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5861E64-7950-4C3C-A47F-25481EC147E0}" type="datetimeFigureOut">
              <a:rPr kumimoji="1" lang="ja-JP" altLang="en-US" smtClean="0"/>
              <a:t>2022/12/23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300A2B0-AAA5-4C41-85EE-5287B33C4E9C}" type="slidenum">
              <a:rPr kumimoji="1" lang="ja-JP" altLang="en-US" smtClean="0"/>
              <a:t>‹#›</a:t>
            </a:fld>
            <a:endParaRPr kumimoji="1" lang="ja-JP" altLang="en-US"/>
          </a:p>
        </p:txBody>
      </p:sp>
    </p:spTree>
    <p:extLst>
      <p:ext uri="{BB962C8B-B14F-4D97-AF65-F5344CB8AC3E}">
        <p14:creationId xmlns:p14="http://schemas.microsoft.com/office/powerpoint/2010/main" val="12038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5861E64-7950-4C3C-A47F-25481EC147E0}" type="datetimeFigureOut">
              <a:rPr kumimoji="1" lang="ja-JP" altLang="en-US" smtClean="0"/>
              <a:t>2022/12/23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300A2B0-AAA5-4C41-85EE-5287B33C4E9C}" type="slidenum">
              <a:rPr kumimoji="1" lang="ja-JP" altLang="en-US" smtClean="0"/>
              <a:t>‹#›</a:t>
            </a:fld>
            <a:endParaRPr kumimoji="1" lang="ja-JP" altLang="en-US"/>
          </a:p>
        </p:txBody>
      </p:sp>
    </p:spTree>
    <p:extLst>
      <p:ext uri="{BB962C8B-B14F-4D97-AF65-F5344CB8AC3E}">
        <p14:creationId xmlns:p14="http://schemas.microsoft.com/office/powerpoint/2010/main" val="1776561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5861E64-7950-4C3C-A47F-25481EC147E0}" type="datetimeFigureOut">
              <a:rPr kumimoji="1" lang="ja-JP" altLang="en-US" smtClean="0"/>
              <a:t>2022/12/23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300A2B0-AAA5-4C41-85EE-5287B33C4E9C}" type="slidenum">
              <a:rPr kumimoji="1" lang="ja-JP" altLang="en-US" smtClean="0"/>
              <a:t>‹#›</a:t>
            </a:fld>
            <a:endParaRPr kumimoji="1" lang="ja-JP" altLang="en-US"/>
          </a:p>
        </p:txBody>
      </p:sp>
    </p:spTree>
    <p:extLst>
      <p:ext uri="{BB962C8B-B14F-4D97-AF65-F5344CB8AC3E}">
        <p14:creationId xmlns:p14="http://schemas.microsoft.com/office/powerpoint/2010/main" val="3643546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61E64-7950-4C3C-A47F-25481EC147E0}" type="datetimeFigureOut">
              <a:rPr kumimoji="1" lang="ja-JP" altLang="en-US" smtClean="0"/>
              <a:t>2022/12/23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300A2B0-AAA5-4C41-85EE-5287B33C4E9C}" type="slidenum">
              <a:rPr kumimoji="1" lang="ja-JP" altLang="en-US" smtClean="0"/>
              <a:t>‹#›</a:t>
            </a:fld>
            <a:endParaRPr kumimoji="1" lang="ja-JP" altLang="en-US"/>
          </a:p>
        </p:txBody>
      </p:sp>
    </p:spTree>
    <p:extLst>
      <p:ext uri="{BB962C8B-B14F-4D97-AF65-F5344CB8AC3E}">
        <p14:creationId xmlns:p14="http://schemas.microsoft.com/office/powerpoint/2010/main" val="2677419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5861E64-7950-4C3C-A47F-25481EC147E0}" type="datetimeFigureOut">
              <a:rPr kumimoji="1" lang="ja-JP" altLang="en-US" smtClean="0"/>
              <a:t>2022/12/23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300A2B0-AAA5-4C41-85EE-5287B33C4E9C}" type="slidenum">
              <a:rPr kumimoji="1" lang="ja-JP" altLang="en-US" smtClean="0"/>
              <a:t>‹#›</a:t>
            </a:fld>
            <a:endParaRPr kumimoji="1" lang="ja-JP" altLang="en-US"/>
          </a:p>
        </p:txBody>
      </p:sp>
    </p:spTree>
    <p:extLst>
      <p:ext uri="{BB962C8B-B14F-4D97-AF65-F5344CB8AC3E}">
        <p14:creationId xmlns:p14="http://schemas.microsoft.com/office/powerpoint/2010/main" val="3155529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5861E64-7950-4C3C-A47F-25481EC147E0}" type="datetimeFigureOut">
              <a:rPr kumimoji="1" lang="ja-JP" altLang="en-US" smtClean="0"/>
              <a:t>2022/12/23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300A2B0-AAA5-4C41-85EE-5287B33C4E9C}" type="slidenum">
              <a:rPr kumimoji="1" lang="ja-JP" altLang="en-US" smtClean="0"/>
              <a:t>‹#›</a:t>
            </a:fld>
            <a:endParaRPr kumimoji="1" lang="ja-JP" altLang="en-US"/>
          </a:p>
        </p:txBody>
      </p:sp>
    </p:spTree>
    <p:extLst>
      <p:ext uri="{BB962C8B-B14F-4D97-AF65-F5344CB8AC3E}">
        <p14:creationId xmlns:p14="http://schemas.microsoft.com/office/powerpoint/2010/main" val="1725734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861E64-7950-4C3C-A47F-25481EC147E0}" type="datetimeFigureOut">
              <a:rPr kumimoji="1" lang="ja-JP" altLang="en-US" smtClean="0"/>
              <a:t>2022/12/23</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0A2B0-AAA5-4C41-85EE-5287B33C4E9C}" type="slidenum">
              <a:rPr kumimoji="1" lang="ja-JP" altLang="en-US" smtClean="0"/>
              <a:t>‹#›</a:t>
            </a:fld>
            <a:endParaRPr kumimoji="1" lang="ja-JP" altLang="en-US"/>
          </a:p>
        </p:txBody>
      </p:sp>
    </p:spTree>
    <p:extLst>
      <p:ext uri="{BB962C8B-B14F-4D97-AF65-F5344CB8AC3E}">
        <p14:creationId xmlns:p14="http://schemas.microsoft.com/office/powerpoint/2010/main" val="2766739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821271" y="2636691"/>
            <a:ext cx="8579223" cy="22874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00000"/>
              </a:lnSpc>
            </a:pPr>
            <a:r>
              <a:rPr lang="ja-JP" altLang="en-US" sz="3200" dirty="0" smtClean="0">
                <a:latin typeface="ＭＳ ゴシック" panose="020B0609070205080204" pitchFamily="49" charset="-128"/>
                <a:ea typeface="ＭＳ ゴシック" panose="020B0609070205080204" pitchFamily="49" charset="-128"/>
              </a:rPr>
              <a:t>新大阪駅周辺地域都市再生緊急整備協議会の全体像（案）</a:t>
            </a:r>
            <a:endParaRPr lang="en-US" altLang="ja-JP" sz="3200" dirty="0" smtClean="0">
              <a:latin typeface="ＭＳ ゴシック" panose="020B0609070205080204" pitchFamily="49" charset="-128"/>
              <a:ea typeface="ＭＳ ゴシック" panose="020B0609070205080204" pitchFamily="49" charset="-128"/>
            </a:endParaRPr>
          </a:p>
          <a:p>
            <a:pPr algn="ctr">
              <a:lnSpc>
                <a:spcPct val="100000"/>
              </a:lnSpc>
            </a:pPr>
            <a:endParaRPr lang="en-US" altLang="ja-JP" sz="3200" dirty="0">
              <a:latin typeface="ＭＳ ゴシック" panose="020B0609070205080204" pitchFamily="49" charset="-128"/>
              <a:ea typeface="ＭＳ ゴシック" panose="020B0609070205080204" pitchFamily="49" charset="-128"/>
            </a:endParaRPr>
          </a:p>
          <a:p>
            <a:pPr algn="ctr">
              <a:lnSpc>
                <a:spcPct val="100000"/>
              </a:lnSpc>
            </a:pPr>
            <a:endParaRPr lang="ja-JP" altLang="en-US" sz="3200" dirty="0">
              <a:latin typeface="ＭＳ ゴシック" panose="020B0609070205080204" pitchFamily="49" charset="-128"/>
              <a:ea typeface="ＭＳ ゴシック" panose="020B0609070205080204" pitchFamily="49" charset="-128"/>
            </a:endParaRPr>
          </a:p>
        </p:txBody>
      </p:sp>
      <p:sp>
        <p:nvSpPr>
          <p:cNvPr id="5" name="テキスト ボックス 2"/>
          <p:cNvSpPr txBox="1">
            <a:spLocks noChangeArrowheads="1"/>
          </p:cNvSpPr>
          <p:nvPr/>
        </p:nvSpPr>
        <p:spPr bwMode="auto">
          <a:xfrm>
            <a:off x="8096931" y="609974"/>
            <a:ext cx="1303563" cy="40011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dirty="0" smtClean="0"/>
              <a:t>資料１－１</a:t>
            </a:r>
            <a:endParaRPr lang="ja-JP" altLang="en-US" sz="2000" dirty="0"/>
          </a:p>
        </p:txBody>
      </p:sp>
    </p:spTree>
    <p:extLst>
      <p:ext uri="{BB962C8B-B14F-4D97-AF65-F5344CB8AC3E}">
        <p14:creationId xmlns:p14="http://schemas.microsoft.com/office/powerpoint/2010/main" val="2905873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角丸四角形 17"/>
          <p:cNvSpPr/>
          <p:nvPr/>
        </p:nvSpPr>
        <p:spPr>
          <a:xfrm>
            <a:off x="832528" y="4021135"/>
            <a:ext cx="6872796" cy="865846"/>
          </a:xfrm>
          <a:prstGeom prst="roundRect">
            <a:avLst>
              <a:gd name="adj" fmla="val 9328"/>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100"/>
              </a:lnSpc>
            </a:pPr>
            <a:r>
              <a:rPr kumimoji="1" lang="en-US" altLang="ja-JP" b="1" dirty="0">
                <a:solidFill>
                  <a:schemeClr val="tx1"/>
                </a:solidFill>
                <a:latin typeface="ＭＳ ゴシック" panose="020B0609070205080204" pitchFamily="49" charset="-128"/>
                <a:ea typeface="ＭＳ ゴシック" panose="020B0609070205080204" pitchFamily="49" charset="-128"/>
              </a:rPr>
              <a:t>2022</a:t>
            </a:r>
            <a:r>
              <a:rPr kumimoji="1" lang="ja-JP" altLang="en-US" b="1" dirty="0">
                <a:solidFill>
                  <a:schemeClr val="tx1"/>
                </a:solidFill>
                <a:latin typeface="ＭＳ ゴシック" panose="020B0609070205080204" pitchFamily="49" charset="-128"/>
                <a:ea typeface="ＭＳ ゴシック" panose="020B0609070205080204" pitchFamily="49" charset="-128"/>
              </a:rPr>
              <a:t>年</a:t>
            </a:r>
            <a:r>
              <a:rPr kumimoji="1" lang="en-US" altLang="ja-JP" b="1" dirty="0">
                <a:solidFill>
                  <a:schemeClr val="tx1"/>
                </a:solidFill>
                <a:latin typeface="ＭＳ ゴシック" panose="020B0609070205080204" pitchFamily="49" charset="-128"/>
                <a:ea typeface="ＭＳ ゴシック" panose="020B0609070205080204" pitchFamily="49" charset="-128"/>
              </a:rPr>
              <a:t>6</a:t>
            </a:r>
            <a:r>
              <a:rPr kumimoji="1" lang="ja-JP" altLang="en-US" b="1" dirty="0" smtClean="0">
                <a:solidFill>
                  <a:schemeClr val="tx1"/>
                </a:solidFill>
                <a:latin typeface="ＭＳ ゴシック" panose="020B0609070205080204" pitchFamily="49" charset="-128"/>
                <a:ea typeface="ＭＳ ゴシック" panose="020B0609070205080204" pitchFamily="49" charset="-128"/>
              </a:rPr>
              <a:t>月</a:t>
            </a:r>
            <a:r>
              <a:rPr kumimoji="1" lang="ja-JP" altLang="en-US" b="1" dirty="0">
                <a:solidFill>
                  <a:schemeClr val="tx1"/>
                </a:solidFill>
                <a:latin typeface="ＭＳ ゴシック" panose="020B0609070205080204" pitchFamily="49" charset="-128"/>
                <a:ea typeface="ＭＳ ゴシック" panose="020B0609070205080204" pitchFamily="49" charset="-128"/>
              </a:rPr>
              <a:t>　</a:t>
            </a:r>
            <a:r>
              <a:rPr kumimoji="1" lang="ja-JP" altLang="en-US" b="1" dirty="0" smtClean="0">
                <a:solidFill>
                  <a:schemeClr val="tx1"/>
                </a:solidFill>
                <a:latin typeface="ＭＳ ゴシック" panose="020B0609070205080204" pitchFamily="49" charset="-128"/>
                <a:ea typeface="ＭＳ ゴシック" panose="020B0609070205080204" pitchFamily="49" charset="-128"/>
              </a:rPr>
              <a:t>都市</a:t>
            </a:r>
            <a:r>
              <a:rPr kumimoji="1" lang="ja-JP" altLang="en-US" b="1" dirty="0">
                <a:solidFill>
                  <a:schemeClr val="tx1"/>
                </a:solidFill>
                <a:latin typeface="ＭＳ ゴシック" panose="020B0609070205080204" pitchFamily="49" charset="-128"/>
                <a:ea typeface="ＭＳ ゴシック" panose="020B0609070205080204" pitchFamily="49" charset="-128"/>
              </a:rPr>
              <a:t>再生緊急整備</a:t>
            </a:r>
            <a:r>
              <a:rPr kumimoji="1" lang="ja-JP" altLang="en-US" b="1" dirty="0" smtClean="0">
                <a:solidFill>
                  <a:schemeClr val="tx1"/>
                </a:solidFill>
                <a:latin typeface="ＭＳ ゴシック" panose="020B0609070205080204" pitchFamily="49" charset="-128"/>
                <a:ea typeface="ＭＳ ゴシック" panose="020B0609070205080204" pitchFamily="49" charset="-128"/>
              </a:rPr>
              <a:t>地域（素案）の作成</a:t>
            </a:r>
            <a:endParaRPr kumimoji="1" lang="en-US" altLang="ja-JP" b="1" dirty="0">
              <a:solidFill>
                <a:schemeClr val="tx1"/>
              </a:solidFill>
              <a:latin typeface="ＭＳ ゴシック" panose="020B0609070205080204" pitchFamily="49" charset="-128"/>
              <a:ea typeface="ＭＳ ゴシック" panose="020B0609070205080204" pitchFamily="49" charset="-128"/>
            </a:endParaRPr>
          </a:p>
          <a:p>
            <a:pPr>
              <a:lnSpc>
                <a:spcPts val="2100"/>
              </a:lnSpc>
            </a:pPr>
            <a:r>
              <a:rPr kumimoji="1" lang="ja-JP" altLang="en-US" sz="1600" dirty="0">
                <a:solidFill>
                  <a:schemeClr val="tx1"/>
                </a:solidFill>
              </a:rPr>
              <a:t>　</a:t>
            </a:r>
            <a:r>
              <a:rPr kumimoji="1" lang="ja-JP" altLang="en-US" sz="1600" dirty="0" smtClean="0">
                <a:solidFill>
                  <a:schemeClr val="tx1"/>
                </a:solidFill>
              </a:rPr>
              <a:t>・新大阪駅エリア</a:t>
            </a:r>
            <a:r>
              <a:rPr kumimoji="1" lang="ja-JP" altLang="en-US" sz="1600" dirty="0">
                <a:solidFill>
                  <a:schemeClr val="tx1"/>
                </a:solidFill>
              </a:rPr>
              <a:t>に</a:t>
            </a:r>
            <a:r>
              <a:rPr kumimoji="1" lang="ja-JP" altLang="en-US" sz="1600" dirty="0" smtClean="0">
                <a:solidFill>
                  <a:schemeClr val="tx1"/>
                </a:solidFill>
              </a:rPr>
              <a:t>おける区域・地域整備方針（素案）を議論</a:t>
            </a:r>
            <a:endParaRPr kumimoji="1" lang="en-US" altLang="ja-JP" sz="1600" dirty="0">
              <a:solidFill>
                <a:schemeClr val="tx1"/>
              </a:solidFill>
            </a:endParaRPr>
          </a:p>
          <a:p>
            <a:pPr indent="363538">
              <a:lnSpc>
                <a:spcPts val="2100"/>
              </a:lnSpc>
            </a:pPr>
            <a:r>
              <a:rPr kumimoji="1" lang="ja-JP" altLang="en-US" sz="1600" u="sng" dirty="0">
                <a:solidFill>
                  <a:schemeClr val="tx1"/>
                </a:solidFill>
              </a:rPr>
              <a:t>⇒　</a:t>
            </a:r>
            <a:r>
              <a:rPr kumimoji="1" lang="en-US" altLang="ja-JP" sz="1600" u="sng" dirty="0">
                <a:solidFill>
                  <a:schemeClr val="tx1"/>
                </a:solidFill>
              </a:rPr>
              <a:t>2022</a:t>
            </a:r>
            <a:r>
              <a:rPr kumimoji="1" lang="ja-JP" altLang="en-US" sz="1600" u="sng" dirty="0">
                <a:solidFill>
                  <a:schemeClr val="tx1"/>
                </a:solidFill>
              </a:rPr>
              <a:t>年</a:t>
            </a:r>
            <a:r>
              <a:rPr kumimoji="1" lang="en-US" altLang="ja-JP" sz="1600" u="sng" dirty="0">
                <a:solidFill>
                  <a:schemeClr val="tx1"/>
                </a:solidFill>
              </a:rPr>
              <a:t>7</a:t>
            </a:r>
            <a:r>
              <a:rPr kumimoji="1" lang="ja-JP" altLang="en-US" sz="1600" u="sng" dirty="0">
                <a:solidFill>
                  <a:schemeClr val="tx1"/>
                </a:solidFill>
              </a:rPr>
              <a:t>月</a:t>
            </a:r>
            <a:r>
              <a:rPr kumimoji="1" lang="en-US" altLang="ja-JP" sz="1600" u="sng" dirty="0">
                <a:solidFill>
                  <a:schemeClr val="tx1"/>
                </a:solidFill>
              </a:rPr>
              <a:t>7</a:t>
            </a:r>
            <a:r>
              <a:rPr kumimoji="1" lang="ja-JP" altLang="en-US" sz="1600" u="sng" dirty="0">
                <a:solidFill>
                  <a:schemeClr val="tx1"/>
                </a:solidFill>
              </a:rPr>
              <a:t>日　都市再生緊急整備</a:t>
            </a:r>
            <a:r>
              <a:rPr kumimoji="1" lang="ja-JP" altLang="en-US" sz="1600" u="sng" dirty="0" smtClean="0">
                <a:solidFill>
                  <a:schemeClr val="tx1"/>
                </a:solidFill>
              </a:rPr>
              <a:t>地域の指定</a:t>
            </a:r>
            <a:r>
              <a:rPr kumimoji="1" lang="ja-JP" altLang="en-US" sz="1600" u="sng" dirty="0">
                <a:solidFill>
                  <a:schemeClr val="tx1"/>
                </a:solidFill>
              </a:rPr>
              <a:t>の</a:t>
            </a:r>
            <a:r>
              <a:rPr kumimoji="1" lang="ja-JP" altLang="en-US" sz="1600" u="sng" dirty="0" smtClean="0">
                <a:solidFill>
                  <a:schemeClr val="tx1"/>
                </a:solidFill>
              </a:rPr>
              <a:t>申出</a:t>
            </a:r>
            <a:endParaRPr kumimoji="1" lang="en-US" altLang="ja-JP" sz="1600" u="sng" dirty="0">
              <a:solidFill>
                <a:schemeClr val="tx1"/>
              </a:solidFill>
            </a:endParaRPr>
          </a:p>
        </p:txBody>
      </p:sp>
      <p:sp>
        <p:nvSpPr>
          <p:cNvPr id="15" name="角丸四角形 14"/>
          <p:cNvSpPr/>
          <p:nvPr/>
        </p:nvSpPr>
        <p:spPr>
          <a:xfrm>
            <a:off x="832527" y="474176"/>
            <a:ext cx="8703354" cy="365508"/>
          </a:xfrm>
          <a:prstGeom prst="roundRect">
            <a:avLst>
              <a:gd name="adj" fmla="val 30875"/>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b="1" dirty="0">
                <a:solidFill>
                  <a:schemeClr val="tx1"/>
                </a:solidFill>
                <a:latin typeface="ＭＳ ゴシック" panose="020B0609070205080204" pitchFamily="49" charset="-128"/>
                <a:ea typeface="ＭＳ ゴシック" panose="020B0609070205080204" pitchFamily="49" charset="-128"/>
              </a:rPr>
              <a:t>2018</a:t>
            </a:r>
            <a:r>
              <a:rPr kumimoji="1" lang="ja-JP" altLang="en-US" b="1" dirty="0">
                <a:solidFill>
                  <a:schemeClr val="tx1"/>
                </a:solidFill>
                <a:latin typeface="ＭＳ ゴシック" panose="020B0609070205080204" pitchFamily="49" charset="-128"/>
                <a:ea typeface="ＭＳ ゴシック" panose="020B0609070205080204" pitchFamily="49" charset="-128"/>
              </a:rPr>
              <a:t>年</a:t>
            </a:r>
            <a:r>
              <a:rPr kumimoji="1" lang="en-US" altLang="ja-JP" b="1" dirty="0">
                <a:solidFill>
                  <a:schemeClr val="tx1"/>
                </a:solidFill>
                <a:latin typeface="ＭＳ ゴシック" panose="020B0609070205080204" pitchFamily="49" charset="-128"/>
                <a:ea typeface="ＭＳ ゴシック" panose="020B0609070205080204" pitchFamily="49" charset="-128"/>
              </a:rPr>
              <a:t>8</a:t>
            </a:r>
            <a:r>
              <a:rPr kumimoji="1" lang="ja-JP" altLang="en-US" b="1" dirty="0" smtClean="0">
                <a:solidFill>
                  <a:schemeClr val="tx1"/>
                </a:solidFill>
                <a:latin typeface="ＭＳ ゴシック" panose="020B0609070205080204" pitchFamily="49" charset="-128"/>
                <a:ea typeface="ＭＳ ゴシック" panose="020B0609070205080204" pitchFamily="49" charset="-128"/>
              </a:rPr>
              <a:t>月 都市</a:t>
            </a:r>
            <a:r>
              <a:rPr kumimoji="1" lang="ja-JP" altLang="en-US" b="1" dirty="0">
                <a:solidFill>
                  <a:schemeClr val="tx1"/>
                </a:solidFill>
                <a:latin typeface="ＭＳ ゴシック" panose="020B0609070205080204" pitchFamily="49" charset="-128"/>
                <a:ea typeface="ＭＳ ゴシック" panose="020B0609070205080204" pitchFamily="49" charset="-128"/>
              </a:rPr>
              <a:t>再生緊急整備地域の候補地域として</a:t>
            </a:r>
            <a:r>
              <a:rPr kumimoji="1" lang="ja-JP" altLang="en-US" b="1" dirty="0" smtClean="0">
                <a:solidFill>
                  <a:schemeClr val="tx1"/>
                </a:solidFill>
                <a:latin typeface="ＭＳ ゴシック" panose="020B0609070205080204" pitchFamily="49" charset="-128"/>
                <a:ea typeface="ＭＳ ゴシック" panose="020B0609070205080204" pitchFamily="49" charset="-128"/>
              </a:rPr>
              <a:t>公表</a:t>
            </a:r>
            <a:endParaRPr kumimoji="1" lang="en-US" altLang="ja-JP" b="1" dirty="0">
              <a:solidFill>
                <a:schemeClr val="tx1"/>
              </a:solidFill>
              <a:latin typeface="ＭＳ ゴシック" panose="020B0609070205080204" pitchFamily="49" charset="-128"/>
              <a:ea typeface="ＭＳ ゴシック" panose="020B0609070205080204" pitchFamily="49" charset="-128"/>
            </a:endParaRPr>
          </a:p>
        </p:txBody>
      </p:sp>
      <p:sp>
        <p:nvSpPr>
          <p:cNvPr id="14" name="角丸四角形 13"/>
          <p:cNvSpPr/>
          <p:nvPr/>
        </p:nvSpPr>
        <p:spPr>
          <a:xfrm>
            <a:off x="846587" y="2473652"/>
            <a:ext cx="6861860" cy="1429077"/>
          </a:xfrm>
          <a:prstGeom prst="roundRect">
            <a:avLst>
              <a:gd name="adj" fmla="val 6222"/>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100"/>
              </a:lnSpc>
            </a:pPr>
            <a:r>
              <a:rPr kumimoji="1" lang="en-US" altLang="ja-JP" b="1" dirty="0">
                <a:solidFill>
                  <a:schemeClr val="tx1"/>
                </a:solidFill>
                <a:latin typeface="ＭＳ ゴシック" panose="020B0609070205080204" pitchFamily="49" charset="-128"/>
                <a:ea typeface="ＭＳ ゴシック" panose="020B0609070205080204" pitchFamily="49" charset="-128"/>
              </a:rPr>
              <a:t>2020</a:t>
            </a:r>
            <a:r>
              <a:rPr kumimoji="1" lang="ja-JP" altLang="en-US" b="1" dirty="0">
                <a:solidFill>
                  <a:schemeClr val="tx1"/>
                </a:solidFill>
                <a:latin typeface="ＭＳ ゴシック" panose="020B0609070205080204" pitchFamily="49" charset="-128"/>
                <a:ea typeface="ＭＳ ゴシック" panose="020B0609070205080204" pitchFamily="49" charset="-128"/>
              </a:rPr>
              <a:t>年</a:t>
            </a:r>
            <a:r>
              <a:rPr kumimoji="1" lang="en-US" altLang="ja-JP" b="1" dirty="0">
                <a:solidFill>
                  <a:schemeClr val="tx1"/>
                </a:solidFill>
                <a:latin typeface="ＭＳ ゴシック" panose="020B0609070205080204" pitchFamily="49" charset="-128"/>
                <a:ea typeface="ＭＳ ゴシック" panose="020B0609070205080204" pitchFamily="49" charset="-128"/>
              </a:rPr>
              <a:t>10</a:t>
            </a:r>
            <a:r>
              <a:rPr kumimoji="1" lang="ja-JP" altLang="en-US" b="1" dirty="0">
                <a:solidFill>
                  <a:schemeClr val="tx1"/>
                </a:solidFill>
                <a:latin typeface="ＭＳ ゴシック" panose="020B0609070205080204" pitchFamily="49" charset="-128"/>
                <a:ea typeface="ＭＳ ゴシック" panose="020B0609070205080204" pitchFamily="49" charset="-128"/>
              </a:rPr>
              <a:t>月～</a:t>
            </a:r>
            <a:r>
              <a:rPr kumimoji="1" lang="en-US" altLang="ja-JP" b="1" dirty="0">
                <a:solidFill>
                  <a:schemeClr val="tx1"/>
                </a:solidFill>
                <a:latin typeface="ＭＳ ゴシック" panose="020B0609070205080204" pitchFamily="49" charset="-128"/>
                <a:ea typeface="ＭＳ ゴシック" panose="020B0609070205080204" pitchFamily="49" charset="-128"/>
              </a:rPr>
              <a:t>2022</a:t>
            </a:r>
            <a:r>
              <a:rPr kumimoji="1" lang="ja-JP" altLang="en-US" b="1" dirty="0">
                <a:solidFill>
                  <a:schemeClr val="tx1"/>
                </a:solidFill>
                <a:latin typeface="ＭＳ ゴシック" panose="020B0609070205080204" pitchFamily="49" charset="-128"/>
                <a:ea typeface="ＭＳ ゴシック" panose="020B0609070205080204" pitchFamily="49" charset="-128"/>
              </a:rPr>
              <a:t>年</a:t>
            </a:r>
            <a:r>
              <a:rPr kumimoji="1" lang="en-US" altLang="ja-JP" b="1" dirty="0">
                <a:solidFill>
                  <a:schemeClr val="tx1"/>
                </a:solidFill>
                <a:latin typeface="ＭＳ ゴシック" panose="020B0609070205080204" pitchFamily="49" charset="-128"/>
                <a:ea typeface="ＭＳ ゴシック" panose="020B0609070205080204" pitchFamily="49" charset="-128"/>
              </a:rPr>
              <a:t>2</a:t>
            </a:r>
            <a:r>
              <a:rPr kumimoji="1" lang="ja-JP" altLang="en-US" b="1" dirty="0">
                <a:solidFill>
                  <a:schemeClr val="tx1"/>
                </a:solidFill>
                <a:latin typeface="ＭＳ ゴシック" panose="020B0609070205080204" pitchFamily="49" charset="-128"/>
                <a:ea typeface="ＭＳ ゴシック" panose="020B0609070205080204" pitchFamily="49" charset="-128"/>
              </a:rPr>
              <a:t>月　まちづくり</a:t>
            </a:r>
            <a:r>
              <a:rPr kumimoji="1" lang="ja-JP" altLang="en-US" b="1" dirty="0" smtClean="0">
                <a:solidFill>
                  <a:schemeClr val="tx1"/>
                </a:solidFill>
                <a:latin typeface="ＭＳ ゴシック" panose="020B0609070205080204" pitchFamily="49" charset="-128"/>
                <a:ea typeface="ＭＳ ゴシック" panose="020B0609070205080204" pitchFamily="49" charset="-128"/>
              </a:rPr>
              <a:t>方針</a:t>
            </a:r>
            <a:r>
              <a:rPr kumimoji="1" lang="ja-JP" altLang="en-US" b="1" dirty="0">
                <a:solidFill>
                  <a:schemeClr val="tx1"/>
                </a:solidFill>
                <a:latin typeface="ＭＳ ゴシック" panose="020B0609070205080204" pitchFamily="49" charset="-128"/>
                <a:ea typeface="ＭＳ ゴシック" panose="020B0609070205080204" pitchFamily="49" charset="-128"/>
              </a:rPr>
              <a:t>２０２２</a:t>
            </a:r>
            <a:r>
              <a:rPr kumimoji="1" lang="ja-JP" altLang="en-US" b="1" dirty="0" smtClean="0">
                <a:solidFill>
                  <a:schemeClr val="tx1"/>
                </a:solidFill>
                <a:latin typeface="ＭＳ ゴシック" panose="020B0609070205080204" pitchFamily="49" charset="-128"/>
                <a:ea typeface="ＭＳ ゴシック" panose="020B0609070205080204" pitchFamily="49" charset="-128"/>
              </a:rPr>
              <a:t>の作成</a:t>
            </a:r>
            <a:endParaRPr kumimoji="1" lang="en-US" altLang="ja-JP" b="1" dirty="0">
              <a:solidFill>
                <a:schemeClr val="tx1"/>
              </a:solidFill>
              <a:latin typeface="ＭＳ ゴシック" panose="020B0609070205080204" pitchFamily="49" charset="-128"/>
              <a:ea typeface="ＭＳ ゴシック" panose="020B0609070205080204" pitchFamily="49" charset="-128"/>
            </a:endParaRPr>
          </a:p>
          <a:p>
            <a:pPr>
              <a:lnSpc>
                <a:spcPts val="2100"/>
              </a:lnSpc>
            </a:pPr>
            <a:r>
              <a:rPr kumimoji="1" lang="ja-JP" altLang="en-US" sz="1600" dirty="0">
                <a:solidFill>
                  <a:schemeClr val="tx1"/>
                </a:solidFill>
              </a:rPr>
              <a:t>　・交通結節施設や大規模交流施設などの機能の検討</a:t>
            </a:r>
            <a:endParaRPr kumimoji="1" lang="en-US" altLang="ja-JP" sz="1600" dirty="0">
              <a:solidFill>
                <a:schemeClr val="tx1"/>
              </a:solidFill>
            </a:endParaRPr>
          </a:p>
          <a:p>
            <a:pPr>
              <a:lnSpc>
                <a:spcPts val="2100"/>
              </a:lnSpc>
            </a:pPr>
            <a:r>
              <a:rPr kumimoji="1" lang="ja-JP" altLang="en-US" sz="1600" dirty="0">
                <a:solidFill>
                  <a:schemeClr val="tx1"/>
                </a:solidFill>
              </a:rPr>
              <a:t>　・新型コロナ危機による社会変化など</a:t>
            </a:r>
            <a:endParaRPr kumimoji="1" lang="en-US" altLang="ja-JP" sz="1600" dirty="0">
              <a:solidFill>
                <a:schemeClr val="tx1"/>
              </a:solidFill>
            </a:endParaRPr>
          </a:p>
          <a:p>
            <a:pPr>
              <a:lnSpc>
                <a:spcPts val="2100"/>
              </a:lnSpc>
            </a:pPr>
            <a:r>
              <a:rPr kumimoji="1" lang="ja-JP" altLang="en-US" sz="1600" dirty="0">
                <a:solidFill>
                  <a:schemeClr val="tx1"/>
                </a:solidFill>
              </a:rPr>
              <a:t>　　</a:t>
            </a:r>
            <a:r>
              <a:rPr kumimoji="1" lang="ja-JP" altLang="en-US" sz="1600" u="sng" dirty="0">
                <a:solidFill>
                  <a:schemeClr val="tx1"/>
                </a:solidFill>
              </a:rPr>
              <a:t>⇒　</a:t>
            </a:r>
            <a:r>
              <a:rPr kumimoji="1" lang="en-US" altLang="ja-JP" sz="1600" u="sng" dirty="0">
                <a:solidFill>
                  <a:schemeClr val="tx1"/>
                </a:solidFill>
              </a:rPr>
              <a:t>2022</a:t>
            </a:r>
            <a:r>
              <a:rPr kumimoji="1" lang="ja-JP" altLang="en-US" sz="1600" u="sng" dirty="0">
                <a:solidFill>
                  <a:schemeClr val="tx1"/>
                </a:solidFill>
              </a:rPr>
              <a:t>年</a:t>
            </a:r>
            <a:r>
              <a:rPr kumimoji="1" lang="en-US" altLang="ja-JP" sz="1600" u="sng" dirty="0">
                <a:solidFill>
                  <a:schemeClr val="tx1"/>
                </a:solidFill>
              </a:rPr>
              <a:t>6</a:t>
            </a:r>
            <a:r>
              <a:rPr kumimoji="1" lang="ja-JP" altLang="en-US" sz="1600" u="sng" dirty="0">
                <a:solidFill>
                  <a:schemeClr val="tx1"/>
                </a:solidFill>
              </a:rPr>
              <a:t>月</a:t>
            </a:r>
            <a:r>
              <a:rPr kumimoji="1" lang="en-US" altLang="ja-JP" sz="1600" u="sng" dirty="0">
                <a:solidFill>
                  <a:schemeClr val="tx1"/>
                </a:solidFill>
              </a:rPr>
              <a:t>14</a:t>
            </a:r>
            <a:r>
              <a:rPr kumimoji="1" lang="ja-JP" altLang="en-US" sz="1600" u="sng" dirty="0">
                <a:solidFill>
                  <a:schemeClr val="tx1"/>
                </a:solidFill>
              </a:rPr>
              <a:t>日　まちづくり</a:t>
            </a:r>
            <a:r>
              <a:rPr kumimoji="1" lang="ja-JP" altLang="en-US" sz="1600" u="sng" dirty="0" smtClean="0">
                <a:solidFill>
                  <a:schemeClr val="tx1"/>
                </a:solidFill>
              </a:rPr>
              <a:t>方針２０２２の公表</a:t>
            </a:r>
            <a:endParaRPr kumimoji="1" lang="en-US" altLang="ja-JP" sz="1600" u="sng" dirty="0">
              <a:solidFill>
                <a:schemeClr val="tx1"/>
              </a:solidFill>
            </a:endParaRPr>
          </a:p>
          <a:p>
            <a:pPr marL="900113">
              <a:lnSpc>
                <a:spcPts val="2100"/>
              </a:lnSpc>
            </a:pPr>
            <a:r>
              <a:rPr kumimoji="1" lang="ja-JP" altLang="en-US" sz="1600" u="sng" dirty="0" smtClean="0">
                <a:solidFill>
                  <a:schemeClr val="tx1"/>
                </a:solidFill>
              </a:rPr>
              <a:t>全体構想・新大阪駅エリア計画のとりまとめ</a:t>
            </a:r>
            <a:endParaRPr kumimoji="1" lang="en-US" altLang="ja-JP" sz="1600" u="sng" dirty="0" smtClean="0">
              <a:solidFill>
                <a:schemeClr val="tx1"/>
              </a:solidFill>
            </a:endParaRPr>
          </a:p>
        </p:txBody>
      </p:sp>
      <p:sp>
        <p:nvSpPr>
          <p:cNvPr id="13" name="角丸四角形 12"/>
          <p:cNvSpPr/>
          <p:nvPr/>
        </p:nvSpPr>
        <p:spPr>
          <a:xfrm>
            <a:off x="846587" y="1490784"/>
            <a:ext cx="6872796" cy="867769"/>
          </a:xfrm>
          <a:prstGeom prst="roundRect">
            <a:avLst>
              <a:gd name="adj" fmla="val 12492"/>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100"/>
              </a:lnSpc>
            </a:pPr>
            <a:r>
              <a:rPr kumimoji="1" lang="en-US" altLang="ja-JP" b="1" dirty="0">
                <a:solidFill>
                  <a:schemeClr val="tx1"/>
                </a:solidFill>
                <a:latin typeface="ＭＳ ゴシック" panose="020B0609070205080204" pitchFamily="49" charset="-128"/>
                <a:ea typeface="ＭＳ ゴシック" panose="020B0609070205080204" pitchFamily="49" charset="-128"/>
              </a:rPr>
              <a:t>2019</a:t>
            </a:r>
            <a:r>
              <a:rPr kumimoji="1" lang="ja-JP" altLang="en-US" b="1" dirty="0">
                <a:solidFill>
                  <a:schemeClr val="tx1"/>
                </a:solidFill>
                <a:latin typeface="ＭＳ ゴシック" panose="020B0609070205080204" pitchFamily="49" charset="-128"/>
                <a:ea typeface="ＭＳ ゴシック" panose="020B0609070205080204" pitchFamily="49" charset="-128"/>
              </a:rPr>
              <a:t>年</a:t>
            </a:r>
            <a:r>
              <a:rPr kumimoji="1" lang="en-US" altLang="ja-JP" b="1" dirty="0">
                <a:solidFill>
                  <a:schemeClr val="tx1"/>
                </a:solidFill>
                <a:latin typeface="ＭＳ ゴシック" panose="020B0609070205080204" pitchFamily="49" charset="-128"/>
                <a:ea typeface="ＭＳ ゴシック" panose="020B0609070205080204" pitchFamily="49" charset="-128"/>
              </a:rPr>
              <a:t>1</a:t>
            </a:r>
            <a:r>
              <a:rPr kumimoji="1" lang="ja-JP" altLang="en-US" b="1" dirty="0">
                <a:solidFill>
                  <a:schemeClr val="tx1"/>
                </a:solidFill>
                <a:latin typeface="ＭＳ ゴシック" panose="020B0609070205080204" pitchFamily="49" charset="-128"/>
                <a:ea typeface="ＭＳ ゴシック" panose="020B0609070205080204" pitchFamily="49" charset="-128"/>
              </a:rPr>
              <a:t>月～</a:t>
            </a:r>
            <a:r>
              <a:rPr kumimoji="1" lang="en-US" altLang="ja-JP" b="1" dirty="0">
                <a:solidFill>
                  <a:schemeClr val="tx1"/>
                </a:solidFill>
                <a:latin typeface="ＭＳ ゴシック" panose="020B0609070205080204" pitchFamily="49" charset="-128"/>
                <a:ea typeface="ＭＳ ゴシック" panose="020B0609070205080204" pitchFamily="49" charset="-128"/>
              </a:rPr>
              <a:t>2020</a:t>
            </a:r>
            <a:r>
              <a:rPr kumimoji="1" lang="ja-JP" altLang="en-US" b="1" dirty="0">
                <a:solidFill>
                  <a:schemeClr val="tx1"/>
                </a:solidFill>
                <a:latin typeface="ＭＳ ゴシック" panose="020B0609070205080204" pitchFamily="49" charset="-128"/>
                <a:ea typeface="ＭＳ ゴシック" panose="020B0609070205080204" pitchFamily="49" charset="-128"/>
              </a:rPr>
              <a:t>年</a:t>
            </a:r>
            <a:r>
              <a:rPr kumimoji="1" lang="en-US" altLang="ja-JP" b="1" dirty="0">
                <a:solidFill>
                  <a:schemeClr val="tx1"/>
                </a:solidFill>
                <a:latin typeface="ＭＳ ゴシック" panose="020B0609070205080204" pitchFamily="49" charset="-128"/>
                <a:ea typeface="ＭＳ ゴシック" panose="020B0609070205080204" pitchFamily="49" charset="-128"/>
              </a:rPr>
              <a:t>1</a:t>
            </a:r>
            <a:r>
              <a:rPr kumimoji="1" lang="ja-JP" altLang="en-US" b="1" dirty="0">
                <a:solidFill>
                  <a:schemeClr val="tx1"/>
                </a:solidFill>
                <a:latin typeface="ＭＳ ゴシック" panose="020B0609070205080204" pitchFamily="49" charset="-128"/>
                <a:ea typeface="ＭＳ ゴシック" panose="020B0609070205080204" pitchFamily="49" charset="-128"/>
              </a:rPr>
              <a:t>月　まちづくり方針の骨格の</a:t>
            </a:r>
            <a:r>
              <a:rPr kumimoji="1" lang="ja-JP" altLang="en-US" b="1" dirty="0" smtClean="0">
                <a:solidFill>
                  <a:schemeClr val="tx1"/>
                </a:solidFill>
                <a:latin typeface="ＭＳ ゴシック" panose="020B0609070205080204" pitchFamily="49" charset="-128"/>
                <a:ea typeface="ＭＳ ゴシック" panose="020B0609070205080204" pitchFamily="49" charset="-128"/>
              </a:rPr>
              <a:t>作成</a:t>
            </a:r>
            <a:endParaRPr kumimoji="1" lang="en-US" altLang="ja-JP" b="1" dirty="0" smtClean="0">
              <a:solidFill>
                <a:schemeClr val="tx1"/>
              </a:solidFill>
              <a:latin typeface="ＭＳ ゴシック" panose="020B0609070205080204" pitchFamily="49" charset="-128"/>
              <a:ea typeface="ＭＳ ゴシック" panose="020B0609070205080204" pitchFamily="49" charset="-128"/>
            </a:endParaRPr>
          </a:p>
          <a:p>
            <a:pPr>
              <a:lnSpc>
                <a:spcPts val="2100"/>
              </a:lnSpc>
            </a:pPr>
            <a:r>
              <a:rPr kumimoji="1" lang="ja-JP" altLang="en-US" sz="1600" dirty="0" smtClean="0">
                <a:solidFill>
                  <a:schemeClr val="tx1"/>
                </a:solidFill>
              </a:rPr>
              <a:t>　・</a:t>
            </a:r>
            <a:r>
              <a:rPr kumimoji="1" lang="ja-JP" altLang="en-US" sz="1600" dirty="0">
                <a:solidFill>
                  <a:schemeClr val="tx1"/>
                </a:solidFill>
              </a:rPr>
              <a:t>新大阪駅周辺地域が担うべき役割、導入すべき機能</a:t>
            </a:r>
            <a:endParaRPr kumimoji="1" lang="en-US" altLang="ja-JP" sz="1600" dirty="0">
              <a:solidFill>
                <a:schemeClr val="tx1"/>
              </a:solidFill>
            </a:endParaRPr>
          </a:p>
          <a:p>
            <a:pPr>
              <a:lnSpc>
                <a:spcPts val="2100"/>
              </a:lnSpc>
            </a:pPr>
            <a:r>
              <a:rPr kumimoji="1" lang="ja-JP" altLang="en-US" sz="1600" dirty="0">
                <a:solidFill>
                  <a:schemeClr val="tx1"/>
                </a:solidFill>
              </a:rPr>
              <a:t>　</a:t>
            </a:r>
            <a:r>
              <a:rPr kumimoji="1" lang="ja-JP" altLang="en-US" sz="1600" dirty="0" smtClean="0">
                <a:solidFill>
                  <a:schemeClr val="tx1"/>
                </a:solidFill>
              </a:rPr>
              <a:t>　</a:t>
            </a:r>
            <a:r>
              <a:rPr kumimoji="1" lang="ja-JP" altLang="en-US" sz="1600" u="sng" dirty="0" smtClean="0">
                <a:solidFill>
                  <a:schemeClr val="tx1"/>
                </a:solidFill>
              </a:rPr>
              <a:t>⇒</a:t>
            </a:r>
            <a:r>
              <a:rPr kumimoji="1" lang="ja-JP" altLang="en-US" sz="1600" u="sng" dirty="0">
                <a:solidFill>
                  <a:schemeClr val="tx1"/>
                </a:solidFill>
              </a:rPr>
              <a:t>　</a:t>
            </a:r>
            <a:r>
              <a:rPr kumimoji="1" lang="en-US" altLang="ja-JP" sz="1600" u="sng" dirty="0">
                <a:solidFill>
                  <a:schemeClr val="tx1"/>
                </a:solidFill>
              </a:rPr>
              <a:t>2020</a:t>
            </a:r>
            <a:r>
              <a:rPr kumimoji="1" lang="ja-JP" altLang="en-US" sz="1600" u="sng" dirty="0">
                <a:solidFill>
                  <a:schemeClr val="tx1"/>
                </a:solidFill>
              </a:rPr>
              <a:t>年</a:t>
            </a:r>
            <a:r>
              <a:rPr kumimoji="1" lang="en-US" altLang="ja-JP" sz="1600" u="sng" dirty="0">
                <a:solidFill>
                  <a:schemeClr val="tx1"/>
                </a:solidFill>
              </a:rPr>
              <a:t>3</a:t>
            </a:r>
            <a:r>
              <a:rPr kumimoji="1" lang="ja-JP" altLang="en-US" sz="1600" u="sng" dirty="0">
                <a:solidFill>
                  <a:schemeClr val="tx1"/>
                </a:solidFill>
              </a:rPr>
              <a:t>月　まちづくり方針の骨格の</a:t>
            </a:r>
            <a:r>
              <a:rPr kumimoji="1" lang="ja-JP" altLang="en-US" sz="1600" u="sng" dirty="0" smtClean="0">
                <a:solidFill>
                  <a:schemeClr val="tx1"/>
                </a:solidFill>
              </a:rPr>
              <a:t>公表</a:t>
            </a:r>
            <a:endParaRPr kumimoji="1" lang="en-US" altLang="ja-JP" sz="1600" u="sng" dirty="0">
              <a:solidFill>
                <a:schemeClr val="tx1"/>
              </a:solidFill>
            </a:endParaRPr>
          </a:p>
        </p:txBody>
      </p:sp>
      <p:sp>
        <p:nvSpPr>
          <p:cNvPr id="4" name="テキスト ボックス 3"/>
          <p:cNvSpPr txBox="1"/>
          <p:nvPr/>
        </p:nvSpPr>
        <p:spPr>
          <a:xfrm>
            <a:off x="-9616" y="-3588"/>
            <a:ext cx="9915616" cy="400110"/>
          </a:xfrm>
          <a:prstGeom prst="rect">
            <a:avLst/>
          </a:prstGeom>
          <a:solidFill>
            <a:srgbClr val="0070C0"/>
          </a:solidFill>
          <a:ln>
            <a:solidFill>
              <a:schemeClr val="accent5">
                <a:lumMod val="50000"/>
              </a:schemeClr>
            </a:solidFill>
          </a:ln>
        </p:spPr>
        <p:txBody>
          <a:bodyPr wrap="square" rtlCol="0">
            <a:spAutoFit/>
          </a:bodyPr>
          <a:lstStyle/>
          <a:p>
            <a:pPr algn="ctr"/>
            <a:r>
              <a:rPr kumimoji="1" lang="ja-JP" altLang="en-US" sz="2000" b="1" dirty="0" smtClean="0">
                <a:solidFill>
                  <a:schemeClr val="bg1"/>
                </a:solidFill>
                <a:latin typeface="+mn-ea"/>
              </a:rPr>
              <a:t>新大阪駅周辺地域のまちづくりの経過</a:t>
            </a:r>
            <a:endParaRPr kumimoji="1" lang="ja-JP" altLang="en-US" sz="2000" b="1" dirty="0">
              <a:solidFill>
                <a:schemeClr val="bg1"/>
              </a:solidFill>
              <a:latin typeface="+mn-ea"/>
            </a:endParaRPr>
          </a:p>
        </p:txBody>
      </p:sp>
      <p:sp>
        <p:nvSpPr>
          <p:cNvPr id="19" name="テキスト ボックス 18"/>
          <p:cNvSpPr txBox="1"/>
          <p:nvPr/>
        </p:nvSpPr>
        <p:spPr>
          <a:xfrm>
            <a:off x="87367" y="1517511"/>
            <a:ext cx="453970" cy="2743200"/>
          </a:xfrm>
          <a:prstGeom prst="rect">
            <a:avLst/>
          </a:prstGeom>
          <a:noFill/>
        </p:spPr>
        <p:txBody>
          <a:bodyPr vert="eaVert" wrap="square" rtlCol="0">
            <a:spAutoFit/>
          </a:bodyPr>
          <a:lstStyle/>
          <a:p>
            <a:pPr algn="ctr">
              <a:lnSpc>
                <a:spcPts val="2100"/>
              </a:lnSpc>
            </a:pPr>
            <a:r>
              <a:rPr kumimoji="1" lang="ja-JP" altLang="en-US" sz="1600" b="1" dirty="0" smtClean="0"/>
              <a:t>検討協</a:t>
            </a:r>
            <a:r>
              <a:rPr kumimoji="1" lang="ja-JP" altLang="en-US" sz="1600" b="1" dirty="0"/>
              <a:t>議会</a:t>
            </a:r>
            <a:r>
              <a:rPr kumimoji="1" lang="ja-JP" altLang="en-US" sz="1600" b="1" dirty="0" smtClean="0"/>
              <a:t>の取り組み</a:t>
            </a:r>
            <a:endParaRPr kumimoji="1" lang="en-US" altLang="ja-JP" sz="1600" b="1" dirty="0"/>
          </a:p>
        </p:txBody>
      </p:sp>
      <p:sp>
        <p:nvSpPr>
          <p:cNvPr id="5" name="角丸四角形 4"/>
          <p:cNvSpPr/>
          <p:nvPr/>
        </p:nvSpPr>
        <p:spPr>
          <a:xfrm>
            <a:off x="7854043" y="3114178"/>
            <a:ext cx="1886858" cy="663881"/>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新大阪駅エリアの</a:t>
            </a:r>
            <a:endParaRPr kumimoji="1" lang="en-US" altLang="ja-JP" sz="1600" dirty="0" smtClean="0">
              <a:solidFill>
                <a:schemeClr val="tx1"/>
              </a:solidFill>
            </a:endParaRPr>
          </a:p>
          <a:p>
            <a:pPr algn="ctr"/>
            <a:r>
              <a:rPr kumimoji="1" lang="ja-JP" altLang="en-US" sz="1600" dirty="0" smtClean="0">
                <a:solidFill>
                  <a:schemeClr val="tx1"/>
                </a:solidFill>
              </a:rPr>
              <a:t>開発機運の高まり</a:t>
            </a:r>
            <a:endParaRPr kumimoji="1" lang="ja-JP" altLang="en-US" sz="1600" dirty="0">
              <a:solidFill>
                <a:schemeClr val="tx1"/>
              </a:solidFill>
            </a:endParaRPr>
          </a:p>
        </p:txBody>
      </p:sp>
      <p:sp>
        <p:nvSpPr>
          <p:cNvPr id="8" name="左矢印 7"/>
          <p:cNvSpPr/>
          <p:nvPr/>
        </p:nvSpPr>
        <p:spPr>
          <a:xfrm>
            <a:off x="7271657" y="3181514"/>
            <a:ext cx="508905" cy="630525"/>
          </a:xfrm>
          <a:prstGeom prst="leftArrow">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角丸四角形 25"/>
          <p:cNvSpPr/>
          <p:nvPr/>
        </p:nvSpPr>
        <p:spPr>
          <a:xfrm>
            <a:off x="832527" y="5076286"/>
            <a:ext cx="8703354" cy="418219"/>
          </a:xfrm>
          <a:prstGeom prst="roundRect">
            <a:avLst>
              <a:gd name="adj" fmla="val 22859"/>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b="1" dirty="0" smtClean="0">
                <a:solidFill>
                  <a:schemeClr val="tx1"/>
                </a:solidFill>
                <a:latin typeface="ＭＳ ゴシック" panose="020B0609070205080204" pitchFamily="49" charset="-128"/>
                <a:ea typeface="ＭＳ ゴシック" panose="020B0609070205080204" pitchFamily="49" charset="-128"/>
              </a:rPr>
              <a:t>2022</a:t>
            </a:r>
            <a:r>
              <a:rPr kumimoji="1" lang="ja-JP" altLang="en-US" b="1" dirty="0" smtClean="0">
                <a:solidFill>
                  <a:schemeClr val="tx1"/>
                </a:solidFill>
                <a:latin typeface="ＭＳ ゴシック" panose="020B0609070205080204" pitchFamily="49" charset="-128"/>
                <a:ea typeface="ＭＳ ゴシック" panose="020B0609070205080204" pitchFamily="49" charset="-128"/>
              </a:rPr>
              <a:t>年</a:t>
            </a:r>
            <a:r>
              <a:rPr kumimoji="1" lang="en-US" altLang="ja-JP" b="1" dirty="0">
                <a:solidFill>
                  <a:schemeClr val="tx1"/>
                </a:solidFill>
                <a:latin typeface="ＭＳ ゴシック" panose="020B0609070205080204" pitchFamily="49" charset="-128"/>
                <a:ea typeface="ＭＳ ゴシック" panose="020B0609070205080204" pitchFamily="49" charset="-128"/>
              </a:rPr>
              <a:t>10</a:t>
            </a:r>
            <a:r>
              <a:rPr kumimoji="1" lang="ja-JP" altLang="en-US" b="1" dirty="0" smtClean="0">
                <a:solidFill>
                  <a:schemeClr val="tx1"/>
                </a:solidFill>
                <a:latin typeface="ＭＳ ゴシック" panose="020B0609070205080204" pitchFamily="49" charset="-128"/>
                <a:ea typeface="ＭＳ ゴシック" panose="020B0609070205080204" pitchFamily="49" charset="-128"/>
              </a:rPr>
              <a:t>月</a:t>
            </a:r>
            <a:r>
              <a:rPr kumimoji="1" lang="en-US" altLang="ja-JP" b="1" dirty="0">
                <a:solidFill>
                  <a:schemeClr val="tx1"/>
                </a:solidFill>
                <a:latin typeface="ＭＳ ゴシック" panose="020B0609070205080204" pitchFamily="49" charset="-128"/>
                <a:ea typeface="ＭＳ ゴシック" panose="020B0609070205080204" pitchFamily="49" charset="-128"/>
              </a:rPr>
              <a:t>28</a:t>
            </a:r>
            <a:r>
              <a:rPr kumimoji="1" lang="ja-JP" altLang="en-US" b="1" dirty="0" smtClean="0">
                <a:solidFill>
                  <a:schemeClr val="tx1"/>
                </a:solidFill>
                <a:latin typeface="ＭＳ ゴシック" panose="020B0609070205080204" pitchFamily="49" charset="-128"/>
                <a:ea typeface="ＭＳ ゴシック" panose="020B0609070205080204" pitchFamily="49" charset="-128"/>
              </a:rPr>
              <a:t>日　都市再生緊急整備地域に指定</a:t>
            </a:r>
            <a:endParaRPr kumimoji="1" lang="ja-JP" altLang="en-US" b="1" dirty="0">
              <a:solidFill>
                <a:schemeClr val="tx1"/>
              </a:solidFill>
              <a:latin typeface="ＭＳ ゴシック" panose="020B0609070205080204" pitchFamily="49" charset="-128"/>
              <a:ea typeface="ＭＳ ゴシック" panose="020B0609070205080204" pitchFamily="49" charset="-128"/>
            </a:endParaRPr>
          </a:p>
        </p:txBody>
      </p:sp>
      <p:sp>
        <p:nvSpPr>
          <p:cNvPr id="27" name="角丸四角形 26"/>
          <p:cNvSpPr/>
          <p:nvPr/>
        </p:nvSpPr>
        <p:spPr>
          <a:xfrm>
            <a:off x="832527" y="5805248"/>
            <a:ext cx="8703354" cy="431009"/>
          </a:xfrm>
          <a:prstGeom prst="roundRect">
            <a:avLst>
              <a:gd name="adj" fmla="val 22859"/>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b="1" dirty="0" smtClean="0">
                <a:solidFill>
                  <a:schemeClr val="tx1"/>
                </a:solidFill>
                <a:latin typeface="ＭＳ ゴシック" panose="020B0609070205080204" pitchFamily="49" charset="-128"/>
                <a:ea typeface="ＭＳ ゴシック" panose="020B0609070205080204" pitchFamily="49" charset="-128"/>
              </a:rPr>
              <a:t>2022</a:t>
            </a:r>
            <a:r>
              <a:rPr kumimoji="1" lang="ja-JP" altLang="en-US" b="1" dirty="0" smtClean="0">
                <a:solidFill>
                  <a:schemeClr val="tx1"/>
                </a:solidFill>
                <a:latin typeface="ＭＳ ゴシック" panose="020B0609070205080204" pitchFamily="49" charset="-128"/>
                <a:ea typeface="ＭＳ ゴシック" panose="020B0609070205080204" pitchFamily="49" charset="-128"/>
              </a:rPr>
              <a:t>年</a:t>
            </a:r>
            <a:r>
              <a:rPr kumimoji="1" lang="en-US" altLang="ja-JP" b="1" dirty="0" smtClean="0">
                <a:solidFill>
                  <a:schemeClr val="tx1"/>
                </a:solidFill>
                <a:latin typeface="ＭＳ ゴシック" panose="020B0609070205080204" pitchFamily="49" charset="-128"/>
                <a:ea typeface="ＭＳ ゴシック" panose="020B0609070205080204" pitchFamily="49" charset="-128"/>
              </a:rPr>
              <a:t>12</a:t>
            </a:r>
            <a:r>
              <a:rPr kumimoji="1" lang="ja-JP" altLang="en-US" b="1" dirty="0" smtClean="0">
                <a:solidFill>
                  <a:schemeClr val="tx1"/>
                </a:solidFill>
                <a:latin typeface="ＭＳ ゴシック" panose="020B0609070205080204" pitchFamily="49" charset="-128"/>
                <a:ea typeface="ＭＳ ゴシック" panose="020B0609070205080204" pitchFamily="49" charset="-128"/>
              </a:rPr>
              <a:t>月</a:t>
            </a:r>
            <a:r>
              <a:rPr kumimoji="1" lang="en-US" altLang="ja-JP" b="1" dirty="0" smtClean="0">
                <a:solidFill>
                  <a:schemeClr val="tx1"/>
                </a:solidFill>
                <a:latin typeface="ＭＳ ゴシック" panose="020B0609070205080204" pitchFamily="49" charset="-128"/>
                <a:ea typeface="ＭＳ ゴシック" panose="020B0609070205080204" pitchFamily="49" charset="-128"/>
              </a:rPr>
              <a:t>16</a:t>
            </a:r>
            <a:r>
              <a:rPr kumimoji="1" lang="ja-JP" altLang="en-US" b="1" dirty="0" smtClean="0">
                <a:solidFill>
                  <a:schemeClr val="tx1"/>
                </a:solidFill>
                <a:latin typeface="ＭＳ ゴシック" panose="020B0609070205080204" pitchFamily="49" charset="-128"/>
                <a:ea typeface="ＭＳ ゴシック" panose="020B0609070205080204" pitchFamily="49" charset="-128"/>
              </a:rPr>
              <a:t>日　「新大阪駅周辺地域都市再生緊急整備協議会」設置</a:t>
            </a:r>
            <a:endParaRPr kumimoji="1" lang="ja-JP" altLang="en-US" b="1" dirty="0">
              <a:solidFill>
                <a:schemeClr val="tx1"/>
              </a:solidFill>
              <a:latin typeface="ＭＳ ゴシック" panose="020B0609070205080204" pitchFamily="49" charset="-128"/>
              <a:ea typeface="ＭＳ ゴシック" panose="020B0609070205080204" pitchFamily="49" charset="-128"/>
            </a:endParaRPr>
          </a:p>
        </p:txBody>
      </p:sp>
      <p:sp>
        <p:nvSpPr>
          <p:cNvPr id="9" name="下矢印 8"/>
          <p:cNvSpPr/>
          <p:nvPr/>
        </p:nvSpPr>
        <p:spPr>
          <a:xfrm>
            <a:off x="3559790" y="5521812"/>
            <a:ext cx="2061028" cy="265294"/>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左大かっこ 1"/>
          <p:cNvSpPr/>
          <p:nvPr/>
        </p:nvSpPr>
        <p:spPr>
          <a:xfrm>
            <a:off x="627508" y="953089"/>
            <a:ext cx="122298" cy="3736612"/>
          </a:xfrm>
          <a:prstGeom prst="leftBracket">
            <a:avLst>
              <a:gd name="adj" fmla="val 173787"/>
            </a:avLst>
          </a:prstGeom>
          <a:ln w="222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 name="テキスト ボックス 9"/>
          <p:cNvSpPr txBox="1"/>
          <p:nvPr/>
        </p:nvSpPr>
        <p:spPr>
          <a:xfrm>
            <a:off x="5620818" y="5512648"/>
            <a:ext cx="2441694" cy="338554"/>
          </a:xfrm>
          <a:prstGeom prst="rect">
            <a:avLst/>
          </a:prstGeom>
          <a:noFill/>
        </p:spPr>
        <p:txBody>
          <a:bodyPr wrap="none" rtlCol="0">
            <a:spAutoFit/>
          </a:bodyPr>
          <a:lstStyle/>
          <a:p>
            <a:r>
              <a:rPr kumimoji="1" lang="ja-JP" altLang="en-US" sz="1600" b="1" u="sng" dirty="0" smtClean="0"/>
              <a:t>検討協議会の役割は終了</a:t>
            </a:r>
            <a:endParaRPr kumimoji="1" lang="ja-JP" altLang="en-US" sz="1600" b="1" u="sng" dirty="0"/>
          </a:p>
        </p:txBody>
      </p:sp>
      <p:sp>
        <p:nvSpPr>
          <p:cNvPr id="29" name="角丸四角形 28"/>
          <p:cNvSpPr/>
          <p:nvPr/>
        </p:nvSpPr>
        <p:spPr>
          <a:xfrm>
            <a:off x="832527" y="953088"/>
            <a:ext cx="8703354" cy="435035"/>
          </a:xfrm>
          <a:prstGeom prst="roundRect">
            <a:avLst>
              <a:gd name="adj" fmla="val 30875"/>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b="1" dirty="0" smtClean="0">
                <a:solidFill>
                  <a:schemeClr val="tx1"/>
                </a:solidFill>
                <a:latin typeface="ＭＳ ゴシック" panose="020B0609070205080204" pitchFamily="49" charset="-128"/>
                <a:ea typeface="ＭＳ ゴシック" panose="020B0609070205080204" pitchFamily="49" charset="-128"/>
              </a:rPr>
              <a:t>2019</a:t>
            </a:r>
            <a:r>
              <a:rPr kumimoji="1" lang="ja-JP" altLang="en-US" b="1" dirty="0" smtClean="0">
                <a:solidFill>
                  <a:schemeClr val="tx1"/>
                </a:solidFill>
                <a:latin typeface="ＭＳ ゴシック" panose="020B0609070205080204" pitchFamily="49" charset="-128"/>
                <a:ea typeface="ＭＳ ゴシック" panose="020B0609070205080204" pitchFamily="49" charset="-128"/>
              </a:rPr>
              <a:t>年</a:t>
            </a:r>
            <a:r>
              <a:rPr kumimoji="1" lang="en-US" altLang="ja-JP" b="1" dirty="0" smtClean="0">
                <a:solidFill>
                  <a:schemeClr val="tx1"/>
                </a:solidFill>
                <a:latin typeface="ＭＳ ゴシック" panose="020B0609070205080204" pitchFamily="49" charset="-128"/>
                <a:ea typeface="ＭＳ ゴシック" panose="020B0609070205080204" pitchFamily="49" charset="-128"/>
              </a:rPr>
              <a:t>1</a:t>
            </a:r>
            <a:r>
              <a:rPr kumimoji="1" lang="ja-JP" altLang="en-US" b="1" dirty="0" smtClean="0">
                <a:solidFill>
                  <a:schemeClr val="tx1"/>
                </a:solidFill>
                <a:latin typeface="ＭＳ ゴシック" panose="020B0609070205080204" pitchFamily="49" charset="-128"/>
                <a:ea typeface="ＭＳ ゴシック" panose="020B0609070205080204" pitchFamily="49" charset="-128"/>
              </a:rPr>
              <a:t>月 「新大阪駅周辺地域都市</a:t>
            </a:r>
            <a:r>
              <a:rPr kumimoji="1" lang="ja-JP" altLang="en-US" b="1" dirty="0">
                <a:solidFill>
                  <a:schemeClr val="tx1"/>
                </a:solidFill>
                <a:latin typeface="ＭＳ ゴシック" panose="020B0609070205080204" pitchFamily="49" charset="-128"/>
                <a:ea typeface="ＭＳ ゴシック" panose="020B0609070205080204" pitchFamily="49" charset="-128"/>
              </a:rPr>
              <a:t>再生緊急整備</a:t>
            </a:r>
            <a:r>
              <a:rPr kumimoji="1" lang="ja-JP" altLang="en-US" b="1" dirty="0" smtClean="0">
                <a:solidFill>
                  <a:schemeClr val="tx1"/>
                </a:solidFill>
                <a:latin typeface="ＭＳ ゴシック" panose="020B0609070205080204" pitchFamily="49" charset="-128"/>
                <a:ea typeface="ＭＳ ゴシック" panose="020B0609070205080204" pitchFamily="49" charset="-128"/>
              </a:rPr>
              <a:t>地域検討協議会」設置</a:t>
            </a:r>
            <a:endParaRPr kumimoji="1" lang="en-US" altLang="ja-JP" b="1" dirty="0">
              <a:solidFill>
                <a:schemeClr val="tx1"/>
              </a:solidFill>
              <a:latin typeface="ＭＳ ゴシック" panose="020B0609070205080204" pitchFamily="49" charset="-128"/>
              <a:ea typeface="ＭＳ ゴシック" panose="020B0609070205080204" pitchFamily="49" charset="-128"/>
            </a:endParaRPr>
          </a:p>
        </p:txBody>
      </p:sp>
      <p:sp>
        <p:nvSpPr>
          <p:cNvPr id="23" name="角丸四角形 22"/>
          <p:cNvSpPr/>
          <p:nvPr/>
        </p:nvSpPr>
        <p:spPr>
          <a:xfrm>
            <a:off x="832527" y="6319257"/>
            <a:ext cx="8703354" cy="419199"/>
          </a:xfrm>
          <a:prstGeom prst="roundRect">
            <a:avLst>
              <a:gd name="adj" fmla="val 22859"/>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b="1" dirty="0" smtClean="0">
                <a:solidFill>
                  <a:schemeClr val="tx1"/>
                </a:solidFill>
                <a:latin typeface="ＭＳ ゴシック" panose="020B0609070205080204" pitchFamily="49" charset="-128"/>
                <a:ea typeface="ＭＳ ゴシック" panose="020B0609070205080204" pitchFamily="49" charset="-128"/>
              </a:rPr>
              <a:t>2022</a:t>
            </a:r>
            <a:r>
              <a:rPr kumimoji="1" lang="ja-JP" altLang="en-US" b="1" dirty="0" smtClean="0">
                <a:solidFill>
                  <a:schemeClr val="tx1"/>
                </a:solidFill>
                <a:latin typeface="ＭＳ ゴシック" panose="020B0609070205080204" pitchFamily="49" charset="-128"/>
                <a:ea typeface="ＭＳ ゴシック" panose="020B0609070205080204" pitchFamily="49" charset="-128"/>
              </a:rPr>
              <a:t>年</a:t>
            </a:r>
            <a:r>
              <a:rPr kumimoji="1" lang="en-US" altLang="ja-JP" b="1" dirty="0" smtClean="0">
                <a:solidFill>
                  <a:schemeClr val="tx1"/>
                </a:solidFill>
                <a:latin typeface="ＭＳ ゴシック" panose="020B0609070205080204" pitchFamily="49" charset="-128"/>
                <a:ea typeface="ＭＳ ゴシック" panose="020B0609070205080204" pitchFamily="49" charset="-128"/>
              </a:rPr>
              <a:t>12</a:t>
            </a:r>
            <a:r>
              <a:rPr kumimoji="1" lang="ja-JP" altLang="en-US" b="1" dirty="0" smtClean="0">
                <a:solidFill>
                  <a:schemeClr val="tx1"/>
                </a:solidFill>
                <a:latin typeface="ＭＳ ゴシック" panose="020B0609070205080204" pitchFamily="49" charset="-128"/>
                <a:ea typeface="ＭＳ ゴシック" panose="020B0609070205080204" pitchFamily="49" charset="-128"/>
              </a:rPr>
              <a:t>月</a:t>
            </a:r>
            <a:r>
              <a:rPr kumimoji="1" lang="en-US" altLang="ja-JP" b="1" dirty="0" smtClean="0">
                <a:solidFill>
                  <a:schemeClr val="tx1"/>
                </a:solidFill>
                <a:latin typeface="ＭＳ ゴシック" panose="020B0609070205080204" pitchFamily="49" charset="-128"/>
                <a:ea typeface="ＭＳ ゴシック" panose="020B0609070205080204" pitchFamily="49" charset="-128"/>
              </a:rPr>
              <a:t>26</a:t>
            </a:r>
            <a:r>
              <a:rPr kumimoji="1" lang="ja-JP" altLang="en-US" b="1" dirty="0" smtClean="0">
                <a:solidFill>
                  <a:schemeClr val="tx1"/>
                </a:solidFill>
                <a:latin typeface="ＭＳ ゴシック" panose="020B0609070205080204" pitchFamily="49" charset="-128"/>
                <a:ea typeface="ＭＳ ゴシック" panose="020B0609070205080204" pitchFamily="49" charset="-128"/>
              </a:rPr>
              <a:t>日　第</a:t>
            </a:r>
            <a:r>
              <a:rPr kumimoji="1" lang="ja-JP" altLang="en-US" b="1" dirty="0">
                <a:solidFill>
                  <a:schemeClr val="tx1"/>
                </a:solidFill>
                <a:latin typeface="ＭＳ ゴシック" panose="020B0609070205080204" pitchFamily="49" charset="-128"/>
                <a:ea typeface="ＭＳ ゴシック" panose="020B0609070205080204" pitchFamily="49" charset="-128"/>
              </a:rPr>
              <a:t>１</a:t>
            </a:r>
            <a:r>
              <a:rPr kumimoji="1" lang="ja-JP" altLang="en-US" b="1" dirty="0" smtClean="0">
                <a:solidFill>
                  <a:schemeClr val="tx1"/>
                </a:solidFill>
                <a:latin typeface="ＭＳ ゴシック" panose="020B0609070205080204" pitchFamily="49" charset="-128"/>
                <a:ea typeface="ＭＳ ゴシック" panose="020B0609070205080204" pitchFamily="49" charset="-128"/>
              </a:rPr>
              <a:t>回　新大阪駅周辺地域都市再生緊急整備協議会会議</a:t>
            </a:r>
            <a:endParaRPr kumimoji="1" lang="ja-JP" altLang="en-US" b="1" dirty="0">
              <a:solidFill>
                <a:schemeClr val="tx1"/>
              </a:solidFill>
              <a:latin typeface="ＭＳ ゴシック" panose="020B0609070205080204" pitchFamily="49" charset="-128"/>
              <a:ea typeface="ＭＳ ゴシック" panose="020B0609070205080204" pitchFamily="49" charset="-128"/>
            </a:endParaRPr>
          </a:p>
        </p:txBody>
      </p:sp>
      <p:sp>
        <p:nvSpPr>
          <p:cNvPr id="24" name="スライド番号プレースホルダー 2"/>
          <p:cNvSpPr>
            <a:spLocks noGrp="1"/>
          </p:cNvSpPr>
          <p:nvPr>
            <p:ph type="sldNum" sz="quarter" idx="12"/>
          </p:nvPr>
        </p:nvSpPr>
        <p:spPr>
          <a:xfrm>
            <a:off x="9541100" y="6412170"/>
            <a:ext cx="314509" cy="400110"/>
          </a:xfr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914400"/>
            <a:r>
              <a:rPr kumimoji="1" lang="en-US" altLang="ja-JP" sz="2000" b="1" dirty="0" smtClean="0">
                <a:solidFill>
                  <a:schemeClr val="tx1">
                    <a:lumMod val="65000"/>
                    <a:lumOff val="35000"/>
                  </a:schemeClr>
                </a:solidFill>
                <a:latin typeface="ＭＳ Ｐゴシック" panose="020B0600070205080204" pitchFamily="50" charset="-128"/>
                <a:ea typeface="ＭＳ Ｐゴシック" panose="020B0600070205080204" pitchFamily="50" charset="-128"/>
              </a:rPr>
              <a:t>1</a:t>
            </a:r>
            <a:endParaRPr kumimoji="1" lang="ja-JP" altLang="en-US" sz="2000" b="1" dirty="0">
              <a:solidFill>
                <a:schemeClr val="tx1">
                  <a:lumMod val="65000"/>
                  <a:lumOff val="35000"/>
                </a:schemeClr>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572456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テキスト ボックス 34"/>
          <p:cNvSpPr txBox="1"/>
          <p:nvPr/>
        </p:nvSpPr>
        <p:spPr>
          <a:xfrm>
            <a:off x="-9616" y="-3588"/>
            <a:ext cx="9915616" cy="400110"/>
          </a:xfrm>
          <a:prstGeom prst="rect">
            <a:avLst/>
          </a:prstGeom>
          <a:solidFill>
            <a:srgbClr val="0070C0"/>
          </a:solidFill>
          <a:ln>
            <a:solidFill>
              <a:schemeClr val="accent5">
                <a:lumMod val="50000"/>
              </a:schemeClr>
            </a:solidFill>
          </a:ln>
        </p:spPr>
        <p:txBody>
          <a:bodyPr wrap="square" rtlCol="0">
            <a:spAutoFit/>
          </a:bodyPr>
          <a:lstStyle/>
          <a:p>
            <a:pPr algn="ctr"/>
            <a:r>
              <a:rPr kumimoji="1" lang="ja-JP" altLang="en-US" sz="2000" b="1" dirty="0">
                <a:solidFill>
                  <a:schemeClr val="bg1"/>
                </a:solidFill>
                <a:latin typeface="+mn-ea"/>
              </a:rPr>
              <a:t>都市</a:t>
            </a:r>
            <a:r>
              <a:rPr kumimoji="1" lang="ja-JP" altLang="en-US" sz="2000" b="1" dirty="0" smtClean="0">
                <a:solidFill>
                  <a:schemeClr val="bg1"/>
                </a:solidFill>
                <a:latin typeface="+mn-ea"/>
              </a:rPr>
              <a:t>再生緊急整備地域　　区域図</a:t>
            </a:r>
            <a:endParaRPr kumimoji="1" lang="ja-JP" altLang="en-US" sz="2000" b="1" dirty="0">
              <a:solidFill>
                <a:schemeClr val="bg1"/>
              </a:solidFill>
              <a:latin typeface="+mn-ea"/>
            </a:endParaRPr>
          </a:p>
        </p:txBody>
      </p:sp>
      <p:pic>
        <p:nvPicPr>
          <p:cNvPr id="2" name="図 1"/>
          <p:cNvPicPr>
            <a:picLocks noChangeAspect="1"/>
          </p:cNvPicPr>
          <p:nvPr/>
        </p:nvPicPr>
        <p:blipFill>
          <a:blip r:embed="rId2"/>
          <a:stretch>
            <a:fillRect/>
          </a:stretch>
        </p:blipFill>
        <p:spPr>
          <a:xfrm>
            <a:off x="2313243" y="512457"/>
            <a:ext cx="5269898" cy="6345543"/>
          </a:xfrm>
          <a:prstGeom prst="rect">
            <a:avLst/>
          </a:prstGeom>
        </p:spPr>
      </p:pic>
      <p:sp>
        <p:nvSpPr>
          <p:cNvPr id="4" name="スライド番号プレースホルダー 2"/>
          <p:cNvSpPr>
            <a:spLocks noGrp="1"/>
          </p:cNvSpPr>
          <p:nvPr>
            <p:ph type="sldNum" sz="quarter" idx="12"/>
          </p:nvPr>
        </p:nvSpPr>
        <p:spPr>
          <a:xfrm>
            <a:off x="9541099" y="6412170"/>
            <a:ext cx="314510" cy="400110"/>
          </a:xfr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rtlCol="0" anchor="ctr">
            <a:spAutoFit/>
          </a:bodyPr>
          <a:lstStyle/>
          <a:p>
            <a:pPr algn="ctr" defTabSz="914400"/>
            <a:r>
              <a:rPr kumimoji="1" lang="en-US" altLang="ja-JP" sz="2000" b="1" dirty="0">
                <a:solidFill>
                  <a:schemeClr val="tx1">
                    <a:lumMod val="65000"/>
                    <a:lumOff val="35000"/>
                  </a:schemeClr>
                </a:solidFill>
                <a:latin typeface="ＭＳ Ｐゴシック" panose="020B0600070205080204" pitchFamily="50" charset="-128"/>
                <a:ea typeface="ＭＳ Ｐゴシック" panose="020B0600070205080204" pitchFamily="50" charset="-128"/>
              </a:rPr>
              <a:t>2</a:t>
            </a:r>
            <a:endParaRPr kumimoji="1" lang="ja-JP" altLang="en-US" sz="2000" b="1" dirty="0">
              <a:solidFill>
                <a:schemeClr val="tx1">
                  <a:lumMod val="65000"/>
                  <a:lumOff val="35000"/>
                </a:schemeClr>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2314519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p:cNvSpPr txBox="1"/>
          <p:nvPr/>
        </p:nvSpPr>
        <p:spPr>
          <a:xfrm>
            <a:off x="0" y="0"/>
            <a:ext cx="9915616" cy="400110"/>
          </a:xfrm>
          <a:prstGeom prst="rect">
            <a:avLst/>
          </a:prstGeom>
          <a:solidFill>
            <a:srgbClr val="0070C0"/>
          </a:solidFill>
          <a:ln>
            <a:solidFill>
              <a:schemeClr val="accent5">
                <a:lumMod val="50000"/>
              </a:schemeClr>
            </a:solidFill>
          </a:ln>
        </p:spPr>
        <p:txBody>
          <a:bodyPr wrap="square" rtlCol="0">
            <a:spAutoFit/>
          </a:bodyPr>
          <a:lstStyle/>
          <a:p>
            <a:pPr algn="ctr"/>
            <a:r>
              <a:rPr kumimoji="1" lang="ja-JP" altLang="en-US" sz="2000" b="1" dirty="0" smtClean="0">
                <a:solidFill>
                  <a:schemeClr val="bg1"/>
                </a:solidFill>
                <a:latin typeface="+mn-ea"/>
              </a:rPr>
              <a:t>まちづくりの今後の取組み</a:t>
            </a:r>
            <a:endParaRPr kumimoji="1" lang="ja-JP" altLang="en-US" sz="2000" b="1" dirty="0">
              <a:solidFill>
                <a:schemeClr val="bg1"/>
              </a:solidFill>
              <a:latin typeface="+mn-ea"/>
            </a:endParaRPr>
          </a:p>
        </p:txBody>
      </p:sp>
      <p:sp>
        <p:nvSpPr>
          <p:cNvPr id="20" name="テキスト ボックス 19"/>
          <p:cNvSpPr txBox="1"/>
          <p:nvPr/>
        </p:nvSpPr>
        <p:spPr>
          <a:xfrm>
            <a:off x="6308807" y="400110"/>
            <a:ext cx="3722299" cy="523220"/>
          </a:xfrm>
          <a:prstGeom prst="rect">
            <a:avLst/>
          </a:prstGeom>
          <a:noFill/>
        </p:spPr>
        <p:txBody>
          <a:bodyPr wrap="square" rtlCol="0">
            <a:spAutoFit/>
          </a:bodyPr>
          <a:lstStyle/>
          <a:p>
            <a:r>
              <a:rPr kumimoji="1" lang="ja-JP" altLang="en-US" sz="1400" b="1" dirty="0" smtClean="0">
                <a:latin typeface="+mn-ea"/>
              </a:rPr>
              <a:t>「新大阪駅周辺地域都市再生緊急整備地域</a:t>
            </a:r>
            <a:endParaRPr kumimoji="1" lang="en-US" altLang="ja-JP" sz="1400" b="1" dirty="0" smtClean="0">
              <a:latin typeface="+mn-ea"/>
            </a:endParaRPr>
          </a:p>
          <a:p>
            <a:r>
              <a:rPr kumimoji="1" lang="ja-JP" altLang="en-US" sz="1400" b="1" dirty="0" smtClean="0">
                <a:latin typeface="+mn-ea"/>
              </a:rPr>
              <a:t>　まちづくり</a:t>
            </a:r>
            <a:r>
              <a:rPr kumimoji="1" lang="ja-JP" altLang="en-US" sz="1400" b="1" dirty="0">
                <a:latin typeface="+mn-ea"/>
              </a:rPr>
              <a:t>方針</a:t>
            </a:r>
            <a:r>
              <a:rPr kumimoji="1" lang="en-US" altLang="ja-JP" sz="1400" b="1" dirty="0" smtClean="0">
                <a:latin typeface="+mn-ea"/>
              </a:rPr>
              <a:t>2022</a:t>
            </a:r>
            <a:r>
              <a:rPr kumimoji="1" lang="ja-JP" altLang="en-US" sz="1400" b="1" dirty="0">
                <a:latin typeface="+mn-ea"/>
              </a:rPr>
              <a:t> 」より</a:t>
            </a:r>
            <a:endParaRPr kumimoji="1" lang="ja-JP" altLang="en-US" sz="1400" dirty="0"/>
          </a:p>
        </p:txBody>
      </p:sp>
      <p:sp>
        <p:nvSpPr>
          <p:cNvPr id="13" name="スライド番号プレースホルダー 2"/>
          <p:cNvSpPr txBox="1">
            <a:spLocks/>
          </p:cNvSpPr>
          <p:nvPr/>
        </p:nvSpPr>
        <p:spPr>
          <a:xfrm>
            <a:off x="9541099" y="6412170"/>
            <a:ext cx="314510" cy="400110"/>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a:r>
              <a:rPr kumimoji="1" lang="en-US" altLang="ja-JP" sz="2000" b="1" dirty="0">
                <a:solidFill>
                  <a:schemeClr val="tx1">
                    <a:lumMod val="65000"/>
                    <a:lumOff val="35000"/>
                  </a:schemeClr>
                </a:solidFill>
                <a:latin typeface="ＭＳ Ｐゴシック" panose="020B0600070205080204" pitchFamily="50" charset="-128"/>
                <a:ea typeface="ＭＳ Ｐゴシック" panose="020B0600070205080204" pitchFamily="50" charset="-128"/>
              </a:rPr>
              <a:t>3</a:t>
            </a:r>
            <a:endParaRPr kumimoji="1" lang="ja-JP" altLang="en-US" sz="2000" b="1" dirty="0">
              <a:solidFill>
                <a:schemeClr val="tx1">
                  <a:lumMod val="65000"/>
                  <a:lumOff val="35000"/>
                </a:schemeClr>
              </a:solidFill>
              <a:latin typeface="ＭＳ Ｐゴシック" panose="020B0600070205080204" pitchFamily="50" charset="-128"/>
              <a:ea typeface="ＭＳ Ｐゴシック" panose="020B0600070205080204" pitchFamily="50" charset="-128"/>
            </a:endParaRPr>
          </a:p>
        </p:txBody>
      </p:sp>
      <p:pic>
        <p:nvPicPr>
          <p:cNvPr id="4" name="図 3"/>
          <p:cNvPicPr>
            <a:picLocks noChangeAspect="1"/>
          </p:cNvPicPr>
          <p:nvPr/>
        </p:nvPicPr>
        <p:blipFill>
          <a:blip r:embed="rId3"/>
          <a:stretch>
            <a:fillRect/>
          </a:stretch>
        </p:blipFill>
        <p:spPr>
          <a:xfrm>
            <a:off x="1502120" y="923330"/>
            <a:ext cx="7421394" cy="5885819"/>
          </a:xfrm>
          <a:prstGeom prst="rect">
            <a:avLst/>
          </a:prstGeom>
        </p:spPr>
      </p:pic>
    </p:spTree>
    <p:extLst>
      <p:ext uri="{BB962C8B-B14F-4D97-AF65-F5344CB8AC3E}">
        <p14:creationId xmlns:p14="http://schemas.microsoft.com/office/powerpoint/2010/main" val="36032275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9616" y="-3588"/>
            <a:ext cx="9915616" cy="400110"/>
          </a:xfrm>
          <a:prstGeom prst="rect">
            <a:avLst/>
          </a:prstGeom>
          <a:solidFill>
            <a:srgbClr val="0070C0"/>
          </a:solidFill>
          <a:ln>
            <a:solidFill>
              <a:schemeClr val="accent5">
                <a:lumMod val="50000"/>
              </a:schemeClr>
            </a:solidFill>
          </a:ln>
        </p:spPr>
        <p:txBody>
          <a:bodyPr wrap="square" rtlCol="0">
            <a:spAutoFit/>
          </a:bodyPr>
          <a:lstStyle/>
          <a:p>
            <a:pPr algn="ctr"/>
            <a:r>
              <a:rPr kumimoji="1" lang="ja-JP" altLang="en-US" sz="2000" b="1" dirty="0" smtClean="0">
                <a:solidFill>
                  <a:schemeClr val="bg1"/>
                </a:solidFill>
                <a:latin typeface="+mn-ea"/>
              </a:rPr>
              <a:t>新大阪駅周辺地域都市再生緊急整備協議会の全体像（案）</a:t>
            </a:r>
            <a:endParaRPr kumimoji="1" lang="ja-JP" altLang="en-US" sz="2000" b="1" dirty="0">
              <a:solidFill>
                <a:schemeClr val="bg1"/>
              </a:solidFill>
              <a:latin typeface="+mn-ea"/>
            </a:endParaRPr>
          </a:p>
        </p:txBody>
      </p:sp>
      <p:sp>
        <p:nvSpPr>
          <p:cNvPr id="45" name="Text Box 13"/>
          <p:cNvSpPr txBox="1">
            <a:spLocks noChangeArrowheads="1"/>
          </p:cNvSpPr>
          <p:nvPr/>
        </p:nvSpPr>
        <p:spPr bwMode="auto">
          <a:xfrm>
            <a:off x="1886048" y="4143186"/>
            <a:ext cx="44162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ts val="0"/>
              </a:spcBef>
              <a:buFontTx/>
              <a:buNone/>
            </a:pPr>
            <a:r>
              <a:rPr lang="ja-JP" altLang="en-US" sz="1800" b="1" dirty="0"/>
              <a:t>新</a:t>
            </a:r>
            <a:r>
              <a:rPr lang="ja-JP" altLang="en-US" sz="1800" b="1" dirty="0" smtClean="0"/>
              <a:t>大阪駅周辺地域まちづくり</a:t>
            </a:r>
            <a:r>
              <a:rPr lang="ja-JP" altLang="en-US" sz="1800" b="1" dirty="0"/>
              <a:t>検討部会</a:t>
            </a:r>
          </a:p>
        </p:txBody>
      </p:sp>
      <p:sp>
        <p:nvSpPr>
          <p:cNvPr id="52" name="Rectangle 16"/>
          <p:cNvSpPr>
            <a:spLocks noChangeArrowheads="1"/>
          </p:cNvSpPr>
          <p:nvPr/>
        </p:nvSpPr>
        <p:spPr bwMode="auto">
          <a:xfrm>
            <a:off x="1557459" y="2837560"/>
            <a:ext cx="6071644" cy="1109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ts val="0"/>
              </a:spcBef>
              <a:buFontTx/>
              <a:buNone/>
            </a:pPr>
            <a:endParaRPr lang="ja-JP" altLang="en-US" sz="1400"/>
          </a:p>
        </p:txBody>
      </p:sp>
      <p:sp>
        <p:nvSpPr>
          <p:cNvPr id="55" name="テキスト ボックス 13"/>
          <p:cNvSpPr txBox="1">
            <a:spLocks noChangeArrowheads="1"/>
          </p:cNvSpPr>
          <p:nvPr/>
        </p:nvSpPr>
        <p:spPr bwMode="auto">
          <a:xfrm>
            <a:off x="1711750" y="3122086"/>
            <a:ext cx="3752575" cy="81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ts val="1400"/>
              </a:lnSpc>
              <a:spcBef>
                <a:spcPts val="0"/>
              </a:spcBef>
            </a:pPr>
            <a:r>
              <a:rPr lang="ja-JP" altLang="en-US" sz="1400" dirty="0" smtClean="0">
                <a:latin typeface="ＭＳ ゴシック" panose="020B0609070205080204" pitchFamily="49" charset="-128"/>
                <a:ea typeface="ＭＳ ゴシック" panose="020B0609070205080204" pitchFamily="49" charset="-128"/>
              </a:rPr>
              <a:t>都市再生緊急整備協議会の体制</a:t>
            </a:r>
            <a:endParaRPr lang="en-US" altLang="ja-JP" sz="1400" dirty="0" smtClean="0">
              <a:latin typeface="ＭＳ ゴシック" panose="020B0609070205080204" pitchFamily="49" charset="-128"/>
              <a:ea typeface="ＭＳ ゴシック" panose="020B0609070205080204" pitchFamily="49" charset="-128"/>
            </a:endParaRPr>
          </a:p>
          <a:p>
            <a:pPr>
              <a:lnSpc>
                <a:spcPts val="1400"/>
              </a:lnSpc>
              <a:spcBef>
                <a:spcPts val="0"/>
              </a:spcBef>
            </a:pPr>
            <a:r>
              <a:rPr lang="ja-JP" altLang="en-US" sz="1400" dirty="0" smtClean="0">
                <a:latin typeface="ＭＳ ゴシック" panose="020B0609070205080204" pitchFamily="49" charset="-128"/>
                <a:ea typeface="ＭＳ ゴシック" panose="020B0609070205080204" pitchFamily="49" charset="-128"/>
              </a:rPr>
              <a:t>ロードマップ</a:t>
            </a:r>
            <a:endParaRPr lang="en-US" altLang="ja-JP" sz="1400" dirty="0" smtClean="0">
              <a:latin typeface="ＭＳ ゴシック" panose="020B0609070205080204" pitchFamily="49" charset="-128"/>
              <a:ea typeface="ＭＳ ゴシック" panose="020B0609070205080204" pitchFamily="49" charset="-128"/>
            </a:endParaRPr>
          </a:p>
          <a:p>
            <a:pPr>
              <a:lnSpc>
                <a:spcPts val="1400"/>
              </a:lnSpc>
              <a:spcBef>
                <a:spcPts val="0"/>
              </a:spcBef>
            </a:pPr>
            <a:r>
              <a:rPr lang="ja-JP" altLang="en-US" sz="1400" dirty="0">
                <a:latin typeface="ＭＳ ゴシック" panose="020B0609070205080204" pitchFamily="49" charset="-128"/>
                <a:ea typeface="ＭＳ ゴシック" panose="020B0609070205080204" pitchFamily="49" charset="-128"/>
              </a:rPr>
              <a:t>まちづくり方針の更新（新幹線新駅関連）</a:t>
            </a:r>
            <a:endParaRPr lang="en-US" altLang="ja-JP" sz="1400" dirty="0">
              <a:latin typeface="ＭＳ ゴシック" panose="020B0609070205080204" pitchFamily="49" charset="-128"/>
              <a:ea typeface="ＭＳ ゴシック" panose="020B0609070205080204" pitchFamily="49" charset="-128"/>
            </a:endParaRPr>
          </a:p>
          <a:p>
            <a:pPr>
              <a:lnSpc>
                <a:spcPts val="1400"/>
              </a:lnSpc>
              <a:spcBef>
                <a:spcPts val="0"/>
              </a:spcBef>
            </a:pPr>
            <a:r>
              <a:rPr lang="ja-JP" altLang="en-US" sz="1400" dirty="0" smtClean="0">
                <a:latin typeface="ＭＳ ゴシック" panose="020B0609070205080204" pitchFamily="49" charset="-128"/>
                <a:ea typeface="ＭＳ ゴシック" panose="020B0609070205080204" pitchFamily="49" charset="-128"/>
              </a:rPr>
              <a:t>法定計画関係　など</a:t>
            </a:r>
            <a:endParaRPr lang="ja-JP" altLang="en-US" sz="1400" dirty="0">
              <a:latin typeface="ＭＳ ゴシック" panose="020B0609070205080204" pitchFamily="49" charset="-128"/>
              <a:ea typeface="ＭＳ ゴシック" panose="020B0609070205080204" pitchFamily="49" charset="-128"/>
            </a:endParaRPr>
          </a:p>
        </p:txBody>
      </p:sp>
      <p:sp>
        <p:nvSpPr>
          <p:cNvPr id="56" name="テキスト ボックス 13"/>
          <p:cNvSpPr txBox="1">
            <a:spLocks noChangeArrowheads="1"/>
          </p:cNvSpPr>
          <p:nvPr/>
        </p:nvSpPr>
        <p:spPr bwMode="auto">
          <a:xfrm>
            <a:off x="2037953" y="4412905"/>
            <a:ext cx="5248399" cy="81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ts val="1400"/>
              </a:lnSpc>
              <a:spcBef>
                <a:spcPts val="0"/>
              </a:spcBef>
            </a:pPr>
            <a:r>
              <a:rPr lang="ja-JP" altLang="en-US" sz="1400" dirty="0" smtClean="0">
                <a:latin typeface="ＭＳ ゴシック" panose="020B0609070205080204" pitchFamily="49" charset="-128"/>
                <a:ea typeface="ＭＳ ゴシック" panose="020B0609070205080204" pitchFamily="49" charset="-128"/>
              </a:rPr>
              <a:t>新大阪駅周辺地域全体のプロモーション</a:t>
            </a:r>
            <a:endParaRPr lang="en-US" altLang="ja-JP" sz="1400" dirty="0" smtClean="0">
              <a:latin typeface="ＭＳ ゴシック" panose="020B0609070205080204" pitchFamily="49" charset="-128"/>
              <a:ea typeface="ＭＳ ゴシック" panose="020B0609070205080204" pitchFamily="49" charset="-128"/>
            </a:endParaRPr>
          </a:p>
          <a:p>
            <a:pPr>
              <a:lnSpc>
                <a:spcPts val="1400"/>
              </a:lnSpc>
              <a:spcBef>
                <a:spcPts val="0"/>
              </a:spcBef>
            </a:pPr>
            <a:r>
              <a:rPr lang="ja-JP" altLang="en-US" sz="1400" dirty="0" smtClean="0">
                <a:latin typeface="ＭＳ ゴシック" panose="020B0609070205080204" pitchFamily="49" charset="-128"/>
                <a:ea typeface="ＭＳ ゴシック" panose="020B0609070205080204" pitchFamily="49" charset="-128"/>
              </a:rPr>
              <a:t>民間都市開発プロジェクトの推進・誘導方策検討</a:t>
            </a:r>
            <a:endParaRPr lang="en-US" altLang="ja-JP" sz="1400" dirty="0" smtClean="0">
              <a:latin typeface="ＭＳ ゴシック" panose="020B0609070205080204" pitchFamily="49" charset="-128"/>
              <a:ea typeface="ＭＳ ゴシック" panose="020B0609070205080204" pitchFamily="49" charset="-128"/>
            </a:endParaRPr>
          </a:p>
          <a:p>
            <a:pPr>
              <a:lnSpc>
                <a:spcPts val="1400"/>
              </a:lnSpc>
              <a:spcBef>
                <a:spcPts val="0"/>
              </a:spcBef>
            </a:pPr>
            <a:r>
              <a:rPr lang="ja-JP" altLang="en-US" sz="1400" dirty="0" smtClean="0">
                <a:latin typeface="ＭＳ ゴシック" panose="020B0609070205080204" pitchFamily="49" charset="-128"/>
                <a:ea typeface="ＭＳ ゴシック" panose="020B0609070205080204" pitchFamily="49" charset="-128"/>
              </a:rPr>
              <a:t>新幹線新駅関連プロジェクトの検討</a:t>
            </a:r>
            <a:endParaRPr lang="en-US" altLang="ja-JP" sz="1400" dirty="0" smtClean="0">
              <a:latin typeface="ＭＳ ゴシック" panose="020B0609070205080204" pitchFamily="49" charset="-128"/>
              <a:ea typeface="ＭＳ ゴシック" panose="020B0609070205080204" pitchFamily="49" charset="-128"/>
            </a:endParaRPr>
          </a:p>
          <a:p>
            <a:pPr>
              <a:lnSpc>
                <a:spcPts val="1400"/>
              </a:lnSpc>
              <a:spcBef>
                <a:spcPts val="0"/>
              </a:spcBef>
            </a:pPr>
            <a:r>
              <a:rPr lang="ja-JP" altLang="en-US" sz="1400" dirty="0" smtClean="0">
                <a:latin typeface="ＭＳ ゴシック" panose="020B0609070205080204" pitchFamily="49" charset="-128"/>
                <a:ea typeface="ＭＳ ゴシック" panose="020B0609070205080204" pitchFamily="49" charset="-128"/>
              </a:rPr>
              <a:t>十三駅エリア・淡路駅エリアのエリア計画の検討　など</a:t>
            </a:r>
            <a:endParaRPr lang="ja-JP" altLang="en-US" sz="1400" dirty="0">
              <a:latin typeface="ＭＳ ゴシック" panose="020B0609070205080204" pitchFamily="49" charset="-128"/>
              <a:ea typeface="ＭＳ ゴシック" panose="020B0609070205080204" pitchFamily="49" charset="-128"/>
            </a:endParaRPr>
          </a:p>
        </p:txBody>
      </p:sp>
      <p:sp>
        <p:nvSpPr>
          <p:cNvPr id="59" name="Text Box 3"/>
          <p:cNvSpPr txBox="1">
            <a:spLocks noChangeArrowheads="1"/>
          </p:cNvSpPr>
          <p:nvPr/>
        </p:nvSpPr>
        <p:spPr bwMode="auto">
          <a:xfrm>
            <a:off x="1557458" y="2347538"/>
            <a:ext cx="6071645" cy="34451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t" anchorCtr="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ts val="0"/>
              </a:spcBef>
              <a:buFontTx/>
              <a:buNone/>
            </a:pPr>
            <a:r>
              <a:rPr lang="ja-JP" altLang="en-US" sz="1800" b="1" dirty="0"/>
              <a:t> </a:t>
            </a:r>
            <a:r>
              <a:rPr lang="ja-JP" altLang="en-US" sz="1800" b="1" dirty="0" smtClean="0"/>
              <a:t>新大阪駅周辺地域都市</a:t>
            </a:r>
            <a:r>
              <a:rPr lang="ja-JP" altLang="en-US" sz="1800" b="1" dirty="0"/>
              <a:t>再生緊急整備協</a:t>
            </a:r>
            <a:r>
              <a:rPr lang="ja-JP" altLang="en-US" sz="1800" b="1" dirty="0" smtClean="0"/>
              <a:t>議会</a:t>
            </a:r>
            <a:endParaRPr lang="en-US" altLang="ja-JP" sz="1800" b="1" dirty="0"/>
          </a:p>
        </p:txBody>
      </p:sp>
      <p:sp>
        <p:nvSpPr>
          <p:cNvPr id="63" name="Text Box 12"/>
          <p:cNvSpPr txBox="1">
            <a:spLocks noChangeArrowheads="1"/>
          </p:cNvSpPr>
          <p:nvPr/>
        </p:nvSpPr>
        <p:spPr bwMode="auto">
          <a:xfrm>
            <a:off x="1606906" y="2845038"/>
            <a:ext cx="5215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ts val="0"/>
              </a:spcBef>
              <a:buFontTx/>
              <a:buNone/>
            </a:pPr>
            <a:r>
              <a:rPr lang="ja-JP" altLang="en-US" sz="1800" b="1" dirty="0" smtClean="0"/>
              <a:t>新大阪駅周辺地域都市</a:t>
            </a:r>
            <a:r>
              <a:rPr lang="ja-JP" altLang="en-US" sz="1800" b="1" dirty="0"/>
              <a:t>再生緊急整備協議会</a:t>
            </a:r>
            <a:r>
              <a:rPr lang="ja-JP" altLang="en-US" sz="1800" b="1" dirty="0" smtClean="0"/>
              <a:t>会議</a:t>
            </a:r>
            <a:endParaRPr lang="en-US" altLang="ja-JP" sz="1800" b="1" dirty="0"/>
          </a:p>
        </p:txBody>
      </p:sp>
      <p:sp>
        <p:nvSpPr>
          <p:cNvPr id="65" name="テキスト ボックス 64"/>
          <p:cNvSpPr txBox="1"/>
          <p:nvPr/>
        </p:nvSpPr>
        <p:spPr>
          <a:xfrm>
            <a:off x="0" y="659620"/>
            <a:ext cx="9949675" cy="1477328"/>
          </a:xfrm>
          <a:prstGeom prst="rect">
            <a:avLst/>
          </a:prstGeom>
          <a:noFill/>
        </p:spPr>
        <p:txBody>
          <a:bodyPr wrap="square" rtlCol="0">
            <a:spAutoFit/>
          </a:bodyPr>
          <a:lstStyle/>
          <a:p>
            <a:r>
              <a:rPr kumimoji="1" lang="ja-JP" altLang="en-US" dirty="0">
                <a:latin typeface="ＭＳ ゴシック" panose="020B0609070205080204" pitchFamily="49" charset="-128"/>
                <a:ea typeface="ＭＳ ゴシック" panose="020B0609070205080204" pitchFamily="49" charset="-128"/>
              </a:rPr>
              <a:t>○</a:t>
            </a:r>
            <a:r>
              <a:rPr kumimoji="1" lang="ja-JP" altLang="en-US" dirty="0" smtClean="0">
                <a:latin typeface="ＭＳ ゴシック" panose="020B0609070205080204" pitchFamily="49" charset="-128"/>
                <a:ea typeface="ＭＳ ゴシック" panose="020B0609070205080204" pitchFamily="49" charset="-128"/>
              </a:rPr>
              <a:t>検討</a:t>
            </a:r>
            <a:r>
              <a:rPr kumimoji="1" lang="ja-JP" altLang="en-US" dirty="0">
                <a:latin typeface="ＭＳ ゴシック" panose="020B0609070205080204" pitchFamily="49" charset="-128"/>
                <a:ea typeface="ＭＳ ゴシック" panose="020B0609070205080204" pitchFamily="49" charset="-128"/>
              </a:rPr>
              <a:t>の対象エリア　新</a:t>
            </a:r>
            <a:r>
              <a:rPr kumimoji="1" lang="ja-JP" altLang="en-US" dirty="0" smtClean="0">
                <a:latin typeface="ＭＳ ゴシック" panose="020B0609070205080204" pitchFamily="49" charset="-128"/>
                <a:ea typeface="ＭＳ ゴシック" panose="020B0609070205080204" pitchFamily="49" charset="-128"/>
              </a:rPr>
              <a:t>大阪駅エリア・十三駅エリア・淡路駅エリア</a:t>
            </a:r>
            <a:endParaRPr kumimoji="1" lang="en-US" altLang="ja-JP" dirty="0" smtClean="0">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○協議会の体制（案</a:t>
            </a:r>
            <a:r>
              <a:rPr kumimoji="1" lang="ja-JP" altLang="en-US" dirty="0" smtClean="0">
                <a:latin typeface="ＭＳ ゴシック" panose="020B0609070205080204" pitchFamily="49" charset="-128"/>
                <a:ea typeface="ＭＳ ゴシック" panose="020B0609070205080204" pitchFamily="49" charset="-128"/>
              </a:rPr>
              <a:t>）</a:t>
            </a:r>
            <a:endParaRPr kumimoji="1" lang="en-US" altLang="ja-JP" dirty="0" smtClean="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a:t>
            </a:r>
            <a:r>
              <a:rPr kumimoji="1" lang="ja-JP" altLang="en-US" dirty="0" smtClean="0">
                <a:latin typeface="ＭＳ ゴシック" panose="020B0609070205080204" pitchFamily="49" charset="-128"/>
                <a:ea typeface="ＭＳ ゴシック" panose="020B0609070205080204" pitchFamily="49" charset="-128"/>
              </a:rPr>
              <a:t>・</a:t>
            </a:r>
            <a:r>
              <a:rPr kumimoji="1" lang="ja-JP" altLang="en-US" dirty="0">
                <a:latin typeface="ＭＳ ゴシック" panose="020B0609070205080204" pitchFamily="49" charset="-128"/>
                <a:ea typeface="ＭＳ ゴシック" panose="020B0609070205080204" pitchFamily="49" charset="-128"/>
              </a:rPr>
              <a:t>具体的な検討項目に</a:t>
            </a:r>
            <a:r>
              <a:rPr kumimoji="1" lang="ja-JP" altLang="en-US" dirty="0" smtClean="0">
                <a:latin typeface="ＭＳ ゴシック" panose="020B0609070205080204" pitchFamily="49" charset="-128"/>
                <a:ea typeface="ＭＳ ゴシック" panose="020B0609070205080204" pitchFamily="49" charset="-128"/>
              </a:rPr>
              <a:t>ついて協議・調整を行うため、協議会にまちづくり検討部会を設置</a:t>
            </a:r>
            <a:endParaRPr kumimoji="1" lang="en-US" altLang="ja-JP" dirty="0" smtClean="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　</a:t>
            </a:r>
            <a:r>
              <a:rPr kumimoji="1" lang="ja-JP" altLang="en-US" dirty="0" smtClean="0">
                <a:latin typeface="ＭＳ ゴシック" panose="020B0609070205080204" pitchFamily="49" charset="-128"/>
                <a:ea typeface="ＭＳ ゴシック" panose="020B0609070205080204" pitchFamily="49" charset="-128"/>
              </a:rPr>
              <a:t>・必要に応じて、検討項目</a:t>
            </a:r>
            <a:r>
              <a:rPr kumimoji="1" lang="ja-JP" altLang="en-US" dirty="0">
                <a:latin typeface="ＭＳ ゴシック" panose="020B0609070205080204" pitchFamily="49" charset="-128"/>
                <a:ea typeface="ＭＳ ゴシック" panose="020B0609070205080204" pitchFamily="49" charset="-128"/>
              </a:rPr>
              <a:t>ごと</a:t>
            </a:r>
            <a:r>
              <a:rPr kumimoji="1" lang="ja-JP" altLang="en-US" dirty="0" smtClean="0">
                <a:latin typeface="ＭＳ ゴシック" panose="020B0609070205080204" pitchFamily="49" charset="-128"/>
                <a:ea typeface="ＭＳ ゴシック" panose="020B0609070205080204" pitchFamily="49" charset="-128"/>
              </a:rPr>
              <a:t>に協議・調整するための組織を設置</a:t>
            </a:r>
            <a:endParaRPr kumimoji="1" lang="en-US" altLang="ja-JP" dirty="0">
              <a:latin typeface="ＭＳ ゴシック" panose="020B0609070205080204" pitchFamily="49" charset="-128"/>
              <a:ea typeface="ＭＳ ゴシック" panose="020B0609070205080204" pitchFamily="49" charset="-128"/>
            </a:endParaRPr>
          </a:p>
        </p:txBody>
      </p:sp>
      <p:sp>
        <p:nvSpPr>
          <p:cNvPr id="66" name="Rectangle 16"/>
          <p:cNvSpPr>
            <a:spLocks noChangeArrowheads="1"/>
          </p:cNvSpPr>
          <p:nvPr/>
        </p:nvSpPr>
        <p:spPr bwMode="auto">
          <a:xfrm>
            <a:off x="1836601" y="4126963"/>
            <a:ext cx="5782098" cy="1109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ts val="0"/>
              </a:spcBef>
              <a:buFontTx/>
              <a:buNone/>
            </a:pPr>
            <a:endParaRPr lang="ja-JP" altLang="en-US" sz="1400"/>
          </a:p>
        </p:txBody>
      </p:sp>
      <p:sp>
        <p:nvSpPr>
          <p:cNvPr id="60" name="曲折矢印 59"/>
          <p:cNvSpPr/>
          <p:nvPr/>
        </p:nvSpPr>
        <p:spPr>
          <a:xfrm flipV="1">
            <a:off x="1530608" y="4021753"/>
            <a:ext cx="271113" cy="44195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36" name="直線コネクタ 35"/>
          <p:cNvCxnSpPr>
            <a:endCxn id="52" idx="0"/>
          </p:cNvCxnSpPr>
          <p:nvPr/>
        </p:nvCxnSpPr>
        <p:spPr>
          <a:xfrm>
            <a:off x="4593281" y="2698662"/>
            <a:ext cx="0" cy="138898"/>
          </a:xfrm>
          <a:prstGeom prst="line">
            <a:avLst/>
          </a:prstGeom>
          <a:ln w="222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64" name="Rectangle 16"/>
          <p:cNvSpPr>
            <a:spLocks noChangeArrowheads="1"/>
          </p:cNvSpPr>
          <p:nvPr/>
        </p:nvSpPr>
        <p:spPr bwMode="auto">
          <a:xfrm>
            <a:off x="1481937" y="2243823"/>
            <a:ext cx="6253777" cy="17736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ts val="0"/>
              </a:spcBef>
              <a:buFontTx/>
              <a:buNone/>
            </a:pPr>
            <a:endParaRPr lang="ja-JP" altLang="en-US" sz="1400"/>
          </a:p>
        </p:txBody>
      </p:sp>
      <p:sp>
        <p:nvSpPr>
          <p:cNvPr id="68" name="Text Box 13"/>
          <p:cNvSpPr txBox="1">
            <a:spLocks noChangeArrowheads="1"/>
          </p:cNvSpPr>
          <p:nvPr/>
        </p:nvSpPr>
        <p:spPr bwMode="auto">
          <a:xfrm>
            <a:off x="2217125" y="5393230"/>
            <a:ext cx="5401574" cy="49403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ts val="0"/>
              </a:spcBef>
              <a:buNone/>
            </a:pPr>
            <a:endParaRPr lang="ja-JP" altLang="en-US" sz="1400" dirty="0">
              <a:latin typeface="ＭＳ ゴシック" panose="020B0609070205080204" pitchFamily="49" charset="-128"/>
              <a:ea typeface="ＭＳ ゴシック" panose="020B0609070205080204" pitchFamily="49" charset="-128"/>
            </a:endParaRPr>
          </a:p>
        </p:txBody>
      </p:sp>
      <p:sp>
        <p:nvSpPr>
          <p:cNvPr id="69" name="曲折矢印 68"/>
          <p:cNvSpPr/>
          <p:nvPr/>
        </p:nvSpPr>
        <p:spPr>
          <a:xfrm flipV="1">
            <a:off x="1913854" y="5240845"/>
            <a:ext cx="271113" cy="44195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9" name="テキスト ボックス 28"/>
          <p:cNvSpPr txBox="1"/>
          <p:nvPr/>
        </p:nvSpPr>
        <p:spPr>
          <a:xfrm>
            <a:off x="2262220" y="5493102"/>
            <a:ext cx="5024132" cy="307777"/>
          </a:xfrm>
          <a:prstGeom prst="rect">
            <a:avLst/>
          </a:prstGeom>
          <a:noFill/>
        </p:spPr>
        <p:txBody>
          <a:bodyPr wrap="none" rtlCol="0">
            <a:spAutoFit/>
          </a:bodyPr>
          <a:lstStyle/>
          <a:p>
            <a:r>
              <a:rPr kumimoji="1" lang="ja-JP" altLang="en-US" sz="1400" dirty="0" smtClean="0">
                <a:latin typeface="ＭＳ Ｐゴシック" panose="020B0600070205080204" pitchFamily="50" charset="-128"/>
                <a:ea typeface="ＭＳ Ｐゴシック" panose="020B0600070205080204" pitchFamily="50" charset="-128"/>
              </a:rPr>
              <a:t>必要</a:t>
            </a:r>
            <a:r>
              <a:rPr kumimoji="1" lang="ja-JP" altLang="en-US" sz="1400" dirty="0">
                <a:latin typeface="ＭＳ Ｐゴシック" panose="020B0600070205080204" pitchFamily="50" charset="-128"/>
                <a:ea typeface="ＭＳ Ｐゴシック" panose="020B0600070205080204" pitchFamily="50" charset="-128"/>
              </a:rPr>
              <a:t>に応じて、検討項目ごとに協議・調整するための組織を設置</a:t>
            </a:r>
          </a:p>
        </p:txBody>
      </p:sp>
      <p:sp>
        <p:nvSpPr>
          <p:cNvPr id="38" name="テキスト ボックス 37"/>
          <p:cNvSpPr txBox="1"/>
          <p:nvPr/>
        </p:nvSpPr>
        <p:spPr>
          <a:xfrm>
            <a:off x="413848" y="5957985"/>
            <a:ext cx="8917858" cy="1215717"/>
          </a:xfrm>
          <a:prstGeom prst="rect">
            <a:avLst/>
          </a:prstGeom>
          <a:noFill/>
        </p:spPr>
        <p:txBody>
          <a:bodyPr wrap="square" rtlCol="0">
            <a:spAutoFit/>
          </a:bodyPr>
          <a:lstStyle/>
          <a:p>
            <a:pPr>
              <a:lnSpc>
                <a:spcPts val="2200"/>
              </a:lnSpc>
            </a:pPr>
            <a:r>
              <a:rPr kumimoji="1" lang="en-US" altLang="ja-JP" sz="1400" dirty="0">
                <a:latin typeface="ＭＳ ゴシック" panose="020B0609070205080204" pitchFamily="49" charset="-128"/>
                <a:ea typeface="ＭＳ ゴシック" panose="020B0609070205080204" pitchFamily="49" charset="-128"/>
              </a:rPr>
              <a:t>【</a:t>
            </a:r>
            <a:r>
              <a:rPr kumimoji="1" lang="ja-JP" altLang="en-US" sz="1400" dirty="0">
                <a:latin typeface="ＭＳ ゴシック" panose="020B0609070205080204" pitchFamily="49" charset="-128"/>
                <a:ea typeface="ＭＳ ゴシック" panose="020B0609070205080204" pitchFamily="49" charset="-128"/>
              </a:rPr>
              <a:t>都市再生緊急整備協議会</a:t>
            </a:r>
            <a:r>
              <a:rPr kumimoji="1" lang="en-US" altLang="ja-JP" sz="1400" dirty="0">
                <a:latin typeface="ＭＳ ゴシック" panose="020B0609070205080204" pitchFamily="49" charset="-128"/>
                <a:ea typeface="ＭＳ ゴシック" panose="020B0609070205080204" pitchFamily="49" charset="-128"/>
              </a:rPr>
              <a:t>】</a:t>
            </a:r>
          </a:p>
          <a:p>
            <a:pPr>
              <a:lnSpc>
                <a:spcPts val="2200"/>
              </a:lnSpc>
            </a:pPr>
            <a:r>
              <a:rPr kumimoji="1" lang="ja-JP" altLang="en-US" sz="1400" dirty="0">
                <a:latin typeface="ＭＳ ゴシック" panose="020B0609070205080204" pitchFamily="49" charset="-128"/>
                <a:ea typeface="ＭＳ ゴシック" panose="020B0609070205080204" pitchFamily="49" charset="-128"/>
              </a:rPr>
              <a:t>　都市再生特別措置法の規定に基づき、都市再生緊急整備地域における市街地の整備に関する協議を行うため、都市再生緊急整備地域ごとに組織することができる国・地方・民間による官民連携の協議会</a:t>
            </a:r>
          </a:p>
          <a:p>
            <a:endParaRPr kumimoji="1" lang="ja-JP" altLang="en-US" dirty="0"/>
          </a:p>
        </p:txBody>
      </p:sp>
      <p:sp>
        <p:nvSpPr>
          <p:cNvPr id="19" name="スライド番号プレースホルダー 2"/>
          <p:cNvSpPr txBox="1">
            <a:spLocks/>
          </p:cNvSpPr>
          <p:nvPr/>
        </p:nvSpPr>
        <p:spPr>
          <a:xfrm>
            <a:off x="9541099" y="6412170"/>
            <a:ext cx="314510" cy="400110"/>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a:r>
              <a:rPr kumimoji="1" lang="en-US" altLang="ja-JP" sz="2000" b="1" dirty="0">
                <a:solidFill>
                  <a:schemeClr val="tx1">
                    <a:lumMod val="65000"/>
                    <a:lumOff val="35000"/>
                  </a:schemeClr>
                </a:solidFill>
                <a:latin typeface="ＭＳ Ｐゴシック" panose="020B0600070205080204" pitchFamily="50" charset="-128"/>
                <a:ea typeface="ＭＳ Ｐゴシック" panose="020B0600070205080204" pitchFamily="50" charset="-128"/>
              </a:rPr>
              <a:t>4</a:t>
            </a:r>
            <a:endParaRPr kumimoji="1" lang="ja-JP" altLang="en-US" sz="2000" b="1" dirty="0">
              <a:solidFill>
                <a:schemeClr val="tx1">
                  <a:lumMod val="65000"/>
                  <a:lumOff val="35000"/>
                </a:schemeClr>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3568826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bwMode="gray">
          <a:xfrm>
            <a:off x="50391" y="1068095"/>
            <a:ext cx="9855609" cy="5571510"/>
          </a:xfrm>
          <a:prstGeom prst="rect">
            <a:avLst/>
          </a:prstGeom>
        </p:spPr>
      </p:pic>
      <p:sp>
        <p:nvSpPr>
          <p:cNvPr id="4" name="テキスト ボックス 3"/>
          <p:cNvSpPr txBox="1"/>
          <p:nvPr/>
        </p:nvSpPr>
        <p:spPr>
          <a:xfrm>
            <a:off x="-9616" y="-3588"/>
            <a:ext cx="9915616" cy="400110"/>
          </a:xfrm>
          <a:prstGeom prst="rect">
            <a:avLst/>
          </a:prstGeom>
          <a:solidFill>
            <a:srgbClr val="0070C0"/>
          </a:solidFill>
          <a:ln>
            <a:solidFill>
              <a:schemeClr val="accent5">
                <a:lumMod val="50000"/>
              </a:schemeClr>
            </a:solidFill>
          </a:ln>
        </p:spPr>
        <p:txBody>
          <a:bodyPr wrap="square" rtlCol="0">
            <a:spAutoFit/>
          </a:bodyPr>
          <a:lstStyle/>
          <a:p>
            <a:pPr algn="ctr"/>
            <a:r>
              <a:rPr kumimoji="1" lang="ja-JP" altLang="en-US" sz="2000" b="1" dirty="0" smtClean="0">
                <a:solidFill>
                  <a:schemeClr val="bg1"/>
                </a:solidFill>
                <a:latin typeface="+mn-ea"/>
              </a:rPr>
              <a:t>新大阪駅周辺地域都市再生緊急整備協議会の全体像（案）</a:t>
            </a:r>
            <a:endParaRPr kumimoji="1" lang="ja-JP" altLang="en-US" sz="2000" b="1" dirty="0">
              <a:solidFill>
                <a:schemeClr val="bg1"/>
              </a:solidFill>
              <a:latin typeface="+mn-ea"/>
            </a:endParaRPr>
          </a:p>
        </p:txBody>
      </p:sp>
      <p:sp>
        <p:nvSpPr>
          <p:cNvPr id="8" name="テキスト ボックス 7"/>
          <p:cNvSpPr txBox="1"/>
          <p:nvPr/>
        </p:nvSpPr>
        <p:spPr>
          <a:xfrm>
            <a:off x="0" y="698763"/>
            <a:ext cx="3416320" cy="369332"/>
          </a:xfrm>
          <a:prstGeom prst="rect">
            <a:avLst/>
          </a:prstGeom>
          <a:noFill/>
        </p:spPr>
        <p:txBody>
          <a:bodyPr wrap="none" rtlCol="0">
            <a:spAutoFit/>
          </a:bodyPr>
          <a:lstStyle/>
          <a:p>
            <a:r>
              <a:rPr kumimoji="1" lang="ja-JP" altLang="en-US" dirty="0" smtClean="0">
                <a:latin typeface="ＭＳ ゴシック" panose="020B0609070205080204" pitchFamily="49" charset="-128"/>
                <a:ea typeface="ＭＳ ゴシック" panose="020B0609070205080204" pitchFamily="49" charset="-128"/>
              </a:rPr>
              <a:t>○協議会　メンバー構成（案）</a:t>
            </a:r>
            <a:endParaRPr kumimoji="1" lang="ja-JP" altLang="en-US" dirty="0">
              <a:latin typeface="ＭＳ ゴシック" panose="020B0609070205080204" pitchFamily="49" charset="-128"/>
              <a:ea typeface="ＭＳ ゴシック" panose="020B0609070205080204" pitchFamily="49" charset="-128"/>
            </a:endParaRPr>
          </a:p>
        </p:txBody>
      </p:sp>
      <p:sp>
        <p:nvSpPr>
          <p:cNvPr id="5" name="スライド番号プレースホルダー 2"/>
          <p:cNvSpPr>
            <a:spLocks noGrp="1"/>
          </p:cNvSpPr>
          <p:nvPr>
            <p:ph type="sldNum" sz="quarter" idx="12"/>
          </p:nvPr>
        </p:nvSpPr>
        <p:spPr>
          <a:xfrm>
            <a:off x="9541099" y="6412170"/>
            <a:ext cx="314510" cy="400110"/>
          </a:xfr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914400"/>
            <a:r>
              <a:rPr kumimoji="1" lang="en-US" altLang="ja-JP" sz="2000" b="1" dirty="0">
                <a:solidFill>
                  <a:schemeClr val="tx1">
                    <a:lumMod val="65000"/>
                    <a:lumOff val="35000"/>
                  </a:schemeClr>
                </a:solidFill>
                <a:latin typeface="ＭＳ Ｐゴシック" panose="020B0600070205080204" pitchFamily="50" charset="-128"/>
                <a:ea typeface="ＭＳ Ｐゴシック" panose="020B0600070205080204" pitchFamily="50" charset="-128"/>
              </a:rPr>
              <a:t>5</a:t>
            </a:r>
            <a:endParaRPr kumimoji="1" lang="ja-JP" altLang="en-US" sz="2000" b="1" dirty="0">
              <a:solidFill>
                <a:schemeClr val="tx1">
                  <a:lumMod val="65000"/>
                  <a:lumOff val="35000"/>
                </a:schemeClr>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0345741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71463" y="766762"/>
            <a:ext cx="7160935" cy="4770537"/>
          </a:xfrm>
          <a:prstGeom prst="rect">
            <a:avLst/>
          </a:prstGeom>
          <a:noFill/>
        </p:spPr>
        <p:txBody>
          <a:bodyPr wrap="none" rtlCol="0">
            <a:spAutoFit/>
          </a:bodyPr>
          <a:lstStyle/>
          <a:p>
            <a:r>
              <a:rPr kumimoji="1" lang="ja-JP" altLang="en-US" sz="2000" dirty="0">
                <a:latin typeface="ＭＳ ゴシック" panose="020B0609070205080204" pitchFamily="49" charset="-128"/>
                <a:ea typeface="ＭＳ ゴシック" panose="020B0609070205080204" pitchFamily="49" charset="-128"/>
              </a:rPr>
              <a:t>■協議会会議　議長の選出</a:t>
            </a:r>
            <a:endParaRPr kumimoji="1" lang="en-US" altLang="ja-JP" sz="2000" dirty="0">
              <a:latin typeface="ＭＳ ゴシック" panose="020B0609070205080204" pitchFamily="49" charset="-128"/>
              <a:ea typeface="ＭＳ ゴシック" panose="020B0609070205080204" pitchFamily="49" charset="-128"/>
            </a:endParaRPr>
          </a:p>
          <a:p>
            <a:endParaRPr kumimoji="1" lang="en-US" altLang="ja-JP" sz="1600" dirty="0">
              <a:latin typeface="ＭＳ ゴシック" panose="020B0609070205080204" pitchFamily="49" charset="-128"/>
              <a:ea typeface="ＭＳ ゴシック" panose="020B0609070205080204" pitchFamily="49" charset="-128"/>
            </a:endParaRPr>
          </a:p>
          <a:p>
            <a:r>
              <a:rPr kumimoji="1" lang="ja-JP" altLang="en-US" sz="1600" dirty="0">
                <a:latin typeface="ＭＳ ゴシック" panose="020B0609070205080204" pitchFamily="49" charset="-128"/>
                <a:ea typeface="ＭＳ ゴシック" panose="020B0609070205080204" pitchFamily="49" charset="-128"/>
              </a:rPr>
              <a:t>　</a:t>
            </a:r>
            <a:r>
              <a:rPr kumimoji="1" lang="ja-JP" altLang="en-US" sz="1600" dirty="0" smtClean="0">
                <a:latin typeface="ＭＳ ゴシック" panose="020B0609070205080204" pitchFamily="49" charset="-128"/>
                <a:ea typeface="ＭＳ ゴシック" panose="020B0609070205080204" pitchFamily="49" charset="-128"/>
              </a:rPr>
              <a:t>構成員</a:t>
            </a:r>
            <a:r>
              <a:rPr kumimoji="1" lang="ja-JP" altLang="en-US" sz="1600" dirty="0">
                <a:latin typeface="ＭＳ ゴシック" panose="020B0609070205080204" pitchFamily="49" charset="-128"/>
                <a:ea typeface="ＭＳ ゴシック" panose="020B0609070205080204" pitchFamily="49" charset="-128"/>
              </a:rPr>
              <a:t>の互選により選任（規約第６条第１項）</a:t>
            </a:r>
            <a:endParaRPr kumimoji="1" lang="en-US" altLang="ja-JP" sz="1600" dirty="0">
              <a:latin typeface="ＭＳ ゴシック" panose="020B0609070205080204" pitchFamily="49" charset="-128"/>
              <a:ea typeface="ＭＳ ゴシック" panose="020B0609070205080204" pitchFamily="49" charset="-128"/>
            </a:endParaRPr>
          </a:p>
          <a:p>
            <a:endParaRPr kumimoji="1" lang="en-US" altLang="ja-JP" sz="1600" dirty="0" smtClean="0">
              <a:latin typeface="ＭＳ ゴシック" panose="020B0609070205080204" pitchFamily="49" charset="-128"/>
              <a:ea typeface="ＭＳ ゴシック" panose="020B0609070205080204" pitchFamily="49" charset="-128"/>
            </a:endParaRPr>
          </a:p>
          <a:p>
            <a:endParaRPr kumimoji="1" lang="en-US" altLang="ja-JP" sz="1600" dirty="0" smtClean="0">
              <a:latin typeface="ＭＳ ゴシック" panose="020B0609070205080204" pitchFamily="49" charset="-128"/>
              <a:ea typeface="ＭＳ ゴシック" panose="020B0609070205080204" pitchFamily="49" charset="-128"/>
            </a:endParaRPr>
          </a:p>
          <a:p>
            <a:endParaRPr kumimoji="1" lang="en-US" altLang="ja-JP" sz="1600" dirty="0" smtClean="0">
              <a:latin typeface="ＭＳ ゴシック" panose="020B0609070205080204" pitchFamily="49" charset="-128"/>
              <a:ea typeface="ＭＳ ゴシック" panose="020B0609070205080204" pitchFamily="49" charset="-128"/>
            </a:endParaRPr>
          </a:p>
          <a:p>
            <a:endParaRPr kumimoji="1" lang="en-US" altLang="ja-JP" sz="1600" dirty="0">
              <a:latin typeface="ＭＳ ゴシック" panose="020B0609070205080204" pitchFamily="49" charset="-128"/>
              <a:ea typeface="ＭＳ ゴシック" panose="020B0609070205080204" pitchFamily="49" charset="-128"/>
            </a:endParaRPr>
          </a:p>
          <a:p>
            <a:r>
              <a:rPr kumimoji="1" lang="ja-JP" altLang="en-US" sz="2000" dirty="0" smtClean="0">
                <a:latin typeface="ＭＳ ゴシック" panose="020B0609070205080204" pitchFamily="49" charset="-128"/>
                <a:ea typeface="ＭＳ ゴシック" panose="020B0609070205080204" pitchFamily="49" charset="-128"/>
              </a:rPr>
              <a:t>■「</a:t>
            </a:r>
            <a:r>
              <a:rPr kumimoji="1" lang="ja-JP" altLang="en-US" sz="2000" dirty="0">
                <a:latin typeface="ＭＳ ゴシック" panose="020B0609070205080204" pitchFamily="49" charset="-128"/>
                <a:ea typeface="ＭＳ ゴシック" panose="020B0609070205080204" pitchFamily="49" charset="-128"/>
              </a:rPr>
              <a:t>新大阪駅周辺地域まちづくり検討部会」の設置</a:t>
            </a:r>
            <a:endParaRPr kumimoji="1" lang="en-US" altLang="ja-JP" sz="2000" dirty="0">
              <a:latin typeface="ＭＳ ゴシック" panose="020B0609070205080204" pitchFamily="49" charset="-128"/>
              <a:ea typeface="ＭＳ ゴシック" panose="020B0609070205080204" pitchFamily="49" charset="-128"/>
            </a:endParaRPr>
          </a:p>
          <a:p>
            <a:endParaRPr kumimoji="1" lang="en-US" altLang="ja-JP" sz="2000" dirty="0" smtClean="0">
              <a:latin typeface="ＭＳ ゴシック" panose="020B0609070205080204" pitchFamily="49" charset="-128"/>
              <a:ea typeface="ＭＳ ゴシック" panose="020B0609070205080204" pitchFamily="49" charset="-128"/>
            </a:endParaRPr>
          </a:p>
          <a:p>
            <a:r>
              <a:rPr kumimoji="1" lang="ja-JP" altLang="en-US" sz="1600" dirty="0">
                <a:latin typeface="ＭＳ ゴシック" panose="020B0609070205080204" pitchFamily="49" charset="-128"/>
                <a:ea typeface="ＭＳ ゴシック" panose="020B0609070205080204" pitchFamily="49" charset="-128"/>
              </a:rPr>
              <a:t>　</a:t>
            </a:r>
            <a:r>
              <a:rPr kumimoji="1" lang="ja-JP" altLang="en-US" sz="1600" dirty="0" smtClean="0">
                <a:latin typeface="ＭＳ ゴシック" panose="020B0609070205080204" pitchFamily="49" charset="-128"/>
                <a:ea typeface="ＭＳ ゴシック" panose="020B0609070205080204" pitchFamily="49" charset="-128"/>
              </a:rPr>
              <a:t>議長は協議会に部会を置くことができる（規約第</a:t>
            </a:r>
            <a:r>
              <a:rPr kumimoji="1" lang="ja-JP" altLang="en-US" sz="1600" dirty="0">
                <a:latin typeface="ＭＳ ゴシック" panose="020B0609070205080204" pitchFamily="49" charset="-128"/>
                <a:ea typeface="ＭＳ ゴシック" panose="020B0609070205080204" pitchFamily="49" charset="-128"/>
              </a:rPr>
              <a:t>１２</a:t>
            </a:r>
            <a:r>
              <a:rPr kumimoji="1" lang="ja-JP" altLang="en-US" sz="1600" dirty="0" smtClean="0">
                <a:latin typeface="ＭＳ ゴシック" panose="020B0609070205080204" pitchFamily="49" charset="-128"/>
                <a:ea typeface="ＭＳ ゴシック" panose="020B0609070205080204" pitchFamily="49" charset="-128"/>
              </a:rPr>
              <a:t>条第</a:t>
            </a:r>
            <a:r>
              <a:rPr kumimoji="1" lang="ja-JP" altLang="en-US" sz="1600" dirty="0">
                <a:latin typeface="ＭＳ ゴシック" panose="020B0609070205080204" pitchFamily="49" charset="-128"/>
                <a:ea typeface="ＭＳ ゴシック" panose="020B0609070205080204" pitchFamily="49" charset="-128"/>
              </a:rPr>
              <a:t>１</a:t>
            </a:r>
            <a:r>
              <a:rPr kumimoji="1" lang="ja-JP" altLang="en-US" sz="1600" dirty="0" smtClean="0">
                <a:latin typeface="ＭＳ ゴシック" panose="020B0609070205080204" pitchFamily="49" charset="-128"/>
                <a:ea typeface="ＭＳ ゴシック" panose="020B0609070205080204" pitchFamily="49" charset="-128"/>
              </a:rPr>
              <a:t>項）</a:t>
            </a:r>
            <a:endParaRPr kumimoji="1" lang="en-US" altLang="ja-JP" sz="1600" dirty="0" smtClean="0">
              <a:latin typeface="ＭＳ ゴシック" panose="020B0609070205080204" pitchFamily="49" charset="-128"/>
              <a:ea typeface="ＭＳ ゴシック" panose="020B0609070205080204" pitchFamily="49" charset="-128"/>
            </a:endParaRPr>
          </a:p>
          <a:p>
            <a:endParaRPr kumimoji="1" lang="en-US" altLang="ja-JP" sz="2000" dirty="0" smtClean="0">
              <a:latin typeface="ＭＳ ゴシック" panose="020B0609070205080204" pitchFamily="49" charset="-128"/>
              <a:ea typeface="ＭＳ ゴシック" panose="020B0609070205080204" pitchFamily="49" charset="-128"/>
            </a:endParaRPr>
          </a:p>
          <a:p>
            <a:endParaRPr kumimoji="1" lang="en-US" altLang="ja-JP" sz="2000" dirty="0" smtClean="0">
              <a:latin typeface="ＭＳ ゴシック" panose="020B0609070205080204" pitchFamily="49" charset="-128"/>
              <a:ea typeface="ＭＳ ゴシック" panose="020B0609070205080204" pitchFamily="49" charset="-128"/>
            </a:endParaRPr>
          </a:p>
          <a:p>
            <a:endParaRPr kumimoji="1" lang="en-US" altLang="ja-JP" sz="2000" dirty="0">
              <a:latin typeface="ＭＳ ゴシック" panose="020B0609070205080204" pitchFamily="49" charset="-128"/>
              <a:ea typeface="ＭＳ ゴシック" panose="020B0609070205080204" pitchFamily="49" charset="-128"/>
            </a:endParaRPr>
          </a:p>
          <a:p>
            <a:r>
              <a:rPr kumimoji="1" lang="ja-JP" altLang="en-US" sz="2000" dirty="0" smtClean="0">
                <a:latin typeface="ＭＳ ゴシック" panose="020B0609070205080204" pitchFamily="49" charset="-128"/>
                <a:ea typeface="ＭＳ ゴシック" panose="020B0609070205080204" pitchFamily="49" charset="-128"/>
              </a:rPr>
              <a:t>■その他</a:t>
            </a:r>
            <a:endParaRPr kumimoji="1" lang="en-US" altLang="ja-JP" sz="2000" dirty="0" smtClean="0">
              <a:latin typeface="ＭＳ ゴシック" panose="020B0609070205080204" pitchFamily="49" charset="-128"/>
              <a:ea typeface="ＭＳ ゴシック" panose="020B0609070205080204" pitchFamily="49" charset="-128"/>
            </a:endParaRPr>
          </a:p>
          <a:p>
            <a:endParaRPr kumimoji="1" lang="en-US" altLang="ja-JP" sz="2000" dirty="0" smtClean="0">
              <a:latin typeface="ＭＳ ゴシック" panose="020B0609070205080204" pitchFamily="49" charset="-128"/>
              <a:ea typeface="ＭＳ ゴシック" panose="020B0609070205080204" pitchFamily="49" charset="-128"/>
            </a:endParaRPr>
          </a:p>
          <a:p>
            <a:r>
              <a:rPr kumimoji="1" lang="ja-JP" altLang="en-US" sz="1600" dirty="0" smtClean="0">
                <a:latin typeface="ＭＳ ゴシック" panose="020B0609070205080204" pitchFamily="49" charset="-128"/>
                <a:ea typeface="ＭＳ ゴシック" panose="020B0609070205080204" pitchFamily="49" charset="-128"/>
              </a:rPr>
              <a:t>　・</a:t>
            </a:r>
            <a:r>
              <a:rPr lang="ja-JP" altLang="ja-JP" sz="1600" dirty="0">
                <a:latin typeface="ＭＳ ゴシック" panose="020B0609070205080204" pitchFamily="49" charset="-128"/>
                <a:ea typeface="ＭＳ ゴシック" panose="020B0609070205080204" pitchFamily="49" charset="-128"/>
              </a:rPr>
              <a:t>新大阪駅周辺地域都市再生緊急整備協議会会議及び部会運営要綱（案）</a:t>
            </a:r>
            <a:endParaRPr lang="en-US" altLang="ja-JP" sz="1600" dirty="0">
              <a:latin typeface="ＭＳ ゴシック" panose="020B0609070205080204" pitchFamily="49" charset="-128"/>
              <a:ea typeface="ＭＳ ゴシック" panose="020B0609070205080204" pitchFamily="49" charset="-128"/>
            </a:endParaRPr>
          </a:p>
          <a:p>
            <a:r>
              <a:rPr lang="ja-JP" altLang="en-US" sz="1600" dirty="0">
                <a:latin typeface="ＭＳ ゴシック" panose="020B0609070205080204" pitchFamily="49" charset="-128"/>
                <a:ea typeface="ＭＳ ゴシック" panose="020B0609070205080204" pitchFamily="49" charset="-128"/>
              </a:rPr>
              <a:t>　・</a:t>
            </a:r>
            <a:r>
              <a:rPr lang="ja-JP" altLang="ja-JP" sz="1600" dirty="0">
                <a:latin typeface="ＭＳ ゴシック" panose="020B0609070205080204" pitchFamily="49" charset="-128"/>
                <a:ea typeface="ＭＳ ゴシック" panose="020B0609070205080204" pitchFamily="49" charset="-128"/>
              </a:rPr>
              <a:t>新大阪駅周辺地域都市再生緊急整備協議会会議及び部会傍聴要領（案</a:t>
            </a:r>
            <a:r>
              <a:rPr lang="ja-JP" altLang="ja-JP" sz="1600" dirty="0" smtClean="0">
                <a:latin typeface="ＭＳ ゴシック" panose="020B0609070205080204" pitchFamily="49" charset="-128"/>
                <a:ea typeface="ＭＳ ゴシック" panose="020B0609070205080204" pitchFamily="49" charset="-128"/>
              </a:rPr>
              <a:t>）</a:t>
            </a:r>
            <a:endParaRPr kumimoji="1" lang="en-US" altLang="ja-JP" sz="1600" dirty="0">
              <a:latin typeface="ＭＳ ゴシック" panose="020B0609070205080204" pitchFamily="49" charset="-128"/>
              <a:ea typeface="ＭＳ ゴシック" panose="020B0609070205080204" pitchFamily="49" charset="-128"/>
            </a:endParaRPr>
          </a:p>
        </p:txBody>
      </p:sp>
      <p:sp>
        <p:nvSpPr>
          <p:cNvPr id="8" name="テキスト ボックス 7"/>
          <p:cNvSpPr txBox="1"/>
          <p:nvPr/>
        </p:nvSpPr>
        <p:spPr>
          <a:xfrm>
            <a:off x="-9616" y="-3588"/>
            <a:ext cx="9915616" cy="400110"/>
          </a:xfrm>
          <a:prstGeom prst="rect">
            <a:avLst/>
          </a:prstGeom>
          <a:solidFill>
            <a:srgbClr val="0070C0"/>
          </a:solidFill>
          <a:ln>
            <a:solidFill>
              <a:schemeClr val="accent5">
                <a:lumMod val="50000"/>
              </a:schemeClr>
            </a:solidFill>
          </a:ln>
        </p:spPr>
        <p:txBody>
          <a:bodyPr wrap="square" rtlCol="0">
            <a:spAutoFit/>
          </a:bodyPr>
          <a:lstStyle/>
          <a:p>
            <a:pPr algn="ctr"/>
            <a:r>
              <a:rPr kumimoji="1" lang="ja-JP" altLang="en-US" sz="2000" b="1" dirty="0" smtClean="0">
                <a:solidFill>
                  <a:schemeClr val="bg1"/>
                </a:solidFill>
                <a:latin typeface="+mn-ea"/>
              </a:rPr>
              <a:t>新大阪駅周辺地域都市再生緊急整備協議会の体制（案）</a:t>
            </a:r>
            <a:endParaRPr kumimoji="1" lang="ja-JP" altLang="en-US" sz="2000" b="1" dirty="0">
              <a:solidFill>
                <a:schemeClr val="bg1"/>
              </a:solidFill>
              <a:latin typeface="+mn-ea"/>
            </a:endParaRPr>
          </a:p>
        </p:txBody>
      </p:sp>
      <p:sp>
        <p:nvSpPr>
          <p:cNvPr id="4" name="スライド番号プレースホルダー 2"/>
          <p:cNvSpPr>
            <a:spLocks noGrp="1"/>
          </p:cNvSpPr>
          <p:nvPr>
            <p:ph type="sldNum" sz="quarter" idx="12"/>
          </p:nvPr>
        </p:nvSpPr>
        <p:spPr>
          <a:xfrm>
            <a:off x="9541099" y="6412170"/>
            <a:ext cx="314510" cy="400110"/>
          </a:xfr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914400"/>
            <a:r>
              <a:rPr kumimoji="1" lang="en-US" altLang="ja-JP" sz="2000" b="1" dirty="0" smtClean="0">
                <a:solidFill>
                  <a:schemeClr val="tx1">
                    <a:lumMod val="65000"/>
                    <a:lumOff val="35000"/>
                  </a:schemeClr>
                </a:solidFill>
                <a:latin typeface="ＭＳ Ｐゴシック" panose="020B0600070205080204" pitchFamily="50" charset="-128"/>
                <a:ea typeface="ＭＳ Ｐゴシック" panose="020B0600070205080204" pitchFamily="50" charset="-128"/>
              </a:rPr>
              <a:t>6</a:t>
            </a:r>
            <a:endParaRPr kumimoji="1" lang="ja-JP" altLang="en-US" sz="2000" b="1" dirty="0">
              <a:solidFill>
                <a:schemeClr val="tx1">
                  <a:lumMod val="65000"/>
                  <a:lumOff val="35000"/>
                </a:schemeClr>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1700044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2225">
          <a:prstDash val="sysDash"/>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684</Words>
  <PresentationFormat>A4 210 x 297 mm</PresentationFormat>
  <Paragraphs>74</Paragraphs>
  <Slides>7</Slides>
  <Notes>1</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7</vt:i4>
      </vt:variant>
    </vt:vector>
  </HeadingPairs>
  <TitlesOfParts>
    <vt:vector size="15" baseType="lpstr">
      <vt:lpstr>ＭＳ Ｐゴシック</vt:lpstr>
      <vt:lpstr>ＭＳ ゴシック</vt:lpstr>
      <vt:lpstr>游ゴシック</vt:lpstr>
      <vt:lpstr>游ゴシック Light</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dcterms:created xsi:type="dcterms:W3CDTF">2022-12-23T06:49:26Z</dcterms:created>
  <dcterms:modified xsi:type="dcterms:W3CDTF">2022-12-23T08:50:52Z</dcterms:modified>
</cp:coreProperties>
</file>