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8" r:id="rId2"/>
    <p:sldId id="295" r:id="rId3"/>
    <p:sldId id="288" r:id="rId4"/>
    <p:sldId id="283" r:id="rId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比企　章雄" initials="比企　章雄" lastIdx="1" clrIdx="0">
    <p:extLst>
      <p:ext uri="{19B8F6BF-5375-455C-9EA6-DF929625EA0E}">
        <p15:presenceInfo xmlns:p15="http://schemas.microsoft.com/office/powerpoint/2012/main" userId="S-1-5-21-161959346-1900351369-444732941-2336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76" autoAdjust="0"/>
    <p:restoredTop sz="91921" autoAdjust="0"/>
  </p:normalViewPr>
  <p:slideViewPr>
    <p:cSldViewPr snapToGrid="0">
      <p:cViewPr varScale="1">
        <p:scale>
          <a:sx n="68" d="100"/>
          <a:sy n="68" d="100"/>
        </p:scale>
        <p:origin x="8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190" cy="498662"/>
          </a:xfrm>
          <a:prstGeom prst="rect">
            <a:avLst/>
          </a:prstGeom>
        </p:spPr>
        <p:txBody>
          <a:bodyPr vert="horz" lIns="93180" tIns="46591" rIns="93180" bIns="46591"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6389" y="0"/>
            <a:ext cx="2949190" cy="498662"/>
          </a:xfrm>
          <a:prstGeom prst="rect">
            <a:avLst/>
          </a:prstGeom>
        </p:spPr>
        <p:txBody>
          <a:bodyPr vert="horz" lIns="93180" tIns="46591" rIns="93180" bIns="46591" rtlCol="0"/>
          <a:lstStyle>
            <a:lvl1pPr algn="r">
              <a:defRPr sz="1300"/>
            </a:lvl1pPr>
          </a:lstStyle>
          <a:p>
            <a:fld id="{DE6888D3-DAD0-40D6-A103-1A106A74A405}" type="datetimeFigureOut">
              <a:rPr kumimoji="1" lang="ja-JP" altLang="en-US" smtClean="0"/>
              <a:t>2022/6/15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3180" tIns="46591" rIns="93180" bIns="46591" rtlCol="0" anchor="ctr"/>
          <a:lstStyle/>
          <a:p>
            <a:endParaRPr lang="ja-JP" altLang="en-US"/>
          </a:p>
        </p:txBody>
      </p:sp>
      <p:sp>
        <p:nvSpPr>
          <p:cNvPr id="5" name="ノート プレースホルダー 4"/>
          <p:cNvSpPr>
            <a:spLocks noGrp="1"/>
          </p:cNvSpPr>
          <p:nvPr>
            <p:ph type="body" sz="quarter" idx="3"/>
          </p:nvPr>
        </p:nvSpPr>
        <p:spPr>
          <a:xfrm>
            <a:off x="681210" y="4783278"/>
            <a:ext cx="5444784" cy="3913444"/>
          </a:xfrm>
          <a:prstGeom prst="rect">
            <a:avLst/>
          </a:prstGeom>
        </p:spPr>
        <p:txBody>
          <a:bodyPr vert="horz" lIns="93180" tIns="46591" rIns="93180" bIns="465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6" y="9440676"/>
            <a:ext cx="2949190" cy="498662"/>
          </a:xfrm>
          <a:prstGeom prst="rect">
            <a:avLst/>
          </a:prstGeom>
        </p:spPr>
        <p:txBody>
          <a:bodyPr vert="horz" lIns="93180" tIns="46591" rIns="93180" bIns="4659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6389" y="9440676"/>
            <a:ext cx="2949190" cy="498662"/>
          </a:xfrm>
          <a:prstGeom prst="rect">
            <a:avLst/>
          </a:prstGeom>
        </p:spPr>
        <p:txBody>
          <a:bodyPr vert="horz" lIns="93180" tIns="46591" rIns="93180" bIns="46591" rtlCol="0" anchor="b"/>
          <a:lstStyle>
            <a:lvl1pPr algn="r">
              <a:defRPr sz="1300"/>
            </a:lvl1pPr>
          </a:lstStyle>
          <a:p>
            <a:fld id="{3A875426-2C3A-4249-BA7A-29BA8894D0B9}" type="slidenum">
              <a:rPr kumimoji="1" lang="ja-JP" altLang="en-US" smtClean="0"/>
              <a:t>‹#›</a:t>
            </a:fld>
            <a:endParaRPr kumimoji="1" lang="ja-JP" altLang="en-US"/>
          </a:p>
        </p:txBody>
      </p:sp>
    </p:spTree>
    <p:extLst>
      <p:ext uri="{BB962C8B-B14F-4D97-AF65-F5344CB8AC3E}">
        <p14:creationId xmlns:p14="http://schemas.microsoft.com/office/powerpoint/2010/main" val="12482700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846CD1E-CA17-490C-9390-9CCEEC1DAF4E}" type="datetimeFigureOut">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B5788C-8073-4180-BC82-54B05942A3E3}" type="slidenum">
              <a:rPr kumimoji="1" lang="ja-JP" altLang="en-US" smtClean="0"/>
              <a:t>‹#›</a:t>
            </a:fld>
            <a:endParaRPr kumimoji="1" lang="ja-JP" altLang="en-US"/>
          </a:p>
        </p:txBody>
      </p:sp>
    </p:spTree>
    <p:extLst>
      <p:ext uri="{BB962C8B-B14F-4D97-AF65-F5344CB8AC3E}">
        <p14:creationId xmlns:p14="http://schemas.microsoft.com/office/powerpoint/2010/main" val="94492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46CD1E-CA17-490C-9390-9CCEEC1DAF4E}" type="datetimeFigureOut">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B5788C-8073-4180-BC82-54B05942A3E3}" type="slidenum">
              <a:rPr kumimoji="1" lang="ja-JP" altLang="en-US" smtClean="0"/>
              <a:t>‹#›</a:t>
            </a:fld>
            <a:endParaRPr kumimoji="1" lang="ja-JP" altLang="en-US"/>
          </a:p>
        </p:txBody>
      </p:sp>
    </p:spTree>
    <p:extLst>
      <p:ext uri="{BB962C8B-B14F-4D97-AF65-F5344CB8AC3E}">
        <p14:creationId xmlns:p14="http://schemas.microsoft.com/office/powerpoint/2010/main" val="419086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46CD1E-CA17-490C-9390-9CCEEC1DAF4E}" type="datetimeFigureOut">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B5788C-8073-4180-BC82-54B05942A3E3}" type="slidenum">
              <a:rPr kumimoji="1" lang="ja-JP" altLang="en-US" smtClean="0"/>
              <a:t>‹#›</a:t>
            </a:fld>
            <a:endParaRPr kumimoji="1" lang="ja-JP" altLang="en-US"/>
          </a:p>
        </p:txBody>
      </p:sp>
    </p:spTree>
    <p:extLst>
      <p:ext uri="{BB962C8B-B14F-4D97-AF65-F5344CB8AC3E}">
        <p14:creationId xmlns:p14="http://schemas.microsoft.com/office/powerpoint/2010/main" val="102155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46CD1E-CA17-490C-9390-9CCEEC1DAF4E}" type="datetimeFigureOut">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B5788C-8073-4180-BC82-54B05942A3E3}" type="slidenum">
              <a:rPr kumimoji="1" lang="ja-JP" altLang="en-US" smtClean="0"/>
              <a:t>‹#›</a:t>
            </a:fld>
            <a:endParaRPr kumimoji="1" lang="ja-JP" altLang="en-US"/>
          </a:p>
        </p:txBody>
      </p:sp>
    </p:spTree>
    <p:extLst>
      <p:ext uri="{BB962C8B-B14F-4D97-AF65-F5344CB8AC3E}">
        <p14:creationId xmlns:p14="http://schemas.microsoft.com/office/powerpoint/2010/main" val="21494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46CD1E-CA17-490C-9390-9CCEEC1DAF4E}" type="datetimeFigureOut">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B5788C-8073-4180-BC82-54B05942A3E3}" type="slidenum">
              <a:rPr kumimoji="1" lang="ja-JP" altLang="en-US" smtClean="0"/>
              <a:t>‹#›</a:t>
            </a:fld>
            <a:endParaRPr kumimoji="1" lang="ja-JP" altLang="en-US"/>
          </a:p>
        </p:txBody>
      </p:sp>
    </p:spTree>
    <p:extLst>
      <p:ext uri="{BB962C8B-B14F-4D97-AF65-F5344CB8AC3E}">
        <p14:creationId xmlns:p14="http://schemas.microsoft.com/office/powerpoint/2010/main" val="331764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46CD1E-CA17-490C-9390-9CCEEC1DAF4E}" type="datetimeFigureOut">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B5788C-8073-4180-BC82-54B05942A3E3}" type="slidenum">
              <a:rPr kumimoji="1" lang="ja-JP" altLang="en-US" smtClean="0"/>
              <a:t>‹#›</a:t>
            </a:fld>
            <a:endParaRPr kumimoji="1" lang="ja-JP" altLang="en-US"/>
          </a:p>
        </p:txBody>
      </p:sp>
    </p:spTree>
    <p:extLst>
      <p:ext uri="{BB962C8B-B14F-4D97-AF65-F5344CB8AC3E}">
        <p14:creationId xmlns:p14="http://schemas.microsoft.com/office/powerpoint/2010/main" val="315006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846CD1E-CA17-490C-9390-9CCEEC1DAF4E}" type="datetimeFigureOut">
              <a:rPr kumimoji="1" lang="ja-JP" altLang="en-US" smtClean="0"/>
              <a:t>2022/6/15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EB5788C-8073-4180-BC82-54B05942A3E3}" type="slidenum">
              <a:rPr kumimoji="1" lang="ja-JP" altLang="en-US" smtClean="0"/>
              <a:t>‹#›</a:t>
            </a:fld>
            <a:endParaRPr kumimoji="1" lang="ja-JP" altLang="en-US"/>
          </a:p>
        </p:txBody>
      </p:sp>
    </p:spTree>
    <p:extLst>
      <p:ext uri="{BB962C8B-B14F-4D97-AF65-F5344CB8AC3E}">
        <p14:creationId xmlns:p14="http://schemas.microsoft.com/office/powerpoint/2010/main" val="9722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46CD1E-CA17-490C-9390-9CCEEC1DAF4E}" type="datetimeFigureOut">
              <a:rPr kumimoji="1" lang="ja-JP" altLang="en-US" smtClean="0"/>
              <a:t>2022/6/15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EB5788C-8073-4180-BC82-54B05942A3E3}" type="slidenum">
              <a:rPr kumimoji="1" lang="ja-JP" altLang="en-US" smtClean="0"/>
              <a:t>‹#›</a:t>
            </a:fld>
            <a:endParaRPr kumimoji="1" lang="ja-JP" altLang="en-US"/>
          </a:p>
        </p:txBody>
      </p:sp>
    </p:spTree>
    <p:extLst>
      <p:ext uri="{BB962C8B-B14F-4D97-AF65-F5344CB8AC3E}">
        <p14:creationId xmlns:p14="http://schemas.microsoft.com/office/powerpoint/2010/main" val="415937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6CD1E-CA17-490C-9390-9CCEEC1DAF4E}" type="datetimeFigureOut">
              <a:rPr kumimoji="1" lang="ja-JP" altLang="en-US" smtClean="0"/>
              <a:t>2022/6/15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EB5788C-8073-4180-BC82-54B05942A3E3}" type="slidenum">
              <a:rPr kumimoji="1" lang="ja-JP" altLang="en-US" smtClean="0"/>
              <a:t>‹#›</a:t>
            </a:fld>
            <a:endParaRPr kumimoji="1" lang="ja-JP" altLang="en-US"/>
          </a:p>
        </p:txBody>
      </p:sp>
    </p:spTree>
    <p:extLst>
      <p:ext uri="{BB962C8B-B14F-4D97-AF65-F5344CB8AC3E}">
        <p14:creationId xmlns:p14="http://schemas.microsoft.com/office/powerpoint/2010/main" val="69711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46CD1E-CA17-490C-9390-9CCEEC1DAF4E}" type="datetimeFigureOut">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B5788C-8073-4180-BC82-54B05942A3E3}" type="slidenum">
              <a:rPr kumimoji="1" lang="ja-JP" altLang="en-US" smtClean="0"/>
              <a:t>‹#›</a:t>
            </a:fld>
            <a:endParaRPr kumimoji="1" lang="ja-JP" altLang="en-US"/>
          </a:p>
        </p:txBody>
      </p:sp>
    </p:spTree>
    <p:extLst>
      <p:ext uri="{BB962C8B-B14F-4D97-AF65-F5344CB8AC3E}">
        <p14:creationId xmlns:p14="http://schemas.microsoft.com/office/powerpoint/2010/main" val="41236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46CD1E-CA17-490C-9390-9CCEEC1DAF4E}" type="datetimeFigureOut">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B5788C-8073-4180-BC82-54B05942A3E3}" type="slidenum">
              <a:rPr kumimoji="1" lang="ja-JP" altLang="en-US" smtClean="0"/>
              <a:t>‹#›</a:t>
            </a:fld>
            <a:endParaRPr kumimoji="1" lang="ja-JP" altLang="en-US"/>
          </a:p>
        </p:txBody>
      </p:sp>
    </p:spTree>
    <p:extLst>
      <p:ext uri="{BB962C8B-B14F-4D97-AF65-F5344CB8AC3E}">
        <p14:creationId xmlns:p14="http://schemas.microsoft.com/office/powerpoint/2010/main" val="265432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6CD1E-CA17-490C-9390-9CCEEC1DAF4E}" type="datetimeFigureOut">
              <a:rPr kumimoji="1" lang="ja-JP" altLang="en-US" smtClean="0"/>
              <a:t>2022/6/15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5788C-8073-4180-BC82-54B05942A3E3}" type="slidenum">
              <a:rPr kumimoji="1" lang="ja-JP" altLang="en-US" smtClean="0"/>
              <a:t>‹#›</a:t>
            </a:fld>
            <a:endParaRPr kumimoji="1" lang="ja-JP" altLang="en-US"/>
          </a:p>
        </p:txBody>
      </p:sp>
    </p:spTree>
    <p:extLst>
      <p:ext uri="{BB962C8B-B14F-4D97-AF65-F5344CB8AC3E}">
        <p14:creationId xmlns:p14="http://schemas.microsoft.com/office/powerpoint/2010/main" val="1220978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19519" y="2485465"/>
            <a:ext cx="7250204" cy="1569660"/>
          </a:xfrm>
          <a:prstGeom prst="rect">
            <a:avLst/>
          </a:prstGeom>
          <a:noFill/>
        </p:spPr>
        <p:txBody>
          <a:bodyPr wrap="square" rtlCol="0">
            <a:spAutoFit/>
          </a:bodyPr>
          <a:lstStyle/>
          <a:p>
            <a:r>
              <a:rPr kumimoji="1" lang="ja-JP" altLang="en-US" sz="2400" dirty="0"/>
              <a:t>新</a:t>
            </a:r>
            <a:r>
              <a:rPr kumimoji="1" lang="ja-JP" altLang="en-US" sz="2400" dirty="0" smtClean="0"/>
              <a:t>大阪駅周辺地域の</a:t>
            </a:r>
            <a:r>
              <a:rPr kumimoji="1" lang="ja-JP" altLang="en-US" sz="2400" dirty="0"/>
              <a:t>都市再生緊急整備地域（素案</a:t>
            </a:r>
            <a:r>
              <a:rPr kumimoji="1" lang="ja-JP" altLang="en-US" sz="2400" dirty="0" smtClean="0"/>
              <a:t>）</a:t>
            </a:r>
            <a:endParaRPr kumimoji="1" lang="en-US" altLang="ja-JP" sz="2400" dirty="0"/>
          </a:p>
          <a:p>
            <a:endParaRPr kumimoji="1" lang="en-US" altLang="ja-JP" sz="2400" dirty="0"/>
          </a:p>
          <a:p>
            <a:r>
              <a:rPr kumimoji="1" lang="ja-JP" altLang="en-US" sz="2400" dirty="0"/>
              <a:t>　　</a:t>
            </a:r>
            <a:r>
              <a:rPr kumimoji="1" lang="ja-JP" altLang="en-US" sz="2400" dirty="0" smtClean="0"/>
              <a:t>・地域整備方針（素案）</a:t>
            </a:r>
            <a:endParaRPr kumimoji="1" lang="en-US" altLang="ja-JP" sz="2400" dirty="0" smtClean="0"/>
          </a:p>
          <a:p>
            <a:r>
              <a:rPr kumimoji="1" lang="ja-JP" altLang="en-US" sz="2400" dirty="0" smtClean="0"/>
              <a:t>　　・都市再生緊急整備地域の区域（素案）</a:t>
            </a:r>
            <a:endParaRPr kumimoji="1" lang="ja-JP" altLang="en-US" sz="2400" dirty="0"/>
          </a:p>
        </p:txBody>
      </p:sp>
      <p:sp>
        <p:nvSpPr>
          <p:cNvPr id="5" name="テキスト ボックス 4"/>
          <p:cNvSpPr txBox="1"/>
          <p:nvPr/>
        </p:nvSpPr>
        <p:spPr>
          <a:xfrm>
            <a:off x="8514229" y="295835"/>
            <a:ext cx="1113865" cy="307777"/>
          </a:xfrm>
          <a:prstGeom prst="rect">
            <a:avLst/>
          </a:prstGeom>
          <a:noFill/>
          <a:ln>
            <a:solidFill>
              <a:schemeClr val="tx1"/>
            </a:solidFill>
          </a:ln>
        </p:spPr>
        <p:txBody>
          <a:bodyPr wrap="square" rtlCol="0" anchor="ctr">
            <a:spAutoFit/>
          </a:bodyPr>
          <a:lstStyle/>
          <a:p>
            <a:pPr algn="ctr"/>
            <a:r>
              <a:rPr kumimoji="1" lang="ja-JP" altLang="en-US" sz="1400" dirty="0" smtClean="0"/>
              <a:t>資料２</a:t>
            </a:r>
            <a:r>
              <a:rPr kumimoji="1" lang="ja-JP" altLang="en-US" sz="1400" dirty="0"/>
              <a:t>ー１</a:t>
            </a:r>
            <a:endParaRPr kumimoji="1" lang="en-US" altLang="ja-JP" sz="1400" dirty="0" smtClean="0"/>
          </a:p>
        </p:txBody>
      </p:sp>
      <p:sp>
        <p:nvSpPr>
          <p:cNvPr id="6" name="テキスト ボックス 5"/>
          <p:cNvSpPr txBox="1"/>
          <p:nvPr/>
        </p:nvSpPr>
        <p:spPr>
          <a:xfrm>
            <a:off x="9365127" y="6488668"/>
            <a:ext cx="557285" cy="369332"/>
          </a:xfrm>
          <a:prstGeom prst="rect">
            <a:avLst/>
          </a:prstGeom>
          <a:noFill/>
        </p:spPr>
        <p:txBody>
          <a:bodyPr wrap="square" rtlCol="0">
            <a:spAutoFit/>
          </a:bodyPr>
          <a:lstStyle/>
          <a:p>
            <a:pPr algn="r"/>
            <a:r>
              <a:rPr kumimoji="1" lang="en-US" altLang="ja-JP" dirty="0" smtClean="0"/>
              <a:t>5</a:t>
            </a:r>
            <a:endParaRPr kumimoji="1" lang="ja-JP" altLang="en-US" dirty="0"/>
          </a:p>
        </p:txBody>
      </p:sp>
    </p:spTree>
    <p:extLst>
      <p:ext uri="{BB962C8B-B14F-4D97-AF65-F5344CB8AC3E}">
        <p14:creationId xmlns:p14="http://schemas.microsoft.com/office/powerpoint/2010/main" val="276164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a:extLst>
              <a:ext uri="{FF2B5EF4-FFF2-40B4-BE49-F238E27FC236}">
                <a16:creationId xmlns:a16="http://schemas.microsoft.com/office/drawing/2014/main" id="{50896952-327D-4B31-AD83-366693B9C5B9}"/>
              </a:ext>
            </a:extLst>
          </p:cNvPr>
          <p:cNvGraphicFramePr>
            <a:graphicFrameLocks noGrp="1"/>
          </p:cNvGraphicFramePr>
          <p:nvPr>
            <p:extLst>
              <p:ext uri="{D42A27DB-BD31-4B8C-83A1-F6EECF244321}">
                <p14:modId xmlns:p14="http://schemas.microsoft.com/office/powerpoint/2010/main" val="764814064"/>
              </p:ext>
            </p:extLst>
          </p:nvPr>
        </p:nvGraphicFramePr>
        <p:xfrm>
          <a:off x="93931" y="466671"/>
          <a:ext cx="9678719" cy="6187699"/>
        </p:xfrm>
        <a:graphic>
          <a:graphicData uri="http://schemas.openxmlformats.org/drawingml/2006/table">
            <a:tbl>
              <a:tblPr firstRow="1" firstCol="1" bandRow="1" bandCol="1">
                <a:tableStyleId>{5940675A-B579-460E-94D1-54222C63F5DA}</a:tableStyleId>
              </a:tblPr>
              <a:tblGrid>
                <a:gridCol w="766517">
                  <a:extLst>
                    <a:ext uri="{9D8B030D-6E8A-4147-A177-3AD203B41FA5}">
                      <a16:colId xmlns:a16="http://schemas.microsoft.com/office/drawing/2014/main" val="3876881610"/>
                    </a:ext>
                  </a:extLst>
                </a:gridCol>
                <a:gridCol w="1854177">
                  <a:extLst>
                    <a:ext uri="{9D8B030D-6E8A-4147-A177-3AD203B41FA5}">
                      <a16:colId xmlns:a16="http://schemas.microsoft.com/office/drawing/2014/main" val="2236593529"/>
                    </a:ext>
                  </a:extLst>
                </a:gridCol>
                <a:gridCol w="2995992">
                  <a:extLst>
                    <a:ext uri="{9D8B030D-6E8A-4147-A177-3AD203B41FA5}">
                      <a16:colId xmlns:a16="http://schemas.microsoft.com/office/drawing/2014/main" val="2154120918"/>
                    </a:ext>
                  </a:extLst>
                </a:gridCol>
                <a:gridCol w="2066311">
                  <a:extLst>
                    <a:ext uri="{9D8B030D-6E8A-4147-A177-3AD203B41FA5}">
                      <a16:colId xmlns:a16="http://schemas.microsoft.com/office/drawing/2014/main" val="2788773943"/>
                    </a:ext>
                  </a:extLst>
                </a:gridCol>
                <a:gridCol w="1995722">
                  <a:extLst>
                    <a:ext uri="{9D8B030D-6E8A-4147-A177-3AD203B41FA5}">
                      <a16:colId xmlns:a16="http://schemas.microsoft.com/office/drawing/2014/main" val="2233072252"/>
                    </a:ext>
                  </a:extLst>
                </a:gridCol>
              </a:tblGrid>
              <a:tr h="414172">
                <a:tc>
                  <a:txBody>
                    <a:bodyPr/>
                    <a:lstStyle/>
                    <a:p>
                      <a:pPr algn="ctr">
                        <a:lnSpc>
                          <a:spcPts val="1500"/>
                        </a:lnSpc>
                      </a:pPr>
                      <a:r>
                        <a:rPr lang="ja-JP" sz="1000" u="none" kern="100" dirty="0">
                          <a:solidFill>
                            <a:schemeClr val="tx1"/>
                          </a:solidFill>
                          <a:effectLst/>
                        </a:rPr>
                        <a:t>地域名称</a:t>
                      </a:r>
                      <a:endParaRPr lang="ja-JP" sz="10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1410" marR="61410" marT="36000" marB="36000" anchor="ctr"/>
                </a:tc>
                <a:tc>
                  <a:txBody>
                    <a:bodyPr/>
                    <a:lstStyle/>
                    <a:p>
                      <a:pPr algn="ctr">
                        <a:lnSpc>
                          <a:spcPts val="1500"/>
                        </a:lnSpc>
                      </a:pPr>
                      <a:r>
                        <a:rPr lang="ja-JP" sz="1000" u="none" kern="100" dirty="0">
                          <a:solidFill>
                            <a:schemeClr val="tx1"/>
                          </a:solidFill>
                          <a:effectLst/>
                        </a:rPr>
                        <a:t>整備の目標</a:t>
                      </a:r>
                      <a:endParaRPr lang="ja-JP" sz="10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1410" marR="61410" marT="36000" marB="36000" anchor="ctr"/>
                </a:tc>
                <a:tc>
                  <a:txBody>
                    <a:bodyPr/>
                    <a:lstStyle/>
                    <a:p>
                      <a:pPr algn="ctr">
                        <a:lnSpc>
                          <a:spcPts val="1500"/>
                        </a:lnSpc>
                      </a:pPr>
                      <a:r>
                        <a:rPr lang="ja-JP" sz="1000" u="none" kern="100" dirty="0">
                          <a:solidFill>
                            <a:schemeClr val="tx1"/>
                          </a:solidFill>
                          <a:effectLst/>
                        </a:rPr>
                        <a:t>都市開発事業を通じて増進すべき</a:t>
                      </a:r>
                    </a:p>
                    <a:p>
                      <a:pPr algn="ctr">
                        <a:lnSpc>
                          <a:spcPts val="1500"/>
                        </a:lnSpc>
                      </a:pPr>
                      <a:r>
                        <a:rPr lang="ja-JP" sz="1000" u="none" kern="100" dirty="0">
                          <a:solidFill>
                            <a:schemeClr val="tx1"/>
                          </a:solidFill>
                          <a:effectLst/>
                        </a:rPr>
                        <a:t>都市機能に関する事項</a:t>
                      </a:r>
                      <a:endParaRPr lang="ja-JP" sz="10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1410" marR="61410" marT="36000" marB="36000" anchor="ctr"/>
                </a:tc>
                <a:tc>
                  <a:txBody>
                    <a:bodyPr/>
                    <a:lstStyle/>
                    <a:p>
                      <a:pPr algn="ctr">
                        <a:lnSpc>
                          <a:spcPts val="1500"/>
                        </a:lnSpc>
                      </a:pPr>
                      <a:r>
                        <a:rPr lang="ja-JP" sz="1000" u="none" kern="100" dirty="0">
                          <a:solidFill>
                            <a:schemeClr val="tx1"/>
                          </a:solidFill>
                          <a:effectLst/>
                        </a:rPr>
                        <a:t>公共施設その他の公益的施設の</a:t>
                      </a:r>
                    </a:p>
                    <a:p>
                      <a:pPr algn="ctr">
                        <a:lnSpc>
                          <a:spcPts val="1500"/>
                        </a:lnSpc>
                      </a:pPr>
                      <a:r>
                        <a:rPr lang="ja-JP" sz="1000" u="none" kern="100" dirty="0">
                          <a:solidFill>
                            <a:schemeClr val="tx1"/>
                          </a:solidFill>
                          <a:effectLst/>
                        </a:rPr>
                        <a:t>整備に関する基本的事項</a:t>
                      </a:r>
                      <a:endParaRPr lang="ja-JP" sz="10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1410" marR="61410" marT="36000" marB="36000" anchor="ctr"/>
                </a:tc>
                <a:tc>
                  <a:txBody>
                    <a:bodyPr/>
                    <a:lstStyle/>
                    <a:p>
                      <a:pPr algn="ctr">
                        <a:lnSpc>
                          <a:spcPts val="1500"/>
                        </a:lnSpc>
                      </a:pPr>
                      <a:r>
                        <a:rPr lang="ja-JP" sz="1000" u="none" kern="100" dirty="0">
                          <a:solidFill>
                            <a:schemeClr val="tx1"/>
                          </a:solidFill>
                          <a:effectLst/>
                        </a:rPr>
                        <a:t>緊急かつ重点的な市街地の</a:t>
                      </a:r>
                    </a:p>
                    <a:p>
                      <a:pPr algn="ctr">
                        <a:lnSpc>
                          <a:spcPts val="1500"/>
                        </a:lnSpc>
                      </a:pPr>
                      <a:r>
                        <a:rPr lang="ja-JP" sz="1000" u="none" kern="100" dirty="0">
                          <a:solidFill>
                            <a:schemeClr val="tx1"/>
                          </a:solidFill>
                          <a:effectLst/>
                        </a:rPr>
                        <a:t>整備の推進に関し必要な事項</a:t>
                      </a:r>
                      <a:endParaRPr lang="ja-JP" sz="100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1410" marR="61410" marT="36000" marB="36000" anchor="ctr"/>
                </a:tc>
                <a:extLst>
                  <a:ext uri="{0D108BD9-81ED-4DB2-BD59-A6C34878D82A}">
                    <a16:rowId xmlns:a16="http://schemas.microsoft.com/office/drawing/2014/main" val="3543398044"/>
                  </a:ext>
                </a:extLst>
              </a:tr>
              <a:tr h="5748415">
                <a:tc>
                  <a:txBody>
                    <a:bodyPr/>
                    <a:lstStyle/>
                    <a:p>
                      <a:pPr algn="just">
                        <a:lnSpc>
                          <a:spcPts val="1200"/>
                        </a:lnSpc>
                      </a:pPr>
                      <a:endParaRPr lang="en-US" altLang="ja-JP" sz="1050" u="none" kern="100" dirty="0" smtClean="0">
                        <a:solidFill>
                          <a:schemeClr val="tx1"/>
                        </a:solidFill>
                        <a:effectLst/>
                      </a:endParaRPr>
                    </a:p>
                    <a:p>
                      <a:pPr algn="just">
                        <a:lnSpc>
                          <a:spcPts val="1200"/>
                        </a:lnSpc>
                      </a:pPr>
                      <a:r>
                        <a:rPr lang="ja-JP" sz="1050" u="none" kern="100" dirty="0" smtClean="0">
                          <a:solidFill>
                            <a:schemeClr val="tx1"/>
                          </a:solidFill>
                          <a:effectLst/>
                        </a:rPr>
                        <a:t>新</a:t>
                      </a:r>
                      <a:r>
                        <a:rPr lang="ja-JP" sz="1050" u="none" kern="100" dirty="0">
                          <a:solidFill>
                            <a:schemeClr val="tx1"/>
                          </a:solidFill>
                          <a:effectLst/>
                        </a:rPr>
                        <a:t>大阪駅周辺地域</a:t>
                      </a:r>
                      <a:endParaRPr lang="ja-JP" sz="105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1410" marR="61410" marT="36000" marB="0"/>
                </a:tc>
                <a:tc>
                  <a:txBody>
                    <a:bodyPr/>
                    <a:lstStyle/>
                    <a:p>
                      <a:pPr algn="just">
                        <a:lnSpc>
                          <a:spcPts val="1300"/>
                        </a:lnSpc>
                      </a:pPr>
                      <a:r>
                        <a:rPr lang="ja-JP" sz="1050" u="none" kern="100" dirty="0">
                          <a:solidFill>
                            <a:schemeClr val="tx1"/>
                          </a:solidFill>
                          <a:effectLst/>
                        </a:rPr>
                        <a:t>〔都市再生緊急整備地域</a:t>
                      </a:r>
                      <a:r>
                        <a:rPr lang="ja-JP" sz="1050" u="none" kern="100" dirty="0" smtClean="0">
                          <a:solidFill>
                            <a:schemeClr val="tx1"/>
                          </a:solidFill>
                          <a:effectLst/>
                        </a:rPr>
                        <a:t>〕</a:t>
                      </a:r>
                    </a:p>
                    <a:p>
                      <a:pPr indent="101600" algn="just">
                        <a:lnSpc>
                          <a:spcPts val="1300"/>
                        </a:lnSpc>
                      </a:pPr>
                      <a:r>
                        <a:rPr lang="ja-JP" altLang="en-US" sz="1050" u="none" kern="100" dirty="0" smtClean="0">
                          <a:solidFill>
                            <a:schemeClr val="tx1"/>
                          </a:solidFill>
                          <a:effectLst/>
                        </a:rPr>
                        <a:t>国土において、スーパー・メガリージョンを形成するリニア中央新幹線をはじめ、北陸新幹線、大阪都市再生環状道路などの高速交通ネットワークの形成が進む中、新幹線や広域幹線道路などの国土軸と、世界につながる関西国際空港から大阪の都心を通る都市軸が交わり、関西の各拠点を結ぶ広域交通の結節点である新大阪駅を中心に、近接する十三駅エリア及び淡路駅エリアと一体となって、広い圏域の人と人との交流を促進するとともに、異なる交通モードを効果的に結節し、世界につながる関西のゲートウェイとしてふさわしい都市の空間を兼ね備え、災害にも強い、日本の成長を支える国際的な都市拠点を形成し、広域交通ターミナルを核とした世界有数のまちづくりを実現</a:t>
                      </a:r>
                      <a:endParaRPr lang="ja-JP" altLang="ja-JP" sz="105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1410" marR="61410" marT="36000" marB="0"/>
                </a:tc>
                <a:tc>
                  <a:txBody>
                    <a:bodyPr/>
                    <a:lstStyle/>
                    <a:p>
                      <a:pPr marL="0" indent="-101600" algn="just">
                        <a:lnSpc>
                          <a:spcPts val="1200"/>
                        </a:lnSpc>
                      </a:pPr>
                      <a:endParaRPr lang="en-US" altLang="ja-JP" sz="1050" u="none" kern="100" dirty="0" smtClean="0">
                        <a:solidFill>
                          <a:schemeClr val="tx1"/>
                        </a:solidFill>
                        <a:effectLst/>
                      </a:endParaRPr>
                    </a:p>
                    <a:p>
                      <a:pPr marL="0" indent="-101600" algn="just">
                        <a:lnSpc>
                          <a:spcPts val="1200"/>
                        </a:lnSpc>
                      </a:pPr>
                      <a:r>
                        <a:rPr lang="ja-JP" altLang="en-US" sz="1050" u="none" kern="100" dirty="0">
                          <a:solidFill>
                            <a:schemeClr val="tx1"/>
                          </a:solidFill>
                          <a:effectLst/>
                        </a:rPr>
                        <a:t>　</a:t>
                      </a:r>
                      <a:r>
                        <a:rPr lang="ja-JP" altLang="en-US" sz="1050" u="none" kern="100" dirty="0" smtClean="0">
                          <a:solidFill>
                            <a:schemeClr val="tx1"/>
                          </a:solidFill>
                          <a:effectLst/>
                        </a:rPr>
                        <a:t>関西・日本・世界の広い圏域とつながる特性を活かして、人が集う拠点として、新しいビジネス・文化の創造、新技術の実証・導入、新た</a:t>
                      </a:r>
                      <a:r>
                        <a:rPr lang="ja-JP" altLang="en-US" sz="1050" u="none" strike="noStrike" kern="100" dirty="0" smtClean="0">
                          <a:solidFill>
                            <a:schemeClr val="tx1"/>
                          </a:solidFill>
                          <a:effectLst/>
                        </a:rPr>
                        <a:t>な</a:t>
                      </a:r>
                      <a:r>
                        <a:rPr lang="ja-JP" altLang="en-US" sz="1050" u="none" kern="100" dirty="0" smtClean="0">
                          <a:solidFill>
                            <a:schemeClr val="tx1"/>
                          </a:solidFill>
                          <a:effectLst/>
                        </a:rPr>
                        <a:t>ライフスタイルの構築のために、駅を中心に交流促進機能、交通結節機能、都市空間機能の向上を図る</a:t>
                      </a:r>
                      <a:r>
                        <a:rPr lang="ja-JP" altLang="en-US" sz="1050" u="none" strike="noStrike" kern="100" dirty="0" smtClean="0">
                          <a:solidFill>
                            <a:schemeClr val="tx1"/>
                          </a:solidFill>
                          <a:effectLst/>
                        </a:rPr>
                        <a:t>とともに、都市開発事業</a:t>
                      </a:r>
                      <a:r>
                        <a:rPr lang="ja-JP" altLang="en-US" sz="1050" u="none" strike="noStrike" kern="100" baseline="0" dirty="0" smtClean="0">
                          <a:solidFill>
                            <a:schemeClr val="tx1"/>
                          </a:solidFill>
                          <a:effectLst/>
                        </a:rPr>
                        <a:t>と</a:t>
                      </a:r>
                      <a:r>
                        <a:rPr lang="ja-JP" altLang="en-US" sz="1050" u="none" strike="noStrike" kern="100" dirty="0" smtClean="0">
                          <a:solidFill>
                            <a:schemeClr val="tx1"/>
                          </a:solidFill>
                          <a:effectLst/>
                        </a:rPr>
                        <a:t>公共空間の活用を連携させ、居心地が良く歩きたくなるまちなかの形成を図る</a:t>
                      </a:r>
                      <a:endParaRPr lang="en-US" altLang="ja-JP" sz="1050" u="none" strike="noStrike" kern="100" dirty="0" smtClean="0">
                        <a:solidFill>
                          <a:schemeClr val="tx1"/>
                        </a:solidFill>
                        <a:effectLst/>
                      </a:endParaRPr>
                    </a:p>
                    <a:p>
                      <a:pPr marL="0" indent="-101600" algn="just">
                        <a:lnSpc>
                          <a:spcPts val="1200"/>
                        </a:lnSpc>
                      </a:pPr>
                      <a:endParaRPr lang="ja-JP" sz="1050" u="none" kern="100" dirty="0">
                        <a:solidFill>
                          <a:schemeClr val="tx1"/>
                        </a:solidFill>
                        <a:effectLst/>
                      </a:endParaRPr>
                    </a:p>
                    <a:p>
                      <a:pPr marL="101600" indent="-101600" algn="just">
                        <a:lnSpc>
                          <a:spcPts val="1200"/>
                        </a:lnSpc>
                      </a:pPr>
                      <a:r>
                        <a:rPr lang="ja-JP" sz="1050" u="none" kern="100" dirty="0" smtClean="0">
                          <a:solidFill>
                            <a:schemeClr val="tx1"/>
                          </a:solidFill>
                          <a:effectLst/>
                        </a:rPr>
                        <a:t>〇</a:t>
                      </a:r>
                      <a:r>
                        <a:rPr lang="ja-JP" altLang="en-US" sz="1050" i="0" u="none" strike="noStrike" kern="100" dirty="0" smtClean="0">
                          <a:solidFill>
                            <a:schemeClr val="tx1"/>
                          </a:solidFill>
                          <a:effectLst/>
                        </a:rPr>
                        <a:t>グローバルな業務機能、</a:t>
                      </a:r>
                      <a:r>
                        <a:rPr lang="ja-JP" sz="1050" u="none" kern="100" dirty="0" smtClean="0">
                          <a:solidFill>
                            <a:schemeClr val="tx1"/>
                          </a:solidFill>
                          <a:effectLst/>
                        </a:rPr>
                        <a:t>高度</a:t>
                      </a:r>
                      <a:r>
                        <a:rPr lang="ja-JP" sz="1050" u="none" kern="100" dirty="0">
                          <a:solidFill>
                            <a:schemeClr val="tx1"/>
                          </a:solidFill>
                          <a:effectLst/>
                        </a:rPr>
                        <a:t>で多様な業務機能、学術・研究機能、情報発信機能、</a:t>
                      </a:r>
                      <a:r>
                        <a:rPr lang="ja-JP" altLang="ja-JP" sz="1050" u="none" kern="100" dirty="0">
                          <a:solidFill>
                            <a:schemeClr val="tx1"/>
                          </a:solidFill>
                          <a:effectLst/>
                        </a:rPr>
                        <a:t>スタートアップ支援機能、</a:t>
                      </a:r>
                      <a:r>
                        <a:rPr lang="ja-JP" sz="1050" u="none" kern="100" dirty="0">
                          <a:solidFill>
                            <a:schemeClr val="tx1"/>
                          </a:solidFill>
                          <a:effectLst/>
                        </a:rPr>
                        <a:t>ハイクラスの宿泊機能、観光機能、文化・芸術機能、エンターテイメント機能、</a:t>
                      </a:r>
                      <a:r>
                        <a:rPr lang="en-US" sz="1050" u="none" kern="100" dirty="0">
                          <a:solidFill>
                            <a:schemeClr val="tx1"/>
                          </a:solidFill>
                          <a:effectLst/>
                        </a:rPr>
                        <a:t>MICE</a:t>
                      </a:r>
                      <a:r>
                        <a:rPr lang="ja-JP" sz="1050" u="none" kern="100" dirty="0">
                          <a:solidFill>
                            <a:schemeClr val="tx1"/>
                          </a:solidFill>
                          <a:effectLst/>
                        </a:rPr>
                        <a:t>関連機能、これらをサポートする</a:t>
                      </a:r>
                      <a:r>
                        <a:rPr lang="ja-JP" altLang="en-US" sz="1050" u="none" kern="100" dirty="0">
                          <a:solidFill>
                            <a:schemeClr val="tx1"/>
                          </a:solidFill>
                          <a:effectLst/>
                        </a:rPr>
                        <a:t>商業・居住</a:t>
                      </a:r>
                      <a:r>
                        <a:rPr lang="ja-JP" sz="1050" u="none" kern="100" dirty="0">
                          <a:solidFill>
                            <a:schemeClr val="tx1"/>
                          </a:solidFill>
                          <a:effectLst/>
                        </a:rPr>
                        <a:t>機能</a:t>
                      </a:r>
                      <a:r>
                        <a:rPr lang="ja-JP" altLang="en-US" sz="1050" u="none" kern="100" dirty="0">
                          <a:solidFill>
                            <a:schemeClr val="tx1"/>
                          </a:solidFill>
                          <a:effectLst/>
                        </a:rPr>
                        <a:t>など</a:t>
                      </a:r>
                      <a:r>
                        <a:rPr lang="ja-JP" sz="1050" u="none" kern="100" dirty="0">
                          <a:solidFill>
                            <a:schemeClr val="tx1"/>
                          </a:solidFill>
                          <a:effectLst/>
                        </a:rPr>
                        <a:t>の</a:t>
                      </a:r>
                      <a:r>
                        <a:rPr lang="ja-JP" altLang="en-US" sz="1050" u="none" kern="100" dirty="0">
                          <a:solidFill>
                            <a:schemeClr val="tx1"/>
                          </a:solidFill>
                          <a:effectLst/>
                        </a:rPr>
                        <a:t>導入を図り、質の高い機能が集積した</a:t>
                      </a:r>
                      <a:r>
                        <a:rPr lang="ja-JP" sz="1050" u="none" kern="100" dirty="0">
                          <a:solidFill>
                            <a:schemeClr val="tx1"/>
                          </a:solidFill>
                          <a:effectLst/>
                        </a:rPr>
                        <a:t>複合市街地を</a:t>
                      </a:r>
                      <a:r>
                        <a:rPr lang="ja-JP" sz="1050" u="none" kern="100" dirty="0" smtClean="0">
                          <a:solidFill>
                            <a:schemeClr val="tx1"/>
                          </a:solidFill>
                          <a:effectLst/>
                        </a:rPr>
                        <a:t>形成</a:t>
                      </a:r>
                      <a:endParaRPr lang="en-US" altLang="ja-JP" sz="1050" u="none" kern="100" dirty="0" smtClean="0">
                        <a:solidFill>
                          <a:schemeClr val="tx1"/>
                        </a:solidFill>
                        <a:effectLst/>
                      </a:endParaRPr>
                    </a:p>
                    <a:p>
                      <a:pPr marL="101600" indent="-101600" algn="just">
                        <a:lnSpc>
                          <a:spcPts val="1200"/>
                        </a:lnSpc>
                      </a:pPr>
                      <a:endParaRPr lang="ja-JP" sz="1050" u="none" kern="100" dirty="0">
                        <a:solidFill>
                          <a:schemeClr val="tx1"/>
                        </a:solidFill>
                        <a:effectLst/>
                      </a:endParaRPr>
                    </a:p>
                    <a:p>
                      <a:pPr marL="101600" indent="-101600" algn="just">
                        <a:lnSpc>
                          <a:spcPts val="1200"/>
                        </a:lnSpc>
                      </a:pPr>
                      <a:r>
                        <a:rPr lang="ja-JP" sz="1050" u="none" kern="100" dirty="0" smtClean="0">
                          <a:solidFill>
                            <a:schemeClr val="tx1"/>
                          </a:solidFill>
                          <a:effectLst/>
                        </a:rPr>
                        <a:t>〇駅</a:t>
                      </a:r>
                      <a:r>
                        <a:rPr lang="ja-JP" sz="1050" u="none" kern="100" dirty="0">
                          <a:solidFill>
                            <a:schemeClr val="tx1"/>
                          </a:solidFill>
                          <a:effectLst/>
                        </a:rPr>
                        <a:t>とまちを繋ぐ人の通行</a:t>
                      </a:r>
                      <a:r>
                        <a:rPr lang="ja-JP" altLang="en-US" sz="1050" u="none" kern="100" dirty="0">
                          <a:solidFill>
                            <a:schemeClr val="tx1"/>
                          </a:solidFill>
                          <a:effectLst/>
                        </a:rPr>
                        <a:t>・滞留</a:t>
                      </a:r>
                      <a:r>
                        <a:rPr lang="ja-JP" sz="1050" u="none" kern="100" dirty="0">
                          <a:solidFill>
                            <a:schemeClr val="tx1"/>
                          </a:solidFill>
                          <a:effectLst/>
                        </a:rPr>
                        <a:t>機能、多様な人が集う交流機能、緑、光、水などを取り入れたうるおいのある空間機能及び</a:t>
                      </a:r>
                      <a:r>
                        <a:rPr lang="ja-JP" altLang="en-US" sz="1050" u="none" kern="100" dirty="0">
                          <a:solidFill>
                            <a:schemeClr val="tx1"/>
                          </a:solidFill>
                          <a:effectLst/>
                        </a:rPr>
                        <a:t>独自性</a:t>
                      </a:r>
                      <a:r>
                        <a:rPr lang="ja-JP" sz="1050" u="none" kern="100" dirty="0">
                          <a:solidFill>
                            <a:schemeClr val="tx1"/>
                          </a:solidFill>
                          <a:effectLst/>
                        </a:rPr>
                        <a:t>の高い商業</a:t>
                      </a:r>
                      <a:r>
                        <a:rPr lang="ja-JP" altLang="en-US" sz="1050" u="none" kern="100" dirty="0">
                          <a:solidFill>
                            <a:schemeClr val="tx1"/>
                          </a:solidFill>
                          <a:effectLst/>
                        </a:rPr>
                        <a:t>・文化などの</a:t>
                      </a:r>
                      <a:r>
                        <a:rPr lang="ja-JP" sz="1050" u="none" kern="100" dirty="0">
                          <a:solidFill>
                            <a:schemeClr val="tx1"/>
                          </a:solidFill>
                          <a:effectLst/>
                        </a:rPr>
                        <a:t>機能</a:t>
                      </a:r>
                      <a:r>
                        <a:rPr lang="ja-JP" altLang="en-US" sz="1050" u="none" kern="100" dirty="0">
                          <a:solidFill>
                            <a:schemeClr val="tx1"/>
                          </a:solidFill>
                          <a:effectLst/>
                        </a:rPr>
                        <a:t>の充実による魅力的な低層部の</a:t>
                      </a:r>
                      <a:r>
                        <a:rPr lang="ja-JP" altLang="en-US" sz="1050" u="none" kern="100" dirty="0" smtClean="0">
                          <a:solidFill>
                            <a:schemeClr val="tx1"/>
                          </a:solidFill>
                          <a:effectLst/>
                        </a:rPr>
                        <a:t>形成</a:t>
                      </a:r>
                      <a:endParaRPr lang="en-US" altLang="ja-JP" sz="1050" u="none" kern="100" dirty="0" smtClean="0">
                        <a:solidFill>
                          <a:schemeClr val="tx1"/>
                        </a:solidFill>
                        <a:effectLst/>
                      </a:endParaRPr>
                    </a:p>
                    <a:p>
                      <a:pPr marL="101600" indent="-101600" algn="just">
                        <a:lnSpc>
                          <a:spcPts val="1200"/>
                        </a:lnSpc>
                      </a:pPr>
                      <a:endParaRPr lang="ja-JP" sz="1050" u="none" kern="100" dirty="0">
                        <a:solidFill>
                          <a:schemeClr val="tx1"/>
                        </a:solidFill>
                        <a:effectLst/>
                      </a:endParaRPr>
                    </a:p>
                    <a:p>
                      <a:pPr marL="101600" indent="-101600" algn="just">
                        <a:lnSpc>
                          <a:spcPts val="1200"/>
                        </a:lnSpc>
                      </a:pPr>
                      <a:r>
                        <a:rPr lang="ja-JP" altLang="en-US" sz="1050" u="none" kern="100" dirty="0" smtClean="0">
                          <a:solidFill>
                            <a:schemeClr val="tx1"/>
                          </a:solidFill>
                          <a:effectLst/>
                        </a:rPr>
                        <a:t>〇</a:t>
                      </a:r>
                      <a:r>
                        <a:rPr lang="ja-JP" altLang="en-US" sz="1050" u="none" kern="100" dirty="0">
                          <a:solidFill>
                            <a:schemeClr val="tx1"/>
                          </a:solidFill>
                          <a:effectLst/>
                        </a:rPr>
                        <a:t>建物全体及び低層部の空間</a:t>
                      </a:r>
                      <a:r>
                        <a:rPr lang="ja-JP" altLang="ja-JP" sz="1050" u="none" kern="100" dirty="0">
                          <a:solidFill>
                            <a:schemeClr val="tx1"/>
                          </a:solidFill>
                          <a:effectLst/>
                        </a:rPr>
                        <a:t>の意匠や形態</a:t>
                      </a:r>
                      <a:r>
                        <a:rPr lang="ja-JP" altLang="en-US" sz="1050" u="none" kern="100" dirty="0">
                          <a:solidFill>
                            <a:schemeClr val="tx1"/>
                          </a:solidFill>
                          <a:effectLst/>
                        </a:rPr>
                        <a:t>の工夫などによる質の高い都市景観の</a:t>
                      </a:r>
                      <a:r>
                        <a:rPr lang="ja-JP" altLang="en-US" sz="1050" u="none" kern="100" dirty="0" smtClean="0">
                          <a:solidFill>
                            <a:schemeClr val="tx1"/>
                          </a:solidFill>
                          <a:effectLst/>
                        </a:rPr>
                        <a:t>形成</a:t>
                      </a:r>
                      <a:endParaRPr lang="en-US" altLang="ja-JP" sz="1050" u="none" kern="100" dirty="0" smtClean="0">
                        <a:solidFill>
                          <a:schemeClr val="tx1"/>
                        </a:solidFill>
                        <a:effectLst/>
                      </a:endParaRPr>
                    </a:p>
                    <a:p>
                      <a:pPr marL="101600" indent="-101600" algn="just">
                        <a:lnSpc>
                          <a:spcPts val="1200"/>
                        </a:lnSpc>
                      </a:pPr>
                      <a:endParaRPr lang="en-US" altLang="ja-JP" sz="1050" u="none" kern="100" dirty="0">
                        <a:solidFill>
                          <a:schemeClr val="tx1"/>
                        </a:solidFill>
                        <a:effectLst/>
                      </a:endParaRPr>
                    </a:p>
                    <a:p>
                      <a:pPr marL="101600" indent="-101600" algn="just">
                        <a:lnSpc>
                          <a:spcPts val="1200"/>
                        </a:lnSpc>
                      </a:pPr>
                      <a:r>
                        <a:rPr lang="ja-JP" sz="1050" u="none" kern="100" dirty="0" smtClean="0">
                          <a:solidFill>
                            <a:schemeClr val="tx1"/>
                          </a:solidFill>
                          <a:effectLst/>
                        </a:rPr>
                        <a:t>〇駅</a:t>
                      </a:r>
                      <a:r>
                        <a:rPr lang="ja-JP" sz="1050" u="none" kern="100" dirty="0">
                          <a:solidFill>
                            <a:schemeClr val="tx1"/>
                          </a:solidFill>
                          <a:effectLst/>
                        </a:rPr>
                        <a:t>の交通結節機能を補完するとともにエリア全体の回遊などを促進し、交通利便性向上に資する歩行者、自転車、自動車などの交通関連機能の</a:t>
                      </a:r>
                      <a:r>
                        <a:rPr lang="ja-JP" altLang="en-US" sz="1050" u="none" kern="100" dirty="0" smtClean="0">
                          <a:solidFill>
                            <a:schemeClr val="tx1"/>
                          </a:solidFill>
                          <a:effectLst/>
                        </a:rPr>
                        <a:t>向上</a:t>
                      </a:r>
                      <a:endParaRPr lang="en-US" altLang="ja-JP" sz="1050" u="none" kern="100" dirty="0" smtClean="0">
                        <a:solidFill>
                          <a:schemeClr val="tx1"/>
                        </a:solidFill>
                        <a:effectLst/>
                      </a:endParaRPr>
                    </a:p>
                    <a:p>
                      <a:pPr marL="101600" indent="-101600" algn="just">
                        <a:lnSpc>
                          <a:spcPts val="1200"/>
                        </a:lnSpc>
                      </a:pPr>
                      <a:endParaRPr lang="ja-JP" sz="1050" u="none" kern="100" dirty="0">
                        <a:solidFill>
                          <a:schemeClr val="tx1"/>
                        </a:solidFill>
                        <a:effectLst/>
                      </a:endParaRPr>
                    </a:p>
                    <a:p>
                      <a:pPr marL="101600" indent="-101600" algn="just">
                        <a:lnSpc>
                          <a:spcPts val="1200"/>
                        </a:lnSpc>
                      </a:pPr>
                      <a:r>
                        <a:rPr lang="ja-JP" sz="1050" u="none" kern="100" dirty="0" smtClean="0">
                          <a:solidFill>
                            <a:schemeClr val="tx1"/>
                          </a:solidFill>
                          <a:effectLst/>
                        </a:rPr>
                        <a:t>〇</a:t>
                      </a:r>
                      <a:r>
                        <a:rPr lang="ja-JP" sz="1050" u="none" kern="100" dirty="0">
                          <a:solidFill>
                            <a:schemeClr val="tx1"/>
                          </a:solidFill>
                          <a:effectLst/>
                        </a:rPr>
                        <a:t>地震・</a:t>
                      </a:r>
                      <a:r>
                        <a:rPr lang="ja-JP" sz="1050" u="none" kern="100" dirty="0" smtClean="0">
                          <a:solidFill>
                            <a:schemeClr val="tx1"/>
                          </a:solidFill>
                          <a:effectLst/>
                        </a:rPr>
                        <a:t>水害</a:t>
                      </a:r>
                      <a:r>
                        <a:rPr lang="ja-JP" altLang="en-US" sz="1050" u="none" kern="100" dirty="0" smtClean="0">
                          <a:solidFill>
                            <a:schemeClr val="tx1"/>
                          </a:solidFill>
                          <a:effectLst/>
                        </a:rPr>
                        <a:t>時</a:t>
                      </a:r>
                      <a:r>
                        <a:rPr lang="ja-JP" sz="1050" u="none" kern="100" dirty="0" smtClean="0">
                          <a:solidFill>
                            <a:schemeClr val="tx1"/>
                          </a:solidFill>
                          <a:effectLst/>
                        </a:rPr>
                        <a:t>など</a:t>
                      </a:r>
                      <a:r>
                        <a:rPr lang="ja-JP" altLang="en-US" sz="1050" u="none" strike="noStrike" kern="100" dirty="0" smtClean="0">
                          <a:solidFill>
                            <a:schemeClr val="tx1"/>
                          </a:solidFill>
                          <a:effectLst/>
                        </a:rPr>
                        <a:t>における</a:t>
                      </a:r>
                      <a:r>
                        <a:rPr lang="ja-JP" sz="1050" u="none" kern="100" dirty="0" smtClean="0">
                          <a:solidFill>
                            <a:schemeClr val="tx1"/>
                          </a:solidFill>
                          <a:effectLst/>
                        </a:rPr>
                        <a:t>人</a:t>
                      </a:r>
                      <a:r>
                        <a:rPr lang="ja-JP" sz="1050" u="none" kern="100" dirty="0">
                          <a:solidFill>
                            <a:schemeClr val="tx1"/>
                          </a:solidFill>
                          <a:effectLst/>
                        </a:rPr>
                        <a:t>の退避機能や雨水の貯留機能</a:t>
                      </a:r>
                      <a:r>
                        <a:rPr lang="ja-JP" altLang="en-US" sz="1050" u="none" kern="100" dirty="0">
                          <a:solidFill>
                            <a:schemeClr val="tx1"/>
                          </a:solidFill>
                          <a:effectLst/>
                        </a:rPr>
                        <a:t>などの都市防災機能の</a:t>
                      </a:r>
                      <a:r>
                        <a:rPr lang="ja-JP" altLang="en-US" sz="1050" u="none" kern="100" dirty="0" smtClean="0">
                          <a:solidFill>
                            <a:schemeClr val="tx1"/>
                          </a:solidFill>
                          <a:effectLst/>
                        </a:rPr>
                        <a:t>向上</a:t>
                      </a:r>
                      <a:endParaRPr lang="en-US" altLang="ja-JP" sz="1050" u="none" kern="100" dirty="0" smtClean="0">
                        <a:solidFill>
                          <a:schemeClr val="tx1"/>
                        </a:solidFill>
                        <a:effectLst/>
                      </a:endParaRPr>
                    </a:p>
                    <a:p>
                      <a:pPr marL="101600" indent="-101600" algn="just">
                        <a:lnSpc>
                          <a:spcPts val="1200"/>
                        </a:lnSpc>
                      </a:pPr>
                      <a:endParaRPr lang="ja-JP" sz="1050" u="none" kern="100" dirty="0">
                        <a:solidFill>
                          <a:schemeClr val="tx1"/>
                        </a:solidFill>
                        <a:effectLst/>
                      </a:endParaRPr>
                    </a:p>
                    <a:p>
                      <a:pPr marL="88900" indent="-88900" algn="just">
                        <a:lnSpc>
                          <a:spcPts val="1200"/>
                        </a:lnSpc>
                      </a:pPr>
                      <a:r>
                        <a:rPr lang="ja-JP" sz="1050" u="none" kern="100" dirty="0" smtClean="0">
                          <a:solidFill>
                            <a:schemeClr val="tx1"/>
                          </a:solidFill>
                          <a:effectLst/>
                        </a:rPr>
                        <a:t>〇</a:t>
                      </a:r>
                      <a:r>
                        <a:rPr lang="ja-JP" sz="1050" u="none" kern="100" dirty="0">
                          <a:solidFill>
                            <a:schemeClr val="tx1"/>
                          </a:solidFill>
                          <a:effectLst/>
                        </a:rPr>
                        <a:t>都市の環境負荷低減に資するエネルギー、緑などの</a:t>
                      </a:r>
                      <a:r>
                        <a:rPr lang="ja-JP" altLang="en-US" sz="1050" u="none" kern="100" dirty="0">
                          <a:solidFill>
                            <a:schemeClr val="tx1"/>
                          </a:solidFill>
                          <a:effectLst/>
                        </a:rPr>
                        <a:t>都市環境</a:t>
                      </a:r>
                      <a:r>
                        <a:rPr lang="ja-JP" sz="1050" u="none" kern="100" dirty="0">
                          <a:solidFill>
                            <a:schemeClr val="tx1"/>
                          </a:solidFill>
                          <a:effectLst/>
                        </a:rPr>
                        <a:t>機能の</a:t>
                      </a:r>
                      <a:r>
                        <a:rPr lang="ja-JP" altLang="en-US" sz="1050" u="none" kern="100" dirty="0">
                          <a:solidFill>
                            <a:schemeClr val="tx1"/>
                          </a:solidFill>
                          <a:effectLst/>
                        </a:rPr>
                        <a:t>向上</a:t>
                      </a:r>
                      <a:endParaRPr lang="ja-JP" sz="1050" u="none" kern="100" dirty="0">
                        <a:solidFill>
                          <a:schemeClr val="tx1"/>
                        </a:solidFill>
                        <a:effectLst/>
                      </a:endParaRPr>
                    </a:p>
                  </a:txBody>
                  <a:tcPr marL="61410" marR="61410" marT="36000" marB="0"/>
                </a:tc>
                <a:tc>
                  <a:txBody>
                    <a:bodyPr/>
                    <a:lstStyle/>
                    <a:p>
                      <a:pPr marL="101600" indent="-101600" algn="just">
                        <a:lnSpc>
                          <a:spcPts val="1200"/>
                        </a:lnSpc>
                      </a:pPr>
                      <a:r>
                        <a:rPr lang="en-US" sz="1050" u="none" kern="100" dirty="0">
                          <a:solidFill>
                            <a:schemeClr val="tx1"/>
                          </a:solidFill>
                          <a:effectLst/>
                        </a:rPr>
                        <a:t> </a:t>
                      </a:r>
                      <a:endParaRPr lang="ja-JP" sz="1050" u="none" kern="100" dirty="0">
                        <a:solidFill>
                          <a:schemeClr val="tx1"/>
                        </a:solidFill>
                        <a:effectLst/>
                      </a:endParaRPr>
                    </a:p>
                    <a:p>
                      <a:pPr marL="85725" indent="-85725" algn="just">
                        <a:lnSpc>
                          <a:spcPts val="1200"/>
                        </a:lnSpc>
                      </a:pPr>
                      <a:r>
                        <a:rPr lang="ja-JP" sz="1050" u="none" kern="100" dirty="0">
                          <a:solidFill>
                            <a:schemeClr val="tx1"/>
                          </a:solidFill>
                          <a:effectLst/>
                        </a:rPr>
                        <a:t>〇鉄道と道路とまちをつなぐ新大阪駅</a:t>
                      </a:r>
                      <a:r>
                        <a:rPr lang="ja-JP" sz="1050" u="none" kern="100" dirty="0" smtClean="0">
                          <a:solidFill>
                            <a:schemeClr val="tx1"/>
                          </a:solidFill>
                          <a:effectLst/>
                        </a:rPr>
                        <a:t>と</a:t>
                      </a:r>
                      <a:r>
                        <a:rPr lang="ja-JP" altLang="en-US" sz="1050" u="none" kern="100" dirty="0" smtClean="0">
                          <a:solidFill>
                            <a:schemeClr val="tx1"/>
                          </a:solidFill>
                          <a:effectLst/>
                        </a:rPr>
                        <a:t>駅南側の</a:t>
                      </a:r>
                      <a:r>
                        <a:rPr lang="ja-JP" sz="1050" u="none" kern="100" dirty="0" smtClean="0">
                          <a:solidFill>
                            <a:schemeClr val="tx1"/>
                          </a:solidFill>
                          <a:effectLst/>
                        </a:rPr>
                        <a:t>交通</a:t>
                      </a:r>
                      <a:r>
                        <a:rPr lang="ja-JP" sz="1050" u="none" kern="100" dirty="0">
                          <a:solidFill>
                            <a:schemeClr val="tx1"/>
                          </a:solidFill>
                          <a:effectLst/>
                        </a:rPr>
                        <a:t>結節</a:t>
                      </a:r>
                      <a:r>
                        <a:rPr lang="ja-JP" sz="1050" u="none" kern="100" dirty="0" smtClean="0">
                          <a:solidFill>
                            <a:schemeClr val="tx1"/>
                          </a:solidFill>
                          <a:effectLst/>
                        </a:rPr>
                        <a:t>施設</a:t>
                      </a:r>
                      <a:r>
                        <a:rPr lang="ja-JP" altLang="en-US" sz="1050" u="none" kern="100" dirty="0" smtClean="0">
                          <a:solidFill>
                            <a:schemeClr val="tx1"/>
                          </a:solidFill>
                          <a:effectLst/>
                        </a:rPr>
                        <a:t>など</a:t>
                      </a:r>
                      <a:r>
                        <a:rPr lang="ja-JP" sz="1050" u="none" kern="100" dirty="0" smtClean="0">
                          <a:solidFill>
                            <a:schemeClr val="tx1"/>
                          </a:solidFill>
                          <a:effectLst/>
                        </a:rPr>
                        <a:t>に</a:t>
                      </a:r>
                      <a:r>
                        <a:rPr lang="ja-JP" sz="1050" u="none" kern="100" dirty="0">
                          <a:solidFill>
                            <a:schemeClr val="tx1"/>
                          </a:solidFill>
                          <a:effectLst/>
                        </a:rPr>
                        <a:t>おいて</a:t>
                      </a:r>
                      <a:r>
                        <a:rPr lang="ja-JP" sz="1050" u="none" kern="100" dirty="0" smtClean="0">
                          <a:solidFill>
                            <a:schemeClr val="tx1"/>
                          </a:solidFill>
                          <a:effectLst/>
                        </a:rPr>
                        <a:t>、</a:t>
                      </a:r>
                      <a:r>
                        <a:rPr lang="ja-JP" altLang="en-US" sz="1050" u="none" kern="100" dirty="0" smtClean="0">
                          <a:solidFill>
                            <a:schemeClr val="tx1"/>
                          </a:solidFill>
                          <a:effectLst/>
                        </a:rPr>
                        <a:t>平常時・災害時に対応する</a:t>
                      </a:r>
                      <a:r>
                        <a:rPr lang="ja-JP" sz="1050" u="none" kern="100" dirty="0" smtClean="0">
                          <a:solidFill>
                            <a:schemeClr val="tx1"/>
                          </a:solidFill>
                          <a:effectLst/>
                        </a:rPr>
                        <a:t>歩</a:t>
                      </a:r>
                      <a:r>
                        <a:rPr lang="ja-JP" sz="1050" u="none" kern="100" dirty="0">
                          <a:solidFill>
                            <a:schemeClr val="tx1"/>
                          </a:solidFill>
                          <a:effectLst/>
                        </a:rPr>
                        <a:t>行者の空間、自動車等</a:t>
                      </a:r>
                      <a:r>
                        <a:rPr lang="ja-JP" sz="1050" u="none" kern="100" dirty="0" smtClean="0">
                          <a:solidFill>
                            <a:schemeClr val="tx1"/>
                          </a:solidFill>
                          <a:effectLst/>
                        </a:rPr>
                        <a:t>交通</a:t>
                      </a:r>
                      <a:r>
                        <a:rPr lang="ja-JP" altLang="en-US" sz="1050" u="none" kern="100" dirty="0" smtClean="0">
                          <a:solidFill>
                            <a:schemeClr val="tx1"/>
                          </a:solidFill>
                          <a:effectLst/>
                        </a:rPr>
                        <a:t>（高速バス、端末交通）</a:t>
                      </a:r>
                      <a:r>
                        <a:rPr lang="ja-JP" sz="1050" u="none" kern="100" dirty="0" smtClean="0">
                          <a:solidFill>
                            <a:schemeClr val="tx1"/>
                          </a:solidFill>
                          <a:effectLst/>
                        </a:rPr>
                        <a:t>の</a:t>
                      </a:r>
                      <a:r>
                        <a:rPr lang="ja-JP" sz="1050" u="none" kern="100" dirty="0">
                          <a:solidFill>
                            <a:schemeClr val="tx1"/>
                          </a:solidFill>
                          <a:effectLst/>
                        </a:rPr>
                        <a:t>空間、サービス空間の機能</a:t>
                      </a:r>
                      <a:r>
                        <a:rPr lang="ja-JP" altLang="en-US" sz="1050" u="none" kern="100" dirty="0">
                          <a:solidFill>
                            <a:schemeClr val="tx1"/>
                          </a:solidFill>
                          <a:effectLst/>
                        </a:rPr>
                        <a:t>の</a:t>
                      </a:r>
                      <a:r>
                        <a:rPr lang="ja-JP" altLang="en-US" sz="1050" u="none" kern="100" dirty="0" smtClean="0">
                          <a:solidFill>
                            <a:schemeClr val="tx1"/>
                          </a:solidFill>
                          <a:effectLst/>
                        </a:rPr>
                        <a:t>向上</a:t>
                      </a:r>
                      <a:endParaRPr lang="en-US" altLang="ja-JP" sz="1050" u="none" kern="100" dirty="0" smtClean="0">
                        <a:solidFill>
                          <a:schemeClr val="tx1"/>
                        </a:solidFill>
                        <a:effectLst/>
                      </a:endParaRPr>
                    </a:p>
                    <a:p>
                      <a:pPr algn="just">
                        <a:lnSpc>
                          <a:spcPts val="1200"/>
                        </a:lnSpc>
                      </a:pPr>
                      <a:r>
                        <a:rPr lang="en-US" sz="1050" u="none" strike="noStrike" kern="100" dirty="0">
                          <a:solidFill>
                            <a:schemeClr val="tx1"/>
                          </a:solidFill>
                          <a:effectLst/>
                        </a:rPr>
                        <a:t> </a:t>
                      </a:r>
                      <a:endParaRPr lang="ja-JP" sz="1050" u="none" kern="100" dirty="0">
                        <a:solidFill>
                          <a:schemeClr val="tx1"/>
                        </a:solidFill>
                        <a:effectLst/>
                      </a:endParaRPr>
                    </a:p>
                    <a:p>
                      <a:pPr marL="93600" marR="0" lvl="0" indent="-101600" algn="just" defTabSz="914400" rtl="0" eaLnBrk="1" fontAlgn="auto" latinLnBrk="0" hangingPunct="1">
                        <a:lnSpc>
                          <a:spcPts val="1200"/>
                        </a:lnSpc>
                        <a:spcBef>
                          <a:spcPts val="0"/>
                        </a:spcBef>
                        <a:spcAft>
                          <a:spcPts val="0"/>
                        </a:spcAft>
                        <a:buClrTx/>
                        <a:buSzTx/>
                        <a:buFontTx/>
                        <a:buNone/>
                        <a:tabLst/>
                        <a:defRPr/>
                      </a:pPr>
                      <a:r>
                        <a:rPr lang="ja-JP" altLang="ja-JP" sz="1050" u="none" kern="100" dirty="0" smtClean="0">
                          <a:solidFill>
                            <a:schemeClr val="tx1"/>
                          </a:solidFill>
                          <a:effectLst/>
                        </a:rPr>
                        <a:t>〇ペデストリアンデッキやグランドレベル</a:t>
                      </a:r>
                      <a:r>
                        <a:rPr lang="ja-JP" altLang="en-US" sz="1050" u="none" kern="100" dirty="0" smtClean="0">
                          <a:solidFill>
                            <a:schemeClr val="tx1"/>
                          </a:solidFill>
                          <a:effectLst/>
                        </a:rPr>
                        <a:t>の歩道などを組み合わせることで、</a:t>
                      </a:r>
                      <a:r>
                        <a:rPr lang="ja-JP" altLang="ja-JP" sz="1050" u="none" kern="100" dirty="0" smtClean="0">
                          <a:solidFill>
                            <a:schemeClr val="tx1"/>
                          </a:solidFill>
                          <a:effectLst/>
                        </a:rPr>
                        <a:t>新大阪駅</a:t>
                      </a:r>
                      <a:r>
                        <a:rPr lang="ja-JP" altLang="en-US" sz="1050" u="none" kern="100" dirty="0" smtClean="0">
                          <a:solidFill>
                            <a:schemeClr val="tx1"/>
                          </a:solidFill>
                          <a:effectLst/>
                        </a:rPr>
                        <a:t>と</a:t>
                      </a:r>
                      <a:r>
                        <a:rPr lang="ja-JP" altLang="ja-JP" sz="1050" u="none" kern="100" dirty="0" smtClean="0">
                          <a:solidFill>
                            <a:schemeClr val="tx1"/>
                          </a:solidFill>
                          <a:effectLst/>
                        </a:rPr>
                        <a:t>まちを繋ぐ</a:t>
                      </a:r>
                      <a:r>
                        <a:rPr lang="ja-JP" altLang="en-US" sz="1050" u="none" kern="100" dirty="0" smtClean="0">
                          <a:solidFill>
                            <a:schemeClr val="tx1"/>
                          </a:solidFill>
                          <a:effectLst/>
                        </a:rPr>
                        <a:t>重層的な</a:t>
                      </a:r>
                      <a:r>
                        <a:rPr lang="ja-JP" altLang="ja-JP" sz="1050" u="none" kern="100" dirty="0" smtClean="0">
                          <a:solidFill>
                            <a:schemeClr val="tx1"/>
                          </a:solidFill>
                          <a:effectLst/>
                        </a:rPr>
                        <a:t>放射状の歩行者ネットワーク</a:t>
                      </a:r>
                      <a:r>
                        <a:rPr lang="ja-JP" altLang="en-US" sz="1050" u="none" kern="100" dirty="0" smtClean="0">
                          <a:solidFill>
                            <a:schemeClr val="tx1"/>
                          </a:solidFill>
                          <a:effectLst/>
                        </a:rPr>
                        <a:t>を</a:t>
                      </a:r>
                      <a:r>
                        <a:rPr lang="ja-JP" altLang="ja-JP" sz="1050" u="none" kern="100" dirty="0" smtClean="0">
                          <a:solidFill>
                            <a:schemeClr val="tx1"/>
                          </a:solidFill>
                          <a:effectLst/>
                        </a:rPr>
                        <a:t>強化</a:t>
                      </a:r>
                      <a:r>
                        <a:rPr lang="ja-JP" altLang="en-US" sz="1050" u="none" kern="100" dirty="0" smtClean="0">
                          <a:solidFill>
                            <a:schemeClr val="tx1"/>
                          </a:solidFill>
                          <a:effectLst/>
                        </a:rPr>
                        <a:t>し、</a:t>
                      </a:r>
                      <a:r>
                        <a:rPr lang="ja-JP" altLang="en-US" sz="1050" u="none" strike="noStrike" kern="100" dirty="0" smtClean="0">
                          <a:solidFill>
                            <a:schemeClr val="tx1"/>
                          </a:solidFill>
                          <a:effectLst/>
                        </a:rPr>
                        <a:t>都市開発事業</a:t>
                      </a:r>
                      <a:r>
                        <a:rPr lang="ja-JP" altLang="en-US" sz="1050" u="none" strike="noStrike" kern="100" baseline="0" dirty="0" smtClean="0">
                          <a:solidFill>
                            <a:schemeClr val="tx1"/>
                          </a:solidFill>
                          <a:effectLst/>
                        </a:rPr>
                        <a:t>と</a:t>
                      </a:r>
                      <a:r>
                        <a:rPr lang="ja-JP" altLang="en-US" sz="1050" u="none" strike="noStrike" kern="100" dirty="0" smtClean="0">
                          <a:solidFill>
                            <a:schemeClr val="tx1"/>
                          </a:solidFill>
                          <a:effectLst/>
                        </a:rPr>
                        <a:t>公共空間の活用を連携させ、</a:t>
                      </a:r>
                      <a:r>
                        <a:rPr lang="ja-JP" altLang="en-US" sz="1050" u="none" kern="100" dirty="0" smtClean="0">
                          <a:solidFill>
                            <a:schemeClr val="tx1"/>
                          </a:solidFill>
                          <a:effectLst/>
                        </a:rPr>
                        <a:t>居心地が良く歩きたくなるまちなかの形成を図る</a:t>
                      </a:r>
                      <a:endParaRPr lang="en-US" altLang="ja-JP" sz="1050" u="none" kern="100" dirty="0" smtClean="0">
                        <a:solidFill>
                          <a:schemeClr val="tx1"/>
                        </a:solidFill>
                        <a:effectLst/>
                      </a:endParaRPr>
                    </a:p>
                    <a:p>
                      <a:pPr marL="93600" indent="-101600" algn="just">
                        <a:lnSpc>
                          <a:spcPts val="1200"/>
                        </a:lnSpc>
                      </a:pPr>
                      <a:endParaRPr lang="en-US" altLang="ja-JP" sz="1050" u="none" kern="100" dirty="0" smtClean="0">
                        <a:solidFill>
                          <a:schemeClr val="tx1"/>
                        </a:solidFill>
                        <a:effectLst/>
                      </a:endParaRPr>
                    </a:p>
                    <a:p>
                      <a:pPr marL="92075" marR="0" lvl="0" indent="-92075" algn="just" defTabSz="914400" rtl="0" eaLnBrk="1" fontAlgn="auto" latinLnBrk="0" hangingPunct="1">
                        <a:lnSpc>
                          <a:spcPts val="1200"/>
                        </a:lnSpc>
                        <a:spcBef>
                          <a:spcPts val="0"/>
                        </a:spcBef>
                        <a:spcAft>
                          <a:spcPts val="0"/>
                        </a:spcAft>
                        <a:buClrTx/>
                        <a:buSzTx/>
                        <a:buFontTx/>
                        <a:buNone/>
                        <a:tabLst/>
                        <a:defRPr/>
                      </a:pPr>
                      <a:r>
                        <a:rPr lang="ja-JP" altLang="en-US" sz="1050" u="none" strike="noStrike" kern="100" dirty="0" smtClean="0">
                          <a:solidFill>
                            <a:schemeClr val="tx1"/>
                          </a:solidFill>
                          <a:effectLst/>
                        </a:rPr>
                        <a:t>〇</a:t>
                      </a:r>
                      <a:r>
                        <a:rPr kumimoji="1" lang="ja-JP" altLang="ja-JP" sz="1050" u="none" kern="1200" dirty="0" smtClean="0">
                          <a:solidFill>
                            <a:schemeClr val="tx1"/>
                          </a:solidFill>
                          <a:effectLst/>
                          <a:latin typeface="+mn-lt"/>
                          <a:ea typeface="+mn-ea"/>
                          <a:cs typeface="+mn-cs"/>
                        </a:rPr>
                        <a:t>鉄道事業者が中心</a:t>
                      </a:r>
                      <a:r>
                        <a:rPr kumimoji="1" lang="ja-JP" altLang="en-US" sz="1050" u="none" kern="1200" dirty="0" smtClean="0">
                          <a:solidFill>
                            <a:schemeClr val="tx1"/>
                          </a:solidFill>
                          <a:effectLst/>
                          <a:latin typeface="+mn-lt"/>
                          <a:ea typeface="+mn-ea"/>
                          <a:cs typeface="+mn-cs"/>
                        </a:rPr>
                        <a:t>となって</a:t>
                      </a:r>
                      <a:r>
                        <a:rPr kumimoji="1" lang="ja-JP" altLang="ja-JP" sz="1050" u="none" kern="1200" dirty="0" smtClean="0">
                          <a:solidFill>
                            <a:schemeClr val="tx1"/>
                          </a:solidFill>
                          <a:effectLst/>
                          <a:latin typeface="+mn-lt"/>
                          <a:ea typeface="+mn-ea"/>
                          <a:cs typeface="+mn-cs"/>
                        </a:rPr>
                        <a:t>検討を進める新大阪連絡線構想（新駅</a:t>
                      </a:r>
                      <a:r>
                        <a:rPr kumimoji="1" lang="ja-JP" altLang="en-US" sz="1050" u="none" kern="1200" dirty="0" smtClean="0">
                          <a:solidFill>
                            <a:schemeClr val="tx1"/>
                          </a:solidFill>
                          <a:effectLst/>
                          <a:latin typeface="+mn-lt"/>
                          <a:ea typeface="+mn-ea"/>
                          <a:cs typeface="+mn-cs"/>
                        </a:rPr>
                        <a:t>を含む</a:t>
                      </a:r>
                      <a:r>
                        <a:rPr kumimoji="1" lang="ja-JP" altLang="ja-JP" sz="1050" u="none" kern="1200" dirty="0" smtClean="0">
                          <a:solidFill>
                            <a:schemeClr val="tx1"/>
                          </a:solidFill>
                          <a:effectLst/>
                          <a:latin typeface="+mn-lt"/>
                          <a:ea typeface="+mn-ea"/>
                          <a:cs typeface="+mn-cs"/>
                        </a:rPr>
                        <a:t>）などにより、新大阪と十三を繋げ、大阪駅周辺・京阪神方面・関西国際空港方面との利便性の向上を図る</a:t>
                      </a:r>
                      <a:endParaRPr lang="ja-JP" sz="105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1410" marR="61410" marT="36000" marB="0"/>
                </a:tc>
                <a:tc>
                  <a:txBody>
                    <a:bodyPr/>
                    <a:lstStyle/>
                    <a:p>
                      <a:pPr marL="101600" indent="-101600" algn="just">
                        <a:lnSpc>
                          <a:spcPts val="1200"/>
                        </a:lnSpc>
                      </a:pPr>
                      <a:endParaRPr lang="en-US" sz="1050" u="none" kern="100" dirty="0" smtClean="0">
                        <a:solidFill>
                          <a:schemeClr val="tx1"/>
                        </a:solidFill>
                        <a:effectLst/>
                      </a:endParaRPr>
                    </a:p>
                    <a:p>
                      <a:pPr marL="101600" indent="-101600" algn="just">
                        <a:lnSpc>
                          <a:spcPts val="1200"/>
                        </a:lnSpc>
                      </a:pPr>
                      <a:r>
                        <a:rPr lang="ja-JP" altLang="ja-JP" sz="1050" u="none" kern="100" dirty="0" smtClean="0">
                          <a:solidFill>
                            <a:schemeClr val="tx1"/>
                          </a:solidFill>
                          <a:effectLst/>
                        </a:rPr>
                        <a:t>〇</a:t>
                      </a:r>
                      <a:r>
                        <a:rPr lang="ja-JP" altLang="en-US" sz="1050" u="none" kern="100" dirty="0" smtClean="0">
                          <a:solidFill>
                            <a:schemeClr val="tx1"/>
                          </a:solidFill>
                          <a:effectLst/>
                        </a:rPr>
                        <a:t>都市開発の促進、</a:t>
                      </a:r>
                      <a:r>
                        <a:rPr lang="en-US" altLang="ja-JP" sz="1050" u="none" kern="100" dirty="0" err="1" smtClean="0">
                          <a:solidFill>
                            <a:schemeClr val="tx1"/>
                          </a:solidFill>
                          <a:effectLst/>
                        </a:rPr>
                        <a:t>MaaS</a:t>
                      </a:r>
                      <a:r>
                        <a:rPr lang="ja-JP" altLang="en-US" sz="1050" u="none" kern="100" dirty="0" smtClean="0">
                          <a:solidFill>
                            <a:schemeClr val="tx1"/>
                          </a:solidFill>
                          <a:effectLst/>
                        </a:rPr>
                        <a:t>や次世代モビリティなど新しい技術の実証・実装の促進、エリアの価値の</a:t>
                      </a:r>
                      <a:r>
                        <a:rPr lang="ja-JP" altLang="ja-JP" sz="1050" u="none" kern="100" dirty="0" smtClean="0">
                          <a:solidFill>
                            <a:schemeClr val="tx1"/>
                          </a:solidFill>
                          <a:effectLst/>
                        </a:rPr>
                        <a:t>持続的</a:t>
                      </a:r>
                      <a:r>
                        <a:rPr lang="ja-JP" altLang="en-US" sz="1050" u="none" kern="100" dirty="0" smtClean="0">
                          <a:solidFill>
                            <a:schemeClr val="tx1"/>
                          </a:solidFill>
                          <a:effectLst/>
                        </a:rPr>
                        <a:t>な維持・向上などのエリアマネジメント</a:t>
                      </a:r>
                      <a:r>
                        <a:rPr lang="ja-JP" altLang="ja-JP" sz="1050" u="none" kern="100" dirty="0" smtClean="0">
                          <a:solidFill>
                            <a:schemeClr val="tx1"/>
                          </a:solidFill>
                          <a:effectLst/>
                        </a:rPr>
                        <a:t>の推進</a:t>
                      </a:r>
                    </a:p>
                    <a:p>
                      <a:pPr marL="101600" indent="-101600" algn="just">
                        <a:lnSpc>
                          <a:spcPts val="1200"/>
                        </a:lnSpc>
                      </a:pPr>
                      <a:r>
                        <a:rPr lang="en-US" altLang="ja-JP" sz="1050" u="none" kern="100" dirty="0" smtClean="0">
                          <a:solidFill>
                            <a:schemeClr val="tx1"/>
                          </a:solidFill>
                          <a:effectLst/>
                        </a:rPr>
                        <a:t> </a:t>
                      </a:r>
                      <a:endParaRPr lang="ja-JP" altLang="ja-JP" sz="1050" u="none" kern="100" dirty="0" smtClean="0">
                        <a:solidFill>
                          <a:schemeClr val="tx1"/>
                        </a:solidFill>
                        <a:effectLst/>
                      </a:endParaRPr>
                    </a:p>
                    <a:p>
                      <a:pPr marL="101600" indent="-101600" algn="just">
                        <a:lnSpc>
                          <a:spcPts val="1200"/>
                        </a:lnSpc>
                      </a:pPr>
                      <a:r>
                        <a:rPr lang="ja-JP" altLang="ja-JP" sz="1050" u="none" kern="100" dirty="0" smtClean="0">
                          <a:solidFill>
                            <a:schemeClr val="tx1"/>
                          </a:solidFill>
                          <a:effectLst/>
                        </a:rPr>
                        <a:t>〇３</a:t>
                      </a:r>
                      <a:r>
                        <a:rPr lang="en-US" altLang="ja-JP" sz="1050" u="none" kern="100" dirty="0" smtClean="0">
                          <a:solidFill>
                            <a:schemeClr val="tx1"/>
                          </a:solidFill>
                          <a:effectLst/>
                        </a:rPr>
                        <a:t>D</a:t>
                      </a:r>
                      <a:r>
                        <a:rPr lang="ja-JP" altLang="ja-JP" sz="1050" u="none" kern="100" dirty="0" smtClean="0">
                          <a:solidFill>
                            <a:schemeClr val="tx1"/>
                          </a:solidFill>
                          <a:effectLst/>
                        </a:rPr>
                        <a:t>都市モデル</a:t>
                      </a:r>
                      <a:r>
                        <a:rPr lang="ja-JP" altLang="en-US" sz="1050" u="none" kern="100" dirty="0" smtClean="0">
                          <a:solidFill>
                            <a:schemeClr val="tx1"/>
                          </a:solidFill>
                          <a:effectLst/>
                        </a:rPr>
                        <a:t>などのデジタル空間など</a:t>
                      </a:r>
                      <a:r>
                        <a:rPr lang="ja-JP" altLang="ja-JP" sz="1050" u="none" kern="100" dirty="0" smtClean="0">
                          <a:solidFill>
                            <a:schemeClr val="tx1"/>
                          </a:solidFill>
                          <a:effectLst/>
                        </a:rPr>
                        <a:t>を活用した都市づくりの推進</a:t>
                      </a:r>
                    </a:p>
                    <a:p>
                      <a:pPr marL="101600" indent="-101600" algn="just">
                        <a:lnSpc>
                          <a:spcPts val="1200"/>
                        </a:lnSpc>
                      </a:pPr>
                      <a:r>
                        <a:rPr lang="en-US" altLang="ja-JP" sz="1050" u="none" kern="100" dirty="0" smtClean="0">
                          <a:solidFill>
                            <a:schemeClr val="tx1"/>
                          </a:solidFill>
                          <a:effectLst/>
                        </a:rPr>
                        <a:t> </a:t>
                      </a:r>
                      <a:endParaRPr lang="ja-JP" altLang="ja-JP" sz="1050" u="none" kern="100" dirty="0" smtClean="0">
                        <a:solidFill>
                          <a:schemeClr val="tx1"/>
                        </a:solidFill>
                        <a:effectLst/>
                      </a:endParaRPr>
                    </a:p>
                    <a:p>
                      <a:pPr marL="101600" indent="-101600" algn="just">
                        <a:lnSpc>
                          <a:spcPts val="1200"/>
                        </a:lnSpc>
                      </a:pPr>
                      <a:r>
                        <a:rPr lang="ja-JP" altLang="ja-JP" sz="1050" u="none" kern="100" dirty="0" smtClean="0">
                          <a:solidFill>
                            <a:schemeClr val="tx1"/>
                          </a:solidFill>
                          <a:effectLst/>
                        </a:rPr>
                        <a:t>〇災害時の帰宅困難者対策等の防災対策の推進</a:t>
                      </a:r>
                      <a:endParaRPr lang="ja-JP" altLang="ja-JP" sz="1050" u="none"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01600" indent="-101600" algn="just">
                        <a:lnSpc>
                          <a:spcPts val="1200"/>
                        </a:lnSpc>
                      </a:pPr>
                      <a:endParaRPr lang="en-US" sz="1050" u="none" kern="100" dirty="0">
                        <a:solidFill>
                          <a:schemeClr val="tx1"/>
                        </a:solidFill>
                        <a:effectLst/>
                      </a:endParaRPr>
                    </a:p>
                  </a:txBody>
                  <a:tcPr marL="61410" marR="61410" marT="36000" marB="0"/>
                </a:tc>
                <a:extLst>
                  <a:ext uri="{0D108BD9-81ED-4DB2-BD59-A6C34878D82A}">
                    <a16:rowId xmlns:a16="http://schemas.microsoft.com/office/drawing/2014/main" val="678276078"/>
                  </a:ext>
                </a:extLst>
              </a:tr>
            </a:tbl>
          </a:graphicData>
        </a:graphic>
      </p:graphicFrame>
      <p:sp>
        <p:nvSpPr>
          <p:cNvPr id="5" name="正方形/長方形 4">
            <a:extLst>
              <a:ext uri="{FF2B5EF4-FFF2-40B4-BE49-F238E27FC236}">
                <a16:creationId xmlns:a16="http://schemas.microsoft.com/office/drawing/2014/main" id="{63B76BC0-8DC7-4CCE-B368-4C8A6D95330F}"/>
              </a:ext>
            </a:extLst>
          </p:cNvPr>
          <p:cNvSpPr/>
          <p:nvPr/>
        </p:nvSpPr>
        <p:spPr>
          <a:xfrm>
            <a:off x="258416" y="-25101"/>
            <a:ext cx="9389166" cy="307777"/>
          </a:xfrm>
          <a:prstGeom prst="rect">
            <a:avLst/>
          </a:prstGeom>
        </p:spPr>
        <p:txBody>
          <a:bodyPr wrap="square">
            <a:spAutoFit/>
          </a:bodyPr>
          <a:lstStyle/>
          <a:p>
            <a:pPr algn="ct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地域整備方針</a:t>
            </a:r>
            <a:r>
              <a:rPr lang="ja-JP" altLang="en-US" sz="1400" kern="100" dirty="0">
                <a:latin typeface="Century" panose="02040604050505020304" pitchFamily="18" charset="0"/>
                <a:ea typeface="ＭＳ ゴシック" panose="020B0609070205080204" pitchFamily="49" charset="-128"/>
                <a:cs typeface="Times New Roman" panose="02020603050405020304" pitchFamily="18" charset="0"/>
              </a:rPr>
              <a:t>（案）</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63B76BC0-8DC7-4CCE-B368-4C8A6D95330F}"/>
              </a:ext>
            </a:extLst>
          </p:cNvPr>
          <p:cNvSpPr/>
          <p:nvPr/>
        </p:nvSpPr>
        <p:spPr>
          <a:xfrm>
            <a:off x="93931" y="193842"/>
            <a:ext cx="1244504" cy="307777"/>
          </a:xfrm>
          <a:prstGeom prst="rect">
            <a:avLst/>
          </a:prstGeom>
        </p:spPr>
        <p:txBody>
          <a:bodyPr wrap="square">
            <a:spAutoFit/>
          </a:bodyPr>
          <a:lstStyle/>
          <a:p>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（大阪市）</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AC101A4-F77F-4D00-9A27-55A6CB7A48C7}"/>
              </a:ext>
            </a:extLst>
          </p:cNvPr>
          <p:cNvSpPr txBox="1"/>
          <p:nvPr/>
        </p:nvSpPr>
        <p:spPr>
          <a:xfrm>
            <a:off x="-1" y="-2"/>
            <a:ext cx="9906000" cy="433196"/>
          </a:xfrm>
          <a:prstGeom prst="rect">
            <a:avLst/>
          </a:prstGeom>
          <a:solidFill>
            <a:srgbClr val="0070C0"/>
          </a:solidFill>
          <a:ln>
            <a:noFill/>
          </a:ln>
        </p:spPr>
        <p:txBody>
          <a:bodyPr wrap="square" rtlCol="0">
            <a:spAutoFit/>
          </a:bodyPr>
          <a:lstStyle>
            <a:defPPr>
              <a:defRPr lang="ja-JP"/>
            </a:defPPr>
            <a:lvl1pPr algn="ctr">
              <a:defRPr sz="2000" b="1">
                <a:solidFill>
                  <a:schemeClr val="bg1"/>
                </a:solidFill>
                <a:latin typeface="Meiryo UI" panose="020B0604030504040204" pitchFamily="50" charset="-128"/>
                <a:ea typeface="Meiryo UI" panose="020B0604030504040204" pitchFamily="50" charset="-128"/>
              </a:defRPr>
            </a:lvl1pPr>
          </a:lstStyle>
          <a:p>
            <a:r>
              <a:rPr lang="ja-JP" altLang="en-US" sz="2215" dirty="0" smtClean="0"/>
              <a:t>新大阪駅周辺地域の地域整備方針（素案）</a:t>
            </a:r>
            <a:endParaRPr lang="ja-JP" altLang="en-US" sz="2215" dirty="0"/>
          </a:p>
        </p:txBody>
      </p:sp>
      <p:sp>
        <p:nvSpPr>
          <p:cNvPr id="8" name="テキスト ボックス 7"/>
          <p:cNvSpPr txBox="1"/>
          <p:nvPr/>
        </p:nvSpPr>
        <p:spPr>
          <a:xfrm>
            <a:off x="9257569" y="6337641"/>
            <a:ext cx="557285" cy="369332"/>
          </a:xfrm>
          <a:prstGeom prst="rect">
            <a:avLst/>
          </a:prstGeom>
          <a:noFill/>
        </p:spPr>
        <p:txBody>
          <a:bodyPr wrap="square" rtlCol="0">
            <a:spAutoFit/>
          </a:bodyPr>
          <a:lstStyle/>
          <a:p>
            <a:pPr algn="r"/>
            <a:r>
              <a:rPr kumimoji="1" lang="en-US" altLang="ja-JP" dirty="0" smtClean="0"/>
              <a:t>6</a:t>
            </a:r>
            <a:endParaRPr kumimoji="1" lang="ja-JP" altLang="en-US" dirty="0"/>
          </a:p>
        </p:txBody>
      </p:sp>
    </p:spTree>
    <p:extLst>
      <p:ext uri="{BB962C8B-B14F-4D97-AF65-F5344CB8AC3E}">
        <p14:creationId xmlns:p14="http://schemas.microsoft.com/office/powerpoint/2010/main" val="2252824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グループ化 61"/>
          <p:cNvGrpSpPr/>
          <p:nvPr/>
        </p:nvGrpSpPr>
        <p:grpSpPr>
          <a:xfrm>
            <a:off x="901397" y="368418"/>
            <a:ext cx="7087606" cy="6382536"/>
            <a:chOff x="-204206" y="1643864"/>
            <a:chExt cx="7087606" cy="6382536"/>
          </a:xfrm>
        </p:grpSpPr>
        <p:pic>
          <p:nvPicPr>
            <p:cNvPr id="33" name="図 32"/>
            <p:cNvPicPr>
              <a:picLocks noChangeAspect="1"/>
            </p:cNvPicPr>
            <p:nvPr/>
          </p:nvPicPr>
          <p:blipFill rotWithShape="1">
            <a:blip r:embed="rId2"/>
            <a:srcRect l="1097" t="15156" r="8058" b="25343"/>
            <a:stretch/>
          </p:blipFill>
          <p:spPr>
            <a:xfrm>
              <a:off x="0" y="1654800"/>
              <a:ext cx="6858000" cy="6360664"/>
            </a:xfrm>
            <a:prstGeom prst="rect">
              <a:avLst/>
            </a:prstGeom>
          </p:spPr>
        </p:pic>
        <p:grpSp>
          <p:nvGrpSpPr>
            <p:cNvPr id="35" name="グループ化 34"/>
            <p:cNvGrpSpPr/>
            <p:nvPr/>
          </p:nvGrpSpPr>
          <p:grpSpPr>
            <a:xfrm>
              <a:off x="6120358" y="1643864"/>
              <a:ext cx="738684" cy="738419"/>
              <a:chOff x="4848227" y="1238864"/>
              <a:chExt cx="738684" cy="738419"/>
            </a:xfrm>
          </p:grpSpPr>
          <p:sp>
            <p:nvSpPr>
              <p:cNvPr id="36" name="正方形/長方形 35"/>
              <p:cNvSpPr/>
              <p:nvPr/>
            </p:nvSpPr>
            <p:spPr>
              <a:xfrm>
                <a:off x="4848227" y="1238864"/>
                <a:ext cx="738684" cy="738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Picture 6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00000">
                <a:off x="4920869" y="1256953"/>
                <a:ext cx="609600" cy="703394"/>
              </a:xfrm>
              <a:prstGeom prst="rect">
                <a:avLst/>
              </a:prstGeom>
              <a:noFill/>
              <a:ln>
                <a:noFill/>
              </a:ln>
              <a:effectLst/>
            </p:spPr>
          </p:pic>
        </p:grpSp>
        <p:sp>
          <p:nvSpPr>
            <p:cNvPr id="47" name="フリーフォーム 46"/>
            <p:cNvSpPr/>
            <p:nvPr/>
          </p:nvSpPr>
          <p:spPr>
            <a:xfrm>
              <a:off x="3695700" y="1651000"/>
              <a:ext cx="25400" cy="6375400"/>
            </a:xfrm>
            <a:custGeom>
              <a:avLst/>
              <a:gdLst>
                <a:gd name="connsiteX0" fmla="*/ 0 w 12700"/>
                <a:gd name="connsiteY0" fmla="*/ 0 h 3327400"/>
                <a:gd name="connsiteX1" fmla="*/ 12700 w 12700"/>
                <a:gd name="connsiteY1" fmla="*/ 3327400 h 3327400"/>
                <a:gd name="connsiteX0" fmla="*/ 0 w 25400"/>
                <a:gd name="connsiteY0" fmla="*/ 0 h 6375400"/>
                <a:gd name="connsiteX1" fmla="*/ 25400 w 25400"/>
                <a:gd name="connsiteY1" fmla="*/ 6375400 h 6375400"/>
              </a:gdLst>
              <a:ahLst/>
              <a:cxnLst>
                <a:cxn ang="0">
                  <a:pos x="connsiteX0" y="connsiteY0"/>
                </a:cxn>
                <a:cxn ang="0">
                  <a:pos x="connsiteX1" y="connsiteY1"/>
                </a:cxn>
              </a:cxnLst>
              <a:rect l="l" t="t" r="r" b="b"/>
              <a:pathLst>
                <a:path w="25400" h="6375400">
                  <a:moveTo>
                    <a:pt x="0" y="0"/>
                  </a:moveTo>
                  <a:cubicBezTo>
                    <a:pt x="4233" y="1109133"/>
                    <a:pt x="21167" y="5266267"/>
                    <a:pt x="25400" y="6375400"/>
                  </a:cubicBezTo>
                </a:path>
              </a:pathLst>
            </a:custGeom>
            <a:noFill/>
            <a:ln w="349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chemeClr val="tx1"/>
                </a:solidFill>
                <a:latin typeface="Arial" charset="0"/>
                <a:ea typeface="ＭＳ Ｐゴシック" pitchFamily="50" charset="-128"/>
              </a:endParaRPr>
            </a:p>
          </p:txBody>
        </p:sp>
        <p:sp>
          <p:nvSpPr>
            <p:cNvPr id="49" name="フリーフォーム 48"/>
            <p:cNvSpPr/>
            <p:nvPr/>
          </p:nvSpPr>
          <p:spPr>
            <a:xfrm>
              <a:off x="4826000" y="1670050"/>
              <a:ext cx="1155700" cy="6330950"/>
            </a:xfrm>
            <a:custGeom>
              <a:avLst/>
              <a:gdLst>
                <a:gd name="connsiteX0" fmla="*/ 1028700 w 1028700"/>
                <a:gd name="connsiteY0" fmla="*/ 0 h 6032500"/>
                <a:gd name="connsiteX1" fmla="*/ 571500 w 1028700"/>
                <a:gd name="connsiteY1" fmla="*/ 1054100 h 6032500"/>
                <a:gd name="connsiteX2" fmla="*/ 292100 w 1028700"/>
                <a:gd name="connsiteY2" fmla="*/ 1778000 h 6032500"/>
                <a:gd name="connsiteX3" fmla="*/ 152400 w 1028700"/>
                <a:gd name="connsiteY3" fmla="*/ 2413000 h 6032500"/>
                <a:gd name="connsiteX4" fmla="*/ 12700 w 1028700"/>
                <a:gd name="connsiteY4" fmla="*/ 3238500 h 6032500"/>
                <a:gd name="connsiteX5" fmla="*/ 0 w 1028700"/>
                <a:gd name="connsiteY5" fmla="*/ 4203700 h 6032500"/>
                <a:gd name="connsiteX6" fmla="*/ 88900 w 1028700"/>
                <a:gd name="connsiteY6" fmla="*/ 4991100 h 6032500"/>
                <a:gd name="connsiteX7" fmla="*/ 152400 w 1028700"/>
                <a:gd name="connsiteY7" fmla="*/ 5232400 h 6032500"/>
                <a:gd name="connsiteX8" fmla="*/ 368300 w 1028700"/>
                <a:gd name="connsiteY8" fmla="*/ 6032500 h 6032500"/>
                <a:gd name="connsiteX0" fmla="*/ 1155700 w 1155700"/>
                <a:gd name="connsiteY0" fmla="*/ 0 h 6330950"/>
                <a:gd name="connsiteX1" fmla="*/ 571500 w 1155700"/>
                <a:gd name="connsiteY1" fmla="*/ 1352550 h 6330950"/>
                <a:gd name="connsiteX2" fmla="*/ 292100 w 1155700"/>
                <a:gd name="connsiteY2" fmla="*/ 2076450 h 6330950"/>
                <a:gd name="connsiteX3" fmla="*/ 152400 w 1155700"/>
                <a:gd name="connsiteY3" fmla="*/ 2711450 h 6330950"/>
                <a:gd name="connsiteX4" fmla="*/ 12700 w 1155700"/>
                <a:gd name="connsiteY4" fmla="*/ 3536950 h 6330950"/>
                <a:gd name="connsiteX5" fmla="*/ 0 w 1155700"/>
                <a:gd name="connsiteY5" fmla="*/ 4502150 h 6330950"/>
                <a:gd name="connsiteX6" fmla="*/ 88900 w 1155700"/>
                <a:gd name="connsiteY6" fmla="*/ 5289550 h 6330950"/>
                <a:gd name="connsiteX7" fmla="*/ 152400 w 1155700"/>
                <a:gd name="connsiteY7" fmla="*/ 5530850 h 6330950"/>
                <a:gd name="connsiteX8" fmla="*/ 368300 w 1155700"/>
                <a:gd name="connsiteY8" fmla="*/ 6330950 h 633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00" h="6330950">
                  <a:moveTo>
                    <a:pt x="1155700" y="0"/>
                  </a:moveTo>
                  <a:lnTo>
                    <a:pt x="571500" y="1352550"/>
                  </a:lnTo>
                  <a:lnTo>
                    <a:pt x="292100" y="2076450"/>
                  </a:lnTo>
                  <a:lnTo>
                    <a:pt x="152400" y="2711450"/>
                  </a:lnTo>
                  <a:lnTo>
                    <a:pt x="12700" y="3536950"/>
                  </a:lnTo>
                  <a:lnTo>
                    <a:pt x="0" y="4502150"/>
                  </a:lnTo>
                  <a:lnTo>
                    <a:pt x="88900" y="5289550"/>
                  </a:lnTo>
                  <a:lnTo>
                    <a:pt x="152400" y="5530850"/>
                  </a:lnTo>
                  <a:lnTo>
                    <a:pt x="368300" y="6330950"/>
                  </a:lnTo>
                </a:path>
              </a:pathLst>
            </a:custGeom>
            <a:noFill/>
            <a:ln w="349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chemeClr val="tx1"/>
                </a:solidFill>
                <a:latin typeface="Arial" charset="0"/>
                <a:ea typeface="ＭＳ Ｐゴシック" pitchFamily="50" charset="-128"/>
              </a:endParaRPr>
            </a:p>
          </p:txBody>
        </p:sp>
        <p:sp>
          <p:nvSpPr>
            <p:cNvPr id="50" name="フリーフォーム 49"/>
            <p:cNvSpPr/>
            <p:nvPr/>
          </p:nvSpPr>
          <p:spPr>
            <a:xfrm>
              <a:off x="-3175" y="3568699"/>
              <a:ext cx="6886575" cy="2832100"/>
            </a:xfrm>
            <a:custGeom>
              <a:avLst/>
              <a:gdLst>
                <a:gd name="connsiteX0" fmla="*/ 0 w 6896100"/>
                <a:gd name="connsiteY0" fmla="*/ 2946400 h 2946400"/>
                <a:gd name="connsiteX1" fmla="*/ 952500 w 6896100"/>
                <a:gd name="connsiteY1" fmla="*/ 2540000 h 2946400"/>
                <a:gd name="connsiteX2" fmla="*/ 1765300 w 6896100"/>
                <a:gd name="connsiteY2" fmla="*/ 2260600 h 2946400"/>
                <a:gd name="connsiteX3" fmla="*/ 2603500 w 6896100"/>
                <a:gd name="connsiteY3" fmla="*/ 1930400 h 2946400"/>
                <a:gd name="connsiteX4" fmla="*/ 3225800 w 6896100"/>
                <a:gd name="connsiteY4" fmla="*/ 1625600 h 2946400"/>
                <a:gd name="connsiteX5" fmla="*/ 5422900 w 6896100"/>
                <a:gd name="connsiteY5" fmla="*/ 762000 h 2946400"/>
                <a:gd name="connsiteX6" fmla="*/ 6896100 w 6896100"/>
                <a:gd name="connsiteY6" fmla="*/ 0 h 2946400"/>
                <a:gd name="connsiteX0" fmla="*/ 0 w 6896100"/>
                <a:gd name="connsiteY0" fmla="*/ 2946400 h 2946400"/>
                <a:gd name="connsiteX1" fmla="*/ 952500 w 6896100"/>
                <a:gd name="connsiteY1" fmla="*/ 2540000 h 2946400"/>
                <a:gd name="connsiteX2" fmla="*/ 1765300 w 6896100"/>
                <a:gd name="connsiteY2" fmla="*/ 2260600 h 2946400"/>
                <a:gd name="connsiteX3" fmla="*/ 2603500 w 6896100"/>
                <a:gd name="connsiteY3" fmla="*/ 1930400 h 2946400"/>
                <a:gd name="connsiteX4" fmla="*/ 3492500 w 6896100"/>
                <a:gd name="connsiteY4" fmla="*/ 1554163 h 2946400"/>
                <a:gd name="connsiteX5" fmla="*/ 5422900 w 6896100"/>
                <a:gd name="connsiteY5" fmla="*/ 762000 h 2946400"/>
                <a:gd name="connsiteX6" fmla="*/ 6896100 w 6896100"/>
                <a:gd name="connsiteY6" fmla="*/ 0 h 2946400"/>
                <a:gd name="connsiteX0" fmla="*/ 0 w 6896100"/>
                <a:gd name="connsiteY0" fmla="*/ 2946400 h 2946400"/>
                <a:gd name="connsiteX1" fmla="*/ 952500 w 6896100"/>
                <a:gd name="connsiteY1" fmla="*/ 2540000 h 2946400"/>
                <a:gd name="connsiteX2" fmla="*/ 1765300 w 6896100"/>
                <a:gd name="connsiteY2" fmla="*/ 2260600 h 2946400"/>
                <a:gd name="connsiteX3" fmla="*/ 2536825 w 6896100"/>
                <a:gd name="connsiteY3" fmla="*/ 1892300 h 2946400"/>
                <a:gd name="connsiteX4" fmla="*/ 3492500 w 6896100"/>
                <a:gd name="connsiteY4" fmla="*/ 1554163 h 2946400"/>
                <a:gd name="connsiteX5" fmla="*/ 5422900 w 6896100"/>
                <a:gd name="connsiteY5" fmla="*/ 762000 h 2946400"/>
                <a:gd name="connsiteX6" fmla="*/ 6896100 w 6896100"/>
                <a:gd name="connsiteY6" fmla="*/ 0 h 2946400"/>
                <a:gd name="connsiteX0" fmla="*/ 0 w 6896100"/>
                <a:gd name="connsiteY0" fmla="*/ 2946400 h 2946400"/>
                <a:gd name="connsiteX1" fmla="*/ 952500 w 6896100"/>
                <a:gd name="connsiteY1" fmla="*/ 2540000 h 2946400"/>
                <a:gd name="connsiteX2" fmla="*/ 1727200 w 6896100"/>
                <a:gd name="connsiteY2" fmla="*/ 2198687 h 2946400"/>
                <a:gd name="connsiteX3" fmla="*/ 2536825 w 6896100"/>
                <a:gd name="connsiteY3" fmla="*/ 1892300 h 2946400"/>
                <a:gd name="connsiteX4" fmla="*/ 3492500 w 6896100"/>
                <a:gd name="connsiteY4" fmla="*/ 1554163 h 2946400"/>
                <a:gd name="connsiteX5" fmla="*/ 5422900 w 6896100"/>
                <a:gd name="connsiteY5" fmla="*/ 762000 h 2946400"/>
                <a:gd name="connsiteX6" fmla="*/ 6896100 w 6896100"/>
                <a:gd name="connsiteY6" fmla="*/ 0 h 2946400"/>
                <a:gd name="connsiteX0" fmla="*/ 0 w 6896100"/>
                <a:gd name="connsiteY0" fmla="*/ 2946400 h 2946400"/>
                <a:gd name="connsiteX1" fmla="*/ 842963 w 6896100"/>
                <a:gd name="connsiteY1" fmla="*/ 2535237 h 2946400"/>
                <a:gd name="connsiteX2" fmla="*/ 1727200 w 6896100"/>
                <a:gd name="connsiteY2" fmla="*/ 2198687 h 2946400"/>
                <a:gd name="connsiteX3" fmla="*/ 2536825 w 6896100"/>
                <a:gd name="connsiteY3" fmla="*/ 1892300 h 2946400"/>
                <a:gd name="connsiteX4" fmla="*/ 3492500 w 6896100"/>
                <a:gd name="connsiteY4" fmla="*/ 1554163 h 2946400"/>
                <a:gd name="connsiteX5" fmla="*/ 5422900 w 6896100"/>
                <a:gd name="connsiteY5" fmla="*/ 762000 h 2946400"/>
                <a:gd name="connsiteX6" fmla="*/ 6896100 w 6896100"/>
                <a:gd name="connsiteY6" fmla="*/ 0 h 2946400"/>
                <a:gd name="connsiteX0" fmla="*/ 0 w 6886575"/>
                <a:gd name="connsiteY0" fmla="*/ 2860675 h 2860675"/>
                <a:gd name="connsiteX1" fmla="*/ 833438 w 6886575"/>
                <a:gd name="connsiteY1" fmla="*/ 2535237 h 2860675"/>
                <a:gd name="connsiteX2" fmla="*/ 1717675 w 6886575"/>
                <a:gd name="connsiteY2" fmla="*/ 2198687 h 2860675"/>
                <a:gd name="connsiteX3" fmla="*/ 2527300 w 6886575"/>
                <a:gd name="connsiteY3" fmla="*/ 1892300 h 2860675"/>
                <a:gd name="connsiteX4" fmla="*/ 3482975 w 6886575"/>
                <a:gd name="connsiteY4" fmla="*/ 1554163 h 2860675"/>
                <a:gd name="connsiteX5" fmla="*/ 5413375 w 6886575"/>
                <a:gd name="connsiteY5" fmla="*/ 762000 h 2860675"/>
                <a:gd name="connsiteX6" fmla="*/ 6886575 w 6886575"/>
                <a:gd name="connsiteY6" fmla="*/ 0 h 2860675"/>
                <a:gd name="connsiteX0" fmla="*/ 0 w 6886575"/>
                <a:gd name="connsiteY0" fmla="*/ 2860675 h 2860675"/>
                <a:gd name="connsiteX1" fmla="*/ 833438 w 6886575"/>
                <a:gd name="connsiteY1" fmla="*/ 2506662 h 2860675"/>
                <a:gd name="connsiteX2" fmla="*/ 1717675 w 6886575"/>
                <a:gd name="connsiteY2" fmla="*/ 2198687 h 2860675"/>
                <a:gd name="connsiteX3" fmla="*/ 2527300 w 6886575"/>
                <a:gd name="connsiteY3" fmla="*/ 1892300 h 2860675"/>
                <a:gd name="connsiteX4" fmla="*/ 3482975 w 6886575"/>
                <a:gd name="connsiteY4" fmla="*/ 1554163 h 2860675"/>
                <a:gd name="connsiteX5" fmla="*/ 5413375 w 6886575"/>
                <a:gd name="connsiteY5" fmla="*/ 762000 h 2860675"/>
                <a:gd name="connsiteX6" fmla="*/ 6886575 w 6886575"/>
                <a:gd name="connsiteY6" fmla="*/ 0 h 2860675"/>
                <a:gd name="connsiteX0" fmla="*/ 0 w 6886575"/>
                <a:gd name="connsiteY0" fmla="*/ 2832100 h 2832100"/>
                <a:gd name="connsiteX1" fmla="*/ 833438 w 6886575"/>
                <a:gd name="connsiteY1" fmla="*/ 2506662 h 2832100"/>
                <a:gd name="connsiteX2" fmla="*/ 1717675 w 6886575"/>
                <a:gd name="connsiteY2" fmla="*/ 2198687 h 2832100"/>
                <a:gd name="connsiteX3" fmla="*/ 2527300 w 6886575"/>
                <a:gd name="connsiteY3" fmla="*/ 1892300 h 2832100"/>
                <a:gd name="connsiteX4" fmla="*/ 3482975 w 6886575"/>
                <a:gd name="connsiteY4" fmla="*/ 1554163 h 2832100"/>
                <a:gd name="connsiteX5" fmla="*/ 5413375 w 6886575"/>
                <a:gd name="connsiteY5" fmla="*/ 762000 h 2832100"/>
                <a:gd name="connsiteX6" fmla="*/ 6886575 w 6886575"/>
                <a:gd name="connsiteY6" fmla="*/ 0 h 2832100"/>
                <a:gd name="connsiteX0" fmla="*/ 0 w 6886575"/>
                <a:gd name="connsiteY0" fmla="*/ 2832100 h 2832100"/>
                <a:gd name="connsiteX1" fmla="*/ 833438 w 6886575"/>
                <a:gd name="connsiteY1" fmla="*/ 2506662 h 2832100"/>
                <a:gd name="connsiteX2" fmla="*/ 1708150 w 6886575"/>
                <a:gd name="connsiteY2" fmla="*/ 2165349 h 2832100"/>
                <a:gd name="connsiteX3" fmla="*/ 2527300 w 6886575"/>
                <a:gd name="connsiteY3" fmla="*/ 1892300 h 2832100"/>
                <a:gd name="connsiteX4" fmla="*/ 3482975 w 6886575"/>
                <a:gd name="connsiteY4" fmla="*/ 1554163 h 2832100"/>
                <a:gd name="connsiteX5" fmla="*/ 5413375 w 6886575"/>
                <a:gd name="connsiteY5" fmla="*/ 762000 h 2832100"/>
                <a:gd name="connsiteX6" fmla="*/ 6886575 w 6886575"/>
                <a:gd name="connsiteY6" fmla="*/ 0 h 28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6575" h="2832100">
                  <a:moveTo>
                    <a:pt x="0" y="2832100"/>
                  </a:moveTo>
                  <a:lnTo>
                    <a:pt x="833438" y="2506662"/>
                  </a:lnTo>
                  <a:lnTo>
                    <a:pt x="1708150" y="2165349"/>
                  </a:lnTo>
                  <a:lnTo>
                    <a:pt x="2527300" y="1892300"/>
                  </a:lnTo>
                  <a:lnTo>
                    <a:pt x="3482975" y="1554163"/>
                  </a:lnTo>
                  <a:lnTo>
                    <a:pt x="5413375" y="762000"/>
                  </a:lnTo>
                  <a:lnTo>
                    <a:pt x="6886575" y="0"/>
                  </a:lnTo>
                </a:path>
              </a:pathLst>
            </a:custGeom>
            <a:noFill/>
            <a:ln w="349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chemeClr val="tx1"/>
                </a:solidFill>
                <a:latin typeface="Arial" charset="0"/>
                <a:ea typeface="ＭＳ Ｐゴシック" pitchFamily="50" charset="-128"/>
              </a:endParaRPr>
            </a:p>
          </p:txBody>
        </p:sp>
        <p:sp>
          <p:nvSpPr>
            <p:cNvPr id="51" name="Text Box 26"/>
            <p:cNvSpPr txBox="1">
              <a:spLocks noChangeAspect="1" noChangeArrowheads="1"/>
            </p:cNvSpPr>
            <p:nvPr/>
          </p:nvSpPr>
          <p:spPr bwMode="auto">
            <a:xfrm>
              <a:off x="3903277" y="4564540"/>
              <a:ext cx="688256" cy="405683"/>
            </a:xfrm>
            <a:prstGeom prst="rect">
              <a:avLst/>
            </a:prstGeom>
            <a:solidFill>
              <a:srgbClr val="FFFFFF"/>
            </a:solidFill>
            <a:ln w="158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18000" rIns="36000" bIns="18000" anchor="ctr" anchorCtr="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kumimoji="0" lang="ja-JP" altLang="en-US" sz="1200" dirty="0">
                  <a:latin typeface="ＭＳ ゴシック" pitchFamily="49" charset="-128"/>
                  <a:ea typeface="ＭＳ ゴシック" pitchFamily="49" charset="-128"/>
                </a:rPr>
                <a:t>新幹線</a:t>
              </a:r>
              <a:endParaRPr kumimoji="0" lang="en-US" altLang="ja-JP" sz="1200" dirty="0">
                <a:latin typeface="ＭＳ ゴシック" pitchFamily="49" charset="-128"/>
                <a:ea typeface="ＭＳ ゴシック" pitchFamily="49" charset="-128"/>
              </a:endParaRPr>
            </a:p>
            <a:p>
              <a:pPr algn="ctr"/>
              <a:r>
                <a:rPr kumimoji="0" lang="ja-JP" altLang="en-US" sz="1200" dirty="0">
                  <a:latin typeface="ＭＳ ゴシック" pitchFamily="49" charset="-128"/>
                  <a:ea typeface="ＭＳ ゴシック" pitchFamily="49" charset="-128"/>
                </a:rPr>
                <a:t>新大阪駅</a:t>
              </a:r>
            </a:p>
          </p:txBody>
        </p:sp>
        <p:sp>
          <p:nvSpPr>
            <p:cNvPr id="52" name="Text Box 26"/>
            <p:cNvSpPr txBox="1">
              <a:spLocks noChangeAspect="1" noChangeArrowheads="1"/>
            </p:cNvSpPr>
            <p:nvPr/>
          </p:nvSpPr>
          <p:spPr bwMode="auto">
            <a:xfrm>
              <a:off x="4630178" y="4409094"/>
              <a:ext cx="688256" cy="405683"/>
            </a:xfrm>
            <a:prstGeom prst="rect">
              <a:avLst/>
            </a:prstGeom>
            <a:solidFill>
              <a:srgbClr val="FFFFFF"/>
            </a:solidFill>
            <a:ln w="158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18000" rIns="36000" bIns="18000" anchor="ctr" anchorCtr="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kumimoji="0" lang="en-US" altLang="ja-JP" sz="1200" dirty="0">
                  <a:latin typeface="ＭＳ ゴシック" pitchFamily="49" charset="-128"/>
                  <a:ea typeface="ＭＳ ゴシック" pitchFamily="49" charset="-128"/>
                </a:rPr>
                <a:t>JR</a:t>
              </a:r>
              <a:r>
                <a:rPr kumimoji="0" lang="ja-JP" altLang="en-US" sz="1200" dirty="0">
                  <a:latin typeface="ＭＳ ゴシック" pitchFamily="49" charset="-128"/>
                  <a:ea typeface="ＭＳ ゴシック" pitchFamily="49" charset="-128"/>
                </a:rPr>
                <a:t>在来線</a:t>
              </a:r>
              <a:endParaRPr kumimoji="0" lang="en-US" altLang="ja-JP" sz="1200" dirty="0">
                <a:latin typeface="ＭＳ ゴシック" pitchFamily="49" charset="-128"/>
                <a:ea typeface="ＭＳ ゴシック" pitchFamily="49" charset="-128"/>
              </a:endParaRPr>
            </a:p>
            <a:p>
              <a:pPr algn="ctr"/>
              <a:r>
                <a:rPr kumimoji="0" lang="ja-JP" altLang="en-US" sz="1200" dirty="0">
                  <a:latin typeface="ＭＳ ゴシック" pitchFamily="49" charset="-128"/>
                  <a:ea typeface="ＭＳ ゴシック" pitchFamily="49" charset="-128"/>
                </a:rPr>
                <a:t>新大阪駅</a:t>
              </a:r>
            </a:p>
          </p:txBody>
        </p:sp>
        <p:sp>
          <p:nvSpPr>
            <p:cNvPr id="54" name="Text Box 55"/>
            <p:cNvSpPr txBox="1">
              <a:spLocks noChangeAspect="1" noChangeArrowheads="1"/>
            </p:cNvSpPr>
            <p:nvPr/>
          </p:nvSpPr>
          <p:spPr bwMode="auto">
            <a:xfrm rot="20514601">
              <a:off x="1892932" y="5159615"/>
              <a:ext cx="1149922" cy="221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18000" rIns="36000" bIns="18000" anchor="ctr" anchorCtr="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kumimoji="0" lang="ja-JP" altLang="en-US" sz="1200" dirty="0">
                  <a:latin typeface="ＭＳ ゴシック" pitchFamily="49" charset="-128"/>
                  <a:ea typeface="ＭＳ ゴシック" pitchFamily="49" charset="-128"/>
                </a:rPr>
                <a:t>ＪＲ山陽新幹線</a:t>
              </a:r>
            </a:p>
          </p:txBody>
        </p:sp>
        <p:sp>
          <p:nvSpPr>
            <p:cNvPr id="55" name="Text Box 55"/>
            <p:cNvSpPr txBox="1">
              <a:spLocks noChangeAspect="1" noChangeArrowheads="1"/>
            </p:cNvSpPr>
            <p:nvPr/>
          </p:nvSpPr>
          <p:spPr bwMode="auto">
            <a:xfrm rot="20147505">
              <a:off x="5040087" y="3903054"/>
              <a:ext cx="1303809" cy="221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18000" rIns="36000" bIns="18000" anchor="ctr" anchorCtr="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kumimoji="0" lang="ja-JP" altLang="en-US" sz="1200" dirty="0">
                  <a:latin typeface="ＭＳ ゴシック" pitchFamily="49" charset="-128"/>
                  <a:ea typeface="ＭＳ ゴシック" pitchFamily="49" charset="-128"/>
                </a:rPr>
                <a:t>ＪＲ東海道新幹線</a:t>
              </a:r>
            </a:p>
          </p:txBody>
        </p:sp>
        <p:sp>
          <p:nvSpPr>
            <p:cNvPr id="56" name="Text Box 55"/>
            <p:cNvSpPr txBox="1">
              <a:spLocks noChangeAspect="1" noChangeArrowheads="1"/>
            </p:cNvSpPr>
            <p:nvPr/>
          </p:nvSpPr>
          <p:spPr bwMode="auto">
            <a:xfrm rot="21367435">
              <a:off x="4908500" y="5973074"/>
              <a:ext cx="257369" cy="1113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36000" tIns="18000" rIns="36000" bIns="18000" anchor="ctr" anchorCtr="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kumimoji="0" lang="ja-JP" altLang="en-US" sz="1200" dirty="0">
                  <a:latin typeface="ＭＳ ゴシック" pitchFamily="49" charset="-128"/>
                  <a:ea typeface="ＭＳ ゴシック" pitchFamily="49" charset="-128"/>
                </a:rPr>
                <a:t>ＪＲ東海道本線</a:t>
              </a:r>
            </a:p>
          </p:txBody>
        </p:sp>
        <p:sp>
          <p:nvSpPr>
            <p:cNvPr id="58" name="AutoShape 35"/>
            <p:cNvSpPr>
              <a:spLocks noChangeAspect="1" noChangeArrowheads="1"/>
            </p:cNvSpPr>
            <p:nvPr/>
          </p:nvSpPr>
          <p:spPr bwMode="auto">
            <a:xfrm rot="21182880">
              <a:off x="-204206" y="4612183"/>
              <a:ext cx="1258722" cy="243602"/>
            </a:xfrm>
            <a:prstGeom prst="roundRect">
              <a:avLst>
                <a:gd name="adj" fmla="val 41667"/>
              </a:avLst>
            </a:prstGeom>
            <a:noFill/>
            <a:ln w="158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0" rIns="18000" bIns="0" anchor="ctr" anchorCtr="1">
              <a:spAutoFit/>
            </a:bodyPr>
            <a:lstStyle/>
            <a:p>
              <a:pPr algn="ctr"/>
              <a:r>
                <a:rPr kumimoji="0" lang="ja-JP" altLang="en-US" sz="1200" dirty="0">
                  <a:latin typeface="ＭＳ ゴシック" pitchFamily="49" charset="-128"/>
                  <a:ea typeface="ＭＳ ゴシック" pitchFamily="49" charset="-128"/>
                </a:rPr>
                <a:t>歌島豊里線</a:t>
              </a:r>
            </a:p>
          </p:txBody>
        </p:sp>
        <p:sp>
          <p:nvSpPr>
            <p:cNvPr id="60" name="Text Box 31"/>
            <p:cNvSpPr txBox="1">
              <a:spLocks noChangeAspect="1" noChangeArrowheads="1"/>
            </p:cNvSpPr>
            <p:nvPr/>
          </p:nvSpPr>
          <p:spPr bwMode="auto">
            <a:xfrm>
              <a:off x="3033041" y="5167080"/>
              <a:ext cx="919090" cy="405683"/>
            </a:xfrm>
            <a:prstGeom prst="rect">
              <a:avLst/>
            </a:prstGeom>
            <a:solidFill>
              <a:srgbClr val="FFFFFF"/>
            </a:solidFill>
            <a:ln w="158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18000" rIns="36000" bIns="18000" anchor="ctr" anchorCtr="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kumimoji="0" lang="en-US" altLang="ja-JP" sz="1200" dirty="0">
                  <a:latin typeface="ＭＳ ゴシック" pitchFamily="49" charset="-128"/>
                  <a:ea typeface="ＭＳ ゴシック" pitchFamily="49" charset="-128"/>
                </a:rPr>
                <a:t>Osaka</a:t>
              </a:r>
              <a:r>
                <a:rPr kumimoji="0" lang="ja-JP" altLang="en-US" sz="1200" dirty="0">
                  <a:latin typeface="ＭＳ ゴシック" pitchFamily="49" charset="-128"/>
                  <a:ea typeface="ＭＳ ゴシック" pitchFamily="49" charset="-128"/>
                </a:rPr>
                <a:t> </a:t>
              </a:r>
              <a:r>
                <a:rPr kumimoji="0" lang="en-US" altLang="ja-JP" sz="1200" dirty="0">
                  <a:latin typeface="ＭＳ ゴシック" pitchFamily="49" charset="-128"/>
                  <a:ea typeface="ＭＳ ゴシック" pitchFamily="49" charset="-128"/>
                </a:rPr>
                <a:t>Metro</a:t>
              </a:r>
            </a:p>
            <a:p>
              <a:pPr algn="ctr"/>
              <a:r>
                <a:rPr kumimoji="0" lang="ja-JP" altLang="en-US" sz="1200" dirty="0">
                  <a:latin typeface="ＭＳ ゴシック" pitchFamily="49" charset="-128"/>
                  <a:ea typeface="ＭＳ ゴシック" pitchFamily="49" charset="-128"/>
                </a:rPr>
                <a:t>新大阪駅</a:t>
              </a:r>
            </a:p>
          </p:txBody>
        </p:sp>
        <p:sp>
          <p:nvSpPr>
            <p:cNvPr id="61" name="フリーフォーム 60"/>
            <p:cNvSpPr/>
            <p:nvPr/>
          </p:nvSpPr>
          <p:spPr>
            <a:xfrm>
              <a:off x="1250950" y="2653506"/>
              <a:ext cx="5238750" cy="4902994"/>
            </a:xfrm>
            <a:custGeom>
              <a:avLst/>
              <a:gdLst>
                <a:gd name="connsiteX0" fmla="*/ 812800 w 5232400"/>
                <a:gd name="connsiteY0" fmla="*/ 11049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812800 w 5232400"/>
                <a:gd name="connsiteY17" fmla="*/ 1104900 h 4914900"/>
                <a:gd name="connsiteX0" fmla="*/ 565150 w 5232400"/>
                <a:gd name="connsiteY0" fmla="*/ 11303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565150 w 5232400"/>
                <a:gd name="connsiteY17" fmla="*/ 1130300 h 4914900"/>
                <a:gd name="connsiteX0" fmla="*/ 571500 w 5238750"/>
                <a:gd name="connsiteY0" fmla="*/ 1130300 h 4914900"/>
                <a:gd name="connsiteX1" fmla="*/ 768350 w 5238750"/>
                <a:gd name="connsiteY1" fmla="*/ 4826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43412 w 5238750"/>
                <a:gd name="connsiteY5" fmla="*/ 9525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8950 w 5238750"/>
                <a:gd name="connsiteY9" fmla="*/ 458549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25538 h 4910138"/>
                <a:gd name="connsiteX1" fmla="*/ 495300 w 5238750"/>
                <a:gd name="connsiteY1" fmla="*/ 503238 h 4910138"/>
                <a:gd name="connsiteX2" fmla="*/ 2330450 w 5238750"/>
                <a:gd name="connsiteY2" fmla="*/ 211138 h 4910138"/>
                <a:gd name="connsiteX3" fmla="*/ 2597150 w 5238750"/>
                <a:gd name="connsiteY3" fmla="*/ 198438 h 4910138"/>
                <a:gd name="connsiteX4" fmla="*/ 4083844 w 5238750"/>
                <a:gd name="connsiteY4" fmla="*/ 0 h 4910138"/>
                <a:gd name="connsiteX5" fmla="*/ 4443412 w 5238750"/>
                <a:gd name="connsiteY5" fmla="*/ 90488 h 4910138"/>
                <a:gd name="connsiteX6" fmla="*/ 5238750 w 5238750"/>
                <a:gd name="connsiteY6" fmla="*/ 427038 h 4910138"/>
                <a:gd name="connsiteX7" fmla="*/ 4425950 w 5238750"/>
                <a:gd name="connsiteY7" fmla="*/ 3297238 h 4910138"/>
                <a:gd name="connsiteX8" fmla="*/ 4324350 w 5238750"/>
                <a:gd name="connsiteY8" fmla="*/ 3716338 h 4910138"/>
                <a:gd name="connsiteX9" fmla="*/ 4298950 w 5238750"/>
                <a:gd name="connsiteY9" fmla="*/ 4592638 h 4910138"/>
                <a:gd name="connsiteX10" fmla="*/ 2444750 w 5238750"/>
                <a:gd name="connsiteY10" fmla="*/ 4656138 h 4910138"/>
                <a:gd name="connsiteX11" fmla="*/ 819150 w 5238750"/>
                <a:gd name="connsiteY11" fmla="*/ 4910138 h 4910138"/>
                <a:gd name="connsiteX12" fmla="*/ 781050 w 5238750"/>
                <a:gd name="connsiteY12" fmla="*/ 4186238 h 4910138"/>
                <a:gd name="connsiteX13" fmla="*/ 615950 w 5238750"/>
                <a:gd name="connsiteY13" fmla="*/ 3589338 h 4910138"/>
                <a:gd name="connsiteX14" fmla="*/ 374650 w 5238750"/>
                <a:gd name="connsiteY14" fmla="*/ 2928938 h 4910138"/>
                <a:gd name="connsiteX15" fmla="*/ 146050 w 5238750"/>
                <a:gd name="connsiteY15" fmla="*/ 2395538 h 4910138"/>
                <a:gd name="connsiteX16" fmla="*/ 0 w 5238750"/>
                <a:gd name="connsiteY16" fmla="*/ 1189038 h 4910138"/>
                <a:gd name="connsiteX17" fmla="*/ 571500 w 5238750"/>
                <a:gd name="connsiteY17" fmla="*/ 1125538 h 4910138"/>
                <a:gd name="connsiteX0" fmla="*/ 571500 w 5238750"/>
                <a:gd name="connsiteY0" fmla="*/ 1116013 h 4900613"/>
                <a:gd name="connsiteX1" fmla="*/ 495300 w 5238750"/>
                <a:gd name="connsiteY1" fmla="*/ 493713 h 4900613"/>
                <a:gd name="connsiteX2" fmla="*/ 2330450 w 5238750"/>
                <a:gd name="connsiteY2" fmla="*/ 201613 h 4900613"/>
                <a:gd name="connsiteX3" fmla="*/ 2597150 w 5238750"/>
                <a:gd name="connsiteY3" fmla="*/ 188913 h 4900613"/>
                <a:gd name="connsiteX4" fmla="*/ 4083844 w 5238750"/>
                <a:gd name="connsiteY4" fmla="*/ 0 h 4900613"/>
                <a:gd name="connsiteX5" fmla="*/ 4443412 w 5238750"/>
                <a:gd name="connsiteY5" fmla="*/ 80963 h 4900613"/>
                <a:gd name="connsiteX6" fmla="*/ 5238750 w 5238750"/>
                <a:gd name="connsiteY6" fmla="*/ 417513 h 4900613"/>
                <a:gd name="connsiteX7" fmla="*/ 4425950 w 5238750"/>
                <a:gd name="connsiteY7" fmla="*/ 3287713 h 4900613"/>
                <a:gd name="connsiteX8" fmla="*/ 4324350 w 5238750"/>
                <a:gd name="connsiteY8" fmla="*/ 3706813 h 4900613"/>
                <a:gd name="connsiteX9" fmla="*/ 4298950 w 5238750"/>
                <a:gd name="connsiteY9" fmla="*/ 4583113 h 4900613"/>
                <a:gd name="connsiteX10" fmla="*/ 2444750 w 5238750"/>
                <a:gd name="connsiteY10" fmla="*/ 4646613 h 4900613"/>
                <a:gd name="connsiteX11" fmla="*/ 819150 w 5238750"/>
                <a:gd name="connsiteY11" fmla="*/ 4900613 h 4900613"/>
                <a:gd name="connsiteX12" fmla="*/ 781050 w 5238750"/>
                <a:gd name="connsiteY12" fmla="*/ 4176713 h 4900613"/>
                <a:gd name="connsiteX13" fmla="*/ 615950 w 5238750"/>
                <a:gd name="connsiteY13" fmla="*/ 3579813 h 4900613"/>
                <a:gd name="connsiteX14" fmla="*/ 374650 w 5238750"/>
                <a:gd name="connsiteY14" fmla="*/ 2919413 h 4900613"/>
                <a:gd name="connsiteX15" fmla="*/ 146050 w 5238750"/>
                <a:gd name="connsiteY15" fmla="*/ 2386013 h 4900613"/>
                <a:gd name="connsiteX16" fmla="*/ 0 w 5238750"/>
                <a:gd name="connsiteY16" fmla="*/ 1179513 h 4900613"/>
                <a:gd name="connsiteX17" fmla="*/ 571500 w 5238750"/>
                <a:gd name="connsiteY17" fmla="*/ 1116013 h 4900613"/>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8950 w 5238750"/>
                <a:gd name="connsiteY9" fmla="*/ 458549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0" h="4902994">
                  <a:moveTo>
                    <a:pt x="571500" y="1118394"/>
                  </a:moveTo>
                  <a:lnTo>
                    <a:pt x="495300" y="496094"/>
                  </a:lnTo>
                  <a:lnTo>
                    <a:pt x="2330450" y="203994"/>
                  </a:lnTo>
                  <a:lnTo>
                    <a:pt x="2597150" y="191294"/>
                  </a:lnTo>
                  <a:lnTo>
                    <a:pt x="4083844" y="0"/>
                  </a:lnTo>
                  <a:lnTo>
                    <a:pt x="4443412" y="83344"/>
                  </a:lnTo>
                  <a:lnTo>
                    <a:pt x="5238750" y="419894"/>
                  </a:lnTo>
                  <a:lnTo>
                    <a:pt x="4425950" y="3290094"/>
                  </a:lnTo>
                  <a:lnTo>
                    <a:pt x="4324350" y="3709194"/>
                  </a:lnTo>
                  <a:lnTo>
                    <a:pt x="4298950" y="4585494"/>
                  </a:lnTo>
                  <a:lnTo>
                    <a:pt x="2444750" y="4648994"/>
                  </a:lnTo>
                  <a:lnTo>
                    <a:pt x="819150" y="4902994"/>
                  </a:lnTo>
                  <a:lnTo>
                    <a:pt x="781050" y="4179094"/>
                  </a:lnTo>
                  <a:lnTo>
                    <a:pt x="615950" y="3582194"/>
                  </a:lnTo>
                  <a:lnTo>
                    <a:pt x="374650" y="2921794"/>
                  </a:lnTo>
                  <a:lnTo>
                    <a:pt x="146050" y="2388394"/>
                  </a:lnTo>
                  <a:lnTo>
                    <a:pt x="0" y="1181894"/>
                  </a:lnTo>
                  <a:lnTo>
                    <a:pt x="571500" y="1118394"/>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chemeClr val="tx1"/>
                </a:solidFill>
                <a:latin typeface="Arial" charset="0"/>
                <a:ea typeface="ＭＳ Ｐゴシック" pitchFamily="50" charset="-128"/>
              </a:endParaRPr>
            </a:p>
          </p:txBody>
        </p:sp>
        <p:sp>
          <p:nvSpPr>
            <p:cNvPr id="53" name="Text Box 55"/>
            <p:cNvSpPr txBox="1">
              <a:spLocks noChangeAspect="1" noChangeArrowheads="1"/>
            </p:cNvSpPr>
            <p:nvPr/>
          </p:nvSpPr>
          <p:spPr bwMode="auto">
            <a:xfrm>
              <a:off x="3748457" y="2945738"/>
              <a:ext cx="257369" cy="1575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vert="eaVert" wrap="none" lIns="36000" tIns="18000" rIns="36000" bIns="18000" anchor="ctr" anchorCtr="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kumimoji="0" lang="en-US" altLang="ja-JP" sz="1200" dirty="0">
                  <a:effectLst>
                    <a:glow rad="38100">
                      <a:schemeClr val="bg1">
                        <a:alpha val="40000"/>
                      </a:schemeClr>
                    </a:glow>
                  </a:effectLst>
                  <a:latin typeface="ＭＳ ゴシック" pitchFamily="49" charset="-128"/>
                  <a:ea typeface="ＭＳ ゴシック" pitchFamily="49" charset="-128"/>
                </a:rPr>
                <a:t>Osaka</a:t>
              </a:r>
              <a:r>
                <a:rPr kumimoji="0" lang="ja-JP" altLang="en-US" sz="1200" dirty="0">
                  <a:effectLst>
                    <a:glow rad="38100">
                      <a:schemeClr val="bg1">
                        <a:alpha val="40000"/>
                      </a:schemeClr>
                    </a:glow>
                  </a:effectLst>
                  <a:latin typeface="ＭＳ ゴシック" pitchFamily="49" charset="-128"/>
                  <a:ea typeface="ＭＳ ゴシック" pitchFamily="49" charset="-128"/>
                </a:rPr>
                <a:t> </a:t>
              </a:r>
              <a:r>
                <a:rPr kumimoji="0" lang="en-US" altLang="ja-JP" sz="1200" dirty="0">
                  <a:effectLst>
                    <a:glow rad="38100">
                      <a:schemeClr val="bg1">
                        <a:alpha val="40000"/>
                      </a:schemeClr>
                    </a:glow>
                  </a:effectLst>
                  <a:latin typeface="ＭＳ ゴシック" pitchFamily="49" charset="-128"/>
                  <a:ea typeface="ＭＳ ゴシック" pitchFamily="49" charset="-128"/>
                </a:rPr>
                <a:t>Metro</a:t>
              </a:r>
              <a:r>
                <a:rPr kumimoji="0" lang="ja-JP" altLang="en-US" sz="1200" dirty="0">
                  <a:effectLst>
                    <a:glow rad="38100">
                      <a:schemeClr val="bg1">
                        <a:alpha val="40000"/>
                      </a:schemeClr>
                    </a:glow>
                  </a:effectLst>
                  <a:latin typeface="ＭＳ ゴシック" pitchFamily="49" charset="-128"/>
                  <a:ea typeface="ＭＳ ゴシック" pitchFamily="49" charset="-128"/>
                </a:rPr>
                <a:t> 御堂筋線</a:t>
              </a:r>
            </a:p>
          </p:txBody>
        </p:sp>
      </p:grpSp>
      <p:grpSp>
        <p:nvGrpSpPr>
          <p:cNvPr id="39" name="Group 59"/>
          <p:cNvGrpSpPr>
            <a:grpSpLocks/>
          </p:cNvGrpSpPr>
          <p:nvPr/>
        </p:nvGrpSpPr>
        <p:grpSpPr bwMode="auto">
          <a:xfrm>
            <a:off x="3465011" y="6343466"/>
            <a:ext cx="4279388" cy="297524"/>
            <a:chOff x="190" y="5494"/>
            <a:chExt cx="1468" cy="173"/>
          </a:xfrm>
        </p:grpSpPr>
        <p:sp>
          <p:nvSpPr>
            <p:cNvPr id="40" name="Rectangle 60"/>
            <p:cNvSpPr>
              <a:spLocks noChangeArrowheads="1"/>
            </p:cNvSpPr>
            <p:nvPr/>
          </p:nvSpPr>
          <p:spPr bwMode="auto">
            <a:xfrm>
              <a:off x="207" y="5599"/>
              <a:ext cx="1360" cy="68"/>
            </a:xfrm>
            <a:prstGeom prst="rect">
              <a:avLst/>
            </a:prstGeom>
            <a:solidFill>
              <a:srgbClr val="00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 name="Rectangle 61"/>
            <p:cNvSpPr>
              <a:spLocks noChangeArrowheads="1"/>
            </p:cNvSpPr>
            <p:nvPr/>
          </p:nvSpPr>
          <p:spPr bwMode="auto">
            <a:xfrm>
              <a:off x="207" y="5633"/>
              <a:ext cx="680" cy="34"/>
            </a:xfrm>
            <a:prstGeom prst="rect">
              <a:avLst/>
            </a:prstGeom>
            <a:solidFill>
              <a:srgbClr val="FFFFFF"/>
            </a:solidFill>
            <a:ln w="6350">
              <a:solidFill>
                <a:schemeClr val="tx1"/>
              </a:solidFill>
              <a:miter lim="800000"/>
              <a:headEnd/>
              <a:tailEnd/>
            </a:ln>
          </p:spPr>
          <p:txBody>
            <a:bodyPr anchor="ctr" anchorCtr="1"/>
            <a:lstStyle/>
            <a:p>
              <a:endParaRPr lang="ja-JP" altLang="en-US"/>
            </a:p>
          </p:txBody>
        </p:sp>
        <p:sp>
          <p:nvSpPr>
            <p:cNvPr id="42" name="Rectangle 62"/>
            <p:cNvSpPr>
              <a:spLocks noChangeArrowheads="1"/>
            </p:cNvSpPr>
            <p:nvPr/>
          </p:nvSpPr>
          <p:spPr bwMode="auto">
            <a:xfrm>
              <a:off x="887" y="5599"/>
              <a:ext cx="680" cy="34"/>
            </a:xfrm>
            <a:prstGeom prst="rect">
              <a:avLst/>
            </a:prstGeom>
            <a:solidFill>
              <a:srgbClr val="FFFFFF"/>
            </a:solidFill>
            <a:ln w="6350">
              <a:solidFill>
                <a:schemeClr val="tx1"/>
              </a:solidFill>
              <a:miter lim="800000"/>
              <a:headEnd/>
              <a:tailEnd/>
            </a:ln>
          </p:spPr>
          <p:txBody>
            <a:bodyPr anchor="ctr" anchorCtr="1"/>
            <a:lstStyle/>
            <a:p>
              <a:endParaRPr lang="ja-JP" altLang="en-US"/>
            </a:p>
          </p:txBody>
        </p:sp>
        <p:sp>
          <p:nvSpPr>
            <p:cNvPr id="43" name="Text Box 63"/>
            <p:cNvSpPr txBox="1">
              <a:spLocks noChangeArrowheads="1"/>
            </p:cNvSpPr>
            <p:nvPr/>
          </p:nvSpPr>
          <p:spPr bwMode="auto">
            <a:xfrm>
              <a:off x="190" y="5494"/>
              <a:ext cx="3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36000" anchor="ctr" anchorCtr="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kumimoji="0" lang="en-US" altLang="ja-JP" sz="1000" dirty="0">
                  <a:latin typeface="ＭＳ ゴシック" pitchFamily="49" charset="-128"/>
                  <a:ea typeface="ＭＳ ゴシック" pitchFamily="49" charset="-128"/>
                </a:rPr>
                <a:t>0</a:t>
              </a:r>
            </a:p>
          </p:txBody>
        </p:sp>
        <p:sp>
          <p:nvSpPr>
            <p:cNvPr id="44" name="Text Box 64"/>
            <p:cNvSpPr txBox="1">
              <a:spLocks noChangeArrowheads="1"/>
            </p:cNvSpPr>
            <p:nvPr/>
          </p:nvSpPr>
          <p:spPr bwMode="auto">
            <a:xfrm>
              <a:off x="814" y="5494"/>
              <a:ext cx="14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36000" anchor="ctr" anchorCtr="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kumimoji="0" lang="en-US" altLang="ja-JP" sz="1000">
                  <a:latin typeface="ＭＳ ゴシック" pitchFamily="49" charset="-128"/>
                  <a:ea typeface="ＭＳ ゴシック" pitchFamily="49" charset="-128"/>
                </a:rPr>
                <a:t>500m</a:t>
              </a:r>
            </a:p>
          </p:txBody>
        </p:sp>
        <p:sp>
          <p:nvSpPr>
            <p:cNvPr id="45" name="Text Box 65"/>
            <p:cNvSpPr txBox="1">
              <a:spLocks noChangeArrowheads="1"/>
            </p:cNvSpPr>
            <p:nvPr/>
          </p:nvSpPr>
          <p:spPr bwMode="auto">
            <a:xfrm>
              <a:off x="1475" y="5494"/>
              <a:ext cx="18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36000" anchor="ctr" anchorCtr="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kumimoji="0" lang="en-US" altLang="ja-JP" sz="1000">
                  <a:latin typeface="ＭＳ ゴシック" pitchFamily="49" charset="-128"/>
                  <a:ea typeface="ＭＳ ゴシック" pitchFamily="49" charset="-128"/>
                </a:rPr>
                <a:t>1000m</a:t>
              </a:r>
            </a:p>
          </p:txBody>
        </p:sp>
      </p:grpSp>
      <p:pic>
        <p:nvPicPr>
          <p:cNvPr id="46" name="図 45"/>
          <p:cNvPicPr>
            <a:picLocks noChangeAspect="1"/>
          </p:cNvPicPr>
          <p:nvPr/>
        </p:nvPicPr>
        <p:blipFill>
          <a:blip r:embed="rId4"/>
          <a:stretch>
            <a:fillRect/>
          </a:stretch>
        </p:blipFill>
        <p:spPr>
          <a:xfrm>
            <a:off x="7051935" y="5890876"/>
            <a:ext cx="2493480" cy="390178"/>
          </a:xfrm>
          <a:prstGeom prst="rect">
            <a:avLst/>
          </a:prstGeom>
        </p:spPr>
      </p:pic>
      <p:sp>
        <p:nvSpPr>
          <p:cNvPr id="32" name="テキスト ボックス 31">
            <a:extLst>
              <a:ext uri="{FF2B5EF4-FFF2-40B4-BE49-F238E27FC236}">
                <a16:creationId xmlns:a16="http://schemas.microsoft.com/office/drawing/2014/main" id="{F3653C1C-FEB3-4B28-90AF-857F9E7CAC81}"/>
              </a:ext>
            </a:extLst>
          </p:cNvPr>
          <p:cNvSpPr txBox="1"/>
          <p:nvPr/>
        </p:nvSpPr>
        <p:spPr>
          <a:xfrm>
            <a:off x="0" y="0"/>
            <a:ext cx="9906000" cy="433196"/>
          </a:xfrm>
          <a:prstGeom prst="rect">
            <a:avLst/>
          </a:prstGeom>
          <a:solidFill>
            <a:srgbClr val="0070C0"/>
          </a:solidFill>
          <a:ln>
            <a:noFill/>
          </a:ln>
        </p:spPr>
        <p:txBody>
          <a:bodyPr wrap="square" rtlCol="0">
            <a:spAutoFit/>
          </a:bodyPr>
          <a:lstStyle>
            <a:defPPr>
              <a:defRPr lang="ja-JP"/>
            </a:defPPr>
            <a:lvl1pPr algn="ctr">
              <a:defRPr sz="2000" b="1">
                <a:solidFill>
                  <a:schemeClr val="bg1"/>
                </a:solidFill>
                <a:latin typeface="Meiryo UI" panose="020B0604030504040204" pitchFamily="50" charset="-128"/>
                <a:ea typeface="Meiryo UI" panose="020B0604030504040204" pitchFamily="50" charset="-128"/>
              </a:defRPr>
            </a:lvl1pPr>
          </a:lstStyle>
          <a:p>
            <a:r>
              <a:rPr lang="ja-JP" altLang="en-US" sz="2215" dirty="0" smtClean="0"/>
              <a:t>新大阪駅周辺地域の区域（</a:t>
            </a:r>
            <a:r>
              <a:rPr lang="ja-JP" altLang="en-US" sz="2215" dirty="0"/>
              <a:t>素案）</a:t>
            </a:r>
          </a:p>
        </p:txBody>
      </p:sp>
      <p:sp>
        <p:nvSpPr>
          <p:cNvPr id="34" name="AutoShape 37"/>
          <p:cNvSpPr>
            <a:spLocks noChangeAspect="1" noChangeArrowheads="1"/>
          </p:cNvSpPr>
          <p:nvPr/>
        </p:nvSpPr>
        <p:spPr bwMode="auto">
          <a:xfrm>
            <a:off x="4472869" y="1634792"/>
            <a:ext cx="310793" cy="1812736"/>
          </a:xfrm>
          <a:prstGeom prst="roundRect">
            <a:avLst>
              <a:gd name="adj" fmla="val 50000"/>
            </a:avLst>
          </a:prstGeom>
          <a:noFill/>
          <a:ln w="15875">
            <a:noFill/>
            <a:round/>
            <a:headEnd/>
            <a:tailEnd/>
          </a:ln>
        </p:spPr>
        <p:txBody>
          <a:bodyPr vert="eaVert" wrap="none" lIns="18000" tIns="18000" rIns="18000" bIns="18000" anchor="ctr" anchorCtr="1">
            <a:spAutoFit/>
          </a:bodyPr>
          <a:lstStyle/>
          <a:p>
            <a:pPr algn="ctr" eaLnBrk="0" hangingPunct="0"/>
            <a:r>
              <a:rPr lang="ja-JP" altLang="en-US" sz="1200" dirty="0" smtClean="0">
                <a:latin typeface="ＭＳ ゴシック" pitchFamily="49" charset="-128"/>
                <a:ea typeface="ＭＳ ゴシック" pitchFamily="49" charset="-128"/>
              </a:rPr>
              <a:t> 国道</a:t>
            </a:r>
            <a:r>
              <a:rPr lang="en-US" altLang="ja-JP" sz="1200" dirty="0" smtClean="0">
                <a:latin typeface="ＭＳ ゴシック" pitchFamily="49" charset="-128"/>
                <a:ea typeface="ＭＳ ゴシック" pitchFamily="49" charset="-128"/>
              </a:rPr>
              <a:t>423</a:t>
            </a:r>
            <a:r>
              <a:rPr lang="ja-JP" altLang="en-US" sz="1200" dirty="0" smtClean="0">
                <a:latin typeface="ＭＳ ゴシック" pitchFamily="49" charset="-128"/>
                <a:ea typeface="ＭＳ ゴシック" pitchFamily="49" charset="-128"/>
              </a:rPr>
              <a:t>号（新御堂筋）</a:t>
            </a:r>
            <a:endParaRPr lang="ja-JP" altLang="en-US" sz="1200" dirty="0">
              <a:latin typeface="ＭＳ ゴシック" pitchFamily="49" charset="-128"/>
              <a:ea typeface="ＭＳ ゴシック" pitchFamily="49" charset="-128"/>
            </a:endParaRPr>
          </a:p>
        </p:txBody>
      </p:sp>
      <p:sp>
        <p:nvSpPr>
          <p:cNvPr id="57" name="テキスト ボックス 56"/>
          <p:cNvSpPr txBox="1"/>
          <p:nvPr/>
        </p:nvSpPr>
        <p:spPr>
          <a:xfrm>
            <a:off x="6980391" y="1013968"/>
            <a:ext cx="1229824" cy="369332"/>
          </a:xfrm>
          <a:prstGeom prst="rect">
            <a:avLst/>
          </a:prstGeom>
          <a:noFill/>
        </p:spPr>
        <p:txBody>
          <a:bodyPr wrap="none" rtlCol="0">
            <a:spAutoFit/>
          </a:bodyPr>
          <a:lstStyle/>
          <a:p>
            <a:r>
              <a:rPr kumimoji="1" lang="ja-JP" altLang="en-US" b="1" dirty="0" smtClean="0"/>
              <a:t>（</a:t>
            </a:r>
            <a:r>
              <a:rPr kumimoji="1" lang="en-US" altLang="ja-JP" b="1" dirty="0" smtClean="0"/>
              <a:t>114ha</a:t>
            </a:r>
            <a:r>
              <a:rPr kumimoji="1" lang="ja-JP" altLang="en-US" b="1" dirty="0" smtClean="0"/>
              <a:t>）</a:t>
            </a:r>
            <a:endParaRPr kumimoji="1" lang="ja-JP" altLang="en-US" b="1" dirty="0"/>
          </a:p>
        </p:txBody>
      </p:sp>
      <p:sp>
        <p:nvSpPr>
          <p:cNvPr id="30" name="テキスト ボックス 29"/>
          <p:cNvSpPr txBox="1"/>
          <p:nvPr/>
        </p:nvSpPr>
        <p:spPr>
          <a:xfrm>
            <a:off x="9365127" y="6488668"/>
            <a:ext cx="557285" cy="369332"/>
          </a:xfrm>
          <a:prstGeom prst="rect">
            <a:avLst/>
          </a:prstGeom>
          <a:noFill/>
        </p:spPr>
        <p:txBody>
          <a:bodyPr wrap="square" rtlCol="0">
            <a:spAutoFit/>
          </a:bodyPr>
          <a:lstStyle/>
          <a:p>
            <a:pPr algn="r"/>
            <a:r>
              <a:rPr kumimoji="1" lang="en-US" altLang="ja-JP" dirty="0" smtClean="0"/>
              <a:t>7</a:t>
            </a:r>
            <a:endParaRPr kumimoji="1" lang="ja-JP" altLang="en-US" dirty="0"/>
          </a:p>
        </p:txBody>
      </p:sp>
    </p:spTree>
    <p:extLst>
      <p:ext uri="{BB962C8B-B14F-4D97-AF65-F5344CB8AC3E}">
        <p14:creationId xmlns:p14="http://schemas.microsoft.com/office/powerpoint/2010/main" val="494975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テキスト ボックス 3"/>
          <p:cNvSpPr txBox="1"/>
          <p:nvPr/>
        </p:nvSpPr>
        <p:spPr>
          <a:xfrm>
            <a:off x="9365127" y="6446464"/>
            <a:ext cx="557285" cy="369332"/>
          </a:xfrm>
          <a:prstGeom prst="rect">
            <a:avLst/>
          </a:prstGeom>
          <a:noFill/>
        </p:spPr>
        <p:txBody>
          <a:bodyPr wrap="square" rtlCol="0">
            <a:spAutoFit/>
          </a:bodyPr>
          <a:lstStyle/>
          <a:p>
            <a:pPr algn="r"/>
            <a:r>
              <a:rPr kumimoji="1" lang="en-US" altLang="ja-JP" dirty="0" smtClean="0"/>
              <a:t>8</a:t>
            </a:r>
            <a:endParaRPr kumimoji="1" lang="ja-JP" altLang="en-US" dirty="0"/>
          </a:p>
        </p:txBody>
      </p:sp>
    </p:spTree>
    <p:extLst>
      <p:ext uri="{BB962C8B-B14F-4D97-AF65-F5344CB8AC3E}">
        <p14:creationId xmlns:p14="http://schemas.microsoft.com/office/powerpoint/2010/main" val="1005636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3767</TotalTime>
  <Words>859</Words>
  <PresentationFormat>A4 210 x 297 mm</PresentationFormat>
  <Paragraphs>67</Paragraphs>
  <Slides>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Meiryo UI</vt: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2022-06-15T05:23:48Z</cp:lastPrinted>
  <dcterms:created xsi:type="dcterms:W3CDTF">2022-02-17T02:31:48Z</dcterms:created>
  <dcterms:modified xsi:type="dcterms:W3CDTF">2022-06-15T05:24:55Z</dcterms:modified>
</cp:coreProperties>
</file>