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7" r:id="rId4"/>
    <p:sldId id="262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276" y="-29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5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1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08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86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75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56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5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41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52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7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1E64-7950-4C3C-A47F-25481EC147E0}" type="datetimeFigureOut">
              <a:rPr kumimoji="1" lang="ja-JP" altLang="en-US" smtClean="0"/>
              <a:t>2022/6/15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A2B0-AAA5-4C41-85EE-5287B33C4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3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19519" y="2485465"/>
            <a:ext cx="7250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 smtClean="0"/>
          </a:p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 smtClean="0"/>
              <a:t>これまでの取組みの経過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14229" y="295835"/>
            <a:ext cx="111386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/>
              <a:t>資料１</a:t>
            </a:r>
            <a:endParaRPr kumimoji="1" lang="en-US" altLang="ja-JP" sz="1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365127" y="6447724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229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2008188" y="459662"/>
            <a:ext cx="6098368" cy="321773"/>
          </a:xfrm>
          <a:prstGeom prst="roundRect">
            <a:avLst>
              <a:gd name="adj" fmla="val 3087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2008188" y="2682698"/>
            <a:ext cx="6098368" cy="2803480"/>
          </a:xfrm>
          <a:prstGeom prst="roundRect">
            <a:avLst>
              <a:gd name="adj" fmla="val 622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008188" y="1037231"/>
            <a:ext cx="6098368" cy="1379276"/>
          </a:xfrm>
          <a:prstGeom prst="roundRect">
            <a:avLst>
              <a:gd name="adj" fmla="val 12492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9616" y="-3588"/>
            <a:ext cx="991561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これまで</a:t>
            </a:r>
            <a:r>
              <a:rPr kumimoji="1" lang="ja-JP" altLang="en-US" b="1" smtClean="0">
                <a:solidFill>
                  <a:schemeClr val="bg1"/>
                </a:solidFill>
                <a:latin typeface="+mn-ea"/>
              </a:rPr>
              <a:t>の取組み</a:t>
            </a:r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のおおまかな経過</a:t>
            </a:r>
            <a:endParaRPr kumimoji="1" lang="ja-JP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曲折矢印 10"/>
          <p:cNvSpPr/>
          <p:nvPr/>
        </p:nvSpPr>
        <p:spPr>
          <a:xfrm flipV="1">
            <a:off x="5352253" y="6364972"/>
            <a:ext cx="364264" cy="230778"/>
          </a:xfrm>
          <a:prstGeom prst="bentArrow">
            <a:avLst>
              <a:gd name="adj1" fmla="val 13927"/>
              <a:gd name="adj2" fmla="val 172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70888" y="6309723"/>
            <a:ext cx="214312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/>
              <a:t>内閣府への申出へ</a:t>
            </a:r>
            <a:endParaRPr kumimoji="1" lang="en-US" altLang="ja-JP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365127" y="6420428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8188" y="412103"/>
            <a:ext cx="7897812" cy="5967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kumimoji="1" lang="en-US" altLang="ja-JP" sz="1600" dirty="0" smtClean="0"/>
              <a:t>2018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8</a:t>
            </a:r>
            <a:r>
              <a:rPr kumimoji="1" lang="ja-JP" altLang="en-US" sz="1600" dirty="0" smtClean="0"/>
              <a:t>月　</a:t>
            </a:r>
            <a:r>
              <a:rPr kumimoji="1" lang="ja-JP" altLang="en-US" sz="1600" dirty="0"/>
              <a:t>都市</a:t>
            </a:r>
            <a:r>
              <a:rPr kumimoji="1" lang="ja-JP" altLang="en-US" sz="1600" dirty="0" smtClean="0"/>
              <a:t>再生緊急整備地域の候補地域として公表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b="1" dirty="0" smtClean="0"/>
              <a:t>まちづくり方針の骨格の作成（第</a:t>
            </a:r>
            <a:r>
              <a:rPr kumimoji="1" lang="en-US" altLang="ja-JP" sz="1600" b="1" dirty="0" smtClean="0"/>
              <a:t>1</a:t>
            </a:r>
            <a:r>
              <a:rPr kumimoji="1" lang="ja-JP" altLang="en-US" sz="1600" b="1" dirty="0" smtClean="0"/>
              <a:t>回～第</a:t>
            </a:r>
            <a:r>
              <a:rPr kumimoji="1" lang="en-US" altLang="ja-JP" sz="1600" b="1" dirty="0" smtClean="0"/>
              <a:t>3</a:t>
            </a:r>
            <a:r>
              <a:rPr kumimoji="1" lang="ja-JP" altLang="en-US" sz="1600" b="1" dirty="0" smtClean="0"/>
              <a:t>回検討協議会）</a:t>
            </a:r>
            <a:endParaRPr kumimoji="1" lang="en-US" altLang="ja-JP" sz="1600" b="1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2019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smtClean="0"/>
              <a:t>月～</a:t>
            </a:r>
            <a:r>
              <a:rPr kumimoji="1" lang="en-US" altLang="ja-JP" sz="1600" dirty="0" smtClean="0"/>
              <a:t>2020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smtClean="0"/>
              <a:t>月</a:t>
            </a:r>
            <a:endParaRPr kumimoji="1" lang="en-US" altLang="ja-JP" sz="1600" dirty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　・新大阪駅周辺地域が担うべき役割、導入すべき機能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2020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3</a:t>
            </a:r>
            <a:r>
              <a:rPr kumimoji="1" lang="ja-JP" altLang="en-US" sz="1600" dirty="0" smtClean="0"/>
              <a:t>月　まちづくり方針の骨格の公表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b="1" dirty="0" smtClean="0"/>
              <a:t>まちづくり方針</a:t>
            </a:r>
            <a:r>
              <a:rPr kumimoji="1" lang="en-US" altLang="ja-JP" sz="1600" b="1" dirty="0" smtClean="0"/>
              <a:t>2022</a:t>
            </a:r>
            <a:r>
              <a:rPr kumimoji="1" lang="ja-JP" altLang="en-US" sz="1600" b="1" dirty="0" smtClean="0"/>
              <a:t>の作成（第</a:t>
            </a:r>
            <a:r>
              <a:rPr kumimoji="1" lang="en-US" altLang="ja-JP" sz="1600" b="1" dirty="0" smtClean="0"/>
              <a:t>4</a:t>
            </a:r>
            <a:r>
              <a:rPr kumimoji="1" lang="ja-JP" altLang="en-US" sz="1600" b="1" dirty="0" smtClean="0"/>
              <a:t>回～第</a:t>
            </a:r>
            <a:r>
              <a:rPr kumimoji="1" lang="en-US" altLang="ja-JP" sz="1600" b="1" dirty="0" smtClean="0"/>
              <a:t>6</a:t>
            </a:r>
            <a:r>
              <a:rPr kumimoji="1" lang="ja-JP" altLang="en-US" sz="1600" b="1" dirty="0" smtClean="0"/>
              <a:t>回検討協議会）</a:t>
            </a:r>
            <a:endParaRPr kumimoji="1" lang="en-US" altLang="ja-JP" sz="1600" b="1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2020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10</a:t>
            </a:r>
            <a:r>
              <a:rPr kumimoji="1" lang="ja-JP" altLang="en-US" sz="1600" dirty="0" smtClean="0"/>
              <a:t>月～</a:t>
            </a:r>
            <a:r>
              <a:rPr kumimoji="1" lang="en-US" altLang="ja-JP" sz="1600" dirty="0" smtClean="0"/>
              <a:t>2022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2</a:t>
            </a:r>
            <a:r>
              <a:rPr kumimoji="1" lang="ja-JP" altLang="en-US" sz="1600" dirty="0" smtClean="0"/>
              <a:t>月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・交通結節施設や大規模交流施設などの機能の検討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・新型コロナ危機による社会変化など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・民間都市開発のプロモーション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→　</a:t>
            </a:r>
            <a:r>
              <a:rPr kumimoji="1" lang="ja-JP" altLang="en-US" sz="1600" u="sng" dirty="0" smtClean="0"/>
              <a:t>新大阪駅エリアの民間</a:t>
            </a:r>
            <a:r>
              <a:rPr kumimoji="1" lang="ja-JP" altLang="en-US" sz="1600" u="sng" dirty="0"/>
              <a:t>都市開発</a:t>
            </a:r>
            <a:r>
              <a:rPr kumimoji="1" lang="ja-JP" altLang="en-US" sz="1600" u="sng" dirty="0" smtClean="0"/>
              <a:t>の機運の高まり</a:t>
            </a:r>
            <a:endParaRPr kumimoji="1" lang="en-US" altLang="ja-JP" sz="1600" u="sng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・まちづくり方針</a:t>
            </a:r>
            <a:r>
              <a:rPr kumimoji="1" lang="en-US" altLang="ja-JP" sz="1600" dirty="0" smtClean="0"/>
              <a:t>2022</a:t>
            </a:r>
            <a:r>
              <a:rPr kumimoji="1" lang="ja-JP" altLang="en-US" sz="1600" dirty="0" smtClean="0"/>
              <a:t>（素案）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b="1" dirty="0" smtClean="0"/>
              <a:t>　</a:t>
            </a:r>
            <a:r>
              <a:rPr kumimoji="1" lang="en-US" altLang="ja-JP" sz="1600" b="1" u="sng" dirty="0" smtClean="0"/>
              <a:t>2022</a:t>
            </a:r>
            <a:r>
              <a:rPr kumimoji="1" lang="ja-JP" altLang="en-US" sz="1600" b="1" u="sng" dirty="0" smtClean="0"/>
              <a:t>年</a:t>
            </a:r>
            <a:r>
              <a:rPr kumimoji="1" lang="en-US" altLang="ja-JP" sz="1600" b="1" u="sng" dirty="0" smtClean="0"/>
              <a:t>6</a:t>
            </a:r>
            <a:r>
              <a:rPr kumimoji="1" lang="ja-JP" altLang="en-US" sz="1600" b="1" u="sng" dirty="0" smtClean="0"/>
              <a:t>月</a:t>
            </a:r>
            <a:r>
              <a:rPr kumimoji="1" lang="en-US" altLang="ja-JP" sz="1600" b="1" u="sng" dirty="0" smtClean="0"/>
              <a:t>14</a:t>
            </a:r>
            <a:r>
              <a:rPr kumimoji="1" lang="ja-JP" altLang="en-US" sz="1600" b="1" u="sng" dirty="0" smtClean="0"/>
              <a:t>日　まちづくり方針</a:t>
            </a:r>
            <a:r>
              <a:rPr kumimoji="1" lang="en-US" altLang="ja-JP" sz="1600" b="1" u="sng" dirty="0" smtClean="0"/>
              <a:t>2022</a:t>
            </a:r>
            <a:r>
              <a:rPr kumimoji="1" lang="ja-JP" altLang="en-US" sz="1600" b="1" u="sng" dirty="0" smtClean="0"/>
              <a:t>の公表</a:t>
            </a:r>
            <a:endParaRPr kumimoji="1" lang="en-US" altLang="ja-JP" sz="1600" b="1" u="sng" dirty="0" smtClean="0"/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</a:pPr>
            <a:r>
              <a:rPr kumimoji="1" lang="ja-JP" altLang="en-US" sz="1600" dirty="0" smtClean="0"/>
              <a:t>　　　　　　　　　　　　↓</a:t>
            </a:r>
            <a:endParaRPr kumimoji="1" lang="en-US" altLang="ja-JP" sz="1600" dirty="0" smtClean="0"/>
          </a:p>
          <a:p>
            <a:pPr>
              <a:lnSpc>
                <a:spcPts val="2100"/>
              </a:lnSpc>
            </a:pPr>
            <a:r>
              <a:rPr kumimoji="1" lang="en-US" altLang="ja-JP" sz="1600" b="1" u="sng" dirty="0" smtClean="0"/>
              <a:t>2022</a:t>
            </a:r>
            <a:r>
              <a:rPr kumimoji="1" lang="ja-JP" altLang="en-US" sz="1600" b="1" u="sng" dirty="0" smtClean="0"/>
              <a:t>年</a:t>
            </a:r>
            <a:r>
              <a:rPr kumimoji="1" lang="en-US" altLang="ja-JP" sz="1600" b="1" u="sng" dirty="0" smtClean="0"/>
              <a:t>6</a:t>
            </a:r>
            <a:r>
              <a:rPr kumimoji="1" lang="ja-JP" altLang="en-US" sz="1600" b="1" u="sng" dirty="0" smtClean="0"/>
              <a:t>月</a:t>
            </a:r>
            <a:r>
              <a:rPr kumimoji="1" lang="en-US" altLang="ja-JP" sz="1600" b="1" u="sng" dirty="0" smtClean="0"/>
              <a:t>20</a:t>
            </a:r>
            <a:r>
              <a:rPr kumimoji="1" lang="ja-JP" altLang="en-US" sz="1600" b="1" u="sng" dirty="0" smtClean="0"/>
              <a:t>日　第</a:t>
            </a:r>
            <a:r>
              <a:rPr kumimoji="1" lang="en-US" altLang="ja-JP" sz="1600" b="1" u="sng" dirty="0" smtClean="0"/>
              <a:t>7</a:t>
            </a:r>
            <a:r>
              <a:rPr kumimoji="1" lang="ja-JP" altLang="en-US" sz="1600" b="1" u="sng" dirty="0" smtClean="0"/>
              <a:t>回協議会　新大阪駅エリアにおける都市再生緊急整備地域の</a:t>
            </a:r>
            <a:endParaRPr kumimoji="1" lang="en-US" altLang="ja-JP" sz="1600" b="1" u="sng" dirty="0" smtClean="0"/>
          </a:p>
          <a:p>
            <a:pPr>
              <a:lnSpc>
                <a:spcPts val="2100"/>
              </a:lnSpc>
            </a:pPr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　　　　　　　　　　　　　</a:t>
            </a:r>
            <a:r>
              <a:rPr kumimoji="1" lang="ja-JP" altLang="en-US" sz="1600" b="1" u="sng" dirty="0" smtClean="0"/>
              <a:t>地域整備方針及び区域（素案）の議論</a:t>
            </a:r>
            <a:endParaRPr kumimoji="1" lang="en-US" altLang="ja-JP" sz="1600" b="1" u="sng" dirty="0"/>
          </a:p>
        </p:txBody>
      </p:sp>
    </p:spTree>
    <p:extLst>
      <p:ext uri="{BB962C8B-B14F-4D97-AF65-F5344CB8AC3E}">
        <p14:creationId xmlns:p14="http://schemas.microsoft.com/office/powerpoint/2010/main" val="257245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テキスト ボックス 236"/>
          <p:cNvSpPr txBox="1"/>
          <p:nvPr/>
        </p:nvSpPr>
        <p:spPr>
          <a:xfrm>
            <a:off x="167214" y="6325518"/>
            <a:ext cx="962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十三と淡路のエリア計画については、新大阪連絡線や阪急高架化・柴島浄水場のダウンサイジング等の基盤整備の</a:t>
            </a:r>
            <a:endParaRPr kumimoji="1" lang="en-US" altLang="ja-JP" sz="1400" dirty="0"/>
          </a:p>
          <a:p>
            <a:r>
              <a:rPr kumimoji="1" lang="ja-JP" altLang="en-US" sz="1400" dirty="0"/>
              <a:t>　計画を踏まえつつ、民間都市開発の機運の醸成を図りながら検討を進める。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A6E1D98-DAF9-4B93-A220-94554A842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068025"/>
              </p:ext>
            </p:extLst>
          </p:nvPr>
        </p:nvGraphicFramePr>
        <p:xfrm>
          <a:off x="239358" y="424833"/>
          <a:ext cx="9598368" cy="5835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459">
                  <a:extLst>
                    <a:ext uri="{9D8B030D-6E8A-4147-A177-3AD203B41FA5}">
                      <a16:colId xmlns:a16="http://schemas.microsoft.com/office/drawing/2014/main" val="2942706583"/>
                    </a:ext>
                  </a:extLst>
                </a:gridCol>
                <a:gridCol w="1717255">
                  <a:extLst>
                    <a:ext uri="{9D8B030D-6E8A-4147-A177-3AD203B41FA5}">
                      <a16:colId xmlns:a16="http://schemas.microsoft.com/office/drawing/2014/main" val="3174725740"/>
                    </a:ext>
                  </a:extLst>
                </a:gridCol>
                <a:gridCol w="3273265">
                  <a:extLst>
                    <a:ext uri="{9D8B030D-6E8A-4147-A177-3AD203B41FA5}">
                      <a16:colId xmlns:a16="http://schemas.microsoft.com/office/drawing/2014/main" val="623268564"/>
                    </a:ext>
                  </a:extLst>
                </a:gridCol>
                <a:gridCol w="3704389">
                  <a:extLst>
                    <a:ext uri="{9D8B030D-6E8A-4147-A177-3AD203B41FA5}">
                      <a16:colId xmlns:a16="http://schemas.microsoft.com/office/drawing/2014/main" val="2314540510"/>
                    </a:ext>
                  </a:extLst>
                </a:gridCol>
              </a:tblGrid>
              <a:tr h="493144">
                <a:tc>
                  <a:txBody>
                    <a:bodyPr/>
                    <a:lstStyle/>
                    <a:p>
                      <a:pPr algn="ctr"/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　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249036"/>
                  </a:ext>
                </a:extLst>
              </a:tr>
              <a:tr h="67054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551330"/>
                  </a:ext>
                </a:extLst>
              </a:tr>
              <a:tr h="38185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96925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/>
                    </a:p>
                    <a:p>
                      <a:pPr algn="ctr"/>
                      <a:endParaRPr kumimoji="1" lang="en-US" altLang="ja-JP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470308"/>
                  </a:ext>
                </a:extLst>
              </a:tr>
              <a:tr h="3857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新大阪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連絡線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44203"/>
                  </a:ext>
                </a:extLst>
              </a:tr>
              <a:tr h="2163773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463474"/>
                  </a:ext>
                </a:extLst>
              </a:tr>
              <a:tr h="1257635"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887139"/>
                  </a:ext>
                </a:extLst>
              </a:tr>
            </a:tbl>
          </a:graphicData>
        </a:graphic>
      </p:graphicFrame>
      <p:sp>
        <p:nvSpPr>
          <p:cNvPr id="57" name="角丸四角形 56"/>
          <p:cNvSpPr/>
          <p:nvPr/>
        </p:nvSpPr>
        <p:spPr>
          <a:xfrm>
            <a:off x="6189937" y="5523230"/>
            <a:ext cx="3473917" cy="5620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6" name="グループ化 205"/>
          <p:cNvGrpSpPr/>
          <p:nvPr/>
        </p:nvGrpSpPr>
        <p:grpSpPr>
          <a:xfrm>
            <a:off x="6984739" y="3715272"/>
            <a:ext cx="332116" cy="1995825"/>
            <a:chOff x="2536871" y="1214646"/>
            <a:chExt cx="332116" cy="650121"/>
          </a:xfrm>
        </p:grpSpPr>
        <p:sp>
          <p:nvSpPr>
            <p:cNvPr id="207" name="下矢印 20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/>
            <p:cNvSpPr/>
            <p:nvPr/>
          </p:nvSpPr>
          <p:spPr>
            <a:xfrm>
              <a:off x="2614226" y="149376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2614226" y="139971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2614226" y="1308690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2614226" y="1214646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7733296" y="3967143"/>
            <a:ext cx="332116" cy="1309756"/>
            <a:chOff x="2536871" y="1378162"/>
            <a:chExt cx="332116" cy="486605"/>
          </a:xfrm>
        </p:grpSpPr>
        <p:sp>
          <p:nvSpPr>
            <p:cNvPr id="213" name="下矢印 212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2614226" y="1472206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/>
            <p:cNvSpPr/>
            <p:nvPr/>
          </p:nvSpPr>
          <p:spPr>
            <a:xfrm>
              <a:off x="2614226" y="1378162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6" name="グループ化 215"/>
          <p:cNvGrpSpPr/>
          <p:nvPr/>
        </p:nvGrpSpPr>
        <p:grpSpPr>
          <a:xfrm>
            <a:off x="5337070" y="4204100"/>
            <a:ext cx="622506" cy="1679035"/>
            <a:chOff x="2536871" y="1380998"/>
            <a:chExt cx="332116" cy="48376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7" name="下矢印 21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2614226" y="1475042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2614226" y="1380998"/>
              <a:ext cx="171137" cy="61183"/>
            </a:xfrm>
            <a:prstGeom prst="rect">
              <a:avLst/>
            </a:prstGeom>
            <a:grpFill/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8" name="直線コネクタ 7"/>
          <p:cNvCxnSpPr/>
          <p:nvPr/>
        </p:nvCxnSpPr>
        <p:spPr>
          <a:xfrm flipV="1">
            <a:off x="4499782" y="424833"/>
            <a:ext cx="0" cy="5881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-9616" y="45602"/>
            <a:ext cx="9915616" cy="349702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これまでの取組みの経過（都市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再生緊急整備地域検討協議会の経過</a:t>
            </a:r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など）</a:t>
            </a:r>
            <a:endParaRPr kumimoji="1" lang="ja-JP" altLang="en-US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73" name="直線矢印コネクタ 172">
            <a:extLst>
              <a:ext uri="{FF2B5EF4-FFF2-40B4-BE49-F238E27FC236}">
                <a16:creationId xmlns:a16="http://schemas.microsoft.com/office/drawing/2014/main" id="{54C23961-B1D6-4E0A-A1A6-4AB44E9E2D2B}"/>
              </a:ext>
            </a:extLst>
          </p:cNvPr>
          <p:cNvCxnSpPr>
            <a:cxnSpLocks/>
          </p:cNvCxnSpPr>
          <p:nvPr/>
        </p:nvCxnSpPr>
        <p:spPr>
          <a:xfrm>
            <a:off x="9266208" y="2239966"/>
            <a:ext cx="360000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174473" y="3425540"/>
            <a:ext cx="3438803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矢印コネクタ 191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6530340" y="2239966"/>
            <a:ext cx="2735868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矢印コネクタ 223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088129" y="5886884"/>
            <a:ext cx="4461451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1528119" y="5908677"/>
            <a:ext cx="3551722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プロジェクトの基礎検討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（新幹線新駅関連プロジェクト、民間都市開発プロジェクト）</a:t>
            </a:r>
          </a:p>
        </p:txBody>
      </p:sp>
      <p:sp>
        <p:nvSpPr>
          <p:cNvPr id="287" name="テキスト ボックス 28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6266017" y="5894242"/>
            <a:ext cx="294534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民間プロジェクト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準備・本格化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9" name="直線矢印コネクタ 288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7938091" y="5305983"/>
            <a:ext cx="1621467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</p:cNvCxnSpPr>
          <p:nvPr/>
        </p:nvCxnSpPr>
        <p:spPr>
          <a:xfrm>
            <a:off x="5191635" y="3847739"/>
            <a:ext cx="335619" cy="0"/>
          </a:xfrm>
          <a:prstGeom prst="straightConnector1">
            <a:avLst/>
          </a:prstGeom>
          <a:ln w="22225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12458" y="4266477"/>
            <a:ext cx="70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ション等</a:t>
            </a: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220013" y="1572893"/>
            <a:ext cx="963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リニア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中央新幹線</a:t>
            </a:r>
          </a:p>
        </p:txBody>
      </p:sp>
      <p:cxnSp>
        <p:nvCxnSpPr>
          <p:cNvPr id="254" name="直線矢印コネクタ 253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1088446" y="4322979"/>
            <a:ext cx="3991395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テキスト ボックス 263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2592179" y="3135779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9" name="テキスト ボックス 268"/>
          <p:cNvSpPr txBox="1"/>
          <p:nvPr/>
        </p:nvSpPr>
        <p:spPr>
          <a:xfrm>
            <a:off x="292428" y="1977589"/>
            <a:ext cx="769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北陸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新幹線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299591" y="1020045"/>
            <a:ext cx="9359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</a:t>
            </a:r>
          </a:p>
        </p:txBody>
      </p:sp>
      <p:sp>
        <p:nvSpPr>
          <p:cNvPr id="281" name="テキスト ボックス 280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1345902" y="4366117"/>
            <a:ext cx="1775292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国内外へ広く知ってもらう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8" name="直線矢印コネクタ 297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 flipV="1">
            <a:off x="1089007" y="1755949"/>
            <a:ext cx="6514464" cy="95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テキスト ボックス 29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4000481" y="1589759"/>
            <a:ext cx="1553094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000" dirty="0"/>
              <a:t>東京・名古屋間</a:t>
            </a:r>
            <a:endParaRPr kumimoji="1" lang="ja-JP" altLang="en-US" sz="1000" dirty="0"/>
          </a:p>
        </p:txBody>
      </p:sp>
      <p:cxnSp>
        <p:nvCxnSpPr>
          <p:cNvPr id="153" name="直線コネクタ 152"/>
          <p:cNvCxnSpPr/>
          <p:nvPr/>
        </p:nvCxnSpPr>
        <p:spPr>
          <a:xfrm>
            <a:off x="239358" y="4310275"/>
            <a:ext cx="950011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5157798" y="3500438"/>
            <a:ext cx="2944" cy="366054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4943276" y="3426743"/>
            <a:ext cx="151397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楕円 145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2917858" y="336089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3739318" y="3363340"/>
            <a:ext cx="144000" cy="144000"/>
          </a:xfrm>
          <a:prstGeom prst="ellipse">
            <a:avLst/>
          </a:prstGeom>
          <a:solidFill>
            <a:srgbClr val="A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248311" y="3033736"/>
            <a:ext cx="855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都市再生緊急整備地域検討協議会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187227" y="4595046"/>
            <a:ext cx="2029194" cy="461665"/>
            <a:chOff x="1356625" y="4823790"/>
            <a:chExt cx="2029194" cy="461665"/>
          </a:xfrm>
        </p:grpSpPr>
        <p:sp>
          <p:nvSpPr>
            <p:cNvPr id="72" name="大かっこ 71"/>
            <p:cNvSpPr/>
            <p:nvPr/>
          </p:nvSpPr>
          <p:spPr>
            <a:xfrm>
              <a:off x="1356625" y="4832669"/>
              <a:ext cx="1992509" cy="406517"/>
            </a:xfrm>
            <a:prstGeom prst="bracketPair">
              <a:avLst>
                <a:gd name="adj" fmla="val 607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148E167B-DF7B-4CA8-95AA-A595D38AE68B}"/>
                </a:ext>
              </a:extLst>
            </p:cNvPr>
            <p:cNvSpPr txBox="1"/>
            <p:nvPr/>
          </p:nvSpPr>
          <p:spPr>
            <a:xfrm>
              <a:off x="1420073" y="4823790"/>
              <a:ext cx="1965746" cy="4616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lang="ja-JP" altLang="en-US" sz="1000" dirty="0"/>
                <a:t>個別・小規模の意見交換</a:t>
              </a:r>
              <a:endParaRPr lang="en-US" altLang="ja-JP" sz="1000" dirty="0"/>
            </a:p>
            <a:p>
              <a:pPr algn="ctr"/>
              <a:r>
                <a:rPr lang="ja-JP" altLang="en-US" sz="1000" dirty="0"/>
                <a:t>会議などを活用した情報の拡散</a:t>
              </a:r>
              <a:endParaRPr lang="en-US" altLang="ja-JP" sz="1000" dirty="0"/>
            </a:p>
            <a:p>
              <a:pPr algn="ctr"/>
              <a:r>
                <a:rPr lang="ja-JP" altLang="en-US" sz="1000" dirty="0"/>
                <a:t>海外への情報発信手法の検討</a:t>
              </a:r>
              <a:endParaRPr kumimoji="1" lang="en-US" altLang="ja-JP" sz="1000" dirty="0"/>
            </a:p>
          </p:txBody>
        </p: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54C23961-B1D6-4E0A-A1A6-4AB44E9E2D2B}"/>
              </a:ext>
            </a:extLst>
          </p:cNvPr>
          <p:cNvCxnSpPr>
            <a:cxnSpLocks/>
          </p:cNvCxnSpPr>
          <p:nvPr/>
        </p:nvCxnSpPr>
        <p:spPr>
          <a:xfrm>
            <a:off x="9229618" y="1849787"/>
            <a:ext cx="490505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7642977" y="1847401"/>
            <a:ext cx="1584000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713114" y="1623436"/>
            <a:ext cx="1553094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000" dirty="0"/>
              <a:t>名古屋・大阪間</a:t>
            </a:r>
            <a:endParaRPr kumimoji="1" lang="ja-JP" altLang="en-US" sz="10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952502" y="2045783"/>
            <a:ext cx="838623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825231" y="1602157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573667" y="1057796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左岸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6410657" y="913491"/>
            <a:ext cx="818430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うめきた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先行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まちびらき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6999942" y="913228"/>
            <a:ext cx="861192" cy="595870"/>
            <a:chOff x="6699885" y="1628945"/>
            <a:chExt cx="861192" cy="595870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6699885" y="1886261"/>
              <a:ext cx="838623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万博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開催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62117E53-BB5B-44CC-8695-4DCF9608E598}"/>
                </a:ext>
              </a:extLst>
            </p:cNvPr>
            <p:cNvSpPr txBox="1"/>
            <p:nvPr/>
          </p:nvSpPr>
          <p:spPr>
            <a:xfrm>
              <a:off x="6722454" y="1628945"/>
              <a:ext cx="838623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578854" y="1071445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左岸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延伸部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027053" y="1052018"/>
            <a:ext cx="838623" cy="338554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なにわ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筋線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7801211" y="480575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年代～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88129" y="1926365"/>
            <a:ext cx="6006088" cy="307777"/>
            <a:chOff x="661159" y="2530698"/>
            <a:chExt cx="6006088" cy="307777"/>
          </a:xfrm>
        </p:grpSpPr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5828624" y="2530698"/>
              <a:ext cx="838623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北陸新幹線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事業化</a:t>
              </a:r>
            </a:p>
          </p:txBody>
        </p:sp>
        <p:cxnSp>
          <p:nvCxnSpPr>
            <p:cNvPr id="222" name="直線矢印コネクタ 221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61159" y="2837949"/>
              <a:ext cx="5442211" cy="0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FA2926BE-F9BD-43FB-9A9A-5159F5A7DF4A}"/>
                </a:ext>
              </a:extLst>
            </p:cNvPr>
            <p:cNvSpPr txBox="1"/>
            <p:nvPr/>
          </p:nvSpPr>
          <p:spPr>
            <a:xfrm>
              <a:off x="2973875" y="2621818"/>
              <a:ext cx="2197608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環境影響評価・事業化の手続き</a:t>
              </a:r>
            </a:p>
          </p:txBody>
        </p: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3388772" y="3131419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01694" y="5305983"/>
            <a:ext cx="95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新大阪駅周辺地域の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2191527" y="5135169"/>
            <a:ext cx="2111053" cy="588520"/>
            <a:chOff x="1024229" y="5658903"/>
            <a:chExt cx="2111053" cy="588520"/>
          </a:xfrm>
        </p:grpSpPr>
        <p:sp>
          <p:nvSpPr>
            <p:cNvPr id="105" name="角丸四角形 104"/>
            <p:cNvSpPr/>
            <p:nvPr/>
          </p:nvSpPr>
          <p:spPr>
            <a:xfrm>
              <a:off x="1170490" y="5658903"/>
              <a:ext cx="1855453" cy="588520"/>
            </a:xfrm>
            <a:prstGeom prst="roundRect">
              <a:avLst>
                <a:gd name="adj" fmla="val 950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</a:ln>
            <a:effectLst>
              <a:glow rad="63500">
                <a:schemeClr val="bg1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A2D51326-3780-4533-B72D-3F73EC999046}"/>
                </a:ext>
              </a:extLst>
            </p:cNvPr>
            <p:cNvSpPr txBox="1"/>
            <p:nvPr/>
          </p:nvSpPr>
          <p:spPr>
            <a:xfrm>
              <a:off x="1024229" y="5678811"/>
              <a:ext cx="2111053" cy="50783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1">
              <a:spAutoFit/>
            </a:bodyPr>
            <a:lstStyle/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新大阪駅エリアにおける</a:t>
              </a:r>
              <a:endParaRPr lang="en-US" altLang="ja-JP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都市再生に資する</a:t>
              </a:r>
              <a:endParaRPr lang="en-US" altLang="ja-JP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1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民間都市開発の機運の高まり</a:t>
              </a:r>
              <a:endParaRPr kumimoji="1" lang="ja-JP" alt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7" name="楕円 10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425454" y="336334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693547" y="3370927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976195" y="3370927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1298205" y="3168403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1294277" y="3532011"/>
            <a:ext cx="867204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/>
              <a:t>役割や導入機能</a:t>
            </a:r>
            <a:endParaRPr kumimoji="1" lang="en-US" altLang="ja-JP" sz="900" dirty="0"/>
          </a:p>
        </p:txBody>
      </p:sp>
      <p:cxnSp>
        <p:nvCxnSpPr>
          <p:cNvPr id="11" name="直線矢印コネクタ 10"/>
          <p:cNvCxnSpPr>
            <a:endCxn id="148" idx="4"/>
          </p:cNvCxnSpPr>
          <p:nvPr/>
        </p:nvCxnSpPr>
        <p:spPr>
          <a:xfrm flipH="1" flipV="1">
            <a:off x="3811318" y="3507340"/>
            <a:ext cx="16760" cy="16413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2074687" y="3698080"/>
            <a:ext cx="1969500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en-US" altLang="ja-JP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3</a:t>
            </a:r>
            <a:r>
              <a:rPr kumimoji="1" lang="ja-JP" altLang="en-US" sz="800" dirty="0" err="1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つの</a:t>
            </a:r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導入機能の検討の深度化など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・新型コロナ危機を契機とした社会変化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・交通結節、交流促進、都市空間機能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・民間都市開発の誘導イメージ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・３</a:t>
            </a:r>
            <a:r>
              <a:rPr kumimoji="1" lang="en-US" altLang="ja-JP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</a:t>
            </a:r>
            <a:r>
              <a:rPr kumimoji="1" lang="ja-JP" altLang="en-US" sz="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都市モデルの作成</a:t>
            </a:r>
            <a:endParaRPr kumimoji="1" lang="en-US" altLang="ja-JP" sz="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  <a:stCxn id="240" idx="4"/>
          </p:cNvCxnSpPr>
          <p:nvPr/>
        </p:nvCxnSpPr>
        <p:spPr>
          <a:xfrm flipH="1">
            <a:off x="5119558" y="3507340"/>
            <a:ext cx="1079" cy="1212540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>
            <a:off x="5134795" y="4297178"/>
            <a:ext cx="4360633" cy="71636"/>
            <a:chOff x="5532589" y="4593114"/>
            <a:chExt cx="4453059" cy="46894"/>
          </a:xfrm>
        </p:grpSpPr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130764" y="4618915"/>
              <a:ext cx="3854884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/>
            <p:cNvSpPr/>
            <p:nvPr/>
          </p:nvSpPr>
          <p:spPr>
            <a:xfrm>
              <a:off x="603980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593437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82898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726358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5623736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5532589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楕円 24"/>
          <p:cNvSpPr>
            <a:spLocks noChangeAspect="1"/>
          </p:cNvSpPr>
          <p:nvPr/>
        </p:nvSpPr>
        <p:spPr>
          <a:xfrm>
            <a:off x="5535485" y="3764755"/>
            <a:ext cx="165385" cy="16538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</p:cNvCxnSpPr>
          <p:nvPr/>
        </p:nvCxnSpPr>
        <p:spPr>
          <a:xfrm>
            <a:off x="5736159" y="3854919"/>
            <a:ext cx="4041600" cy="0"/>
          </a:xfrm>
          <a:prstGeom prst="straightConnector1">
            <a:avLst/>
          </a:prstGeom>
          <a:ln w="22225" cmpd="sng"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4615306" y="479135"/>
            <a:ext cx="1202023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年度～）</a:t>
            </a: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1112585" y="3359608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1126847" y="3912982"/>
            <a:ext cx="867204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/>
              <a:t>候補地域の公表</a:t>
            </a:r>
            <a:endParaRPr kumimoji="1" lang="en-US" altLang="ja-JP" sz="900" dirty="0"/>
          </a:p>
          <a:p>
            <a:pPr algn="ctr"/>
            <a:r>
              <a:rPr kumimoji="1" lang="en-US" altLang="ja-JP" sz="900" dirty="0"/>
              <a:t>2018.8</a:t>
            </a:r>
          </a:p>
        </p:txBody>
      </p:sp>
      <p:cxnSp>
        <p:nvCxnSpPr>
          <p:cNvPr id="233" name="直線コネクタ 232"/>
          <p:cNvCxnSpPr>
            <a:stCxn id="125" idx="5"/>
          </p:cNvCxnSpPr>
          <p:nvPr/>
        </p:nvCxnSpPr>
        <p:spPr>
          <a:xfrm>
            <a:off x="1235497" y="3482520"/>
            <a:ext cx="213143" cy="421459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4969295" y="4388147"/>
            <a:ext cx="3897534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都市開発促進プロモーション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8" name="グループ化 127"/>
          <p:cNvGrpSpPr/>
          <p:nvPr/>
        </p:nvGrpSpPr>
        <p:grpSpPr>
          <a:xfrm>
            <a:off x="5134794" y="4719880"/>
            <a:ext cx="4360633" cy="53620"/>
            <a:chOff x="5532589" y="4593114"/>
            <a:chExt cx="4450726" cy="46894"/>
          </a:xfrm>
        </p:grpSpPr>
        <p:cxnSp>
          <p:nvCxnSpPr>
            <p:cNvPr id="129" name="直線矢印コネクタ 128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6130764" y="4618915"/>
              <a:ext cx="3852551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正方形/長方形 129"/>
            <p:cNvSpPr/>
            <p:nvPr/>
          </p:nvSpPr>
          <p:spPr>
            <a:xfrm>
              <a:off x="603980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593437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5828980" y="4594289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5726358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5623736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5532589" y="4593114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5658477" y="4787754"/>
            <a:ext cx="217217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ソフト施策の検討と実装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8255235" y="2748238"/>
            <a:ext cx="838623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開業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7229087" y="2591806"/>
            <a:ext cx="1499647" cy="47983"/>
            <a:chOff x="7140187" y="2604506"/>
            <a:chExt cx="1499647" cy="47983"/>
          </a:xfrm>
        </p:grpSpPr>
        <p:cxnSp>
          <p:nvCxnSpPr>
            <p:cNvPr id="140" name="直線矢印コネクタ 139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8366927" y="2623526"/>
              <a:ext cx="27290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正方形/長方形 140"/>
            <p:cNvSpPr/>
            <p:nvPr/>
          </p:nvSpPr>
          <p:spPr>
            <a:xfrm>
              <a:off x="764739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754196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7436578" y="2606770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7333956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7231334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7140187" y="2605595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826525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815982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8054435" y="2605681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7951813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7849191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7758044" y="2604506"/>
              <a:ext cx="60698" cy="4571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id="{AD0147B3-7C70-4B2C-8C95-727F04C326A6}"/>
              </a:ext>
            </a:extLst>
          </p:cNvPr>
          <p:cNvCxnSpPr>
            <a:cxnSpLocks/>
            <a:stCxn id="240" idx="2"/>
          </p:cNvCxnSpPr>
          <p:nvPr/>
        </p:nvCxnSpPr>
        <p:spPr>
          <a:xfrm flipV="1">
            <a:off x="5048637" y="3428294"/>
            <a:ext cx="4613491" cy="7046"/>
          </a:xfrm>
          <a:prstGeom prst="straightConnector1">
            <a:avLst/>
          </a:prstGeom>
          <a:ln w="22225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8" name="グループ化 257"/>
          <p:cNvGrpSpPr/>
          <p:nvPr/>
        </p:nvGrpSpPr>
        <p:grpSpPr>
          <a:xfrm>
            <a:off x="8748885" y="2589996"/>
            <a:ext cx="877323" cy="46894"/>
            <a:chOff x="8670934" y="2619786"/>
            <a:chExt cx="877323" cy="46894"/>
          </a:xfrm>
        </p:grpSpPr>
        <p:grpSp>
          <p:nvGrpSpPr>
            <p:cNvPr id="178" name="グループ化 177"/>
            <p:cNvGrpSpPr/>
            <p:nvPr/>
          </p:nvGrpSpPr>
          <p:grpSpPr>
            <a:xfrm>
              <a:off x="8670934" y="2619786"/>
              <a:ext cx="567909" cy="46894"/>
              <a:chOff x="7292587" y="2783140"/>
              <a:chExt cx="567909" cy="46894"/>
            </a:xfrm>
          </p:grpSpPr>
          <p:sp>
            <p:nvSpPr>
              <p:cNvPr id="179" name="正方形/長方形 178"/>
              <p:cNvSpPr/>
              <p:nvPr/>
            </p:nvSpPr>
            <p:spPr>
              <a:xfrm>
                <a:off x="779979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" name="正方形/長方形 179"/>
              <p:cNvSpPr/>
              <p:nvPr/>
            </p:nvSpPr>
            <p:spPr>
              <a:xfrm>
                <a:off x="769436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正方形/長方形 180"/>
              <p:cNvSpPr/>
              <p:nvPr/>
            </p:nvSpPr>
            <p:spPr>
              <a:xfrm>
                <a:off x="7588978" y="2784315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" name="正方形/長方形 182"/>
              <p:cNvSpPr/>
              <p:nvPr/>
            </p:nvSpPr>
            <p:spPr>
              <a:xfrm>
                <a:off x="7486356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正方形/長方形 183"/>
              <p:cNvSpPr/>
              <p:nvPr/>
            </p:nvSpPr>
            <p:spPr>
              <a:xfrm>
                <a:off x="7383734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" name="正方形/長方形 184"/>
              <p:cNvSpPr/>
              <p:nvPr/>
            </p:nvSpPr>
            <p:spPr>
              <a:xfrm>
                <a:off x="7292587" y="2783140"/>
                <a:ext cx="60698" cy="4571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86" name="直線矢印コネクタ 185">
              <a:extLst>
                <a:ext uri="{FF2B5EF4-FFF2-40B4-BE49-F238E27FC236}">
                  <a16:creationId xmlns:a16="http://schemas.microsoft.com/office/drawing/2014/main" id="{437B1F3F-83FF-4161-8E81-0A5A81610080}"/>
                </a:ext>
              </a:extLst>
            </p:cNvPr>
            <p:cNvCxnSpPr>
              <a:cxnSpLocks/>
            </p:cNvCxnSpPr>
            <p:nvPr/>
          </p:nvCxnSpPr>
          <p:spPr>
            <a:xfrm>
              <a:off x="9286697" y="2649337"/>
              <a:ext cx="26156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6270342" y="2622315"/>
            <a:ext cx="332116" cy="649253"/>
            <a:chOff x="2536871" y="1574239"/>
            <a:chExt cx="332116" cy="290528"/>
          </a:xfrm>
        </p:grpSpPr>
        <p:sp>
          <p:nvSpPr>
            <p:cNvPr id="7" name="下矢印 6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4816762" y="2529013"/>
            <a:ext cx="516530" cy="1692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5042944" y="3939446"/>
            <a:ext cx="1905355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新大阪駅エリアの都市再生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緊急整備地域指定（予定）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A61B0A3E-72A4-48A6-B4AD-B47CFDC2B269}"/>
              </a:ext>
            </a:extLst>
          </p:cNvPr>
          <p:cNvSpPr txBox="1"/>
          <p:nvPr/>
        </p:nvSpPr>
        <p:spPr>
          <a:xfrm>
            <a:off x="5347963" y="2299095"/>
            <a:ext cx="124154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環境影響評価準備書</a:t>
            </a:r>
            <a:endParaRPr kumimoji="1" lang="en-US" altLang="ja-JP" sz="900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（駅位置の方向性</a:t>
            </a:r>
            <a:r>
              <a:rPr lang="ja-JP" altLang="en-US" sz="9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）</a:t>
            </a:r>
            <a:endParaRPr kumimoji="1" lang="ja-JP" altLang="en-US" sz="9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63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2461553" y="3356849"/>
            <a:ext cx="144000" cy="144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1166479" y="2809602"/>
            <a:ext cx="15268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b="1" dirty="0">
                <a:latin typeface="+mn-ea"/>
              </a:rPr>
              <a:t>まちづくり方針の骨格</a:t>
            </a:r>
            <a:endParaRPr kumimoji="1" lang="en-US" altLang="ja-JP" sz="1000" b="1" dirty="0">
              <a:latin typeface="+mn-ea"/>
            </a:endParaRPr>
          </a:p>
          <a:p>
            <a:pPr algn="ctr"/>
            <a:r>
              <a:rPr kumimoji="1" lang="en-US" altLang="ja-JP" sz="1000" b="1" dirty="0">
                <a:latin typeface="+mn-ea"/>
              </a:rPr>
              <a:t>2019.1</a:t>
            </a:r>
            <a:r>
              <a:rPr kumimoji="1" lang="ja-JP" altLang="en-US" sz="1000" b="1" dirty="0">
                <a:latin typeface="+mn-ea"/>
              </a:rPr>
              <a:t>～</a:t>
            </a:r>
            <a:r>
              <a:rPr kumimoji="1" lang="en-US" altLang="ja-JP" sz="1000" b="1" dirty="0">
                <a:latin typeface="+mn-ea"/>
              </a:rPr>
              <a:t>2020.3</a:t>
            </a:r>
          </a:p>
        </p:txBody>
      </p:sp>
      <p:cxnSp>
        <p:nvCxnSpPr>
          <p:cNvPr id="167" name="直線コネクタ 166"/>
          <p:cNvCxnSpPr/>
          <p:nvPr/>
        </p:nvCxnSpPr>
        <p:spPr>
          <a:xfrm>
            <a:off x="4615306" y="3002411"/>
            <a:ext cx="234806" cy="387465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2818955" y="2523039"/>
            <a:ext cx="183542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b="1" dirty="0">
                <a:latin typeface="+mn-ea"/>
              </a:rPr>
              <a:t>まちづくり</a:t>
            </a:r>
            <a:r>
              <a:rPr kumimoji="1" lang="ja-JP" altLang="en-US" sz="1000" b="1" dirty="0" smtClean="0">
                <a:latin typeface="+mn-ea"/>
              </a:rPr>
              <a:t>方針　</a:t>
            </a:r>
            <a:r>
              <a:rPr kumimoji="1" lang="en-US" altLang="ja-JP" sz="1000" b="1" dirty="0" smtClean="0">
                <a:latin typeface="+mn-ea"/>
              </a:rPr>
              <a:t>2022</a:t>
            </a:r>
            <a:endParaRPr kumimoji="1" lang="en-US" altLang="ja-JP" sz="1000" b="1" dirty="0">
              <a:latin typeface="+mn-ea"/>
            </a:endParaRPr>
          </a:p>
          <a:p>
            <a:pPr algn="ctr"/>
            <a:r>
              <a:rPr kumimoji="1" lang="ja-JP" altLang="en-US" sz="1000" b="1" dirty="0" smtClean="0">
                <a:latin typeface="+mn-ea"/>
              </a:rPr>
              <a:t>新大阪・淡路・十三全体</a:t>
            </a:r>
            <a:r>
              <a:rPr kumimoji="1" lang="ja-JP" altLang="en-US" sz="1000" b="1" dirty="0">
                <a:latin typeface="+mn-ea"/>
              </a:rPr>
              <a:t>構想</a:t>
            </a:r>
            <a:endParaRPr kumimoji="1" lang="en-US" altLang="ja-JP" sz="1000" b="1" dirty="0">
              <a:latin typeface="+mn-ea"/>
            </a:endParaRPr>
          </a:p>
          <a:p>
            <a:pPr algn="ctr"/>
            <a:r>
              <a:rPr kumimoji="1" lang="ja-JP" altLang="en-US" sz="1000" b="1" dirty="0">
                <a:latin typeface="+mn-ea"/>
              </a:rPr>
              <a:t>新大阪駅エリア</a:t>
            </a:r>
            <a:r>
              <a:rPr kumimoji="1" lang="ja-JP" altLang="en-US" sz="1000" b="1" dirty="0" smtClean="0">
                <a:latin typeface="+mn-ea"/>
              </a:rPr>
              <a:t>計画</a:t>
            </a:r>
            <a:endParaRPr kumimoji="1" lang="en-US" altLang="ja-JP" sz="1000" b="1" dirty="0">
              <a:latin typeface="+mn-ea"/>
            </a:endParaRPr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7249222" y="2954907"/>
            <a:ext cx="241463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新大阪駅エリア計画の更新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十三駅及び淡路駅エリア計画の作成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</p:txBody>
      </p:sp>
      <p:grpSp>
        <p:nvGrpSpPr>
          <p:cNvPr id="194" name="グループ化 193"/>
          <p:cNvGrpSpPr/>
          <p:nvPr/>
        </p:nvGrpSpPr>
        <p:grpSpPr>
          <a:xfrm rot="16200000">
            <a:off x="6468672" y="3273540"/>
            <a:ext cx="332116" cy="319014"/>
            <a:chOff x="2536871" y="1574239"/>
            <a:chExt cx="332116" cy="290528"/>
          </a:xfrm>
        </p:grpSpPr>
        <p:sp>
          <p:nvSpPr>
            <p:cNvPr id="195" name="下矢印 194"/>
            <p:cNvSpPr/>
            <p:nvPr/>
          </p:nvSpPr>
          <p:spPr>
            <a:xfrm>
              <a:off x="2536871" y="1752717"/>
              <a:ext cx="332116" cy="112050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614226" y="1668283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2614226" y="1574239"/>
              <a:ext cx="171137" cy="61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AFA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8" name="楕円 197"/>
          <p:cNvSpPr>
            <a:spLocks noChangeAspect="1"/>
          </p:cNvSpPr>
          <p:nvPr/>
        </p:nvSpPr>
        <p:spPr>
          <a:xfrm>
            <a:off x="7807268" y="3764755"/>
            <a:ext cx="165385" cy="165385"/>
          </a:xfrm>
          <a:prstGeom prst="ellipse">
            <a:avLst/>
          </a:prstGeom>
          <a:solidFill>
            <a:schemeClr val="accent2">
              <a:alpha val="56000"/>
            </a:schemeClr>
          </a:solidFill>
          <a:ln>
            <a:solidFill>
              <a:schemeClr val="accent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7981788" y="3611976"/>
            <a:ext cx="173833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十三駅・淡路駅エリア</a:t>
            </a:r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の都市再生緊急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整備地域の指定（想定）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1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6880431" y="3363340"/>
            <a:ext cx="1929151" cy="144000"/>
          </a:xfrm>
          <a:prstGeom prst="ellipse">
            <a:avLst/>
          </a:prstGeom>
          <a:solidFill>
            <a:srgbClr val="AFABAB">
              <a:alpha val="61000"/>
            </a:srgb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直線矢印コネクタ 203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7882012" y="3430532"/>
            <a:ext cx="11637" cy="345753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>
            <a:extLst>
              <a:ext uri="{FF2B5EF4-FFF2-40B4-BE49-F238E27FC236}">
                <a16:creationId xmlns:a16="http://schemas.microsoft.com/office/drawing/2014/main" id="{44F16E0B-F92B-40FD-A8DF-E3D2C24E618D}"/>
              </a:ext>
            </a:extLst>
          </p:cNvPr>
          <p:cNvCxnSpPr>
            <a:cxnSpLocks/>
          </p:cNvCxnSpPr>
          <p:nvPr/>
        </p:nvCxnSpPr>
        <p:spPr>
          <a:xfrm>
            <a:off x="7136666" y="5757778"/>
            <a:ext cx="2422892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6880432" y="5570500"/>
            <a:ext cx="2945347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新幹線新駅関連プロジェクト</a:t>
            </a:r>
          </a:p>
        </p:txBody>
      </p:sp>
      <p:cxnSp>
        <p:nvCxnSpPr>
          <p:cNvPr id="220" name="直線矢印コネクタ 219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5658477" y="5886884"/>
            <a:ext cx="3901081" cy="0"/>
          </a:xfrm>
          <a:prstGeom prst="straightConnector1">
            <a:avLst/>
          </a:prstGeom>
          <a:ln w="2222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  <a:stCxn id="58" idx="0"/>
          </p:cNvCxnSpPr>
          <p:nvPr/>
        </p:nvCxnSpPr>
        <p:spPr>
          <a:xfrm flipV="1">
            <a:off x="5723670" y="5750393"/>
            <a:ext cx="1418814" cy="143849"/>
          </a:xfrm>
          <a:prstGeom prst="straightConnector1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テキスト ボックス 224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8116933" y="5111482"/>
            <a:ext cx="1723574" cy="41036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十三駅・淡路駅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エリアのまちづくり</a:t>
            </a: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4193241" y="6084300"/>
            <a:ext cx="2945347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新しいまちづくりの始動</a:t>
            </a:r>
          </a:p>
        </p:txBody>
      </p:sp>
      <p:sp>
        <p:nvSpPr>
          <p:cNvPr id="228" name="楕円 227"/>
          <p:cNvSpPr>
            <a:spLocks noChangeAspect="1"/>
          </p:cNvSpPr>
          <p:nvPr/>
        </p:nvSpPr>
        <p:spPr>
          <a:xfrm>
            <a:off x="5557936" y="5786929"/>
            <a:ext cx="165385" cy="16538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A2D51326-3780-4533-B72D-3F73EC999046}"/>
              </a:ext>
            </a:extLst>
          </p:cNvPr>
          <p:cNvSpPr txBox="1"/>
          <p:nvPr/>
        </p:nvSpPr>
        <p:spPr>
          <a:xfrm>
            <a:off x="5163254" y="5547849"/>
            <a:ext cx="2945347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5723670" y="5326380"/>
            <a:ext cx="2132549" cy="567862"/>
          </a:xfrm>
          <a:custGeom>
            <a:avLst/>
            <a:gdLst>
              <a:gd name="connsiteX0" fmla="*/ 0 w 1859280"/>
              <a:gd name="connsiteY0" fmla="*/ 464820 h 464820"/>
              <a:gd name="connsiteX1" fmla="*/ 220980 w 1859280"/>
              <a:gd name="connsiteY1" fmla="*/ 0 h 464820"/>
              <a:gd name="connsiteX2" fmla="*/ 1859280 w 1859280"/>
              <a:gd name="connsiteY2" fmla="*/ 0 h 464820"/>
              <a:gd name="connsiteX0" fmla="*/ 0 w 2202180"/>
              <a:gd name="connsiteY0" fmla="*/ 548640 h 548640"/>
              <a:gd name="connsiteX1" fmla="*/ 563880 w 2202180"/>
              <a:gd name="connsiteY1" fmla="*/ 0 h 548640"/>
              <a:gd name="connsiteX2" fmla="*/ 2202180 w 2202180"/>
              <a:gd name="connsiteY2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2180" h="548640">
                <a:moveTo>
                  <a:pt x="0" y="548640"/>
                </a:moveTo>
                <a:lnTo>
                  <a:pt x="563880" y="0"/>
                </a:lnTo>
                <a:lnTo>
                  <a:pt x="2202180" y="0"/>
                </a:lnTo>
              </a:path>
            </a:pathLst>
          </a:custGeom>
          <a:noFill/>
          <a:ln w="22225">
            <a:solidFill>
              <a:schemeClr val="accent1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楕円 186"/>
          <p:cNvSpPr>
            <a:spLocks noChangeAspect="1"/>
          </p:cNvSpPr>
          <p:nvPr/>
        </p:nvSpPr>
        <p:spPr>
          <a:xfrm>
            <a:off x="7068862" y="3745512"/>
            <a:ext cx="165385" cy="165385"/>
          </a:xfrm>
          <a:prstGeom prst="ellipse">
            <a:avLst/>
          </a:prstGeom>
          <a:solidFill>
            <a:schemeClr val="accent2">
              <a:alpha val="56000"/>
            </a:schemeClr>
          </a:solidFill>
          <a:ln>
            <a:solidFill>
              <a:schemeClr val="accent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B72F98D1-897E-46A9-92B0-5E1DB6640F67}"/>
              </a:ext>
            </a:extLst>
          </p:cNvPr>
          <p:cNvSpPr txBox="1"/>
          <p:nvPr/>
        </p:nvSpPr>
        <p:spPr>
          <a:xfrm>
            <a:off x="6941506" y="3949652"/>
            <a:ext cx="2021302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新大阪駅エリアの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特定都市再生緊急整備地域の指定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A61B0A3E-72A4-48A6-B4AD-B47CFDC2B269}"/>
              </a:ext>
            </a:extLst>
          </p:cNvPr>
          <p:cNvSpPr txBox="1"/>
          <p:nvPr/>
        </p:nvSpPr>
        <p:spPr>
          <a:xfrm>
            <a:off x="6322953" y="3535900"/>
            <a:ext cx="2594836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まちづくり方針の更新</a:t>
            </a:r>
            <a:endParaRPr kumimoji="1" lang="ja-JP" altLang="en-US" sz="900" dirty="0"/>
          </a:p>
        </p:txBody>
      </p:sp>
      <p:cxnSp>
        <p:nvCxnSpPr>
          <p:cNvPr id="190" name="直線矢印コネクタ 189">
            <a:extLst>
              <a:ext uri="{FF2B5EF4-FFF2-40B4-BE49-F238E27FC236}">
                <a16:creationId xmlns:a16="http://schemas.microsoft.com/office/drawing/2014/main" id="{3751B0FA-D4A9-4456-9FF3-9BE4BFED584D}"/>
              </a:ext>
            </a:extLst>
          </p:cNvPr>
          <p:cNvCxnSpPr>
            <a:cxnSpLocks/>
          </p:cNvCxnSpPr>
          <p:nvPr/>
        </p:nvCxnSpPr>
        <p:spPr>
          <a:xfrm>
            <a:off x="7136666" y="3430532"/>
            <a:ext cx="11637" cy="345753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2204080" y="2997674"/>
            <a:ext cx="1696881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b="1" dirty="0"/>
              <a:t>2020.10</a:t>
            </a:r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2957037" y="2995482"/>
            <a:ext cx="1696881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b="1" dirty="0"/>
              <a:t>2021.8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54913" y="543963"/>
            <a:ext cx="1184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（想定）</a:t>
            </a:r>
          </a:p>
        </p:txBody>
      </p:sp>
      <p:sp>
        <p:nvSpPr>
          <p:cNvPr id="203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4258474" y="3363340"/>
            <a:ext cx="144000" cy="144000"/>
          </a:xfrm>
          <a:prstGeom prst="ellipse">
            <a:avLst/>
          </a:prstGeom>
          <a:solidFill>
            <a:srgbClr val="A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62117E53-BB5B-44CC-8695-4DCF9608E598}"/>
              </a:ext>
            </a:extLst>
          </p:cNvPr>
          <p:cNvSpPr txBox="1"/>
          <p:nvPr/>
        </p:nvSpPr>
        <p:spPr>
          <a:xfrm>
            <a:off x="3852366" y="3140946"/>
            <a:ext cx="838623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5" name="テキスト ボックス 234">
            <a:extLst>
              <a:ext uri="{FF2B5EF4-FFF2-40B4-BE49-F238E27FC236}">
                <a16:creationId xmlns:a16="http://schemas.microsoft.com/office/drawing/2014/main" id="{C306F931-7DA3-4A4F-BB8E-D5C5BF9BFC74}"/>
              </a:ext>
            </a:extLst>
          </p:cNvPr>
          <p:cNvSpPr txBox="1"/>
          <p:nvPr/>
        </p:nvSpPr>
        <p:spPr>
          <a:xfrm>
            <a:off x="3979839" y="2997673"/>
            <a:ext cx="648316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en-US" altLang="ja-JP" sz="1000" b="1" dirty="0" smtClean="0"/>
              <a:t>2022.2</a:t>
            </a:r>
            <a:endParaRPr kumimoji="1" lang="en-US" altLang="ja-JP" sz="1000" b="1" dirty="0"/>
          </a:p>
        </p:txBody>
      </p:sp>
      <p:cxnSp>
        <p:nvCxnSpPr>
          <p:cNvPr id="236" name="直線コネクタ 235"/>
          <p:cNvCxnSpPr>
            <a:stCxn id="146" idx="4"/>
            <a:endCxn id="101" idx="0"/>
          </p:cNvCxnSpPr>
          <p:nvPr/>
        </p:nvCxnSpPr>
        <p:spPr>
          <a:xfrm>
            <a:off x="2989858" y="3504890"/>
            <a:ext cx="69579" cy="193190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直線コネクタ 237"/>
          <p:cNvCxnSpPr>
            <a:stCxn id="148" idx="2"/>
            <a:endCxn id="101" idx="0"/>
          </p:cNvCxnSpPr>
          <p:nvPr/>
        </p:nvCxnSpPr>
        <p:spPr>
          <a:xfrm flipH="1">
            <a:off x="3059437" y="3435340"/>
            <a:ext cx="679881" cy="262740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4829024" y="3351081"/>
            <a:ext cx="144000" cy="144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5048637" y="3363340"/>
            <a:ext cx="144000" cy="1440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1" name="直線コネクタ 240"/>
          <p:cNvCxnSpPr>
            <a:endCxn id="163" idx="1"/>
          </p:cNvCxnSpPr>
          <p:nvPr/>
        </p:nvCxnSpPr>
        <p:spPr>
          <a:xfrm>
            <a:off x="2354544" y="3115150"/>
            <a:ext cx="128097" cy="262787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3817939" y="3534182"/>
            <a:ext cx="867204" cy="415498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 smtClean="0">
                <a:latin typeface="+mn-ea"/>
              </a:rPr>
              <a:t>まちづくり方針</a:t>
            </a:r>
            <a:r>
              <a:rPr kumimoji="1" lang="en-US" altLang="ja-JP" sz="900" dirty="0" smtClean="0">
                <a:latin typeface="+mn-ea"/>
              </a:rPr>
              <a:t>2022</a:t>
            </a:r>
          </a:p>
          <a:p>
            <a:pPr algn="ctr"/>
            <a:r>
              <a:rPr kumimoji="1" lang="ja-JP" altLang="en-US" sz="900" dirty="0" smtClean="0">
                <a:latin typeface="+mn-ea"/>
              </a:rPr>
              <a:t>（素案）</a:t>
            </a:r>
            <a:endParaRPr kumimoji="1" lang="en-US" altLang="ja-JP" sz="900" dirty="0">
              <a:latin typeface="+mn-ea"/>
            </a:endParaRP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FA2926BE-F9BD-43FB-9A9A-5159F5A7DF4A}"/>
              </a:ext>
            </a:extLst>
          </p:cNvPr>
          <p:cNvSpPr txBox="1"/>
          <p:nvPr/>
        </p:nvSpPr>
        <p:spPr>
          <a:xfrm>
            <a:off x="4817012" y="2711258"/>
            <a:ext cx="1380812" cy="6155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1000" b="1" dirty="0" smtClean="0">
                <a:latin typeface="+mn-ea"/>
              </a:rPr>
              <a:t>新大阪駅エリアの</a:t>
            </a:r>
            <a:endParaRPr kumimoji="1" lang="en-US" altLang="ja-JP" sz="1000" b="1" dirty="0" smtClean="0">
              <a:latin typeface="+mn-ea"/>
            </a:endParaRPr>
          </a:p>
          <a:p>
            <a:pPr algn="ctr"/>
            <a:r>
              <a:rPr kumimoji="1" lang="ja-JP" altLang="en-US" sz="1000" b="1" dirty="0" smtClean="0">
                <a:latin typeface="+mn-ea"/>
              </a:rPr>
              <a:t>都市再生緊急整備地域</a:t>
            </a:r>
            <a:endParaRPr kumimoji="1" lang="en-US" altLang="ja-JP" sz="1000" b="1" dirty="0" smtClean="0">
              <a:latin typeface="+mn-ea"/>
            </a:endParaRPr>
          </a:p>
          <a:p>
            <a:pPr algn="ctr"/>
            <a:r>
              <a:rPr kumimoji="1" lang="ja-JP" altLang="en-US" sz="1000" b="1" dirty="0">
                <a:latin typeface="+mn-ea"/>
              </a:rPr>
              <a:t>地域整備</a:t>
            </a:r>
            <a:r>
              <a:rPr kumimoji="1" lang="ja-JP" altLang="en-US" sz="1000" b="1" dirty="0" smtClean="0">
                <a:latin typeface="+mn-ea"/>
              </a:rPr>
              <a:t>方針、区域</a:t>
            </a:r>
            <a:endParaRPr kumimoji="1" lang="en-US" altLang="ja-JP" sz="1000" b="1" dirty="0" smtClean="0">
              <a:latin typeface="+mn-ea"/>
            </a:endParaRPr>
          </a:p>
          <a:p>
            <a:pPr algn="ctr"/>
            <a:r>
              <a:rPr kumimoji="1" lang="ja-JP" altLang="en-US" sz="1000" b="1" dirty="0" smtClean="0">
                <a:latin typeface="+mn-ea"/>
              </a:rPr>
              <a:t>（素案）</a:t>
            </a:r>
            <a:endParaRPr kumimoji="1" lang="ja-JP" altLang="en-US" sz="1000" b="1" dirty="0">
              <a:latin typeface="+mn-ea"/>
            </a:endParaRPr>
          </a:p>
        </p:txBody>
      </p:sp>
      <p:cxnSp>
        <p:nvCxnSpPr>
          <p:cNvPr id="246" name="直線矢印コネクタ 245">
            <a:extLst>
              <a:ext uri="{FF2B5EF4-FFF2-40B4-BE49-F238E27FC236}">
                <a16:creationId xmlns:a16="http://schemas.microsoft.com/office/drawing/2014/main" id="{437B1F3F-83FF-4161-8E81-0A5A81610080}"/>
              </a:ext>
            </a:extLst>
          </p:cNvPr>
          <p:cNvCxnSpPr>
            <a:cxnSpLocks/>
          </p:cNvCxnSpPr>
          <p:nvPr/>
        </p:nvCxnSpPr>
        <p:spPr>
          <a:xfrm>
            <a:off x="4690989" y="3428294"/>
            <a:ext cx="151397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楕円 196">
            <a:extLst>
              <a:ext uri="{FF2B5EF4-FFF2-40B4-BE49-F238E27FC236}">
                <a16:creationId xmlns:a16="http://schemas.microsoft.com/office/drawing/2014/main" id="{B6684760-0835-4760-AA9C-2614723E430C}"/>
              </a:ext>
            </a:extLst>
          </p:cNvPr>
          <p:cNvSpPr/>
          <p:nvPr/>
        </p:nvSpPr>
        <p:spPr>
          <a:xfrm>
            <a:off x="4587374" y="3353125"/>
            <a:ext cx="144000" cy="144000"/>
          </a:xfrm>
          <a:prstGeom prst="ellipse">
            <a:avLst/>
          </a:prstGeom>
          <a:solidFill>
            <a:srgbClr val="A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テキスト ボックス 246">
            <a:extLst>
              <a:ext uri="{FF2B5EF4-FFF2-40B4-BE49-F238E27FC236}">
                <a16:creationId xmlns:a16="http://schemas.microsoft.com/office/drawing/2014/main" id="{148E167B-DF7B-4CA8-95AA-A595D38AE68B}"/>
              </a:ext>
            </a:extLst>
          </p:cNvPr>
          <p:cNvSpPr txBox="1"/>
          <p:nvPr/>
        </p:nvSpPr>
        <p:spPr>
          <a:xfrm>
            <a:off x="4387750" y="3743043"/>
            <a:ext cx="867204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kumimoji="1" lang="ja-JP" altLang="en-US" sz="900" dirty="0" smtClean="0">
                <a:latin typeface="+mn-ea"/>
              </a:rPr>
              <a:t>パブリック</a:t>
            </a:r>
            <a:endParaRPr kumimoji="1" lang="en-US" altLang="ja-JP" sz="900" dirty="0" smtClean="0">
              <a:latin typeface="+mn-ea"/>
            </a:endParaRPr>
          </a:p>
          <a:p>
            <a:pPr algn="ctr"/>
            <a:r>
              <a:rPr kumimoji="1" lang="ja-JP" altLang="en-US" sz="900" dirty="0" smtClean="0">
                <a:latin typeface="+mn-ea"/>
              </a:rPr>
              <a:t>コメント</a:t>
            </a:r>
            <a:endParaRPr kumimoji="1" lang="en-US" altLang="ja-JP" sz="900" dirty="0">
              <a:latin typeface="+mn-ea"/>
            </a:endParaRPr>
          </a:p>
        </p:txBody>
      </p:sp>
      <p:cxnSp>
        <p:nvCxnSpPr>
          <p:cNvPr id="248" name="直線コネクタ 247"/>
          <p:cNvCxnSpPr>
            <a:stCxn id="245" idx="5"/>
          </p:cNvCxnSpPr>
          <p:nvPr/>
        </p:nvCxnSpPr>
        <p:spPr>
          <a:xfrm>
            <a:off x="4710286" y="3476037"/>
            <a:ext cx="131177" cy="254303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テキスト ボックス 204"/>
          <p:cNvSpPr txBox="1"/>
          <p:nvPr/>
        </p:nvSpPr>
        <p:spPr>
          <a:xfrm>
            <a:off x="9365127" y="6488668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9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65127" y="6434076"/>
            <a:ext cx="55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585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2225">
          <a:prstDash val="sysDash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764</Words>
  <PresentationFormat>A4 210 x 297 mm</PresentationFormat>
  <Paragraphs>141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2022-06-10T02:44:36Z</cp:lastPrinted>
  <dcterms:created xsi:type="dcterms:W3CDTF">2021-11-16T05:07:40Z</dcterms:created>
  <dcterms:modified xsi:type="dcterms:W3CDTF">2022-06-15T07:49:55Z</dcterms:modified>
</cp:coreProperties>
</file>